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Wingdings 3" panose="05040102010807070707" pitchFamily="18" charset="2"/>
      <p:regular r:id="rId20"/>
    </p:embeddedFont>
  </p:embeddedFontLst>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p15:clr>
            <a:srgbClr val="A4A3A4"/>
          </p15:clr>
        </p15:guide>
        <p15:guide id="2" pos="3931">
          <p15:clr>
            <a:srgbClr val="A4A3A4"/>
          </p15:clr>
        </p15:guide>
        <p15:guide id="3" orient="horz" pos="2863">
          <p15:clr>
            <a:srgbClr val="A4A3A4"/>
          </p15:clr>
        </p15:guide>
        <p15:guide id="4" orient="horz" pos="3543">
          <p15:clr>
            <a:srgbClr val="A4A3A4"/>
          </p15:clr>
        </p15:guide>
        <p15:guide id="5" orient="horz" pos="3475">
          <p15:clr>
            <a:srgbClr val="A4A3A4"/>
          </p15:clr>
        </p15:guide>
        <p15:guide id="6" pos="6607">
          <p15:clr>
            <a:srgbClr val="A4A3A4"/>
          </p15:clr>
        </p15:guide>
        <p15:guide id="7" pos="6131">
          <p15:clr>
            <a:srgbClr val="A4A3A4"/>
          </p15:clr>
        </p15:guide>
        <p15:guide id="8" orient="horz" pos="3045">
          <p15:clr>
            <a:srgbClr val="A4A3A4"/>
          </p15:clr>
        </p15:guide>
        <p15:guide id="9" orient="horz" pos="2183">
          <p15:clr>
            <a:srgbClr val="A4A3A4"/>
          </p15:clr>
        </p15:guide>
        <p15:guide id="10" pos="642">
          <p15:clr>
            <a:srgbClr val="A4A3A4"/>
          </p15:clr>
        </p15:guide>
        <p15:guide id="11" orient="horz" pos="2092">
          <p15:clr>
            <a:srgbClr val="A4A3A4"/>
          </p15:clr>
        </p15:guide>
        <p15:guide id="12" orient="horz" pos="981">
          <p15:clr>
            <a:srgbClr val="A4A3A4"/>
          </p15:clr>
        </p15:guide>
        <p15:guide id="13" pos="5428">
          <p15:clr>
            <a:srgbClr val="A4A3A4"/>
          </p15:clr>
        </p15:guide>
        <p15:guide id="14" orient="horz" pos="3702">
          <p15:clr>
            <a:srgbClr val="A4A3A4"/>
          </p15:clr>
        </p15:guide>
        <p15:guide id="15" orient="horz" pos="27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298" autoAdjust="0"/>
  </p:normalViewPr>
  <p:slideViewPr>
    <p:cSldViewPr snapToGrid="0" showGuides="1">
      <p:cViewPr varScale="1">
        <p:scale>
          <a:sx n="66" d="100"/>
          <a:sy n="66" d="100"/>
        </p:scale>
        <p:origin x="2274" y="66"/>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02.06.2026</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2B07333-0B67-EFD9-BFE7-99BD38495993}" type="slidenum">
              <a:r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BB75B025-F53A-0D11-CB56-14341CAEF174}" type="slidenum">
              <a:r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0C0CFCE-1D2C-CB40-DFB3-6CF12CD5AEBD}" type="slidenum">
              <a:rPr/>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E68D6E60-FAB6-3428-7C98-3A6D05067F86}" type="slidenum">
              <a:rPr/>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171450" indent="-171450">
              <a:buFont typeface="Arial" panose="020B0604020202020204" pitchFamily="34" charset="0"/>
              <a:buChar char="•"/>
            </a:pPr>
            <a:r>
              <a:rPr lang="en-GB" noProof="0" dirty="0"/>
              <a:t>The federal government, state governments, local authorities and the Federal Employment Agency promote continuing vocational training. Expenditure on general, political, cultural and scientific continuing education cannot be presented in detail. In most cases, it cannot be clearly separated in public budgets and is sometimes included.</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dirty="0"/>
              <a:t>Qualification within the framework of labour market policy instruments is promoted by the employment agencies in accordance with the Third Book of the Social Code </a:t>
            </a:r>
            <a:r>
              <a:rPr lang="de-DE" noProof="0" dirty="0"/>
              <a:t>(Drittes Buch Sozialgesetzbuch) </a:t>
            </a:r>
            <a:r>
              <a:rPr lang="en-US" b="1" dirty="0"/>
              <a:t>(SGB III)</a:t>
            </a:r>
            <a:r>
              <a:rPr lang="en-US" dirty="0"/>
              <a:t>. </a:t>
            </a:r>
            <a:r>
              <a:rPr lang="en-GB" noProof="0" dirty="0"/>
              <a:t>Support for people in need of assistance who are capable of working is provided by the job centres in accordance with the Second Book of the Social Code </a:t>
            </a:r>
            <a:r>
              <a:rPr lang="de-DE" noProof="0" dirty="0"/>
              <a:t>(Zweites Buch Sozialgesetzbuch) </a:t>
            </a:r>
            <a:r>
              <a:rPr lang="en-US" b="1" dirty="0"/>
              <a:t>(SGB II)</a:t>
            </a:r>
            <a:r>
              <a:rPr lang="en-US" dirty="0"/>
              <a:t>.</a:t>
            </a:r>
          </a:p>
        </p:txBody>
      </p:sp>
      <p:sp>
        <p:nvSpPr>
          <p:cNvPr id="4" name="Slide Number Placeholder 3"/>
          <p:cNvSpPr>
            <a:spLocks noGrp="1"/>
          </p:cNvSpPr>
          <p:nvPr>
            <p:ph type="sldNum" sz="quarter" idx="10"/>
          </p:nvPr>
        </p:nvSpPr>
        <p:spPr bwMode="auto"/>
        <p:txBody>
          <a:bodyPr/>
          <a:lstStyle/>
          <a:p>
            <a:pPr>
              <a:defRPr/>
            </a:pPr>
            <a:fld id="{2AB05316-7FDC-D1C9-29AD-C3E959766215}" type="slidenum">
              <a:rPr/>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F41BDF0A-357E-2E6C-A16C-46F16FAE0444}" type="slidenum">
              <a:rPr/>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b="1" dirty="0"/>
              <a:t>Diplômes de formation professionnelle avec niveau de qualification plus élevé = </a:t>
            </a:r>
            <a:r>
              <a:rPr lang="en-US" dirty="0"/>
              <a:t>Successful completion of continuing training examinations in accordance with the Vocational Training Act (</a:t>
            </a:r>
            <a:r>
              <a:rPr lang="en-US" dirty="0" err="1"/>
              <a:t>BBiG</a:t>
            </a:r>
            <a:r>
              <a:rPr lang="en-US" dirty="0"/>
              <a:t>) and the Crafts and Trades Regulation Act (</a:t>
            </a:r>
            <a:r>
              <a:rPr lang="en-US" dirty="0" err="1"/>
              <a:t>HwO</a:t>
            </a:r>
            <a:r>
              <a:rPr lang="en-US" dirty="0"/>
              <a:t>)</a:t>
            </a:r>
            <a:endParaRPr b="1" dirty="0"/>
          </a:p>
        </p:txBody>
      </p:sp>
      <p:sp>
        <p:nvSpPr>
          <p:cNvPr id="4" name="Slide Number Placeholder 3"/>
          <p:cNvSpPr>
            <a:spLocks noGrp="1"/>
          </p:cNvSpPr>
          <p:nvPr>
            <p:ph type="sldNum" sz="quarter" idx="10"/>
          </p:nvPr>
        </p:nvSpPr>
        <p:spPr bwMode="auto"/>
        <p:txBody>
          <a:bodyPr/>
          <a:lstStyle/>
          <a:p>
            <a:pPr>
              <a:defRPr/>
            </a:pPr>
            <a:fld id="{B0AE5F35-9660-0D44-5CBD-04FC5E5FA9BC}" type="slidenum">
              <a:rPr/>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931F99B8-4FEE-FC7B-4C7F-3CC8B3303B1A}" type="slidenum">
              <a:rPr/>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25B8B730-51A4-A563-DC8F-4303A0180EE0}" type="slidenum">
              <a:rPr/>
              <a:t>17</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B4759A5-98B9-2DD6-2BA7-EB336B2DDFA5}" type="slidenum">
              <a:rPr/>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72DE3F0-A186-BD78-721F-3C387F769B82}" type="slidenum">
              <a:rPr/>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000" b="0" i="0" noProof="0" dirty="0">
                <a:solidFill>
                  <a:schemeClr val="tx1"/>
                </a:solidFill>
                <a:latin typeface="+mn-lt"/>
                <a:cs typeface="+mn-cs"/>
              </a:rPr>
              <a:t>The advanced training levels of vocational upskilling were reformed with the new Vocational Training Act (BBiG) that came into force in 2020.</a:t>
            </a:r>
          </a:p>
          <a:p>
            <a:pPr marL="171450" indent="-171450">
              <a:buFont typeface="Arial"/>
              <a:buChar char="•"/>
              <a:defRPr/>
            </a:pPr>
            <a:r>
              <a:rPr lang="en-GB" sz="1000" b="0" i="0" noProof="0" dirty="0">
                <a:solidFill>
                  <a:schemeClr val="tx1"/>
                </a:solidFill>
                <a:latin typeface="+mn-lt"/>
                <a:cs typeface="+mn-cs"/>
              </a:rPr>
              <a:t>Qualifications such as “Bachelor Professional” and “Master Professional” were introduced.</a:t>
            </a:r>
          </a:p>
          <a:p>
            <a:pPr marL="171450" indent="-171450">
              <a:buFont typeface="Arial"/>
              <a:buChar char="•"/>
              <a:defRPr/>
            </a:pPr>
            <a:r>
              <a:rPr lang="en-GB" sz="1000" b="0" i="0" noProof="0" dirty="0">
                <a:solidFill>
                  <a:schemeClr val="tx1"/>
                </a:solidFill>
                <a:latin typeface="+mn-lt"/>
                <a:cs typeface="+mn-cs"/>
              </a:rPr>
              <a:t>The new titles emphasise the equivalence of advanced vocational training and courses of higher education study and at the same time foster international mobility for professionals as the terminology can also be understood in other countries</a:t>
            </a:r>
          </a:p>
          <a:p>
            <a:pPr marL="171450" indent="-171450">
              <a:buFont typeface="Arial"/>
              <a:buChar char="•"/>
              <a:defRPr/>
            </a:pPr>
            <a:r>
              <a:rPr lang="en-GB" sz="1000" b="0" i="0" noProof="0" dirty="0">
                <a:solidFill>
                  <a:schemeClr val="tx1"/>
                </a:solidFill>
                <a:latin typeface="+mn-lt"/>
                <a:cs typeface="+mn-cs"/>
              </a:rPr>
              <a:t>The previous qualification titles such as “Meister” have not been repealed by the updated law, but strengthened via the connection with the uniform and internationally compatible qualification titles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sz="1100" b="0" i="0" noProof="0" dirty="0">
                <a:solidFill>
                  <a:schemeClr val="tx1"/>
                </a:solidFill>
                <a:latin typeface="+mn-lt"/>
                <a:cs typeface="+mn-cs"/>
              </a:rPr>
              <a:t>The terminological differences of the trade and technical schools and universities of applied sciences have become very unclear:</a:t>
            </a:r>
          </a:p>
          <a:p>
            <a:pPr marL="171450" indent="-171450">
              <a:buFont typeface="Arial"/>
              <a:buChar char="•"/>
              <a:defRPr/>
            </a:pPr>
            <a:r>
              <a:rPr lang="en-GB" sz="1100" b="0" i="0" noProof="0" dirty="0">
                <a:solidFill>
                  <a:schemeClr val="tx1"/>
                </a:solidFill>
                <a:latin typeface="+mn-lt"/>
                <a:cs typeface="+mn-cs"/>
              </a:rPr>
              <a:t>Fachhochschule / FH (trade and technical school) = </a:t>
            </a:r>
            <a:r>
              <a:rPr lang="en-GB" sz="1100" b="0" i="0" noProof="0" dirty="0">
                <a:solidFill>
                  <a:schemeClr val="tx1"/>
                </a:solidFill>
                <a:latin typeface="+mn-lt"/>
                <a:ea typeface="+mn-ea"/>
                <a:cs typeface="+mn-cs"/>
              </a:rPr>
              <a:t>Hochschulen für Angewandte Wissenschaften / HAW = University of Applied Sciences </a:t>
            </a:r>
          </a:p>
          <a:p>
            <a:pPr marL="628650" marR="0" lvl="1" indent="-171450" algn="l"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b="0" i="0" noProof="0" dirty="0">
                <a:solidFill>
                  <a:schemeClr val="tx1"/>
                </a:solidFill>
                <a:latin typeface="+mn-lt"/>
                <a:cs typeface="+mn-cs"/>
              </a:rPr>
              <a:t>Usually a wider range of subjects</a:t>
            </a:r>
            <a:endParaRPr lang="en-GB" sz="1100" b="0" i="0" noProof="0" dirty="0">
              <a:solidFill>
                <a:schemeClr val="tx1"/>
              </a:solidFill>
              <a:latin typeface="+mn-lt"/>
              <a:ea typeface="+mn-ea"/>
              <a:cs typeface="+mn-cs"/>
            </a:endParaRPr>
          </a:p>
          <a:p>
            <a:pPr marL="171450" indent="-171450">
              <a:buFont typeface="Arial"/>
              <a:buChar char="•"/>
              <a:defRPr/>
            </a:pPr>
            <a:r>
              <a:rPr lang="en-GB" sz="1100" b="0" i="0" noProof="0" dirty="0">
                <a:solidFill>
                  <a:schemeClr val="tx1"/>
                </a:solidFill>
                <a:latin typeface="+mn-lt"/>
                <a:ea typeface="+mn-ea"/>
                <a:cs typeface="+mn-cs"/>
              </a:rPr>
              <a:t>Other “Hochschulen” = universities</a:t>
            </a:r>
          </a:p>
          <a:p>
            <a:pPr marL="171450" indent="-171450">
              <a:buFont typeface="Arial"/>
              <a:buChar char="•"/>
              <a:defRPr/>
            </a:pPr>
            <a:r>
              <a:rPr lang="en-GB" sz="1100" b="0" i="0" noProof="0" dirty="0">
                <a:solidFill>
                  <a:schemeClr val="tx1"/>
                </a:solidFill>
                <a:latin typeface="+mn-lt"/>
                <a:ea typeface="+mn-ea"/>
                <a:cs typeface="+mn-cs"/>
              </a:rPr>
              <a:t>Main difference in legal terms is the right to award doctorates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u="sng" noProof="0" dirty="0"/>
              <a:t>DQR – General educational qualifications:</a:t>
            </a:r>
            <a:endParaRPr lang="en-GB" noProof="0" dirty="0"/>
          </a:p>
          <a:p>
            <a:pPr>
              <a:defRPr/>
            </a:pPr>
            <a:endParaRPr lang="en-GB" sz="1200" u="sng" noProof="0" dirty="0"/>
          </a:p>
          <a:p>
            <a:pPr marL="171450" indent="-171450">
              <a:buFont typeface="Arial"/>
              <a:buChar char="•"/>
              <a:defRPr/>
            </a:pPr>
            <a:r>
              <a:rPr lang="en-GB" sz="1200" u="none" noProof="0" dirty="0"/>
              <a:t>Lower secondary school leaving certificate – DQR 2</a:t>
            </a:r>
            <a:endParaRPr lang="en-GB" noProof="0" dirty="0"/>
          </a:p>
          <a:p>
            <a:pPr marL="171450" indent="-171450">
              <a:buFont typeface="Arial"/>
              <a:buChar char="•"/>
              <a:defRPr/>
            </a:pPr>
            <a:r>
              <a:rPr lang="en-GB" sz="1200" u="none" noProof="0" dirty="0"/>
              <a:t>Intermediate secondary school leaving certificate – DQR 3</a:t>
            </a:r>
            <a:endParaRPr lang="en-GB" noProof="0" dirty="0"/>
          </a:p>
          <a:p>
            <a:pPr marL="171450" indent="-171450">
              <a:buFont typeface="Arial"/>
              <a:buChar char="•"/>
              <a:defRPr/>
            </a:pPr>
            <a:r>
              <a:rPr lang="en-GB" sz="1200" u="none" noProof="0" dirty="0"/>
              <a:t>University of applied sciences entrance qualification, </a:t>
            </a:r>
            <a:r>
              <a:rPr lang="en-GB" b="0" i="0" noProof="0" dirty="0">
                <a:solidFill>
                  <a:srgbClr val="4D5156"/>
                </a:solidFill>
                <a:effectLst/>
                <a:latin typeface="arial" panose="020B0604020202020204" pitchFamily="34" charset="0"/>
              </a:rPr>
              <a:t>subject-restricted higher education entrance qualification,</a:t>
            </a:r>
            <a:r>
              <a:rPr lang="en-GB" sz="1200" b="0" i="0" noProof="0" dirty="0">
                <a:solidFill>
                  <a:schemeClr val="tx1"/>
                </a:solidFill>
                <a:latin typeface="+mn-lt"/>
                <a:ea typeface="+mn-ea"/>
                <a:cs typeface="+mn-cs"/>
              </a:rPr>
              <a:t> </a:t>
            </a:r>
            <a:r>
              <a:rPr lang="en-GB" sz="1800" b="0" i="0" noProof="0" dirty="0">
                <a:solidFill>
                  <a:schemeClr val="tx1"/>
                </a:solidFill>
                <a:effectLst/>
                <a:latin typeface="Calibri" panose="020F0502020204030204" pitchFamily="34" charset="0"/>
                <a:ea typeface="+mn-ea"/>
                <a:cs typeface="Arial" panose="020B0604020202020204" pitchFamily="34" charset="0"/>
              </a:rPr>
              <a:t>g</a:t>
            </a:r>
            <a:r>
              <a:rPr lang="en-GB" sz="1800" noProof="0" dirty="0">
                <a:effectLst/>
                <a:latin typeface="Calibri" panose="020F0502020204030204" pitchFamily="34" charset="0"/>
                <a:ea typeface="Calibri" panose="020F0502020204030204" pitchFamily="34" charset="0"/>
                <a:cs typeface="Arial" panose="020B0604020202020204" pitchFamily="34" charset="0"/>
              </a:rPr>
              <a:t>eneral higher education entrance qualification </a:t>
            </a:r>
            <a:r>
              <a:rPr lang="en-GB" sz="1200" b="0" i="0" noProof="0" dirty="0">
                <a:solidFill>
                  <a:schemeClr val="tx1"/>
                </a:solidFill>
                <a:latin typeface="+mn-lt"/>
                <a:ea typeface="+mn-ea"/>
                <a:cs typeface="+mn-cs"/>
              </a:rPr>
              <a:t>– DQR 4</a:t>
            </a:r>
            <a:endParaRPr lang="en-GB" noProof="0" dirty="0"/>
          </a:p>
          <a:p>
            <a:pPr marL="171450" indent="-171450">
              <a:buFont typeface="Arial"/>
              <a:buChar char="•"/>
              <a:defRPr/>
            </a:pPr>
            <a:r>
              <a:rPr lang="en-GB" sz="1200" b="0" i="0" u="none" noProof="0" dirty="0">
                <a:solidFill>
                  <a:schemeClr val="tx1"/>
                </a:solidFill>
                <a:latin typeface="+mn-lt"/>
                <a:ea typeface="+mn-ea"/>
                <a:cs typeface="+mn-cs"/>
              </a:rPr>
              <a:t>Bachelor‘s (degree from a university of applied sciences, state examination) – DQR 6</a:t>
            </a:r>
            <a:endParaRPr lang="en-GB" noProof="0" dirty="0"/>
          </a:p>
          <a:p>
            <a:pPr marL="171450" indent="-171450">
              <a:buFont typeface="Arial"/>
              <a:buChar char="•"/>
              <a:defRPr/>
            </a:pPr>
            <a:r>
              <a:rPr lang="en-GB" sz="1200" b="0" i="0" u="none" noProof="0" dirty="0">
                <a:solidFill>
                  <a:schemeClr val="tx1"/>
                </a:solidFill>
                <a:latin typeface="+mn-lt"/>
                <a:ea typeface="+mn-ea"/>
                <a:cs typeface="+mn-cs"/>
              </a:rPr>
              <a:t>Master‘s (degree from a university; Magister; state examination) – DQR 7</a:t>
            </a:r>
            <a:endParaRPr lang="en-GB" noProof="0" dirty="0"/>
          </a:p>
          <a:p>
            <a:pPr marL="171450" indent="-171450">
              <a:buFont typeface="Arial"/>
              <a:buChar char="•"/>
              <a:defRPr/>
            </a:pPr>
            <a:r>
              <a:rPr lang="en-GB" sz="1200" b="0" i="0" u="none" noProof="0" dirty="0">
                <a:solidFill>
                  <a:schemeClr val="tx1"/>
                </a:solidFill>
                <a:latin typeface="+mn-lt"/>
                <a:ea typeface="+mn-ea"/>
                <a:cs typeface="+mn-cs"/>
              </a:rPr>
              <a:t>Doctorate and equivalent arts qualifications – DQR 8</a:t>
            </a:r>
            <a:endParaRPr lang="en-GB" noProof="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3F02C0F-D2F6-DD5C-A5B9-FDDC09D47793}" type="slidenum">
              <a:rPr/>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en-US" sz="1800" b="0" i="0" u="none" strike="noStrike" cap="none" spc="0" dirty="0">
                <a:ln>
                  <a:noFill/>
                </a:ln>
                <a:solidFill>
                  <a:prstClr val="black"/>
                </a:solidFill>
                <a:latin typeface="+mn-lt"/>
                <a:ea typeface="+mn-ea"/>
                <a:cs typeface="+mn-cs"/>
              </a:rPr>
              <a:t>German Office for international Cooperation in Vocational Education and Training</a:t>
            </a:r>
            <a:endParaRPr lang="en-US"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
        <p:nvSpPr>
          <p:cNvPr id="11" name="Textplatzhalter 10">
            <a:extLst>
              <a:ext uri="{FF2B5EF4-FFF2-40B4-BE49-F238E27FC236}">
                <a16:creationId xmlns:a16="http://schemas.microsoft.com/office/drawing/2014/main" id="{05B298CE-825E-4398-ADEE-87BA7B850AF7}"/>
              </a:ext>
            </a:extLst>
          </p:cNvPr>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dirty="0"/>
              <a:t>VET in </a:t>
            </a:r>
            <a:br>
              <a:rPr lang="de-DE" dirty="0"/>
            </a:br>
            <a:r>
              <a:rPr lang="de-DE" dirty="0"/>
              <a:t>Germany</a:t>
            </a:r>
            <a:endParaRPr dirty="0"/>
          </a:p>
        </p:txBody>
      </p:sp>
      <p:pic>
        <p:nvPicPr>
          <p:cNvPr id="13" name="Grafik 12">
            <a:extLst>
              <a:ext uri="{FF2B5EF4-FFF2-40B4-BE49-F238E27FC236}">
                <a16:creationId xmlns:a16="http://schemas.microsoft.com/office/drawing/2014/main" id="{1E964F51-E8A8-42DC-A459-166985D7CC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1523" y="5164760"/>
            <a:ext cx="1636905" cy="1661949"/>
          </a:xfrm>
          <a:prstGeom prst="rect">
            <a:avLst/>
          </a:prstGeom>
        </p:spPr>
      </p:pic>
      <p:pic>
        <p:nvPicPr>
          <p:cNvPr id="17" name="Grafik 16">
            <a:extLst>
              <a:ext uri="{FF2B5EF4-FFF2-40B4-BE49-F238E27FC236}">
                <a16:creationId xmlns:a16="http://schemas.microsoft.com/office/drawing/2014/main" id="{1F63E534-1E5B-42F5-93B4-4DEC5ED17BC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9699303" y="5521567"/>
            <a:ext cx="2202582" cy="684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53175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
                  <a:extLst>
                    <a:ext uri="{A12FA001-AC4F-418D-AE19-62706E023703}">
                      <ahyp:hlinkClr xmlns:ahyp="http://schemas.microsoft.com/office/drawing/2018/hyperlinkcolor" val="tx"/>
                    </a:ext>
                  </a:extLst>
                </a:hlinkClick>
              </a:rPr>
              <a:t>govet@</a:t>
            </a:r>
            <a:r>
              <a:rPr lang="de-DE" sz="2200" b="0" i="0" u="sng" strike="noStrike" cap="none" spc="0" dirty="0">
                <a:ln>
                  <a:noFill/>
                </a:ln>
                <a:solidFill>
                  <a:schemeClr val="bg1"/>
                </a:solidFill>
                <a:latin typeface="Calibri"/>
                <a:ea typeface="Arial"/>
                <a:cs typeface="Arial"/>
              </a:rPr>
              <a:t>bibb.de</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8" r:id="rId5"/>
    <p:sldLayoutId id="2147483659" r:id="rId6"/>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genesis.destatis.de/datenbank/online/statistic/21421/table/21421-000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iwkoeln.de/studien/susanne-seyda-sabine-koehne-finster-thomas-schleiermacher-investitionsvolumen-auf-hoechststand.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hyperlink" Target="https://www.datenportal.bmftr.bund.de/portal/en/index.html" TargetMode="External"/><Relationship Id="rId3" Type="http://schemas.openxmlformats.org/officeDocument/2006/relationships/hyperlink" Target="https://www.govet.international/en/index.php" TargetMode="External"/><Relationship Id="rId7" Type="http://schemas.openxmlformats.org/officeDocument/2006/relationships/hyperlink" Target="https://www.kmk.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bmbfsfj.bund.de/bmbfsfj/service/publikationen/berufsbildungsbericht-2026-285646" TargetMode="External"/><Relationship Id="rId5" Type="http://schemas.openxmlformats.org/officeDocument/2006/relationships/hyperlink" Target="https://www.bibb.de/datenreport/en/index.php" TargetMode="External"/><Relationship Id="rId4" Type="http://schemas.openxmlformats.org/officeDocument/2006/relationships/hyperlink" Target="http://www.govet.international/" TargetMode="External"/><Relationship Id="rId9" Type="http://schemas.openxmlformats.org/officeDocument/2006/relationships/hyperlink" Target="https://www.destatis.de/EN/Themes/Society-Environment/Education-Research-Culture/Vocational-Training/_nod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5">
            <a:extLst>
              <a:ext uri="{FF2B5EF4-FFF2-40B4-BE49-F238E27FC236}">
                <a16:creationId xmlns:a16="http://schemas.microsoft.com/office/drawing/2014/main" id="{7A21ECEA-9CA2-4830-A845-1B03FCBD3AD6}"/>
              </a:ext>
            </a:extLst>
          </p:cNvPr>
          <p:cNvSpPr>
            <a:spLocks noGrp="1"/>
          </p:cNvSpPr>
          <p:nvPr>
            <p:ph type="body" sz="quarter" idx="12"/>
          </p:nvPr>
        </p:nvSpPr>
        <p:spPr/>
        <p:txBody>
          <a:bodyPr/>
          <a:lstStyle/>
          <a:p>
            <a:endParaRPr lang="de-DE" dirty="0"/>
          </a:p>
        </p:txBody>
      </p:sp>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dirty="0"/>
              <a:t> </a:t>
            </a:r>
          </a:p>
        </p:txBody>
      </p:sp>
      <p:sp>
        <p:nvSpPr>
          <p:cNvPr id="5" name="Untertitel 2"/>
          <p:cNvSpPr txBox="1"/>
          <p:nvPr/>
        </p:nvSpPr>
        <p:spPr bwMode="auto">
          <a:xfrm>
            <a:off x="658813" y="2997816"/>
            <a:ext cx="5437187"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r>
              <a:rPr lang="fr-FR" sz="2800" dirty="0"/>
              <a:t>Formation continue professionnelle</a:t>
            </a:r>
            <a:br>
              <a:rPr lang="fr-FR" sz="2800" dirty="0"/>
            </a:br>
            <a:r>
              <a:rPr lang="fr-FR" sz="2800" dirty="0"/>
              <a:t>en Allemagne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Coûts et bénéfices de la formation continue professionnelle</a:t>
            </a:r>
          </a:p>
        </p:txBody>
      </p:sp>
      <p:sp>
        <p:nvSpPr>
          <p:cNvPr id="3" name="Titel 2"/>
          <p:cNvSpPr>
            <a:spLocks noGrp="1"/>
          </p:cNvSpPr>
          <p:nvPr>
            <p:ph type="title"/>
          </p:nvPr>
        </p:nvSpPr>
        <p:spPr bwMode="auto"/>
        <p:txBody>
          <a:bodyPr/>
          <a:lstStyle/>
          <a:p>
            <a:pPr>
              <a:defRPr/>
            </a:pPr>
            <a:r>
              <a:rPr lang="fr-FR" dirty="0"/>
              <a:t>6. Financement</a:t>
            </a:r>
          </a:p>
        </p:txBody>
      </p:sp>
      <p:sp>
        <p:nvSpPr>
          <p:cNvPr id="5" name="Inhaltsplatzhalter 4"/>
          <p:cNvSpPr txBox="1"/>
          <p:nvPr/>
        </p:nvSpPr>
        <p:spPr bwMode="auto">
          <a:xfrm>
            <a:off x="658812" y="2168524"/>
            <a:ext cx="11053762" cy="3767702"/>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b="1" dirty="0">
                <a:latin typeface="Calibri"/>
              </a:rPr>
              <a:t>Économiquement : </a:t>
            </a:r>
            <a:r>
              <a:rPr lang="fr-FR" sz="1600" dirty="0">
                <a:latin typeface="Calibri"/>
              </a:rPr>
              <a:t>Effets positifs sur la performance économique des entreprises en matière de :</a:t>
            </a:r>
          </a:p>
          <a:p>
            <a:pPr marL="540000" lvl="1" indent="-252000">
              <a:lnSpc>
                <a:spcPts val="2000"/>
              </a:lnSpc>
              <a:spcBef>
                <a:spcPts val="600"/>
              </a:spcBef>
              <a:buClr>
                <a:srgbClr val="D6851B"/>
              </a:buClr>
              <a:buSzPct val="65000"/>
              <a:buFont typeface="Wingdings 3"/>
              <a:buChar char=""/>
              <a:defRPr/>
            </a:pPr>
            <a:r>
              <a:rPr lang="fr-FR" sz="1600" dirty="0">
                <a:latin typeface="Calibri"/>
              </a:rPr>
              <a:t>Productivité</a:t>
            </a:r>
          </a:p>
          <a:p>
            <a:pPr marL="540000" lvl="1" indent="-252000">
              <a:lnSpc>
                <a:spcPts val="2000"/>
              </a:lnSpc>
              <a:spcBef>
                <a:spcPts val="600"/>
              </a:spcBef>
              <a:buClr>
                <a:srgbClr val="D6851B"/>
              </a:buClr>
              <a:buSzPct val="65000"/>
              <a:buFont typeface="Wingdings 3"/>
              <a:buChar char=""/>
              <a:defRPr/>
            </a:pPr>
            <a:r>
              <a:rPr lang="fr-FR" sz="1600" dirty="0">
                <a:latin typeface="Calibri"/>
              </a:rPr>
              <a:t>Qualité </a:t>
            </a:r>
          </a:p>
          <a:p>
            <a:pPr marL="540000" lvl="1" indent="-252000">
              <a:lnSpc>
                <a:spcPts val="2000"/>
              </a:lnSpc>
              <a:spcBef>
                <a:spcPts val="600"/>
              </a:spcBef>
              <a:buClr>
                <a:srgbClr val="D6851B"/>
              </a:buClr>
              <a:buSzPct val="65000"/>
              <a:buFont typeface="Wingdings 3"/>
              <a:buChar char=""/>
              <a:defRPr/>
            </a:pPr>
            <a:r>
              <a:rPr lang="fr-FR" sz="1600" dirty="0">
                <a:latin typeface="Calibri"/>
              </a:rPr>
              <a:t>Capacité d’innovation au travail</a:t>
            </a:r>
          </a:p>
          <a:p>
            <a:pPr marL="540000" lvl="1" indent="-252000">
              <a:lnSpc>
                <a:spcPts val="2000"/>
              </a:lnSpc>
              <a:spcBef>
                <a:spcPts val="600"/>
              </a:spcBef>
              <a:buClr>
                <a:srgbClr val="D6851B"/>
              </a:buClr>
              <a:buSzPct val="65000"/>
              <a:buFont typeface="Wingdings 3"/>
              <a:buChar char=""/>
              <a:defRPr/>
            </a:pPr>
            <a:r>
              <a:rPr lang="fr-FR" sz="1600" dirty="0">
                <a:latin typeface="Calibri"/>
              </a:rPr>
              <a:t>Taux d’occupation</a:t>
            </a:r>
          </a:p>
          <a:p>
            <a:pPr marL="540000" lvl="1" indent="-252000">
              <a:lnSpc>
                <a:spcPts val="2000"/>
              </a:lnSpc>
              <a:spcBef>
                <a:spcPts val="600"/>
              </a:spcBef>
              <a:buClr>
                <a:srgbClr val="D6851B"/>
              </a:buClr>
              <a:buSzPct val="65000"/>
              <a:buFont typeface="Wingdings 3"/>
              <a:buChar char=""/>
              <a:defRPr/>
            </a:pPr>
            <a:r>
              <a:rPr lang="fr-FR" sz="1600" dirty="0">
                <a:latin typeface="Calibri"/>
              </a:rPr>
              <a:t>Viabilité des entreprises dans le contexte du progrès technologique et de la globalisation croissante</a:t>
            </a:r>
          </a:p>
          <a:p>
            <a:pPr marL="285750" indent="-285750">
              <a:lnSpc>
                <a:spcPts val="2000"/>
              </a:lnSpc>
              <a:spcBef>
                <a:spcPts val="1200"/>
              </a:spcBef>
              <a:buClr>
                <a:srgbClr val="D6851B"/>
              </a:buClr>
              <a:buSzPct val="65000"/>
              <a:buFont typeface="Wingdings 3"/>
              <a:buChar char=""/>
              <a:defRPr/>
            </a:pPr>
            <a:r>
              <a:rPr lang="fr-FR" sz="1600" b="1" dirty="0">
                <a:latin typeface="Calibri"/>
              </a:rPr>
              <a:t>Socialement :</a:t>
            </a:r>
          </a:p>
          <a:p>
            <a:pPr marL="540000" lvl="1" indent="-252000">
              <a:lnSpc>
                <a:spcPts val="1800"/>
              </a:lnSpc>
              <a:spcBef>
                <a:spcPts val="600"/>
              </a:spcBef>
              <a:buClr>
                <a:srgbClr val="D6851B"/>
              </a:buClr>
              <a:buSzPct val="65000"/>
              <a:buFont typeface="Wingdings 3"/>
              <a:buChar char=""/>
              <a:defRPr/>
            </a:pPr>
            <a:r>
              <a:rPr lang="fr-FR" sz="1400" dirty="0">
                <a:latin typeface="Calibri"/>
              </a:rPr>
              <a:t>Plus grande satisfaction des employé·e·s</a:t>
            </a:r>
          </a:p>
          <a:p>
            <a:pPr marL="540000" lvl="1" indent="-252000">
              <a:lnSpc>
                <a:spcPts val="1800"/>
              </a:lnSpc>
              <a:spcBef>
                <a:spcPts val="600"/>
              </a:spcBef>
              <a:buClr>
                <a:srgbClr val="D6851B"/>
              </a:buClr>
              <a:buSzPct val="65000"/>
              <a:buFont typeface="Wingdings 3"/>
              <a:buChar char=""/>
              <a:defRPr/>
            </a:pPr>
            <a:r>
              <a:rPr lang="fr-FR" sz="1400" dirty="0">
                <a:latin typeface="Calibri"/>
              </a:rPr>
              <a:t>Fidélité à l’entreprise</a:t>
            </a:r>
          </a:p>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dirty="0"/>
              <a:t>Bénéfices pour : les entreprises</a:t>
            </a:r>
          </a:p>
        </p:txBody>
      </p:sp>
      <p:pic>
        <p:nvPicPr>
          <p:cNvPr id="26" name="Grafik 25"/>
          <p:cNvPicPr>
            <a:picLocks noChangeAspect="1"/>
          </p:cNvPicPr>
          <p:nvPr/>
        </p:nvPicPr>
        <p:blipFill>
          <a:blip r:embed="rId3"/>
          <a:stretch/>
        </p:blipFill>
        <p:spPr bwMode="auto">
          <a:xfrm>
            <a:off x="6647310" y="2025337"/>
            <a:ext cx="3617543" cy="266413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Coûts et bénéfices de la formation continue professionnelle</a:t>
            </a:r>
          </a:p>
        </p:txBody>
      </p:sp>
      <p:sp>
        <p:nvSpPr>
          <p:cNvPr id="3" name="Titel 2"/>
          <p:cNvSpPr>
            <a:spLocks noGrp="1"/>
          </p:cNvSpPr>
          <p:nvPr>
            <p:ph type="title"/>
          </p:nvPr>
        </p:nvSpPr>
        <p:spPr bwMode="auto"/>
        <p:txBody>
          <a:bodyPr/>
          <a:lstStyle/>
          <a:p>
            <a:pPr>
              <a:defRPr/>
            </a:pPr>
            <a:r>
              <a:rPr lang="fr-FR" dirty="0"/>
              <a:t>6. Financement</a:t>
            </a:r>
          </a:p>
        </p:txBody>
      </p:sp>
      <p:sp>
        <p:nvSpPr>
          <p:cNvPr id="5" name="Inhaltsplatzhalter 4"/>
          <p:cNvSpPr txBox="1"/>
          <p:nvPr/>
        </p:nvSpPr>
        <p:spPr bwMode="auto">
          <a:xfrm>
            <a:off x="658812" y="2168525"/>
            <a:ext cx="11053762" cy="3348038"/>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r>
              <a:rPr lang="fr-FR" sz="1600" dirty="0">
                <a:latin typeface="Calibri"/>
              </a:rPr>
              <a:t>Effets positifs sur :</a:t>
            </a:r>
          </a:p>
          <a:p>
            <a:pPr marL="540000" lvl="1" indent="-252000">
              <a:lnSpc>
                <a:spcPts val="1800"/>
              </a:lnSpc>
              <a:spcBef>
                <a:spcPts val="600"/>
              </a:spcBef>
              <a:buClr>
                <a:srgbClr val="D6851B"/>
              </a:buClr>
              <a:buSzPct val="65000"/>
              <a:buFont typeface="Wingdings 3"/>
              <a:buChar char=""/>
              <a:defRPr/>
            </a:pPr>
            <a:r>
              <a:rPr lang="fr-FR" sz="1600" dirty="0">
                <a:latin typeface="Calibri"/>
              </a:rPr>
              <a:t>Les revenus</a:t>
            </a:r>
          </a:p>
          <a:p>
            <a:pPr marL="540000" lvl="1" indent="-252000">
              <a:lnSpc>
                <a:spcPts val="1800"/>
              </a:lnSpc>
              <a:spcBef>
                <a:spcPts val="600"/>
              </a:spcBef>
              <a:buClr>
                <a:srgbClr val="D6851B"/>
              </a:buClr>
              <a:buSzPct val="65000"/>
              <a:buFont typeface="Wingdings 3"/>
              <a:buChar char=""/>
              <a:defRPr/>
            </a:pPr>
            <a:r>
              <a:rPr lang="fr-FR" sz="1600" dirty="0">
                <a:latin typeface="Calibri"/>
              </a:rPr>
              <a:t>L’emploi</a:t>
            </a:r>
          </a:p>
          <a:p>
            <a:pPr marL="540000" lvl="1" indent="-252000">
              <a:lnSpc>
                <a:spcPts val="1800"/>
              </a:lnSpc>
              <a:spcBef>
                <a:spcPts val="600"/>
              </a:spcBef>
              <a:buClr>
                <a:srgbClr val="D6851B"/>
              </a:buClr>
              <a:buSzPct val="65000"/>
              <a:buFont typeface="Wingdings 3"/>
              <a:buChar char=""/>
              <a:defRPr/>
            </a:pPr>
            <a:r>
              <a:rPr lang="fr-FR" sz="1600" dirty="0">
                <a:latin typeface="Calibri"/>
              </a:rPr>
              <a:t>Le développement professionnel et personnel</a:t>
            </a:r>
          </a:p>
          <a:p>
            <a:pPr marL="540000" lvl="1" indent="-252000">
              <a:lnSpc>
                <a:spcPts val="1800"/>
              </a:lnSpc>
              <a:spcBef>
                <a:spcPts val="600"/>
              </a:spcBef>
              <a:buClr>
                <a:srgbClr val="D6851B"/>
              </a:buClr>
              <a:buSzPct val="65000"/>
              <a:buFont typeface="Wingdings 3"/>
              <a:buChar char=""/>
              <a:defRPr/>
            </a:pPr>
            <a:r>
              <a:rPr lang="fr-FR" sz="1600" dirty="0">
                <a:latin typeface="Calibri"/>
              </a:rPr>
              <a:t>La santé</a:t>
            </a:r>
          </a:p>
          <a:p>
            <a:pPr marL="540000" lvl="1" indent="-252000">
              <a:lnSpc>
                <a:spcPts val="1800"/>
              </a:lnSpc>
              <a:spcBef>
                <a:spcPts val="600"/>
              </a:spcBef>
              <a:buClr>
                <a:srgbClr val="D6851B"/>
              </a:buClr>
              <a:buSzPct val="65000"/>
              <a:buFont typeface="Wingdings 3"/>
              <a:buChar char=""/>
              <a:defRPr/>
            </a:pPr>
            <a:r>
              <a:rPr lang="fr-FR" sz="1600" dirty="0">
                <a:latin typeface="Calibri"/>
              </a:rPr>
              <a:t>La satisfaction au travail et par conséquent dans la vie</a:t>
            </a:r>
          </a:p>
          <a:p>
            <a:pPr marL="285750" indent="-285750">
              <a:lnSpc>
                <a:spcPts val="2000"/>
              </a:lnSpc>
              <a:spcBef>
                <a:spcPts val="1200"/>
              </a:spcBef>
              <a:buClr>
                <a:srgbClr val="D6851B"/>
              </a:buClr>
              <a:buSzPct val="65000"/>
              <a:buFont typeface="Wingdings 3"/>
              <a:buChar char=""/>
              <a:defRPr/>
            </a:pPr>
            <a:r>
              <a:rPr lang="fr-FR" sz="1600" dirty="0">
                <a:latin typeface="Calibri"/>
              </a:rPr>
              <a:t>Déploiement des potentiels de développement professionnels personnels</a:t>
            </a:r>
          </a:p>
          <a:p>
            <a:pPr marL="285750" indent="-285750">
              <a:lnSpc>
                <a:spcPts val="2000"/>
              </a:lnSpc>
              <a:spcBef>
                <a:spcPts val="1200"/>
              </a:spcBef>
              <a:buClr>
                <a:srgbClr val="D6851B"/>
              </a:buClr>
              <a:buSzPct val="65000"/>
              <a:buFont typeface="Wingdings 3"/>
              <a:buChar char=""/>
              <a:defRPr/>
            </a:pPr>
            <a:r>
              <a:rPr lang="fr-FR" sz="1600" dirty="0">
                <a:latin typeface="Calibri"/>
              </a:rPr>
              <a:t>Maintien de l’employabilité</a:t>
            </a:r>
          </a:p>
        </p:txBody>
      </p:sp>
      <p:sp>
        <p:nvSpPr>
          <p:cNvPr id="7" name="Textplatzhalter 3"/>
          <p:cNvSpPr txBox="1"/>
          <p:nvPr/>
        </p:nvSpPr>
        <p:spPr bwMode="auto">
          <a:xfrm>
            <a:off x="658813"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dirty="0"/>
              <a:t>Bénéfices pour : les personnes/les employé·e·s</a:t>
            </a:r>
          </a:p>
        </p:txBody>
      </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416838" y="2025337"/>
            <a:ext cx="1575194" cy="3078241"/>
          </a:xfrm>
          <a:prstGeom prst="rect">
            <a:avLst/>
          </a:prstGeom>
        </p:spPr>
      </p:pic>
      <p:grpSp>
        <p:nvGrpSpPr>
          <p:cNvPr id="11" name="Gruppieren 10"/>
          <p:cNvGrpSpPr/>
          <p:nvPr/>
        </p:nvGrpSpPr>
        <p:grpSpPr bwMode="auto">
          <a:xfrm>
            <a:off x="6887496" y="1894989"/>
            <a:ext cx="1388971" cy="2999031"/>
            <a:chOff x="2466852" y="4726567"/>
            <a:chExt cx="535353" cy="1155921"/>
          </a:xfrm>
        </p:grpSpPr>
        <p:sp>
          <p:nvSpPr>
            <p:cNvPr id="1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13" name="Grafik 12"/>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 Qui peut proposer des formations continues ? Qui accorde l’accréditation ?</a:t>
            </a:r>
          </a:p>
        </p:txBody>
      </p:sp>
      <p:sp>
        <p:nvSpPr>
          <p:cNvPr id="3" name="Titel 2"/>
          <p:cNvSpPr>
            <a:spLocks noGrp="1"/>
          </p:cNvSpPr>
          <p:nvPr>
            <p:ph type="title"/>
          </p:nvPr>
        </p:nvSpPr>
        <p:spPr bwMode="auto"/>
        <p:txBody>
          <a:bodyPr/>
          <a:lstStyle/>
          <a:p>
            <a:pPr>
              <a:defRPr/>
            </a:pPr>
            <a:r>
              <a:rPr lang="fr-FR" dirty="0"/>
              <a:t>7. Formation continue non formelle : le marché des prestataires </a:t>
            </a:r>
          </a:p>
        </p:txBody>
      </p:sp>
      <p:sp>
        <p:nvSpPr>
          <p:cNvPr id="5" name="Inhaltsplatzhalter 4"/>
          <p:cNvSpPr txBox="1"/>
          <p:nvPr/>
        </p:nvSpPr>
        <p:spPr bwMode="auto">
          <a:xfrm>
            <a:off x="658812" y="1557339"/>
            <a:ext cx="11053762" cy="3873077"/>
          </a:xfrm>
          <a:prstGeom prst="rect">
            <a:avLst/>
          </a:prstGeom>
        </p:spPr>
        <p:txBody>
          <a:bodyPr vert="horz" lIns="0" tIns="0" rIns="0" bIns="0" numCol="2"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a:buChar char=""/>
              <a:defRPr/>
            </a:pPr>
            <a:r>
              <a:rPr lang="fr-FR" sz="1600" dirty="0">
                <a:latin typeface="Calibri"/>
              </a:rPr>
              <a:t>Les grandes entreprises organisent plus de</a:t>
            </a:r>
            <a:br>
              <a:rPr lang="fr-FR" sz="1600" dirty="0">
                <a:latin typeface="Calibri"/>
              </a:rPr>
            </a:br>
            <a:r>
              <a:rPr lang="fr-FR" sz="1600" dirty="0">
                <a:latin typeface="Calibri"/>
              </a:rPr>
              <a:t>la moitié des cours de formation continue</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Par ailleurs, il existe plus de 20 000 prestataires :</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Organismes publics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Universités et instituts de recherche</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Églises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Chambres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Syndicats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Fédérations patronales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Fondations et organisations caritatives</a:t>
            </a:r>
          </a:p>
          <a:p>
            <a:pPr marL="540000" lvl="1" indent="-252000">
              <a:lnSpc>
                <a:spcPts val="1800"/>
              </a:lnSpc>
              <a:spcBef>
                <a:spcPts val="600"/>
              </a:spcBef>
              <a:spcAft>
                <a:spcPts val="200"/>
              </a:spcAft>
              <a:buClr>
                <a:srgbClr val="D6851B"/>
              </a:buClr>
              <a:buSzPct val="65000"/>
              <a:buFont typeface="Wingdings 3"/>
              <a:buChar char=""/>
              <a:defRPr/>
            </a:pPr>
            <a:r>
              <a:rPr lang="fr-FR" sz="1600" dirty="0">
                <a:latin typeface="Calibri"/>
              </a:rPr>
              <a:t>Prestataires de formation privés commerciaux (28 % des prestataires en 2025), entre autres</a:t>
            </a:r>
          </a:p>
          <a:p>
            <a:pPr marL="285750" indent="-285750">
              <a:lnSpc>
                <a:spcPts val="2000"/>
              </a:lnSpc>
              <a:spcBef>
                <a:spcPts val="600"/>
              </a:spcBef>
              <a:spcAft>
                <a:spcPts val="200"/>
              </a:spcAft>
              <a:buClr>
                <a:srgbClr val="D6851B"/>
              </a:buClr>
              <a:buSzPct val="65000"/>
              <a:buFont typeface="Wingdings 3"/>
              <a:buChar char=""/>
              <a:defRPr/>
            </a:pPr>
            <a:r>
              <a:rPr lang="fr-FR" sz="1600" dirty="0">
                <a:latin typeface="Calibri"/>
              </a:rPr>
              <a:t>Distinction entre les offres de droit public réglementées, avec soutien, et les offres non réglementées, sans soutien</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Pour les offres bénéficiant d’un soutien, une accréditation auprès d’institutions d’État ou de chambres est requise en général (durée limitée : Organisme 5 ans, mesure de formation 3 ans)</a:t>
            </a:r>
          </a:p>
          <a:p>
            <a:pPr marL="285750" indent="-285750">
              <a:lnSpc>
                <a:spcPts val="2000"/>
              </a:lnSpc>
              <a:spcBef>
                <a:spcPts val="1200"/>
              </a:spcBef>
              <a:spcAft>
                <a:spcPts val="200"/>
              </a:spcAft>
              <a:buClr>
                <a:srgbClr val="D6851B"/>
              </a:buClr>
              <a:buSzPct val="65000"/>
              <a:buFont typeface="Wingdings 3"/>
              <a:buChar char=""/>
              <a:defRPr/>
            </a:pPr>
            <a:r>
              <a:rPr lang="fr-FR" sz="1600" dirty="0">
                <a:latin typeface="Calibri"/>
              </a:rPr>
              <a:t>En général, la certification du système de gestion de la qualité n’est pas exigée, mais elle est très courante, par ex. selon les normes ISO 9000 et suiv. ou ISO 29990</a:t>
            </a:r>
          </a:p>
          <a:p>
            <a:pPr marL="285750" indent="-285750">
              <a:lnSpc>
                <a:spcPts val="2000"/>
              </a:lnSpc>
              <a:spcBef>
                <a:spcPts val="1200"/>
              </a:spcBef>
              <a:spcAft>
                <a:spcPts val="200"/>
              </a:spcAft>
              <a:buClr>
                <a:srgbClr val="D6851B"/>
              </a:buClr>
              <a:buSzPct val="65000"/>
              <a:buFont typeface="Wingdings 3"/>
              <a:buChar char=""/>
              <a:defRPr/>
            </a:pPr>
            <a:r>
              <a:rPr lang="fr-FR" sz="1600" dirty="0"/>
              <a:t>Contrôle et certification par des prestataires privés, accrédités par l’Office allemand d’accréditation (DAkkS) si des normes DIN sont concernées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platzhalter 3"/>
          <p:cNvSpPr txBox="1"/>
          <p:nvPr/>
        </p:nvSpPr>
        <p:spPr bwMode="auto">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dirty="0"/>
              <a:t>État</a:t>
            </a:r>
            <a:br>
              <a:rPr lang="fr-FR" sz="2400" dirty="0"/>
            </a:br>
            <a:r>
              <a:rPr lang="fr-FR" sz="1600" dirty="0"/>
              <a:t>(gouvernement fédéral, Länder, communes)</a:t>
            </a:r>
          </a:p>
        </p:txBody>
      </p:sp>
      <p:sp>
        <p:nvSpPr>
          <p:cNvPr id="3" name="Titel 2"/>
          <p:cNvSpPr>
            <a:spLocks noGrp="1"/>
          </p:cNvSpPr>
          <p:nvPr>
            <p:ph type="title"/>
          </p:nvPr>
        </p:nvSpPr>
        <p:spPr bwMode="auto"/>
        <p:txBody>
          <a:bodyPr/>
          <a:lstStyle/>
          <a:p>
            <a:pPr>
              <a:defRPr/>
            </a:pPr>
            <a:r>
              <a:rPr lang="fr-FR" dirty="0"/>
              <a:t>8. Participation à la formation continue </a:t>
            </a:r>
          </a:p>
        </p:txBody>
      </p:sp>
      <p:sp>
        <p:nvSpPr>
          <p:cNvPr id="13" name="Textplatzhalter 3"/>
          <p:cNvSpPr txBox="1"/>
          <p:nvPr/>
        </p:nvSpPr>
        <p:spPr bwMode="auto">
          <a:xfrm>
            <a:off x="8110608" y="1257296"/>
            <a:ext cx="3215603" cy="828587"/>
          </a:xfrm>
          <a:prstGeom prst="rect">
            <a:avLst/>
          </a:prstGeom>
          <a:solidFill>
            <a:srgbClr val="FBF3E8"/>
          </a:solidFill>
        </p:spPr>
        <p:txBody>
          <a:bodyPr vert="horz" wrap="square" lIns="216000" tIns="180000" rIns="144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Les dépenses ne peuvent souvent pas être clairement délimitées</a:t>
            </a:r>
          </a:p>
        </p:txBody>
      </p:sp>
      <p:sp>
        <p:nvSpPr>
          <p:cNvPr id="16" name="Textplatzhalter 3"/>
          <p:cNvSpPr txBox="1"/>
          <p:nvPr/>
        </p:nvSpPr>
        <p:spPr bwMode="auto">
          <a:xfrm>
            <a:off x="7344000" y="3748332"/>
            <a:ext cx="4320000" cy="1548318"/>
          </a:xfrm>
          <a:prstGeom prst="rect">
            <a:avLst/>
          </a:prstGeom>
          <a:solidFill>
            <a:srgbClr val="FBF3E8"/>
          </a:solidFill>
        </p:spPr>
        <p:txBody>
          <a:bodyPr vert="horz" wrap="square" lIns="216000" tIns="216000" rIns="144000" bIns="216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Soutien à </a:t>
            </a:r>
            <a:r>
              <a:rPr lang="de-DE" sz="2800" spc="50" dirty="0">
                <a:solidFill>
                  <a:schemeClr val="tx1"/>
                </a:solidFill>
              </a:rPr>
              <a:t>320.216</a:t>
            </a:r>
            <a:r>
              <a:rPr lang="fr-FR" sz="1600" dirty="0">
                <a:solidFill>
                  <a:schemeClr val="tx1"/>
                </a:solidFill>
              </a:rPr>
              <a:t>participation à des mesures de formation professionnelle continue conformément aux livres II et III du Code social allemand (SGB II et SGB III) en 2024</a:t>
            </a:r>
          </a:p>
        </p:txBody>
      </p:sp>
      <p:sp>
        <p:nvSpPr>
          <p:cNvPr id="8" name="Inhaltsplatzhalter 4"/>
          <p:cNvSpPr txBox="1"/>
          <p:nvPr/>
        </p:nvSpPr>
        <p:spPr bwMode="auto">
          <a:xfrm>
            <a:off x="658812" y="1732935"/>
            <a:ext cx="3528000" cy="3783628"/>
          </a:xfrm>
          <a:prstGeom prst="rect">
            <a:avLst/>
          </a:prstGeom>
        </p:spPr>
        <p:txBody>
          <a:bodyPr vert="horz" lIns="0" tIns="0" rIns="0" bIns="0" numCol="1"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a:buChar char=""/>
              <a:defRPr/>
            </a:pPr>
            <a:endParaRPr lang="de-DE" sz="1600" dirty="0">
              <a:latin typeface="Calibri"/>
            </a:endParaRPr>
          </a:p>
        </p:txBody>
      </p:sp>
      <p:sp>
        <p:nvSpPr>
          <p:cNvPr id="9" name="Textplatzhalter 3"/>
          <p:cNvSpPr txBox="1"/>
          <p:nvPr/>
        </p:nvSpPr>
        <p:spPr bwMode="auto">
          <a:xfrm>
            <a:off x="1066948" y="1188520"/>
            <a:ext cx="3082365" cy="1080000"/>
          </a:xfrm>
          <a:prstGeom prst="rect">
            <a:avLst/>
          </a:prstGeom>
          <a:solidFill>
            <a:srgbClr val="FBF3E8"/>
          </a:solidFill>
        </p:spPr>
        <p:txBody>
          <a:bodyPr vert="horz" wrap="square" lIns="216000" tIns="180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1600" dirty="0">
                <a:solidFill>
                  <a:schemeClr val="tx1"/>
                </a:solidFill>
              </a:rPr>
              <a:t>Nombreux programmes de soutien destinés à la promotion professionnelle</a:t>
            </a:r>
          </a:p>
        </p:txBody>
      </p:sp>
      <p:sp>
        <p:nvSpPr>
          <p:cNvPr id="11" name="Textplatzhalter 3"/>
          <p:cNvSpPr txBox="1"/>
          <p:nvPr/>
        </p:nvSpPr>
        <p:spPr bwMode="auto">
          <a:xfrm>
            <a:off x="262812" y="2653640"/>
            <a:ext cx="4320000" cy="1266190"/>
          </a:xfrm>
          <a:prstGeom prst="rect">
            <a:avLst/>
          </a:prstGeom>
          <a:solidFill>
            <a:srgbClr val="FBF3E8"/>
          </a:solidFill>
        </p:spPr>
        <p:txBody>
          <a:bodyPr vert="horz" wrap="square" lIns="216000" tIns="216000" rIns="144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1,08 milliards d’€ </a:t>
            </a:r>
            <a:r>
              <a:rPr lang="fr-FR" sz="1600" dirty="0">
                <a:solidFill>
                  <a:schemeClr val="tx1"/>
                </a:solidFill>
              </a:rPr>
              <a:t>de soutien pour les promotions professionnelles de 2024 (autorisation)</a:t>
            </a:r>
          </a:p>
        </p:txBody>
      </p:sp>
      <p:grpSp>
        <p:nvGrpSpPr>
          <p:cNvPr id="15" name="Gruppieren 14"/>
          <p:cNvGrpSpPr/>
          <p:nvPr/>
        </p:nvGrpSpPr>
        <p:grpSpPr bwMode="auto">
          <a:xfrm>
            <a:off x="5304136" y="1233018"/>
            <a:ext cx="1651649" cy="1393773"/>
            <a:chOff x="10867802" y="1247312"/>
            <a:chExt cx="970883" cy="819296"/>
          </a:xfrm>
        </p:grpSpPr>
        <p:grpSp>
          <p:nvGrpSpPr>
            <p:cNvPr id="18" name="Gruppieren 17"/>
            <p:cNvGrpSpPr/>
            <p:nvPr/>
          </p:nvGrpSpPr>
          <p:grpSpPr bwMode="auto">
            <a:xfrm>
              <a:off x="10960843" y="1394268"/>
              <a:ext cx="774057" cy="664270"/>
              <a:chOff x="10960845" y="1438275"/>
              <a:chExt cx="521493" cy="447529"/>
            </a:xfrm>
          </p:grpSpPr>
          <p:sp>
            <p:nvSpPr>
              <p:cNvPr id="20"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1" name="Rechteck 20"/>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2" name="Rechteck 21"/>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3" name="Rechteck 22"/>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4"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19" name="Grafik 18"/>
            <p:cNvPicPr>
              <a:picLocks noChangeAspect="1"/>
            </p:cNvPicPr>
            <p:nvPr/>
          </p:nvPicPr>
          <p:blipFill>
            <a:blip r:embed="rId3"/>
            <a:stretch/>
          </p:blipFill>
          <p:spPr bwMode="auto">
            <a:xfrm>
              <a:off x="10867802" y="1247312"/>
              <a:ext cx="970883" cy="819296"/>
            </a:xfrm>
            <a:prstGeom prst="rect">
              <a:avLst/>
            </a:prstGeom>
          </p:spPr>
        </p:pic>
      </p:grpSp>
      <p:sp>
        <p:nvSpPr>
          <p:cNvPr id="5" name="Textfeld 4">
            <a:extLst>
              <a:ext uri="{FF2B5EF4-FFF2-40B4-BE49-F238E27FC236}">
                <a16:creationId xmlns:a16="http://schemas.microsoft.com/office/drawing/2014/main" id="{C9BB25D3-E7DB-78BF-DBB0-99A373379B9B}"/>
              </a:ext>
            </a:extLst>
          </p:cNvPr>
          <p:cNvSpPr txBox="1"/>
          <p:nvPr/>
        </p:nvSpPr>
        <p:spPr>
          <a:xfrm>
            <a:off x="281032" y="5624982"/>
            <a:ext cx="6120418" cy="261610"/>
          </a:xfrm>
          <a:prstGeom prst="rect">
            <a:avLst/>
          </a:prstGeom>
          <a:noFill/>
        </p:spPr>
        <p:txBody>
          <a:bodyPr wrap="square" rtlCol="0">
            <a:spAutoFit/>
          </a:bodyPr>
          <a:lstStyle/>
          <a:p>
            <a:r>
              <a:rPr lang="de-DE" sz="1100" dirty="0">
                <a:hlinkClick r:id="rId4">
                  <a:extLst>
                    <a:ext uri="{A12FA001-AC4F-418D-AE19-62706E023703}">
                      <ahyp:hlinkClr xmlns:ahyp="http://schemas.microsoft.com/office/drawing/2018/hyperlinkcolor" val="tx"/>
                    </a:ext>
                  </a:extLst>
                </a:hlinkClick>
              </a:rPr>
              <a:t>*</a:t>
            </a:r>
            <a:r>
              <a:rPr lang="de-DE" sz="1000" dirty="0">
                <a:solidFill>
                  <a:srgbClr val="0563C1"/>
                </a:solidFill>
                <a:hlinkClick r:id="rId4">
                  <a:extLst>
                    <a:ext uri="{A12FA001-AC4F-418D-AE19-62706E023703}">
                      <ahyp:hlinkClr xmlns:ahyp="http://schemas.microsoft.com/office/drawing/2018/hyperlinkcolor" val="tx"/>
                    </a:ext>
                  </a:extLst>
                </a:hlinkClick>
              </a:rPr>
              <a:t>https://www-genesis.destatis.de/datenbank/online/statistic/21421/table/21421-0001</a:t>
            </a:r>
            <a:r>
              <a:rPr lang="de-DE" sz="1000" dirty="0"/>
              <a:t> </a:t>
            </a:r>
          </a:p>
        </p:txBody>
      </p:sp>
      <p:sp>
        <p:nvSpPr>
          <p:cNvPr id="6" name="Textplatzhalter 3">
            <a:extLst>
              <a:ext uri="{FF2B5EF4-FFF2-40B4-BE49-F238E27FC236}">
                <a16:creationId xmlns:a16="http://schemas.microsoft.com/office/drawing/2014/main" id="{CB333B01-B756-D55A-A1A8-83BFC4604EA7}"/>
              </a:ext>
            </a:extLst>
          </p:cNvPr>
          <p:cNvSpPr txBox="1">
            <a:spLocks/>
          </p:cNvSpPr>
          <p:nvPr/>
        </p:nvSpPr>
        <p:spPr>
          <a:xfrm>
            <a:off x="1667482" y="4041564"/>
            <a:ext cx="4446269" cy="1188000"/>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fr-FR" sz="1600" dirty="0">
                <a:solidFill>
                  <a:schemeClr val="tx1"/>
                </a:solidFill>
              </a:rPr>
              <a:t>En 2024, le financement de promotions professionnelles a été approuvé pour </a:t>
            </a:r>
            <a:r>
              <a:rPr lang="de-DE" sz="2800" spc="50" dirty="0">
                <a:solidFill>
                  <a:schemeClr val="tx1"/>
                </a:solidFill>
              </a:rPr>
              <a:t>189.691 </a:t>
            </a:r>
            <a:r>
              <a:rPr lang="fr-FR" sz="1600" dirty="0">
                <a:solidFill>
                  <a:schemeClr val="tx1"/>
                </a:solidFill>
              </a:rPr>
              <a:t>personnes</a:t>
            </a:r>
            <a:r>
              <a:rPr lang="de-DE" sz="1600" dirty="0">
                <a:solidFill>
                  <a:schemeClr val="tx1"/>
                </a:solidFill>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dirty="0"/>
              <a:t>les entreprises</a:t>
            </a:r>
          </a:p>
        </p:txBody>
      </p:sp>
      <p:sp>
        <p:nvSpPr>
          <p:cNvPr id="3" name="Titel 2"/>
          <p:cNvSpPr>
            <a:spLocks noGrp="1"/>
          </p:cNvSpPr>
          <p:nvPr>
            <p:ph type="title"/>
          </p:nvPr>
        </p:nvSpPr>
        <p:spPr bwMode="auto"/>
        <p:txBody>
          <a:bodyPr/>
          <a:lstStyle/>
          <a:p>
            <a:pPr>
              <a:defRPr/>
            </a:pPr>
            <a:r>
              <a:rPr lang="fr-FR" dirty="0"/>
              <a:t>8. Participation à la formation continue </a:t>
            </a:r>
          </a:p>
        </p:txBody>
      </p:sp>
      <p:sp>
        <p:nvSpPr>
          <p:cNvPr id="13" name="Textplatzhalter 3"/>
          <p:cNvSpPr txBox="1"/>
          <p:nvPr/>
        </p:nvSpPr>
        <p:spPr bwMode="auto">
          <a:xfrm>
            <a:off x="661988" y="1056658"/>
            <a:ext cx="4004957" cy="1229838"/>
          </a:xfrm>
          <a:prstGeom prst="rect">
            <a:avLst/>
          </a:prstGeom>
          <a:solidFill>
            <a:srgbClr val="FBF3E8"/>
          </a:solidFill>
        </p:spPr>
        <p:txBody>
          <a:bodyPr vert="horz" wrap="square" lIns="180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defRPr/>
            </a:pPr>
            <a:r>
              <a:rPr lang="fr-FR" sz="2400" dirty="0">
                <a:solidFill>
                  <a:schemeClr val="tx1"/>
                </a:solidFill>
              </a:rPr>
              <a:t>46,4 milliards d’€ </a:t>
            </a:r>
            <a:r>
              <a:rPr lang="fr-FR" sz="1600" dirty="0">
                <a:solidFill>
                  <a:schemeClr val="tx1"/>
                </a:solidFill>
              </a:rPr>
              <a:t>au total d’investissements par le secteur privé </a:t>
            </a:r>
            <a:br>
              <a:rPr lang="fr-FR" sz="1600" dirty="0">
                <a:solidFill>
                  <a:schemeClr val="tx1"/>
                </a:solidFill>
              </a:rPr>
            </a:br>
            <a:r>
              <a:rPr lang="fr-FR" sz="1600" dirty="0">
                <a:solidFill>
                  <a:schemeClr val="tx1"/>
                </a:solidFill>
              </a:rPr>
              <a:t>en 2022*</a:t>
            </a:r>
          </a:p>
        </p:txBody>
      </p:sp>
      <p:sp>
        <p:nvSpPr>
          <p:cNvPr id="15" name="Textplatzhalter 3"/>
          <p:cNvSpPr txBox="1"/>
          <p:nvPr/>
        </p:nvSpPr>
        <p:spPr bwMode="auto">
          <a:xfrm>
            <a:off x="637189" y="2409629"/>
            <a:ext cx="2171999" cy="1426389"/>
          </a:xfrm>
          <a:prstGeom prst="rect">
            <a:avLst/>
          </a:prstGeom>
          <a:solidFill>
            <a:srgbClr val="FBF3E8"/>
          </a:solidFill>
        </p:spPr>
        <p:txBody>
          <a:bodyPr vert="horz" wrap="square" lIns="180000" tIns="36000" rIns="108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Dont </a:t>
            </a:r>
            <a:br>
              <a:rPr lang="fr-FR" sz="1600" dirty="0">
                <a:solidFill>
                  <a:schemeClr val="tx1"/>
                </a:solidFill>
              </a:rPr>
            </a:br>
            <a:r>
              <a:rPr lang="fr-FR" sz="2400" dirty="0">
                <a:solidFill>
                  <a:schemeClr val="tx1"/>
                </a:solidFill>
              </a:rPr>
              <a:t>24,4 </a:t>
            </a:r>
            <a:br>
              <a:rPr lang="fr-FR" sz="2400" dirty="0">
                <a:solidFill>
                  <a:schemeClr val="tx1"/>
                </a:solidFill>
              </a:rPr>
            </a:br>
            <a:r>
              <a:rPr lang="fr-FR" sz="2400" dirty="0">
                <a:solidFill>
                  <a:schemeClr val="tx1"/>
                </a:solidFill>
              </a:rPr>
              <a:t>milliards d’€ </a:t>
            </a:r>
            <a:br>
              <a:rPr lang="fr-FR" sz="2400" dirty="0">
                <a:solidFill>
                  <a:schemeClr val="tx1"/>
                </a:solidFill>
              </a:rPr>
            </a:br>
            <a:r>
              <a:rPr lang="fr-FR" sz="1600" dirty="0">
                <a:solidFill>
                  <a:schemeClr val="tx1"/>
                </a:solidFill>
              </a:rPr>
              <a:t>de coûts directs</a:t>
            </a:r>
          </a:p>
        </p:txBody>
      </p:sp>
      <p:sp>
        <p:nvSpPr>
          <p:cNvPr id="16" name="Textplatzhalter 3"/>
          <p:cNvSpPr txBox="1"/>
          <p:nvPr/>
        </p:nvSpPr>
        <p:spPr bwMode="auto">
          <a:xfrm>
            <a:off x="8107736" y="2689176"/>
            <a:ext cx="3600000" cy="829427"/>
          </a:xfrm>
          <a:prstGeom prst="rect">
            <a:avLst/>
          </a:prstGeom>
          <a:solidFill>
            <a:srgbClr val="FBF3E8"/>
          </a:solidFill>
        </p:spPr>
        <p:txBody>
          <a:bodyPr vert="horz" wrap="square" lIns="216000" tIns="72000" rIns="144000" bIns="180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Pendant la pandémie, en 2020, </a:t>
            </a:r>
            <a:br>
              <a:rPr lang="fr-FR" sz="1600" dirty="0">
                <a:solidFill>
                  <a:schemeClr val="tx1"/>
                </a:solidFill>
              </a:rPr>
            </a:br>
            <a:r>
              <a:rPr lang="fr-FR" sz="2400" dirty="0">
                <a:solidFill>
                  <a:schemeClr val="tx1"/>
                </a:solidFill>
              </a:rPr>
              <a:t>34 % </a:t>
            </a:r>
            <a:r>
              <a:rPr lang="fr-FR" sz="1600" dirty="0">
                <a:solidFill>
                  <a:schemeClr val="tx1"/>
                </a:solidFill>
              </a:rPr>
              <a:t>seulement</a:t>
            </a:r>
            <a:r>
              <a:rPr lang="fr-FR" sz="2400" dirty="0">
                <a:solidFill>
                  <a:schemeClr val="tx1"/>
                </a:solidFill>
              </a:rPr>
              <a:t>	 </a:t>
            </a:r>
          </a:p>
        </p:txBody>
      </p:sp>
      <p:sp>
        <p:nvSpPr>
          <p:cNvPr id="9" name="Textplatzhalter 3"/>
          <p:cNvSpPr txBox="1"/>
          <p:nvPr/>
        </p:nvSpPr>
        <p:spPr bwMode="auto">
          <a:xfrm>
            <a:off x="2866945" y="2429066"/>
            <a:ext cx="1800000" cy="1406951"/>
          </a:xfrm>
          <a:prstGeom prst="rect">
            <a:avLst/>
          </a:prstGeom>
          <a:solidFill>
            <a:srgbClr val="FBF3E8"/>
          </a:solidFill>
        </p:spPr>
        <p:txBody>
          <a:bodyPr vert="horz" wrap="square" lIns="180000" tIns="36000" rIns="108000" bIns="180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400"/>
              </a:lnSpc>
              <a:spcBef>
                <a:spcPts val="300"/>
              </a:spcBef>
              <a:defRPr/>
            </a:pPr>
            <a:r>
              <a:rPr lang="fr-FR" sz="1600" dirty="0">
                <a:solidFill>
                  <a:schemeClr val="tx1"/>
                </a:solidFill>
              </a:rPr>
              <a:t>et</a:t>
            </a:r>
            <a:br>
              <a:rPr lang="fr-FR" sz="2400" dirty="0">
                <a:solidFill>
                  <a:schemeClr val="tx1"/>
                </a:solidFill>
              </a:rPr>
            </a:br>
            <a:r>
              <a:rPr lang="fr-FR" sz="2400" dirty="0">
                <a:solidFill>
                  <a:schemeClr val="tx1"/>
                </a:solidFill>
              </a:rPr>
              <a:t>22</a:t>
            </a:r>
            <a:br>
              <a:rPr lang="fr-FR" sz="2400" dirty="0">
                <a:solidFill>
                  <a:schemeClr val="tx1"/>
                </a:solidFill>
              </a:rPr>
            </a:br>
            <a:r>
              <a:rPr lang="fr-FR" sz="2400" dirty="0">
                <a:solidFill>
                  <a:schemeClr val="tx1"/>
                </a:solidFill>
              </a:rPr>
              <a:t>milliards</a:t>
            </a:r>
            <a:r>
              <a:rPr lang="fr-FR" sz="1000" dirty="0">
                <a:solidFill>
                  <a:schemeClr val="tx1"/>
                </a:solidFill>
              </a:rPr>
              <a:t> </a:t>
            </a:r>
            <a:r>
              <a:rPr lang="fr-FR" sz="2400" dirty="0">
                <a:solidFill>
                  <a:schemeClr val="tx1"/>
                </a:solidFill>
              </a:rPr>
              <a:t>d’€ </a:t>
            </a:r>
            <a:r>
              <a:rPr lang="fr-FR" sz="1600" dirty="0">
                <a:solidFill>
                  <a:schemeClr val="tx1"/>
                </a:solidFill>
              </a:rPr>
              <a:t>de coûts indirects</a:t>
            </a:r>
          </a:p>
        </p:txBody>
      </p:sp>
      <p:sp>
        <p:nvSpPr>
          <p:cNvPr id="14" name="Textplatzhalter 3"/>
          <p:cNvSpPr txBox="1"/>
          <p:nvPr/>
        </p:nvSpPr>
        <p:spPr bwMode="auto">
          <a:xfrm>
            <a:off x="8107736" y="1058660"/>
            <a:ext cx="3600000" cy="1721392"/>
          </a:xfrm>
          <a:prstGeom prst="rect">
            <a:avLst/>
          </a:prstGeom>
          <a:solidFill>
            <a:srgbClr val="FBF3E8"/>
          </a:solidFill>
        </p:spPr>
        <p:txBody>
          <a:bodyPr vert="horz" wrap="square" lIns="216000" tIns="216000" rIns="144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44 % </a:t>
            </a:r>
            <a:r>
              <a:rPr lang="fr-FR" sz="1600" dirty="0">
                <a:solidFill>
                  <a:schemeClr val="tx1"/>
                </a:solidFill>
              </a:rPr>
              <a:t>des entreprises allemandes ont participé à la formation continue en 2024 (par la prise en charge des frais et/ou la mise en disponibilité des employé·e·s), </a:t>
            </a:r>
          </a:p>
        </p:txBody>
      </p:sp>
      <p:sp>
        <p:nvSpPr>
          <p:cNvPr id="11" name="Textplatzhalter 3"/>
          <p:cNvSpPr txBox="1"/>
          <p:nvPr/>
        </p:nvSpPr>
        <p:spPr bwMode="auto">
          <a:xfrm>
            <a:off x="2136000" y="3911702"/>
            <a:ext cx="3960000" cy="1319606"/>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300"/>
              </a:spcBef>
              <a:spcAft>
                <a:spcPts val="300"/>
              </a:spcAft>
              <a:defRPr/>
            </a:pPr>
            <a:r>
              <a:rPr lang="fr-FR" sz="2400" dirty="0">
                <a:solidFill>
                  <a:schemeClr val="tx1"/>
                </a:solidFill>
              </a:rPr>
              <a:t>97 % </a:t>
            </a:r>
            <a:r>
              <a:rPr lang="fr-FR" sz="1600" dirty="0">
                <a:solidFill>
                  <a:schemeClr val="tx1"/>
                </a:solidFill>
              </a:rPr>
              <a:t>des grandes entreprises et </a:t>
            </a:r>
          </a:p>
          <a:p>
            <a:pPr>
              <a:lnSpc>
                <a:spcPts val="2200"/>
              </a:lnSpc>
              <a:spcBef>
                <a:spcPts val="400"/>
              </a:spcBef>
              <a:spcAft>
                <a:spcPts val="400"/>
              </a:spcAft>
              <a:defRPr/>
            </a:pPr>
            <a:r>
              <a:rPr lang="fr-FR" sz="2400" dirty="0">
                <a:solidFill>
                  <a:schemeClr val="tx1"/>
                </a:solidFill>
              </a:rPr>
              <a:t>34 % </a:t>
            </a:r>
            <a:r>
              <a:rPr lang="fr-FR" sz="1600" dirty="0">
                <a:solidFill>
                  <a:schemeClr val="tx1"/>
                </a:solidFill>
              </a:rPr>
              <a:t>des très petites entreprises ont participé en 2024</a:t>
            </a:r>
          </a:p>
        </p:txBody>
      </p:sp>
      <p:sp>
        <p:nvSpPr>
          <p:cNvPr id="12" name="Textplatzhalter 3"/>
          <p:cNvSpPr txBox="1"/>
          <p:nvPr/>
        </p:nvSpPr>
        <p:spPr bwMode="auto">
          <a:xfrm>
            <a:off x="7356000" y="3772239"/>
            <a:ext cx="3600000" cy="1229838"/>
          </a:xfrm>
          <a:prstGeom prst="rect">
            <a:avLst/>
          </a:prstGeom>
          <a:solidFill>
            <a:srgbClr val="FBF3E8"/>
          </a:solidFill>
        </p:spPr>
        <p:txBody>
          <a:bodyPr vert="horz" wrap="square" lIns="216000" tIns="216000" rIns="144000" bIns="180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buClr>
                <a:srgbClr val="D6851B"/>
              </a:buClr>
              <a:buSzPct val="65000"/>
              <a:defRPr/>
            </a:pPr>
            <a:r>
              <a:rPr lang="fr-FR" sz="2400" dirty="0">
                <a:solidFill>
                  <a:schemeClr val="tx1"/>
                </a:solidFill>
              </a:rPr>
              <a:t>29 % </a:t>
            </a:r>
            <a:r>
              <a:rPr lang="fr-FR" sz="1600" dirty="0">
                <a:solidFill>
                  <a:schemeClr val="tx1"/>
                </a:solidFill>
              </a:rPr>
              <a:t>des salarié·e·s ont participé</a:t>
            </a:r>
            <a:br>
              <a:rPr lang="fr-FR" sz="1600" dirty="0">
                <a:solidFill>
                  <a:schemeClr val="tx1"/>
                </a:solidFill>
              </a:rPr>
            </a:br>
            <a:r>
              <a:rPr lang="fr-FR" sz="1600" dirty="0">
                <a:solidFill>
                  <a:schemeClr val="tx1"/>
                </a:solidFill>
              </a:rPr>
              <a:t>à des mesures de formation continue en 2022</a:t>
            </a:r>
          </a:p>
        </p:txBody>
      </p:sp>
      <p:pic>
        <p:nvPicPr>
          <p:cNvPr id="19" name="Grafik 18"/>
          <p:cNvPicPr>
            <a:picLocks noChangeAspect="1"/>
          </p:cNvPicPr>
          <p:nvPr/>
        </p:nvPicPr>
        <p:blipFill>
          <a:blip r:embed="rId3"/>
          <a:stretch/>
        </p:blipFill>
        <p:spPr bwMode="auto">
          <a:xfrm>
            <a:off x="5209508" y="1320622"/>
            <a:ext cx="1977437" cy="1456283"/>
          </a:xfrm>
          <a:prstGeom prst="rect">
            <a:avLst/>
          </a:prstGeom>
        </p:spPr>
      </p:pic>
      <p:sp>
        <p:nvSpPr>
          <p:cNvPr id="17" name="Rechteck 16">
            <a:extLst>
              <a:ext uri="{FF2B5EF4-FFF2-40B4-BE49-F238E27FC236}">
                <a16:creationId xmlns:a16="http://schemas.microsoft.com/office/drawing/2014/main" id="{65F7F67F-C0B8-4CD2-B426-9EB7D5FD6A8F}"/>
              </a:ext>
            </a:extLst>
          </p:cNvPr>
          <p:cNvSpPr/>
          <p:nvPr/>
        </p:nvSpPr>
        <p:spPr>
          <a:xfrm>
            <a:off x="491219" y="5435327"/>
            <a:ext cx="7776207" cy="246221"/>
          </a:xfrm>
          <a:prstGeom prst="rect">
            <a:avLst/>
          </a:prstGeom>
        </p:spPr>
        <p:txBody>
          <a:bodyPr wrap="square">
            <a:spAutoFit/>
          </a:bodyPr>
          <a:lstStyle/>
          <a:p>
            <a:r>
              <a:rPr lang="de-DE" sz="1000" dirty="0"/>
              <a:t>* </a:t>
            </a:r>
            <a:r>
              <a:rPr lang="de-DE" sz="1000" dirty="0">
                <a:hlinkClick r:id="rId4"/>
              </a:rPr>
              <a:t>https://www.iwkoeln.de/studien/susanne-seyda-sabine-koehne-finster-thomas-schleiermacher-investitionsvolumen-auf-hoechststand.html</a:t>
            </a:r>
            <a:endParaRPr lang="de-DE" sz="10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dirty="0"/>
              <a:t>8. Participation à la formation continue </a:t>
            </a:r>
          </a:p>
        </p:txBody>
      </p:sp>
      <p:sp>
        <p:nvSpPr>
          <p:cNvPr id="13" name="Textplatzhalter 3"/>
          <p:cNvSpPr txBox="1"/>
          <p:nvPr/>
        </p:nvSpPr>
        <p:spPr bwMode="auto">
          <a:xfrm>
            <a:off x="663659" y="1054511"/>
            <a:ext cx="4094568"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800" dirty="0">
                <a:solidFill>
                  <a:schemeClr val="tx1"/>
                </a:solidFill>
              </a:rPr>
              <a:t>52 % </a:t>
            </a:r>
            <a:r>
              <a:rPr lang="fr-FR" sz="1600" dirty="0">
                <a:solidFill>
                  <a:schemeClr val="tx1"/>
                </a:solidFill>
              </a:rPr>
              <a:t>de la population adulte (18–64 ans) a participé à la formation continue en 2022</a:t>
            </a:r>
          </a:p>
        </p:txBody>
      </p:sp>
      <p:sp>
        <p:nvSpPr>
          <p:cNvPr id="14" name="Textplatzhalter 3"/>
          <p:cNvSpPr txBox="1"/>
          <p:nvPr/>
        </p:nvSpPr>
        <p:spPr bwMode="auto">
          <a:xfrm>
            <a:off x="7585933" y="1327678"/>
            <a:ext cx="4140000" cy="83865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2400" dirty="0">
                <a:solidFill>
                  <a:schemeClr val="tx1"/>
                </a:solidFill>
              </a:rPr>
              <a:t>48 % </a:t>
            </a:r>
            <a:r>
              <a:rPr lang="fr-FR" sz="1600" dirty="0">
                <a:solidFill>
                  <a:schemeClr val="tx1"/>
                </a:solidFill>
              </a:rPr>
              <a:t>de la population adulte a participé à la formation continue en entreprise en 2022</a:t>
            </a:r>
          </a:p>
        </p:txBody>
      </p:sp>
      <p:sp>
        <p:nvSpPr>
          <p:cNvPr id="15" name="Textplatzhalter 3"/>
          <p:cNvSpPr txBox="1"/>
          <p:nvPr/>
        </p:nvSpPr>
        <p:spPr bwMode="auto">
          <a:xfrm>
            <a:off x="688775" y="2580921"/>
            <a:ext cx="3600000" cy="1161435"/>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Le taux de participation à la formation</a:t>
            </a:r>
            <a:br>
              <a:rPr lang="fr-FR" sz="1600" dirty="0">
                <a:solidFill>
                  <a:schemeClr val="tx1"/>
                </a:solidFill>
              </a:rPr>
            </a:br>
            <a:r>
              <a:rPr lang="fr-FR" sz="1600" dirty="0">
                <a:solidFill>
                  <a:schemeClr val="tx1"/>
                </a:solidFill>
              </a:rPr>
              <a:t>continue individuelle était de </a:t>
            </a:r>
            <a:r>
              <a:rPr lang="fr-FR" sz="2800" dirty="0">
                <a:solidFill>
                  <a:schemeClr val="tx1"/>
                </a:solidFill>
              </a:rPr>
              <a:t>8 % </a:t>
            </a:r>
            <a:r>
              <a:rPr lang="fr-FR" sz="1600" dirty="0">
                <a:solidFill>
                  <a:schemeClr val="tx1"/>
                </a:solidFill>
              </a:rPr>
              <a:t>en 2022</a:t>
            </a:r>
          </a:p>
        </p:txBody>
      </p:sp>
      <p:sp>
        <p:nvSpPr>
          <p:cNvPr id="16" name="Textplatzhalter 3"/>
          <p:cNvSpPr txBox="1"/>
          <p:nvPr/>
        </p:nvSpPr>
        <p:spPr bwMode="auto">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600" dirty="0">
                <a:solidFill>
                  <a:schemeClr val="tx1"/>
                </a:solidFill>
              </a:rPr>
              <a:t>La participation augmente de façon importante en fonction du diplôme d’études ou de formation	</a:t>
            </a:r>
          </a:p>
        </p:txBody>
      </p:sp>
      <p:sp>
        <p:nvSpPr>
          <p:cNvPr id="17" name="Textplatzhalter 3"/>
          <p:cNvSpPr txBox="1"/>
          <p:nvPr/>
        </p:nvSpPr>
        <p:spPr bwMode="auto">
          <a:xfrm>
            <a:off x="4360461" y="3994305"/>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spcAft>
                <a:spcPts val="600"/>
              </a:spcAft>
              <a:defRPr/>
            </a:pPr>
            <a:r>
              <a:rPr lang="fr-FR" sz="2800" dirty="0">
                <a:solidFill>
                  <a:schemeClr val="tx1"/>
                </a:solidFill>
              </a:rPr>
              <a:t>80.016 </a:t>
            </a:r>
            <a:r>
              <a:rPr lang="fr-FR" sz="1600" dirty="0">
                <a:solidFill>
                  <a:schemeClr val="tx1"/>
                </a:solidFill>
              </a:rPr>
              <a:t>diplômes de formation professionnelle avec niveau de qualification plus élevé en 2024</a:t>
            </a:r>
          </a:p>
        </p:txBody>
      </p:sp>
      <p:sp>
        <p:nvSpPr>
          <p:cNvPr id="18" name="Textplatzhalter 3"/>
          <p:cNvSpPr txBox="1"/>
          <p:nvPr/>
        </p:nvSpPr>
        <p:spPr bwMode="auto">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2400" dirty="0"/>
              <a:t>Personnes</a:t>
            </a:r>
          </a:p>
        </p:txBody>
      </p:sp>
      <p:pic>
        <p:nvPicPr>
          <p:cNvPr id="20" name="Grafik 19"/>
          <p:cNvPicPr>
            <a:picLocks noChangeAspect="1"/>
          </p:cNvPicPr>
          <p:nvPr/>
        </p:nvPicPr>
        <p:blipFill>
          <a:blip r:embed="rId3"/>
          <a:stretch/>
        </p:blipFill>
        <p:spPr bwMode="auto">
          <a:xfrm>
            <a:off x="6053970" y="1082901"/>
            <a:ext cx="786285" cy="1536555"/>
          </a:xfrm>
          <a:prstGeom prst="rect">
            <a:avLst/>
          </a:prstGeom>
        </p:spPr>
      </p:pic>
      <p:grpSp>
        <p:nvGrpSpPr>
          <p:cNvPr id="21" name="Gruppieren 20"/>
          <p:cNvGrpSpPr/>
          <p:nvPr/>
        </p:nvGrpSpPr>
        <p:grpSpPr bwMode="auto">
          <a:xfrm>
            <a:off x="5442557" y="1118359"/>
            <a:ext cx="634274" cy="1369507"/>
            <a:chOff x="2466852" y="4726567"/>
            <a:chExt cx="535353" cy="1155921"/>
          </a:xfrm>
        </p:grpSpPr>
        <p:sp>
          <p:nvSpPr>
            <p:cNvPr id="22" name="Rechteck: abgerundete Ecken 31"/>
            <p:cNvSpPr/>
            <p:nvPr/>
          </p:nvSpPr>
          <p:spPr bwMode="auto">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extrusionOk="0">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pic>
          <p:nvPicPr>
            <p:cNvPr id="23" name="Grafik 22"/>
            <p:cNvPicPr>
              <a:picLocks noChangeAspect="1"/>
            </p:cNvPicPr>
            <p:nvPr/>
          </p:nvPicPr>
          <p:blipFill>
            <a:blip r:embed="rId4"/>
            <a:stretch/>
          </p:blipFill>
          <p:spPr bwMode="auto">
            <a:xfrm>
              <a:off x="2466852" y="4726567"/>
              <a:ext cx="535353" cy="1148191"/>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fr-FR" dirty="0"/>
              <a:t>Informations supplémentaires</a:t>
            </a:r>
          </a:p>
        </p:txBody>
      </p:sp>
      <p:sp>
        <p:nvSpPr>
          <p:cNvPr id="7" name="Inhaltsplatzhalter 4"/>
          <p:cNvSpPr txBox="1"/>
          <p:nvPr/>
        </p:nvSpPr>
        <p:spPr bwMode="auto">
          <a:xfrm>
            <a:off x="836267" y="1686929"/>
            <a:ext cx="3261845" cy="4126642"/>
          </a:xfrm>
          <a:prstGeom prst="rect">
            <a:avLst/>
          </a:prstGeom>
        </p:spPr>
        <p:txBody>
          <a:bodyPr/>
          <a:lst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357187" lvl="1" indent="0">
              <a:buNone/>
              <a:defRPr/>
            </a:pPr>
            <a:endParaRPr lang="de-DE" dirty="0"/>
          </a:p>
        </p:txBody>
      </p:sp>
      <p:sp>
        <p:nvSpPr>
          <p:cNvPr id="16" name="Inhaltsplatzhalter 4"/>
          <p:cNvSpPr>
            <a:spLocks noGrp="1"/>
          </p:cNvSpPr>
          <p:nvPr>
            <p:ph idx="1"/>
          </p:nvPr>
        </p:nvSpPr>
        <p:spPr bwMode="auto">
          <a:xfrm>
            <a:off x="658812" y="1274301"/>
            <a:ext cx="6460877" cy="1975082"/>
          </a:xfrm>
        </p:spPr>
        <p:txBody>
          <a:bodyPr numCol="1">
            <a:noAutofit/>
          </a:bodyPr>
          <a:lstStyle/>
          <a:p>
            <a:pPr marL="0" indent="0">
              <a:buNone/>
              <a:defRPr/>
            </a:pPr>
            <a:r>
              <a:rPr lang="fr-FR" sz="1800" dirty="0"/>
              <a:t>Vous trouverez cette présentation, ainsi que d’autres, de même que des informations sur la formation professionnelle en Allemagne et sur la collaboration internationale dans le domaine de la formation professionnelle sur notre site Internet : </a:t>
            </a:r>
          </a:p>
          <a:p>
            <a:pPr marL="0" indent="0">
              <a:buNone/>
              <a:defRPr/>
            </a:pPr>
            <a:br>
              <a:rPr lang="fr-FR" sz="1800" b="1" dirty="0">
                <a:solidFill>
                  <a:srgbClr val="0563C1"/>
                </a:solidFill>
                <a:hlinkClick r:id="rId3" tooltip="http://www.govet.international/">
                  <a:extLst>
                    <a:ext uri="{A12FA001-AC4F-418D-AE19-62706E023703}">
                      <ahyp:hlinkClr xmlns:ahyp="http://schemas.microsoft.com/office/drawing/2018/hyperlinkcolor" val="tx"/>
                    </a:ext>
                  </a:extLst>
                </a:hlinkClick>
              </a:rPr>
            </a:br>
            <a:r>
              <a:rPr lang="fr-FR"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endParaRPr lang="fr-FR" sz="1800" b="1" u="sng" dirty="0">
              <a:solidFill>
                <a:srgbClr val="D6851B"/>
              </a:solidFill>
              <a:hlinkClick r:id="rId4" tooltip="http://www.govet.international/">
                <a:extLst>
                  <a:ext uri="{A12FA001-AC4F-418D-AE19-62706E023703}">
                    <ahyp:hlinkClr xmlns:ahyp="http://schemas.microsoft.com/office/drawing/2018/hyperlinkcolor" val="tx"/>
                  </a:ext>
                </a:extLst>
              </a:hlinkClick>
            </a:endParaRPr>
          </a:p>
          <a:p>
            <a:pPr marL="0" indent="0">
              <a:buNone/>
              <a:defRPr/>
            </a:pPr>
            <a:endParaRPr lang="de-DE" sz="1400" b="1" dirty="0"/>
          </a:p>
        </p:txBody>
      </p:sp>
      <p:sp>
        <p:nvSpPr>
          <p:cNvPr id="4" name="Inhaltsplatzhalter 4">
            <a:extLst>
              <a:ext uri="{FF2B5EF4-FFF2-40B4-BE49-F238E27FC236}">
                <a16:creationId xmlns:a16="http://schemas.microsoft.com/office/drawing/2014/main" id="{D09883B1-6E74-11A8-36EF-A9998BAEC938}"/>
              </a:ext>
            </a:extLst>
          </p:cNvPr>
          <p:cNvSpPr txBox="1">
            <a:spLocks/>
          </p:cNvSpPr>
          <p:nvPr/>
        </p:nvSpPr>
        <p:spPr bwMode="auto">
          <a:xfrm>
            <a:off x="518930" y="3838489"/>
            <a:ext cx="10836803" cy="1975082"/>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200"/>
              </a:spcAft>
              <a:buClr>
                <a:srgbClr val="D6851B"/>
              </a:buClr>
              <a:buSzPct val="65000"/>
              <a:buNone/>
            </a:pPr>
            <a:r>
              <a:rPr lang="de-DE" sz="1600" b="1" dirty="0">
                <a:latin typeface="+mj-lt"/>
              </a:rPr>
              <a:t>Sources</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Rapport BIBB </a:t>
            </a:r>
            <a:r>
              <a:rPr lang="fr-FR" sz="1600" spc="-20" dirty="0">
                <a:latin typeface="+mj-lt"/>
              </a:rPr>
              <a:t>(</a:t>
            </a:r>
            <a:r>
              <a:rPr lang="fr-FR" sz="1600" spc="-20" dirty="0">
                <a:solidFill>
                  <a:srgbClr val="D6851B"/>
                </a:solidFill>
                <a:latin typeface="+mj-lt"/>
                <a:hlinkClick r:id="rId5">
                  <a:extLst>
                    <a:ext uri="{A12FA001-AC4F-418D-AE19-62706E023703}">
                      <ahyp:hlinkClr xmlns:ahyp="http://schemas.microsoft.com/office/drawing/2018/hyperlinkcolor" val="tx"/>
                    </a:ext>
                  </a:extLst>
                </a:hlinkClick>
              </a:rPr>
              <a:t>lien</a:t>
            </a:r>
            <a:r>
              <a:rPr lang="fr-FR"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fr-FR" sz="1600" noProof="0" dirty="0"/>
              <a:t>rapport sur la formation professionnelle</a:t>
            </a:r>
            <a:r>
              <a:rPr lang="fr-FR" sz="1600" dirty="0"/>
              <a:t> </a:t>
            </a:r>
            <a:r>
              <a:rPr lang="fr-FR" sz="1600" noProof="0" dirty="0"/>
              <a:t>(</a:t>
            </a:r>
            <a:r>
              <a:rPr lang="fr-FR" sz="1600" noProof="0" dirty="0">
                <a:solidFill>
                  <a:srgbClr val="E27F1C"/>
                </a:solidFill>
                <a:hlinkClick r:id="rId6">
                  <a:extLst>
                    <a:ext uri="{A12FA001-AC4F-418D-AE19-62706E023703}">
                      <ahyp:hlinkClr xmlns:ahyp="http://schemas.microsoft.com/office/drawing/2018/hyperlinkcolor" val="tx"/>
                    </a:ext>
                  </a:extLst>
                </a:hlinkClick>
              </a:rPr>
              <a:t>lien</a:t>
            </a:r>
            <a:r>
              <a:rPr lang="fr-FR" sz="1600" noProof="0" dirty="0"/>
              <a:t>)</a:t>
            </a:r>
            <a:endParaRPr lang="fr-FR" sz="1600" dirty="0"/>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fr-FR" sz="1600" dirty="0">
                <a:latin typeface="Calibri"/>
              </a:rPr>
              <a:t>Conférence permanente des ministres de l’Éducation (KMK) </a:t>
            </a:r>
            <a:r>
              <a:rPr lang="fr-FR" sz="1600" spc="-20" dirty="0">
                <a:latin typeface="+mj-lt"/>
              </a:rPr>
              <a:t>(</a:t>
            </a:r>
            <a:r>
              <a:rPr lang="fr-FR" sz="1600" spc="-20" dirty="0">
                <a:solidFill>
                  <a:srgbClr val="D6851B"/>
                </a:solidFill>
                <a:latin typeface="+mj-lt"/>
                <a:hlinkClick r:id="rId7">
                  <a:extLst>
                    <a:ext uri="{A12FA001-AC4F-418D-AE19-62706E023703}">
                      <ahyp:hlinkClr xmlns:ahyp="http://schemas.microsoft.com/office/drawing/2018/hyperlinkcolor" val="tx"/>
                    </a:ext>
                  </a:extLst>
                </a:hlinkClick>
              </a:rPr>
              <a:t>lien</a:t>
            </a:r>
            <a:r>
              <a:rPr lang="fr-FR"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fr-FR" sz="1600" spc="-20" dirty="0">
              <a:latin typeface="+mj-lt"/>
            </a:endParaRPr>
          </a:p>
          <a:p>
            <a:pPr marL="288000" lvl="1" indent="0">
              <a:lnSpc>
                <a:spcPts val="1800"/>
              </a:lnSpc>
              <a:spcBef>
                <a:spcPts val="600"/>
              </a:spcBef>
              <a:spcAft>
                <a:spcPts val="200"/>
              </a:spcAft>
              <a:buClr>
                <a:srgbClr val="D6851B"/>
              </a:buClr>
              <a:buSzPct val="65000"/>
              <a:buNone/>
            </a:pPr>
            <a:endParaRPr lang="fr-FR"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fr-FR" sz="1600" dirty="0">
                <a:latin typeface="Calibri"/>
              </a:rPr>
              <a:t>Portail des données du </a:t>
            </a:r>
            <a:r>
              <a:rPr lang="fr-FR" sz="1600" spc="-20" dirty="0">
                <a:latin typeface="+mj-lt"/>
              </a:rPr>
              <a:t>BMFTR (</a:t>
            </a:r>
            <a:r>
              <a:rPr lang="fr-FR" sz="1600" spc="-20" dirty="0">
                <a:solidFill>
                  <a:srgbClr val="D6851B"/>
                </a:solidFill>
                <a:latin typeface="+mj-lt"/>
                <a:hlinkClick r:id="rId8">
                  <a:extLst>
                    <a:ext uri="{A12FA001-AC4F-418D-AE19-62706E023703}">
                      <ahyp:hlinkClr xmlns:ahyp="http://schemas.microsoft.com/office/drawing/2018/hyperlinkcolor" val="tx"/>
                    </a:ext>
                  </a:extLst>
                </a:hlinkClick>
              </a:rPr>
              <a:t>lien</a:t>
            </a:r>
            <a:r>
              <a:rPr lang="fr-FR"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fr-FR" sz="1600" dirty="0">
                <a:latin typeface="Calibri"/>
              </a:rPr>
              <a:t>Statistiques Destatis sur la formation professionnelle </a:t>
            </a:r>
            <a:r>
              <a:rPr lang="fr-FR" sz="1600" spc="-20" dirty="0">
                <a:latin typeface="+mj-lt"/>
              </a:rPr>
              <a:t>(</a:t>
            </a:r>
            <a:r>
              <a:rPr lang="fr-FR" sz="1600" spc="-20" dirty="0">
                <a:solidFill>
                  <a:srgbClr val="D6851B"/>
                </a:solidFill>
                <a:latin typeface="+mj-lt"/>
                <a:hlinkClick r:id="rId9">
                  <a:extLst>
                    <a:ext uri="{A12FA001-AC4F-418D-AE19-62706E023703}">
                      <ahyp:hlinkClr xmlns:ahyp="http://schemas.microsoft.com/office/drawing/2018/hyperlinkcolor" val="tx"/>
                    </a:ext>
                  </a:extLst>
                </a:hlinkClick>
              </a:rPr>
              <a:t>lien</a:t>
            </a:r>
            <a:r>
              <a:rPr lang="fr-FR" sz="1600" spc="-20" dirty="0">
                <a:latin typeface="+mj-lt"/>
              </a:rPr>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dirty="0"/>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dirty="0">
                <a:solidFill>
                  <a:srgbClr val="D6851B"/>
                </a:solidFill>
              </a:rPr>
              <a:t>Contenu</a:t>
            </a:r>
          </a:p>
        </p:txBody>
      </p:sp>
      <p:sp>
        <p:nvSpPr>
          <p:cNvPr id="12" name="Textfeld 11"/>
          <p:cNvSpPr txBox="1"/>
          <p:nvPr/>
        </p:nvSpPr>
        <p:spPr bwMode="auto">
          <a:xfrm>
            <a:off x="658812" y="1573553"/>
            <a:ext cx="8372066"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defRPr/>
            </a:pPr>
            <a:r>
              <a:rPr lang="fr-FR" sz="2000" dirty="0">
                <a:latin typeface="Calibri"/>
              </a:rPr>
              <a:t>Définition</a:t>
            </a:r>
          </a:p>
          <a:p>
            <a:pPr indent="-360000">
              <a:lnSpc>
                <a:spcPts val="2400"/>
              </a:lnSpc>
              <a:spcAft>
                <a:spcPts val="1200"/>
              </a:spcAft>
              <a:buFont typeface="+mj-lt"/>
              <a:buAutoNum type="arabicPeriod"/>
              <a:defRPr/>
            </a:pPr>
            <a:r>
              <a:rPr lang="fr-FR" sz="2000" dirty="0">
                <a:latin typeface="Calibri"/>
              </a:rPr>
              <a:t>Formes de la formation continue professionnelle</a:t>
            </a:r>
          </a:p>
          <a:p>
            <a:pPr indent="-360000">
              <a:lnSpc>
                <a:spcPts val="2400"/>
              </a:lnSpc>
              <a:spcAft>
                <a:spcPts val="1200"/>
              </a:spcAft>
              <a:buFont typeface="+mj-lt"/>
              <a:buAutoNum type="arabicPeriod"/>
              <a:defRPr/>
            </a:pPr>
            <a:r>
              <a:rPr lang="fr-FR" sz="2000" dirty="0">
                <a:latin typeface="Calibri"/>
              </a:rPr>
              <a:t>Offres formelles dans le cadre de la formation de promotion professionnelle</a:t>
            </a:r>
          </a:p>
          <a:p>
            <a:pPr indent="-360000">
              <a:lnSpc>
                <a:spcPts val="2400"/>
              </a:lnSpc>
              <a:spcAft>
                <a:spcPts val="1200"/>
              </a:spcAft>
              <a:buFont typeface="+mj-lt"/>
              <a:buAutoNum type="arabicPeriod"/>
              <a:defRPr/>
            </a:pPr>
            <a:r>
              <a:rPr lang="fr-FR" sz="2000" dirty="0">
                <a:latin typeface="Calibri"/>
              </a:rPr>
              <a:t>Autres offres formelles</a:t>
            </a:r>
          </a:p>
          <a:p>
            <a:pPr indent="-360000">
              <a:lnSpc>
                <a:spcPts val="2400"/>
              </a:lnSpc>
              <a:spcAft>
                <a:spcPts val="1200"/>
              </a:spcAft>
              <a:buFont typeface="+mj-lt"/>
              <a:buAutoNum type="arabicPeriod"/>
              <a:defRPr/>
            </a:pPr>
            <a:r>
              <a:rPr lang="fr-FR" sz="2000" dirty="0">
                <a:latin typeface="Calibri"/>
              </a:rPr>
              <a:t>Dispositions légales (loi sur la formation professionnelle révisée de 2020)</a:t>
            </a:r>
          </a:p>
          <a:p>
            <a:pPr indent="-360000">
              <a:lnSpc>
                <a:spcPts val="2400"/>
              </a:lnSpc>
              <a:spcAft>
                <a:spcPts val="1200"/>
              </a:spcAft>
              <a:buFont typeface="+mj-lt"/>
              <a:buAutoNum type="arabicPeriod"/>
              <a:defRPr/>
            </a:pPr>
            <a:r>
              <a:rPr lang="fr-FR" sz="2000" dirty="0">
                <a:latin typeface="Calibri"/>
              </a:rPr>
              <a:t>Financement (coûts/bénéfices)</a:t>
            </a:r>
          </a:p>
          <a:p>
            <a:pPr indent="-360000">
              <a:lnSpc>
                <a:spcPts val="2400"/>
              </a:lnSpc>
              <a:spcAft>
                <a:spcPts val="1200"/>
              </a:spcAft>
              <a:buFont typeface="+mj-lt"/>
              <a:buAutoNum type="arabicPeriod"/>
              <a:defRPr/>
            </a:pPr>
            <a:r>
              <a:rPr lang="fr-FR" sz="2000" dirty="0">
                <a:latin typeface="Calibri"/>
              </a:rPr>
              <a:t>Formation continue non formelle : le marché des prestataires </a:t>
            </a:r>
          </a:p>
          <a:p>
            <a:pPr indent="-360000">
              <a:lnSpc>
                <a:spcPts val="2400"/>
              </a:lnSpc>
              <a:spcAft>
                <a:spcPts val="1200"/>
              </a:spcAft>
              <a:buFont typeface="+mj-lt"/>
              <a:buAutoNum type="arabicPeriod"/>
              <a:defRPr/>
            </a:pPr>
            <a:r>
              <a:rPr lang="fr-FR" sz="2000" dirty="0">
                <a:latin typeface="Calibri"/>
              </a:rPr>
              <a:t>Participation à la formation continue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Qu’appelle-t-on formation continue professionnelle ?</a:t>
            </a:r>
          </a:p>
        </p:txBody>
      </p:sp>
      <p:sp>
        <p:nvSpPr>
          <p:cNvPr id="3" name="Titel 2"/>
          <p:cNvSpPr>
            <a:spLocks noGrp="1"/>
          </p:cNvSpPr>
          <p:nvPr>
            <p:ph type="title"/>
          </p:nvPr>
        </p:nvSpPr>
        <p:spPr bwMode="auto"/>
        <p:txBody>
          <a:bodyPr/>
          <a:lstStyle/>
          <a:p>
            <a:pPr>
              <a:defRPr/>
            </a:pPr>
            <a:r>
              <a:rPr lang="fr-FR" dirty="0"/>
              <a:t>1. Définition</a:t>
            </a:r>
          </a:p>
        </p:txBody>
      </p:sp>
      <p:sp>
        <p:nvSpPr>
          <p:cNvPr id="18" name="Inhaltsplatzhalter 4"/>
          <p:cNvSpPr txBox="1"/>
          <p:nvPr/>
        </p:nvSpPr>
        <p:spPr bwMode="auto">
          <a:xfrm>
            <a:off x="658812" y="1557337"/>
            <a:ext cx="8343785" cy="3959225"/>
          </a:xfrm>
          <a:prstGeom prst="rect">
            <a:avLst/>
          </a:prstGeom>
        </p:spPr>
        <p:txBody>
          <a:bodyPr vert="horz" lIns="0" tIns="0" rIns="0" bIns="0" rtlCol="0">
            <a:norm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Toute forme d’apprentissage organisé dans un cadre professionnel qui s’appuie sur une formation existante,</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approfondit, élargit ou rafraîchit des connaissances, des capacités et des aptitudes, et</a:t>
            </a:r>
          </a:p>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est la plupart du temps sanctionnée par un certificat ou une attestation.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a:p>
            <a:pPr marL="0" indent="0">
              <a:lnSpc>
                <a:spcPts val="2200"/>
              </a:lnSpc>
              <a:spcBef>
                <a:spcPts val="600"/>
              </a:spcBef>
              <a:spcAft>
                <a:spcPts val="600"/>
              </a:spcAft>
              <a:buClr>
                <a:srgbClr val="D6851B"/>
              </a:buClr>
              <a:buSzPct val="65000"/>
              <a:buNone/>
              <a:defRPr/>
            </a:pPr>
            <a:r>
              <a:rPr lang="fr-FR" sz="1800" b="1" dirty="0">
                <a:latin typeface="Calibri"/>
              </a:rPr>
              <a:t>Poursuite ou reprise de l’apprentissage professionnel après la fin d’une première phase de formation de durée variable.</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fr-FR" dirty="0"/>
              <a:t>2. Formes de la formation continue professionnelle</a:t>
            </a:r>
          </a:p>
        </p:txBody>
      </p:sp>
      <p:sp>
        <p:nvSpPr>
          <p:cNvPr id="39" name="Inhaltsplatzhalter 4"/>
          <p:cNvSpPr txBox="1"/>
          <p:nvPr/>
        </p:nvSpPr>
        <p:spPr bwMode="auto">
          <a:xfrm>
            <a:off x="658813"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Programmes spéciaux pour le développement technique et professionnel au sein du système de formation d’État :</a:t>
            </a:r>
          </a:p>
          <a:p>
            <a:pPr marL="576000" lvl="1">
              <a:lnSpc>
                <a:spcPts val="1800"/>
              </a:lnSpc>
              <a:spcBef>
                <a:spcPts val="600"/>
              </a:spcBef>
              <a:buClr>
                <a:srgbClr val="D6851B"/>
              </a:buClr>
              <a:buSzPct val="65000"/>
              <a:buFont typeface="Wingdings 3"/>
              <a:buChar char=""/>
              <a:defRPr/>
            </a:pPr>
            <a:r>
              <a:rPr lang="fr-FR" sz="1400" dirty="0">
                <a:latin typeface="Calibri"/>
              </a:rPr>
              <a:t>Cours de maître artisan·e/agent·e de maîtrise/technicien·ne et de gestionnaires spécialisé·e·s</a:t>
            </a:r>
          </a:p>
          <a:p>
            <a:pPr marL="576000" lvl="1">
              <a:lnSpc>
                <a:spcPts val="1800"/>
              </a:lnSpc>
              <a:spcBef>
                <a:spcPts val="600"/>
              </a:spcBef>
              <a:buClr>
                <a:srgbClr val="D6851B"/>
              </a:buClr>
              <a:buSzPct val="65000"/>
              <a:buFont typeface="Wingdings 3"/>
              <a:buChar char=""/>
              <a:defRPr/>
            </a:pPr>
            <a:r>
              <a:rPr lang="fr-FR" sz="1400" dirty="0">
                <a:latin typeface="Calibri"/>
              </a:rPr>
              <a:t>Cours dans le cadre d’une reconversion</a:t>
            </a:r>
          </a:p>
          <a:p>
            <a:pPr marL="285750" indent="-285750">
              <a:lnSpc>
                <a:spcPts val="2200"/>
              </a:lnSpc>
              <a:spcBef>
                <a:spcPts val="600"/>
              </a:spcBef>
              <a:spcAft>
                <a:spcPts val="600"/>
              </a:spcAft>
              <a:buClr>
                <a:srgbClr val="D6851B"/>
              </a:buClr>
              <a:buSzPct val="65000"/>
              <a:buFont typeface="Wingdings 3"/>
              <a:buChar char=""/>
              <a:defRPr/>
            </a:pPr>
            <a:endParaRPr lang="de-DE" sz="1800" dirty="0">
              <a:latin typeface="Calibri"/>
            </a:endParaRPr>
          </a:p>
        </p:txBody>
      </p:sp>
      <p:sp>
        <p:nvSpPr>
          <p:cNvPr id="40" name="Inhaltsplatzhalter 4"/>
          <p:cNvSpPr txBox="1"/>
          <p:nvPr/>
        </p:nvSpPr>
        <p:spPr bwMode="auto">
          <a:xfrm>
            <a:off x="4430251"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Offres de formation hors du programme formel pour la formation personnelle et sociale </a:t>
            </a:r>
          </a:p>
          <a:p>
            <a:pPr marL="576000" lvl="1">
              <a:lnSpc>
                <a:spcPts val="1800"/>
              </a:lnSpc>
              <a:spcBef>
                <a:spcPts val="600"/>
              </a:spcBef>
              <a:buClr>
                <a:srgbClr val="D6851B"/>
              </a:buClr>
              <a:buSzPct val="65000"/>
              <a:buFont typeface="Wingdings 3"/>
              <a:buChar char=""/>
              <a:defRPr/>
            </a:pPr>
            <a:r>
              <a:rPr lang="fr-FR" sz="1400" dirty="0">
                <a:latin typeface="Calibri"/>
              </a:rPr>
              <a:t>Organisées par l’employeur ou à titre individuel</a:t>
            </a:r>
          </a:p>
          <a:p>
            <a:pPr marL="576000" lvl="1">
              <a:lnSpc>
                <a:spcPts val="1800"/>
              </a:lnSpc>
              <a:spcBef>
                <a:spcPts val="600"/>
              </a:spcBef>
              <a:buClr>
                <a:srgbClr val="D6851B"/>
              </a:buClr>
              <a:buSzPct val="65000"/>
              <a:buFont typeface="Wingdings 3"/>
              <a:buChar char=""/>
              <a:defRPr/>
            </a:pPr>
            <a:r>
              <a:rPr lang="fr-FR" sz="1400" dirty="0">
                <a:latin typeface="Calibri"/>
              </a:rPr>
              <a:t>Cours et cursus </a:t>
            </a:r>
          </a:p>
          <a:p>
            <a:pPr marL="576000" lvl="1">
              <a:lnSpc>
                <a:spcPts val="1800"/>
              </a:lnSpc>
              <a:spcBef>
                <a:spcPts val="600"/>
              </a:spcBef>
              <a:buClr>
                <a:srgbClr val="D6851B"/>
              </a:buClr>
              <a:buSzPct val="65000"/>
              <a:buFont typeface="Wingdings 3"/>
              <a:buChar char=""/>
              <a:defRPr/>
            </a:pPr>
            <a:r>
              <a:rPr lang="fr-FR" sz="1400" dirty="0">
                <a:latin typeface="Calibri"/>
              </a:rPr>
              <a:t>Mesures de courte durée : conférences, séminaires, ateliers, formations et sessions d’instructions</a:t>
            </a:r>
          </a:p>
          <a:p>
            <a:pPr marL="576000" lvl="1">
              <a:lnSpc>
                <a:spcPts val="1800"/>
              </a:lnSpc>
              <a:spcBef>
                <a:spcPts val="600"/>
              </a:spcBef>
              <a:buClr>
                <a:srgbClr val="D6851B"/>
              </a:buClr>
              <a:buSzPct val="65000"/>
              <a:buFont typeface="Wingdings 3"/>
              <a:buChar char=""/>
              <a:defRPr/>
            </a:pPr>
            <a:r>
              <a:rPr lang="fr-FR" sz="1400" dirty="0">
                <a:latin typeface="Calibri"/>
              </a:rPr>
              <a:t>Éventuellement rencontres/congrès/conférences</a:t>
            </a:r>
          </a:p>
        </p:txBody>
      </p:sp>
      <p:sp>
        <p:nvSpPr>
          <p:cNvPr id="47" name="Inhaltsplatzhalter 4"/>
          <p:cNvSpPr txBox="1"/>
          <p:nvPr/>
        </p:nvSpPr>
        <p:spPr bwMode="auto">
          <a:xfrm>
            <a:off x="8201695" y="2252871"/>
            <a:ext cx="3527997" cy="3684524"/>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a:buChar char=""/>
              <a:defRPr/>
            </a:pPr>
            <a:r>
              <a:rPr lang="fr-FR" sz="1800" dirty="0">
                <a:latin typeface="Calibri"/>
              </a:rPr>
              <a:t>Tout au long de la vie, du fait des influences et des sources dans l’environnement propre et par les expériences quotidiennes</a:t>
            </a:r>
          </a:p>
          <a:p>
            <a:pPr marL="576000" lvl="1">
              <a:lnSpc>
                <a:spcPts val="1800"/>
              </a:lnSpc>
              <a:spcBef>
                <a:spcPts val="600"/>
              </a:spcBef>
              <a:buClr>
                <a:srgbClr val="D6851B"/>
              </a:buClr>
              <a:buSzPct val="65000"/>
              <a:buFont typeface="Wingdings 3"/>
              <a:buChar char=""/>
              <a:defRPr/>
            </a:pPr>
            <a:r>
              <a:rPr lang="fr-FR" sz="1400" dirty="0">
                <a:latin typeface="Calibri"/>
              </a:rPr>
              <a:t>Travail quotidien, collègues de travail</a:t>
            </a:r>
          </a:p>
          <a:p>
            <a:pPr marL="576000" lvl="1">
              <a:lnSpc>
                <a:spcPts val="1800"/>
              </a:lnSpc>
              <a:spcBef>
                <a:spcPts val="600"/>
              </a:spcBef>
              <a:buClr>
                <a:srgbClr val="D6851B"/>
              </a:buClr>
              <a:buSzPct val="65000"/>
              <a:buFont typeface="Wingdings 3"/>
              <a:buChar char=""/>
              <a:defRPr/>
            </a:pPr>
            <a:r>
              <a:rPr lang="fr-FR" sz="1400" dirty="0">
                <a:latin typeface="Calibri"/>
              </a:rPr>
              <a:t>Contacts personnels, médias, lecture d’ouvrages spécialisés, etc.</a:t>
            </a:r>
          </a:p>
        </p:txBody>
      </p:sp>
      <p:sp>
        <p:nvSpPr>
          <p:cNvPr id="48" name="Textplatzhalter 7"/>
          <p:cNvSpPr>
            <a:spLocks noGrp="1"/>
          </p:cNvSpPr>
          <p:nvPr>
            <p:ph type="body" sz="quarter" idx="10"/>
          </p:nvPr>
        </p:nvSpPr>
        <p:spPr bwMode="auto">
          <a:xfrm>
            <a:off x="658812" y="821140"/>
            <a:ext cx="11053762" cy="435462"/>
          </a:xfrm>
        </p:spPr>
        <p:txBody>
          <a:bodyPr>
            <a:normAutofit/>
          </a:bodyPr>
          <a:lstStyle/>
          <a:p>
            <a:pPr>
              <a:defRPr/>
            </a:pPr>
            <a:r>
              <a:rPr lang="fr-FR" sz="2000" dirty="0"/>
              <a:t>Comment se déroule la formation continue professionnelle ?</a:t>
            </a:r>
          </a:p>
        </p:txBody>
      </p:sp>
      <p:sp>
        <p:nvSpPr>
          <p:cNvPr id="57" name="Textplatzhalter 3"/>
          <p:cNvSpPr txBox="1"/>
          <p:nvPr/>
        </p:nvSpPr>
        <p:spPr bwMode="auto">
          <a:xfrm>
            <a:off x="658813"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Formelle</a:t>
            </a:r>
          </a:p>
        </p:txBody>
      </p:sp>
      <p:sp>
        <p:nvSpPr>
          <p:cNvPr id="58" name="Textplatzhalter 3"/>
          <p:cNvSpPr txBox="1"/>
          <p:nvPr/>
        </p:nvSpPr>
        <p:spPr bwMode="auto">
          <a:xfrm>
            <a:off x="4430245"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Non formelle</a:t>
            </a:r>
          </a:p>
        </p:txBody>
      </p:sp>
      <p:sp>
        <p:nvSpPr>
          <p:cNvPr id="59" name="Textplatzhalter 3"/>
          <p:cNvSpPr txBox="1"/>
          <p:nvPr/>
        </p:nvSpPr>
        <p:spPr bwMode="auto">
          <a:xfrm>
            <a:off x="8201671" y="1557337"/>
            <a:ext cx="3527992"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Informelle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1110304"/>
          </a:xfrm>
        </p:spPr>
        <p:txBody>
          <a:bodyPr>
            <a:noAutofit/>
          </a:bodyPr>
          <a:lstStyle/>
          <a:p>
            <a:pPr marL="263525" indent="-263525">
              <a:defRPr/>
            </a:pPr>
            <a:r>
              <a:rPr lang="fr-FR" dirty="0"/>
              <a:t>3. Offres formelles dans le cadre de la formation de promotion professionnelle</a:t>
            </a:r>
          </a:p>
        </p:txBody>
      </p:sp>
      <p:sp>
        <p:nvSpPr>
          <p:cNvPr id="6" name="Textplatzhalter 3"/>
          <p:cNvSpPr>
            <a:spLocks noGrp="1"/>
          </p:cNvSpPr>
          <p:nvPr>
            <p:ph type="body" idx="1"/>
          </p:nvPr>
        </p:nvSpPr>
        <p:spPr bwMode="auto">
          <a:xfrm>
            <a:off x="658814" y="2175507"/>
            <a:ext cx="2736000" cy="637849"/>
          </a:xfrm>
          <a:prstGeom prst="rect">
            <a:avLst/>
          </a:prstGeom>
          <a:solidFill>
            <a:srgbClr val="E2A95F"/>
          </a:solidFill>
        </p:spPr>
        <p:txBody>
          <a:bodyPr wrap="square" lIns="36000" tIns="72000" rIns="36000" bIns="72000">
            <a:spAutoFit/>
          </a:bodyPr>
          <a:lstStyle/>
          <a:p>
            <a:pPr algn="ctr" rtl="0">
              <a:lnSpc>
                <a:spcPct val="100000"/>
              </a:lnSpc>
              <a:spcBef>
                <a:spcPts val="600"/>
              </a:spcBef>
              <a:defRPr/>
            </a:pPr>
            <a:r>
              <a:rPr lang="fr-FR" sz="1600" dirty="0"/>
              <a:t>Qualification à un niveau supérieur avec spécialisation</a:t>
            </a:r>
          </a:p>
        </p:txBody>
      </p:sp>
      <p:sp>
        <p:nvSpPr>
          <p:cNvPr id="7" name="Textplatzhalter 3"/>
          <p:cNvSpPr txBox="1"/>
          <p:nvPr/>
        </p:nvSpPr>
        <p:spPr bwMode="auto">
          <a:xfrm>
            <a:off x="658812" y="2891524"/>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spécialiste certifié·e en informatique, technicien·ne de maintenance, cuisinier·ère en diététique, monteur·euse pour la technique éolienne, conseiller·ère en aménagement d’intérieur IHK</a:t>
            </a:r>
          </a:p>
        </p:txBody>
      </p:sp>
      <p:sp>
        <p:nvSpPr>
          <p:cNvPr id="8" name="Textplatzhalter 3"/>
          <p:cNvSpPr txBox="1"/>
          <p:nvPr/>
        </p:nvSpPr>
        <p:spPr bwMode="auto">
          <a:xfrm>
            <a:off x="658813" y="1557337"/>
            <a:ext cx="2736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5</a:t>
            </a:r>
          </a:p>
        </p:txBody>
      </p:sp>
      <p:sp>
        <p:nvSpPr>
          <p:cNvPr id="9" name="Textplatzhalter 3"/>
          <p:cNvSpPr txBox="1"/>
          <p:nvPr/>
        </p:nvSpPr>
        <p:spPr bwMode="auto">
          <a:xfrm>
            <a:off x="3612144" y="2174643"/>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artisanale </a:t>
            </a:r>
          </a:p>
        </p:txBody>
      </p:sp>
      <p:sp>
        <p:nvSpPr>
          <p:cNvPr id="11" name="Textplatzhalter 3"/>
          <p:cNvSpPr txBox="1"/>
          <p:nvPr/>
        </p:nvSpPr>
        <p:spPr bwMode="auto">
          <a:xfrm>
            <a:off x="3612144" y="289058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technicien·ne supérieur·e en agriculture, chef·fe cuisinier·ère, gérant·e de restaurant, technicien·ne supérieur·e en électrotechnique </a:t>
            </a:r>
          </a:p>
        </p:txBody>
      </p:sp>
      <p:sp>
        <p:nvSpPr>
          <p:cNvPr id="12" name="Textplatzhalter 3"/>
          <p:cNvSpPr txBox="1"/>
          <p:nvPr/>
        </p:nvSpPr>
        <p:spPr bwMode="auto">
          <a:xfrm>
            <a:off x="3612575" y="1557337"/>
            <a:ext cx="8100000"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6</a:t>
            </a:r>
          </a:p>
        </p:txBody>
      </p:sp>
      <p:sp>
        <p:nvSpPr>
          <p:cNvPr id="13" name="Textplatzhalter 3"/>
          <p:cNvSpPr txBox="1"/>
          <p:nvPr/>
        </p:nvSpPr>
        <p:spPr bwMode="auto">
          <a:xfrm>
            <a:off x="6366359" y="2168525"/>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technique</a:t>
            </a:r>
          </a:p>
        </p:txBody>
      </p:sp>
      <p:sp>
        <p:nvSpPr>
          <p:cNvPr id="14" name="Textplatzhalter 3"/>
          <p:cNvSpPr txBox="1"/>
          <p:nvPr/>
        </p:nvSpPr>
        <p:spPr bwMode="auto">
          <a:xfrm>
            <a:off x="6366359" y="2890587"/>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400" dirty="0">
                <a:solidFill>
                  <a:schemeClr val="tx1"/>
                </a:solidFill>
              </a:rPr>
              <a:t>par ex. licence professionnelle*, technicien·ne supérieur·e en technologie agricole, technicien·ne supérieur·e en technologie alimentaire, technicien·ne supérieur·e en systèmes domotiques</a:t>
            </a:r>
          </a:p>
        </p:txBody>
      </p:sp>
      <p:sp>
        <p:nvSpPr>
          <p:cNvPr id="16" name="Textplatzhalter 3"/>
          <p:cNvSpPr txBox="1"/>
          <p:nvPr/>
        </p:nvSpPr>
        <p:spPr bwMode="auto">
          <a:xfrm>
            <a:off x="9120574" y="2174643"/>
            <a:ext cx="2592000" cy="637849"/>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de promotion</a:t>
            </a:r>
            <a:br>
              <a:rPr lang="fr-FR" sz="1600" dirty="0"/>
            </a:br>
            <a:r>
              <a:rPr lang="fr-FR" sz="1600" dirty="0"/>
              <a:t>professionnelle commerciale </a:t>
            </a:r>
          </a:p>
        </p:txBody>
      </p:sp>
      <p:sp>
        <p:nvSpPr>
          <p:cNvPr id="18" name="Textplatzhalter 3"/>
          <p:cNvSpPr txBox="1"/>
          <p:nvPr/>
        </p:nvSpPr>
        <p:spPr bwMode="auto">
          <a:xfrm>
            <a:off x="9120573" y="2891524"/>
            <a:ext cx="2592001" cy="1921644"/>
          </a:xfrm>
          <a:prstGeom prst="rect">
            <a:avLst/>
          </a:prstGeom>
          <a:solidFill>
            <a:srgbClr val="FBF3E8"/>
          </a:solidFill>
        </p:spPr>
        <p:txBody>
          <a:bodyPr vert="horz" wrap="square" lIns="144000" tIns="144000" rIns="72000" bIns="144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600"/>
              </a:lnSpc>
              <a:spcBef>
                <a:spcPts val="0"/>
              </a:spcBef>
              <a:defRPr/>
            </a:pPr>
            <a:r>
              <a:rPr lang="fr-FR" sz="1300" dirty="0">
                <a:solidFill>
                  <a:schemeClr val="tx1"/>
                </a:solidFill>
              </a:rPr>
              <a:t>par ex. licence professionnelle*, gestionnaire spécialisé·e en comptabilité agricole, gestionnaire spécialisé·e en économie, gestionnaire spécialisé·e dans l’industrie, gestionnaire spécialisé·e dans les médias et l’édition, comptable d’entreprise</a:t>
            </a:r>
          </a:p>
        </p:txBody>
      </p:sp>
      <p:sp>
        <p:nvSpPr>
          <p:cNvPr id="15" name="Rechteck 14"/>
          <p:cNvSpPr/>
          <p:nvPr/>
        </p:nvSpPr>
        <p:spPr bwMode="auto">
          <a:xfrm>
            <a:off x="525582" y="5464202"/>
            <a:ext cx="7447740" cy="246221"/>
          </a:xfrm>
          <a:prstGeom prst="rect">
            <a:avLst/>
          </a:prstGeom>
        </p:spPr>
        <p:txBody>
          <a:bodyPr wrap="square">
            <a:spAutoFit/>
          </a:bodyPr>
          <a:lstStyle/>
          <a:p>
            <a:pPr>
              <a:defRPr/>
            </a:pPr>
            <a:r>
              <a:rPr lang="fr-FR" sz="1000" dirty="0"/>
              <a:t> * depuis fin 2020, ces titres peuvent être portés seuls ou en association avec l’ancienne désignation</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extplatzhalter 3"/>
          <p:cNvSpPr>
            <a:spLocks noGrp="1"/>
          </p:cNvSpPr>
          <p:nvPr>
            <p:ph type="body" idx="1"/>
          </p:nvPr>
        </p:nvSpPr>
        <p:spPr bwMode="auto">
          <a:xfrm>
            <a:off x="652727" y="2178983"/>
            <a:ext cx="3528000" cy="720000"/>
          </a:xfrm>
          <a:prstGeom prst="rect">
            <a:avLst/>
          </a:prstGeom>
          <a:solidFill>
            <a:srgbClr val="E2A95F"/>
          </a:solidFill>
        </p:spPr>
        <p:txBody>
          <a:bodyPr wrap="square" lIns="36000" tIns="72000" rIns="36000" bIns="72000">
            <a:spAutoFit/>
          </a:bodyPr>
          <a:lstStyle/>
          <a:p>
            <a:pPr algn="ctr">
              <a:lnSpc>
                <a:spcPct val="100000"/>
              </a:lnSpc>
              <a:spcBef>
                <a:spcPts val="600"/>
              </a:spcBef>
              <a:defRPr/>
            </a:pPr>
            <a:r>
              <a:rPr lang="fr-FR" sz="1600" dirty="0"/>
              <a:t>Formation de promotion</a:t>
            </a:r>
            <a:br>
              <a:rPr lang="fr-FR" sz="1600" dirty="0"/>
            </a:br>
            <a:r>
              <a:rPr lang="fr-FR" sz="1600" dirty="0"/>
              <a:t>professionnelle supérieure </a:t>
            </a:r>
          </a:p>
        </p:txBody>
      </p:sp>
      <p:sp>
        <p:nvSpPr>
          <p:cNvPr id="7" name="Textplatzhalter 3"/>
          <p:cNvSpPr txBox="1"/>
          <p:nvPr/>
        </p:nvSpPr>
        <p:spPr bwMode="auto">
          <a:xfrm>
            <a:off x="658812" y="3073637"/>
            <a:ext cx="3521915" cy="1940740"/>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professionnel*,</a:t>
            </a:r>
            <a:br>
              <a:rPr lang="fr-FR" sz="1400" dirty="0">
                <a:solidFill>
                  <a:schemeClr val="tx1"/>
                </a:solidFill>
              </a:rPr>
            </a:br>
            <a:r>
              <a:rPr lang="fr-FR" sz="1400" dirty="0">
                <a:solidFill>
                  <a:schemeClr val="tx1"/>
                </a:solidFill>
              </a:rPr>
              <a:t>gestionnaire d’entreprise du domaine technique,</a:t>
            </a:r>
            <a:br>
              <a:rPr lang="fr-FR" sz="1400" dirty="0">
                <a:solidFill>
                  <a:schemeClr val="tx1"/>
                </a:solidFill>
              </a:rPr>
            </a:br>
            <a:r>
              <a:rPr lang="fr-FR" sz="1400" dirty="0">
                <a:solidFill>
                  <a:schemeClr val="tx1"/>
                </a:solidFill>
              </a:rPr>
              <a:t>gestionnaire d’entreprise du domaine commercial,</a:t>
            </a:r>
            <a:br>
              <a:rPr lang="fr-FR" sz="1400" dirty="0">
                <a:solidFill>
                  <a:schemeClr val="tx1"/>
                </a:solidFill>
              </a:rPr>
            </a:br>
            <a:r>
              <a:rPr lang="fr-FR" sz="1400" dirty="0">
                <a:solidFill>
                  <a:schemeClr val="tx1"/>
                </a:solidFill>
              </a:rPr>
              <a:t>enseignant·e en formation professionnelle certifié·e*</a:t>
            </a:r>
          </a:p>
        </p:txBody>
      </p:sp>
      <p:sp>
        <p:nvSpPr>
          <p:cNvPr id="8" name="Textplatzhalter 3"/>
          <p:cNvSpPr txBox="1"/>
          <p:nvPr/>
        </p:nvSpPr>
        <p:spPr bwMode="auto">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7</a:t>
            </a:r>
          </a:p>
        </p:txBody>
      </p:sp>
      <p:sp>
        <p:nvSpPr>
          <p:cNvPr id="9" name="Textplatzhalter 3"/>
          <p:cNvSpPr txBox="1"/>
          <p:nvPr/>
        </p:nvSpPr>
        <p:spPr bwMode="auto">
          <a:xfrm>
            <a:off x="4379820" y="2190356"/>
            <a:ext cx="3528001" cy="72000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Master à une université</a:t>
            </a:r>
            <a:br>
              <a:rPr lang="fr-FR" sz="1600" dirty="0"/>
            </a:br>
            <a:r>
              <a:rPr lang="fr-FR" sz="1600" dirty="0"/>
              <a:t>de sciences appliquées ou à une université </a:t>
            </a:r>
          </a:p>
        </p:txBody>
      </p:sp>
      <p:sp>
        <p:nvSpPr>
          <p:cNvPr id="11" name="Textplatzhalter 3"/>
          <p:cNvSpPr txBox="1"/>
          <p:nvPr/>
        </p:nvSpPr>
        <p:spPr bwMode="auto">
          <a:xfrm>
            <a:off x="4385901" y="3075710"/>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Master en sciences (MSc) en sciences agricoles,</a:t>
            </a:r>
            <a:br>
              <a:rPr lang="fr-FR" sz="1400" dirty="0">
                <a:solidFill>
                  <a:schemeClr val="tx1"/>
                </a:solidFill>
              </a:rPr>
            </a:br>
            <a:r>
              <a:rPr lang="fr-FR" sz="1400" dirty="0">
                <a:solidFill>
                  <a:schemeClr val="tx1"/>
                </a:solidFill>
              </a:rPr>
              <a:t>MSc en technologie alimentaire,</a:t>
            </a:r>
            <a:br>
              <a:rPr lang="fr-FR" sz="1400" dirty="0">
                <a:solidFill>
                  <a:schemeClr val="tx1"/>
                </a:solidFill>
              </a:rPr>
            </a:br>
            <a:r>
              <a:rPr lang="fr-FR" sz="1400" dirty="0">
                <a:solidFill>
                  <a:schemeClr val="tx1"/>
                </a:solidFill>
              </a:rPr>
              <a:t>MSc en gestion d’entreprise,</a:t>
            </a:r>
            <a:br>
              <a:rPr lang="fr-FR" sz="1400" dirty="0">
                <a:solidFill>
                  <a:schemeClr val="tx1"/>
                </a:solidFill>
              </a:rPr>
            </a:br>
            <a:r>
              <a:rPr lang="fr-FR" sz="1400" dirty="0">
                <a:solidFill>
                  <a:schemeClr val="tx1"/>
                </a:solidFill>
              </a:rPr>
              <a:t>MSc en électronique verte</a:t>
            </a:r>
          </a:p>
          <a:p>
            <a:pPr algn="ctr">
              <a:lnSpc>
                <a:spcPts val="1500"/>
              </a:lnSpc>
              <a:spcBef>
                <a:spcPts val="0"/>
              </a:spcBef>
              <a:defRPr/>
            </a:pPr>
            <a:endParaRPr lang="en-US" sz="1200" spc="20" dirty="0">
              <a:solidFill>
                <a:schemeClr val="tx1"/>
              </a:solidFill>
            </a:endParaRPr>
          </a:p>
        </p:txBody>
      </p:sp>
      <p:sp>
        <p:nvSpPr>
          <p:cNvPr id="12" name="Textplatzhalter 3"/>
          <p:cNvSpPr txBox="1"/>
          <p:nvPr/>
        </p:nvSpPr>
        <p:spPr bwMode="auto">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8</a:t>
            </a:r>
          </a:p>
        </p:txBody>
      </p:sp>
      <p:sp>
        <p:nvSpPr>
          <p:cNvPr id="13" name="Textplatzhalter 3"/>
          <p:cNvSpPr txBox="1"/>
          <p:nvPr/>
        </p:nvSpPr>
        <p:spPr bwMode="auto">
          <a:xfrm>
            <a:off x="8137314" y="2190356"/>
            <a:ext cx="3528001" cy="720000"/>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Doctorat auprès</a:t>
            </a:r>
            <a:br>
              <a:rPr lang="fr-FR" sz="1600" dirty="0"/>
            </a:br>
            <a:r>
              <a:rPr lang="fr-FR" sz="1600" dirty="0"/>
              <a:t>d’une université</a:t>
            </a:r>
          </a:p>
        </p:txBody>
      </p:sp>
      <p:sp>
        <p:nvSpPr>
          <p:cNvPr id="14" name="Textplatzhalter 3"/>
          <p:cNvSpPr txBox="1"/>
          <p:nvPr/>
        </p:nvSpPr>
        <p:spPr bwMode="auto">
          <a:xfrm>
            <a:off x="8137314" y="3077785"/>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800"/>
              </a:lnSpc>
              <a:spcBef>
                <a:spcPts val="0"/>
              </a:spcBef>
              <a:defRPr/>
            </a:pPr>
            <a:r>
              <a:rPr lang="fr-FR" sz="1400" dirty="0">
                <a:solidFill>
                  <a:schemeClr val="tx1"/>
                </a:solidFill>
              </a:rPr>
              <a:t>par ex. docteur·e en sciences agricoles (Dr. agr.), docteur·e en économie (Dr. oec.), docteur·e en sciences de la nutrition (Dr. oec. troph.), ingénieur·e-docteur·e- (Dr. Ing.)</a:t>
            </a:r>
          </a:p>
          <a:p>
            <a:pPr algn="ctr">
              <a:lnSpc>
                <a:spcPts val="1500"/>
              </a:lnSpc>
              <a:spcBef>
                <a:spcPts val="0"/>
              </a:spcBef>
              <a:defRPr/>
            </a:pPr>
            <a:endParaRPr lang="de-DE" sz="1200" spc="-10" dirty="0">
              <a:solidFill>
                <a:schemeClr val="tx1"/>
              </a:solidFill>
            </a:endParaRPr>
          </a:p>
        </p:txBody>
      </p:sp>
      <p:sp>
        <p:nvSpPr>
          <p:cNvPr id="16" name="Rechteck 15"/>
          <p:cNvSpPr/>
          <p:nvPr/>
        </p:nvSpPr>
        <p:spPr bwMode="auto">
          <a:xfrm>
            <a:off x="525582" y="5464202"/>
            <a:ext cx="7447740" cy="246221"/>
          </a:xfrm>
          <a:prstGeom prst="rect">
            <a:avLst/>
          </a:prstGeom>
        </p:spPr>
        <p:txBody>
          <a:bodyPr wrap="square">
            <a:spAutoFit/>
          </a:bodyPr>
          <a:lstStyle/>
          <a:p>
            <a:pPr>
              <a:defRPr/>
            </a:pPr>
            <a:r>
              <a:rPr lang="fr-FR" sz="1000" dirty="0"/>
              <a:t> * depuis fin 2020, ces titres peuvent être portés seuls ou en association avec l’ancienne désignation</a:t>
            </a:r>
          </a:p>
        </p:txBody>
      </p:sp>
      <p:sp>
        <p:nvSpPr>
          <p:cNvPr id="17" name="Titel 1">
            <a:extLst>
              <a:ext uri="{FF2B5EF4-FFF2-40B4-BE49-F238E27FC236}">
                <a16:creationId xmlns:a16="http://schemas.microsoft.com/office/drawing/2014/main" id="{946FE6AD-0326-4882-94FC-D986E624B4E0}"/>
              </a:ext>
            </a:extLst>
          </p:cNvPr>
          <p:cNvSpPr>
            <a:spLocks noGrp="1"/>
          </p:cNvSpPr>
          <p:nvPr>
            <p:ph type="title"/>
          </p:nvPr>
        </p:nvSpPr>
        <p:spPr bwMode="auto">
          <a:xfrm>
            <a:off x="658812" y="296863"/>
            <a:ext cx="9000000" cy="1110304"/>
          </a:xfrm>
        </p:spPr>
        <p:txBody>
          <a:bodyPr>
            <a:noAutofit/>
          </a:bodyPr>
          <a:lstStyle/>
          <a:p>
            <a:pPr marL="263525" indent="-263525">
              <a:defRPr/>
            </a:pPr>
            <a:r>
              <a:rPr lang="fr-FR" dirty="0"/>
              <a:t>3. Offres formelles dans le cadre de la formation de promotion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446715"/>
          </a:xfrm>
        </p:spPr>
        <p:txBody>
          <a:bodyPr>
            <a:noAutofit/>
          </a:bodyPr>
          <a:lstStyle/>
          <a:p>
            <a:pPr>
              <a:defRPr/>
            </a:pPr>
            <a:r>
              <a:rPr lang="fr-FR" dirty="0"/>
              <a:t>4. Autres offres formelles</a:t>
            </a:r>
            <a:br>
              <a:rPr lang="fr-FR" dirty="0"/>
            </a:br>
            <a:endParaRPr lang="fr-FR" dirty="0"/>
          </a:p>
        </p:txBody>
      </p:sp>
      <p:sp>
        <p:nvSpPr>
          <p:cNvPr id="8" name="Textplatzhalter 3"/>
          <p:cNvSpPr txBox="1"/>
          <p:nvPr/>
        </p:nvSpPr>
        <p:spPr bwMode="auto">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b="1" dirty="0"/>
              <a:t>DQR 3-6</a:t>
            </a:r>
          </a:p>
        </p:txBody>
      </p:sp>
      <p:sp>
        <p:nvSpPr>
          <p:cNvPr id="15" name="Textplatzhalter 3"/>
          <p:cNvSpPr txBox="1"/>
          <p:nvPr/>
        </p:nvSpPr>
        <p:spPr bwMode="auto">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Reconversion : </a:t>
            </a:r>
            <a:br>
              <a:rPr lang="fr-FR" sz="1600" dirty="0"/>
            </a:br>
            <a:r>
              <a:rPr lang="fr-FR" sz="1600" dirty="0"/>
              <a:t>Qualification pour une autre activité que celle apprise</a:t>
            </a:r>
            <a:br>
              <a:rPr lang="fr-FR" sz="1600" dirty="0"/>
            </a:br>
            <a:r>
              <a:rPr lang="fr-FR" sz="1600" dirty="0"/>
              <a:t>et exercée auparavant</a:t>
            </a:r>
          </a:p>
        </p:txBody>
      </p:sp>
      <p:sp>
        <p:nvSpPr>
          <p:cNvPr id="18" name="Textplatzhalter 3"/>
          <p:cNvSpPr txBox="1"/>
          <p:nvPr/>
        </p:nvSpPr>
        <p:spPr bwMode="auto">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Rattrapage de diplômes scolaires et professionnels</a:t>
            </a:r>
            <a:br>
              <a:rPr lang="fr-FR" sz="1600" dirty="0"/>
            </a:br>
            <a:r>
              <a:rPr lang="fr-FR" sz="1600" dirty="0"/>
              <a:t>(= deuxième voie de formation)</a:t>
            </a:r>
          </a:p>
        </p:txBody>
      </p:sp>
      <p:sp>
        <p:nvSpPr>
          <p:cNvPr id="20" name="Textplatzhalter 3"/>
          <p:cNvSpPr txBox="1"/>
          <p:nvPr/>
        </p:nvSpPr>
        <p:spPr bwMode="auto">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Acquisition de</a:t>
            </a:r>
            <a:br>
              <a:rPr lang="fr-FR" sz="1600" dirty="0"/>
            </a:br>
            <a:r>
              <a:rPr lang="fr-FR" sz="1600" dirty="0"/>
              <a:t>qualifications partielles</a:t>
            </a:r>
          </a:p>
        </p:txBody>
      </p:sp>
      <p:sp>
        <p:nvSpPr>
          <p:cNvPr id="22" name="Textplatzhalter 3"/>
          <p:cNvSpPr txBox="1"/>
          <p:nvPr/>
        </p:nvSpPr>
        <p:spPr bwMode="auto">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dirty="0"/>
              <a:t>Formation continue scientifique à l’université et dans des instituts de recherche</a:t>
            </a:r>
          </a:p>
        </p:txBody>
      </p:sp>
      <p:sp>
        <p:nvSpPr>
          <p:cNvPr id="25" name="Inhaltsplatzhalter 4"/>
          <p:cNvSpPr txBox="1"/>
          <p:nvPr/>
        </p:nvSpPr>
        <p:spPr bwMode="auto">
          <a:xfrm>
            <a:off x="384535" y="3429000"/>
            <a:ext cx="2938279"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pour des raisons de santé ou liées au marché du travail</a:t>
            </a:r>
          </a:p>
          <a:p>
            <a:pPr marL="504000" lvl="1" indent="-216000">
              <a:lnSpc>
                <a:spcPts val="2000"/>
              </a:lnSpc>
              <a:spcBef>
                <a:spcPts val="600"/>
              </a:spcBef>
              <a:buClr>
                <a:srgbClr val="D6851B"/>
              </a:buClr>
              <a:buSzPct val="65000"/>
              <a:buFont typeface="Wingdings 3"/>
              <a:buChar char=""/>
              <a:defRPr/>
            </a:pPr>
            <a:r>
              <a:rPr lang="fr-FR" sz="1400" dirty="0">
                <a:latin typeface="Calibri"/>
              </a:rPr>
              <a:t>en général, le temps de formation est réduit d’un tiers </a:t>
            </a:r>
          </a:p>
        </p:txBody>
      </p:sp>
      <p:sp>
        <p:nvSpPr>
          <p:cNvPr id="28" name="Inhaltsplatzhalter 4"/>
          <p:cNvSpPr txBox="1"/>
          <p:nvPr/>
        </p:nvSpPr>
        <p:spPr bwMode="auto">
          <a:xfrm>
            <a:off x="3182041" y="3429000"/>
            <a:ext cx="2938280"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en cours d’emploi et/ou à temps plein</a:t>
            </a:r>
          </a:p>
          <a:p>
            <a:pPr marL="504000" lvl="1" indent="-216000">
              <a:lnSpc>
                <a:spcPts val="2000"/>
              </a:lnSpc>
              <a:spcBef>
                <a:spcPts val="600"/>
              </a:spcBef>
              <a:buClr>
                <a:srgbClr val="D6851B"/>
              </a:buClr>
              <a:buSzPct val="65000"/>
              <a:buFont typeface="Wingdings 3"/>
              <a:buChar char=""/>
              <a:defRPr/>
            </a:pPr>
            <a:r>
              <a:rPr lang="fr-FR" sz="1400" dirty="0">
                <a:latin typeface="Calibri"/>
              </a:rPr>
              <a:t>également droit d’accès aux études supérieures possible </a:t>
            </a:r>
            <a:br>
              <a:rPr lang="fr-FR" sz="1400" dirty="0">
                <a:latin typeface="Calibri"/>
              </a:rPr>
            </a:br>
            <a:r>
              <a:rPr lang="fr-FR" sz="1400" dirty="0">
                <a:latin typeface="Calibri"/>
              </a:rPr>
              <a:t>(= baccalauréat)</a:t>
            </a:r>
          </a:p>
        </p:txBody>
      </p:sp>
      <p:sp>
        <p:nvSpPr>
          <p:cNvPr id="29" name="Inhaltsplatzhalter 4"/>
          <p:cNvSpPr txBox="1"/>
          <p:nvPr/>
        </p:nvSpPr>
        <p:spPr bwMode="auto">
          <a:xfrm>
            <a:off x="5980011"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après plusieurs qualifications partielles : Examen final possible</a:t>
            </a:r>
            <a:br>
              <a:rPr lang="fr-FR" sz="1400" dirty="0">
                <a:latin typeface="Calibri"/>
              </a:rPr>
            </a:br>
            <a:r>
              <a:rPr lang="fr-FR" sz="1400" dirty="0">
                <a:latin typeface="Calibri"/>
              </a:rPr>
              <a:t>auprès d’une chambre</a:t>
            </a:r>
          </a:p>
        </p:txBody>
      </p:sp>
      <p:sp>
        <p:nvSpPr>
          <p:cNvPr id="30" name="Inhaltsplatzhalter 4"/>
          <p:cNvSpPr txBox="1"/>
          <p:nvPr/>
        </p:nvSpPr>
        <p:spPr bwMode="auto">
          <a:xfrm>
            <a:off x="8783406" y="3429000"/>
            <a:ext cx="2962482" cy="2054508"/>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a:buChar char=""/>
              <a:defRPr/>
            </a:pPr>
            <a:r>
              <a:rPr lang="fr-FR" sz="1400" dirty="0">
                <a:latin typeface="Calibri"/>
              </a:rPr>
              <a:t>fait suite à une première formation professionnelle et à une phase d’activité professionnelle</a:t>
            </a:r>
          </a:p>
          <a:p>
            <a:pPr marL="504000" lvl="1" indent="-216000">
              <a:lnSpc>
                <a:spcPts val="2000"/>
              </a:lnSpc>
              <a:spcBef>
                <a:spcPts val="600"/>
              </a:spcBef>
              <a:buClr>
                <a:srgbClr val="D6851B"/>
              </a:buClr>
              <a:buSzPct val="65000"/>
              <a:buFont typeface="Wingdings 3"/>
              <a:buChar char=""/>
              <a:defRPr/>
            </a:pPr>
            <a:r>
              <a:rPr lang="fr-FR" sz="1400" dirty="0">
                <a:latin typeface="Calibri"/>
              </a:rPr>
              <a:t>destinée aux personnes actives et</a:t>
            </a:r>
            <a:br>
              <a:rPr lang="fr-FR" sz="1400" dirty="0">
                <a:latin typeface="Calibri"/>
              </a:rPr>
            </a:br>
            <a:r>
              <a:rPr lang="fr-FR" sz="1400" dirty="0">
                <a:latin typeface="Calibri"/>
              </a:rPr>
              <a:t>fait suite à une expérience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b="1" dirty="0"/>
              <a:t>Révision de la loi sur la formation professionnelle allemande (2020)</a:t>
            </a:r>
          </a:p>
        </p:txBody>
      </p:sp>
      <p:sp>
        <p:nvSpPr>
          <p:cNvPr id="3" name="Titel 2"/>
          <p:cNvSpPr>
            <a:spLocks noGrp="1"/>
          </p:cNvSpPr>
          <p:nvPr>
            <p:ph type="title"/>
          </p:nvPr>
        </p:nvSpPr>
        <p:spPr bwMode="auto"/>
        <p:txBody>
          <a:bodyPr/>
          <a:lstStyle/>
          <a:p>
            <a:pPr>
              <a:defRPr/>
            </a:pPr>
            <a:r>
              <a:rPr lang="fr-FR" dirty="0"/>
              <a:t>5. Dispositions légales</a:t>
            </a:r>
          </a:p>
        </p:txBody>
      </p:sp>
      <p:sp>
        <p:nvSpPr>
          <p:cNvPr id="18" name="Inhaltsplatzhalter 4"/>
          <p:cNvSpPr txBox="1"/>
          <p:nvPr/>
        </p:nvSpPr>
        <p:spPr bwMode="auto">
          <a:xfrm>
            <a:off x="658813" y="1557337"/>
            <a:ext cx="7933110" cy="4390976"/>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defRPr/>
            </a:pPr>
            <a:r>
              <a:rPr lang="fr-FR" sz="1800" dirty="0">
                <a:latin typeface="Calibri"/>
              </a:rPr>
              <a:t>Introduction de niveaux de perfectionnement professionnel transparents :</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Pour atteindre les niveaux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5 : </a:t>
            </a:r>
            <a:r>
              <a:rPr lang="fr-FR" sz="1400" dirty="0">
                <a:latin typeface="Calibri"/>
              </a:rPr>
              <a:t>400 heures d’enseignement au minimum, possibilité d’accès après le niveau DQR 4, attestation de l’approfondissement/de l’amélioration de compétences existantes</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6 : </a:t>
            </a:r>
            <a:r>
              <a:rPr lang="fr-FR" sz="1400" dirty="0">
                <a:latin typeface="Calibri"/>
              </a:rPr>
              <a:t>1 200 heures d’enseignement au minimum, possibilité d’accès après le niveau DQR 4, attestation de la capacité à prendre en charge des tâches de direction </a:t>
            </a:r>
          </a:p>
          <a:p>
            <a:pPr marL="540000" lvl="1" indent="-252000">
              <a:lnSpc>
                <a:spcPts val="2000"/>
              </a:lnSpc>
              <a:spcBef>
                <a:spcPts val="600"/>
              </a:spcBef>
              <a:spcAft>
                <a:spcPts val="600"/>
              </a:spcAft>
              <a:buClr>
                <a:srgbClr val="D6851B"/>
              </a:buClr>
              <a:buSzPct val="65000"/>
              <a:buFont typeface="Wingdings 3"/>
              <a:buChar char=""/>
              <a:defRPr/>
            </a:pPr>
            <a:r>
              <a:rPr lang="fr-FR" sz="1400" b="1" dirty="0">
                <a:solidFill>
                  <a:srgbClr val="D6851B"/>
                </a:solidFill>
                <a:latin typeface="Calibri"/>
              </a:rPr>
              <a:t>DQR 7 : </a:t>
            </a:r>
            <a:r>
              <a:rPr lang="fr-FR" sz="1400" dirty="0">
                <a:latin typeface="Calibri"/>
              </a:rPr>
              <a:t>1 600 heures d’enseignement supplémentaires, possibilité d’accès après le niveau DQR 6, attestation de la capacité à prendre en charge la direction d’organisations, à traiter des problèmes complexes et nouveaux, à développer des produits et des procédés</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Mise en place de réglementations concernant les examens pour les cursus de qualification plus élevée</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Classement de diplômes correspondants selon le Cadre allemand des certifications (DQR)</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Compatibilité des diplômes professionnels et universitaires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739145" y="1813357"/>
            <a:ext cx="671558" cy="1289391"/>
          </a:xfrm>
          <a:prstGeom prst="rect">
            <a:avLst/>
          </a:prstGeom>
        </p:spPr>
      </p:pic>
      <p:pic>
        <p:nvPicPr>
          <p:cNvPr id="6" name="Grafik 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9742363" y="1179713"/>
            <a:ext cx="789511" cy="1515861"/>
          </a:xfrm>
          <a:prstGeom prst="rect">
            <a:avLst/>
          </a:prstGeom>
        </p:spPr>
      </p:pic>
      <p:pic>
        <p:nvPicPr>
          <p:cNvPr id="9" name="Grafik 8"/>
          <p:cNvPicPr>
            <a:picLocks noChangeAspect="1"/>
          </p:cNvPicPr>
          <p:nvPr/>
        </p:nvPicPr>
        <p:blipFill>
          <a:blip r:embed="rId7"/>
          <a:stretch/>
        </p:blipFill>
        <p:spPr bwMode="auto">
          <a:xfrm>
            <a:off x="9074923" y="2627116"/>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platzhalter 1"/>
          <p:cNvSpPr>
            <a:spLocks noGrp="1"/>
          </p:cNvSpPr>
          <p:nvPr>
            <p:ph type="body" sz="quarter" idx="10"/>
          </p:nvPr>
        </p:nvSpPr>
        <p:spPr bwMode="auto">
          <a:xfrm>
            <a:off x="658812" y="817725"/>
            <a:ext cx="11053762" cy="446715"/>
          </a:xfrm>
        </p:spPr>
        <p:txBody>
          <a:bodyPr>
            <a:normAutofit/>
          </a:bodyPr>
          <a:lstStyle/>
          <a:p>
            <a:pPr>
              <a:defRPr/>
            </a:pPr>
            <a:r>
              <a:rPr lang="fr-FR" sz="2000" dirty="0"/>
              <a:t>Coûts et bénéfices de la formation continue professionnelle</a:t>
            </a:r>
          </a:p>
        </p:txBody>
      </p:sp>
      <p:sp>
        <p:nvSpPr>
          <p:cNvPr id="3" name="Titel 2"/>
          <p:cNvSpPr>
            <a:spLocks noGrp="1"/>
          </p:cNvSpPr>
          <p:nvPr>
            <p:ph type="title"/>
          </p:nvPr>
        </p:nvSpPr>
        <p:spPr bwMode="auto"/>
        <p:txBody>
          <a:bodyPr/>
          <a:lstStyle/>
          <a:p>
            <a:pPr>
              <a:defRPr/>
            </a:pPr>
            <a:r>
              <a:rPr lang="fr-FR" dirty="0"/>
              <a:t>6. Financement</a:t>
            </a:r>
          </a:p>
        </p:txBody>
      </p:sp>
      <p:sp>
        <p:nvSpPr>
          <p:cNvPr id="18" name="Inhaltsplatzhalter 4"/>
          <p:cNvSpPr txBox="1"/>
          <p:nvPr/>
        </p:nvSpPr>
        <p:spPr bwMode="auto">
          <a:xfrm>
            <a:off x="658813" y="2168525"/>
            <a:ext cx="5437187" cy="3708400"/>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Comme aussi bien les personnes et les entreprises que l’État et la société bénéficient de la formation continue professionnelle, celle-ci est financée à parts égales par ces trois acteurs (</a:t>
            </a:r>
            <a:r>
              <a:rPr lang="fr-FR" sz="1200" dirty="0">
                <a:latin typeface="Calibri"/>
              </a:rPr>
              <a:t>=</a:t>
            </a:r>
            <a:r>
              <a:rPr lang="fr-FR" sz="1600" dirty="0">
                <a:latin typeface="Calibri"/>
              </a:rPr>
              <a:t> financement mixte)</a:t>
            </a:r>
          </a:p>
          <a:p>
            <a:pPr marL="285750" indent="-285750">
              <a:lnSpc>
                <a:spcPts val="2000"/>
              </a:lnSpc>
              <a:spcBef>
                <a:spcPts val="600"/>
              </a:spcBef>
              <a:spcAft>
                <a:spcPts val="600"/>
              </a:spcAft>
              <a:buClr>
                <a:srgbClr val="D6851B"/>
              </a:buClr>
              <a:buSzPct val="65000"/>
              <a:buFont typeface="Wingdings 3"/>
              <a:buChar char=""/>
              <a:defRPr/>
            </a:pPr>
            <a:r>
              <a:rPr lang="fr-FR" sz="1600" dirty="0"/>
              <a:t>Nombreux programmes de soutien par l’État, notamment dans le domaine des nouvelles technologies.</a:t>
            </a: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a:p>
            <a:pPr marL="285750" indent="-285750">
              <a:lnSpc>
                <a:spcPts val="2000"/>
              </a:lnSpc>
              <a:spcBef>
                <a:spcPts val="600"/>
              </a:spcBef>
              <a:spcAft>
                <a:spcPts val="600"/>
              </a:spcAft>
              <a:buClr>
                <a:srgbClr val="D6851B"/>
              </a:buClr>
              <a:buSzPct val="65000"/>
              <a:buFont typeface="Wingdings 3"/>
              <a:buChar char=""/>
              <a:defRPr/>
            </a:pPr>
            <a:endParaRPr lang="de-DE" sz="1600" dirty="0">
              <a:latin typeface="Calibri"/>
            </a:endParaRPr>
          </a:p>
        </p:txBody>
      </p:sp>
      <p:sp>
        <p:nvSpPr>
          <p:cNvPr id="5" name="Inhaltsplatzhalter 4"/>
          <p:cNvSpPr txBox="1"/>
          <p:nvPr/>
        </p:nvSpPr>
        <p:spPr bwMode="auto">
          <a:xfrm>
            <a:off x="6240463" y="2168525"/>
            <a:ext cx="5437187" cy="3192719"/>
          </a:xfrm>
          <a:prstGeom prst="rect">
            <a:avLst/>
          </a:prstGeom>
        </p:spPr>
        <p:txBody>
          <a:bodyPr vert="horz" lIns="0" tIns="0" rIns="0" bIns="0" rtlCol="0">
            <a:noAutofit/>
          </a:bodyPr>
          <a:lstStyle>
            <a:lvl1pPr marL="342900" indent="-342900" algn="l" defTabSz="914400">
              <a:spcBef>
                <a:spcPts val="0"/>
              </a:spcBef>
              <a:buFont typeface="Arial"/>
              <a:buChar char="•"/>
              <a:defRPr sz="2800">
                <a:solidFill>
                  <a:schemeClr val="tx1"/>
                </a:solidFill>
                <a:latin typeface="+mn-lt"/>
                <a:ea typeface="+mn-ea"/>
                <a:cs typeface="+mn-cs"/>
              </a:defRPr>
            </a:lvl1pPr>
            <a:lvl2pPr marL="742950" indent="-285750" algn="l" defTabSz="914400">
              <a:spcBef>
                <a:spcPts val="0"/>
              </a:spcBef>
              <a:buFont typeface="Arial"/>
              <a:buChar char="–"/>
              <a:defRPr sz="2400">
                <a:solidFill>
                  <a:schemeClr val="tx1"/>
                </a:solidFill>
                <a:latin typeface="+mn-lt"/>
                <a:ea typeface="+mn-ea"/>
                <a:cs typeface="+mn-cs"/>
              </a:defRPr>
            </a:lvl2pPr>
            <a:lvl3pPr marL="1143000" indent="-228600" algn="l" defTabSz="914400">
              <a:spcBef>
                <a:spcPts val="0"/>
              </a:spcBef>
              <a:buFont typeface="Arial"/>
              <a:buChar char="•"/>
              <a:defRPr sz="2000">
                <a:solidFill>
                  <a:schemeClr val="tx1"/>
                </a:solidFill>
                <a:latin typeface="+mn-lt"/>
                <a:ea typeface="+mn-ea"/>
                <a:cs typeface="+mn-cs"/>
              </a:defRPr>
            </a:lvl3pPr>
            <a:lvl4pPr marL="1600200" indent="-228600" algn="l" defTabSz="914400">
              <a:spcBef>
                <a:spcPts val="0"/>
              </a:spcBef>
              <a:buFont typeface="Arial"/>
              <a:buChar char="–"/>
              <a:defRPr sz="1800">
                <a:solidFill>
                  <a:schemeClr val="tx1"/>
                </a:solidFill>
                <a:latin typeface="+mn-lt"/>
                <a:ea typeface="+mn-ea"/>
                <a:cs typeface="+mn-cs"/>
              </a:defRPr>
            </a:lvl4pPr>
            <a:lvl5pPr marL="2057400" indent="-228600" algn="l" defTabSz="914400">
              <a:spcBef>
                <a:spcPts val="0"/>
              </a:spcBef>
              <a:buFont typeface="Arial"/>
              <a:buChar char="»"/>
              <a:defRPr sz="1800">
                <a:solidFill>
                  <a:schemeClr val="tx1"/>
                </a:solidFill>
                <a:latin typeface="+mn-lt"/>
                <a:ea typeface="+mn-ea"/>
                <a:cs typeface="+mn-cs"/>
              </a:defRPr>
            </a:lvl5pPr>
            <a:lvl6pPr marL="2514600" indent="-228600" algn="l" defTabSz="914400">
              <a:spcBef>
                <a:spcPts val="0"/>
              </a:spcBef>
              <a:buFont typeface="Arial"/>
              <a:buChar char="•"/>
              <a:defRPr sz="1800">
                <a:solidFill>
                  <a:schemeClr val="tx1"/>
                </a:solidFill>
                <a:latin typeface="+mn-lt"/>
                <a:ea typeface="+mn-ea"/>
                <a:cs typeface="+mn-cs"/>
              </a:defRPr>
            </a:lvl6pPr>
            <a:lvl7pPr marL="2971800" indent="-228600" algn="l" defTabSz="914400">
              <a:spcBef>
                <a:spcPts val="0"/>
              </a:spcBef>
              <a:buFont typeface="Arial"/>
              <a:buChar char="•"/>
              <a:defRPr sz="1800">
                <a:solidFill>
                  <a:schemeClr val="tx1"/>
                </a:solidFill>
                <a:latin typeface="+mn-lt"/>
                <a:ea typeface="+mn-ea"/>
                <a:cs typeface="+mn-cs"/>
              </a:defRPr>
            </a:lvl7pPr>
            <a:lvl8pPr marL="3429000" indent="-228600" algn="l" defTabSz="914400">
              <a:spcBef>
                <a:spcPts val="0"/>
              </a:spcBef>
              <a:buFont typeface="Arial"/>
              <a:buChar char="•"/>
              <a:defRPr sz="1800">
                <a:solidFill>
                  <a:schemeClr val="tx1"/>
                </a:solidFill>
                <a:latin typeface="+mn-lt"/>
                <a:ea typeface="+mn-ea"/>
                <a:cs typeface="+mn-cs"/>
              </a:defRPr>
            </a:lvl8pPr>
            <a:lvl9pPr marL="3886200" indent="-228600" algn="l" defTabSz="914400">
              <a:spcBef>
                <a:spcPts val="0"/>
              </a:spcBef>
              <a:buFont typeface="Arial"/>
              <a:buChar char="•"/>
              <a:defRPr sz="18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Effets positifs sur la croissance économique, le progrès technologique et l’emploi</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Par conséquent, recettes fiscales accrues et dépenses sociales moindres</a:t>
            </a:r>
          </a:p>
          <a:p>
            <a:pPr marL="285750" indent="-285750">
              <a:lnSpc>
                <a:spcPts val="2000"/>
              </a:lnSpc>
              <a:spcBef>
                <a:spcPts val="600"/>
              </a:spcBef>
              <a:spcAft>
                <a:spcPts val="600"/>
              </a:spcAft>
              <a:buClr>
                <a:srgbClr val="D6851B"/>
              </a:buClr>
              <a:buSzPct val="65000"/>
              <a:buFont typeface="Wingdings 3"/>
              <a:buChar char=""/>
              <a:defRPr/>
            </a:pPr>
            <a:r>
              <a:rPr lang="fr-FR" sz="1600" dirty="0">
                <a:latin typeface="Calibri"/>
              </a:rPr>
              <a:t>Accroissement de la compétitivité économique internationale, également dans le contexte du manque de professionnel·le·s qualifié·e·s, du changement démographique ou de la numérisation</a:t>
            </a:r>
          </a:p>
        </p:txBody>
      </p:sp>
      <p:sp>
        <p:nvSpPr>
          <p:cNvPr id="6" name="Textplatzhalter 3"/>
          <p:cNvSpPr txBox="1"/>
          <p:nvPr/>
        </p:nvSpPr>
        <p:spPr bwMode="auto">
          <a:xfrm>
            <a:off x="658812"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dirty="0"/>
              <a:t>Coûts</a:t>
            </a:r>
          </a:p>
        </p:txBody>
      </p:sp>
      <p:sp>
        <p:nvSpPr>
          <p:cNvPr id="7" name="Textplatzhalter 3"/>
          <p:cNvSpPr txBox="1"/>
          <p:nvPr/>
        </p:nvSpPr>
        <p:spPr bwMode="auto">
          <a:xfrm>
            <a:off x="6240464" y="1557337"/>
            <a:ext cx="5437187" cy="468000"/>
          </a:xfrm>
          <a:prstGeom prst="rect">
            <a:avLst/>
          </a:prstGeom>
          <a:solidFill>
            <a:srgbClr val="D6851B"/>
          </a:solidFill>
        </p:spPr>
        <p:txBody>
          <a:bodyPr vert="horz" wrap="square" lIns="36000" tIns="72000" rIns="36000" bIns="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700"/>
              </a:lnSpc>
              <a:spcBef>
                <a:spcPts val="600"/>
              </a:spcBef>
              <a:defRPr/>
            </a:pPr>
            <a:r>
              <a:rPr lang="fr-FR" sz="1800" dirty="0"/>
              <a:t>Bénéfices pour : l’État et la société</a:t>
            </a:r>
          </a:p>
        </p:txBody>
      </p:sp>
      <p:grpSp>
        <p:nvGrpSpPr>
          <p:cNvPr id="4" name="Gruppieren 3"/>
          <p:cNvGrpSpPr/>
          <p:nvPr/>
        </p:nvGrpSpPr>
        <p:grpSpPr bwMode="auto">
          <a:xfrm>
            <a:off x="10875787" y="1241417"/>
            <a:ext cx="970883" cy="819296"/>
            <a:chOff x="10875787" y="1241417"/>
            <a:chExt cx="970883" cy="819296"/>
          </a:xfrm>
        </p:grpSpPr>
        <p:grpSp>
          <p:nvGrpSpPr>
            <p:cNvPr id="13" name="Gruppieren 12"/>
            <p:cNvGrpSpPr/>
            <p:nvPr/>
          </p:nvGrpSpPr>
          <p:grpSpPr bwMode="auto">
            <a:xfrm>
              <a:off x="10960843" y="1394268"/>
              <a:ext cx="774057" cy="664270"/>
              <a:chOff x="10960845" y="1438275"/>
              <a:chExt cx="521493" cy="447529"/>
            </a:xfrm>
          </p:grpSpPr>
          <p:sp>
            <p:nvSpPr>
              <p:cNvPr id="11" name="Rechteck: obere Ecken abgeschnitten 10"/>
              <p:cNvSpPr/>
              <p:nvPr/>
            </p:nvSpPr>
            <p:spPr bwMode="auto">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extrusionOk="0">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2" name="Rechteck 11"/>
              <p:cNvSpPr/>
              <p:nvPr/>
            </p:nvSpPr>
            <p:spPr bwMode="auto">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4" name="Rechteck 13"/>
              <p:cNvSpPr/>
              <p:nvPr/>
            </p:nvSpPr>
            <p:spPr bwMode="auto">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5" name="Rechteck 14"/>
              <p:cNvSpPr/>
              <p:nvPr/>
            </p:nvSpPr>
            <p:spPr bwMode="auto">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6" name="Rechteck 15"/>
              <p:cNvSpPr/>
              <p:nvPr/>
            </p:nvSpPr>
            <p:spPr bwMode="auto">
              <a:xfrm rot="5400000">
                <a:off x="11195159" y="1598623"/>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extrusionOk="0">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grpSp>
        <p:pic>
          <p:nvPicPr>
            <p:cNvPr id="9" name="Grafik 8"/>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875787" y="1241417"/>
              <a:ext cx="970883" cy="819296"/>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2257</Words>
  <Application>Microsoft Office PowerPoint</Application>
  <DocSecurity>0</DocSecurity>
  <PresentationFormat>Breitbild</PresentationFormat>
  <Paragraphs>202</Paragraphs>
  <Slides>17</Slides>
  <Notes>17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Courier New</vt:lpstr>
      <vt:lpstr>Wingdings 3</vt:lpstr>
      <vt:lpstr>arial</vt:lpstr>
      <vt:lpstr>Calibri</vt:lpstr>
      <vt:lpstr>Office</vt:lpstr>
      <vt:lpstr> </vt:lpstr>
      <vt:lpstr>Contenu</vt:lpstr>
      <vt:lpstr>1. Définition</vt:lpstr>
      <vt:lpstr>2. Formes de la formation continue professionnelle</vt:lpstr>
      <vt:lpstr>3. Offres formelles dans le cadre de la formation de promotion professionnelle</vt:lpstr>
      <vt:lpstr>3. Offres formelles dans le cadre de la formation de promotion professionnelle</vt:lpstr>
      <vt:lpstr>4. Autres offres formelles </vt:lpstr>
      <vt:lpstr>5. Dispositions légales</vt:lpstr>
      <vt:lpstr>6. Financement</vt:lpstr>
      <vt:lpstr>6. Financement</vt:lpstr>
      <vt:lpstr>6. Financement</vt:lpstr>
      <vt:lpstr>7. Formation continue non formelle : le marché des prestataires </vt:lpstr>
      <vt:lpstr>8. Participation à la formation continue </vt:lpstr>
      <vt:lpstr>8. Participation à la formation continue </vt:lpstr>
      <vt:lpstr>8. Participation à la formation continue </vt:lpstr>
      <vt:lpstr>Informations supplémentaires</vt:lpstr>
      <vt:lpstr>GOVET auprès du BIBB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danyel</dc:creator>
  <cp:keywords/>
  <dc:description/>
  <cp:lastModifiedBy>Wilkes, Maria</cp:lastModifiedBy>
  <cp:revision>406</cp:revision>
  <dcterms:created xsi:type="dcterms:W3CDTF">2020-12-18T10:19:10Z</dcterms:created>
  <dcterms:modified xsi:type="dcterms:W3CDTF">2026-06-02T11:05:21Z</dcterms:modified>
  <cp:category/>
  <dc:identifier/>
  <cp:contentStatus/>
  <dc:language/>
  <cp:version/>
</cp:coreProperties>
</file>