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2" r:id="rId38"/>
    <p:sldId id="303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79257" autoAdjust="0"/>
  </p:normalViewPr>
  <p:slideViewPr>
    <p:cSldViewPr snapToGrid="0" showGuides="1">
      <p:cViewPr varScale="1">
        <p:scale>
          <a:sx n="88" d="100"/>
          <a:sy n="88" d="100"/>
        </p:scale>
        <p:origin x="65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18.05.2026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76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BBiG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amendments, most recently: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2020: principle of equivalence of vocational and academic education codified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Validation and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Digitalisation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(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BVaDiG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835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615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253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040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79 %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050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64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202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2025: approximately 84,000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2025: 54,400 – almost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310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47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56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 (2023),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5,7 % (2025)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23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654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216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97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73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for international Cooperation in Vocational Education and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2CA7D63-BBB9-1CCF-A383-07451EC1A8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C4C114E-6B40-C67A-1289-A3B98C1302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1" r:id="rId4"/>
    <p:sldLayoutId id="2147483672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iab-forum.de/en/" TargetMode="External"/><Relationship Id="rId13" Type="http://schemas.openxmlformats.org/officeDocument/2006/relationships/hyperlink" Target="http://www.bibb.de/" TargetMode="External"/><Relationship Id="rId18" Type="http://schemas.openxmlformats.org/officeDocument/2006/relationships/hyperlink" Target="mailto:govet@bibb.de" TargetMode="External"/><Relationship Id="rId3" Type="http://schemas.openxmlformats.org/officeDocument/2006/relationships/hyperlink" Target="https://www.bibb.de/datenreport/en/index.php" TargetMode="External"/><Relationship Id="rId7" Type="http://schemas.openxmlformats.org/officeDocument/2006/relationships/hyperlink" Target="https://www.bibb.de/dienst/publikationen/de/20504" TargetMode="External"/><Relationship Id="rId12" Type="http://schemas.openxmlformats.org/officeDocument/2006/relationships/hyperlink" Target="http://www.gesetze-im-internet.de/englisch_betrvg/index.html" TargetMode="External"/><Relationship Id="rId17" Type="http://schemas.openxmlformats.org/officeDocument/2006/relationships/hyperlink" Target="https://www.bibb.de/en/index.php" TargetMode="External"/><Relationship Id="rId2" Type="http://schemas.openxmlformats.org/officeDocument/2006/relationships/notesSlide" Target="../notesSlides/notesSlide36.xml"/><Relationship Id="rId16" Type="http://schemas.openxmlformats.org/officeDocument/2006/relationships/hyperlink" Target="https://www.bmftr.bund.de/E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atenportal.bmftr.bund.de/portal/en/index.html" TargetMode="External"/><Relationship Id="rId11" Type="http://schemas.openxmlformats.org/officeDocument/2006/relationships/hyperlink" Target="https://www.govet.international/en/54887.php" TargetMode="External"/><Relationship Id="rId5" Type="http://schemas.openxmlformats.org/officeDocument/2006/relationships/hyperlink" Target="https://www.destatis.de/EN/Homepage.html" TargetMode="External"/><Relationship Id="rId15" Type="http://schemas.openxmlformats.org/officeDocument/2006/relationships/hyperlink" Target="https://www.bmbfsfj.bund.de/bmbfsfj/meta/en" TargetMode="External"/><Relationship Id="rId10" Type="http://schemas.openxmlformats.org/officeDocument/2006/relationships/hyperlink" Target="https://www.govet.international/en/54899.php" TargetMode="External"/><Relationship Id="rId4" Type="http://schemas.openxmlformats.org/officeDocument/2006/relationships/hyperlink" Target="https://www.bmbfsfj.bund.de/bmbfsfj/service/publikationen/berufsbildungsbericht-2026-285646" TargetMode="External"/><Relationship Id="rId9" Type="http://schemas.openxmlformats.org/officeDocument/2006/relationships/hyperlink" Target="https://www.bibb.de/dienst/publikationen/de/19200" TargetMode="External"/><Relationship Id="rId14" Type="http://schemas.openxmlformats.org/officeDocument/2006/relationships/hyperlink" Target="https://www.govet.international/en/index.php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r>
              <a:rPr lang="en-GB" sz="2800" noProof="0" dirty="0"/>
              <a:t>Dual VET in Germany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40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Stakeholders: The Government – Providing the Framework</a:t>
            </a:r>
          </a:p>
          <a:p>
            <a:pPr marL="0" indent="0">
              <a:buNone/>
            </a:pPr>
            <a:endParaRPr lang="en-GB" b="1" noProof="0" dirty="0"/>
          </a:p>
          <a:p>
            <a:pPr lvl="1"/>
            <a:r>
              <a:rPr lang="en-GB" noProof="0" dirty="0"/>
              <a:t>Negotiates training regulations with the social partners (in-company training)</a:t>
            </a:r>
          </a:p>
          <a:p>
            <a:pPr lvl="1"/>
            <a:r>
              <a:rPr lang="en-GB" noProof="0" dirty="0"/>
              <a:t>Defines training in vocational schools: </a:t>
            </a:r>
            <a:r>
              <a:rPr lang="en-GB" u="sng" noProof="0" dirty="0"/>
              <a:t>framework curriculum</a:t>
            </a:r>
          </a:p>
          <a:p>
            <a:pPr lvl="1"/>
            <a:r>
              <a:rPr lang="en-GB" noProof="0" dirty="0"/>
              <a:t>Finances and organises the public vocational school system</a:t>
            </a:r>
          </a:p>
          <a:p>
            <a:pPr lvl="1"/>
            <a:r>
              <a:rPr lang="en-GB" noProof="0" dirty="0"/>
              <a:t>Conducts VET research (BIBB)</a:t>
            </a:r>
          </a:p>
          <a:p>
            <a:pPr lvl="1"/>
            <a:r>
              <a:rPr lang="en-GB" noProof="0" dirty="0"/>
              <a:t>Supports people searching for an apprenticeship (e. g. teenagers, unemployed or disadvantaged people)</a:t>
            </a:r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The Framework: Standards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Define the implementation of dual VET in companies and vocational schools</a:t>
            </a:r>
          </a:p>
          <a:p>
            <a:pPr lvl="1"/>
            <a:r>
              <a:rPr lang="en-GB" noProof="0" dirty="0"/>
              <a:t>Secure quality control and the promotion of dual VET</a:t>
            </a:r>
          </a:p>
          <a:p>
            <a:pPr lvl="1"/>
            <a:r>
              <a:rPr lang="en-GB" noProof="0" dirty="0"/>
              <a:t>Are valid and compulsory nationwide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The Framework: Standards – Development </a:t>
            </a:r>
          </a:p>
          <a:p>
            <a:pPr marL="0" indent="0">
              <a:buNone/>
            </a:pPr>
            <a:endParaRPr lang="en-GB" b="1" noProof="0" dirty="0"/>
          </a:p>
          <a:p>
            <a:pPr lvl="1"/>
            <a:r>
              <a:rPr lang="en-GB" b="1" noProof="0" dirty="0"/>
              <a:t>1. Employers </a:t>
            </a:r>
            <a:r>
              <a:rPr lang="en-GB" noProof="0" dirty="0"/>
              <a:t>identify new tasks and qualifications in the companies </a:t>
            </a:r>
          </a:p>
          <a:p>
            <a:pPr lvl="1"/>
            <a:r>
              <a:rPr lang="en-GB" b="1" noProof="0" dirty="0"/>
              <a:t>2. Social partners and the Government </a:t>
            </a:r>
            <a:r>
              <a:rPr lang="en-GB" noProof="0" dirty="0"/>
              <a:t>negotiate and pass new training standards, moderated by the BIBB  </a:t>
            </a:r>
          </a:p>
          <a:p>
            <a:pPr lvl="1"/>
            <a:r>
              <a:rPr lang="en-GB" b="1" noProof="0" dirty="0"/>
              <a:t>3. The Government </a:t>
            </a:r>
            <a:r>
              <a:rPr lang="en-GB" noProof="0" dirty="0"/>
              <a:t>adjusts framework curricula to the newly-defined training  standards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The adopted standards are fixed in training regulations (in-company training) and framework curricula (school-based training).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F24D19F-EEC2-5885-C82F-B37A64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en-GB" noProof="0" dirty="0"/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noProof="0" dirty="0"/>
              <a:t>The Framework: Standards – Training Regulations 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The common goal follows the </a:t>
            </a:r>
            <a:r>
              <a:rPr lang="en-GB" b="1" dirty="0"/>
              <a:t>'occupation principle‘</a:t>
            </a:r>
            <a:endParaRPr lang="en-GB" b="1" noProof="0" dirty="0"/>
          </a:p>
          <a:p>
            <a:pPr marL="0" indent="0">
              <a:buNone/>
            </a:pPr>
            <a:br>
              <a:rPr lang="en-GB" noProof="0" dirty="0"/>
            </a:br>
            <a:r>
              <a:rPr lang="en-GB" noProof="0" dirty="0"/>
              <a:t>Training standards for </a:t>
            </a:r>
            <a:r>
              <a:rPr lang="en-GB" u="sng" noProof="0" dirty="0"/>
              <a:t>in-company training </a:t>
            </a:r>
            <a:r>
              <a:rPr lang="en-GB" noProof="0" dirty="0"/>
              <a:t>are fixed in </a:t>
            </a:r>
            <a:r>
              <a:rPr lang="en-GB" u="sng" noProof="0" dirty="0"/>
              <a:t>training regulations</a:t>
            </a:r>
            <a:r>
              <a:rPr lang="en-GB" noProof="0" dirty="0"/>
              <a:t>: 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Occupational title</a:t>
            </a:r>
          </a:p>
          <a:p>
            <a:pPr lvl="1"/>
            <a:r>
              <a:rPr lang="en-GB" noProof="0" dirty="0"/>
              <a:t>Training profile</a:t>
            </a:r>
          </a:p>
          <a:p>
            <a:pPr lvl="1"/>
            <a:r>
              <a:rPr lang="en-GB" noProof="0" dirty="0"/>
              <a:t>Contents</a:t>
            </a:r>
          </a:p>
          <a:p>
            <a:pPr lvl="1"/>
            <a:r>
              <a:rPr lang="en-GB" noProof="0" dirty="0"/>
              <a:t>Timeframe and temporal structure (training plan)</a:t>
            </a:r>
          </a:p>
          <a:p>
            <a:pPr lvl="1"/>
            <a:r>
              <a:rPr lang="en-GB" noProof="0" dirty="0"/>
              <a:t>Examination requirements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The Framework: Standards – Framework Curriculum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noProof="0" dirty="0"/>
              <a:t>Training in the </a:t>
            </a:r>
            <a:r>
              <a:rPr lang="en-GB" u="sng" noProof="0" dirty="0"/>
              <a:t>vocational school</a:t>
            </a:r>
            <a:r>
              <a:rPr lang="en-GB" noProof="0" dirty="0"/>
              <a:t> provides the necessary professional theoretical expertise and expands general knowledge.  </a:t>
            </a:r>
          </a:p>
          <a:p>
            <a:pPr marL="0" indent="0">
              <a:buNone/>
            </a:pPr>
            <a:r>
              <a:rPr lang="en-GB" noProof="0" dirty="0"/>
              <a:t>These standards are defined in the framework curriculum:</a:t>
            </a:r>
          </a:p>
          <a:p>
            <a:pPr lvl="1"/>
            <a:r>
              <a:rPr lang="en-GB" noProof="0" dirty="0"/>
              <a:t>Learning objective</a:t>
            </a:r>
          </a:p>
          <a:p>
            <a:pPr lvl="1"/>
            <a:r>
              <a:rPr lang="en-GB" noProof="0" dirty="0"/>
              <a:t>Contents</a:t>
            </a:r>
          </a:p>
          <a:p>
            <a:pPr lvl="1"/>
            <a:r>
              <a:rPr lang="en-GB" noProof="0" dirty="0"/>
              <a:t>Learning field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The legal framework</a:t>
            </a:r>
          </a:p>
          <a:p>
            <a:r>
              <a:rPr lang="en-GB" b="1" noProof="0" dirty="0"/>
              <a:t>Freedom of Occupation according to Article 12 of the Basic Law (Constitution)</a:t>
            </a:r>
          </a:p>
          <a:p>
            <a:endParaRPr lang="en-GB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Business Laws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Vocational Training Act</a:t>
            </a:r>
          </a:p>
          <a:p>
            <a:r>
              <a:rPr lang="en-GB" noProof="0" dirty="0"/>
              <a:t>Law for the protection of young people</a:t>
            </a:r>
            <a:br>
              <a:rPr lang="en-GB" noProof="0" dirty="0"/>
            </a:br>
            <a:r>
              <a:rPr lang="en-GB" noProof="0" dirty="0"/>
              <a:t>at work</a:t>
            </a:r>
          </a:p>
          <a:p>
            <a:r>
              <a:rPr lang="en-GB" noProof="0" dirty="0"/>
              <a:t>Crafts and Trades Regulation Code</a:t>
            </a:r>
          </a:p>
          <a:p>
            <a:r>
              <a:rPr lang="en-GB" noProof="0" dirty="0"/>
              <a:t>Law on Collective Bargaining</a:t>
            </a:r>
          </a:p>
          <a:p>
            <a:r>
              <a:rPr lang="en-GB" noProof="0" dirty="0"/>
              <a:t>Law on the Chambers of Commerce</a:t>
            </a:r>
          </a:p>
          <a:p>
            <a:r>
              <a:rPr lang="en-GB" noProof="0" dirty="0"/>
              <a:t>Works Constitution Act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0" dirty="0"/>
              <a:t>School Laws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noProof="0" dirty="0"/>
              <a:t>Compulsory schooling</a:t>
            </a:r>
          </a:p>
          <a:p>
            <a:r>
              <a:rPr lang="en-GB" noProof="0" dirty="0"/>
              <a:t>Regional school laws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en-GB" noProof="0" dirty="0"/>
              <a:t>Dual VET: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noProof="0" dirty="0"/>
              <a:t>Motivation, Interests and Process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Motivation and Measures – the Government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Motivation</a:t>
            </a:r>
            <a:r>
              <a:rPr lang="en-GB" noProof="0" dirty="0"/>
              <a:t>: Germany needs skilled workers to secure economic growth</a:t>
            </a:r>
            <a:br>
              <a:rPr lang="en-GB" noProof="0" dirty="0"/>
            </a:br>
            <a:r>
              <a:rPr lang="en-GB" noProof="0" dirty="0"/>
              <a:t>and development.</a:t>
            </a:r>
          </a:p>
          <a:p>
            <a:pPr marL="0" indent="0">
              <a:buNone/>
            </a:pPr>
            <a:r>
              <a:rPr lang="en-GB" b="1" noProof="0" dirty="0"/>
              <a:t>Insight: </a:t>
            </a:r>
            <a:r>
              <a:rPr lang="en-GB" noProof="0" dirty="0"/>
              <a:t>We need to strengthen and steer our dual VET system.</a:t>
            </a:r>
          </a:p>
          <a:p>
            <a:pPr marL="0" indent="0">
              <a:buNone/>
            </a:pPr>
            <a:r>
              <a:rPr lang="en-GB" b="1" noProof="0" dirty="0"/>
              <a:t>Measures: </a:t>
            </a:r>
          </a:p>
          <a:p>
            <a:pPr lvl="1"/>
            <a:r>
              <a:rPr lang="en-GB" noProof="0" dirty="0"/>
              <a:t>Provide and update the legal framework</a:t>
            </a:r>
          </a:p>
          <a:p>
            <a:pPr lvl="1"/>
            <a:r>
              <a:rPr lang="en-GB" noProof="0" dirty="0"/>
              <a:t>Mandate further stakeholders</a:t>
            </a:r>
          </a:p>
          <a:p>
            <a:pPr lvl="1"/>
            <a:r>
              <a:rPr lang="en-GB" noProof="0" dirty="0"/>
              <a:t>Analyse and develop the system (e. g. through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Motivation and Access – Young People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b="1" noProof="0" dirty="0"/>
              <a:t>Motivation: </a:t>
            </a:r>
            <a:r>
              <a:rPr lang="en-GB" noProof="0" dirty="0"/>
              <a:t>„I want to become a … !“ </a:t>
            </a:r>
          </a:p>
          <a:p>
            <a:pPr marL="0" indent="0">
              <a:buNone/>
            </a:pPr>
            <a:r>
              <a:rPr lang="en-GB" b="1" noProof="0" dirty="0"/>
              <a:t>Access:</a:t>
            </a:r>
          </a:p>
          <a:p>
            <a:pPr lvl="1"/>
            <a:r>
              <a:rPr lang="en-GB" noProof="0" dirty="0"/>
              <a:t>Find potential employers</a:t>
            </a:r>
            <a:br>
              <a:rPr lang="en-GB" noProof="0" dirty="0"/>
            </a:br>
            <a:r>
              <a:rPr lang="en-GB" noProof="0" dirty="0"/>
              <a:t>and screen openings</a:t>
            </a:r>
          </a:p>
          <a:p>
            <a:pPr lvl="1"/>
            <a:r>
              <a:rPr lang="en-GB" noProof="0" dirty="0"/>
              <a:t>Write application</a:t>
            </a:r>
          </a:p>
          <a:p>
            <a:pPr lvl="1"/>
            <a:r>
              <a:rPr lang="en-GB" noProof="0" dirty="0"/>
              <a:t>Undergo selection process</a:t>
            </a:r>
          </a:p>
          <a:p>
            <a:pPr lvl="1"/>
            <a:r>
              <a:rPr lang="en-GB" noProof="0" dirty="0"/>
              <a:t>Choose training company</a:t>
            </a:r>
          </a:p>
          <a:p>
            <a:pPr lvl="1"/>
            <a:r>
              <a:rPr lang="en-GB" noProof="0" dirty="0"/>
              <a:t>Sign training contract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Motivation and Access – Companies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b="1" noProof="0" dirty="0"/>
              <a:t>Motivation: </a:t>
            </a:r>
            <a:r>
              <a:rPr lang="en-GB" noProof="0" dirty="0"/>
              <a:t>„I need to be secure about filling all job openings.“ </a:t>
            </a:r>
          </a:p>
          <a:p>
            <a:pPr marL="0" indent="0">
              <a:buNone/>
            </a:pPr>
            <a:r>
              <a:rPr lang="en-GB" b="1" noProof="0" dirty="0"/>
              <a:t>Access:</a:t>
            </a:r>
          </a:p>
          <a:p>
            <a:pPr lvl="1"/>
            <a:r>
              <a:rPr lang="en-GB" noProof="0" dirty="0"/>
              <a:t>Register as a training company</a:t>
            </a:r>
          </a:p>
          <a:p>
            <a:pPr lvl="1"/>
            <a:r>
              <a:rPr lang="en-GB" noProof="0" dirty="0"/>
              <a:t>Offer traineeships</a:t>
            </a:r>
          </a:p>
          <a:p>
            <a:pPr lvl="1"/>
            <a:r>
              <a:rPr lang="en-GB" noProof="0" dirty="0"/>
              <a:t>Analyse applications</a:t>
            </a:r>
          </a:p>
          <a:p>
            <a:pPr lvl="1"/>
            <a:r>
              <a:rPr lang="en-GB" noProof="0" dirty="0"/>
              <a:t>Choose trainees</a:t>
            </a:r>
          </a:p>
          <a:p>
            <a:pPr lvl="1"/>
            <a:r>
              <a:rPr lang="en-GB" noProof="0" dirty="0"/>
              <a:t>Sign training contracts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Dual VET in Germany</a:t>
            </a:r>
          </a:p>
          <a:p>
            <a:pPr marL="0" indent="0">
              <a:buNone/>
            </a:pPr>
            <a:endParaRPr lang="en-GB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en-GB" b="1" noProof="0" dirty="0"/>
              <a:t>Basics and Framework Conditions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noProof="0" dirty="0"/>
              <a:t>Motivation, Interests and Process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noProof="0" dirty="0"/>
              <a:t>The Success Model</a:t>
            </a:r>
          </a:p>
          <a:p>
            <a:pPr marL="0" indent="0">
              <a:buNone/>
            </a:pPr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110148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noProof="0" dirty="0"/>
              <a:t>The Training Contract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noProof="0" dirty="0"/>
              <a:t>The professional training starts with signing the training contract between employer and trainee.</a:t>
            </a:r>
          </a:p>
          <a:p>
            <a:pPr marL="0" indent="0">
              <a:buNone/>
            </a:pPr>
            <a:r>
              <a:rPr lang="en-GB" noProof="0" dirty="0"/>
              <a:t>The training contract regulates:</a:t>
            </a:r>
          </a:p>
          <a:p>
            <a:pPr lvl="1"/>
            <a:r>
              <a:rPr lang="en-GB" noProof="0" dirty="0"/>
              <a:t>Duration</a:t>
            </a:r>
          </a:p>
          <a:p>
            <a:pPr lvl="1"/>
            <a:r>
              <a:rPr lang="en-GB" noProof="0" dirty="0"/>
              <a:t>Contents</a:t>
            </a:r>
          </a:p>
          <a:p>
            <a:pPr lvl="1"/>
            <a:r>
              <a:rPr lang="en-GB" noProof="0" dirty="0"/>
              <a:t>Probation period</a:t>
            </a:r>
          </a:p>
          <a:p>
            <a:pPr lvl="1"/>
            <a:r>
              <a:rPr lang="en-GB" noProof="0" dirty="0"/>
              <a:t>Temporal and factual structure</a:t>
            </a:r>
          </a:p>
          <a:p>
            <a:pPr lvl="1"/>
            <a:r>
              <a:rPr lang="en-GB" noProof="0" dirty="0"/>
              <a:t>Remuneration</a:t>
            </a:r>
          </a:p>
          <a:p>
            <a:pPr lvl="1"/>
            <a:r>
              <a:rPr lang="en-GB" noProof="0" dirty="0"/>
              <a:t>Rights and obligations of both parties</a:t>
            </a:r>
          </a:p>
          <a:p>
            <a:pPr lvl="1"/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en-GB" noProof="0" dirty="0"/>
              <a:t>70 % Training in the company</a:t>
            </a:r>
            <a:endParaRPr lang="en-GB" b="1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>
            <a:normAutofit/>
          </a:bodyPr>
          <a:lstStyle/>
          <a:p>
            <a:r>
              <a:rPr lang="en-GB" noProof="0" dirty="0"/>
              <a:t>30 % Lessons in vocational school</a:t>
            </a:r>
            <a:endParaRPr lang="en-GB" b="1" noProof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Process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>
            <a:normAutofit/>
          </a:bodyPr>
          <a:lstStyle/>
          <a:p>
            <a:r>
              <a:rPr lang="en-GB" noProof="0" dirty="0"/>
              <a:t>Structured training under real work conditions</a:t>
            </a:r>
          </a:p>
          <a:p>
            <a:r>
              <a:rPr lang="en-GB" noProof="0" dirty="0"/>
              <a:t>Trainees participate in actual business activities</a:t>
            </a:r>
          </a:p>
          <a:p>
            <a:r>
              <a:rPr lang="en-GB" noProof="0" dirty="0"/>
              <a:t>Trainees receive a remuneration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en-GB" noProof="0" dirty="0"/>
              <a:t>Lessons in class</a:t>
            </a:r>
          </a:p>
          <a:p>
            <a:r>
              <a:rPr lang="en-GB" noProof="0" dirty="0"/>
              <a:t>Occupation related (2/3) and</a:t>
            </a:r>
          </a:p>
          <a:p>
            <a:r>
              <a:rPr lang="en-GB" noProof="0" dirty="0"/>
              <a:t>General (1/3) subjects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en-GB" b="1" noProof="0" dirty="0"/>
              <a:t>Dual Learning at two venues</a:t>
            </a:r>
            <a:endParaRPr lang="en-GB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Dual VET lasts from two to three and a half years.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Examination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b="1" noProof="0" dirty="0"/>
              <a:t>The Final Exam</a:t>
            </a:r>
          </a:p>
          <a:p>
            <a:pPr lvl="1"/>
            <a:r>
              <a:rPr lang="en-GB" noProof="0" dirty="0"/>
              <a:t>Organised by the chamber</a:t>
            </a:r>
          </a:p>
          <a:p>
            <a:pPr lvl="1"/>
            <a:r>
              <a:rPr lang="en-GB" noProof="0" dirty="0"/>
              <a:t>Theoretical and practical part</a:t>
            </a:r>
          </a:p>
          <a:p>
            <a:pPr lvl="1"/>
            <a:r>
              <a:rPr lang="en-GB" noProof="0" dirty="0"/>
              <a:t>Examination board with</a:t>
            </a:r>
          </a:p>
          <a:p>
            <a:pPr lvl="2"/>
            <a:r>
              <a:rPr lang="en-GB" noProof="0" dirty="0"/>
              <a:t>Employers‘ representatives</a:t>
            </a:r>
          </a:p>
          <a:p>
            <a:pPr lvl="2"/>
            <a:r>
              <a:rPr lang="en-GB" noProof="0" dirty="0"/>
              <a:t>Employees‘ representatives (Trade Unions)</a:t>
            </a:r>
          </a:p>
          <a:p>
            <a:pPr lvl="2"/>
            <a:r>
              <a:rPr lang="en-GB" noProof="0" dirty="0"/>
              <a:t>Vocational school teachers (representing the Government)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The Final Exam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b="1" noProof="0" dirty="0"/>
              <a:t>Vocational Certificate</a:t>
            </a:r>
          </a:p>
          <a:p>
            <a:pPr lvl="1"/>
            <a:r>
              <a:rPr lang="en-GB" noProof="0" dirty="0"/>
              <a:t>Issued by the chamber</a:t>
            </a:r>
          </a:p>
          <a:p>
            <a:pPr lvl="1"/>
            <a:r>
              <a:rPr lang="en-GB" noProof="0" dirty="0"/>
              <a:t>Officially recognised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b="1" noProof="0" dirty="0"/>
              <a:t>The successful examination ends the training. The professional career begins.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Beginning of the Vocational Career: Opportunities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On the Labour Market </a:t>
            </a:r>
          </a:p>
          <a:p>
            <a:pPr lvl="1"/>
            <a:r>
              <a:rPr lang="en-GB" noProof="0" dirty="0"/>
              <a:t>Employment contract with the initial training company</a:t>
            </a:r>
          </a:p>
          <a:p>
            <a:pPr lvl="1"/>
            <a:r>
              <a:rPr lang="en-GB" noProof="0" dirty="0"/>
              <a:t>Employment contract with another company</a:t>
            </a:r>
          </a:p>
          <a:p>
            <a:pPr lvl="1"/>
            <a:r>
              <a:rPr lang="en-GB" noProof="0" dirty="0"/>
              <a:t>Employment in another (neighbouring) vocational field</a:t>
            </a:r>
          </a:p>
          <a:p>
            <a:pPr marL="0" indent="0">
              <a:buNone/>
            </a:pPr>
            <a:r>
              <a:rPr lang="en-GB" b="1" noProof="0" dirty="0"/>
              <a:t>Continuation of Training</a:t>
            </a:r>
          </a:p>
          <a:p>
            <a:pPr lvl="1"/>
            <a:r>
              <a:rPr lang="en-GB" noProof="0" dirty="0"/>
              <a:t>Further training measures (building on existing qualification, if applicable) </a:t>
            </a:r>
          </a:p>
          <a:p>
            <a:pPr lvl="1"/>
            <a:r>
              <a:rPr lang="en-GB" noProof="0" dirty="0"/>
              <a:t>University studies („tertiary education“)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en-GB" noProof="0" dirty="0"/>
              <a:t>Dual VET:</a:t>
            </a:r>
          </a:p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noProof="0" dirty="0"/>
              <a:t>The Success Model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Does Dual VET Work?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Summary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Process</a:t>
            </a:r>
          </a:p>
          <a:p>
            <a:pPr lvl="1"/>
            <a:r>
              <a:rPr lang="en-GB" noProof="0" dirty="0"/>
              <a:t>Training parallel in the company (70 %) and vocational school (30 %): „Dual“</a:t>
            </a:r>
          </a:p>
          <a:p>
            <a:pPr lvl="1"/>
            <a:r>
              <a:rPr lang="en-GB" noProof="0" dirty="0"/>
              <a:t>Training with defined contents and duration (Training contract)</a:t>
            </a:r>
          </a:p>
          <a:p>
            <a:pPr lvl="1"/>
            <a:r>
              <a:rPr lang="en-GB" noProof="0" dirty="0"/>
              <a:t>Training in actual business operations</a:t>
            </a:r>
          </a:p>
          <a:p>
            <a:pPr lvl="1"/>
            <a:r>
              <a:rPr lang="en-GB" noProof="0" dirty="0"/>
              <a:t>Final exam before an examination board</a:t>
            </a:r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Does Dual VET Work?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Summary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Framework</a:t>
            </a:r>
          </a:p>
          <a:p>
            <a:pPr lvl="1"/>
            <a:r>
              <a:rPr lang="en-GB" noProof="0" dirty="0"/>
              <a:t>The Government provides the legal framework</a:t>
            </a:r>
          </a:p>
          <a:p>
            <a:pPr lvl="1"/>
            <a:r>
              <a:rPr lang="en-GB" noProof="0" dirty="0"/>
              <a:t>The Government organises the school-based part of training</a:t>
            </a:r>
          </a:p>
          <a:p>
            <a:pPr lvl="1"/>
            <a:r>
              <a:rPr lang="en-GB" noProof="0" dirty="0"/>
              <a:t>Chambers and social partners define contents and range of training</a:t>
            </a:r>
          </a:p>
          <a:p>
            <a:pPr lvl="1"/>
            <a:r>
              <a:rPr lang="en-GB" noProof="0" dirty="0"/>
              <a:t>Chambers as competent bodies monitor company-based training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Why is Dual VET in Germany Successful?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Success factors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Historically grown system</a:t>
            </a:r>
          </a:p>
          <a:p>
            <a:pPr lvl="1"/>
            <a:r>
              <a:rPr lang="en-GB" noProof="0" dirty="0"/>
              <a:t>High acceptance in society</a:t>
            </a:r>
          </a:p>
          <a:p>
            <a:pPr lvl="1"/>
            <a:r>
              <a:rPr lang="en-GB" noProof="0" dirty="0"/>
              <a:t>Win-win-situation for trainees and companies</a:t>
            </a:r>
          </a:p>
          <a:p>
            <a:pPr lvl="1"/>
            <a:r>
              <a:rPr lang="en-GB" noProof="0" dirty="0"/>
              <a:t>Training according to the demand for skilled labour</a:t>
            </a:r>
          </a:p>
          <a:p>
            <a:pPr lvl="1"/>
            <a:r>
              <a:rPr lang="en-GB" noProof="0" dirty="0"/>
              <a:t>Strong institutions (chambers, social partners, SME)</a:t>
            </a:r>
          </a:p>
          <a:p>
            <a:pPr lvl="1"/>
            <a:r>
              <a:rPr lang="en-GB" noProof="0" dirty="0"/>
              <a:t>Active contributions by all stakeholders</a:t>
            </a:r>
          </a:p>
          <a:p>
            <a:pPr lvl="1"/>
            <a:r>
              <a:rPr lang="en-GB" noProof="0" dirty="0"/>
              <a:t>High flexibility and adaptability of the system</a:t>
            </a:r>
          </a:p>
          <a:p>
            <a:pPr lvl="1"/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Five Quality Features of Dual VET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Cornerstones</a:t>
            </a:r>
          </a:p>
          <a:p>
            <a:pPr marL="0" indent="0">
              <a:buNone/>
            </a:pPr>
            <a:endParaRPr lang="en-GB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en-GB" b="1" noProof="0" dirty="0"/>
              <a:t>Cooperation of government, business community and social partners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noProof="0" dirty="0"/>
              <a:t>Learning within the work process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noProof="0" dirty="0"/>
              <a:t>Acceptance of national standards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noProof="0" dirty="0"/>
              <a:t>Qualified VET staff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noProof="0" dirty="0"/>
              <a:t>Institutionalised research and advice</a:t>
            </a:r>
          </a:p>
          <a:p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en-GB" noProof="0" dirty="0"/>
              <a:t>Dual VET:</a:t>
            </a:r>
          </a:p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noProof="0" dirty="0"/>
              <a:t>Basics and Framework Conditions</a:t>
            </a:r>
          </a:p>
          <a:p>
            <a:endParaRPr lang="en-GB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1178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Benefits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Benefits for trainees:</a:t>
            </a:r>
          </a:p>
          <a:p>
            <a:pPr marL="0" indent="0">
              <a:buNone/>
            </a:pPr>
            <a:r>
              <a:rPr lang="en-GB" noProof="0" dirty="0"/>
              <a:t>Dual VET is the ideal preparation for a professional career: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Occupation specific competencies and qualification</a:t>
            </a:r>
          </a:p>
          <a:p>
            <a:pPr lvl="1"/>
            <a:r>
              <a:rPr lang="en-GB" noProof="0" dirty="0"/>
              <a:t>Real work conditions (equipment, procedures, work environment)</a:t>
            </a:r>
          </a:p>
          <a:p>
            <a:pPr lvl="1"/>
            <a:r>
              <a:rPr lang="en-GB" noProof="0" dirty="0"/>
              <a:t>Remuneration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Benefits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Benefits for companies:</a:t>
            </a:r>
          </a:p>
          <a:p>
            <a:pPr marL="0" indent="0">
              <a:buNone/>
            </a:pPr>
            <a:r>
              <a:rPr lang="en-GB" noProof="0" dirty="0"/>
              <a:t>Dual VET secures qualified personnel: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Qualified workers, in accordance with company-specific requirements (as opposed to external applicants)</a:t>
            </a:r>
          </a:p>
          <a:p>
            <a:pPr lvl="1"/>
            <a:r>
              <a:rPr lang="en-GB" noProof="0" dirty="0"/>
              <a:t>Increased productivity (fast amortisation)</a:t>
            </a:r>
          </a:p>
          <a:p>
            <a:pPr lvl="1"/>
            <a:r>
              <a:rPr lang="en-GB" noProof="0" dirty="0"/>
              <a:t>Active participation of the business community in developing training standards</a:t>
            </a:r>
          </a:p>
          <a:p>
            <a:pPr lvl="1"/>
            <a:r>
              <a:rPr lang="en-GB" noProof="0" dirty="0"/>
              <a:t>Contribution to Corporate Social Responsibility (CSR)</a:t>
            </a:r>
            <a:endParaRPr lang="en-GB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Benefits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Benefits for the Government and Society:</a:t>
            </a:r>
          </a:p>
          <a:p>
            <a:pPr marL="0" indent="0">
              <a:buNone/>
            </a:pPr>
            <a:r>
              <a:rPr lang="en-GB" noProof="0" dirty="0"/>
              <a:t>Joint benefit, wealth and social peace: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High economic performance and productivity</a:t>
            </a:r>
          </a:p>
          <a:p>
            <a:pPr lvl="1"/>
            <a:r>
              <a:rPr lang="en-GB" noProof="0" dirty="0"/>
              <a:t>Balance in the labour market (supply/demand)</a:t>
            </a:r>
          </a:p>
          <a:p>
            <a:pPr lvl="1"/>
            <a:r>
              <a:rPr lang="en-GB" noProof="0" dirty="0"/>
              <a:t>Social and economic integration of young people</a:t>
            </a:r>
          </a:p>
          <a:p>
            <a:pPr lvl="1"/>
            <a:r>
              <a:rPr lang="en-GB" noProof="0" dirty="0"/>
              <a:t>Contributions of all stakeholders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Challenges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Challenges from Trainees‘ Point of View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Discrepancy between demanded and supplied training positions (lack of openings)</a:t>
            </a:r>
          </a:p>
          <a:p>
            <a:pPr lvl="1"/>
            <a:r>
              <a:rPr lang="en-GB" noProof="0" dirty="0"/>
              <a:t>Access to Dual VET</a:t>
            </a:r>
          </a:p>
          <a:p>
            <a:pPr lvl="1"/>
            <a:r>
              <a:rPr lang="en-GB" noProof="0" dirty="0"/>
              <a:t>Increasing occupational demands</a:t>
            </a:r>
          </a:p>
          <a:p>
            <a:pPr lvl="1"/>
            <a:r>
              <a:rPr lang="en-GB" noProof="0" dirty="0"/>
              <a:t>Lifelong learning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Challenges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Challenges from Businesses‘ Point of View 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Discrepancy between demanded and supplied training positions (lack of applicants)</a:t>
            </a:r>
          </a:p>
          <a:p>
            <a:pPr lvl="1"/>
            <a:r>
              <a:rPr lang="en-GB" noProof="0" dirty="0"/>
              <a:t>Unprepared trainees</a:t>
            </a:r>
          </a:p>
          <a:p>
            <a:pPr lvl="1"/>
            <a:r>
              <a:rPr lang="en-GB" noProof="0" dirty="0"/>
              <a:t>Inclusion of people with special needs</a:t>
            </a:r>
          </a:p>
          <a:p>
            <a:pPr lvl="1"/>
            <a:r>
              <a:rPr lang="en-GB" noProof="0" dirty="0"/>
              <a:t>Inclusion of migrants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Challenges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Challenges from the Point of View of the Government and Society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Demographic change</a:t>
            </a:r>
          </a:p>
          <a:p>
            <a:pPr lvl="1"/>
            <a:r>
              <a:rPr lang="en-GB" noProof="0" dirty="0"/>
              <a:t>Foreseeable lack of skilled labour</a:t>
            </a:r>
          </a:p>
          <a:p>
            <a:pPr lvl="1"/>
            <a:r>
              <a:rPr lang="en-GB" noProof="0" dirty="0"/>
              <a:t>Trend of academisation</a:t>
            </a:r>
          </a:p>
          <a:p>
            <a:pPr lvl="1"/>
            <a:r>
              <a:rPr lang="en-GB" noProof="0" dirty="0"/>
              <a:t>Regional discrepancies</a:t>
            </a:r>
          </a:p>
          <a:p>
            <a:pPr lvl="1"/>
            <a:r>
              <a:rPr lang="en-GB" noProof="0" dirty="0"/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noProof="0" dirty="0"/>
              <a:t>Further Sources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658812" y="919956"/>
            <a:ext cx="11053762" cy="501808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GB" sz="1700" b="1" noProof="0" dirty="0"/>
              <a:t>Facts and figures</a:t>
            </a:r>
            <a:endParaRPr lang="en-GB" sz="1700" noProof="0" dirty="0"/>
          </a:p>
          <a:p>
            <a:r>
              <a:rPr lang="en-GB" sz="1700" noProof="0" dirty="0"/>
              <a:t>BIBB Data Report (</a:t>
            </a:r>
            <a:r>
              <a:rPr lang="en-GB" sz="1700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de-DE" sz="1700" dirty="0"/>
              <a:t>VET Report BMBFSFJ (</a:t>
            </a:r>
            <a:r>
              <a:rPr lang="de-DE" sz="170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700" dirty="0"/>
              <a:t>)</a:t>
            </a:r>
          </a:p>
          <a:p>
            <a:r>
              <a:rPr lang="en-GB" sz="1700" noProof="0" dirty="0"/>
              <a:t>Federal Statistical Office (</a:t>
            </a:r>
            <a:r>
              <a:rPr lang="en-GB" sz="1700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en-GB" sz="1700" noProof="0" dirty="0"/>
              <a:t>BMFTR Data Portal (</a:t>
            </a:r>
            <a:r>
              <a:rPr lang="en-GB" sz="1700" noProof="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de-DE" sz="1700" dirty="0"/>
              <a:t>BIBB Report 2/2025 (</a:t>
            </a:r>
            <a:r>
              <a:rPr lang="de-DE" sz="17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700" dirty="0"/>
              <a:t>)</a:t>
            </a:r>
          </a:p>
          <a:p>
            <a:r>
              <a:rPr lang="de-DE" sz="1700" dirty="0"/>
              <a:t>IAB-Forum (</a:t>
            </a:r>
            <a:r>
              <a:rPr lang="de-DE" sz="170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700" dirty="0"/>
              <a:t>)</a:t>
            </a:r>
            <a:br>
              <a:rPr lang="de-DE" sz="1700" dirty="0"/>
            </a:br>
            <a:endParaRPr lang="de-DE" sz="1700" dirty="0"/>
          </a:p>
          <a:p>
            <a:pPr marL="0" indent="0">
              <a:buNone/>
            </a:pPr>
            <a:r>
              <a:rPr lang="en-GB" sz="1700" b="1" i="1" noProof="0" dirty="0"/>
              <a:t>Dual VET</a:t>
            </a:r>
            <a:r>
              <a:rPr lang="en-GB" sz="1700" b="1" noProof="0" dirty="0"/>
              <a:t> standards</a:t>
            </a:r>
          </a:p>
          <a:p>
            <a:pPr>
              <a:tabLst>
                <a:tab pos="185738" algn="l"/>
              </a:tabLst>
            </a:pPr>
            <a:r>
              <a:rPr lang="en-GB" sz="1700" noProof="0" dirty="0"/>
              <a:t>BIBB Brochure: Vocational Training Regulations and</a:t>
            </a:r>
            <a:br>
              <a:rPr lang="en-GB" sz="1700" noProof="0" dirty="0"/>
            </a:br>
            <a:r>
              <a:rPr lang="en-GB" sz="1700" noProof="0" dirty="0"/>
              <a:t>the Process Behind Them (</a:t>
            </a:r>
            <a:r>
              <a:rPr lang="en-GB" sz="1700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en-GB" sz="1700" noProof="0" dirty="0"/>
              <a:t>Example: training regulation and </a:t>
            </a:r>
            <a:br>
              <a:rPr lang="en-GB" sz="1700" noProof="0" dirty="0"/>
            </a:br>
            <a:r>
              <a:rPr lang="en-GB" sz="1700" noProof="0" dirty="0"/>
              <a:t>framework curriculum (</a:t>
            </a:r>
            <a:r>
              <a:rPr lang="en-GB" sz="1700" noProof="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marL="0" indent="0">
              <a:buNone/>
            </a:pPr>
            <a:endParaRPr lang="en-GB" sz="1700" noProof="0" dirty="0"/>
          </a:p>
          <a:p>
            <a:pPr marL="0" indent="0">
              <a:buNone/>
            </a:pPr>
            <a:endParaRPr lang="en-GB" sz="1700" b="1" noProof="0" dirty="0"/>
          </a:p>
          <a:p>
            <a:pPr marL="0" indent="0">
              <a:buNone/>
            </a:pPr>
            <a:endParaRPr lang="en-GB" sz="1700" b="1" noProof="0" dirty="0"/>
          </a:p>
          <a:p>
            <a:pPr marL="0" indent="0">
              <a:buNone/>
            </a:pPr>
            <a:r>
              <a:rPr lang="en-GB" sz="1700" b="1" noProof="0" dirty="0"/>
              <a:t>Legal documents</a:t>
            </a:r>
          </a:p>
          <a:p>
            <a:r>
              <a:rPr lang="en-GB" sz="1700" noProof="0" dirty="0"/>
              <a:t>Vocational Training Act (</a:t>
            </a:r>
            <a:r>
              <a:rPr lang="en-GB" sz="1700" noProof="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en-GB" sz="1700" noProof="0" dirty="0"/>
              <a:t>Works Constitution Act (</a:t>
            </a:r>
            <a:r>
              <a:rPr lang="en-GB" sz="1700" noProof="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marL="0" indent="0">
              <a:buNone/>
            </a:pPr>
            <a:endParaRPr lang="en-GB" sz="1700" b="1" noProof="0" dirty="0"/>
          </a:p>
          <a:p>
            <a:pPr marL="0" indent="0">
              <a:buNone/>
            </a:pPr>
            <a:r>
              <a:rPr lang="en-GB" sz="1700" b="1" noProof="0" dirty="0"/>
              <a:t>Web resources</a:t>
            </a:r>
            <a:endParaRPr lang="en-GB" sz="1700" b="1" noProof="0" dirty="0">
              <a:hlinkClick r:id="rId13"/>
            </a:endParaRPr>
          </a:p>
          <a:p>
            <a:r>
              <a:rPr lang="en-GB" sz="1700" noProof="0" dirty="0"/>
              <a:t>GOVET (</a:t>
            </a:r>
            <a:r>
              <a:rPr lang="en-GB" sz="1700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en-GB" sz="1700" noProof="0" dirty="0"/>
              <a:t>BMBFSFJ (</a:t>
            </a:r>
            <a:r>
              <a:rPr lang="en-GB" sz="1700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  <a:endParaRPr lang="en-GB" sz="1700" noProof="0" dirty="0">
              <a:hlinkClick r:id="rId13"/>
            </a:endParaRPr>
          </a:p>
          <a:p>
            <a:r>
              <a:rPr lang="en-GB" sz="1700" noProof="0" dirty="0"/>
              <a:t>BMFTR (</a:t>
            </a:r>
            <a:r>
              <a:rPr lang="en-GB" sz="1700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en-GB" sz="1700" noProof="0" dirty="0"/>
              <a:t>BIBB (</a:t>
            </a:r>
            <a:r>
              <a:rPr lang="en-GB" sz="1700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marL="0" indent="0">
              <a:buNone/>
            </a:pPr>
            <a:endParaRPr lang="en-GB" sz="1700" noProof="0" dirty="0"/>
          </a:p>
          <a:p>
            <a:pPr marL="0" indent="0">
              <a:buNone/>
            </a:pPr>
            <a:r>
              <a:rPr lang="en-GB" sz="1700" b="1" noProof="0" dirty="0"/>
              <a:t>Contact for further questions</a:t>
            </a:r>
            <a:endParaRPr lang="en-GB" sz="1700" noProof="0" dirty="0"/>
          </a:p>
          <a:p>
            <a:r>
              <a:rPr lang="en-GB" sz="1700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lang="en-GB" sz="1700" dirty="0">
                <a:solidFill>
                  <a:srgbClr val="E27F1C"/>
                </a:solidFill>
              </a:rPr>
              <a:t> </a:t>
            </a:r>
            <a:endParaRPr lang="en-GB" sz="1700" noProof="0" dirty="0">
              <a:solidFill>
                <a:srgbClr val="E27F1C"/>
              </a:solidFill>
            </a:endParaRPr>
          </a:p>
          <a:p>
            <a:pPr marL="0" indent="0">
              <a:buNone/>
            </a:pPr>
            <a:endParaRPr lang="en-GB" sz="1700" noProof="0" dirty="0"/>
          </a:p>
        </p:txBody>
      </p:sp>
    </p:spTree>
    <p:extLst>
      <p:ext uri="{BB962C8B-B14F-4D97-AF65-F5344CB8AC3E}">
        <p14:creationId xmlns:p14="http://schemas.microsoft.com/office/powerpoint/2010/main" val="3508554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19579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Dual VET in the German Education System at a Glance</a:t>
            </a:r>
          </a:p>
          <a:p>
            <a:endParaRPr lang="en-GB" noProof="0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Labour market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School education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University education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3603629" y="3508781"/>
              <a:ext cx="330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Dual VET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VET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Fulltime school based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87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/>
              <a:t>Parties involved: Trainees</a:t>
            </a:r>
          </a:p>
          <a:p>
            <a:pPr marL="0" indent="0">
              <a:buNone/>
            </a:pPr>
            <a:endParaRPr lang="en-GB" b="1" noProof="0" dirty="0"/>
          </a:p>
          <a:p>
            <a:pPr lvl="1"/>
            <a:r>
              <a:rPr lang="en-GB" noProof="0" dirty="0"/>
              <a:t>1.22 Mio. trainees p. a.</a:t>
            </a:r>
          </a:p>
          <a:p>
            <a:pPr lvl="1"/>
            <a:r>
              <a:rPr lang="en-GB" noProof="0" dirty="0"/>
              <a:t>in 324 recognised professions</a:t>
            </a:r>
          </a:p>
          <a:p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That implies:</a:t>
            </a:r>
          </a:p>
          <a:p>
            <a:pPr lvl="1"/>
            <a:r>
              <a:rPr lang="en-GB" noProof="0" dirty="0"/>
              <a:t>5 % of all employees are trainees </a:t>
            </a:r>
            <a:br>
              <a:rPr lang="en-GB" noProof="0" dirty="0"/>
            </a:br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5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/>
              <a:t>Parties involved: Employers</a:t>
            </a:r>
          </a:p>
          <a:p>
            <a:pPr marL="0" indent="0">
              <a:buNone/>
            </a:pPr>
            <a:endParaRPr lang="en-GB" b="1" noProof="0" dirty="0"/>
          </a:p>
          <a:p>
            <a:pPr lvl="1"/>
            <a:r>
              <a:rPr lang="en-GB" noProof="0" dirty="0"/>
              <a:t>Every year, around 18,7 % of all companies employing staff subject to social insurance contribution engage </a:t>
            </a:r>
            <a:br>
              <a:rPr lang="en-GB" noProof="0" dirty="0"/>
            </a:br>
            <a:r>
              <a:rPr lang="en-GB" noProof="0" dirty="0"/>
              <a:t>in training (ca. </a:t>
            </a:r>
            <a:r>
              <a:rPr lang="en-GB" dirty="0"/>
              <a:t>369</a:t>
            </a:r>
            <a:r>
              <a:rPr lang="en-GB" noProof="0" dirty="0"/>
              <a:t>,800 of 2.1 Mio.)</a:t>
            </a:r>
          </a:p>
          <a:p>
            <a:pPr lvl="1"/>
            <a:r>
              <a:rPr lang="en-GB" noProof="0" dirty="0"/>
              <a:t>Around 475,950 new trainees p. a.</a:t>
            </a:r>
          </a:p>
          <a:p>
            <a:pPr lvl="1"/>
            <a:r>
              <a:rPr lang="en-GB" noProof="0" dirty="0"/>
              <a:t>79 % of them will be directly taken over after the training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Businesses, Social partners and the Government ensure the Framework Conditions of Dual VET</a:t>
            </a:r>
          </a:p>
          <a:p>
            <a:pPr marL="0" indent="0">
              <a:buNone/>
            </a:pPr>
            <a:endParaRPr lang="en-GB" b="1" noProof="0" dirty="0"/>
          </a:p>
          <a:p>
            <a:pPr lvl="1"/>
            <a:r>
              <a:rPr lang="en-GB" noProof="0" dirty="0"/>
              <a:t>Chambers</a:t>
            </a:r>
          </a:p>
          <a:p>
            <a:pPr lvl="1"/>
            <a:r>
              <a:rPr lang="en-GB" noProof="0" dirty="0"/>
              <a:t>Social partners (Unions and Employers‘ associations)</a:t>
            </a:r>
          </a:p>
          <a:p>
            <a:pPr lvl="1"/>
            <a:r>
              <a:rPr lang="en-GB" noProof="0" dirty="0"/>
              <a:t>Government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Chambers and Social Partners: </a:t>
            </a:r>
            <a:r>
              <a:rPr lang="en-GB" noProof="0" dirty="0"/>
              <a:t>Define and check training contents in the companies</a:t>
            </a:r>
          </a:p>
          <a:p>
            <a:pPr marL="0" indent="0">
              <a:buNone/>
            </a:pPr>
            <a:r>
              <a:rPr lang="en-GB" b="1" noProof="0" dirty="0"/>
              <a:t>Government: </a:t>
            </a:r>
            <a:r>
              <a:rPr lang="en-GB" noProof="0" dirty="0"/>
              <a:t>Shapes the legal framework and provides the resources for </a:t>
            </a:r>
            <a:br>
              <a:rPr lang="en-GB" noProof="0" dirty="0"/>
            </a:br>
            <a:r>
              <a:rPr lang="en-GB" noProof="0" dirty="0"/>
              <a:t>school-based training</a:t>
            </a:r>
          </a:p>
        </p:txBody>
      </p:sp>
    </p:spTree>
    <p:extLst>
      <p:ext uri="{BB962C8B-B14F-4D97-AF65-F5344CB8AC3E}">
        <p14:creationId xmlns:p14="http://schemas.microsoft.com/office/powerpoint/2010/main" val="243159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en-GB" b="1" noProof="0" dirty="0"/>
              <a:t>Stakeholders: Chambers - the Competent Bodies</a:t>
            </a:r>
          </a:p>
          <a:p>
            <a:pPr marL="1588" indent="0">
              <a:buNone/>
            </a:pPr>
            <a:endParaRPr lang="en-GB" b="1" noProof="0" dirty="0"/>
          </a:p>
          <a:p>
            <a:pPr lvl="1"/>
            <a:r>
              <a:rPr lang="en-GB" noProof="0" dirty="0"/>
              <a:t>Check and register training companies</a:t>
            </a:r>
          </a:p>
          <a:p>
            <a:pPr lvl="1"/>
            <a:r>
              <a:rPr lang="en-GB" noProof="0" dirty="0"/>
              <a:t>Monitor and check in-company training</a:t>
            </a:r>
          </a:p>
          <a:p>
            <a:pPr lvl="1"/>
            <a:r>
              <a:rPr lang="en-GB" noProof="0" dirty="0"/>
              <a:t>Train in-company training personnel</a:t>
            </a:r>
          </a:p>
          <a:p>
            <a:pPr lvl="1"/>
            <a:r>
              <a:rPr lang="en-GB" noProof="0" dirty="0"/>
              <a:t>Organise examinations </a:t>
            </a:r>
          </a:p>
          <a:p>
            <a:pPr lvl="1"/>
            <a:r>
              <a:rPr lang="en-GB" noProof="0" dirty="0"/>
              <a:t>Organise events and engage in consultancy</a:t>
            </a:r>
          </a:p>
        </p:txBody>
      </p:sp>
    </p:spTree>
    <p:extLst>
      <p:ext uri="{BB962C8B-B14F-4D97-AF65-F5344CB8AC3E}">
        <p14:creationId xmlns:p14="http://schemas.microsoft.com/office/powerpoint/2010/main" val="83066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Stakeholders: Social Partners</a:t>
            </a:r>
          </a:p>
          <a:p>
            <a:pPr marL="0" indent="0">
              <a:buNone/>
            </a:pPr>
            <a:r>
              <a:rPr lang="en-GB" noProof="0" dirty="0"/>
              <a:t>Unions and Employers‘ associations negotiate the standards (training regulations) for in-company training with each other and with the Government</a:t>
            </a:r>
            <a:endParaRPr lang="en-GB" u="sng" noProof="0" dirty="0"/>
          </a:p>
          <a:p>
            <a:pPr marL="0" indent="0">
              <a:buNone/>
            </a:pPr>
            <a:endParaRPr lang="en-GB" u="sng" noProof="0" dirty="0"/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Training contents</a:t>
            </a:r>
          </a:p>
          <a:p>
            <a:pPr lvl="1"/>
            <a:r>
              <a:rPr lang="en-GB" noProof="0" dirty="0"/>
              <a:t>Trainees‘ remuneration</a:t>
            </a:r>
          </a:p>
          <a:p>
            <a:pPr lvl="1"/>
            <a:r>
              <a:rPr lang="en-GB" noProof="0" dirty="0"/>
              <a:t>Monitoring of in-company training</a:t>
            </a:r>
          </a:p>
          <a:p>
            <a:pPr lvl="1"/>
            <a:r>
              <a:rPr lang="en-GB" noProof="0" dirty="0"/>
              <a:t>Participation in examination boards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2705</Words>
  <Application>Microsoft Office PowerPoint</Application>
  <PresentationFormat>Breitbild</PresentationFormat>
  <Paragraphs>533</Paragraphs>
  <Slides>37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3</vt:lpstr>
      <vt:lpstr>Office</vt:lpstr>
      <vt:lpstr>1_Office</vt:lpstr>
      <vt:lpstr> </vt:lpstr>
      <vt:lpstr>Contents</vt:lpstr>
      <vt:lpstr> 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PowerPoint-Präsentation</vt:lpstr>
      <vt:lpstr>Access</vt:lpstr>
      <vt:lpstr>Access</vt:lpstr>
      <vt:lpstr>Access</vt:lpstr>
      <vt:lpstr>Process</vt:lpstr>
      <vt:lpstr>Process</vt:lpstr>
      <vt:lpstr>Process</vt:lpstr>
      <vt:lpstr>Process</vt:lpstr>
      <vt:lpstr>Process</vt:lpstr>
      <vt:lpstr>PowerPoint-Präsentation</vt:lpstr>
      <vt:lpstr>How Does Dual VET Work?</vt:lpstr>
      <vt:lpstr>How Does Dual VET Work?</vt:lpstr>
      <vt:lpstr>Why is Dual VET in Germany Successful?</vt:lpstr>
      <vt:lpstr>Five Quality Features of Dual VET</vt:lpstr>
      <vt:lpstr>Benefits</vt:lpstr>
      <vt:lpstr>Benefits</vt:lpstr>
      <vt:lpstr>Benefits</vt:lpstr>
      <vt:lpstr>Challenges</vt:lpstr>
      <vt:lpstr>Challenges</vt:lpstr>
      <vt:lpstr>Challenges</vt:lpstr>
      <vt:lpstr>Further Sources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123</cp:revision>
  <dcterms:created xsi:type="dcterms:W3CDTF">2020-12-18T10:19:10Z</dcterms:created>
  <dcterms:modified xsi:type="dcterms:W3CDTF">2026-05-18T12:29:30Z</dcterms:modified>
</cp:coreProperties>
</file>