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40"/>
  </p:notesMasterIdLst>
  <p:sldIdLst>
    <p:sldId id="293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302" r:id="rId38"/>
    <p:sldId id="303" r:id="rId3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0" autoAdjust="0"/>
    <p:restoredTop sz="79257" autoAdjust="0"/>
  </p:normalViewPr>
  <p:slideViewPr>
    <p:cSldViewPr snapToGrid="0" showGuides="1">
      <p:cViewPr varScale="1">
        <p:scale>
          <a:sx n="88" d="100"/>
          <a:sy n="88" d="100"/>
        </p:scale>
        <p:origin x="1182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10.08.2026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7630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funding for the dual system totals around € 4.4 billion, including over € 3.4 billion for 1,550 vocational schools and around € 0.9 billion for control, monitoring and support measures (2023)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passes the Vocational Training Act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941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summarise the previous slides again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 main stakeholders agree on the basic standards for dual vocational training on an equal footing.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standards are based on the specific requirements of the world of work.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404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duration of the further development and implementation of standards is max. 1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are dynamically adapted to the requirements of the world of work at both learning venues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BIBB continuously researches changes in work and training; the findings are incorporated into the process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2395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 profile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competences must be taught?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Contents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specific skills and tasks must be mastered?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knowledge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knowledge optimally prepares trainees for their final examination?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9469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the framework curriculum are defined by ‘learning fields’.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explain the topic of ‘learning fields’ at this point.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056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the dynamics of the vocational training system using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BBiG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amendments, most recently: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2020: principle of equivalence of vocational and academic education codified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2024: 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Validation and 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Digitalisation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 (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BVaDiG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98351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96150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motivation: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secures the social status of young people as citizens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state cannot guarantee vocational training alone: costs and competences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measures: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Ensuring permeability: university access for trainees with a degree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Opening up dual vocational training regardless of previous qualifications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885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Young people have many different expectations and goals when it comes to an apprenticeship: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 something practical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earn their own money (self-employment)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realise a dream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prestige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fulfilment of duties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3961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a few other reasons here too: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looking for loyal employees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know best which qualifications are needed in our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want to act in a socially responsible manner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seek the input and innovative potential of young people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save on familiarisation and retraining costs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864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72533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also regulates</a:t>
            </a:r>
          </a:p>
          <a:p>
            <a:pPr lvl="0"/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holiday entitlement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requirements for termination of the training contract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similar to an employment contract. It is the basis for learning in the company during training.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registered by the chambers.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2088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Legal basis: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in-company training: Training contract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the vocational school: Compulsory schooling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allocation: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Monday to Wednesday: in the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Thursday and Friday: at the vocational school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Alternatively: block teaching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In-company training and vocational school lessons follow the training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9155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Important: 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involvement of the respective teaching and training staff!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2215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00409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Forum, 85 % of graduates in 2020 were in employment subject to social insurance contributions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79 % of all trainees are taken on by the company that trained them.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00704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20507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1643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Chambers are the representatives of the economy, trade unions/employee representatives and associations/employer representatives are the social partners.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reach a consensus.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Dual vocational training is essentially shaped by those who are directly affected and who know the needs of the labour market best.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decisions on vocational training are made by consensus.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standards apply nationwide. They are regularly updated.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7365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Demand for skilled labour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Germany is a developed industrialised nation with a strong SME sector.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Win-win situation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Apprentices learn on the job and are integrated into the work process. Companies train their own future workforce according to their own needs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Qualified training staff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Trainers are ‘from the trade’ and have undergone training themselves and also know the company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 the state controls the process as a legislator and sets the framework, it leaves key decisions to the direct stakeholders.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753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training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5913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32027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advantages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Greater identification with the training company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as a basis for further measures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1452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Recruitment and retraining costs are reduced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689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indicator for developments in the economy and labour market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9451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2025: approximately 84,000 applicants without a training place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informal skills: Discipline, reliability, basic skills (reading, writing, maths)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Requirements: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 IT skills, foreign language skills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Lifelong learning: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Especially for older applicants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0358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Unfilled training places 2010: 19,800 / 2025: 54,400 – almost tripled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‘Maturity for training’: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social skills, basic knowledge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extra personnel and time expenditure, special qualifications of the training staff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8004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Demographic change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Fewer young people able to go into training, labour market needs can no longer be met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Trend towards academisation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tends to be out, university is in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Regional differences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 and demand for training places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social task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8990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0E79B-7A3D-4728-8EAA-1040FFB33322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731003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4478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5563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Overall, </a:t>
            </a:r>
            <a:r>
              <a:rPr lang="en-GB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approximately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51 % of the population have started a dual vocational training programme in their lifetime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 (2023), 85 % of graduates in 2020 were in employment subject to social insurance contributions. 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positive effect: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 unemployment in Germany is only around 5,7 % (2025)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3234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Trainees are on average 19.9 years old (2024)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average investment per trainee per year is 26,210 euros (2022/2023)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69 % of this (approx. 18,124 euros) is amortised (productive contribution of the trainees)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means:</a:t>
            </a:r>
            <a:b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competitive advantage for German SMEs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future personnel trained according to own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 investment on the labour market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8654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three stakeholders ensure the framework conditions for vocational education and training through a differentiated distribution of roles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Ownership lies with all three players; they all bear it at the same time and assume responsibility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guarantee the system's constant capacity for innovation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ensure quality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8216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impetus for the development and updating of training standards comes from companies and chambers. They know best which skills are needed.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tasks: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Supporting companies in their search for trainees, registering training contracts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Mediation in the event of disagreements between trainees and companies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economy invests €9.7 billion in vocational training every year (2024)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99706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process of coordinating and adopting new training regulations is managed by the Federal Institute for Vocational Education and Training.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Economic and social partners are involved in the entire process.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7084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govet.international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hyperlink" Target="mailto:govet@bibb.de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 marL="1250950" indent="-355600">
              <a:lnSpc>
                <a:spcPct val="100000"/>
              </a:lnSpc>
              <a:defRPr sz="2400"/>
            </a:lvl2pPr>
            <a:lvl3pPr marL="1790700" indent="-269875">
              <a:lnSpc>
                <a:spcPct val="100000"/>
              </a:lnSpc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019800" y="2451100"/>
            <a:ext cx="6172200" cy="440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5254625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4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733A6227-8E82-4281-95DD-E2138C80C2DF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C57CBAC-083C-4B33-B30C-4672AB33BC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B72E0DA-FA17-42CA-A956-A5CA6A580F56}"/>
              </a:ext>
            </a:extLst>
          </p:cNvPr>
          <p:cNvSpPr txBox="1"/>
          <p:nvPr userDrawn="1"/>
        </p:nvSpPr>
        <p:spPr>
          <a:xfrm>
            <a:off x="1524994" y="2798634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0973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for international Cooperation in Vocational Education and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2CA7D63-BBB9-1CCF-A383-07451EC1A8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C4C114E-6B40-C67A-1289-A3B98C1302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06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3317" y="855232"/>
            <a:ext cx="3932237" cy="1600200"/>
          </a:xfrm>
          <a:prstGeom prst="rect">
            <a:avLst/>
          </a:prstGeom>
        </p:spPr>
        <p:txBody>
          <a:bodyPr/>
          <a:lstStyle>
            <a:lvl1pPr>
              <a:defRPr lang="de-DE" sz="2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Tx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16" y="0"/>
            <a:ext cx="7231137" cy="6858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563317" y="2573767"/>
            <a:ext cx="3932237" cy="32138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29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" y="1768507"/>
            <a:ext cx="12205434" cy="3339521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0" r:id="rId2"/>
    <p:sldLayoutId id="2147483653" r:id="rId3"/>
    <p:sldLayoutId id="2147483679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70" r:id="rId3"/>
    <p:sldLayoutId id="2147483671" r:id="rId4"/>
    <p:sldLayoutId id="2147483672" r:id="rId5"/>
    <p:sldLayoutId id="214748367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iab-forum.de/en/" TargetMode="External"/><Relationship Id="rId13" Type="http://schemas.openxmlformats.org/officeDocument/2006/relationships/hyperlink" Target="http://www.bibb.de/" TargetMode="External"/><Relationship Id="rId18" Type="http://schemas.openxmlformats.org/officeDocument/2006/relationships/hyperlink" Target="mailto:govet@bibb.de" TargetMode="External"/><Relationship Id="rId3" Type="http://schemas.openxmlformats.org/officeDocument/2006/relationships/hyperlink" Target="https://www.bibb.de/datenreport/en/index.php" TargetMode="External"/><Relationship Id="rId7" Type="http://schemas.openxmlformats.org/officeDocument/2006/relationships/hyperlink" Target="https://www.bibb.de/dienst/publikationen/de/20504" TargetMode="External"/><Relationship Id="rId12" Type="http://schemas.openxmlformats.org/officeDocument/2006/relationships/hyperlink" Target="http://www.gesetze-im-internet.de/englisch_betrvg/index.html" TargetMode="External"/><Relationship Id="rId17" Type="http://schemas.openxmlformats.org/officeDocument/2006/relationships/hyperlink" Target="https://www.bibb.de/en/index.php" TargetMode="External"/><Relationship Id="rId2" Type="http://schemas.openxmlformats.org/officeDocument/2006/relationships/notesSlide" Target="../notesSlides/notesSlide36.xml"/><Relationship Id="rId16" Type="http://schemas.openxmlformats.org/officeDocument/2006/relationships/hyperlink" Target="https://www.bmftr.bund.de/EN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datenportal.bmftr.bund.de/portal/en/index.html" TargetMode="External"/><Relationship Id="rId11" Type="http://schemas.openxmlformats.org/officeDocument/2006/relationships/hyperlink" Target="https://www.govet.international/en/54887.php" TargetMode="External"/><Relationship Id="rId5" Type="http://schemas.openxmlformats.org/officeDocument/2006/relationships/hyperlink" Target="https://www.destatis.de/EN/Homepage.html" TargetMode="External"/><Relationship Id="rId15" Type="http://schemas.openxmlformats.org/officeDocument/2006/relationships/hyperlink" Target="https://www.bmbfsfj.bund.de/bmbfsfj/meta/en" TargetMode="External"/><Relationship Id="rId10" Type="http://schemas.openxmlformats.org/officeDocument/2006/relationships/hyperlink" Target="https://www.govet.international/en/54899.php" TargetMode="External"/><Relationship Id="rId4" Type="http://schemas.openxmlformats.org/officeDocument/2006/relationships/hyperlink" Target="https://www.bmbfsfj.bund.de/bmbfsfj/service/publikationen/berufsbildungsbericht-2026-285646" TargetMode="External"/><Relationship Id="rId9" Type="http://schemas.openxmlformats.org/officeDocument/2006/relationships/hyperlink" Target="https://www.bibb.de/dienst/publikationen/de/19200" TargetMode="External"/><Relationship Id="rId14" Type="http://schemas.openxmlformats.org/officeDocument/2006/relationships/hyperlink" Target="https://www.govet.international/en/index.php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FC94C589-756E-4FDD-B45A-40F0F4185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539" y="3045124"/>
            <a:ext cx="6047117" cy="689389"/>
          </a:xfrm>
        </p:spPr>
        <p:txBody>
          <a:bodyPr/>
          <a:lstStyle/>
          <a:p>
            <a:r>
              <a:rPr lang="en-GB" sz="2800" noProof="0" dirty="0"/>
              <a:t>Dual VET in Germany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en-GB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4405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52289-9C17-495F-9F61-49E6C919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Basics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E0E0D5-9C26-4040-BB59-15F43139D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Stakeholders: The Government – Providing the Framework</a:t>
            </a:r>
          </a:p>
          <a:p>
            <a:pPr marL="0" indent="0">
              <a:buNone/>
            </a:pPr>
            <a:endParaRPr lang="en-GB" b="1" noProof="0" dirty="0"/>
          </a:p>
          <a:p>
            <a:pPr lvl="1"/>
            <a:r>
              <a:rPr lang="en-GB" noProof="0" dirty="0"/>
              <a:t>Negotiates training regulations with the social partners (in-company training)</a:t>
            </a:r>
          </a:p>
          <a:p>
            <a:pPr lvl="1"/>
            <a:r>
              <a:rPr lang="en-GB" noProof="0" dirty="0"/>
              <a:t>Defines training in vocational schools: </a:t>
            </a:r>
            <a:r>
              <a:rPr lang="en-GB" u="sng" noProof="0" dirty="0"/>
              <a:t>framework curriculum</a:t>
            </a:r>
          </a:p>
          <a:p>
            <a:pPr lvl="1"/>
            <a:r>
              <a:rPr lang="en-GB" noProof="0" dirty="0"/>
              <a:t>Finances and organises the public vocational school system</a:t>
            </a:r>
          </a:p>
          <a:p>
            <a:pPr lvl="1"/>
            <a:r>
              <a:rPr lang="en-GB" noProof="0" dirty="0"/>
              <a:t>Conducts VET research (BIBB)</a:t>
            </a:r>
          </a:p>
          <a:p>
            <a:pPr lvl="1"/>
            <a:r>
              <a:rPr lang="en-GB" noProof="0" dirty="0"/>
              <a:t>Supports people searching for an apprenticeship (e. g. teenagers, unemployed or disadvantaged people)</a:t>
            </a:r>
          </a:p>
          <a:p>
            <a:pPr marL="0" indent="0">
              <a:buNone/>
            </a:pP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3647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4B3210-779C-49B9-B314-A1986E73A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Basics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CEC22-5734-47C1-BF67-1937D0BC6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The Framework: Standards</a:t>
            </a:r>
          </a:p>
          <a:p>
            <a:pPr marL="0" indent="0">
              <a:buNone/>
            </a:pPr>
            <a:endParaRPr lang="en-GB" noProof="0" dirty="0"/>
          </a:p>
          <a:p>
            <a:pPr lvl="1"/>
            <a:r>
              <a:rPr lang="en-GB" noProof="0" dirty="0"/>
              <a:t>Define the implementation of dual VET in companies and vocational schools</a:t>
            </a:r>
          </a:p>
          <a:p>
            <a:pPr lvl="1"/>
            <a:r>
              <a:rPr lang="en-GB" noProof="0" dirty="0"/>
              <a:t>Secure quality control and the promotion of dual VET</a:t>
            </a:r>
          </a:p>
          <a:p>
            <a:pPr lvl="1"/>
            <a:r>
              <a:rPr lang="en-GB" noProof="0" dirty="0"/>
              <a:t>Are valid and compulsory nationwide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2858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noProof="0" dirty="0"/>
              <a:t>The Framework: Standards – Development </a:t>
            </a:r>
          </a:p>
          <a:p>
            <a:pPr marL="0" indent="0">
              <a:buNone/>
            </a:pPr>
            <a:endParaRPr lang="en-GB" b="1" noProof="0" dirty="0"/>
          </a:p>
          <a:p>
            <a:pPr lvl="1"/>
            <a:r>
              <a:rPr lang="en-GB" b="1" noProof="0" dirty="0"/>
              <a:t>1. Employers </a:t>
            </a:r>
            <a:r>
              <a:rPr lang="en-GB" noProof="0" dirty="0"/>
              <a:t>identify new tasks and qualifications in the companies </a:t>
            </a:r>
          </a:p>
          <a:p>
            <a:pPr lvl="1"/>
            <a:r>
              <a:rPr lang="en-GB" b="1" noProof="0" dirty="0"/>
              <a:t>2. Social partners and the Government </a:t>
            </a:r>
            <a:r>
              <a:rPr lang="en-GB" noProof="0" dirty="0"/>
              <a:t>negotiate and pass new training standards, moderated by the BIBB  </a:t>
            </a:r>
          </a:p>
          <a:p>
            <a:pPr lvl="1"/>
            <a:r>
              <a:rPr lang="en-GB" b="1" noProof="0" dirty="0"/>
              <a:t>3. The Government </a:t>
            </a:r>
            <a:r>
              <a:rPr lang="en-GB" noProof="0" dirty="0"/>
              <a:t>adjusts framework curricula to the newly-defined training  standards</a:t>
            </a:r>
          </a:p>
          <a:p>
            <a:pPr marL="0" indent="0">
              <a:buNone/>
            </a:pPr>
            <a:endParaRPr lang="en-GB" b="1" noProof="0" dirty="0"/>
          </a:p>
          <a:p>
            <a:pPr marL="0" indent="0">
              <a:buNone/>
            </a:pPr>
            <a:r>
              <a:rPr lang="en-GB" b="1" noProof="0" dirty="0"/>
              <a:t>The adopted standards are fixed in training regulations (in-company training) and framework curricula (school-based training).</a:t>
            </a:r>
          </a:p>
          <a:p>
            <a:endParaRPr lang="en-GB" noProof="0" dirty="0"/>
          </a:p>
          <a:p>
            <a:endParaRPr lang="en-GB" noProof="0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7F24D19F-EEC2-5885-C82F-B37A640E5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en-GB" noProof="0" dirty="0"/>
              <a:t>Basics</a:t>
            </a:r>
          </a:p>
        </p:txBody>
      </p:sp>
    </p:spTree>
    <p:extLst>
      <p:ext uri="{BB962C8B-B14F-4D97-AF65-F5344CB8AC3E}">
        <p14:creationId xmlns:p14="http://schemas.microsoft.com/office/powerpoint/2010/main" val="3219317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Basics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noProof="0" dirty="0"/>
              <a:t>The Framework: Standards – Training Regulations </a:t>
            </a:r>
          </a:p>
          <a:p>
            <a:pPr marL="0" indent="0">
              <a:buNone/>
            </a:pPr>
            <a:br>
              <a:rPr lang="en-GB" dirty="0"/>
            </a:br>
            <a:r>
              <a:rPr lang="en-GB" dirty="0"/>
              <a:t>The common goal follows the </a:t>
            </a:r>
            <a:r>
              <a:rPr lang="en-GB" b="1" dirty="0"/>
              <a:t>'occupation principle‘</a:t>
            </a:r>
            <a:endParaRPr lang="en-GB" b="1" noProof="0" dirty="0"/>
          </a:p>
          <a:p>
            <a:pPr marL="0" indent="0">
              <a:buNone/>
            </a:pPr>
            <a:br>
              <a:rPr lang="en-GB" noProof="0" dirty="0"/>
            </a:br>
            <a:r>
              <a:rPr lang="en-GB" noProof="0" dirty="0"/>
              <a:t>Training standards for </a:t>
            </a:r>
            <a:r>
              <a:rPr lang="en-GB" u="sng" noProof="0" dirty="0"/>
              <a:t>in-company training </a:t>
            </a:r>
            <a:r>
              <a:rPr lang="en-GB" noProof="0" dirty="0"/>
              <a:t>are fixed in </a:t>
            </a:r>
            <a:r>
              <a:rPr lang="en-GB" u="sng" noProof="0" dirty="0"/>
              <a:t>training regulations</a:t>
            </a:r>
            <a:r>
              <a:rPr lang="en-GB" noProof="0" dirty="0"/>
              <a:t>: </a:t>
            </a:r>
          </a:p>
          <a:p>
            <a:pPr lvl="1"/>
            <a:endParaRPr lang="en-GB" noProof="0" dirty="0"/>
          </a:p>
          <a:p>
            <a:pPr lvl="1"/>
            <a:r>
              <a:rPr lang="en-GB" noProof="0" dirty="0"/>
              <a:t>Occupational title</a:t>
            </a:r>
          </a:p>
          <a:p>
            <a:pPr lvl="1"/>
            <a:r>
              <a:rPr lang="en-GB" noProof="0" dirty="0"/>
              <a:t>Training profile</a:t>
            </a:r>
          </a:p>
          <a:p>
            <a:pPr lvl="1"/>
            <a:r>
              <a:rPr lang="en-GB" noProof="0" dirty="0"/>
              <a:t>Contents</a:t>
            </a:r>
          </a:p>
          <a:p>
            <a:pPr lvl="1"/>
            <a:r>
              <a:rPr lang="en-GB" noProof="0" dirty="0"/>
              <a:t>Timeframe and temporal structure (training plan)</a:t>
            </a:r>
          </a:p>
          <a:p>
            <a:pPr lvl="1"/>
            <a:r>
              <a:rPr lang="en-GB" noProof="0" dirty="0"/>
              <a:t>Examination requirements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67868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Basics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The Framework: Standards – Framework Curriculum</a:t>
            </a:r>
          </a:p>
          <a:p>
            <a:pPr marL="0" indent="0">
              <a:buNone/>
            </a:pPr>
            <a:endParaRPr lang="en-GB" b="1" noProof="0" dirty="0"/>
          </a:p>
          <a:p>
            <a:pPr marL="0" indent="0">
              <a:buNone/>
            </a:pPr>
            <a:r>
              <a:rPr lang="en-GB" noProof="0" dirty="0"/>
              <a:t>Training in the </a:t>
            </a:r>
            <a:r>
              <a:rPr lang="en-GB" u="sng" noProof="0" dirty="0"/>
              <a:t>vocational school</a:t>
            </a:r>
            <a:r>
              <a:rPr lang="en-GB" noProof="0" dirty="0"/>
              <a:t> provides the necessary professional theoretical expertise and expands general knowledge.  </a:t>
            </a:r>
          </a:p>
          <a:p>
            <a:pPr marL="0" indent="0">
              <a:buNone/>
            </a:pPr>
            <a:r>
              <a:rPr lang="en-GB" noProof="0" dirty="0"/>
              <a:t>These standards are defined in the framework curriculum:</a:t>
            </a:r>
          </a:p>
          <a:p>
            <a:pPr lvl="1"/>
            <a:r>
              <a:rPr lang="en-GB" noProof="0" dirty="0"/>
              <a:t>Learning objective</a:t>
            </a:r>
          </a:p>
          <a:p>
            <a:pPr lvl="1"/>
            <a:r>
              <a:rPr lang="en-GB" noProof="0" dirty="0"/>
              <a:t>Contents</a:t>
            </a:r>
          </a:p>
          <a:p>
            <a:pPr lvl="1"/>
            <a:r>
              <a:rPr lang="en-GB" noProof="0" dirty="0"/>
              <a:t>Learning field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631199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2472E5-C5F4-426B-9124-8FB895AD34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The legal framework</a:t>
            </a:r>
          </a:p>
          <a:p>
            <a:r>
              <a:rPr lang="en-GB" b="1" noProof="0" dirty="0"/>
              <a:t>Freedom of Occupation according to Article 12 of the Basic Law (Constitution)</a:t>
            </a:r>
          </a:p>
          <a:p>
            <a:endParaRPr lang="en-GB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52B1450-3EDD-4380-8249-F70992C5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Basics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02DBF9-4496-4926-96AD-F4C23EE27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Business Laws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0C62AC-FBC2-40C0-A98C-611E9CBF09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Vocational Training Act</a:t>
            </a:r>
          </a:p>
          <a:p>
            <a:r>
              <a:rPr lang="en-GB" noProof="0" dirty="0"/>
              <a:t>Law for the protection of young people</a:t>
            </a:r>
            <a:br>
              <a:rPr lang="en-GB" noProof="0" dirty="0"/>
            </a:br>
            <a:r>
              <a:rPr lang="en-GB" noProof="0" dirty="0"/>
              <a:t>at work</a:t>
            </a:r>
          </a:p>
          <a:p>
            <a:r>
              <a:rPr lang="en-GB" noProof="0" dirty="0"/>
              <a:t>Crafts and Trades Regulation Code</a:t>
            </a:r>
          </a:p>
          <a:p>
            <a:r>
              <a:rPr lang="en-GB" noProof="0" dirty="0"/>
              <a:t>Law on Collective Bargaining</a:t>
            </a:r>
          </a:p>
          <a:p>
            <a:r>
              <a:rPr lang="en-GB" noProof="0" dirty="0"/>
              <a:t>Law on the Chambers of Commerce</a:t>
            </a:r>
          </a:p>
          <a:p>
            <a:r>
              <a:rPr lang="en-GB" noProof="0" dirty="0"/>
              <a:t>Works Constitution Act</a:t>
            </a:r>
          </a:p>
          <a:p>
            <a:endParaRPr lang="en-GB" noProof="0" dirty="0"/>
          </a:p>
          <a:p>
            <a:endParaRPr lang="en-GB" noProof="0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6BE3D0-637E-441B-B5AF-CFF35458F6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noProof="0" dirty="0"/>
              <a:t>School Laws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259FD15B-DBA4-4DEC-B867-842E52168BD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noProof="0" dirty="0"/>
              <a:t>Compulsory schooling</a:t>
            </a:r>
          </a:p>
          <a:p>
            <a:r>
              <a:rPr lang="en-GB" noProof="0" dirty="0"/>
              <a:t>Regional school laws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D5E347DE-72A7-4F26-BC29-CF962A6A9F41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b="1" dirty="0"/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C18AD791-0478-47EA-81B2-9F8D99EC92EF}"/>
              </a:ext>
            </a:extLst>
          </p:cNvPr>
          <p:cNvCxnSpPr>
            <a:cxnSpLocks/>
          </p:cNvCxnSpPr>
          <p:nvPr/>
        </p:nvCxnSpPr>
        <p:spPr>
          <a:xfrm>
            <a:off x="6619815" y="2141489"/>
            <a:ext cx="0" cy="19361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EBDF1BBA-0532-493D-B90E-C32B0ED1BB75}"/>
              </a:ext>
            </a:extLst>
          </p:cNvPr>
          <p:cNvCxnSpPr>
            <a:cxnSpLocks/>
          </p:cNvCxnSpPr>
          <p:nvPr/>
        </p:nvCxnSpPr>
        <p:spPr>
          <a:xfrm>
            <a:off x="687397" y="2141489"/>
            <a:ext cx="0" cy="30237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9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9841"/>
            <a:ext cx="10066338" cy="709613"/>
          </a:xfrm>
        </p:spPr>
        <p:txBody>
          <a:bodyPr/>
          <a:lstStyle/>
          <a:p>
            <a:r>
              <a:rPr lang="en-GB" noProof="0" dirty="0"/>
              <a:t>Dual VET: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800" noProof="0" dirty="0"/>
              <a:t>Motivation, Interests and Process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33720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Access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noProof="0" dirty="0"/>
              <a:t>Motivation and Measures – the Government</a:t>
            </a:r>
          </a:p>
          <a:p>
            <a:pPr marL="0" indent="0">
              <a:buNone/>
            </a:pPr>
            <a:endParaRPr lang="en-GB" b="1" noProof="0" dirty="0"/>
          </a:p>
          <a:p>
            <a:pPr marL="0" indent="0">
              <a:buNone/>
            </a:pPr>
            <a:r>
              <a:rPr lang="en-GB" b="1" noProof="0" dirty="0"/>
              <a:t>Motivation</a:t>
            </a:r>
            <a:r>
              <a:rPr lang="en-GB" noProof="0" dirty="0"/>
              <a:t>: Germany needs skilled workers to secure economic growth</a:t>
            </a:r>
            <a:br>
              <a:rPr lang="en-GB" noProof="0" dirty="0"/>
            </a:br>
            <a:r>
              <a:rPr lang="en-GB" noProof="0" dirty="0"/>
              <a:t>and development.</a:t>
            </a:r>
          </a:p>
          <a:p>
            <a:pPr marL="0" indent="0">
              <a:buNone/>
            </a:pPr>
            <a:r>
              <a:rPr lang="en-GB" b="1" noProof="0" dirty="0"/>
              <a:t>Insight: </a:t>
            </a:r>
            <a:r>
              <a:rPr lang="en-GB" noProof="0" dirty="0"/>
              <a:t>We need to strengthen and steer our dual VET system.</a:t>
            </a:r>
          </a:p>
          <a:p>
            <a:pPr marL="0" indent="0">
              <a:buNone/>
            </a:pPr>
            <a:r>
              <a:rPr lang="en-GB" b="1" noProof="0" dirty="0"/>
              <a:t>Measures: </a:t>
            </a:r>
          </a:p>
          <a:p>
            <a:pPr lvl="1"/>
            <a:r>
              <a:rPr lang="en-GB" noProof="0" dirty="0"/>
              <a:t>Provide and update the legal framework</a:t>
            </a:r>
          </a:p>
          <a:p>
            <a:pPr lvl="1"/>
            <a:r>
              <a:rPr lang="en-GB" noProof="0" dirty="0"/>
              <a:t>Mandate further stakeholders</a:t>
            </a:r>
          </a:p>
          <a:p>
            <a:pPr lvl="1"/>
            <a:r>
              <a:rPr lang="en-GB" noProof="0" dirty="0"/>
              <a:t>Analyse and develop the system (e. g. through BIBB)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00D68E0-B6D7-42B6-9B80-E3780F92B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776" y="1526240"/>
            <a:ext cx="2564929" cy="297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93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Access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noProof="0" dirty="0"/>
              <a:t>Motivation and Access – Young People</a:t>
            </a:r>
          </a:p>
          <a:p>
            <a:pPr marL="0" indent="0">
              <a:buNone/>
            </a:pPr>
            <a:endParaRPr lang="en-GB" noProof="0" dirty="0"/>
          </a:p>
          <a:p>
            <a:pPr marL="0" indent="0">
              <a:buNone/>
            </a:pPr>
            <a:r>
              <a:rPr lang="en-GB" b="1" noProof="0" dirty="0"/>
              <a:t>Motivation: </a:t>
            </a:r>
            <a:r>
              <a:rPr lang="en-GB" noProof="0" dirty="0"/>
              <a:t>„I want to become a … !“ </a:t>
            </a:r>
          </a:p>
          <a:p>
            <a:pPr marL="0" indent="0">
              <a:buNone/>
            </a:pPr>
            <a:r>
              <a:rPr lang="en-GB" b="1" noProof="0" dirty="0"/>
              <a:t>Access:</a:t>
            </a:r>
          </a:p>
          <a:p>
            <a:pPr lvl="1"/>
            <a:r>
              <a:rPr lang="en-GB" noProof="0" dirty="0"/>
              <a:t>Find potential employers</a:t>
            </a:r>
            <a:br>
              <a:rPr lang="en-GB" noProof="0" dirty="0"/>
            </a:br>
            <a:r>
              <a:rPr lang="en-GB" noProof="0" dirty="0"/>
              <a:t>and screen openings</a:t>
            </a:r>
          </a:p>
          <a:p>
            <a:pPr lvl="1"/>
            <a:r>
              <a:rPr lang="en-GB" noProof="0" dirty="0"/>
              <a:t>Write application</a:t>
            </a:r>
          </a:p>
          <a:p>
            <a:pPr lvl="1"/>
            <a:r>
              <a:rPr lang="en-GB" noProof="0" dirty="0"/>
              <a:t>Undergo selection process</a:t>
            </a:r>
          </a:p>
          <a:p>
            <a:pPr lvl="1"/>
            <a:r>
              <a:rPr lang="en-GB" noProof="0" dirty="0"/>
              <a:t>Choose training company</a:t>
            </a:r>
          </a:p>
          <a:p>
            <a:pPr lvl="1"/>
            <a:r>
              <a:rPr lang="en-GB" noProof="0" dirty="0"/>
              <a:t>Sign training contract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BC858AD-81EA-4AB1-BEB0-63CF9C463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382" y="1113028"/>
            <a:ext cx="3899011" cy="436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73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Access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Motivation and Access – Companies</a:t>
            </a:r>
          </a:p>
          <a:p>
            <a:pPr marL="0" indent="0">
              <a:buNone/>
            </a:pPr>
            <a:endParaRPr lang="en-GB" noProof="0" dirty="0"/>
          </a:p>
          <a:p>
            <a:pPr marL="0" indent="0">
              <a:buNone/>
            </a:pPr>
            <a:r>
              <a:rPr lang="en-GB" b="1" noProof="0" dirty="0"/>
              <a:t>Motivation: </a:t>
            </a:r>
            <a:r>
              <a:rPr lang="en-GB" noProof="0" dirty="0"/>
              <a:t>„I need to be secure about filling all job openings.“ </a:t>
            </a:r>
          </a:p>
          <a:p>
            <a:pPr marL="0" indent="0">
              <a:buNone/>
            </a:pPr>
            <a:r>
              <a:rPr lang="en-GB" b="1" noProof="0" dirty="0"/>
              <a:t>Access:</a:t>
            </a:r>
          </a:p>
          <a:p>
            <a:pPr lvl="1"/>
            <a:r>
              <a:rPr lang="en-GB" noProof="0" dirty="0"/>
              <a:t>Register as a training company</a:t>
            </a:r>
          </a:p>
          <a:p>
            <a:pPr lvl="1"/>
            <a:r>
              <a:rPr lang="en-GB" noProof="0" dirty="0"/>
              <a:t>Offer traineeships</a:t>
            </a:r>
          </a:p>
          <a:p>
            <a:pPr lvl="1"/>
            <a:r>
              <a:rPr lang="en-GB" noProof="0" dirty="0"/>
              <a:t>Analyse applications</a:t>
            </a:r>
          </a:p>
          <a:p>
            <a:pPr lvl="1"/>
            <a:r>
              <a:rPr lang="en-GB" noProof="0" dirty="0"/>
              <a:t>Choose trainees</a:t>
            </a:r>
          </a:p>
          <a:p>
            <a:pPr lvl="1"/>
            <a:r>
              <a:rPr lang="en-GB" noProof="0" dirty="0"/>
              <a:t>Sign training contracts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5E939C-D805-483C-9713-9F955B54F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804" y="2516372"/>
            <a:ext cx="4270016" cy="314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86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Contents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noProof="0" dirty="0"/>
              <a:t>Dual VET in Germany</a:t>
            </a:r>
          </a:p>
          <a:p>
            <a:pPr marL="0" indent="0">
              <a:buNone/>
            </a:pPr>
            <a:endParaRPr lang="en-GB" b="1" noProof="0" dirty="0"/>
          </a:p>
          <a:p>
            <a:pPr marL="1352550" lvl="1" indent="-457200">
              <a:buFont typeface="+mj-lt"/>
              <a:buAutoNum type="arabicPeriod"/>
            </a:pPr>
            <a:r>
              <a:rPr lang="en-GB" b="1" noProof="0" dirty="0"/>
              <a:t>Basics and Framework Conditions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GB" b="1" noProof="0" dirty="0"/>
              <a:t>Motivation, Interests and Process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GB" b="1" noProof="0" dirty="0"/>
              <a:t>The Success Model</a:t>
            </a:r>
          </a:p>
          <a:p>
            <a:pPr marL="0" indent="0">
              <a:buNone/>
            </a:pPr>
            <a:endParaRPr lang="en-GB" b="1" noProof="0" dirty="0"/>
          </a:p>
        </p:txBody>
      </p:sp>
    </p:spTree>
    <p:extLst>
      <p:ext uri="{BB962C8B-B14F-4D97-AF65-F5344CB8AC3E}">
        <p14:creationId xmlns:p14="http://schemas.microsoft.com/office/powerpoint/2010/main" val="1101480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Process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6965669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noProof="0" dirty="0"/>
              <a:t>The Training Contract</a:t>
            </a:r>
          </a:p>
          <a:p>
            <a:pPr marL="0" indent="0">
              <a:buNone/>
            </a:pPr>
            <a:endParaRPr lang="en-GB" b="1" noProof="0" dirty="0"/>
          </a:p>
          <a:p>
            <a:pPr marL="0" indent="0">
              <a:buNone/>
            </a:pPr>
            <a:r>
              <a:rPr lang="en-GB" noProof="0" dirty="0"/>
              <a:t>The professional training starts with signing the training contract between employer and trainee.</a:t>
            </a:r>
          </a:p>
          <a:p>
            <a:pPr marL="0" indent="0">
              <a:buNone/>
            </a:pPr>
            <a:r>
              <a:rPr lang="en-GB" noProof="0" dirty="0"/>
              <a:t>The training contract regulates:</a:t>
            </a:r>
          </a:p>
          <a:p>
            <a:pPr lvl="1"/>
            <a:r>
              <a:rPr lang="en-GB" noProof="0" dirty="0"/>
              <a:t>Duration</a:t>
            </a:r>
          </a:p>
          <a:p>
            <a:pPr lvl="1"/>
            <a:r>
              <a:rPr lang="en-GB" noProof="0" dirty="0"/>
              <a:t>Contents</a:t>
            </a:r>
          </a:p>
          <a:p>
            <a:pPr lvl="1"/>
            <a:r>
              <a:rPr lang="en-GB" noProof="0" dirty="0"/>
              <a:t>Probation period</a:t>
            </a:r>
          </a:p>
          <a:p>
            <a:pPr lvl="1"/>
            <a:r>
              <a:rPr lang="en-GB" noProof="0" dirty="0"/>
              <a:t>Temporal and factual structure</a:t>
            </a:r>
          </a:p>
          <a:p>
            <a:pPr lvl="1"/>
            <a:r>
              <a:rPr lang="en-GB" noProof="0" dirty="0"/>
              <a:t>Remuneration</a:t>
            </a:r>
          </a:p>
          <a:p>
            <a:pPr lvl="1"/>
            <a:r>
              <a:rPr lang="en-GB" noProof="0" dirty="0"/>
              <a:t>Rights and obligations of both parties</a:t>
            </a:r>
          </a:p>
          <a:p>
            <a:pPr lvl="1"/>
            <a:endParaRPr lang="en-GB" noProof="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BAB343E-8FC8-4A17-83B2-DB966D9DE4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9" t="40907" r="15489" b="-1"/>
          <a:stretch/>
        </p:blipFill>
        <p:spPr>
          <a:xfrm>
            <a:off x="7046253" y="2329843"/>
            <a:ext cx="3543301" cy="373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30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8246B10-35B2-4A92-ABB5-279C37247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1711183"/>
            <a:ext cx="4860000" cy="446715"/>
          </a:xfrm>
        </p:spPr>
        <p:txBody>
          <a:bodyPr/>
          <a:lstStyle/>
          <a:p>
            <a:r>
              <a:rPr lang="en-GB" noProof="0" dirty="0"/>
              <a:t>70 % Training in the company</a:t>
            </a:r>
            <a:endParaRPr lang="en-GB" b="1" noProof="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A3DF00B-E700-4914-9E72-E58906D84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1711183"/>
            <a:ext cx="4860000" cy="446715"/>
          </a:xfrm>
        </p:spPr>
        <p:txBody>
          <a:bodyPr>
            <a:normAutofit/>
          </a:bodyPr>
          <a:lstStyle/>
          <a:p>
            <a:r>
              <a:rPr lang="en-GB" noProof="0" dirty="0"/>
              <a:t>30 % Lessons in vocational school</a:t>
            </a:r>
            <a:endParaRPr lang="en-GB" b="1" noProof="0" dirty="0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7A1AD76-8C12-4677-98F8-8620702B098E}"/>
              </a:ext>
            </a:extLst>
          </p:cNvPr>
          <p:cNvCxnSpPr>
            <a:cxnSpLocks/>
          </p:cNvCxnSpPr>
          <p:nvPr/>
        </p:nvCxnSpPr>
        <p:spPr>
          <a:xfrm>
            <a:off x="6619815" y="1711183"/>
            <a:ext cx="0" cy="16158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12204B2E-2F42-4E80-B008-17B0746FA150}"/>
              </a:ext>
            </a:extLst>
          </p:cNvPr>
          <p:cNvCxnSpPr>
            <a:cxnSpLocks/>
          </p:cNvCxnSpPr>
          <p:nvPr/>
        </p:nvCxnSpPr>
        <p:spPr>
          <a:xfrm>
            <a:off x="687397" y="1711183"/>
            <a:ext cx="0" cy="25136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Process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052993-4656-4772-AAD9-7390BBAB3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321209"/>
            <a:ext cx="4860000" cy="2217173"/>
          </a:xfrm>
        </p:spPr>
        <p:txBody>
          <a:bodyPr>
            <a:normAutofit/>
          </a:bodyPr>
          <a:lstStyle/>
          <a:p>
            <a:r>
              <a:rPr lang="en-GB" noProof="0" dirty="0"/>
              <a:t>Structured training under real work conditions</a:t>
            </a:r>
          </a:p>
          <a:p>
            <a:r>
              <a:rPr lang="en-GB" noProof="0" dirty="0"/>
              <a:t>Trainees participate in actual business activities</a:t>
            </a:r>
          </a:p>
          <a:p>
            <a:r>
              <a:rPr lang="en-GB" noProof="0" dirty="0"/>
              <a:t>Trainees receive a remuneration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54451FB-F4E2-4629-8031-D4DE2D768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321209"/>
            <a:ext cx="4860000" cy="2217173"/>
          </a:xfrm>
        </p:spPr>
        <p:txBody>
          <a:bodyPr/>
          <a:lstStyle/>
          <a:p>
            <a:r>
              <a:rPr lang="en-GB" noProof="0" dirty="0"/>
              <a:t>Lessons in class</a:t>
            </a:r>
          </a:p>
          <a:p>
            <a:r>
              <a:rPr lang="en-GB" noProof="0" dirty="0"/>
              <a:t>Occupation related (2/3) and</a:t>
            </a:r>
          </a:p>
          <a:p>
            <a:r>
              <a:rPr lang="en-GB" noProof="0" dirty="0"/>
              <a:t>General (1/3) subjects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EE81DD7-7968-4CBF-8A65-2F88330A4C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>
            <a:normAutofit/>
          </a:bodyPr>
          <a:lstStyle/>
          <a:p>
            <a:r>
              <a:rPr lang="en-GB" b="1" noProof="0" dirty="0"/>
              <a:t>Dual Learning at two venues</a:t>
            </a:r>
            <a:endParaRPr lang="en-GB" noProof="0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B2590B8-67E7-4575-815A-1669C50F68D0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Dual VET lasts from two to three and a half years.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653E254-E1F1-451C-AD64-49D2E7055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64" y="3448026"/>
            <a:ext cx="6747093" cy="188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53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Process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Examination</a:t>
            </a:r>
          </a:p>
          <a:p>
            <a:pPr marL="0" indent="0">
              <a:buNone/>
            </a:pPr>
            <a:endParaRPr lang="en-GB" noProof="0" dirty="0"/>
          </a:p>
          <a:p>
            <a:pPr marL="0" indent="0">
              <a:buNone/>
            </a:pPr>
            <a:r>
              <a:rPr lang="en-GB" b="1" noProof="0" dirty="0"/>
              <a:t>The Final Exam</a:t>
            </a:r>
          </a:p>
          <a:p>
            <a:pPr lvl="1"/>
            <a:r>
              <a:rPr lang="en-GB" noProof="0" dirty="0"/>
              <a:t>Organised by the chamber</a:t>
            </a:r>
          </a:p>
          <a:p>
            <a:pPr lvl="1"/>
            <a:r>
              <a:rPr lang="en-GB" noProof="0" dirty="0"/>
              <a:t>Theoretical and practical part</a:t>
            </a:r>
          </a:p>
          <a:p>
            <a:pPr lvl="1"/>
            <a:r>
              <a:rPr lang="en-GB" noProof="0" dirty="0"/>
              <a:t>Examination board with</a:t>
            </a:r>
          </a:p>
          <a:p>
            <a:pPr lvl="2"/>
            <a:r>
              <a:rPr lang="en-GB" noProof="0" dirty="0"/>
              <a:t>Employers‘ representatives</a:t>
            </a:r>
          </a:p>
          <a:p>
            <a:pPr lvl="2"/>
            <a:r>
              <a:rPr lang="en-GB" noProof="0" dirty="0"/>
              <a:t>Employees‘ representatives (Trade Unions)</a:t>
            </a:r>
          </a:p>
          <a:p>
            <a:pPr lvl="2"/>
            <a:r>
              <a:rPr lang="en-GB" noProof="0" dirty="0"/>
              <a:t>Vocational school teachers (representing the Government)</a:t>
            </a:r>
          </a:p>
        </p:txBody>
      </p:sp>
    </p:spTree>
    <p:extLst>
      <p:ext uri="{BB962C8B-B14F-4D97-AF65-F5344CB8AC3E}">
        <p14:creationId xmlns:p14="http://schemas.microsoft.com/office/powerpoint/2010/main" val="2606345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Process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The Final Exam</a:t>
            </a:r>
          </a:p>
          <a:p>
            <a:pPr marL="0" indent="0">
              <a:buNone/>
            </a:pPr>
            <a:endParaRPr lang="en-GB" noProof="0" dirty="0"/>
          </a:p>
          <a:p>
            <a:pPr marL="0" indent="0">
              <a:buNone/>
            </a:pPr>
            <a:r>
              <a:rPr lang="en-GB" b="1" noProof="0" dirty="0"/>
              <a:t>Vocational Certificate</a:t>
            </a:r>
          </a:p>
          <a:p>
            <a:pPr lvl="1"/>
            <a:r>
              <a:rPr lang="en-GB" noProof="0" dirty="0"/>
              <a:t>Issued by the chamber</a:t>
            </a:r>
          </a:p>
          <a:p>
            <a:pPr lvl="1"/>
            <a:r>
              <a:rPr lang="en-GB" noProof="0" dirty="0"/>
              <a:t>Officially recognised</a:t>
            </a:r>
          </a:p>
          <a:p>
            <a:pPr marL="0" indent="0">
              <a:buNone/>
            </a:pPr>
            <a:endParaRPr lang="en-GB" noProof="0" dirty="0"/>
          </a:p>
          <a:p>
            <a:pPr marL="0" indent="0">
              <a:buNone/>
            </a:pPr>
            <a:r>
              <a:rPr lang="en-GB" b="1" noProof="0" dirty="0"/>
              <a:t>The successful examination ends the training. The professional career begins.</a:t>
            </a:r>
          </a:p>
        </p:txBody>
      </p:sp>
    </p:spTree>
    <p:extLst>
      <p:ext uri="{BB962C8B-B14F-4D97-AF65-F5344CB8AC3E}">
        <p14:creationId xmlns:p14="http://schemas.microsoft.com/office/powerpoint/2010/main" val="3375008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Process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8908769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noProof="0" dirty="0"/>
              <a:t>Beginning of the Vocational Career: Opportunities</a:t>
            </a:r>
          </a:p>
          <a:p>
            <a:pPr marL="0" indent="0">
              <a:buNone/>
            </a:pPr>
            <a:endParaRPr lang="en-GB" b="1" noProof="0" dirty="0"/>
          </a:p>
          <a:p>
            <a:pPr marL="0" indent="0">
              <a:buNone/>
            </a:pPr>
            <a:r>
              <a:rPr lang="en-GB" b="1" noProof="0" dirty="0"/>
              <a:t>On the Labour Market </a:t>
            </a:r>
          </a:p>
          <a:p>
            <a:pPr lvl="1"/>
            <a:r>
              <a:rPr lang="en-GB" noProof="0" dirty="0"/>
              <a:t>Employment contract with the initial training company</a:t>
            </a:r>
          </a:p>
          <a:p>
            <a:pPr lvl="1"/>
            <a:r>
              <a:rPr lang="en-GB" noProof="0" dirty="0"/>
              <a:t>Employment contract with another company</a:t>
            </a:r>
          </a:p>
          <a:p>
            <a:pPr lvl="1"/>
            <a:r>
              <a:rPr lang="en-GB" noProof="0" dirty="0"/>
              <a:t>Employment in another (neighbouring) vocational field</a:t>
            </a:r>
          </a:p>
          <a:p>
            <a:pPr marL="0" indent="0">
              <a:buNone/>
            </a:pPr>
            <a:r>
              <a:rPr lang="en-GB" b="1" noProof="0" dirty="0"/>
              <a:t>Continuation of Training</a:t>
            </a:r>
          </a:p>
          <a:p>
            <a:pPr lvl="1"/>
            <a:r>
              <a:rPr lang="en-GB" noProof="0" dirty="0"/>
              <a:t>Further training measures (building on existing qualification, if applicable) </a:t>
            </a:r>
          </a:p>
          <a:p>
            <a:pPr lvl="1"/>
            <a:r>
              <a:rPr lang="en-GB" noProof="0" dirty="0"/>
              <a:t>University studies („tertiary education“)</a:t>
            </a:r>
          </a:p>
          <a:p>
            <a:pPr lvl="1"/>
            <a:endParaRPr lang="en-GB" noProof="0" dirty="0"/>
          </a:p>
          <a:p>
            <a:pPr lvl="1"/>
            <a:endParaRPr lang="en-GB" noProof="0" dirty="0"/>
          </a:p>
          <a:p>
            <a:pPr lvl="1"/>
            <a:endParaRPr lang="en-GB" noProof="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E25678-3DF6-4701-A408-203376D4D3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817" y="2131359"/>
            <a:ext cx="3112201" cy="333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02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8603"/>
            <a:ext cx="10066338" cy="709613"/>
          </a:xfrm>
        </p:spPr>
        <p:txBody>
          <a:bodyPr/>
          <a:lstStyle/>
          <a:p>
            <a:r>
              <a:rPr lang="en-GB" noProof="0" dirty="0"/>
              <a:t>Dual VET:</a:t>
            </a:r>
          </a:p>
          <a:p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800" noProof="0" dirty="0"/>
              <a:t>The Success Model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45225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7D90CCD-CD02-462B-83EC-F5E5E4CE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How Does Dual VET Work?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B7A31FD-3935-4812-B441-C59053FC0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Summary</a:t>
            </a:r>
          </a:p>
          <a:p>
            <a:pPr marL="0" indent="0">
              <a:buNone/>
            </a:pPr>
            <a:endParaRPr lang="en-GB" b="1" noProof="0" dirty="0"/>
          </a:p>
          <a:p>
            <a:pPr marL="0" indent="0">
              <a:buNone/>
            </a:pPr>
            <a:r>
              <a:rPr lang="en-GB" b="1" noProof="0" dirty="0"/>
              <a:t>Process</a:t>
            </a:r>
          </a:p>
          <a:p>
            <a:pPr lvl="1"/>
            <a:r>
              <a:rPr lang="en-GB" noProof="0" dirty="0"/>
              <a:t>Training parallel in the company (70 %) and vocational school (30 %): „Dual“</a:t>
            </a:r>
          </a:p>
          <a:p>
            <a:pPr lvl="1"/>
            <a:r>
              <a:rPr lang="en-GB" noProof="0" dirty="0"/>
              <a:t>Training with defined contents and duration (Training contract)</a:t>
            </a:r>
          </a:p>
          <a:p>
            <a:pPr lvl="1"/>
            <a:r>
              <a:rPr lang="en-GB" noProof="0" dirty="0"/>
              <a:t>Training in actual business operations</a:t>
            </a:r>
          </a:p>
          <a:p>
            <a:pPr lvl="1"/>
            <a:r>
              <a:rPr lang="en-GB" noProof="0" dirty="0"/>
              <a:t>Final exam before an examination board</a:t>
            </a:r>
          </a:p>
          <a:p>
            <a:endParaRPr lang="en-GB" noProof="0" dirty="0"/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89427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29020E-E24C-4E3B-8219-F011B12A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How Does Dual VET Work?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CAE68A-4834-4B0D-B690-448C0BC02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Summary</a:t>
            </a:r>
          </a:p>
          <a:p>
            <a:pPr marL="0" indent="0">
              <a:buNone/>
            </a:pPr>
            <a:endParaRPr lang="en-GB" b="1" noProof="0" dirty="0"/>
          </a:p>
          <a:p>
            <a:pPr marL="0" indent="0">
              <a:buNone/>
            </a:pPr>
            <a:r>
              <a:rPr lang="en-GB" b="1" noProof="0" dirty="0"/>
              <a:t>Framework</a:t>
            </a:r>
          </a:p>
          <a:p>
            <a:pPr lvl="1"/>
            <a:r>
              <a:rPr lang="en-GB" noProof="0" dirty="0"/>
              <a:t>The Government provides the legal framework</a:t>
            </a:r>
          </a:p>
          <a:p>
            <a:pPr lvl="1"/>
            <a:r>
              <a:rPr lang="en-GB" noProof="0" dirty="0"/>
              <a:t>The Government organises the school-based part of training</a:t>
            </a:r>
          </a:p>
          <a:p>
            <a:pPr lvl="1"/>
            <a:r>
              <a:rPr lang="en-GB" noProof="0" dirty="0"/>
              <a:t>Chambers and social partners define contents and range of training</a:t>
            </a:r>
          </a:p>
          <a:p>
            <a:pPr lvl="1"/>
            <a:r>
              <a:rPr lang="en-GB" noProof="0" dirty="0"/>
              <a:t>Chambers as competent bodies monitor company-based training</a:t>
            </a:r>
          </a:p>
        </p:txBody>
      </p:sp>
    </p:spTree>
    <p:extLst>
      <p:ext uri="{BB962C8B-B14F-4D97-AF65-F5344CB8AC3E}">
        <p14:creationId xmlns:p14="http://schemas.microsoft.com/office/powerpoint/2010/main" val="110697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8FB1C-AC20-44E4-9B45-A9C4291DF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Why is Dual VET in Germany Successful?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EF0426-79DB-4039-845A-F7DF4D81B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noProof="0" dirty="0"/>
              <a:t>Success factors</a:t>
            </a:r>
          </a:p>
          <a:p>
            <a:pPr marL="0" indent="0">
              <a:buNone/>
            </a:pPr>
            <a:endParaRPr lang="en-GB" noProof="0" dirty="0"/>
          </a:p>
          <a:p>
            <a:pPr lvl="1"/>
            <a:r>
              <a:rPr lang="en-GB" noProof="0" dirty="0"/>
              <a:t>Historically grown system</a:t>
            </a:r>
          </a:p>
          <a:p>
            <a:pPr lvl="1"/>
            <a:r>
              <a:rPr lang="en-GB" noProof="0" dirty="0"/>
              <a:t>High acceptance in society</a:t>
            </a:r>
          </a:p>
          <a:p>
            <a:pPr lvl="1"/>
            <a:r>
              <a:rPr lang="en-GB" noProof="0" dirty="0"/>
              <a:t>Win-win-situation for trainees and companies</a:t>
            </a:r>
          </a:p>
          <a:p>
            <a:pPr lvl="1"/>
            <a:r>
              <a:rPr lang="en-GB" noProof="0" dirty="0"/>
              <a:t>Training according to the demand for skilled labour</a:t>
            </a:r>
          </a:p>
          <a:p>
            <a:pPr lvl="1"/>
            <a:r>
              <a:rPr lang="en-GB" noProof="0" dirty="0"/>
              <a:t>Strong institutions (chambers, social partners, SME)</a:t>
            </a:r>
          </a:p>
          <a:p>
            <a:pPr lvl="1"/>
            <a:r>
              <a:rPr lang="en-GB" noProof="0" dirty="0"/>
              <a:t>Active contributions by all stakeholders</a:t>
            </a:r>
          </a:p>
          <a:p>
            <a:pPr lvl="1"/>
            <a:r>
              <a:rPr lang="en-GB" noProof="0" dirty="0"/>
              <a:t>High flexibility and adaptability of the system</a:t>
            </a:r>
          </a:p>
          <a:p>
            <a:pPr lvl="1"/>
            <a:endParaRPr lang="en-GB" noProof="0" dirty="0"/>
          </a:p>
          <a:p>
            <a:endParaRPr lang="en-GB" noProof="0" dirty="0"/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52608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Five Quality Features of Dual VET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noProof="0" dirty="0"/>
              <a:t>Cornerstones</a:t>
            </a:r>
          </a:p>
          <a:p>
            <a:pPr marL="0" indent="0">
              <a:buNone/>
            </a:pPr>
            <a:endParaRPr lang="en-GB" b="1" noProof="0" dirty="0"/>
          </a:p>
          <a:p>
            <a:pPr marL="1352550" lvl="1" indent="-457200">
              <a:buFont typeface="+mj-lt"/>
              <a:buAutoNum type="arabicPeriod"/>
            </a:pPr>
            <a:r>
              <a:rPr lang="en-GB" b="1" noProof="0" dirty="0"/>
              <a:t>Cooperation of government, business community and social partners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GB" b="1" noProof="0" dirty="0"/>
              <a:t>Learning within the work process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GB" b="1" noProof="0" dirty="0"/>
              <a:t>Acceptance of national standards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GB" b="1" noProof="0" dirty="0"/>
              <a:t>Qualified VET staff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GB" b="1" noProof="0" dirty="0"/>
              <a:t>Institutionalised research and advice</a:t>
            </a:r>
          </a:p>
          <a:p>
            <a:endParaRPr lang="en-GB" b="1" noProof="0" dirty="0"/>
          </a:p>
        </p:txBody>
      </p:sp>
    </p:spTree>
    <p:extLst>
      <p:ext uri="{BB962C8B-B14F-4D97-AF65-F5344CB8AC3E}">
        <p14:creationId xmlns:p14="http://schemas.microsoft.com/office/powerpoint/2010/main" val="336002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830223"/>
            <a:ext cx="10066338" cy="709613"/>
          </a:xfrm>
        </p:spPr>
        <p:txBody>
          <a:bodyPr/>
          <a:lstStyle/>
          <a:p>
            <a:r>
              <a:rPr lang="en-GB" noProof="0" dirty="0"/>
              <a:t>Dual VET:</a:t>
            </a:r>
          </a:p>
          <a:p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800" noProof="0" dirty="0"/>
              <a:t>Basics and Framework Conditions</a:t>
            </a:r>
          </a:p>
          <a:p>
            <a:endParaRPr lang="en-GB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1A858B1-EC6D-41C9-B420-98B313415A2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en-GB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11785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385F2-5B02-400E-B8C0-E5D8E985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Benefits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65F475-A2DC-4682-B1B0-A05E14F76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Benefits for trainees:</a:t>
            </a:r>
          </a:p>
          <a:p>
            <a:pPr marL="0" indent="0">
              <a:buNone/>
            </a:pPr>
            <a:r>
              <a:rPr lang="en-GB" noProof="0" dirty="0"/>
              <a:t>Dual VET is the ideal preparation for a professional career:</a:t>
            </a:r>
          </a:p>
          <a:p>
            <a:pPr marL="0" indent="0">
              <a:buNone/>
            </a:pPr>
            <a:endParaRPr lang="en-GB" noProof="0" dirty="0"/>
          </a:p>
          <a:p>
            <a:pPr lvl="1"/>
            <a:r>
              <a:rPr lang="en-GB" noProof="0" dirty="0"/>
              <a:t>Occupation specific competencies and qualification</a:t>
            </a:r>
          </a:p>
          <a:p>
            <a:pPr lvl="1"/>
            <a:r>
              <a:rPr lang="en-GB" noProof="0" dirty="0"/>
              <a:t>Real work conditions (equipment, procedures, work environment)</a:t>
            </a:r>
          </a:p>
          <a:p>
            <a:pPr lvl="1"/>
            <a:r>
              <a:rPr lang="en-GB" noProof="0" dirty="0"/>
              <a:t>Remuneration</a:t>
            </a:r>
          </a:p>
        </p:txBody>
      </p:sp>
    </p:spTree>
    <p:extLst>
      <p:ext uri="{BB962C8B-B14F-4D97-AF65-F5344CB8AC3E}">
        <p14:creationId xmlns:p14="http://schemas.microsoft.com/office/powerpoint/2010/main" val="932415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8C119-155F-4B6A-AFA5-0F43F2CF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Benefits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F39B61-C3EF-4F87-A939-3EA5C9F4A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Benefits for companies:</a:t>
            </a:r>
          </a:p>
          <a:p>
            <a:pPr marL="0" indent="0">
              <a:buNone/>
            </a:pPr>
            <a:r>
              <a:rPr lang="en-GB" noProof="0" dirty="0"/>
              <a:t>Dual VET secures qualified personnel:</a:t>
            </a:r>
          </a:p>
          <a:p>
            <a:pPr marL="0" indent="0">
              <a:buNone/>
            </a:pPr>
            <a:endParaRPr lang="en-GB" noProof="0" dirty="0"/>
          </a:p>
          <a:p>
            <a:pPr lvl="1"/>
            <a:r>
              <a:rPr lang="en-GB" noProof="0" dirty="0"/>
              <a:t>Qualified workers, in accordance with company-specific requirements (as opposed to external applicants)</a:t>
            </a:r>
          </a:p>
          <a:p>
            <a:pPr lvl="1"/>
            <a:r>
              <a:rPr lang="en-GB" noProof="0" dirty="0"/>
              <a:t>Increased productivity (fast amortisation)</a:t>
            </a:r>
          </a:p>
          <a:p>
            <a:pPr lvl="1"/>
            <a:r>
              <a:rPr lang="en-GB" noProof="0" dirty="0"/>
              <a:t>Active participation of the business community in developing training standards</a:t>
            </a:r>
          </a:p>
          <a:p>
            <a:pPr lvl="1"/>
            <a:r>
              <a:rPr lang="en-GB" noProof="0" dirty="0"/>
              <a:t>Contribution to Corporate Social Responsibility (CSR)</a:t>
            </a:r>
            <a:endParaRPr lang="en-GB" noProof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85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496F86-45F2-47D2-9135-928021D9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Benefits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2D72C8-748D-4BBF-9372-8DD98923C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Benefits for the Government and Society:</a:t>
            </a:r>
          </a:p>
          <a:p>
            <a:pPr marL="0" indent="0">
              <a:buNone/>
            </a:pPr>
            <a:r>
              <a:rPr lang="en-GB" noProof="0" dirty="0"/>
              <a:t>Joint benefit, wealth and social peace:</a:t>
            </a:r>
          </a:p>
          <a:p>
            <a:pPr marL="0" indent="0">
              <a:buNone/>
            </a:pPr>
            <a:endParaRPr lang="en-GB" noProof="0" dirty="0"/>
          </a:p>
          <a:p>
            <a:pPr lvl="1"/>
            <a:r>
              <a:rPr lang="en-GB" noProof="0" dirty="0"/>
              <a:t>High economic performance and productivity</a:t>
            </a:r>
          </a:p>
          <a:p>
            <a:pPr lvl="1"/>
            <a:r>
              <a:rPr lang="en-GB" noProof="0" dirty="0"/>
              <a:t>Balance in the labour market (supply/demand)</a:t>
            </a:r>
          </a:p>
          <a:p>
            <a:pPr lvl="1"/>
            <a:r>
              <a:rPr lang="en-GB" noProof="0" dirty="0"/>
              <a:t>Social and economic integration of young people</a:t>
            </a:r>
          </a:p>
          <a:p>
            <a:pPr lvl="1"/>
            <a:r>
              <a:rPr lang="en-GB" noProof="0" dirty="0"/>
              <a:t>Contributions of all stakeholders</a:t>
            </a:r>
          </a:p>
        </p:txBody>
      </p:sp>
    </p:spTree>
    <p:extLst>
      <p:ext uri="{BB962C8B-B14F-4D97-AF65-F5344CB8AC3E}">
        <p14:creationId xmlns:p14="http://schemas.microsoft.com/office/powerpoint/2010/main" val="1025798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4553B0-AADC-4DD0-BABE-9F9E2C2A8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Challenges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B2B7F0-31F9-4464-8379-019CAD702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Challenges from Trainees‘ Point of View</a:t>
            </a:r>
          </a:p>
          <a:p>
            <a:pPr marL="0" indent="0">
              <a:buNone/>
            </a:pPr>
            <a:endParaRPr lang="en-GB" noProof="0" dirty="0"/>
          </a:p>
          <a:p>
            <a:pPr lvl="1"/>
            <a:r>
              <a:rPr lang="en-GB" noProof="0" dirty="0"/>
              <a:t>Discrepancy between demanded and supplied training positions (lack of openings)</a:t>
            </a:r>
          </a:p>
          <a:p>
            <a:pPr lvl="1"/>
            <a:r>
              <a:rPr lang="en-GB" noProof="0" dirty="0"/>
              <a:t>Access to Dual VET</a:t>
            </a:r>
          </a:p>
          <a:p>
            <a:pPr lvl="1"/>
            <a:r>
              <a:rPr lang="en-GB" noProof="0" dirty="0"/>
              <a:t>Increasing occupational demands</a:t>
            </a:r>
          </a:p>
          <a:p>
            <a:pPr lvl="1"/>
            <a:r>
              <a:rPr lang="en-GB" noProof="0" dirty="0"/>
              <a:t>Lifelong learning</a:t>
            </a:r>
          </a:p>
        </p:txBody>
      </p:sp>
    </p:spTree>
    <p:extLst>
      <p:ext uri="{BB962C8B-B14F-4D97-AF65-F5344CB8AC3E}">
        <p14:creationId xmlns:p14="http://schemas.microsoft.com/office/powerpoint/2010/main" val="5470126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C07151-C977-4B96-AC42-968A0C22D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Challenges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693265-CF8A-4FCA-A769-BA86F15A9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Challenges from Businesses‘ Point of View </a:t>
            </a:r>
          </a:p>
          <a:p>
            <a:pPr marL="0" indent="0">
              <a:buNone/>
            </a:pPr>
            <a:endParaRPr lang="en-GB" noProof="0" dirty="0"/>
          </a:p>
          <a:p>
            <a:pPr lvl="1"/>
            <a:r>
              <a:rPr lang="en-GB" noProof="0" dirty="0"/>
              <a:t>Discrepancy between demanded and supplied training positions (lack of applicants)</a:t>
            </a:r>
          </a:p>
          <a:p>
            <a:pPr lvl="1"/>
            <a:r>
              <a:rPr lang="en-GB" noProof="0" dirty="0"/>
              <a:t>Unprepared trainees</a:t>
            </a:r>
          </a:p>
          <a:p>
            <a:pPr lvl="1"/>
            <a:r>
              <a:rPr lang="en-GB" noProof="0" dirty="0"/>
              <a:t>Inclusion of people with special needs</a:t>
            </a:r>
          </a:p>
          <a:p>
            <a:pPr lvl="1"/>
            <a:r>
              <a:rPr lang="en-GB" noProof="0" dirty="0"/>
              <a:t>Inclusion of migrants</a:t>
            </a:r>
          </a:p>
        </p:txBody>
      </p:sp>
    </p:spTree>
    <p:extLst>
      <p:ext uri="{BB962C8B-B14F-4D97-AF65-F5344CB8AC3E}">
        <p14:creationId xmlns:p14="http://schemas.microsoft.com/office/powerpoint/2010/main" val="550694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3E7821-62C1-4ABD-8548-CA99D6215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Challenges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FCC598-EDBC-43C4-9C94-5DAE8EFA0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Challenges from the Point of View of the Government and Society</a:t>
            </a:r>
          </a:p>
          <a:p>
            <a:pPr marL="0" indent="0">
              <a:buNone/>
            </a:pPr>
            <a:endParaRPr lang="en-GB" noProof="0" dirty="0"/>
          </a:p>
          <a:p>
            <a:pPr lvl="1"/>
            <a:r>
              <a:rPr lang="en-GB" noProof="0" dirty="0"/>
              <a:t>Demographic change</a:t>
            </a:r>
          </a:p>
          <a:p>
            <a:pPr lvl="1"/>
            <a:r>
              <a:rPr lang="en-GB" noProof="0" dirty="0"/>
              <a:t>Foreseeable lack of skilled labour</a:t>
            </a:r>
          </a:p>
          <a:p>
            <a:pPr lvl="1"/>
            <a:r>
              <a:rPr lang="en-GB" noProof="0" dirty="0"/>
              <a:t>Trend of academisation</a:t>
            </a:r>
          </a:p>
          <a:p>
            <a:pPr lvl="1"/>
            <a:r>
              <a:rPr lang="en-GB" noProof="0" dirty="0"/>
              <a:t>Regional discrepancies</a:t>
            </a:r>
          </a:p>
          <a:p>
            <a:pPr lvl="1"/>
            <a:r>
              <a:rPr lang="en-GB" noProof="0" dirty="0"/>
              <a:t>Inclusion</a:t>
            </a:r>
          </a:p>
        </p:txBody>
      </p:sp>
    </p:spTree>
    <p:extLst>
      <p:ext uri="{BB962C8B-B14F-4D97-AF65-F5344CB8AC3E}">
        <p14:creationId xmlns:p14="http://schemas.microsoft.com/office/powerpoint/2010/main" val="2420655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noProof="0" dirty="0"/>
              <a:t>Further Sources</a:t>
            </a:r>
          </a:p>
        </p:txBody>
      </p:sp>
      <p:sp>
        <p:nvSpPr>
          <p:cNvPr id="13" name="Inhaltsplatzhalter 4"/>
          <p:cNvSpPr>
            <a:spLocks noGrp="1"/>
          </p:cNvSpPr>
          <p:nvPr>
            <p:ph idx="1"/>
          </p:nvPr>
        </p:nvSpPr>
        <p:spPr>
          <a:xfrm>
            <a:off x="658812" y="919956"/>
            <a:ext cx="11053762" cy="5018087"/>
          </a:xfrm>
        </p:spPr>
        <p:txBody>
          <a:bodyPr numCol="2">
            <a:noAutofit/>
          </a:bodyPr>
          <a:lstStyle/>
          <a:p>
            <a:pPr marL="0" indent="0">
              <a:buNone/>
            </a:pPr>
            <a:r>
              <a:rPr lang="en-GB" sz="1700" b="1" noProof="0" dirty="0"/>
              <a:t>Facts and figures</a:t>
            </a:r>
            <a:endParaRPr lang="en-GB" sz="1700" noProof="0" dirty="0"/>
          </a:p>
          <a:p>
            <a:r>
              <a:rPr lang="en-GB" sz="1700" noProof="0" dirty="0"/>
              <a:t>BIBB Data Report (</a:t>
            </a:r>
            <a:r>
              <a:rPr lang="en-GB" sz="1700" noProof="0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700" noProof="0" dirty="0"/>
              <a:t>)</a:t>
            </a:r>
          </a:p>
          <a:p>
            <a:r>
              <a:rPr lang="de-DE" sz="1700" dirty="0"/>
              <a:t>VET Report BMBFSFJ (</a:t>
            </a:r>
            <a:r>
              <a:rPr lang="de-DE" sz="1700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700" dirty="0"/>
              <a:t>)</a:t>
            </a:r>
          </a:p>
          <a:p>
            <a:r>
              <a:rPr lang="en-GB" sz="1700" noProof="0" dirty="0"/>
              <a:t>Federal Statistical Office (</a:t>
            </a:r>
            <a:r>
              <a:rPr lang="en-GB" sz="1700" noProof="0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700" noProof="0" dirty="0"/>
              <a:t>)</a:t>
            </a:r>
          </a:p>
          <a:p>
            <a:r>
              <a:rPr lang="en-GB" sz="1700" noProof="0" dirty="0"/>
              <a:t>BMFTR Data Portal (</a:t>
            </a:r>
            <a:r>
              <a:rPr lang="en-GB" sz="1700" noProof="0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700" noProof="0" dirty="0"/>
              <a:t>)</a:t>
            </a:r>
          </a:p>
          <a:p>
            <a:r>
              <a:rPr lang="de-DE" sz="1700" dirty="0"/>
              <a:t>BIBB Report 2/2025 (</a:t>
            </a:r>
            <a:r>
              <a:rPr lang="de-DE" sz="1700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700" dirty="0"/>
              <a:t>)</a:t>
            </a:r>
          </a:p>
          <a:p>
            <a:r>
              <a:rPr lang="de-DE" sz="1700" dirty="0"/>
              <a:t>IAB-Forum (</a:t>
            </a:r>
            <a:r>
              <a:rPr lang="de-DE" sz="1700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700" dirty="0"/>
              <a:t>)</a:t>
            </a:r>
            <a:br>
              <a:rPr lang="de-DE" sz="1700" dirty="0"/>
            </a:br>
            <a:endParaRPr lang="de-DE" sz="1700" dirty="0"/>
          </a:p>
          <a:p>
            <a:pPr marL="0" indent="0">
              <a:buNone/>
            </a:pPr>
            <a:r>
              <a:rPr lang="en-GB" sz="1700" b="1" i="1" noProof="0" dirty="0"/>
              <a:t>Dual VET</a:t>
            </a:r>
            <a:r>
              <a:rPr lang="en-GB" sz="1700" b="1" noProof="0" dirty="0"/>
              <a:t> standards</a:t>
            </a:r>
          </a:p>
          <a:p>
            <a:pPr>
              <a:tabLst>
                <a:tab pos="185738" algn="l"/>
              </a:tabLst>
            </a:pPr>
            <a:r>
              <a:rPr lang="en-GB" sz="1700" noProof="0" dirty="0"/>
              <a:t>BIBB Brochure: Vocational Training Regulations and</a:t>
            </a:r>
            <a:br>
              <a:rPr lang="en-GB" sz="1700" noProof="0" dirty="0"/>
            </a:br>
            <a:r>
              <a:rPr lang="en-GB" sz="1700" noProof="0" dirty="0"/>
              <a:t>the Process Behind Them (</a:t>
            </a:r>
            <a:r>
              <a:rPr lang="en-GB" sz="1700" noProof="0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700" noProof="0" dirty="0"/>
              <a:t>)</a:t>
            </a:r>
          </a:p>
          <a:p>
            <a:r>
              <a:rPr lang="en-GB" sz="1700" noProof="0" dirty="0"/>
              <a:t>Example: training regulation and </a:t>
            </a:r>
            <a:br>
              <a:rPr lang="en-GB" sz="1700" noProof="0" dirty="0"/>
            </a:br>
            <a:r>
              <a:rPr lang="en-GB" sz="1700" noProof="0" dirty="0"/>
              <a:t>framework curriculum (</a:t>
            </a:r>
            <a:r>
              <a:rPr lang="en-GB" sz="1700" noProof="0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700" noProof="0" dirty="0"/>
              <a:t>)</a:t>
            </a:r>
          </a:p>
          <a:p>
            <a:pPr marL="0" indent="0">
              <a:buNone/>
            </a:pPr>
            <a:endParaRPr lang="en-GB" sz="1700" noProof="0" dirty="0"/>
          </a:p>
          <a:p>
            <a:pPr marL="0" indent="0">
              <a:buNone/>
            </a:pPr>
            <a:endParaRPr lang="en-GB" sz="1700" b="1" noProof="0" dirty="0"/>
          </a:p>
          <a:p>
            <a:pPr marL="0" indent="0">
              <a:buNone/>
            </a:pPr>
            <a:endParaRPr lang="en-GB" sz="1700" b="1" noProof="0" dirty="0"/>
          </a:p>
          <a:p>
            <a:pPr marL="0" indent="0">
              <a:buNone/>
            </a:pPr>
            <a:r>
              <a:rPr lang="en-GB" sz="1700" b="1" noProof="0" dirty="0"/>
              <a:t>Legal documents</a:t>
            </a:r>
          </a:p>
          <a:p>
            <a:r>
              <a:rPr lang="en-GB" sz="1700" noProof="0" dirty="0"/>
              <a:t>Vocational Training Act (</a:t>
            </a:r>
            <a:r>
              <a:rPr lang="en-GB" sz="1700" noProof="0" dirty="0">
                <a:solidFill>
                  <a:srgbClr val="E27F1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700" noProof="0" dirty="0"/>
              <a:t>)</a:t>
            </a:r>
          </a:p>
          <a:p>
            <a:r>
              <a:rPr lang="en-GB" sz="1700" noProof="0" dirty="0"/>
              <a:t>Works Constitution Act (</a:t>
            </a:r>
            <a:r>
              <a:rPr lang="en-GB" sz="1700" noProof="0" dirty="0">
                <a:solidFill>
                  <a:srgbClr val="E27F1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700" noProof="0" dirty="0"/>
              <a:t>)</a:t>
            </a:r>
          </a:p>
          <a:p>
            <a:pPr marL="0" indent="0">
              <a:buNone/>
            </a:pPr>
            <a:endParaRPr lang="en-GB" sz="1700" b="1" noProof="0" dirty="0"/>
          </a:p>
          <a:p>
            <a:pPr marL="0" indent="0">
              <a:buNone/>
            </a:pPr>
            <a:r>
              <a:rPr lang="en-GB" sz="1700" b="1" noProof="0" dirty="0"/>
              <a:t>Web resources</a:t>
            </a:r>
            <a:endParaRPr lang="en-GB" sz="1700" b="1" noProof="0" dirty="0">
              <a:hlinkClick r:id="rId13"/>
            </a:endParaRPr>
          </a:p>
          <a:p>
            <a:r>
              <a:rPr lang="en-GB" sz="1700" noProof="0" dirty="0"/>
              <a:t>GOVET (</a:t>
            </a:r>
            <a:r>
              <a:rPr lang="en-GB" sz="1700" noProof="0" dirty="0">
                <a:solidFill>
                  <a:srgbClr val="E27F1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700" noProof="0" dirty="0"/>
              <a:t>)</a:t>
            </a:r>
          </a:p>
          <a:p>
            <a:r>
              <a:rPr lang="en-GB" sz="1700" noProof="0" dirty="0"/>
              <a:t>BMBFSFJ (</a:t>
            </a:r>
            <a:r>
              <a:rPr lang="en-GB" sz="1700" noProof="0" dirty="0">
                <a:solidFill>
                  <a:srgbClr val="E27F1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700" noProof="0" dirty="0"/>
              <a:t>)</a:t>
            </a:r>
            <a:endParaRPr lang="en-GB" sz="1700" noProof="0" dirty="0">
              <a:hlinkClick r:id="rId13"/>
            </a:endParaRPr>
          </a:p>
          <a:p>
            <a:r>
              <a:rPr lang="en-GB" sz="1700" noProof="0" dirty="0"/>
              <a:t>BMFTR (</a:t>
            </a:r>
            <a:r>
              <a:rPr lang="en-GB" sz="1700" noProof="0" dirty="0">
                <a:solidFill>
                  <a:srgbClr val="E27F1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700" noProof="0" dirty="0"/>
              <a:t>)</a:t>
            </a:r>
          </a:p>
          <a:p>
            <a:r>
              <a:rPr lang="en-GB" sz="1700" noProof="0" dirty="0"/>
              <a:t>BIBB (</a:t>
            </a:r>
            <a:r>
              <a:rPr lang="en-GB" sz="1700" noProof="0" dirty="0">
                <a:solidFill>
                  <a:srgbClr val="E27F1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700" noProof="0" dirty="0"/>
              <a:t>)</a:t>
            </a:r>
          </a:p>
          <a:p>
            <a:pPr marL="0" indent="0">
              <a:buNone/>
            </a:pPr>
            <a:endParaRPr lang="en-GB" sz="1700" noProof="0" dirty="0"/>
          </a:p>
          <a:p>
            <a:pPr marL="0" indent="0">
              <a:buNone/>
            </a:pPr>
            <a:r>
              <a:rPr lang="en-GB" sz="1700" b="1" noProof="0" dirty="0"/>
              <a:t>Contact for further questions</a:t>
            </a:r>
            <a:endParaRPr lang="en-GB" sz="1700" noProof="0" dirty="0"/>
          </a:p>
          <a:p>
            <a:r>
              <a:rPr lang="en-GB" sz="1700" dirty="0">
                <a:solidFill>
                  <a:srgbClr val="E27F1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r>
              <a:rPr lang="en-GB" sz="1700" dirty="0">
                <a:solidFill>
                  <a:srgbClr val="E27F1C"/>
                </a:solidFill>
              </a:rPr>
              <a:t> </a:t>
            </a:r>
            <a:endParaRPr lang="en-GB" sz="1700" noProof="0" dirty="0">
              <a:solidFill>
                <a:srgbClr val="E27F1C"/>
              </a:solidFill>
            </a:endParaRPr>
          </a:p>
          <a:p>
            <a:pPr marL="0" indent="0">
              <a:buNone/>
            </a:pPr>
            <a:endParaRPr lang="en-GB" sz="1700" noProof="0" dirty="0"/>
          </a:p>
        </p:txBody>
      </p:sp>
    </p:spTree>
    <p:extLst>
      <p:ext uri="{BB962C8B-B14F-4D97-AF65-F5344CB8AC3E}">
        <p14:creationId xmlns:p14="http://schemas.microsoft.com/office/powerpoint/2010/main" val="35085549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noProof="0" dirty="0"/>
              <a:t>GOVET at BIBB</a:t>
            </a:r>
          </a:p>
        </p:txBody>
      </p:sp>
    </p:spTree>
    <p:extLst>
      <p:ext uri="{BB962C8B-B14F-4D97-AF65-F5344CB8AC3E}">
        <p14:creationId xmlns:p14="http://schemas.microsoft.com/office/powerpoint/2010/main" val="195798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Basics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A86173F-B960-4FEF-8D09-3CAAF7CE5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Dual VET in the German Education System at a Glance</a:t>
            </a:r>
          </a:p>
          <a:p>
            <a:endParaRPr lang="en-GB" noProof="0" dirty="0"/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D12FB160-62EB-4853-B5A8-DDE88F826263}"/>
              </a:ext>
            </a:extLst>
          </p:cNvPr>
          <p:cNvGrpSpPr/>
          <p:nvPr/>
        </p:nvGrpSpPr>
        <p:grpSpPr>
          <a:xfrm>
            <a:off x="658812" y="1653988"/>
            <a:ext cx="11053763" cy="4007037"/>
            <a:chOff x="658812" y="1653988"/>
            <a:chExt cx="11053763" cy="4007037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5D9F4331-F230-4EF4-9805-A0C96ABE9F86}"/>
                </a:ext>
              </a:extLst>
            </p:cNvPr>
            <p:cNvSpPr/>
            <p:nvPr/>
          </p:nvSpPr>
          <p:spPr>
            <a:xfrm>
              <a:off x="658813" y="3479185"/>
              <a:ext cx="2608822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BD6BD2DA-8B78-4C81-841E-84D53CD511FD}"/>
                </a:ext>
              </a:extLst>
            </p:cNvPr>
            <p:cNvSpPr/>
            <p:nvPr/>
          </p:nvSpPr>
          <p:spPr>
            <a:xfrm>
              <a:off x="3307882" y="3479185"/>
              <a:ext cx="4377295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641EF18E-F7CF-492D-B68F-E4ACB3056886}"/>
                </a:ext>
              </a:extLst>
            </p:cNvPr>
            <p:cNvSpPr/>
            <p:nvPr/>
          </p:nvSpPr>
          <p:spPr>
            <a:xfrm>
              <a:off x="658813" y="507607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1B55C893-A8E0-41DA-87BA-6881B6EFE907}"/>
                </a:ext>
              </a:extLst>
            </p:cNvPr>
            <p:cNvSpPr/>
            <p:nvPr/>
          </p:nvSpPr>
          <p:spPr>
            <a:xfrm>
              <a:off x="658813" y="165398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CB5471B-B07D-4477-9C32-EE335DAA100D}"/>
                </a:ext>
              </a:extLst>
            </p:cNvPr>
            <p:cNvSpPr/>
            <p:nvPr/>
          </p:nvSpPr>
          <p:spPr>
            <a:xfrm>
              <a:off x="658813" y="1653988"/>
              <a:ext cx="7180822" cy="101791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331C90CC-1FE0-4E17-9325-128710B27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5910" y="1753471"/>
              <a:ext cx="4592172" cy="918434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28CAD65C-935F-4F5F-829E-42E45767D2DD}"/>
                </a:ext>
              </a:extLst>
            </p:cNvPr>
            <p:cNvSpPr txBox="1"/>
            <p:nvPr/>
          </p:nvSpPr>
          <p:spPr>
            <a:xfrm>
              <a:off x="7839635" y="1715628"/>
              <a:ext cx="3872939" cy="46166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Labour market</a:t>
              </a: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01C1D5DD-3A89-4002-AF70-B2C80E5566A0}"/>
                </a:ext>
              </a:extLst>
            </p:cNvPr>
            <p:cNvSpPr/>
            <p:nvPr/>
          </p:nvSpPr>
          <p:spPr>
            <a:xfrm>
              <a:off x="7839635" y="4807323"/>
              <a:ext cx="3872938" cy="85370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4F3A4452-5D69-42ED-B219-E0914EBC9E6B}"/>
                </a:ext>
              </a:extLst>
            </p:cNvPr>
            <p:cNvSpPr txBox="1"/>
            <p:nvPr/>
          </p:nvSpPr>
          <p:spPr>
            <a:xfrm>
              <a:off x="658813" y="5137718"/>
              <a:ext cx="110537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School education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D6BA2B5F-6584-400B-83C0-8B4B257F4091}"/>
                </a:ext>
              </a:extLst>
            </p:cNvPr>
            <p:cNvSpPr/>
            <p:nvPr/>
          </p:nvSpPr>
          <p:spPr>
            <a:xfrm>
              <a:off x="8021171" y="3479185"/>
              <a:ext cx="3691402" cy="9007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0999E5FA-B4D4-49DE-8207-4108E5CA5ABA}"/>
                </a:ext>
              </a:extLst>
            </p:cNvPr>
            <p:cNvSpPr txBox="1"/>
            <p:nvPr/>
          </p:nvSpPr>
          <p:spPr>
            <a:xfrm>
              <a:off x="8021171" y="369873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University education</a:t>
              </a:r>
            </a:p>
          </p:txBody>
        </p:sp>
        <p:sp>
          <p:nvSpPr>
            <p:cNvPr id="15" name="Gleichschenkliges Dreieck 14">
              <a:extLst>
                <a:ext uri="{FF2B5EF4-FFF2-40B4-BE49-F238E27FC236}">
                  <a16:creationId xmlns:a16="http://schemas.microsoft.com/office/drawing/2014/main" id="{4ED101E8-D4E3-413F-9D46-FB5653B4F623}"/>
                </a:ext>
              </a:extLst>
            </p:cNvPr>
            <p:cNvSpPr/>
            <p:nvPr/>
          </p:nvSpPr>
          <p:spPr>
            <a:xfrm>
              <a:off x="8021171" y="2794075"/>
              <a:ext cx="3691403" cy="64610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Pfeil: nach unten 17">
              <a:extLst>
                <a:ext uri="{FF2B5EF4-FFF2-40B4-BE49-F238E27FC236}">
                  <a16:creationId xmlns:a16="http://schemas.microsoft.com/office/drawing/2014/main" id="{CC869338-18C6-4502-8935-39E0827953CA}"/>
                </a:ext>
              </a:extLst>
            </p:cNvPr>
            <p:cNvSpPr/>
            <p:nvPr/>
          </p:nvSpPr>
          <p:spPr>
            <a:xfrm rot="10800000">
              <a:off x="9608016" y="4388759"/>
              <a:ext cx="517712" cy="61647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Pfeil: nach unten 18">
              <a:extLst>
                <a:ext uri="{FF2B5EF4-FFF2-40B4-BE49-F238E27FC236}">
                  <a16:creationId xmlns:a16="http://schemas.microsoft.com/office/drawing/2014/main" id="{7CCF8E66-7B31-4FD4-A213-B3B22C272C58}"/>
                </a:ext>
              </a:extLst>
            </p:cNvPr>
            <p:cNvSpPr/>
            <p:nvPr/>
          </p:nvSpPr>
          <p:spPr>
            <a:xfrm rot="10800000">
              <a:off x="3990368" y="4388758"/>
              <a:ext cx="517712" cy="74895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lussdiagramm: Manuelle Verarbeitung 24">
              <a:extLst>
                <a:ext uri="{FF2B5EF4-FFF2-40B4-BE49-F238E27FC236}">
                  <a16:creationId xmlns:a16="http://schemas.microsoft.com/office/drawing/2014/main" id="{00DAD3B3-143C-4696-B5FE-F720102B05AB}"/>
                </a:ext>
              </a:extLst>
            </p:cNvPr>
            <p:cNvSpPr/>
            <p:nvPr/>
          </p:nvSpPr>
          <p:spPr>
            <a:xfrm rot="10800000">
              <a:off x="658812" y="2794071"/>
              <a:ext cx="7026365" cy="646102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6685E25A-5772-4353-8682-2E7F0140B5F5}"/>
                </a:ext>
              </a:extLst>
            </p:cNvPr>
            <p:cNvSpPr txBox="1"/>
            <p:nvPr/>
          </p:nvSpPr>
          <p:spPr>
            <a:xfrm>
              <a:off x="3603629" y="3508781"/>
              <a:ext cx="33044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Dual VET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8F2471DB-6AB4-4982-8C2C-3B50D40615F7}"/>
                </a:ext>
              </a:extLst>
            </p:cNvPr>
            <p:cNvSpPr txBox="1"/>
            <p:nvPr/>
          </p:nvSpPr>
          <p:spPr>
            <a:xfrm>
              <a:off x="2404597" y="289145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VET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07245652-894E-4324-B674-9ADA123E812C}"/>
                </a:ext>
              </a:extLst>
            </p:cNvPr>
            <p:cNvSpPr txBox="1"/>
            <p:nvPr/>
          </p:nvSpPr>
          <p:spPr>
            <a:xfrm>
              <a:off x="713055" y="3511013"/>
              <a:ext cx="24940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Fulltime school based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6874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Basics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373666-7242-438A-9060-4E66E7E17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/>
          <a:lstStyle/>
          <a:p>
            <a:pPr marL="0" indent="0">
              <a:buNone/>
            </a:pPr>
            <a:r>
              <a:rPr lang="en-GB" b="1" noProof="0" dirty="0"/>
              <a:t>Parties involved: Trainees</a:t>
            </a:r>
          </a:p>
          <a:p>
            <a:pPr marL="0" indent="0">
              <a:buNone/>
            </a:pPr>
            <a:endParaRPr lang="en-GB" b="1" noProof="0" dirty="0"/>
          </a:p>
          <a:p>
            <a:pPr lvl="1"/>
            <a:r>
              <a:rPr lang="en-GB" noProof="0" dirty="0"/>
              <a:t>1.22 Mio. trainees p. a.</a:t>
            </a:r>
          </a:p>
          <a:p>
            <a:pPr lvl="1"/>
            <a:r>
              <a:rPr lang="en-GB" noProof="0" dirty="0"/>
              <a:t>in 324 recognised professions</a:t>
            </a:r>
          </a:p>
          <a:p>
            <a:endParaRPr lang="en-GB" noProof="0" dirty="0"/>
          </a:p>
          <a:p>
            <a:pPr marL="0" indent="0">
              <a:buNone/>
            </a:pPr>
            <a:r>
              <a:rPr lang="en-GB" noProof="0" dirty="0"/>
              <a:t>That implies:</a:t>
            </a:r>
          </a:p>
          <a:p>
            <a:pPr lvl="1"/>
            <a:r>
              <a:rPr lang="en-GB" noProof="0" dirty="0"/>
              <a:t>5 % of all employees are trainees </a:t>
            </a:r>
            <a:br>
              <a:rPr lang="en-GB" noProof="0" dirty="0"/>
            </a:br>
            <a:endParaRPr lang="en-GB" noProof="0" dirty="0"/>
          </a:p>
          <a:p>
            <a:pPr marL="0" indent="0">
              <a:buNone/>
            </a:pPr>
            <a:endParaRPr lang="en-GB" noProof="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151C2F4-9FAD-464D-BCE8-3D6B094876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1" t="24118" r="29251"/>
          <a:stretch/>
        </p:blipFill>
        <p:spPr>
          <a:xfrm>
            <a:off x="7516907" y="1039371"/>
            <a:ext cx="3536577" cy="3605472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9816FE72-21F8-4A15-8C27-E4A9F6B07FED}"/>
              </a:ext>
            </a:extLst>
          </p:cNvPr>
          <p:cNvCxnSpPr>
            <a:cxnSpLocks/>
          </p:cNvCxnSpPr>
          <p:nvPr/>
        </p:nvCxnSpPr>
        <p:spPr>
          <a:xfrm>
            <a:off x="8124183" y="4644844"/>
            <a:ext cx="40678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854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23D8C-4529-4C78-957C-E8DC917E4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Basics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3A1E19-81D1-40EA-B2AD-DA6386C7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4" y="1052513"/>
            <a:ext cx="6071440" cy="4608512"/>
          </a:xfrm>
        </p:spPr>
        <p:txBody>
          <a:bodyPr/>
          <a:lstStyle/>
          <a:p>
            <a:pPr marL="0" indent="0">
              <a:buNone/>
            </a:pPr>
            <a:r>
              <a:rPr lang="en-GB" b="1" noProof="0" dirty="0"/>
              <a:t>Parties involved: Employers</a:t>
            </a:r>
          </a:p>
          <a:p>
            <a:pPr marL="0" indent="0">
              <a:buNone/>
            </a:pPr>
            <a:endParaRPr lang="en-GB" b="1" noProof="0" dirty="0"/>
          </a:p>
          <a:p>
            <a:pPr lvl="1"/>
            <a:r>
              <a:rPr lang="en-GB" noProof="0" dirty="0"/>
              <a:t>Every year, around 18,7 % of all companies employing staff subject to social insurance contribution engage </a:t>
            </a:r>
            <a:br>
              <a:rPr lang="en-GB" noProof="0" dirty="0"/>
            </a:br>
            <a:r>
              <a:rPr lang="en-GB" noProof="0" dirty="0"/>
              <a:t>in training (ca. </a:t>
            </a:r>
            <a:r>
              <a:rPr lang="en-GB" dirty="0"/>
              <a:t>396</a:t>
            </a:r>
            <a:r>
              <a:rPr lang="en-GB" noProof="0" dirty="0"/>
              <a:t>,800 of 2.1 Mio.)</a:t>
            </a:r>
          </a:p>
          <a:p>
            <a:pPr lvl="1"/>
            <a:r>
              <a:rPr lang="en-GB" noProof="0" dirty="0"/>
              <a:t>Around 475,950 new trainees p. a.</a:t>
            </a:r>
          </a:p>
          <a:p>
            <a:pPr lvl="1"/>
            <a:r>
              <a:rPr lang="en-GB" noProof="0" dirty="0"/>
              <a:t>79 % of them will be directly taken over after the training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B6E2FB-8156-4FAD-8EC2-41391FF30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656" y="1593475"/>
            <a:ext cx="4993919" cy="367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475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CF9AC-97E1-4448-834C-5E0770A6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Basics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276DC7-11F1-4AF1-B73A-261D75E65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Businesses, Social partners and the Government ensure the Framework Conditions of Dual VET</a:t>
            </a:r>
          </a:p>
          <a:p>
            <a:pPr marL="0" indent="0">
              <a:buNone/>
            </a:pPr>
            <a:endParaRPr lang="en-GB" b="1" noProof="0" dirty="0"/>
          </a:p>
          <a:p>
            <a:pPr lvl="1"/>
            <a:r>
              <a:rPr lang="en-GB" noProof="0" dirty="0"/>
              <a:t>Chambers</a:t>
            </a:r>
          </a:p>
          <a:p>
            <a:pPr lvl="1"/>
            <a:r>
              <a:rPr lang="en-GB" noProof="0" dirty="0"/>
              <a:t>Social partners (Unions and Employers‘ associations)</a:t>
            </a:r>
          </a:p>
          <a:p>
            <a:pPr lvl="1"/>
            <a:r>
              <a:rPr lang="en-GB" noProof="0" dirty="0"/>
              <a:t>Government</a:t>
            </a:r>
          </a:p>
          <a:p>
            <a:pPr marL="0" indent="0">
              <a:buNone/>
            </a:pPr>
            <a:endParaRPr lang="en-GB" b="1" noProof="0" dirty="0"/>
          </a:p>
          <a:p>
            <a:pPr marL="0" indent="0">
              <a:buNone/>
            </a:pPr>
            <a:r>
              <a:rPr lang="en-GB" b="1" noProof="0" dirty="0"/>
              <a:t>Chambers and Social Partners: </a:t>
            </a:r>
            <a:r>
              <a:rPr lang="en-GB" noProof="0" dirty="0"/>
              <a:t>Define and check training contents in the companies</a:t>
            </a:r>
          </a:p>
          <a:p>
            <a:pPr marL="0" indent="0">
              <a:buNone/>
            </a:pPr>
            <a:r>
              <a:rPr lang="en-GB" b="1" noProof="0" dirty="0"/>
              <a:t>Government: </a:t>
            </a:r>
            <a:r>
              <a:rPr lang="en-GB" noProof="0" dirty="0"/>
              <a:t>Shapes the legal framework and provides the resources for </a:t>
            </a:r>
            <a:br>
              <a:rPr lang="en-GB" noProof="0" dirty="0"/>
            </a:br>
            <a:r>
              <a:rPr lang="en-GB" noProof="0" dirty="0"/>
              <a:t>school-based training</a:t>
            </a:r>
          </a:p>
        </p:txBody>
      </p:sp>
    </p:spTree>
    <p:extLst>
      <p:ext uri="{BB962C8B-B14F-4D97-AF65-F5344CB8AC3E}">
        <p14:creationId xmlns:p14="http://schemas.microsoft.com/office/powerpoint/2010/main" val="2431593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9F39B-795A-44B0-B75C-D7E9A7958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Basics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15D617-3826-44DB-ABDC-816991A21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88" indent="0">
              <a:buNone/>
            </a:pPr>
            <a:r>
              <a:rPr lang="en-GB" b="1" noProof="0" dirty="0"/>
              <a:t>Stakeholders: Chambers - the Competent Bodies</a:t>
            </a:r>
          </a:p>
          <a:p>
            <a:pPr marL="1588" indent="0">
              <a:buNone/>
            </a:pPr>
            <a:endParaRPr lang="en-GB" b="1" noProof="0" dirty="0"/>
          </a:p>
          <a:p>
            <a:pPr lvl="1"/>
            <a:r>
              <a:rPr lang="en-GB" noProof="0" dirty="0"/>
              <a:t>Check and register training companies</a:t>
            </a:r>
          </a:p>
          <a:p>
            <a:pPr lvl="1"/>
            <a:r>
              <a:rPr lang="en-GB" noProof="0" dirty="0"/>
              <a:t>Monitor and check in-company training</a:t>
            </a:r>
          </a:p>
          <a:p>
            <a:pPr lvl="1"/>
            <a:r>
              <a:rPr lang="en-GB" noProof="0" dirty="0"/>
              <a:t>Train in-company training personnel</a:t>
            </a:r>
          </a:p>
          <a:p>
            <a:pPr lvl="1"/>
            <a:r>
              <a:rPr lang="en-GB" noProof="0" dirty="0"/>
              <a:t>Organise examinations </a:t>
            </a:r>
          </a:p>
          <a:p>
            <a:pPr lvl="1"/>
            <a:r>
              <a:rPr lang="en-GB" noProof="0" dirty="0"/>
              <a:t>Organise events and engage in consultancy</a:t>
            </a:r>
          </a:p>
        </p:txBody>
      </p:sp>
    </p:spTree>
    <p:extLst>
      <p:ext uri="{BB962C8B-B14F-4D97-AF65-F5344CB8AC3E}">
        <p14:creationId xmlns:p14="http://schemas.microsoft.com/office/powerpoint/2010/main" val="830662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940DC-F1D6-455D-B39C-8BDFF13F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Basics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AB894A-E996-4455-9E7B-A58DCE0F7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noProof="0" dirty="0"/>
              <a:t>Stakeholders: Social Partners</a:t>
            </a:r>
          </a:p>
          <a:p>
            <a:pPr marL="0" indent="0">
              <a:buNone/>
            </a:pPr>
            <a:r>
              <a:rPr lang="en-GB" noProof="0" dirty="0"/>
              <a:t>Unions and Employers‘ associations negotiate the standards (training regulations) for in-company training with each other and with the Government</a:t>
            </a:r>
            <a:endParaRPr lang="en-GB" u="sng" noProof="0" dirty="0"/>
          </a:p>
          <a:p>
            <a:pPr marL="0" indent="0">
              <a:buNone/>
            </a:pPr>
            <a:endParaRPr lang="en-GB" u="sng" noProof="0" dirty="0"/>
          </a:p>
          <a:p>
            <a:pPr marL="0" indent="0">
              <a:buNone/>
            </a:pPr>
            <a:endParaRPr lang="en-GB" noProof="0" dirty="0"/>
          </a:p>
          <a:p>
            <a:pPr lvl="1"/>
            <a:r>
              <a:rPr lang="en-GB" noProof="0" dirty="0"/>
              <a:t>Training contents</a:t>
            </a:r>
          </a:p>
          <a:p>
            <a:pPr lvl="1"/>
            <a:r>
              <a:rPr lang="en-GB" noProof="0" dirty="0"/>
              <a:t>Trainees‘ remuneration</a:t>
            </a:r>
          </a:p>
          <a:p>
            <a:pPr lvl="1"/>
            <a:r>
              <a:rPr lang="en-GB" noProof="0" dirty="0"/>
              <a:t>Monitoring of in-company training</a:t>
            </a:r>
          </a:p>
          <a:p>
            <a:pPr lvl="1"/>
            <a:r>
              <a:rPr lang="en-GB" noProof="0" dirty="0"/>
              <a:t>Participation in examination boards</a:t>
            </a:r>
          </a:p>
          <a:p>
            <a:endParaRPr lang="en-GB" noProof="0" dirty="0"/>
          </a:p>
          <a:p>
            <a:endParaRPr lang="en-GB" noProof="0" dirty="0"/>
          </a:p>
          <a:p>
            <a:endParaRPr lang="en-GB" noProof="0" dirty="0"/>
          </a:p>
          <a:p>
            <a:endParaRPr lang="en-GB" noProof="0" dirty="0"/>
          </a:p>
          <a:p>
            <a:endParaRPr lang="en-GB" noProof="0" dirty="0"/>
          </a:p>
          <a:p>
            <a:endParaRPr lang="en-GB" noProof="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0C0DCF6-3A8C-4B21-AF63-595DE7188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642" y="2393199"/>
            <a:ext cx="4497067" cy="307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840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2705</Words>
  <Application>Microsoft Office PowerPoint</Application>
  <PresentationFormat>Breitbild</PresentationFormat>
  <Paragraphs>533</Paragraphs>
  <Slides>37</Slides>
  <Notes>37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37</vt:i4>
      </vt:variant>
    </vt:vector>
  </HeadingPairs>
  <TitlesOfParts>
    <vt:vector size="42" baseType="lpstr">
      <vt:lpstr>Arial</vt:lpstr>
      <vt:lpstr>Calibri</vt:lpstr>
      <vt:lpstr>Wingdings 3</vt:lpstr>
      <vt:lpstr>Office</vt:lpstr>
      <vt:lpstr>1_Office</vt:lpstr>
      <vt:lpstr> </vt:lpstr>
      <vt:lpstr>Contents</vt:lpstr>
      <vt:lpstr> </vt:lpstr>
      <vt:lpstr>Basics</vt:lpstr>
      <vt:lpstr>Basics</vt:lpstr>
      <vt:lpstr>Basics</vt:lpstr>
      <vt:lpstr>Basics</vt:lpstr>
      <vt:lpstr>Basics</vt:lpstr>
      <vt:lpstr>Basics</vt:lpstr>
      <vt:lpstr>Basics</vt:lpstr>
      <vt:lpstr>Basics</vt:lpstr>
      <vt:lpstr>Basics</vt:lpstr>
      <vt:lpstr>Basics</vt:lpstr>
      <vt:lpstr>Basics</vt:lpstr>
      <vt:lpstr>Basics</vt:lpstr>
      <vt:lpstr>PowerPoint-Präsentation</vt:lpstr>
      <vt:lpstr>Access</vt:lpstr>
      <vt:lpstr>Access</vt:lpstr>
      <vt:lpstr>Access</vt:lpstr>
      <vt:lpstr>Process</vt:lpstr>
      <vt:lpstr>Process</vt:lpstr>
      <vt:lpstr>Process</vt:lpstr>
      <vt:lpstr>Process</vt:lpstr>
      <vt:lpstr>Process</vt:lpstr>
      <vt:lpstr>PowerPoint-Präsentation</vt:lpstr>
      <vt:lpstr>How Does Dual VET Work?</vt:lpstr>
      <vt:lpstr>How Does Dual VET Work?</vt:lpstr>
      <vt:lpstr>Why is Dual VET in Germany Successful?</vt:lpstr>
      <vt:lpstr>Five Quality Features of Dual VET</vt:lpstr>
      <vt:lpstr>Benefits</vt:lpstr>
      <vt:lpstr>Benefits</vt:lpstr>
      <vt:lpstr>Benefits</vt:lpstr>
      <vt:lpstr>Challenges</vt:lpstr>
      <vt:lpstr>Challenges</vt:lpstr>
      <vt:lpstr>Challenges</vt:lpstr>
      <vt:lpstr>Further Sources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Hafeez, Hirra Sonya</cp:lastModifiedBy>
  <cp:revision>124</cp:revision>
  <dcterms:created xsi:type="dcterms:W3CDTF">2020-12-18T10:19:10Z</dcterms:created>
  <dcterms:modified xsi:type="dcterms:W3CDTF">2026-08-10T12:56:29Z</dcterms:modified>
</cp:coreProperties>
</file>