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4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iPuMvDeepVr0/BEsWoy3yp9RmS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7F1C"/>
    <a:srgbClr val="D372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76619" autoAdjust="0"/>
  </p:normalViewPr>
  <p:slideViewPr>
    <p:cSldViewPr snapToGrid="0">
      <p:cViewPr varScale="1">
        <p:scale>
          <a:sx n="85" d="100"/>
          <a:sy n="85" d="100"/>
        </p:scale>
        <p:origin x="1554" y="96"/>
      </p:cViewPr>
      <p:guideLst>
        <p:guide orient="horz" pos="2069"/>
        <p:guide pos="3840"/>
      </p:guideLst>
    </p:cSldViewPr>
  </p:slideViewPr>
  <p:outlineViewPr>
    <p:cViewPr>
      <p:scale>
        <a:sx n="33" d="100"/>
        <a:sy n="33" d="100"/>
      </p:scale>
      <p:origin x="0" y="-3716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Detailed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 funding for the dual system totals around € 4.4 billion, including over € 3.4 billion for 1,550 vocational schools and around € 0.9 billion for control, monitoring and support measures (2023)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 passes the Vocational Training Act</a:t>
            </a:r>
          </a:p>
        </p:txBody>
      </p:sp>
      <p:sp>
        <p:nvSpPr>
          <p:cNvPr id="260" name="Google Shape;26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necessary, summarise the previous slides again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 main stakeholders agree on the basic standards for dual vocational training on an equal footing.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standards are based on the specific requirements of the world of work.</a:t>
            </a:r>
          </a:p>
        </p:txBody>
      </p:sp>
      <p:sp>
        <p:nvSpPr>
          <p:cNvPr id="267" name="Google Shape;267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duration of the further development and implementation of standards is max. 1 year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Standards are dynamically adapted to the requirements of the world of work at both learning venues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BIBB continuously researches changes in work and training; the findings are incorporated into the process</a:t>
            </a:r>
          </a:p>
        </p:txBody>
      </p:sp>
      <p:sp>
        <p:nvSpPr>
          <p:cNvPr id="274" name="Google Shape;274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Job profile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competences must be taught?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Contents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specific skills and tasks must be mastered?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Examination knowledge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knowledge optimally prepares trainees for their final examination?</a:t>
            </a:r>
          </a:p>
        </p:txBody>
      </p:sp>
      <p:sp>
        <p:nvSpPr>
          <p:cNvPr id="281" name="Google Shape;281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7" name="Google Shape;28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The contents of the framework curriculum are defined by ‘learning fields’.</a:t>
            </a:r>
          </a:p>
          <a:p>
            <a:endParaRPr lang="de-DE" sz="1200" b="0" i="0" u="none" strike="noStrike" kern="1200" cap="none" dirty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If necessary, explain the topic of ‘learning fields’ at this point.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8" name="Google Shape;288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 the dynamics of the vocational training system using </a:t>
            </a:r>
            <a:r>
              <a:rPr lang="en-GB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BBiG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amendments, most recently: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2020: principle of equivalence of vocational and academic education codified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2024: </a:t>
            </a:r>
            <a:r>
              <a:rPr lang="en-US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Vocational Training Validation and </a:t>
            </a:r>
            <a:r>
              <a:rPr lang="en-US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Digitalisation</a:t>
            </a:r>
            <a:r>
              <a:rPr lang="en-US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Act (</a:t>
            </a:r>
            <a:r>
              <a:rPr lang="en-US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BVaDiG</a:t>
            </a:r>
            <a:r>
              <a:rPr lang="en-US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5" name="Google Shape;295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 motivation: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Vocational training secures the social status of young people as citizens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state cannot guarantee vocational training alone: costs and competences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 measures: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Ensuring permeability: university access for trainees with a degree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Opening up dual vocational training regardless of previous qualifications</a:t>
            </a:r>
          </a:p>
        </p:txBody>
      </p:sp>
      <p:sp>
        <p:nvSpPr>
          <p:cNvPr id="315" name="Google Shape;315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2" name="Google Shape;322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Young people have many different expectations and goals when it comes to an apprenticeship:</a:t>
            </a: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 something practical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earn their own money (self-employment)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realise a dream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 prestige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fulfilment of duties</a:t>
            </a:r>
          </a:p>
        </p:txBody>
      </p:sp>
      <p:sp>
        <p:nvSpPr>
          <p:cNvPr id="323" name="Google Shape;323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0" name="Google Shape;33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a few other reasons here too:</a:t>
            </a: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looking for loyal employees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know best which qualifications are needed in our company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want to act in a socially responsible manner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seek the input and innovative potential of young people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save on familiarisation and retraining costs</a:t>
            </a:r>
          </a:p>
        </p:txBody>
      </p:sp>
      <p:sp>
        <p:nvSpPr>
          <p:cNvPr id="331" name="Google Shape;331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Examination boards with equal representation, jointly agreed training standards, joint management of the system at all levels</a:t>
            </a:r>
          </a:p>
          <a:p>
            <a:pPr marL="228600" lvl="0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Around 70 % in the company</a:t>
            </a:r>
          </a:p>
          <a:p>
            <a:pPr marL="228600" lvl="0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Vocational training standards, certificate issued by the chamber</a:t>
            </a:r>
          </a:p>
          <a:p>
            <a:pPr marL="228600" lvl="0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and from the companies, state teachers at the vocational schools</a:t>
            </a:r>
          </a:p>
          <a:p>
            <a:pPr marL="228600" lvl="0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reports, vocational training report, 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training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standards (BIBB)</a:t>
            </a:r>
          </a:p>
        </p:txBody>
      </p:sp>
      <p:sp>
        <p:nvSpPr>
          <p:cNvPr id="182" name="Google Shape;18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8" name="Google Shape;338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training contract also regulates</a:t>
            </a:r>
          </a:p>
          <a:p>
            <a:pPr lvl="0"/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holiday entitlement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requirements for termination of the training contract 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training contract is similar to an employment contract. It is the basis for learning in the company during training.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training contract is registered by the chambers.</a:t>
            </a:r>
          </a:p>
        </p:txBody>
      </p:sp>
      <p:sp>
        <p:nvSpPr>
          <p:cNvPr id="339" name="Google Shape;339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6" name="Google Shape;34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Legal basis: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 for in-company training: Training contract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 for the vocational school: Compulsory schooling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allocation: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Monday to Wednesday: in the company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Thursday and Friday: at the vocational school</a:t>
            </a: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Alternatively: block teaching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Additional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In-company training and vocational school lessons follow the training standards</a:t>
            </a:r>
          </a:p>
        </p:txBody>
      </p:sp>
      <p:sp>
        <p:nvSpPr>
          <p:cNvPr id="347" name="Google Shape;347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1" name="Google Shape;36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Important: </a:t>
            </a:r>
          </a:p>
          <a:p>
            <a:endParaRPr lang="de-DE" sz="1200" b="0" i="0" u="none" strike="noStrike" kern="1200" cap="none" dirty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de-DE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No involvement of the respective teaching and training staff!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2" name="Google Shape;362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reminder: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According to the IAB Forum, 85 % of graduates in 2020 were in employment subject to social insurance contributions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Around 79 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 of all trainees are taken on by the company that trained them.</a:t>
            </a:r>
          </a:p>
        </p:txBody>
      </p:sp>
      <p:sp>
        <p:nvSpPr>
          <p:cNvPr id="375" name="Google Shape;375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4" name="Google Shape;394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Reminder: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Chambers are the representatives of the economy, trade unions/employee representatives and associations/employer representatives are the social partners. 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reach a consensus.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 I: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Dual vocational training is essentially shaped by those who are directly affected and who know the needs of the labour market best.</a:t>
            </a: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 II: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decisions on vocational training are made by consensus.</a:t>
            </a: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 III: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standards apply nationwide. They are regularly updated.</a:t>
            </a:r>
          </a:p>
        </p:txBody>
      </p:sp>
      <p:sp>
        <p:nvSpPr>
          <p:cNvPr id="395" name="Google Shape;395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1" name="Google Shape;401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Demand for skilled labour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Germany is a developed industrialised nation with a strong SME sector.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Win-win situation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Apprentices learn on the job and are integrated into the work process. Companies train their own future workforce according to their own needs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Qualified training staff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Trainers are ‘from the trade’ and have undergone training themselves and also know the company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Although the state controls the process as a legislator and sets the framework, it leaves key decisions to the direct stakeholders.</a:t>
            </a:r>
          </a:p>
        </p:txBody>
      </p:sp>
      <p:sp>
        <p:nvSpPr>
          <p:cNvPr id="402" name="Google Shape;402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8" name="Google Shape;408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85800" lvl="1" indent="-228600">
              <a:buFont typeface="+mj-lt"/>
              <a:buAutoNum type="arabicPeriod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Examination boards with equal representation, jointly agreed training standards, joint management of the system at all levels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Around 70 % in the company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Vocational training standards, certificate issued by the chamber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and from the companies, state teachers at the vocational schools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reports, vocational training report, training standards (BIBB)</a:t>
            </a:r>
          </a:p>
        </p:txBody>
      </p:sp>
      <p:sp>
        <p:nvSpPr>
          <p:cNvPr id="409" name="Google Shape;409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5" name="Google Shape;415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 advantages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Greater identification with the training company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Training as a basis for further measures</a:t>
            </a:r>
          </a:p>
        </p:txBody>
      </p:sp>
      <p:sp>
        <p:nvSpPr>
          <p:cNvPr id="416" name="Google Shape;416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2" name="Google Shape;422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 advantage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Recruitment and retraining costs are reduced</a:t>
            </a:r>
          </a:p>
        </p:txBody>
      </p:sp>
      <p:sp>
        <p:nvSpPr>
          <p:cNvPr id="423" name="Google Shape;423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9" name="Google Shape;429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 advantage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Early indicator for developments in the economy and labour market</a:t>
            </a:r>
          </a:p>
        </p:txBody>
      </p:sp>
      <p:sp>
        <p:nvSpPr>
          <p:cNvPr id="430" name="Google Shape;430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6" name="Google Shape;436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Discrepancy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2025: approximately 84,000 applicants without a training place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Lack of informal skills: Discipline, reliability, basic skills (reading, writing, maths)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Requirements: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example: IT skills, foreign language skills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Lifelong learning: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Especially for older applicants</a:t>
            </a:r>
          </a:p>
        </p:txBody>
      </p:sp>
      <p:sp>
        <p:nvSpPr>
          <p:cNvPr id="437" name="Google Shape;437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3" name="Google Shape;443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Discrepancy: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Unfilled training places 2010: 19,800 / 2025: 54,400 – almost tripled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‘Maturity for training’: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Lack of social skills, basic knowledge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Inclusion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 extra personnel and time expenditure, special qualifications of the training staff</a:t>
            </a:r>
          </a:p>
        </p:txBody>
      </p:sp>
      <p:sp>
        <p:nvSpPr>
          <p:cNvPr id="444" name="Google Shape;444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0" name="Google Shape;450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Demographic change 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Fewer young people able to go into training, labour market needs can no longer be met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Trend towards academisation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Training tends to be out, university is in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Regional differences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Supply and demand for training places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Inclusion: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social task</a:t>
            </a:r>
          </a:p>
        </p:txBody>
      </p:sp>
      <p:sp>
        <p:nvSpPr>
          <p:cNvPr id="451" name="Google Shape;451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35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5" name="Google Shape;1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Overall, </a:t>
            </a:r>
            <a:r>
              <a:rPr lang="en-GB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approximately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51 % of the population have started a dual vocational training programme in their lifetime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According to the IAB Forum (2023), 85 % of graduates in 2020 were in employment subject to social insurance contributions. 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positive effect: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Youth unemployment in Germany is only around 5,7 % (2025)</a:t>
            </a:r>
          </a:p>
        </p:txBody>
      </p:sp>
      <p:sp>
        <p:nvSpPr>
          <p:cNvPr id="221" name="Google Shape;22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Trainees are on average 19.9 years old (2024)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average investment per trainee per year is 26,210 euros (2022/2023)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69 % of this (approx. 18,124 euros) is amortised (productive contribution of the trainees)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means:</a:t>
            </a:r>
            <a:b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international competitive advantage for German SMEs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future personnel trained according to own needs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 investment on the labour market</a:t>
            </a:r>
            <a:endParaRPr lang="en-GB" noProof="0" dirty="0"/>
          </a:p>
        </p:txBody>
      </p:sp>
      <p:sp>
        <p:nvSpPr>
          <p:cNvPr id="230" name="Google Shape;230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three stakeholders ensure the framework conditions for vocational education and training through a differentiated distribution of roles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Ownership lies with all three players; they all bear it at the same time and assume responsibility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guarantee the system's constant capacity for innovation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ensure quality standards</a:t>
            </a:r>
          </a:p>
        </p:txBody>
      </p:sp>
      <p:sp>
        <p:nvSpPr>
          <p:cNvPr id="238" name="Google Shape;238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impetus for the development and updating of training standards comes from companies and chambers. They know best which skills are needed.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tasks: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Supporting companies in their search for trainees, registering training contracts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Mediation in the event of disagreements between trainees and companies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 economy invests €9.7 billion in vocational training every year (2024)</a:t>
            </a:r>
          </a:p>
        </p:txBody>
      </p:sp>
      <p:sp>
        <p:nvSpPr>
          <p:cNvPr id="245" name="Google Shape;245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process of coordinating and adopting new training regulations is managed by the Federal Institute for Vocational Education and Training.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Economic and social partners are involved in the entire process.</a:t>
            </a:r>
          </a:p>
        </p:txBody>
      </p:sp>
      <p:sp>
        <p:nvSpPr>
          <p:cNvPr id="252" name="Google Shape;252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vet.international/" TargetMode="External"/><Relationship Id="rId3" Type="http://schemas.openxmlformats.org/officeDocument/2006/relationships/image" Target="../media/image13.png"/><Relationship Id="rId7" Type="http://schemas.openxmlformats.org/officeDocument/2006/relationships/hyperlink" Target="mailto:govet@bibb.de" TargetMode="External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 BuReg DE">
  <p:cSld name="Titelfolie BuReg 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9" descr="O:\Zentralstelle\05 Kommunikation\07 Corporate Design\Logo\BReg_Foerderzusatz\BReg_Office_Farbe_de_WBZ.jpg"/>
          <p:cNvPicPr preferRelativeResize="0"/>
          <p:nvPr/>
        </p:nvPicPr>
        <p:blipFill rotWithShape="1">
          <a:blip r:embed="rId2">
            <a:alphaModFix/>
          </a:blip>
          <a:srcRect b="6852"/>
          <a:stretch/>
        </p:blipFill>
        <p:spPr>
          <a:xfrm>
            <a:off x="264386" y="5506915"/>
            <a:ext cx="1750394" cy="1351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39"/>
          <p:cNvPicPr preferRelativeResize="0"/>
          <p:nvPr/>
        </p:nvPicPr>
        <p:blipFill rotWithShape="1">
          <a:blip r:embed="rId3">
            <a:alphaModFix/>
          </a:blip>
          <a:srcRect l="167" t="10576" b="13391"/>
          <a:stretch/>
        </p:blipFill>
        <p:spPr>
          <a:xfrm>
            <a:off x="-17092" y="801842"/>
            <a:ext cx="12226183" cy="482837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9"/>
          <p:cNvSpPr txBox="1">
            <a:spLocks noGrp="1"/>
          </p:cNvSpPr>
          <p:nvPr>
            <p:ph type="subTitle" idx="1"/>
          </p:nvPr>
        </p:nvSpPr>
        <p:spPr>
          <a:xfrm>
            <a:off x="378864" y="2926922"/>
            <a:ext cx="5734228" cy="807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6" name="Google Shape;16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45841" y="5790398"/>
            <a:ext cx="1974230" cy="65807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9"/>
          <p:cNvSpPr txBox="1">
            <a:spLocks noGrp="1"/>
          </p:cNvSpPr>
          <p:nvPr>
            <p:ph type="body" idx="2"/>
          </p:nvPr>
        </p:nvSpPr>
        <p:spPr>
          <a:xfrm>
            <a:off x="9255095" y="2799162"/>
            <a:ext cx="2493994" cy="935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39"/>
          <p:cNvSpPr txBox="1"/>
          <p:nvPr/>
        </p:nvSpPr>
        <p:spPr>
          <a:xfrm>
            <a:off x="3781425" y="5819775"/>
            <a:ext cx="463867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de-DE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Zentralstelle der Bundesregierung für internationale Berufsbildungszusammenarbeit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enutzerdefiniertes Layout">
  <p:cSld name="1_Benutzerdefiniertes Layou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2"/>
          <p:cNvSpPr txBox="1">
            <a:spLocks noGrp="1"/>
          </p:cNvSpPr>
          <p:nvPr>
            <p:ph type="body" idx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" name="Google Shape;21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594" y="1768507"/>
            <a:ext cx="12205434" cy="333952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2"/>
          <p:cNvSpPr txBox="1">
            <a:spLocks noGrp="1"/>
          </p:cNvSpPr>
          <p:nvPr>
            <p:ph type="body" idx="2"/>
          </p:nvPr>
        </p:nvSpPr>
        <p:spPr>
          <a:xfrm>
            <a:off x="479425" y="5305425"/>
            <a:ext cx="11269663" cy="128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 BuReg EN">
  <p:cSld name="Titelfolie BuReg E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51"/>
          <p:cNvPicPr preferRelativeResize="0"/>
          <p:nvPr/>
        </p:nvPicPr>
        <p:blipFill rotWithShape="1">
          <a:blip r:embed="rId2">
            <a:alphaModFix/>
          </a:blip>
          <a:srcRect l="167" t="10576" b="13391"/>
          <a:stretch/>
        </p:blipFill>
        <p:spPr>
          <a:xfrm>
            <a:off x="-17092" y="801842"/>
            <a:ext cx="12226183" cy="4828374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51"/>
          <p:cNvSpPr txBox="1">
            <a:spLocks noGrp="1"/>
          </p:cNvSpPr>
          <p:nvPr>
            <p:ph type="body" idx="1"/>
          </p:nvPr>
        </p:nvSpPr>
        <p:spPr>
          <a:xfrm>
            <a:off x="376727" y="2868212"/>
            <a:ext cx="5719273" cy="849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51"/>
          <p:cNvSpPr txBox="1">
            <a:spLocks noGrp="1"/>
          </p:cNvSpPr>
          <p:nvPr>
            <p:ph type="body" idx="2"/>
          </p:nvPr>
        </p:nvSpPr>
        <p:spPr>
          <a:xfrm>
            <a:off x="9255095" y="2799162"/>
            <a:ext cx="2493994" cy="935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51"/>
          <p:cNvSpPr txBox="1"/>
          <p:nvPr/>
        </p:nvSpPr>
        <p:spPr>
          <a:xfrm>
            <a:off x="3781425" y="5819775"/>
            <a:ext cx="463867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de-DE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German Office for international Cooperation </a:t>
            </a:r>
            <a:br>
              <a:rPr lang="de-DE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e-DE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Vocational Education and Training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" name="Google Shape;28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6726" y="5676892"/>
            <a:ext cx="2107670" cy="11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06349" y="5769210"/>
            <a:ext cx="2318510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ufzählung">
  <p:cSld name="Aufzählung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5"/>
          <p:cNvSpPr txBox="1">
            <a:spLocks noGrp="1"/>
          </p:cNvSpPr>
          <p:nvPr>
            <p:ph type="body" idx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55"/>
          <p:cNvSpPr txBox="1">
            <a:spLocks noGrp="1"/>
          </p:cNvSpPr>
          <p:nvPr>
            <p:ph type="body" idx="2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080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3" name="Google Shape;53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83348" y="5686778"/>
            <a:ext cx="3301025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55"/>
          <p:cNvPicPr preferRelativeResize="0"/>
          <p:nvPr/>
        </p:nvPicPr>
        <p:blipFill rotWithShape="1">
          <a:blip r:embed="rId3">
            <a:alphaModFix/>
          </a:blip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55"/>
          <p:cNvSpPr txBox="1">
            <a:spLocks noGrp="1"/>
          </p:cNvSpPr>
          <p:nvPr>
            <p:ph type="body" idx="3"/>
          </p:nvPr>
        </p:nvSpPr>
        <p:spPr>
          <a:xfrm>
            <a:off x="479425" y="1949450"/>
            <a:ext cx="11269663" cy="373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6851B"/>
              </a:buClr>
              <a:buSzPts val="2000"/>
              <a:buFont typeface="Noto Sans Symbols"/>
              <a:buChar char="▶"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6851B"/>
              </a:buClr>
              <a:buSzPts val="1800"/>
              <a:buFont typeface="Noto Sans Symbols"/>
              <a:buChar char="▶"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6851B"/>
              </a:buClr>
              <a:buSzPts val="1800"/>
              <a:buFont typeface="Noto Sans Symbols"/>
              <a:buChar char="▶"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6851B"/>
              </a:buClr>
              <a:buSzPts val="1800"/>
              <a:buFont typeface="Noto Sans Symbols"/>
              <a:buChar char="▶"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6851B"/>
              </a:buClr>
              <a:buSzPts val="1800"/>
              <a:buFont typeface="Noto Sans Symbols"/>
              <a:buChar char="▶"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Überschrift">
  <p:cSld name="Bild mit Überschrif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8"/>
          <p:cNvSpPr>
            <a:spLocks noGrp="1"/>
          </p:cNvSpPr>
          <p:nvPr>
            <p:ph type="pic" idx="2"/>
          </p:nvPr>
        </p:nvSpPr>
        <p:spPr>
          <a:xfrm>
            <a:off x="6019800" y="2451100"/>
            <a:ext cx="6172200" cy="44069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58"/>
          <p:cNvSpPr txBox="1">
            <a:spLocks noGrp="1"/>
          </p:cNvSpPr>
          <p:nvPr>
            <p:ph type="body" idx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58"/>
          <p:cNvSpPr txBox="1">
            <a:spLocks noGrp="1"/>
          </p:cNvSpPr>
          <p:nvPr>
            <p:ph type="body" idx="3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080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58"/>
          <p:cNvSpPr txBox="1">
            <a:spLocks noGrp="1"/>
          </p:cNvSpPr>
          <p:nvPr>
            <p:ph type="body" idx="4"/>
          </p:nvPr>
        </p:nvSpPr>
        <p:spPr>
          <a:xfrm>
            <a:off x="479425" y="2062162"/>
            <a:ext cx="5254625" cy="3624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2" name="Google Shape;72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83348" y="5686778"/>
            <a:ext cx="3301025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58"/>
          <p:cNvPicPr preferRelativeResize="0"/>
          <p:nvPr/>
        </p:nvPicPr>
        <p:blipFill rotWithShape="1">
          <a:blip r:embed="rId3">
            <a:alphaModFix/>
          </a:blip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 eingerückt" type="obj">
  <p:cSld name="OBJEC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24455" y="296863"/>
            <a:ext cx="2119238" cy="44671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41"/>
          <p:cNvSpPr/>
          <p:nvPr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115" name="Google Shape;115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28423" y="5648096"/>
            <a:ext cx="1097857" cy="109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41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41"/>
          <p:cNvSpPr txBox="1"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657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Char char="►"/>
              <a:defRPr/>
            </a:lvl1pPr>
            <a:lvl2pPr marL="914400" lvl="1" indent="-3657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  <a:defRPr sz="2400"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►"/>
              <a:defRPr sz="2000"/>
            </a:lvl3pPr>
            <a:lvl4pPr marL="1828800" lvl="3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►"/>
              <a:defRPr/>
            </a:lvl4pPr>
            <a:lvl5pPr marL="2286000" lvl="4" indent="-33147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►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 einfach">
  <p:cSld name="Titel und Inhalt einfach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24455" y="296863"/>
            <a:ext cx="2119238" cy="44671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43"/>
          <p:cNvSpPr/>
          <p:nvPr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121" name="Google Shape;121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28423" y="5648096"/>
            <a:ext cx="1097857" cy="109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43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43"/>
          <p:cNvSpPr txBox="1"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657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Char char="►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►"/>
              <a:defRPr/>
            </a:lvl2pPr>
            <a:lvl3pPr marL="1371600" lvl="2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►"/>
              <a:defRPr/>
            </a:lvl3pPr>
            <a:lvl4pPr marL="1828800" lvl="3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►"/>
              <a:defRPr/>
            </a:lvl4pPr>
            <a:lvl5pPr marL="2286000" lvl="4" indent="-33147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►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>
  <p:cSld name="Vergleich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4"/>
          <p:cNvSpPr txBox="1">
            <a:spLocks noGrp="1"/>
          </p:cNvSpPr>
          <p:nvPr>
            <p:ph type="body" idx="1"/>
          </p:nvPr>
        </p:nvSpPr>
        <p:spPr>
          <a:xfrm>
            <a:off x="658813" y="1052513"/>
            <a:ext cx="11053762" cy="1005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6" name="Google Shape;126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24455" y="296863"/>
            <a:ext cx="2119238" cy="44671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44"/>
          <p:cNvSpPr/>
          <p:nvPr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128" name="Google Shape;128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28423" y="5648096"/>
            <a:ext cx="1097857" cy="109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4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44"/>
          <p:cNvSpPr txBox="1">
            <a:spLocks noGrp="1"/>
          </p:cNvSpPr>
          <p:nvPr>
            <p:ph type="body" idx="2"/>
          </p:nvPr>
        </p:nvSpPr>
        <p:spPr>
          <a:xfrm>
            <a:off x="920158" y="2141489"/>
            <a:ext cx="4860000" cy="446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360000" tIns="0" rIns="0" bIns="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1" name="Google Shape;131;p44"/>
          <p:cNvSpPr txBox="1">
            <a:spLocks noGrp="1"/>
          </p:cNvSpPr>
          <p:nvPr>
            <p:ph type="body" idx="3"/>
          </p:nvPr>
        </p:nvSpPr>
        <p:spPr>
          <a:xfrm>
            <a:off x="920158" y="2751515"/>
            <a:ext cx="4860000" cy="2618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►"/>
              <a:defRPr sz="2000"/>
            </a:lvl1pPr>
            <a:lvl2pPr marL="914400" lvl="1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►"/>
              <a:defRPr sz="1800"/>
            </a:lvl2pPr>
            <a:lvl3pPr marL="1371600" lvl="2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►"/>
              <a:defRPr/>
            </a:lvl3pPr>
            <a:lvl4pPr marL="1828800" lvl="3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►"/>
              <a:defRPr/>
            </a:lvl4pPr>
            <a:lvl5pPr marL="2286000" lvl="4" indent="-33147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►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44"/>
          <p:cNvSpPr txBox="1">
            <a:spLocks noGrp="1"/>
          </p:cNvSpPr>
          <p:nvPr>
            <p:ph type="body" idx="4"/>
          </p:nvPr>
        </p:nvSpPr>
        <p:spPr>
          <a:xfrm>
            <a:off x="6852575" y="2141489"/>
            <a:ext cx="4860000" cy="446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360000" tIns="0" rIns="0" bIns="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3" name="Google Shape;133;p44"/>
          <p:cNvSpPr txBox="1">
            <a:spLocks noGrp="1"/>
          </p:cNvSpPr>
          <p:nvPr>
            <p:ph type="body" idx="5"/>
          </p:nvPr>
        </p:nvSpPr>
        <p:spPr>
          <a:xfrm>
            <a:off x="6852575" y="2751515"/>
            <a:ext cx="4860000" cy="2618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►"/>
              <a:defRPr sz="2000"/>
            </a:lvl1pPr>
            <a:lvl2pPr marL="914400" lvl="1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►"/>
              <a:defRPr sz="1800"/>
            </a:lvl2pPr>
            <a:lvl3pPr marL="1371600" lvl="2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►"/>
              <a:defRPr sz="1800"/>
            </a:lvl3pPr>
            <a:lvl4pPr marL="1828800" lvl="3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►"/>
              <a:defRPr sz="1800"/>
            </a:lvl4pPr>
            <a:lvl5pPr marL="2286000" lvl="4" indent="-33147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►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elfolie Orange">
  <p:cSld name="1_Titelfolie Orange">
    <p:bg>
      <p:bgPr>
        <a:solidFill>
          <a:schemeClr val="lt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45"/>
          <p:cNvPicPr preferRelativeResize="0"/>
          <p:nvPr/>
        </p:nvPicPr>
        <p:blipFill rotWithShape="1">
          <a:blip r:embed="rId2">
            <a:alphaModFix/>
          </a:blip>
          <a:srcRect l="14620" r="28057"/>
          <a:stretch/>
        </p:blipFill>
        <p:spPr>
          <a:xfrm>
            <a:off x="-1" y="1052514"/>
            <a:ext cx="12192001" cy="5805486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45"/>
          <p:cNvSpPr/>
          <p:nvPr/>
        </p:nvSpPr>
        <p:spPr>
          <a:xfrm>
            <a:off x="1" y="113804"/>
            <a:ext cx="12191999" cy="78397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37" name="Google Shape;137;p45"/>
          <p:cNvSpPr txBox="1">
            <a:spLocks noGrp="1"/>
          </p:cNvSpPr>
          <p:nvPr>
            <p:ph type="ctrTitle"/>
          </p:nvPr>
        </p:nvSpPr>
        <p:spPr>
          <a:xfrm>
            <a:off x="658813" y="296863"/>
            <a:ext cx="9000576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8" name="Google Shape;138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956" y="2816645"/>
            <a:ext cx="454995" cy="579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4766" y="3608533"/>
            <a:ext cx="467374" cy="467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0086" y="4252783"/>
            <a:ext cx="416735" cy="516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4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9423" y="4945053"/>
            <a:ext cx="278061" cy="39035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45"/>
          <p:cNvSpPr txBox="1"/>
          <p:nvPr/>
        </p:nvSpPr>
        <p:spPr>
          <a:xfrm>
            <a:off x="1524994" y="2798634"/>
            <a:ext cx="3551109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libri"/>
              <a:buNone/>
            </a:pPr>
            <a:r>
              <a:rPr lang="de-DE"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Friedrich-Ebert-Allee 114-116</a:t>
            </a:r>
            <a:br>
              <a:rPr lang="de-DE"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e-DE"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53113 Bonn, Germany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libri"/>
              <a:buNone/>
            </a:pPr>
            <a:r>
              <a:rPr lang="de-DE" sz="2200" b="0" i="0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govet@bibb.de</a:t>
            </a:r>
            <a:endParaRPr sz="2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libri"/>
              <a:buNone/>
            </a:pPr>
            <a:r>
              <a:rPr lang="de-DE"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+49 228 107 1818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libri"/>
              <a:buNone/>
            </a:pPr>
            <a:r>
              <a:rPr lang="de-DE" sz="2200" b="0" i="0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www.govet.international</a:t>
            </a:r>
            <a:endParaRPr sz="2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8"/>
          <p:cNvPicPr preferRelativeResize="0"/>
          <p:nvPr/>
        </p:nvPicPr>
        <p:blipFill rotWithShape="1">
          <a:blip r:embed="rId7">
            <a:alphaModFix/>
          </a:blip>
          <a:srcRect l="5778" t="40524" r="5778" b="38418"/>
          <a:stretch/>
        </p:blipFill>
        <p:spPr>
          <a:xfrm>
            <a:off x="9624562" y="116632"/>
            <a:ext cx="2160000" cy="51428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8"/>
          <p:cNvSpPr txBox="1"/>
          <p:nvPr/>
        </p:nvSpPr>
        <p:spPr>
          <a:xfrm>
            <a:off x="9161092" y="2868212"/>
            <a:ext cx="2683380" cy="849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58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25">
          <p15:clr>
            <a:srgbClr val="F26B43"/>
          </p15:clr>
        </p15:guide>
        <p15:guide id="2" pos="7401">
          <p15:clr>
            <a:srgbClr val="F26B43"/>
          </p15:clr>
        </p15:guide>
        <p15:guide id="3" pos="3840">
          <p15:clr>
            <a:srgbClr val="F26B43"/>
          </p15:clr>
        </p15:guide>
        <p15:guide id="4" pos="30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0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1" name="Google Shape;111;p40"/>
          <p:cNvSpPr txBox="1"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65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Noto Sans Symbols"/>
              <a:buChar char="►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►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146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►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►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►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15">
          <p15:clr>
            <a:srgbClr val="F26B43"/>
          </p15:clr>
        </p15:guide>
        <p15:guide id="2" orient="horz" pos="187">
          <p15:clr>
            <a:srgbClr val="F26B43"/>
          </p15:clr>
        </p15:guide>
        <p15:guide id="3" pos="7378">
          <p15:clr>
            <a:srgbClr val="F26B43"/>
          </p15:clr>
        </p15:guide>
        <p15:guide id="4" orient="horz" pos="3566">
          <p15:clr>
            <a:srgbClr val="F26B43"/>
          </p15:clr>
        </p15:guide>
        <p15:guide id="5" orient="horz" pos="663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iab-forum.de/" TargetMode="External"/><Relationship Id="rId13" Type="http://schemas.openxmlformats.org/officeDocument/2006/relationships/hyperlink" Target="http://www.gesetze-im-internet.de/jarbschg/index.html" TargetMode="External"/><Relationship Id="rId18" Type="http://schemas.openxmlformats.org/officeDocument/2006/relationships/hyperlink" Target="https://www.bmbfsfj.bund.de/bmbfsfj/meta/en" TargetMode="External"/><Relationship Id="rId3" Type="http://schemas.openxmlformats.org/officeDocument/2006/relationships/hyperlink" Target="https://www.bibb.de/datenreport/en/index.php" TargetMode="External"/><Relationship Id="rId7" Type="http://schemas.openxmlformats.org/officeDocument/2006/relationships/hyperlink" Target="https://www.bibb.de/dienst/publikationen/de/20504" TargetMode="External"/><Relationship Id="rId12" Type="http://schemas.openxmlformats.org/officeDocument/2006/relationships/hyperlink" Target="https://www.govet.international/en/54887.php" TargetMode="External"/><Relationship Id="rId17" Type="http://schemas.openxmlformats.org/officeDocument/2006/relationships/hyperlink" Target="https://www.govet.international/en/index.php" TargetMode="External"/><Relationship Id="rId2" Type="http://schemas.openxmlformats.org/officeDocument/2006/relationships/notesSlide" Target="../notesSlides/notesSlide36.xml"/><Relationship Id="rId16" Type="http://schemas.openxmlformats.org/officeDocument/2006/relationships/hyperlink" Target="http://www.gesetze-im-internet.de/betrvg/" TargetMode="External"/><Relationship Id="rId20" Type="http://schemas.openxmlformats.org/officeDocument/2006/relationships/hyperlink" Target="https://www.bibb.de/en/index.php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datenportal.bmbf.de/portal/en/index.html" TargetMode="External"/><Relationship Id="rId11" Type="http://schemas.openxmlformats.org/officeDocument/2006/relationships/hyperlink" Target="mailto:govet@bibb.de" TargetMode="External"/><Relationship Id="rId5" Type="http://schemas.openxmlformats.org/officeDocument/2006/relationships/hyperlink" Target="https://www.destatis.de/EN/Homepage.html" TargetMode="External"/><Relationship Id="rId15" Type="http://schemas.openxmlformats.org/officeDocument/2006/relationships/hyperlink" Target="http://www.gesetze-im-internet.de/tvg/index.html" TargetMode="External"/><Relationship Id="rId10" Type="http://schemas.openxmlformats.org/officeDocument/2006/relationships/hyperlink" Target="https://www.govet.international/en/54899.php" TargetMode="External"/><Relationship Id="rId19" Type="http://schemas.openxmlformats.org/officeDocument/2006/relationships/hyperlink" Target="https://www.bmftr.bund.de/EN" TargetMode="External"/><Relationship Id="rId4" Type="http://schemas.openxmlformats.org/officeDocument/2006/relationships/hyperlink" Target="https://www.bmbfsfj.bund.de/bmbfsfj/service/publikationen/berufsbildungsbericht-2026-285646" TargetMode="External"/><Relationship Id="rId9" Type="http://schemas.openxmlformats.org/officeDocument/2006/relationships/hyperlink" Target="https://www.bibb.de/dienst/publikationen/de/19200" TargetMode="External"/><Relationship Id="rId14" Type="http://schemas.openxmlformats.org/officeDocument/2006/relationships/hyperlink" Target="http://www.gesetze-im-internet.de/ihkg/index.html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"/>
          <p:cNvSpPr txBox="1">
            <a:spLocks noGrp="1"/>
          </p:cNvSpPr>
          <p:nvPr>
            <p:ph type="body" idx="1"/>
          </p:nvPr>
        </p:nvSpPr>
        <p:spPr>
          <a:xfrm>
            <a:off x="875488" y="3025224"/>
            <a:ext cx="6153382" cy="849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2500" b="1" noProof="0" dirty="0"/>
              <a:t>Dualne kształcenie zawodowe </a:t>
            </a:r>
            <a:br>
              <a:rPr lang="pl-PL" sz="2500" b="1" noProof="0" dirty="0"/>
            </a:br>
            <a:r>
              <a:rPr lang="pl-PL" sz="2500" b="1" noProof="0" dirty="0"/>
              <a:t>w Niemczech</a:t>
            </a: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lang="pl-PL" sz="2800" noProof="0" dirty="0"/>
          </a:p>
        </p:txBody>
      </p:sp>
      <p:sp>
        <p:nvSpPr>
          <p:cNvPr id="178" name="Google Shape;178;p1"/>
          <p:cNvSpPr txBox="1">
            <a:spLocks noGrp="1"/>
          </p:cNvSpPr>
          <p:nvPr>
            <p:ph type="ctrTitle"/>
          </p:nvPr>
        </p:nvSpPr>
        <p:spPr>
          <a:xfrm>
            <a:off x="0" y="296863"/>
            <a:ext cx="9001125" cy="44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l-PL" sz="4400" b="0" i="0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pl-PL" noProof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0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pl-PL" noProof="0" dirty="0"/>
              <a:t>Podstawy</a:t>
            </a:r>
          </a:p>
        </p:txBody>
      </p:sp>
      <p:sp>
        <p:nvSpPr>
          <p:cNvPr id="263" name="Google Shape;263;p10"/>
          <p:cNvSpPr txBox="1"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pl-PL" b="1" noProof="0" dirty="0"/>
              <a:t>Podmioty: państwo - dostawca usług ramowych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endParaRPr lang="pl-PL" b="1" noProof="0" dirty="0"/>
          </a:p>
          <a:p>
            <a:pPr marL="1250950" lvl="1" indent="-37083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Calibri"/>
              <a:buChar char="►"/>
            </a:pPr>
            <a:r>
              <a:rPr lang="pl-PL" noProof="0" dirty="0"/>
              <a:t>negocjuje </a:t>
            </a:r>
            <a:r>
              <a:rPr lang="pl-PL" u="sng" noProof="0" dirty="0"/>
              <a:t>przepisy dotyczące kształcenia</a:t>
            </a:r>
            <a:r>
              <a:rPr lang="pl-PL" noProof="0" dirty="0"/>
              <a:t> z partnerami społecznymi (kształcenie w zakładzie pracy)</a:t>
            </a:r>
            <a:endParaRPr lang="pl-PL" sz="3700" noProof="0" dirty="0"/>
          </a:p>
          <a:p>
            <a:pPr marL="1250950" lvl="1" indent="-37083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Calibri"/>
              <a:buChar char="►"/>
            </a:pPr>
            <a:r>
              <a:rPr lang="pl-PL" noProof="0" dirty="0"/>
              <a:t>definiuje kształcenie w szkołach zawodowych: </a:t>
            </a:r>
            <a:r>
              <a:rPr lang="pl-PL" u="sng" noProof="0" dirty="0"/>
              <a:t>ramowy program nauczania</a:t>
            </a:r>
            <a:endParaRPr lang="pl-PL" noProof="0" dirty="0"/>
          </a:p>
          <a:p>
            <a:pPr marL="1250950" lvl="1" indent="-37083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►"/>
            </a:pPr>
            <a:r>
              <a:rPr lang="pl-PL" noProof="0" dirty="0"/>
              <a:t>finansuje, organizuje i monitoruje system publicznych szkół zawodowych</a:t>
            </a:r>
          </a:p>
          <a:p>
            <a:pPr marL="1250950" lvl="1" indent="-37083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►"/>
            </a:pPr>
            <a:r>
              <a:rPr lang="pl-PL" noProof="0" dirty="0"/>
              <a:t>prowadzi i umożliwia badania w zakresie kształcenia zawodowego </a:t>
            </a:r>
            <a:r>
              <a:rPr lang="pl-PL" noProof="0" dirty="0">
                <a:solidFill>
                  <a:srgbClr val="D37230"/>
                </a:solidFill>
                <a:sym typeface="Wingdings 3" panose="05040102010807070707" pitchFamily="18" charset="2"/>
              </a:rPr>
              <a:t></a:t>
            </a:r>
            <a:r>
              <a:rPr lang="pl-PL" noProof="0" dirty="0"/>
              <a:t> BIBB</a:t>
            </a:r>
          </a:p>
          <a:p>
            <a:pPr marL="1250950" lvl="1" indent="-37083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►"/>
            </a:pPr>
            <a:r>
              <a:rPr lang="pl-PL" noProof="0" dirty="0"/>
              <a:t>wspiera poszukiwanie miejsca kształcenia (np. młodzież, bezrobotni, osoby znajdujące się w niekorzystnej sytuacji)</a:t>
            </a: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endParaRPr lang="pl-PL" noProof="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1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pl-PL" noProof="0" dirty="0"/>
              <a:t>Podstawy</a:t>
            </a:r>
          </a:p>
        </p:txBody>
      </p:sp>
      <p:sp>
        <p:nvSpPr>
          <p:cNvPr id="270" name="Google Shape;270;p11"/>
          <p:cNvSpPr txBox="1"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pl-PL" b="1" noProof="0" dirty="0"/>
              <a:t>Ramy: standardy</a:t>
            </a:r>
            <a:endParaRPr lang="pl-PL" noProof="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endParaRPr lang="pl-PL" noProof="0" dirty="0"/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określają wdrażanie dualnego kształcenia zawodowego w zakładach pracy i szkołach zawodowych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zapewniają kontrolę jakości i promocję dualnego kształcenia zawodowego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są ważne i wiążące w całym kraju</a:t>
            </a:r>
          </a:p>
          <a:p>
            <a:pPr marL="357188" lvl="0" indent="-22002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endParaRPr lang="pl-PL" noProof="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2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pl-PL" noProof="0" dirty="0"/>
              <a:t>Podstawy</a:t>
            </a:r>
          </a:p>
        </p:txBody>
      </p:sp>
      <p:sp>
        <p:nvSpPr>
          <p:cNvPr id="277" name="Google Shape;277;p12"/>
          <p:cNvSpPr txBox="1"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0000"/>
              <a:buNone/>
            </a:pPr>
            <a:r>
              <a:rPr lang="pl-PL" b="1" noProof="0" dirty="0"/>
              <a:t>Ramy: standardy – powstawanie </a:t>
            </a:r>
            <a:endParaRPr lang="pl-PL" noProof="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90000"/>
              <a:buNone/>
            </a:pPr>
            <a:endParaRPr lang="pl-PL" b="1" noProof="0" dirty="0"/>
          </a:p>
          <a:p>
            <a:pPr marL="1073150" lvl="1" indent="-35718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90000"/>
              <a:buChar char="►"/>
            </a:pPr>
            <a:r>
              <a:rPr lang="pl-PL" b="1" noProof="0" dirty="0"/>
              <a:t>1. pracodawcy </a:t>
            </a:r>
            <a:r>
              <a:rPr lang="pl-PL" noProof="0" dirty="0"/>
              <a:t>identyfikują nowe obszary odpowiedzialności i kwalifikacji </a:t>
            </a:r>
            <a:br>
              <a:rPr lang="pl-PL" noProof="0" dirty="0"/>
            </a:br>
            <a:r>
              <a:rPr lang="pl-PL" noProof="0" dirty="0"/>
              <a:t>w zakładzie pracy </a:t>
            </a:r>
          </a:p>
          <a:p>
            <a:pPr marL="1073150" lvl="1" indent="-35718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90000"/>
              <a:buChar char="►"/>
            </a:pPr>
            <a:r>
              <a:rPr lang="pl-PL" b="1" noProof="0" dirty="0"/>
              <a:t>2. partnerzy społeczni i państwo </a:t>
            </a:r>
            <a:r>
              <a:rPr lang="pl-PL" noProof="0" dirty="0"/>
              <a:t>negocjują i przyjmują nowe </a:t>
            </a:r>
            <a:br>
              <a:rPr lang="pl-PL" noProof="0" dirty="0"/>
            </a:br>
            <a:r>
              <a:rPr lang="pl-PL" noProof="0" dirty="0"/>
              <a:t>zakładowe standardy kształcenia moderowane przez BIBB </a:t>
            </a:r>
          </a:p>
          <a:p>
            <a:pPr marL="1073150" lvl="1" indent="-35718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90000"/>
              <a:buChar char="►"/>
            </a:pPr>
            <a:r>
              <a:rPr lang="pl-PL" b="1" noProof="0" dirty="0"/>
              <a:t>3. państwo </a:t>
            </a:r>
            <a:r>
              <a:rPr lang="pl-PL" noProof="0" dirty="0"/>
              <a:t>dostosowuje ramowe programy nauczania do nowo </a:t>
            </a:r>
            <a:br>
              <a:rPr lang="pl-PL" noProof="0" dirty="0"/>
            </a:br>
            <a:r>
              <a:rPr lang="pl-PL" noProof="0" dirty="0"/>
              <a:t>zdefiniowanych przepisów kształcenia</a:t>
            </a: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90000"/>
              <a:buNone/>
            </a:pPr>
            <a:endParaRPr lang="pl-PL" b="1" noProof="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91914"/>
              <a:buNone/>
            </a:pPr>
            <a:r>
              <a:rPr lang="pl-PL" sz="2350" b="1" noProof="0" dirty="0"/>
              <a:t>Przyjęte standardy są określone w przepisach kształcenia (zakłady pracy) i ramowych programach nauczania (szkoły zawodowe).</a:t>
            </a: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90000"/>
              <a:buNone/>
            </a:pPr>
            <a:endParaRPr lang="pl-PL" b="1" noProof="0" dirty="0"/>
          </a:p>
          <a:p>
            <a:pPr marL="357188" lvl="0" indent="-22002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90000"/>
              <a:buNone/>
            </a:pPr>
            <a:endParaRPr lang="pl-PL" noProof="0" dirty="0"/>
          </a:p>
          <a:p>
            <a:pPr marL="357188" lvl="0" indent="-22002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90000"/>
              <a:buNone/>
            </a:pPr>
            <a:endParaRPr lang="pl-PL" noProof="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3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pl-PL" noProof="0" dirty="0"/>
              <a:t>Podstawy</a:t>
            </a:r>
          </a:p>
        </p:txBody>
      </p:sp>
      <p:sp>
        <p:nvSpPr>
          <p:cNvPr id="284" name="Google Shape;284;p13"/>
          <p:cNvSpPr txBox="1"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4705"/>
              <a:buNone/>
            </a:pPr>
            <a:r>
              <a:rPr lang="pl-PL" b="1" noProof="0" dirty="0"/>
              <a:t>Ramy: standardy – </a:t>
            </a:r>
            <a:r>
              <a:rPr lang="pl-PL" sz="2550" b="1" noProof="0" dirty="0"/>
              <a:t>regulamin dotyczący kształcenia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0000"/>
              <a:buNone/>
            </a:pPr>
            <a:r>
              <a:rPr lang="pl-PL" sz="1600" b="1" noProof="0" dirty="0"/>
              <a:t> </a:t>
            </a:r>
            <a:endParaRPr lang="pl-PL" sz="1600" noProof="0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90000"/>
              <a:buNone/>
            </a:pPr>
            <a:r>
              <a:rPr lang="pl-PL" noProof="0" dirty="0"/>
              <a:t>Wspólny cel wynika z ‚</a:t>
            </a:r>
            <a:r>
              <a:rPr lang="pl-PL" sz="2350" b="1" noProof="0" dirty="0"/>
              <a:t>zasady zawodowej</a:t>
            </a:r>
            <a:r>
              <a:rPr lang="pl-PL" noProof="0" dirty="0"/>
              <a:t>‘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46808"/>
              <a:buNone/>
            </a:pPr>
            <a:r>
              <a:rPr lang="pl-PL" sz="2350" noProof="0" dirty="0"/>
              <a:t>Standardy </a:t>
            </a:r>
            <a:r>
              <a:rPr lang="pl-PL" sz="2350" u="sng" noProof="0" dirty="0"/>
              <a:t>kształcenia w zakresie szkoleń wewnątrzzakładowych</a:t>
            </a:r>
            <a:r>
              <a:rPr lang="pl-PL" sz="2350" noProof="0" dirty="0"/>
              <a:t> są określone w </a:t>
            </a:r>
            <a:r>
              <a:rPr lang="pl-PL" sz="2350" u="sng" noProof="0" dirty="0"/>
              <a:t>regulaminie dotyczącym kształcenia</a:t>
            </a:r>
            <a:r>
              <a:rPr lang="pl-PL" sz="2350" noProof="0" dirty="0"/>
              <a:t>:</a:t>
            </a:r>
          </a:p>
          <a:p>
            <a:pPr marL="1250950" lvl="1" indent="-228727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None/>
            </a:pPr>
            <a:endParaRPr lang="pl-PL" sz="1200" noProof="0" dirty="0"/>
          </a:p>
          <a:p>
            <a:pPr marL="1250950" lvl="1" indent="-33502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90000"/>
              <a:buChar char="►"/>
            </a:pPr>
            <a:r>
              <a:rPr lang="pl-PL" noProof="0" dirty="0"/>
              <a:t>Nazwa zawodu</a:t>
            </a:r>
          </a:p>
          <a:p>
            <a:pPr marL="1250950" lvl="1" indent="-33502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90000"/>
              <a:buChar char="►"/>
            </a:pPr>
            <a:r>
              <a:rPr lang="pl-PL" noProof="0" dirty="0"/>
              <a:t>Profil zawodowy</a:t>
            </a:r>
          </a:p>
          <a:p>
            <a:pPr marL="1250950" lvl="1" indent="-33502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90000"/>
              <a:buChar char="►"/>
            </a:pPr>
            <a:r>
              <a:rPr lang="pl-PL" noProof="0" dirty="0"/>
              <a:t>Treści</a:t>
            </a:r>
          </a:p>
          <a:p>
            <a:pPr marL="1250950" lvl="1" indent="-33502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90000"/>
              <a:buChar char="►"/>
            </a:pPr>
            <a:r>
              <a:rPr lang="pl-PL" noProof="0" dirty="0"/>
              <a:t>Ramy czasowe i struktura czasowa</a:t>
            </a:r>
          </a:p>
          <a:p>
            <a:pPr marL="1250950" lvl="1" indent="-33502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90000"/>
              <a:buChar char="►"/>
            </a:pPr>
            <a:r>
              <a:rPr lang="pl-PL" noProof="0" dirty="0"/>
              <a:t>Wymagania egzaminacyjne</a:t>
            </a:r>
          </a:p>
          <a:p>
            <a:pPr marL="357188" lvl="0" indent="-23031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90000"/>
              <a:buNone/>
            </a:pPr>
            <a:endParaRPr lang="pl-PL" noProof="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4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pl-PL" noProof="0" dirty="0"/>
              <a:t>Podstawy</a:t>
            </a:r>
          </a:p>
        </p:txBody>
      </p:sp>
      <p:sp>
        <p:nvSpPr>
          <p:cNvPr id="291" name="Google Shape;291;p14"/>
          <p:cNvSpPr txBox="1"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pl-PL" b="1" noProof="0" dirty="0"/>
              <a:t>Ramy: standardy – ramowy program nauczania</a:t>
            </a:r>
            <a:endParaRPr lang="pl-PL" sz="3700" b="1" noProof="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endParaRPr lang="pl-PL" sz="1800" b="1" noProof="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r>
              <a:rPr lang="pl-PL" noProof="0" dirty="0"/>
              <a:t>Kształcenie </a:t>
            </a:r>
            <a:r>
              <a:rPr lang="pl-PL" u="sng" noProof="0" dirty="0"/>
              <a:t>w szkole zawodowej</a:t>
            </a:r>
            <a:r>
              <a:rPr lang="pl-PL" noProof="0" dirty="0"/>
              <a:t> zapewnia niezbędną teoretyczną wiedzę zawodową i poszerza kształcenie ogólne.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pl-PL" noProof="0" dirty="0"/>
              <a:t>Standardy kształcenia są określone w </a:t>
            </a:r>
            <a:r>
              <a:rPr lang="pl-PL" u="sng" noProof="0" dirty="0"/>
              <a:t>ramowym programie nauczania</a:t>
            </a:r>
            <a:r>
              <a:rPr lang="pl-PL" noProof="0" dirty="0"/>
              <a:t>: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Cel kształcenia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Treści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Obszary kształcenia</a:t>
            </a:r>
          </a:p>
          <a:p>
            <a:pPr marL="357188" lvl="0" indent="-22002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endParaRPr lang="pl-PL" noProof="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5"/>
          <p:cNvSpPr txBox="1">
            <a:spLocks noGrp="1"/>
          </p:cNvSpPr>
          <p:nvPr>
            <p:ph type="body" idx="1"/>
          </p:nvPr>
        </p:nvSpPr>
        <p:spPr>
          <a:xfrm>
            <a:off x="658813" y="1052513"/>
            <a:ext cx="11053762" cy="1005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6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3529"/>
              <a:buNone/>
            </a:pPr>
            <a:r>
              <a:rPr lang="pl-PL" sz="3400" noProof="0" dirty="0"/>
              <a:t>Ramy prawne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32352"/>
              <a:buNone/>
            </a:pPr>
            <a:r>
              <a:rPr lang="pl-PL" sz="3400" b="1" noProof="0" dirty="0"/>
              <a:t>Wolność wykonywania zawodu ma zastosowanie zgodnie z art. 12 niemieckiej ustawy zasadniczej.</a:t>
            </a:r>
            <a:endParaRPr lang="pl-PL" sz="3400" noProof="0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None/>
            </a:pPr>
            <a:endParaRPr lang="pl-PL" noProof="0" dirty="0"/>
          </a:p>
        </p:txBody>
      </p:sp>
      <p:sp>
        <p:nvSpPr>
          <p:cNvPr id="298" name="Google Shape;298;p15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pl-PL" noProof="0" dirty="0"/>
              <a:t>Podstawy</a:t>
            </a:r>
          </a:p>
        </p:txBody>
      </p:sp>
      <p:sp>
        <p:nvSpPr>
          <p:cNvPr id="299" name="Google Shape;299;p15"/>
          <p:cNvSpPr txBox="1">
            <a:spLocks noGrp="1"/>
          </p:cNvSpPr>
          <p:nvPr>
            <p:ph type="body" idx="2"/>
          </p:nvPr>
        </p:nvSpPr>
        <p:spPr>
          <a:xfrm>
            <a:off x="920158" y="2141489"/>
            <a:ext cx="4860000" cy="44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36000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l-PL" noProof="0" dirty="0"/>
              <a:t>Ustawodawstwo przedsiębiorstwa</a:t>
            </a:r>
          </a:p>
        </p:txBody>
      </p:sp>
      <p:sp>
        <p:nvSpPr>
          <p:cNvPr id="300" name="Google Shape;300;p15"/>
          <p:cNvSpPr txBox="1">
            <a:spLocks noGrp="1"/>
          </p:cNvSpPr>
          <p:nvPr>
            <p:ph type="body" idx="3"/>
          </p:nvPr>
        </p:nvSpPr>
        <p:spPr>
          <a:xfrm>
            <a:off x="920158" y="2751515"/>
            <a:ext cx="4860000" cy="2618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357187" lvl="0" indent="-3635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►"/>
            </a:pPr>
            <a:r>
              <a:rPr lang="pl-PL" noProof="0" dirty="0"/>
              <a:t>Ustawa o kształceniu zawodowym</a:t>
            </a:r>
          </a:p>
          <a:p>
            <a:pPr marL="357187" lvl="0" indent="-36353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00"/>
              <a:buFont typeface="Calibri"/>
              <a:buChar char="►"/>
            </a:pPr>
            <a:r>
              <a:rPr lang="pl-PL" noProof="0" dirty="0"/>
              <a:t>Kodeks rzemiosła</a:t>
            </a:r>
          </a:p>
          <a:p>
            <a:pPr marL="357187" lvl="0" indent="-35718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►"/>
            </a:pPr>
            <a:r>
              <a:rPr lang="pl-PL" noProof="0" dirty="0"/>
              <a:t>Ustawa o ochronie pracy młodzieży</a:t>
            </a:r>
          </a:p>
          <a:p>
            <a:pPr marL="357187" lvl="0" indent="-35718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►"/>
            </a:pPr>
            <a:r>
              <a:rPr lang="pl-PL" noProof="0" dirty="0"/>
              <a:t>Ustawa o układach zbiorowych</a:t>
            </a:r>
          </a:p>
          <a:p>
            <a:pPr marL="357187" lvl="0" indent="-35718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►"/>
            </a:pPr>
            <a:r>
              <a:rPr lang="pl-PL" noProof="0" dirty="0"/>
              <a:t>Ustawa o tymczasowym uregulowaniu prawa izby przemysłowo-handlowej</a:t>
            </a:r>
          </a:p>
          <a:p>
            <a:pPr marL="357187" lvl="0" indent="-35718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►"/>
            </a:pPr>
            <a:r>
              <a:rPr lang="pl-PL" noProof="0" dirty="0"/>
              <a:t>Ustawa o konstytucji zakładowej</a:t>
            </a:r>
          </a:p>
          <a:p>
            <a:pPr marL="357188" lvl="0" indent="-24288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endParaRPr lang="pl-PL" noProof="0" dirty="0"/>
          </a:p>
          <a:p>
            <a:pPr marL="357188" lvl="0" indent="-24288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endParaRPr lang="pl-PL" noProof="0" dirty="0"/>
          </a:p>
        </p:txBody>
      </p:sp>
      <p:sp>
        <p:nvSpPr>
          <p:cNvPr id="301" name="Google Shape;301;p15"/>
          <p:cNvSpPr txBox="1">
            <a:spLocks noGrp="1"/>
          </p:cNvSpPr>
          <p:nvPr>
            <p:ph type="body" idx="4"/>
          </p:nvPr>
        </p:nvSpPr>
        <p:spPr>
          <a:xfrm>
            <a:off x="6852575" y="2141489"/>
            <a:ext cx="4860000" cy="446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36000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l-PL" noProof="0" dirty="0"/>
              <a:t>Ustawodawstwo szkolne</a:t>
            </a:r>
          </a:p>
        </p:txBody>
      </p:sp>
      <p:sp>
        <p:nvSpPr>
          <p:cNvPr id="302" name="Google Shape;302;p15"/>
          <p:cNvSpPr txBox="1">
            <a:spLocks noGrp="1"/>
          </p:cNvSpPr>
          <p:nvPr>
            <p:ph type="body" idx="5"/>
          </p:nvPr>
        </p:nvSpPr>
        <p:spPr>
          <a:xfrm>
            <a:off x="6852575" y="2751515"/>
            <a:ext cx="4860000" cy="2618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357187" lvl="0" indent="-3571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►"/>
            </a:pPr>
            <a:r>
              <a:rPr lang="pl-PL" noProof="0" dirty="0"/>
              <a:t>Powszechny obowiązek szkolny</a:t>
            </a:r>
          </a:p>
          <a:p>
            <a:pPr marL="357187" lvl="0" indent="-35718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►"/>
            </a:pPr>
            <a:r>
              <a:rPr lang="pl-PL" noProof="0" dirty="0"/>
              <a:t>Ustawy szkolne krajów związkowych</a:t>
            </a:r>
          </a:p>
        </p:txBody>
      </p:sp>
      <p:sp>
        <p:nvSpPr>
          <p:cNvPr id="303" name="Google Shape;303;p15"/>
          <p:cNvSpPr txBox="1"/>
          <p:nvPr/>
        </p:nvSpPr>
        <p:spPr>
          <a:xfrm>
            <a:off x="658813" y="5385593"/>
            <a:ext cx="11053762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4" name="Google Shape;304;p15"/>
          <p:cNvCxnSpPr/>
          <p:nvPr/>
        </p:nvCxnSpPr>
        <p:spPr>
          <a:xfrm>
            <a:off x="6619815" y="2141489"/>
            <a:ext cx="0" cy="1936125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5" name="Google Shape;305;p15"/>
          <p:cNvCxnSpPr/>
          <p:nvPr/>
        </p:nvCxnSpPr>
        <p:spPr>
          <a:xfrm>
            <a:off x="687397" y="2141489"/>
            <a:ext cx="0" cy="302378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6"/>
          <p:cNvSpPr txBox="1">
            <a:spLocks noGrp="1"/>
          </p:cNvSpPr>
          <p:nvPr>
            <p:ph type="body" idx="1"/>
          </p:nvPr>
        </p:nvSpPr>
        <p:spPr>
          <a:xfrm>
            <a:off x="479425" y="769841"/>
            <a:ext cx="10066338" cy="709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Calibri"/>
              <a:buNone/>
            </a:pPr>
            <a:r>
              <a:rPr lang="pl-PL" noProof="0" dirty="0"/>
              <a:t>Dualne kształcenie zawodowe:</a:t>
            </a:r>
          </a:p>
        </p:txBody>
      </p:sp>
      <p:sp>
        <p:nvSpPr>
          <p:cNvPr id="311" name="Google Shape;311;p16"/>
          <p:cNvSpPr txBox="1">
            <a:spLocks noGrp="1"/>
          </p:cNvSpPr>
          <p:nvPr>
            <p:ph type="body" idx="2"/>
          </p:nvPr>
        </p:nvSpPr>
        <p:spPr>
          <a:xfrm>
            <a:off x="479425" y="5305425"/>
            <a:ext cx="11269663" cy="128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Calibri"/>
              <a:buNone/>
            </a:pPr>
            <a:r>
              <a:rPr lang="pl-PL" sz="2800" noProof="0" dirty="0">
                <a:solidFill>
                  <a:srgbClr val="7F7F7F"/>
                </a:solidFill>
              </a:rPr>
              <a:t>Motywacje, interesy i proces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Calibri"/>
              <a:buNone/>
            </a:pPr>
            <a:endParaRPr lang="pl-PL" sz="2800" noProof="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alibri"/>
              <a:buNone/>
            </a:pPr>
            <a:endParaRPr lang="pl-PL" noProof="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7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pl-PL" noProof="0" dirty="0"/>
              <a:t>Rozpoczęcie</a:t>
            </a:r>
          </a:p>
        </p:txBody>
      </p:sp>
      <p:sp>
        <p:nvSpPr>
          <p:cNvPr id="318" name="Google Shape;318;p17"/>
          <p:cNvSpPr txBox="1"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pl-PL" b="1" noProof="0" dirty="0"/>
              <a:t>Motywacja i środki - państwo</a:t>
            </a: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160"/>
              <a:buNone/>
            </a:pPr>
            <a:endParaRPr lang="pl-PL" b="1" noProof="0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b="1" noProof="0" dirty="0"/>
              <a:t>Motywacja</a:t>
            </a:r>
            <a:r>
              <a:rPr lang="pl-PL" noProof="0" dirty="0"/>
              <a:t>: Niemcy potrzebują wykwalifikowanej siły roboczej,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pl-PL" noProof="0" dirty="0"/>
              <a:t>aby zapewnić wzrost i rozwój.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pl-PL" b="1" noProof="0" dirty="0"/>
              <a:t>Spostrzeżenie: </a:t>
            </a:r>
            <a:r>
              <a:rPr lang="pl-PL" noProof="0" dirty="0"/>
              <a:t>Musimy wzmocnić dualny system kształcenia zawodowego </a:t>
            </a:r>
            <a:br>
              <a:rPr lang="pl-PL" noProof="0" dirty="0"/>
            </a:br>
            <a:r>
              <a:rPr lang="pl-PL" noProof="0" dirty="0"/>
              <a:t>i odpowiednio nim zarządzać.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pl-PL" b="1" noProof="0" dirty="0"/>
              <a:t>Środki: </a:t>
            </a:r>
            <a:endParaRPr lang="pl-PL" noProof="0" dirty="0"/>
          </a:p>
          <a:p>
            <a:pPr marL="1250950" lvl="1" indent="-355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Stworzenie i aktualizacja ram prawnych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Zlecenie innym podmiotom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Przegląd i rozwój systemu (np. przez BIBB)</a:t>
            </a:r>
          </a:p>
        </p:txBody>
      </p:sp>
      <p:pic>
        <p:nvPicPr>
          <p:cNvPr id="319" name="Google Shape;319;p17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58799" y="1435491"/>
            <a:ext cx="2128270" cy="2471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8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pl-PL" noProof="0" dirty="0"/>
              <a:t>Rozpoczęcie</a:t>
            </a:r>
          </a:p>
        </p:txBody>
      </p:sp>
      <p:sp>
        <p:nvSpPr>
          <p:cNvPr id="326" name="Google Shape;326;p18"/>
          <p:cNvSpPr txBox="1"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pl-PL" b="1" noProof="0" dirty="0"/>
              <a:t>Motywacja i rozpoczęcie – młodzież</a:t>
            </a:r>
            <a:endParaRPr lang="pl-PL" noProof="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endParaRPr lang="pl-PL" sz="2000" noProof="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r>
              <a:rPr lang="pl-PL" b="1" noProof="0" dirty="0"/>
              <a:t>Motywacja: </a:t>
            </a:r>
            <a:r>
              <a:rPr lang="pl-PL" noProof="0" dirty="0"/>
              <a:t>„Chcę zostać …!“ </a:t>
            </a: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SzPts val="2160"/>
              <a:buNone/>
            </a:pPr>
            <a:r>
              <a:rPr lang="pl-PL" b="1" noProof="0" dirty="0"/>
              <a:t>Rozpoczęcie:</a:t>
            </a:r>
            <a:endParaRPr lang="pl-PL" noProof="0" dirty="0"/>
          </a:p>
          <a:p>
            <a:pPr marL="804863" lvl="1" indent="-35718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Wyszukiwanie potencjalnych firm i przeglądanie ofert</a:t>
            </a:r>
          </a:p>
          <a:p>
            <a:pPr marL="804863" lvl="1" indent="-35718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Pisanie aplikacji</a:t>
            </a:r>
          </a:p>
          <a:p>
            <a:pPr marL="804863" lvl="1" indent="-35718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W poszczególnych przypadkach rekrutacja</a:t>
            </a:r>
          </a:p>
          <a:p>
            <a:pPr marL="804863" lvl="1" indent="-35718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Wybór zakładu, w którym odbywa się kształcenie</a:t>
            </a:r>
          </a:p>
          <a:p>
            <a:pPr marL="804863" lvl="1" indent="-35718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Zawarcie umowy dotyczącej przyuczania do zawodu</a:t>
            </a:r>
          </a:p>
        </p:txBody>
      </p:sp>
      <p:pic>
        <p:nvPicPr>
          <p:cNvPr id="327" name="Google Shape;327;p18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2799" y="1123717"/>
            <a:ext cx="3788150" cy="4236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9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pl-PL" noProof="0" dirty="0"/>
              <a:t>Rozpoczęcie</a:t>
            </a:r>
          </a:p>
        </p:txBody>
      </p:sp>
      <p:sp>
        <p:nvSpPr>
          <p:cNvPr id="334" name="Google Shape;334;p19"/>
          <p:cNvSpPr txBox="1"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pl-PL" b="1" noProof="0" dirty="0"/>
              <a:t>Motywacja i rozpoczęcie – przedsiębiorstwo</a:t>
            </a:r>
            <a:endParaRPr lang="pl-PL" noProof="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endParaRPr lang="pl-PL" noProof="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r>
              <a:rPr lang="pl-PL" b="1" noProof="0" dirty="0"/>
              <a:t>Motywacja: </a:t>
            </a:r>
            <a:r>
              <a:rPr lang="pl-PL" noProof="0" dirty="0"/>
              <a:t>„Chcę mieć pewność przy obsadzaniu wakatów“ </a:t>
            </a: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r>
              <a:rPr lang="pl-PL" b="1" noProof="0" dirty="0"/>
              <a:t>Rozpoczęcie:</a:t>
            </a:r>
            <a:endParaRPr lang="pl-PL" noProof="0" dirty="0"/>
          </a:p>
          <a:p>
            <a:pPr marL="804863" lvl="1" indent="-35718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Uzyskanie uprawnień jako zakład kształcenia </a:t>
            </a:r>
            <a:br>
              <a:rPr lang="pl-PL" noProof="0" dirty="0"/>
            </a:br>
            <a:r>
              <a:rPr lang="pl-PL" noProof="0" dirty="0"/>
              <a:t>zawodowego</a:t>
            </a:r>
          </a:p>
          <a:p>
            <a:pPr marL="804863" lvl="1" indent="-35718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Oferowanie miejsc szkoleniowych</a:t>
            </a:r>
          </a:p>
          <a:p>
            <a:pPr marL="804863" lvl="1" indent="-35718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Ocenianie aplikacji</a:t>
            </a:r>
          </a:p>
          <a:p>
            <a:pPr marL="804863" lvl="1" indent="-35718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Wybór uczniów zawodu</a:t>
            </a:r>
          </a:p>
          <a:p>
            <a:pPr marL="804863" lvl="1" indent="-35718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Zawarcie umowy dotyczącej przyuczania do zawodu</a:t>
            </a:r>
          </a:p>
        </p:txBody>
      </p:sp>
      <p:pic>
        <p:nvPicPr>
          <p:cNvPr id="335" name="Google Shape;335;p19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04043" y="2393125"/>
            <a:ext cx="4526731" cy="3333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pl-PL" noProof="0" dirty="0"/>
              <a:t>Treść</a:t>
            </a:r>
          </a:p>
        </p:txBody>
      </p:sp>
      <p:sp>
        <p:nvSpPr>
          <p:cNvPr id="185" name="Google Shape;185;p2"/>
          <p:cNvSpPr txBox="1"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pl-PL" b="1" noProof="0" dirty="0"/>
              <a:t>Dualne kształcenie zawodowe w Niemczech</a:t>
            </a:r>
            <a:endParaRPr lang="pl-PL" sz="3700" b="1" noProof="0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160"/>
              <a:buNone/>
            </a:pPr>
            <a:endParaRPr lang="pl-PL" b="1" noProof="0" dirty="0"/>
          </a:p>
          <a:p>
            <a:pPr marL="1352550" lvl="1" indent="-472439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pl-PL" b="1" noProof="0" dirty="0"/>
              <a:t>Podstawy i warunki ramowe</a:t>
            </a:r>
          </a:p>
          <a:p>
            <a:pPr marL="1352550" lvl="1" indent="-472439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pl-PL" b="1" noProof="0" dirty="0"/>
              <a:t>Motywacje, interesy i proces</a:t>
            </a:r>
          </a:p>
          <a:p>
            <a:pPr marL="1352550" lvl="1" indent="-472439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pl-PL" b="1" noProof="0" dirty="0"/>
              <a:t>Model sukcesu</a:t>
            </a:r>
          </a:p>
          <a:p>
            <a:pPr marL="0" lvl="0" indent="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lang="pl-PL" b="1" noProof="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endParaRPr lang="pl-PL" b="1" noProof="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0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pl-PL" noProof="0" dirty="0"/>
              <a:t>Przebieg</a:t>
            </a:r>
          </a:p>
        </p:txBody>
      </p:sp>
      <p:sp>
        <p:nvSpPr>
          <p:cNvPr id="342" name="Google Shape;342;p20"/>
          <p:cNvSpPr txBox="1">
            <a:spLocks noGrp="1"/>
          </p:cNvSpPr>
          <p:nvPr>
            <p:ph type="body" idx="1"/>
          </p:nvPr>
        </p:nvSpPr>
        <p:spPr>
          <a:xfrm>
            <a:off x="658813" y="1052513"/>
            <a:ext cx="6965669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0000"/>
              <a:buNone/>
            </a:pPr>
            <a:r>
              <a:rPr lang="pl-PL" b="1" noProof="0" dirty="0"/>
              <a:t>Umowa dotycząca przyuczania do zawodu</a:t>
            </a:r>
            <a:endParaRPr lang="pl-PL" noProof="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90000"/>
              <a:buNone/>
            </a:pPr>
            <a:endParaRPr lang="pl-PL" b="1" noProof="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90000"/>
              <a:buNone/>
            </a:pPr>
            <a:r>
              <a:rPr lang="pl-PL" noProof="0" dirty="0"/>
              <a:t>Kształcenie zawodowe rozpoczyna się wraz z zawarciem umowy między pracodawcą a uczniem zawodu.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45833"/>
              <a:buNone/>
            </a:pPr>
            <a:r>
              <a:rPr lang="pl-PL" noProof="0" dirty="0"/>
              <a:t>Umowa reguluje: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Char char="►"/>
            </a:pPr>
            <a:r>
              <a:rPr lang="pl-PL" noProof="0" dirty="0"/>
              <a:t>Czas trwania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90000"/>
              <a:buChar char="►"/>
            </a:pPr>
            <a:r>
              <a:rPr lang="pl-PL" noProof="0" dirty="0"/>
              <a:t>Treści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90000"/>
              <a:buChar char="►"/>
            </a:pPr>
            <a:r>
              <a:rPr lang="pl-PL" noProof="0" dirty="0"/>
              <a:t>Okres próbny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90000"/>
              <a:buChar char="►"/>
            </a:pPr>
            <a:r>
              <a:rPr lang="pl-PL" noProof="0" dirty="0"/>
              <a:t>Strukturę merytoryczną i czasową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90000"/>
              <a:buChar char="►"/>
            </a:pPr>
            <a:r>
              <a:rPr lang="pl-PL" noProof="0" dirty="0"/>
              <a:t>Wynagrodzenie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90000"/>
              <a:buChar char="►"/>
            </a:pPr>
            <a:r>
              <a:rPr lang="pl-PL" noProof="0" dirty="0"/>
              <a:t>Prawa i obowiązki obu stron</a:t>
            </a: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lang="pl-PL" noProof="0" dirty="0"/>
          </a:p>
          <a:p>
            <a:pPr marL="1250950" lvl="1" indent="-22872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90000"/>
              <a:buNone/>
            </a:pPr>
            <a:endParaRPr lang="pl-PL" noProof="0" dirty="0"/>
          </a:p>
        </p:txBody>
      </p:sp>
      <p:pic>
        <p:nvPicPr>
          <p:cNvPr id="343" name="Google Shape;343;p20"/>
          <p:cNvPicPr preferRelativeResize="0"/>
          <p:nvPr/>
        </p:nvPicPr>
        <p:blipFill rotWithShape="1">
          <a:blip r:embed="rId3">
            <a:alphaModFix/>
          </a:blip>
          <a:srcRect l="52939" t="40907" r="15488" b="-1"/>
          <a:stretch/>
        </p:blipFill>
        <p:spPr>
          <a:xfrm>
            <a:off x="7046253" y="2329843"/>
            <a:ext cx="3543301" cy="37304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1"/>
          <p:cNvSpPr txBox="1">
            <a:spLocks noGrp="1"/>
          </p:cNvSpPr>
          <p:nvPr>
            <p:ph type="body" idx="2"/>
          </p:nvPr>
        </p:nvSpPr>
        <p:spPr>
          <a:xfrm>
            <a:off x="920158" y="1711183"/>
            <a:ext cx="4860000" cy="446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36000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l-PL" noProof="0" dirty="0"/>
              <a:t>70 % czasu kształcenia w </a:t>
            </a:r>
            <a:r>
              <a:rPr lang="pl-PL" b="1" noProof="0" dirty="0"/>
              <a:t>zakładzie</a:t>
            </a:r>
            <a:endParaRPr lang="pl-PL" noProof="0" dirty="0"/>
          </a:p>
        </p:txBody>
      </p:sp>
      <p:sp>
        <p:nvSpPr>
          <p:cNvPr id="350" name="Google Shape;350;p21"/>
          <p:cNvSpPr txBox="1">
            <a:spLocks noGrp="1"/>
          </p:cNvSpPr>
          <p:nvPr>
            <p:ph type="body" idx="4"/>
          </p:nvPr>
        </p:nvSpPr>
        <p:spPr>
          <a:xfrm>
            <a:off x="6852575" y="1711183"/>
            <a:ext cx="4860000" cy="446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360000" tIns="0" rIns="0" bIns="0" anchor="ctr" anchorCtr="0">
            <a:normAutofit fontScale="925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l-PL" noProof="0" dirty="0"/>
              <a:t>30 % czasu kształcenie w </a:t>
            </a:r>
            <a:r>
              <a:rPr lang="pl-PL" b="1" noProof="0" dirty="0"/>
              <a:t>szkole zawodowej</a:t>
            </a:r>
            <a:endParaRPr lang="pl-PL" noProof="0" dirty="0"/>
          </a:p>
        </p:txBody>
      </p:sp>
      <p:cxnSp>
        <p:nvCxnSpPr>
          <p:cNvPr id="351" name="Google Shape;351;p21"/>
          <p:cNvCxnSpPr/>
          <p:nvPr/>
        </p:nvCxnSpPr>
        <p:spPr>
          <a:xfrm>
            <a:off x="6619815" y="1711183"/>
            <a:ext cx="0" cy="1615866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2" name="Google Shape;352;p21"/>
          <p:cNvCxnSpPr/>
          <p:nvPr/>
        </p:nvCxnSpPr>
        <p:spPr>
          <a:xfrm>
            <a:off x="687397" y="1711183"/>
            <a:ext cx="0" cy="2513641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53" name="Google Shape;353;p21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pl-PL" noProof="0" dirty="0"/>
              <a:t>Przebieg</a:t>
            </a:r>
          </a:p>
        </p:txBody>
      </p:sp>
      <p:sp>
        <p:nvSpPr>
          <p:cNvPr id="354" name="Google Shape;354;p21"/>
          <p:cNvSpPr txBox="1">
            <a:spLocks noGrp="1"/>
          </p:cNvSpPr>
          <p:nvPr>
            <p:ph type="body" idx="3"/>
          </p:nvPr>
        </p:nvSpPr>
        <p:spPr>
          <a:xfrm>
            <a:off x="920158" y="2321209"/>
            <a:ext cx="4860000" cy="221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357187" lvl="0" indent="-3571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►"/>
            </a:pPr>
            <a:r>
              <a:rPr lang="pl-PL" noProof="0" dirty="0"/>
              <a:t>ustrukturyzowane kształcenie w rzeczywistych warunkach pracy</a:t>
            </a:r>
          </a:p>
          <a:p>
            <a:pPr marL="357187" lvl="0" indent="-35718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►"/>
            </a:pPr>
            <a:r>
              <a:rPr lang="pl-PL" noProof="0" dirty="0"/>
              <a:t>uczniowie zawodu pracują w konkretnych procesach operacyjnych</a:t>
            </a:r>
          </a:p>
          <a:p>
            <a:pPr marL="357187" lvl="0" indent="-35718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►"/>
            </a:pPr>
            <a:r>
              <a:rPr lang="pl-PL" noProof="0" dirty="0"/>
              <a:t>uczniowie otrzymują </a:t>
            </a:r>
            <a:br>
              <a:rPr lang="pl-PL" noProof="0" dirty="0"/>
            </a:br>
            <a:r>
              <a:rPr lang="pl-PL" noProof="0" dirty="0"/>
              <a:t>wynagrodzenie</a:t>
            </a: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lang="pl-PL" noProof="0" dirty="0"/>
          </a:p>
        </p:txBody>
      </p:sp>
      <p:sp>
        <p:nvSpPr>
          <p:cNvPr id="355" name="Google Shape;355;p21"/>
          <p:cNvSpPr txBox="1">
            <a:spLocks noGrp="1"/>
          </p:cNvSpPr>
          <p:nvPr>
            <p:ph type="body" idx="5"/>
          </p:nvPr>
        </p:nvSpPr>
        <p:spPr>
          <a:xfrm>
            <a:off x="6852575" y="2321209"/>
            <a:ext cx="4860000" cy="221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357187" lvl="0" indent="-3571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►"/>
            </a:pPr>
            <a:r>
              <a:rPr lang="pl-PL" noProof="0" dirty="0"/>
              <a:t>lekcje w klasie</a:t>
            </a:r>
          </a:p>
          <a:p>
            <a:pPr marL="357187" lvl="0" indent="-35718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►"/>
            </a:pPr>
            <a:r>
              <a:rPr lang="pl-PL" noProof="0" dirty="0"/>
              <a:t>przedmioty zawodowe (2/3) i</a:t>
            </a:r>
          </a:p>
          <a:p>
            <a:pPr marL="357187" lvl="0" indent="-35718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►"/>
            </a:pPr>
            <a:r>
              <a:rPr lang="pl-PL" noProof="0" dirty="0"/>
              <a:t>przedmioty ogólnokształcące (1/3)</a:t>
            </a:r>
          </a:p>
        </p:txBody>
      </p:sp>
      <p:sp>
        <p:nvSpPr>
          <p:cNvPr id="356" name="Google Shape;356;p21"/>
          <p:cNvSpPr txBox="1">
            <a:spLocks noGrp="1"/>
          </p:cNvSpPr>
          <p:nvPr>
            <p:ph type="body" idx="1"/>
          </p:nvPr>
        </p:nvSpPr>
        <p:spPr>
          <a:xfrm>
            <a:off x="658825" y="1052521"/>
            <a:ext cx="110538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pl-PL" b="1" noProof="0" dirty="0"/>
              <a:t>Dualne kształcenie w dwóch miejscach szkoleniowych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endParaRPr lang="pl-PL" b="1" noProof="0" dirty="0"/>
          </a:p>
        </p:txBody>
      </p:sp>
      <p:sp>
        <p:nvSpPr>
          <p:cNvPr id="357" name="Google Shape;357;p21"/>
          <p:cNvSpPr txBox="1"/>
          <p:nvPr/>
        </p:nvSpPr>
        <p:spPr>
          <a:xfrm>
            <a:off x="658813" y="5385593"/>
            <a:ext cx="11053762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Noto Sans Symbols"/>
              <a:buNone/>
            </a:pPr>
            <a:r>
              <a:rPr lang="de-DE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Dualne kształcenie zawodowe trwa od dwóch do trzech i pół roku</a:t>
            </a:r>
            <a:r>
              <a:rPr lang="de-DE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8" name="Google Shape;358;p21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41633" y="3338696"/>
            <a:ext cx="7241948" cy="2027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2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pl-PL" noProof="0" dirty="0"/>
              <a:t>Przebieg</a:t>
            </a:r>
          </a:p>
        </p:txBody>
      </p:sp>
      <p:sp>
        <p:nvSpPr>
          <p:cNvPr id="365" name="Google Shape;365;p22"/>
          <p:cNvSpPr txBox="1"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pl-PL" b="1" noProof="0" dirty="0"/>
              <a:t>Egzamin końcowy</a:t>
            </a:r>
            <a:endParaRPr lang="pl-PL" noProof="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endParaRPr lang="pl-PL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noProof="0" dirty="0"/>
              <a:t>Egzamin końcowy</a:t>
            </a:r>
            <a:endParaRPr lang="pl-PL" noProof="0" dirty="0"/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Organizowany przez izby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Część teoretyczna i praktyczna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Komisja egzaminacyjna złożona z</a:t>
            </a:r>
          </a:p>
          <a:p>
            <a:pPr marL="1790700" lvl="2" indent="-26987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►"/>
            </a:pPr>
            <a:r>
              <a:rPr lang="pl-PL" noProof="0" dirty="0"/>
              <a:t>Pracodawcy</a:t>
            </a:r>
          </a:p>
          <a:p>
            <a:pPr marL="1790700" lvl="2" indent="-26987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►"/>
            </a:pPr>
            <a:r>
              <a:rPr lang="pl-PL" noProof="0" dirty="0"/>
              <a:t>Pracowników (przedstawiciele związków zawodowych)</a:t>
            </a:r>
          </a:p>
          <a:p>
            <a:pPr marL="1790700" lvl="2" indent="-26987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►"/>
            </a:pPr>
            <a:r>
              <a:rPr lang="pl-PL" noProof="0" dirty="0"/>
              <a:t>Nauczyciele szkół zawodowych (reprezentujący państwo)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3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pl-PL" noProof="0" dirty="0"/>
              <a:t>Przebieg</a:t>
            </a:r>
          </a:p>
        </p:txBody>
      </p:sp>
      <p:sp>
        <p:nvSpPr>
          <p:cNvPr id="371" name="Google Shape;371;p23"/>
          <p:cNvSpPr txBox="1"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pl-PL" b="1" noProof="0" dirty="0"/>
              <a:t>Egzamin końcowy</a:t>
            </a: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endParaRPr lang="pl-PL" noProof="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r>
              <a:rPr lang="pl-PL" b="1" noProof="0" dirty="0"/>
              <a:t>Świadectwo ukończenia kształcenia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wydane przez izbę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kwalifikacje uznawane przez państwo</a:t>
            </a: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endParaRPr lang="pl-PL" noProof="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r>
              <a:rPr lang="pl-PL" b="1" noProof="0" dirty="0"/>
              <a:t>Ukończenie kształcenia z wynikiem pozytywnym finalizuje kształcenie.</a:t>
            </a:r>
            <a:br>
              <a:rPr lang="pl-PL" b="1" noProof="0" dirty="0"/>
            </a:br>
            <a:r>
              <a:rPr lang="pl-PL" b="1" noProof="0" dirty="0"/>
              <a:t>Rozpoczyna się kariera zawodowa.</a:t>
            </a:r>
            <a:endParaRPr lang="pl-PL" noProof="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4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pl-PL" noProof="0" dirty="0"/>
              <a:t>Przebieg</a:t>
            </a:r>
          </a:p>
        </p:txBody>
      </p:sp>
      <p:sp>
        <p:nvSpPr>
          <p:cNvPr id="378" name="Google Shape;378;p24"/>
          <p:cNvSpPr txBox="1">
            <a:spLocks noGrp="1"/>
          </p:cNvSpPr>
          <p:nvPr>
            <p:ph type="body" idx="1"/>
          </p:nvPr>
        </p:nvSpPr>
        <p:spPr>
          <a:xfrm>
            <a:off x="658813" y="1052513"/>
            <a:ext cx="8908769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pl-PL" b="1" noProof="0" dirty="0"/>
              <a:t>Rozpoczęcie kariery: możliwości</a:t>
            </a:r>
            <a:br>
              <a:rPr lang="de-DE" b="1" noProof="0" dirty="0"/>
            </a:br>
            <a:endParaRPr lang="pl-PL" b="1" noProof="0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-PL" b="1" noProof="0" dirty="0"/>
              <a:t>Na rynku pracy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Umowa o pracę bezpośrednio z zakładem kształcenia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Umowa o pracę w innym zakładzie pracy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Zatrudnienie w innym obszarze zawodowym</a:t>
            </a: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r>
              <a:rPr lang="pl-PL" b="1" noProof="0" dirty="0"/>
              <a:t>Kontynuacja kształcenia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Dalsze i zaawansowane szkolenia  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Studia („sektor szkolnictwa wyższego”)</a:t>
            </a:r>
          </a:p>
          <a:p>
            <a:pPr marL="1250950" lvl="1" indent="-21843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None/>
            </a:pPr>
            <a:endParaRPr lang="pl-PL" noProof="0" dirty="0"/>
          </a:p>
          <a:p>
            <a:pPr marL="1250950" lvl="1" indent="-21843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None/>
            </a:pPr>
            <a:endParaRPr lang="pl-PL" noProof="0" dirty="0"/>
          </a:p>
          <a:p>
            <a:pPr marL="1250950" lvl="1" indent="-21843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None/>
            </a:pPr>
            <a:endParaRPr lang="pl-PL" noProof="0" dirty="0"/>
          </a:p>
        </p:txBody>
      </p:sp>
      <p:pic>
        <p:nvPicPr>
          <p:cNvPr id="379" name="Google Shape;379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84817" y="2131359"/>
            <a:ext cx="3112201" cy="3334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5"/>
          <p:cNvSpPr txBox="1">
            <a:spLocks noGrp="1"/>
          </p:cNvSpPr>
          <p:nvPr>
            <p:ph type="body" idx="1"/>
          </p:nvPr>
        </p:nvSpPr>
        <p:spPr>
          <a:xfrm>
            <a:off x="479425" y="768603"/>
            <a:ext cx="10066338" cy="709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Calibri"/>
              <a:buNone/>
            </a:pPr>
            <a:r>
              <a:rPr lang="pl-PL" noProof="0" dirty="0"/>
              <a:t>Dualne kształcenie zawodowe: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Calibri"/>
              <a:buNone/>
            </a:pPr>
            <a:endParaRPr lang="pl-PL" noProof="0" dirty="0"/>
          </a:p>
        </p:txBody>
      </p:sp>
      <p:sp>
        <p:nvSpPr>
          <p:cNvPr id="385" name="Google Shape;385;p25"/>
          <p:cNvSpPr txBox="1">
            <a:spLocks noGrp="1"/>
          </p:cNvSpPr>
          <p:nvPr>
            <p:ph type="body" idx="2"/>
          </p:nvPr>
        </p:nvSpPr>
        <p:spPr>
          <a:xfrm>
            <a:off x="479425" y="5305425"/>
            <a:ext cx="11269663" cy="128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Calibri"/>
              <a:buNone/>
            </a:pPr>
            <a:r>
              <a:rPr lang="pl-PL" sz="2800" noProof="0" dirty="0"/>
              <a:t>Dobra praktyka</a:t>
            </a:r>
            <a:endParaRPr lang="pl-PL" noProof="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alibri"/>
              <a:buNone/>
            </a:pPr>
            <a:endParaRPr lang="pl-PL" noProof="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6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pl-PL" noProof="0" dirty="0"/>
              <a:t>Jak działa dualne kształcenie zawodowe?</a:t>
            </a:r>
          </a:p>
        </p:txBody>
      </p:sp>
      <p:sp>
        <p:nvSpPr>
          <p:cNvPr id="391" name="Google Shape;391;p26"/>
          <p:cNvSpPr txBox="1">
            <a:spLocks noGrp="1"/>
          </p:cNvSpPr>
          <p:nvPr>
            <p:ph type="body" idx="1"/>
          </p:nvPr>
        </p:nvSpPr>
        <p:spPr>
          <a:xfrm>
            <a:off x="658813" y="1052513"/>
            <a:ext cx="9240561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pl-PL" b="1" noProof="0" dirty="0"/>
              <a:t>Podsumowanie</a:t>
            </a:r>
            <a:endParaRPr lang="pl-PL" noProof="0" dirty="0"/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buSzPts val="2160"/>
              <a:buNone/>
            </a:pPr>
            <a:r>
              <a:rPr lang="pl-PL" b="1" noProof="0" dirty="0"/>
              <a:t>Przebieg</a:t>
            </a:r>
            <a:endParaRPr lang="pl-PL" noProof="0" dirty="0"/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Kształcenie równoległe w zakładzie pracy (70%) i w szkole zawodowej (30%): „dualne”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Kształcenie o określonej treści i czasie trwania (umowa dotycząca przyuczania do zawodu)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Kształcenie w rzeczywistym procesie pracy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Egzamin końcowy przed niezależną komisją</a:t>
            </a:r>
          </a:p>
          <a:p>
            <a:pPr marL="357188" lvl="0" indent="-22002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endParaRPr lang="pl-PL" noProof="0" dirty="0"/>
          </a:p>
          <a:p>
            <a:pPr marL="357188" lvl="0" indent="-22002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endParaRPr lang="pl-PL" noProof="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7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pl-PL" noProof="0" dirty="0"/>
              <a:t>Jak działa dualne kształcenie zawodowe?</a:t>
            </a:r>
          </a:p>
        </p:txBody>
      </p:sp>
      <p:sp>
        <p:nvSpPr>
          <p:cNvPr id="398" name="Google Shape;398;p27"/>
          <p:cNvSpPr txBox="1"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pl-PL" b="1" noProof="0" dirty="0"/>
              <a:t>Podsumowanie</a:t>
            </a:r>
            <a:endParaRPr lang="pl-PL" noProof="0" dirty="0"/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buSzPts val="2160"/>
              <a:buNone/>
            </a:pPr>
            <a:r>
              <a:rPr lang="pl-PL" b="1" noProof="0" dirty="0"/>
              <a:t>Ramy</a:t>
            </a:r>
            <a:endParaRPr lang="pl-PL" noProof="0" dirty="0"/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Państwo gwarantuje ramy prawne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Państwo organizuje szkolną część szkolenia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Izby i partnerzy społeczni określają zakres i treści szkolenia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Izby nadzorują szkolenie w firmie jako organ odpowiedzialny</a:t>
            </a: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lang="pl-PL" noProof="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8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None/>
            </a:pPr>
            <a:r>
              <a:rPr lang="pl-PL" noProof="0" dirty="0"/>
              <a:t>Dlaczego dualne kształcenie zawodowe cieszy się w Niemczech takim powodzeniem?</a:t>
            </a:r>
          </a:p>
        </p:txBody>
      </p:sp>
      <p:sp>
        <p:nvSpPr>
          <p:cNvPr id="405" name="Google Shape;405;p28"/>
          <p:cNvSpPr txBox="1"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2160"/>
              <a:buNone/>
            </a:pPr>
            <a:r>
              <a:rPr lang="pl-PL" b="1" noProof="0" dirty="0"/>
              <a:t>Czynniki decydujące o sukcesie</a:t>
            </a:r>
            <a:endParaRPr lang="pl-PL" noProof="0" dirty="0"/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Historycznie rozwinięty system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Wysoki poziom akceptacji społecznej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Obustronne korzyści dla uczniów zawodu i przedsiębiorstw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Kształcenie zgodne z zapotrzebowaniem na wykwalifikowaną siłę roboczą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Silne instytucje (izby, partnerzy społeczni, MŚP)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Współtworzenie systemu przez wszystkich zainteresowanych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Wysoka elastyczność i zdolność adaptacji systemu</a:t>
            </a:r>
          </a:p>
          <a:p>
            <a:pPr marL="1250950" lvl="1" indent="-21843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None/>
            </a:pPr>
            <a:endParaRPr lang="pl-PL" noProof="0" dirty="0"/>
          </a:p>
          <a:p>
            <a:pPr marL="357188" lvl="0" indent="-22002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endParaRPr lang="pl-PL" noProof="0" dirty="0"/>
          </a:p>
          <a:p>
            <a:pPr marL="357188" lvl="0" indent="-22002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endParaRPr lang="pl-PL" noProof="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9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pl-PL" noProof="0" dirty="0"/>
              <a:t>Pięć filarów kształcenia zawodowego</a:t>
            </a:r>
          </a:p>
        </p:txBody>
      </p:sp>
      <p:sp>
        <p:nvSpPr>
          <p:cNvPr id="412" name="Google Shape;412;p29"/>
          <p:cNvSpPr txBox="1"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pl-PL" b="1" noProof="0" dirty="0"/>
              <a:t>Filary</a:t>
            </a:r>
            <a:endParaRPr lang="pl-PL" noProof="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endParaRPr lang="pl-PL" b="1" noProof="0" dirty="0"/>
          </a:p>
          <a:p>
            <a:pPr marL="1352550" lvl="1" indent="-472439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pl-PL" b="1" noProof="0" dirty="0"/>
              <a:t>Współpraca między państwem, gospodarką i partnerami społecznymi</a:t>
            </a:r>
            <a:endParaRPr lang="pl-PL" noProof="0" dirty="0"/>
          </a:p>
          <a:p>
            <a:pPr marL="1352550" lvl="1" indent="-472439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pl-PL" b="1" noProof="0" dirty="0"/>
              <a:t>Uczenie się w procesie pracy</a:t>
            </a:r>
          </a:p>
          <a:p>
            <a:pPr marL="1352550" lvl="1" indent="-472439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pl-PL" b="1" noProof="0" dirty="0"/>
              <a:t>Ogólnie uznane standardy krajowe</a:t>
            </a:r>
          </a:p>
          <a:p>
            <a:pPr marL="1352550" lvl="1" indent="-472439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pl-PL" b="1" noProof="0" dirty="0"/>
              <a:t>Wykwalifikowana kadra zajmująca się kształceniem zawodowym</a:t>
            </a:r>
          </a:p>
          <a:p>
            <a:pPr marL="1352550" lvl="1" indent="-472439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pl-PL" b="1" noProof="0" dirty="0"/>
              <a:t>Zinstytucjonalizowane badania i doradztwo</a:t>
            </a:r>
          </a:p>
          <a:p>
            <a:pPr marL="357188" lvl="0" indent="-22002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endParaRPr lang="pl-PL" b="1" noProof="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"/>
          <p:cNvSpPr txBox="1">
            <a:spLocks noGrp="1"/>
          </p:cNvSpPr>
          <p:nvPr>
            <p:ph type="body" idx="1"/>
          </p:nvPr>
        </p:nvSpPr>
        <p:spPr>
          <a:xfrm>
            <a:off x="479425" y="830223"/>
            <a:ext cx="10066338" cy="709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Calibri"/>
              <a:buNone/>
            </a:pPr>
            <a:r>
              <a:rPr lang="pl-PL" noProof="0" dirty="0"/>
              <a:t>Dualne kształcenie zawodowe: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Calibri"/>
              <a:buNone/>
            </a:pPr>
            <a:endParaRPr lang="pl-PL" noProof="0" dirty="0"/>
          </a:p>
        </p:txBody>
      </p:sp>
      <p:sp>
        <p:nvSpPr>
          <p:cNvPr id="191" name="Google Shape;191;p3"/>
          <p:cNvSpPr txBox="1">
            <a:spLocks noGrp="1"/>
          </p:cNvSpPr>
          <p:nvPr>
            <p:ph type="body" idx="2"/>
          </p:nvPr>
        </p:nvSpPr>
        <p:spPr>
          <a:xfrm>
            <a:off x="479425" y="5305425"/>
            <a:ext cx="11269663" cy="128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2800" b="1" noProof="0" dirty="0">
                <a:solidFill>
                  <a:srgbClr val="7F7F7F"/>
                </a:solidFill>
              </a:rPr>
              <a:t>Podstawy i warunki ramowe</a:t>
            </a: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Calibri"/>
              <a:buNone/>
            </a:pPr>
            <a:endParaRPr lang="pl-PL" sz="2800" noProof="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alibri"/>
              <a:buNone/>
            </a:pPr>
            <a:endParaRPr lang="pl-PL" noProof="0" dirty="0"/>
          </a:p>
        </p:txBody>
      </p:sp>
      <p:sp>
        <p:nvSpPr>
          <p:cNvPr id="192" name="Google Shape;192;p3"/>
          <p:cNvSpPr txBox="1">
            <a:spLocks noGrp="1"/>
          </p:cNvSpPr>
          <p:nvPr>
            <p:ph type="ctrTitle"/>
          </p:nvPr>
        </p:nvSpPr>
        <p:spPr>
          <a:xfrm>
            <a:off x="0" y="296863"/>
            <a:ext cx="9001125" cy="44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l-PL" sz="4400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pl-PL" noProof="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0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pl-PL" noProof="0" dirty="0"/>
              <a:t>Zalety</a:t>
            </a:r>
          </a:p>
        </p:txBody>
      </p:sp>
      <p:sp>
        <p:nvSpPr>
          <p:cNvPr id="419" name="Google Shape;419;p30"/>
          <p:cNvSpPr txBox="1"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pl-PL" b="1" noProof="0" dirty="0"/>
              <a:t>Zalety dla uczniów zawodu:</a:t>
            </a:r>
            <a:endParaRPr lang="pl-PL" noProof="0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pl-PL" noProof="0" dirty="0"/>
              <a:t>Dualne kształcenie zawodowe jest idealnym przygotowaniem do rozpoczęcia życia zawodowego:</a:t>
            </a: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160"/>
              <a:buNone/>
            </a:pPr>
            <a:endParaRPr lang="pl-PL" noProof="0" dirty="0"/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kompetencje i kwalifikacje specyficzne dla danego zawodu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rzeczywiste warunki pracy (maszyny, procesy, środowisko pracy)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świadczenie z tytułu szkoleń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1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pl-PL" noProof="0" dirty="0"/>
              <a:t>Zalety</a:t>
            </a:r>
          </a:p>
        </p:txBody>
      </p:sp>
      <p:sp>
        <p:nvSpPr>
          <p:cNvPr id="426" name="Google Shape;426;p31"/>
          <p:cNvSpPr txBox="1"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pl-PL" b="1" noProof="0" dirty="0"/>
              <a:t>Korzyści dla firm:</a:t>
            </a:r>
            <a:endParaRPr lang="pl-PL" sz="3700" b="1" noProof="0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160"/>
              <a:buNone/>
            </a:pPr>
            <a:r>
              <a:rPr lang="pl-PL" noProof="0" dirty="0"/>
              <a:t>Dualne kształcenie zawodowe zapewnia doskonale wykwalifikowany personel:</a:t>
            </a: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endParaRPr lang="pl-PL" sz="1200" noProof="0" dirty="0"/>
          </a:p>
          <a:p>
            <a:pPr marL="893763" lvl="1" indent="-35718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Kompetentni wykwalifikowani pracownicy, spełniający wymagania zakładu pracy (w przeciwieństwie do kandydatów z zewnątrz)</a:t>
            </a:r>
          </a:p>
          <a:p>
            <a:pPr marL="893763" lvl="1" indent="-35718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Zwiększona produktywność (szybka amortyzacja)</a:t>
            </a:r>
          </a:p>
          <a:p>
            <a:pPr marL="893763" lvl="1" indent="-35718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Aktywne zaangażowanie społeczności biznesowej w rozwój standardów szkoleniowych</a:t>
            </a:r>
          </a:p>
          <a:p>
            <a:pPr marL="893763" lvl="1" indent="-35718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Wkład w Corporate Social Responsibility (CSR)</a:t>
            </a:r>
            <a:endParaRPr lang="pl-PL" noProof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2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pl-PL" noProof="0" dirty="0"/>
              <a:t>Zalety</a:t>
            </a:r>
          </a:p>
        </p:txBody>
      </p:sp>
      <p:sp>
        <p:nvSpPr>
          <p:cNvPr id="433" name="Google Shape;433;p32"/>
          <p:cNvSpPr txBox="1"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pl-PL" b="1" noProof="0" dirty="0"/>
              <a:t>Korzyści dla państwa i społeczeństwa:</a:t>
            </a:r>
            <a:endParaRPr lang="pl-PL" sz="3700" b="1" noProof="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r>
              <a:rPr lang="pl-PL" noProof="0" dirty="0"/>
              <a:t>Wzajemne korzyści, dobrobyt i pokój społeczny:</a:t>
            </a: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endParaRPr lang="pl-PL" sz="1200" noProof="0" dirty="0"/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Wysokie wyniki gospodarcze i produktywność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Zharmonizowany rynek pracy (podaż/popyt)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Integracja społeczna i ekonomiczna młodych ludzi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Wpływ wszystkich stron zainteresowanych na proces szkolenia</a:t>
            </a: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lang="pl-PL" noProof="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3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pl-PL" noProof="0" dirty="0"/>
              <a:t>Wyzwania</a:t>
            </a:r>
          </a:p>
        </p:txBody>
      </p:sp>
      <p:sp>
        <p:nvSpPr>
          <p:cNvPr id="440" name="Google Shape;440;p33"/>
          <p:cNvSpPr txBox="1"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pl-PL" b="1" noProof="0" dirty="0"/>
              <a:t>Wyzwania z perspektywy uczniów zawodu</a:t>
            </a:r>
            <a:endParaRPr lang="pl-PL" sz="3700" b="1" noProof="0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160"/>
              <a:buNone/>
            </a:pPr>
            <a:endParaRPr lang="pl-PL" sz="1400" noProof="0" dirty="0"/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Rozbieżność między poszukiwanymi a otwartymi ofertami przyuczania do zawodu (brak ofert)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Dostęp do dualnego kształcenia zawodowego (uczestnictwo)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Rosnące wymagania zawodowe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Uczenie się przez całe życie</a:t>
            </a: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lang="pl-PL" noProof="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4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pl-PL" noProof="0" dirty="0"/>
              <a:t>Wyzwania</a:t>
            </a:r>
          </a:p>
        </p:txBody>
      </p:sp>
      <p:sp>
        <p:nvSpPr>
          <p:cNvPr id="447" name="Google Shape;447;p34"/>
          <p:cNvSpPr txBox="1"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pl-PL" b="1" noProof="0" dirty="0"/>
              <a:t>Wyzwania z perspektywy firm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endParaRPr lang="pl-PL" b="1" noProof="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endParaRPr lang="pl-PL" noProof="0" dirty="0"/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Rozbieżność między poszukiwanymi a otwartymi ofertami przyuczania do zawodu (brak kandydatów)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„Dojrzałość do kształcenia“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Integracja osób niepełnosprawnych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Integracja migrantów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35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pl-PL" noProof="0" dirty="0"/>
              <a:t>Wyzwania</a:t>
            </a:r>
          </a:p>
        </p:txBody>
      </p:sp>
      <p:sp>
        <p:nvSpPr>
          <p:cNvPr id="454" name="Google Shape;454;p35"/>
          <p:cNvSpPr txBox="1"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pl-PL" b="1" noProof="0" dirty="0"/>
              <a:t>Wyzwania z perspektywy państwa i społeczeństwa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endParaRPr lang="pl-PL" b="1" noProof="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endParaRPr lang="pl-PL" noProof="0" dirty="0"/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Zmiany demograficzne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Przewidywany niedobór wykwalifikowanych pracowników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Tendencja do akademizacji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Różnice regionalne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Integracja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36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pl-PL" noProof="0" dirty="0"/>
              <a:t>Dalsze informacje</a:t>
            </a:r>
          </a:p>
        </p:txBody>
      </p:sp>
      <p:sp>
        <p:nvSpPr>
          <p:cNvPr id="460" name="Google Shape;460;p36"/>
          <p:cNvSpPr txBox="1">
            <a:spLocks noGrp="1"/>
          </p:cNvSpPr>
          <p:nvPr>
            <p:ph type="body" idx="1"/>
          </p:nvPr>
        </p:nvSpPr>
        <p:spPr>
          <a:xfrm>
            <a:off x="658812" y="902387"/>
            <a:ext cx="4454725" cy="5001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pl-PL" sz="1700" b="1" noProof="0" dirty="0"/>
              <a:t>Liczby i fakty</a:t>
            </a:r>
            <a:endParaRPr lang="pl-PL" sz="1700" noProof="0" dirty="0"/>
          </a:p>
          <a:p>
            <a:pPr marL="285750" indent="-285750">
              <a:spcBef>
                <a:spcPts val="500"/>
              </a:spcBef>
              <a:buSzPts val="800"/>
              <a:buFont typeface="Wingdings 3" panose="05040102010807070707" pitchFamily="18" charset="2"/>
              <a:buChar char="u"/>
            </a:pPr>
            <a:r>
              <a:rPr lang="pl-PL" sz="1600" noProof="0" dirty="0"/>
              <a:t>Raport danych BIBB (</a:t>
            </a:r>
            <a:r>
              <a:rPr lang="pl-PL" sz="1600" u="sng" noProof="0" dirty="0">
                <a:solidFill>
                  <a:srgbClr val="E27F1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pl-PL" sz="1600" noProof="0" dirty="0"/>
              <a:t>)</a:t>
            </a:r>
            <a:endParaRPr lang="de-DE" sz="1600" dirty="0"/>
          </a:p>
          <a:p>
            <a:pPr marL="285750" indent="-285750">
              <a:spcBef>
                <a:spcPts val="500"/>
              </a:spcBef>
              <a:buSzPts val="800"/>
              <a:buFont typeface="Wingdings 3" panose="05040102010807070707" pitchFamily="18" charset="2"/>
              <a:buChar char="u"/>
            </a:pPr>
            <a:r>
              <a:rPr lang="pl-PL" sz="1600" dirty="0"/>
              <a:t>Raport dotyczący szkoleń zawodowych (</a:t>
            </a:r>
            <a:r>
              <a:rPr lang="pl-PL" sz="1600" u="sng" dirty="0">
                <a:solidFill>
                  <a:srgbClr val="E27F1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pl-PL" sz="1600" dirty="0"/>
              <a:t>)</a:t>
            </a:r>
            <a:endParaRPr lang="de-DE" sz="1600" dirty="0"/>
          </a:p>
          <a:p>
            <a:pPr marL="285750" indent="-285750">
              <a:spcBef>
                <a:spcPts val="500"/>
              </a:spcBef>
              <a:buSzPts val="800"/>
              <a:buFont typeface="Wingdings 3" panose="05040102010807070707" pitchFamily="18" charset="2"/>
              <a:buChar char="u"/>
            </a:pPr>
            <a:r>
              <a:rPr lang="pl-PL" sz="1600" noProof="0" dirty="0"/>
              <a:t>Federalny Urząd Statystyczny (</a:t>
            </a:r>
            <a:r>
              <a:rPr lang="pl-PL" sz="1600" u="sng" noProof="0" dirty="0">
                <a:solidFill>
                  <a:srgbClr val="E27F1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pl-PL" sz="1600" noProof="0" dirty="0"/>
              <a:t>)</a:t>
            </a:r>
            <a:endParaRPr lang="de-DE" sz="1600" noProof="0" dirty="0"/>
          </a:p>
          <a:p>
            <a:pPr marL="285750" indent="-285750">
              <a:spcBef>
                <a:spcPts val="500"/>
              </a:spcBef>
              <a:buSzPts val="800"/>
              <a:buFont typeface="Wingdings 3" panose="05040102010807070707" pitchFamily="18" charset="2"/>
              <a:buChar char="u"/>
            </a:pPr>
            <a:r>
              <a:rPr lang="pl-PL" sz="1600" noProof="0" dirty="0"/>
              <a:t>Portal danych BMBF</a:t>
            </a:r>
            <a:r>
              <a:rPr lang="de-DE" sz="1600" noProof="0" dirty="0"/>
              <a:t>TR</a:t>
            </a:r>
            <a:r>
              <a:rPr lang="pl-PL" sz="1600" noProof="0" dirty="0"/>
              <a:t> (</a:t>
            </a:r>
            <a:r>
              <a:rPr lang="pl-PL" sz="1600" u="sng" noProof="0" dirty="0">
                <a:solidFill>
                  <a:srgbClr val="E27F1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pl-PL" sz="1600" noProof="0" dirty="0"/>
              <a:t>)</a:t>
            </a:r>
            <a:endParaRPr lang="de-DE" sz="1600" noProof="0" dirty="0"/>
          </a:p>
          <a:p>
            <a:pPr marL="285750" indent="-285750">
              <a:spcBef>
                <a:spcPts val="500"/>
              </a:spcBef>
              <a:buSzPts val="800"/>
              <a:buFont typeface="Wingdings 3" panose="05040102010807070707" pitchFamily="18" charset="2"/>
              <a:buChar char="u"/>
            </a:pPr>
            <a:r>
              <a:rPr lang="de-DE" sz="1600" dirty="0"/>
              <a:t>BIBB Report 2/2025 (</a:t>
            </a:r>
            <a:r>
              <a:rPr lang="de-DE" sz="1600" dirty="0">
                <a:solidFill>
                  <a:srgbClr val="E27F1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sz="1600" dirty="0"/>
              <a:t>)</a:t>
            </a:r>
          </a:p>
          <a:p>
            <a:pPr marL="285750" indent="-285750">
              <a:spcBef>
                <a:spcPts val="500"/>
              </a:spcBef>
              <a:buSzPts val="800"/>
              <a:buFont typeface="Wingdings 3" panose="05040102010807070707" pitchFamily="18" charset="2"/>
              <a:buChar char="u"/>
            </a:pPr>
            <a:r>
              <a:rPr lang="de-DE" sz="1600" dirty="0"/>
              <a:t>IAB-Forum (</a:t>
            </a:r>
            <a:r>
              <a:rPr lang="de-DE" sz="1600" dirty="0">
                <a:solidFill>
                  <a:srgbClr val="E27F1C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sz="1600" dirty="0"/>
              <a:t>)</a:t>
            </a:r>
            <a:br>
              <a:rPr lang="de-DE" sz="1600" dirty="0"/>
            </a:br>
            <a:endParaRPr lang="pl-PL" sz="1600" noProof="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r>
              <a:rPr lang="pl-PL" sz="1700" b="1" noProof="0" dirty="0"/>
              <a:t>Standardy szkoleniowe</a:t>
            </a:r>
            <a:endParaRPr lang="pl-PL" sz="1700" noProof="0" dirty="0"/>
          </a:p>
          <a:p>
            <a:pPr marL="285750" indent="-285750">
              <a:spcBef>
                <a:spcPts val="500"/>
              </a:spcBef>
              <a:buSzPts val="800"/>
              <a:buFont typeface="Wingdings 3" panose="05040102010807070707" pitchFamily="18" charset="2"/>
              <a:buChar char="u"/>
            </a:pPr>
            <a:r>
              <a:rPr lang="pl-PL" sz="1600" noProof="0" dirty="0"/>
              <a:t>Broszura BIBB: regulaminy szkoleń i sposób ich tworzenia (</a:t>
            </a:r>
            <a:r>
              <a:rPr lang="pl-PL" sz="1600" u="sng" noProof="0" dirty="0">
                <a:solidFill>
                  <a:srgbClr val="E27F1C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pl-PL" sz="1600" noProof="0" dirty="0"/>
              <a:t>)</a:t>
            </a:r>
            <a:endParaRPr lang="de-DE" sz="1600" dirty="0"/>
          </a:p>
          <a:p>
            <a:pPr marL="285750" indent="-285750">
              <a:spcBef>
                <a:spcPts val="500"/>
              </a:spcBef>
              <a:buSzPts val="800"/>
              <a:buFont typeface="Wingdings 3" panose="05040102010807070707" pitchFamily="18" charset="2"/>
              <a:buChar char="u"/>
            </a:pPr>
            <a:r>
              <a:rPr lang="pl-PL" sz="1600" noProof="0" dirty="0"/>
              <a:t>Przykłady regulaminów szkoleniowych i ramowych programów nauczania (BIBB) (</a:t>
            </a:r>
            <a:r>
              <a:rPr lang="pl-PL" sz="1600" u="sng" noProof="0" dirty="0">
                <a:solidFill>
                  <a:srgbClr val="E27F1C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pl-PL" sz="1600" noProof="0" dirty="0"/>
              <a:t>)</a:t>
            </a:r>
            <a:endParaRPr lang="de-DE" sz="1600" noProof="0" dirty="0"/>
          </a:p>
          <a:p>
            <a:pPr marL="285750" indent="-285750">
              <a:spcBef>
                <a:spcPts val="500"/>
              </a:spcBef>
              <a:buSzPts val="800"/>
              <a:buFont typeface="Wingdings 3" panose="05040102010807070707" pitchFamily="18" charset="2"/>
              <a:buChar char="u"/>
            </a:pPr>
            <a:endParaRPr lang="de-DE" sz="1600" dirty="0"/>
          </a:p>
          <a:p>
            <a:pPr marL="0" indent="0">
              <a:buFont typeface="Noto Sans Symbols"/>
              <a:buNone/>
            </a:pPr>
            <a:r>
              <a:rPr lang="de-DE" sz="1700" b="1" dirty="0">
                <a:latin typeface="Calibri" panose="020F0502020204030204" pitchFamily="34" charset="0"/>
                <a:cs typeface="Calibri" panose="020F0502020204030204" pitchFamily="34" charset="0"/>
              </a:rPr>
              <a:t>Kontakt w </a:t>
            </a:r>
            <a:r>
              <a:rPr lang="de-DE" sz="17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przypadku</a:t>
            </a:r>
            <a:r>
              <a:rPr lang="de-DE" sz="17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700" b="1" dirty="0" err="1">
                <a:latin typeface="Calibri" panose="020F0502020204030204" pitchFamily="34" charset="0"/>
                <a:cs typeface="Calibri" panose="020F0502020204030204" pitchFamily="34" charset="0"/>
              </a:rPr>
              <a:t>dalszych</a:t>
            </a:r>
            <a:r>
              <a:rPr lang="de-DE" sz="17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700" b="1" dirty="0" err="1">
                <a:latin typeface="Calibri" panose="020F0502020204030204" pitchFamily="34" charset="0"/>
                <a:cs typeface="Calibri" panose="020F0502020204030204" pitchFamily="34" charset="0"/>
              </a:rPr>
              <a:t>pytán</a:t>
            </a:r>
            <a:endParaRPr lang="de-DE" sz="17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14375" lvl="1" indent="-302260">
              <a:buSzPts val="800"/>
            </a:pPr>
            <a:r>
              <a:rPr lang="de-DE" sz="1600" dirty="0">
                <a:solidFill>
                  <a:srgbClr val="E27F1C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govet@bibb.de</a:t>
            </a:r>
            <a:endParaRPr lang="pl-PL" sz="1600" dirty="0">
              <a:solidFill>
                <a:srgbClr val="E27F1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500"/>
              </a:spcBef>
              <a:buSzPts val="800"/>
              <a:buFont typeface="Wingdings 3" panose="05040102010807070707" pitchFamily="18" charset="2"/>
              <a:buChar char="u"/>
            </a:pPr>
            <a:endParaRPr lang="pl-PL" sz="1600" noProof="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endParaRPr lang="pl-PL" sz="1600" noProof="0" dirty="0"/>
          </a:p>
          <a:p>
            <a:pPr marL="357187" lvl="1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endParaRPr lang="pl-PL" sz="4800" noProof="0" dirty="0"/>
          </a:p>
        </p:txBody>
      </p:sp>
      <p:sp>
        <p:nvSpPr>
          <p:cNvPr id="2" name="Google Shape;460;p36">
            <a:extLst>
              <a:ext uri="{FF2B5EF4-FFF2-40B4-BE49-F238E27FC236}">
                <a16:creationId xmlns:a16="http://schemas.microsoft.com/office/drawing/2014/main" id="{676A250E-8A8E-CC05-51C8-331E5321F060}"/>
              </a:ext>
            </a:extLst>
          </p:cNvPr>
          <p:cNvSpPr txBox="1">
            <a:spLocks/>
          </p:cNvSpPr>
          <p:nvPr/>
        </p:nvSpPr>
        <p:spPr>
          <a:xfrm>
            <a:off x="5449464" y="902387"/>
            <a:ext cx="5150803" cy="5508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57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Noto Sans Symbols"/>
              <a:buChar char="►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►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146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►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146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►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147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►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Font typeface="Noto Sans Symbols"/>
              <a:buNone/>
            </a:pPr>
            <a:r>
              <a:rPr lang="de-DE" sz="1700" b="1" dirty="0" err="1">
                <a:latin typeface="Calibri" panose="020F0502020204030204" pitchFamily="34" charset="0"/>
                <a:cs typeface="Calibri" panose="020F0502020204030204" pitchFamily="34" charset="0"/>
              </a:rPr>
              <a:t>Dokumenty</a:t>
            </a:r>
            <a:r>
              <a:rPr lang="de-DE" sz="17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7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prawne</a:t>
            </a:r>
            <a:endParaRPr lang="pl-PL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7175" indent="-302260">
              <a:buSzPts val="800"/>
            </a:pPr>
            <a:r>
              <a:rPr lang="de-DE" sz="16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Ustawa</a:t>
            </a:r>
            <a:r>
              <a:rPr lang="de-DE" sz="16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o </a:t>
            </a:r>
            <a:r>
              <a:rPr lang="de-DE" sz="16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szkoleniu</a:t>
            </a:r>
            <a:r>
              <a:rPr lang="de-DE" sz="16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zawodowym</a:t>
            </a:r>
            <a:r>
              <a:rPr lang="de-DE" sz="16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(</a:t>
            </a:r>
            <a:r>
              <a:rPr lang="de-DE" sz="1600" u="sng" dirty="0">
                <a:solidFill>
                  <a:srgbClr val="E27F1C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sz="16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)</a:t>
            </a:r>
          </a:p>
          <a:p>
            <a:pPr marL="257175" indent="-302260">
              <a:buSzPts val="800"/>
            </a:pPr>
            <a:r>
              <a:rPr lang="de-DE" sz="16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Ustawa</a:t>
            </a:r>
            <a:r>
              <a:rPr lang="de-DE" sz="16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o </a:t>
            </a:r>
            <a:r>
              <a:rPr lang="de-DE" sz="16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zatrudnianiu</a:t>
            </a:r>
            <a:r>
              <a:rPr lang="de-DE" sz="16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de-DE" sz="16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młodzieży</a:t>
            </a:r>
            <a:r>
              <a:rPr lang="de-DE" sz="16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(</a:t>
            </a:r>
            <a:r>
              <a:rPr lang="de-DE" sz="1600" u="sng" kern="100" dirty="0">
                <a:solidFill>
                  <a:srgbClr val="E27F1C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sz="16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)</a:t>
            </a:r>
          </a:p>
          <a:p>
            <a:pPr marL="257175" indent="-302260">
              <a:buSzPts val="800"/>
            </a:pPr>
            <a:r>
              <a:rPr lang="de-DE" sz="16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Ustawa</a:t>
            </a:r>
            <a:r>
              <a:rPr lang="de-DE" sz="16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o </a:t>
            </a:r>
            <a:r>
              <a:rPr lang="de-DE" sz="16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izbach</a:t>
            </a:r>
            <a:r>
              <a:rPr lang="de-DE" sz="16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(</a:t>
            </a:r>
            <a:r>
              <a:rPr lang="de-DE" sz="1600" u="sng" kern="100" dirty="0">
                <a:solidFill>
                  <a:srgbClr val="E27F1C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sz="16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)</a:t>
            </a:r>
          </a:p>
          <a:p>
            <a:pPr marL="257175" indent="-302260">
              <a:buSzPts val="800"/>
            </a:pPr>
            <a:r>
              <a:rPr lang="de-DE" sz="16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Ustawa</a:t>
            </a:r>
            <a:r>
              <a:rPr lang="de-DE" sz="16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o </a:t>
            </a:r>
            <a:r>
              <a:rPr lang="de-DE" sz="16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negocjacjach</a:t>
            </a:r>
            <a:r>
              <a:rPr lang="de-DE" sz="16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de-DE" sz="16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zbiorowych</a:t>
            </a:r>
            <a:r>
              <a:rPr lang="de-DE" sz="16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(</a:t>
            </a:r>
            <a:r>
              <a:rPr lang="de-DE" sz="1600" u="sng" kern="100" dirty="0">
                <a:solidFill>
                  <a:srgbClr val="E27F1C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sz="16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)</a:t>
            </a:r>
          </a:p>
          <a:p>
            <a:pPr marL="257175" indent="-302260">
              <a:buSzPts val="800"/>
            </a:pPr>
            <a:r>
              <a:rPr lang="de-DE" sz="16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Ustawa</a:t>
            </a:r>
            <a:r>
              <a:rPr lang="de-DE" sz="16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o </a:t>
            </a:r>
            <a:r>
              <a:rPr lang="de-DE" sz="16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konstytucji</a:t>
            </a:r>
            <a:r>
              <a:rPr lang="de-DE" sz="16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de-DE" sz="16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zawodowej</a:t>
            </a:r>
            <a:r>
              <a:rPr lang="de-DE" sz="16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(</a:t>
            </a:r>
            <a:r>
              <a:rPr lang="de-DE" sz="1600" u="sng" kern="100" dirty="0">
                <a:solidFill>
                  <a:srgbClr val="E27F1C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sz="16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)</a:t>
            </a:r>
          </a:p>
          <a:p>
            <a:pPr marL="0" indent="0">
              <a:buFont typeface="Noto Sans Symbols"/>
              <a:buNone/>
            </a:pPr>
            <a:endParaRPr lang="pl-P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Noto Sans Symbols"/>
              <a:buNone/>
            </a:pPr>
            <a:r>
              <a:rPr lang="pl-PL" sz="1700" b="1" dirty="0">
                <a:latin typeface="Calibri" panose="020F0502020204030204" pitchFamily="34" charset="0"/>
                <a:cs typeface="Calibri" panose="020F0502020204030204" pitchFamily="34" charset="0"/>
              </a:rPr>
              <a:t>Strony internetowe</a:t>
            </a:r>
            <a:endParaRPr lang="de-DE" sz="17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7175" indent="-302260">
              <a:buSzPts val="800"/>
            </a:pPr>
            <a:r>
              <a:rPr lang="en-GB" sz="1600" noProof="0" dirty="0">
                <a:latin typeface="Calibri" panose="020F0502020204030204" pitchFamily="34" charset="0"/>
                <a:cs typeface="Calibri" panose="020F0502020204030204" pitchFamily="34" charset="0"/>
              </a:rPr>
              <a:t>GOVET (</a:t>
            </a:r>
            <a:r>
              <a:rPr lang="en-GB" sz="1600" noProof="0" dirty="0">
                <a:solidFill>
                  <a:srgbClr val="E27F1C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sz="1600" noProof="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57175" indent="-302260">
              <a:buSzPts val="800"/>
            </a:pPr>
            <a:r>
              <a:rPr lang="en-GB" sz="1600" noProof="0" dirty="0">
                <a:latin typeface="Calibri" panose="020F0502020204030204" pitchFamily="34" charset="0"/>
                <a:cs typeface="Calibri" panose="020F0502020204030204" pitchFamily="34" charset="0"/>
              </a:rPr>
              <a:t>BMBFSFJ (</a:t>
            </a:r>
            <a:r>
              <a:rPr lang="en-GB" sz="1600" noProof="0" dirty="0">
                <a:solidFill>
                  <a:srgbClr val="E27F1C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sz="1600" noProof="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57175" indent="-302260">
              <a:buSzPts val="800"/>
            </a:pPr>
            <a:r>
              <a:rPr lang="en-GB" sz="1600" noProof="0" dirty="0">
                <a:latin typeface="Calibri" panose="020F0502020204030204" pitchFamily="34" charset="0"/>
                <a:cs typeface="Calibri" panose="020F0502020204030204" pitchFamily="34" charset="0"/>
              </a:rPr>
              <a:t>BMFTR (</a:t>
            </a:r>
            <a:r>
              <a:rPr lang="en-GB" sz="1600" noProof="0" dirty="0">
                <a:solidFill>
                  <a:srgbClr val="E27F1C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sz="1600" noProof="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57175" indent="-302260">
              <a:buSzPts val="800"/>
            </a:pPr>
            <a:r>
              <a:rPr lang="en-GB" sz="1600" noProof="0" dirty="0">
                <a:latin typeface="Calibri" panose="020F0502020204030204" pitchFamily="34" charset="0"/>
                <a:cs typeface="Calibri" panose="020F0502020204030204" pitchFamily="34" charset="0"/>
              </a:rPr>
              <a:t>BIBB (</a:t>
            </a:r>
            <a:r>
              <a:rPr lang="en-GB" sz="1600" noProof="0" dirty="0">
                <a:solidFill>
                  <a:srgbClr val="E27F1C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sz="1600" noProof="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de-D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12115" lvl="1" indent="0">
              <a:buSzPts val="800"/>
              <a:buNone/>
            </a:pPr>
            <a:endParaRPr lang="pl-P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7187" lvl="1" indent="0">
              <a:buFont typeface="Noto Sans Symbols"/>
              <a:buNone/>
            </a:pPr>
            <a:endParaRPr lang="pl-PL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37"/>
          <p:cNvSpPr txBox="1">
            <a:spLocks noGrp="1"/>
          </p:cNvSpPr>
          <p:nvPr>
            <p:ph type="ctrTitle"/>
          </p:nvPr>
        </p:nvSpPr>
        <p:spPr>
          <a:xfrm>
            <a:off x="658813" y="296863"/>
            <a:ext cx="9000576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pl-PL" b="1" noProof="0" dirty="0"/>
              <a:t>GOVET w BIBB</a:t>
            </a:r>
            <a:endParaRPr lang="pl-PL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pl-PL" noProof="0" dirty="0"/>
              <a:t>Podstawy </a:t>
            </a:r>
          </a:p>
        </p:txBody>
      </p:sp>
      <p:sp>
        <p:nvSpPr>
          <p:cNvPr id="198" name="Google Shape;198;p4"/>
          <p:cNvSpPr txBox="1"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pl-PL" b="1" noProof="0" dirty="0"/>
              <a:t>Dualne kształcenie zawodowe w niemieckim systemie szkoleniowym - przegląd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endParaRPr lang="pl-PL" b="1" noProof="0" dirty="0"/>
          </a:p>
          <a:p>
            <a:pPr marL="357188" lvl="0" indent="-22002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endParaRPr lang="pl-PL" noProof="0" dirty="0"/>
          </a:p>
        </p:txBody>
      </p:sp>
      <p:grpSp>
        <p:nvGrpSpPr>
          <p:cNvPr id="199" name="Google Shape;199;p4"/>
          <p:cNvGrpSpPr/>
          <p:nvPr/>
        </p:nvGrpSpPr>
        <p:grpSpPr>
          <a:xfrm>
            <a:off x="561488" y="1653988"/>
            <a:ext cx="11151133" cy="4007037"/>
            <a:chOff x="561488" y="1653988"/>
            <a:chExt cx="11151133" cy="4007037"/>
          </a:xfrm>
        </p:grpSpPr>
        <p:sp>
          <p:nvSpPr>
            <p:cNvPr id="200" name="Google Shape;200;p4"/>
            <p:cNvSpPr/>
            <p:nvPr/>
          </p:nvSpPr>
          <p:spPr>
            <a:xfrm>
              <a:off x="658813" y="3479185"/>
              <a:ext cx="2608822" cy="9007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307882" y="3479185"/>
              <a:ext cx="4377295" cy="9007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658813" y="5076078"/>
              <a:ext cx="11053762" cy="584947"/>
            </a:xfrm>
            <a:prstGeom prst="rect">
              <a:avLst/>
            </a:prstGeom>
            <a:solidFill>
              <a:srgbClr val="7570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658813" y="1653988"/>
              <a:ext cx="11053762" cy="584947"/>
            </a:xfrm>
            <a:prstGeom prst="rect">
              <a:avLst/>
            </a:prstGeom>
            <a:solidFill>
              <a:srgbClr val="7570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4"/>
            <p:cNvSpPr/>
            <p:nvPr/>
          </p:nvSpPr>
          <p:spPr>
            <a:xfrm>
              <a:off x="658813" y="1653988"/>
              <a:ext cx="7180822" cy="1017917"/>
            </a:xfrm>
            <a:prstGeom prst="rect">
              <a:avLst/>
            </a:prstGeom>
            <a:solidFill>
              <a:srgbClr val="7570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5" name="Google Shape;205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875910" y="1753471"/>
              <a:ext cx="4592172" cy="9184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6" name="Google Shape;206;p4"/>
            <p:cNvSpPr txBox="1"/>
            <p:nvPr/>
          </p:nvSpPr>
          <p:spPr>
            <a:xfrm>
              <a:off x="7839635" y="1715628"/>
              <a:ext cx="3872939" cy="461665"/>
            </a:xfrm>
            <a:prstGeom prst="rect">
              <a:avLst/>
            </a:prstGeom>
            <a:solidFill>
              <a:srgbClr val="75707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Rynek pracy</a:t>
              </a: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7839635" y="4807323"/>
              <a:ext cx="3872938" cy="853701"/>
            </a:xfrm>
            <a:prstGeom prst="rect">
              <a:avLst/>
            </a:prstGeom>
            <a:solidFill>
              <a:srgbClr val="7570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4"/>
            <p:cNvSpPr txBox="1"/>
            <p:nvPr/>
          </p:nvSpPr>
          <p:spPr>
            <a:xfrm>
              <a:off x="658813" y="5137718"/>
              <a:ext cx="11053759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Kształcenie ogólne</a:t>
              </a:r>
              <a:endParaRPr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8021171" y="3479185"/>
              <a:ext cx="3691402" cy="900766"/>
            </a:xfrm>
            <a:prstGeom prst="rect">
              <a:avLst/>
            </a:prstGeom>
            <a:solidFill>
              <a:srgbClr val="7570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4"/>
            <p:cNvSpPr txBox="1"/>
            <p:nvPr/>
          </p:nvSpPr>
          <p:spPr>
            <a:xfrm>
              <a:off x="8021121" y="3501964"/>
              <a:ext cx="3691500" cy="1194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pl-PL" sz="24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Szkolnictwo wyższe</a:t>
              </a:r>
            </a:p>
            <a:p>
              <a:pPr marL="0" marR="0" lvl="0" indent="0" algn="ctr" rtl="0">
                <a:spcBef>
                  <a:spcPts val="120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8021171" y="2794075"/>
              <a:ext cx="3691403" cy="646100"/>
            </a:xfrm>
            <a:prstGeom prst="triangle">
              <a:avLst>
                <a:gd name="adj" fmla="val 50000"/>
              </a:avLst>
            </a:prstGeom>
            <a:solidFill>
              <a:srgbClr val="7570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4"/>
            <p:cNvSpPr/>
            <p:nvPr/>
          </p:nvSpPr>
          <p:spPr>
            <a:xfrm rot="10800000">
              <a:off x="9608016" y="4388759"/>
              <a:ext cx="517712" cy="616479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7570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 rot="10800000">
              <a:off x="3990368" y="4388758"/>
              <a:ext cx="517712" cy="748959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7570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4"/>
            <p:cNvSpPr/>
            <p:nvPr/>
          </p:nvSpPr>
          <p:spPr>
            <a:xfrm rot="10800000">
              <a:off x="658812" y="2794071"/>
              <a:ext cx="7026365" cy="646102"/>
            </a:xfrm>
            <a:prstGeom prst="flowChartManualOperation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4"/>
            <p:cNvSpPr txBox="1"/>
            <p:nvPr/>
          </p:nvSpPr>
          <p:spPr>
            <a:xfrm>
              <a:off x="3659061" y="3511013"/>
              <a:ext cx="3304480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24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Dual</a:t>
              </a:r>
              <a:r>
                <a:rPr lang="pl-PL" sz="24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ne</a:t>
              </a:r>
              <a:r>
                <a:rPr lang="pl-PL" sz="24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lang="pl-PL"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24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kształcenie zawodowe</a:t>
              </a:r>
              <a:endParaRPr lang="pl-PL" dirty="0"/>
            </a:p>
          </p:txBody>
        </p:sp>
        <p:sp>
          <p:nvSpPr>
            <p:cNvPr id="216" name="Google Shape;216;p4"/>
            <p:cNvSpPr txBox="1"/>
            <p:nvPr/>
          </p:nvSpPr>
          <p:spPr>
            <a:xfrm>
              <a:off x="2404597" y="2891455"/>
              <a:ext cx="3691403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24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Kształcenie zawodowe</a:t>
              </a:r>
              <a:endParaRPr lang="pl-PL" dirty="0"/>
            </a:p>
          </p:txBody>
        </p:sp>
        <p:sp>
          <p:nvSpPr>
            <p:cNvPr id="217" name="Google Shape;217;p4"/>
            <p:cNvSpPr txBox="1"/>
            <p:nvPr/>
          </p:nvSpPr>
          <p:spPr>
            <a:xfrm>
              <a:off x="561488" y="3575665"/>
              <a:ext cx="2800550" cy="7078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Szkoła zawodowa w pełnym wymiarze godzin</a:t>
              </a:r>
              <a:endParaRPr lang="pl-PL" sz="900" dirty="0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pl-PL" noProof="0" dirty="0"/>
              <a:t>Podstawy</a:t>
            </a:r>
          </a:p>
        </p:txBody>
      </p:sp>
      <p:sp>
        <p:nvSpPr>
          <p:cNvPr id="224" name="Google Shape;224;p5"/>
          <p:cNvSpPr txBox="1"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pl-PL" b="1" noProof="0" dirty="0"/>
              <a:t>Uczestnicy: uczniowie zawodu (praktykanci)</a:t>
            </a:r>
            <a:endParaRPr lang="pl-PL" sz="3700" b="1" noProof="0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160"/>
              <a:buNone/>
            </a:pPr>
            <a:endParaRPr lang="pl-PL" b="1" noProof="0" dirty="0"/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1,22 miliona praktykantów rocznie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w 32</a:t>
            </a:r>
            <a:r>
              <a:rPr lang="de-DE" noProof="0" dirty="0"/>
              <a:t>4</a:t>
            </a:r>
            <a:r>
              <a:rPr lang="pl-PL" noProof="0" dirty="0"/>
              <a:t> uznanych zawodach</a:t>
            </a:r>
          </a:p>
          <a:p>
            <a:pPr marL="357188" lvl="0" indent="-22002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endParaRPr lang="pl-PL" noProof="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r>
              <a:rPr lang="pl-PL" noProof="0" dirty="0"/>
              <a:t>Oznacza to: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5 % wszystkich obecnie zatrudnionych osób </a:t>
            </a:r>
            <a:br>
              <a:rPr lang="pl-PL" noProof="0" dirty="0"/>
            </a:br>
            <a:r>
              <a:rPr lang="pl-PL" noProof="0" dirty="0"/>
              <a:t>to uczniowie zawodu</a:t>
            </a:r>
          </a:p>
          <a:p>
            <a:pPr marL="357188" lvl="0" indent="-22002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endParaRPr lang="pl-PL" noProof="0" dirty="0"/>
          </a:p>
        </p:txBody>
      </p:sp>
      <p:pic>
        <p:nvPicPr>
          <p:cNvPr id="225" name="Google Shape;225;p5"/>
          <p:cNvPicPr preferRelativeResize="0"/>
          <p:nvPr/>
        </p:nvPicPr>
        <p:blipFill rotWithShape="1">
          <a:blip r:embed="rId3">
            <a:alphaModFix/>
          </a:blip>
          <a:srcRect l="28881" t="24118" r="29251"/>
          <a:stretch/>
        </p:blipFill>
        <p:spPr>
          <a:xfrm>
            <a:off x="7516907" y="1039371"/>
            <a:ext cx="3536577" cy="36054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6" name="Google Shape;226;p5"/>
          <p:cNvCxnSpPr/>
          <p:nvPr/>
        </p:nvCxnSpPr>
        <p:spPr>
          <a:xfrm>
            <a:off x="8124183" y="4644844"/>
            <a:ext cx="4067819" cy="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pl-PL" noProof="0" dirty="0"/>
              <a:t>Podstawy</a:t>
            </a:r>
          </a:p>
        </p:txBody>
      </p:sp>
      <p:sp>
        <p:nvSpPr>
          <p:cNvPr id="233" name="Google Shape;233;p6"/>
          <p:cNvSpPr txBox="1">
            <a:spLocks noGrp="1"/>
          </p:cNvSpPr>
          <p:nvPr>
            <p:ph type="body" idx="1"/>
          </p:nvPr>
        </p:nvSpPr>
        <p:spPr>
          <a:xfrm>
            <a:off x="658814" y="1052513"/>
            <a:ext cx="6071440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pl-PL" b="1" noProof="0" dirty="0"/>
              <a:t>Uczestnicy: pracodawcy</a:t>
            </a:r>
            <a:endParaRPr lang="pl-PL" noProof="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endParaRPr lang="pl-PL" b="1" noProof="0" dirty="0"/>
          </a:p>
          <a:p>
            <a:pPr marL="803275" lvl="1" indent="-36036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około 1</a:t>
            </a:r>
            <a:r>
              <a:rPr lang="de-DE" noProof="0" dirty="0"/>
              <a:t>8,7</a:t>
            </a:r>
            <a:r>
              <a:rPr lang="pl-PL" noProof="0" dirty="0"/>
              <a:t>% wszystkich zakładów pracy zatrudniających pracowników podlegających składkom na ubezpieczenie społeczne zapewnia co roku kształcenie</a:t>
            </a:r>
            <a:br>
              <a:rPr lang="pl-PL" noProof="0" dirty="0"/>
            </a:br>
            <a:r>
              <a:rPr lang="pl-PL" noProof="0" dirty="0"/>
              <a:t>(ok. </a:t>
            </a:r>
            <a:r>
              <a:rPr lang="de-DE" dirty="0"/>
              <a:t>369</a:t>
            </a:r>
            <a:r>
              <a:rPr lang="pl-PL" noProof="0" dirty="0"/>
              <a:t> </a:t>
            </a:r>
            <a:r>
              <a:rPr lang="de-DE" dirty="0"/>
              <a:t>8</a:t>
            </a:r>
            <a:r>
              <a:rPr lang="pl-PL" noProof="0" dirty="0"/>
              <a:t>00 z 2,</a:t>
            </a:r>
            <a:r>
              <a:rPr lang="de-DE" noProof="0" dirty="0"/>
              <a:t>1</a:t>
            </a:r>
            <a:r>
              <a:rPr lang="pl-PL" noProof="0" dirty="0"/>
              <a:t> miliona)</a:t>
            </a:r>
          </a:p>
          <a:p>
            <a:pPr marL="803275" lvl="1" indent="-36036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czyli około 4</a:t>
            </a:r>
            <a:r>
              <a:rPr lang="de-DE" noProof="0" dirty="0"/>
              <a:t>75</a:t>
            </a:r>
            <a:r>
              <a:rPr lang="pl-PL" noProof="0" dirty="0"/>
              <a:t> </a:t>
            </a:r>
            <a:r>
              <a:rPr lang="de-DE" noProof="0" dirty="0"/>
              <a:t>95</a:t>
            </a:r>
            <a:r>
              <a:rPr lang="pl-PL" noProof="0" dirty="0"/>
              <a:t>0 nowych praktykantów rocznie</a:t>
            </a:r>
          </a:p>
          <a:p>
            <a:pPr marL="803275" lvl="1" indent="-36036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7</a:t>
            </a:r>
            <a:r>
              <a:rPr lang="de-DE" noProof="0" dirty="0"/>
              <a:t>9</a:t>
            </a:r>
            <a:r>
              <a:rPr lang="pl-PL" noProof="0" dirty="0"/>
              <a:t>% praktykantów jest zatrudnianych natychmiast po zakończeniu kształcenia</a:t>
            </a:r>
          </a:p>
        </p:txBody>
      </p:sp>
      <p:pic>
        <p:nvPicPr>
          <p:cNvPr id="234" name="Google Shape;234;p6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7436" y="1682925"/>
            <a:ext cx="4985928" cy="3671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7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pl-PL" noProof="0" dirty="0"/>
              <a:t>Podstawy</a:t>
            </a:r>
          </a:p>
        </p:txBody>
      </p:sp>
      <p:sp>
        <p:nvSpPr>
          <p:cNvPr id="241" name="Google Shape;241;p7"/>
          <p:cNvSpPr txBox="1">
            <a:spLocks noGrp="1"/>
          </p:cNvSpPr>
          <p:nvPr>
            <p:ph type="body" idx="1"/>
          </p:nvPr>
        </p:nvSpPr>
        <p:spPr>
          <a:xfrm>
            <a:off x="648653" y="1052513"/>
            <a:ext cx="11053762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pl-PL" b="1" noProof="0" dirty="0"/>
              <a:t>Kooperatywne zarządzanie:</a:t>
            </a:r>
            <a:r>
              <a:rPr lang="pl-PL" noProof="0" dirty="0"/>
              <a:t> </a:t>
            </a:r>
            <a:r>
              <a:rPr lang="pl-PL" b="1" noProof="0" dirty="0"/>
              <a:t>Przemysł, partnerzy społeczni i państwo zapewniają warunki ramowe dla dualnego kształcenia zawodowego</a:t>
            </a:r>
            <a:endParaRPr lang="pl-PL" sz="3700" b="1" noProof="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endParaRPr lang="pl-PL" b="1" noProof="0" dirty="0"/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Izby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Partnerzy społeczni (organizacje pracowników i pracodawców)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Państwo</a:t>
            </a: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endParaRPr lang="pl-PL" b="1" noProof="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endParaRPr lang="pl-PL" b="1" noProof="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60"/>
              <a:buNone/>
            </a:pPr>
            <a:r>
              <a:rPr lang="pl-PL" b="1" noProof="0" dirty="0"/>
              <a:t>Izby i partnerzy społeczni: </a:t>
            </a:r>
            <a:r>
              <a:rPr lang="pl-PL" noProof="0" dirty="0"/>
              <a:t>definiują i weryfikują treści szkoleniowe w przedsiębiorstwie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b="1" noProof="0" dirty="0"/>
              <a:t>Państwo: </a:t>
            </a:r>
            <a:r>
              <a:rPr lang="pl-PL" noProof="0" dirty="0"/>
              <a:t>tworzy ramy prawne i zapewnia zasoby dla edukacji szkolnej</a:t>
            </a: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160"/>
              <a:buNone/>
            </a:pPr>
            <a:endParaRPr lang="pl-PL" b="1" noProof="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8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pl-PL" noProof="0" dirty="0"/>
              <a:t>Podstawy</a:t>
            </a:r>
          </a:p>
        </p:txBody>
      </p:sp>
      <p:sp>
        <p:nvSpPr>
          <p:cNvPr id="248" name="Google Shape;248;p8"/>
          <p:cNvSpPr txBox="1"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pl-PL" b="1" noProof="0" dirty="0"/>
              <a:t>Podmioty: izby - właściwy organ</a:t>
            </a:r>
          </a:p>
          <a:p>
            <a:pPr marL="1588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160"/>
              <a:buNone/>
            </a:pPr>
            <a:endParaRPr lang="pl-PL" b="1" noProof="0" dirty="0"/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weryfikują i rejestrują zakłady, w których odbywa się kształcenie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nadzorują i monitorują kształcenie w zakładach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kwalifikują personel szkoleniowy</a:t>
            </a:r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organizują egzaminy </a:t>
            </a:r>
            <a:r>
              <a:rPr lang="pl-PL" noProof="0" dirty="0">
                <a:solidFill>
                  <a:srgbClr val="FF0000"/>
                </a:solidFill>
              </a:rPr>
              <a:t> </a:t>
            </a:r>
            <a:endParaRPr lang="pl-PL" noProof="0" dirty="0"/>
          </a:p>
          <a:p>
            <a:pPr marL="125095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60"/>
              <a:buChar char="►"/>
            </a:pPr>
            <a:r>
              <a:rPr lang="pl-PL" noProof="0" dirty="0"/>
              <a:t>organizują wydarzenia informacyjne i udzielają porad</a:t>
            </a: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lang="pl-PL" noProof="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9"/>
          <p:cNvSpPr txBox="1"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pl-PL" noProof="0" dirty="0"/>
              <a:t>Podstawy</a:t>
            </a:r>
          </a:p>
        </p:txBody>
      </p:sp>
      <p:sp>
        <p:nvSpPr>
          <p:cNvPr id="255" name="Google Shape;255;p9"/>
          <p:cNvSpPr txBox="1"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"/>
              <a:buNone/>
            </a:pPr>
            <a:r>
              <a:rPr lang="pl-PL" sz="9600" b="1" noProof="0" dirty="0"/>
              <a:t>Podmioty: partnerzy społeczni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0000"/>
              <a:buNone/>
            </a:pPr>
            <a:endParaRPr lang="pl-PL" b="1" noProof="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40"/>
              <a:buNone/>
            </a:pPr>
            <a:r>
              <a:rPr lang="pl-PL" sz="9600" noProof="0" dirty="0"/>
              <a:t>Związki zawodowe i organizacje pracodawców negocjują między sobą i z państwem odpowiednie </a:t>
            </a:r>
            <a:r>
              <a:rPr lang="pl-PL" sz="9600" u="sng" noProof="0" dirty="0"/>
              <a:t>standardy dla zakładowej części kształcenia</a:t>
            </a:r>
            <a:r>
              <a:rPr lang="pl-PL" sz="9600" noProof="0" dirty="0"/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40"/>
              <a:buNone/>
            </a:pPr>
            <a:endParaRPr lang="pl-PL" sz="9600" noProof="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40"/>
              <a:buNone/>
            </a:pPr>
            <a:endParaRPr lang="pl-PL" sz="9600" u="sng" noProof="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40"/>
              <a:buNone/>
            </a:pPr>
            <a:endParaRPr lang="pl-PL" sz="9600" noProof="0" dirty="0">
              <a:solidFill>
                <a:srgbClr val="FF0000"/>
              </a:solidFill>
            </a:endParaRPr>
          </a:p>
          <a:p>
            <a:pPr marL="1250950" lvl="1" indent="-37083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►"/>
            </a:pPr>
            <a:r>
              <a:rPr lang="pl-PL" sz="9600" noProof="0" dirty="0"/>
              <a:t>Treść kształcenia</a:t>
            </a:r>
          </a:p>
          <a:p>
            <a:pPr marL="1250950" lvl="1" indent="-37083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►"/>
            </a:pPr>
            <a:r>
              <a:rPr lang="pl-PL" sz="9600" noProof="0" dirty="0"/>
              <a:t>Dodatek z tytułu kształcenia</a:t>
            </a:r>
          </a:p>
          <a:p>
            <a:pPr marL="1250950" lvl="1" indent="-37083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►"/>
            </a:pPr>
            <a:r>
              <a:rPr lang="pl-PL" sz="9600" noProof="0" dirty="0"/>
              <a:t>Nadzór nad kształceniem w zakładzie pracy</a:t>
            </a:r>
          </a:p>
          <a:p>
            <a:pPr marL="1250950" lvl="1" indent="-37083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►"/>
            </a:pPr>
            <a:r>
              <a:rPr lang="pl-PL" sz="9600" noProof="0" dirty="0"/>
              <a:t>Udział w komisji egzaminacyjnej</a:t>
            </a:r>
          </a:p>
          <a:p>
            <a:pPr marL="125095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lang="pl-PL" sz="9600" noProof="0" dirty="0"/>
          </a:p>
          <a:p>
            <a:pPr marL="357188" lvl="0" indent="-22002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90000"/>
              <a:buNone/>
            </a:pPr>
            <a:endParaRPr lang="pl-PL" noProof="0" dirty="0"/>
          </a:p>
          <a:p>
            <a:pPr marL="357188" lvl="0" indent="-22002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90000"/>
              <a:buNone/>
            </a:pPr>
            <a:endParaRPr lang="pl-PL" noProof="0" dirty="0"/>
          </a:p>
          <a:p>
            <a:pPr marL="357188" lvl="0" indent="-22002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90000"/>
              <a:buNone/>
            </a:pPr>
            <a:endParaRPr lang="pl-PL" noProof="0" dirty="0"/>
          </a:p>
          <a:p>
            <a:pPr marL="357188" lvl="0" indent="-22002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90000"/>
              <a:buNone/>
            </a:pPr>
            <a:endParaRPr lang="pl-PL" noProof="0" dirty="0"/>
          </a:p>
          <a:p>
            <a:pPr marL="357188" lvl="0" indent="-22002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90000"/>
              <a:buNone/>
            </a:pPr>
            <a:endParaRPr lang="pl-PL" noProof="0" dirty="0"/>
          </a:p>
          <a:p>
            <a:pPr marL="357188" lvl="0" indent="-22002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90000"/>
              <a:buNone/>
            </a:pPr>
            <a:endParaRPr lang="pl-PL" noProof="0" dirty="0"/>
          </a:p>
        </p:txBody>
      </p:sp>
      <p:pic>
        <p:nvPicPr>
          <p:cNvPr id="256" name="Google Shape;25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63642" y="2393199"/>
            <a:ext cx="4497067" cy="3071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BIBB">
      <a:dk1>
        <a:srgbClr val="000000"/>
      </a:dk1>
      <a:lt1>
        <a:srgbClr val="FFFFFF"/>
      </a:lt1>
      <a:dk2>
        <a:srgbClr val="585858"/>
      </a:dk2>
      <a:lt2>
        <a:srgbClr val="E7E6E6"/>
      </a:lt2>
      <a:accent1>
        <a:srgbClr val="D37230"/>
      </a:accent1>
      <a:accent2>
        <a:srgbClr val="7FC200"/>
      </a:accent2>
      <a:accent3>
        <a:srgbClr val="00306B"/>
      </a:accent3>
      <a:accent4>
        <a:srgbClr val="FFC000"/>
      </a:accent4>
      <a:accent5>
        <a:srgbClr val="85C0FB"/>
      </a:accent5>
      <a:accent6>
        <a:srgbClr val="BFBFB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2728</Words>
  <Application>Microsoft Office PowerPoint</Application>
  <PresentationFormat>Breitbild</PresentationFormat>
  <Paragraphs>531</Paragraphs>
  <Slides>37</Slides>
  <Notes>37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37</vt:i4>
      </vt:variant>
    </vt:vector>
  </HeadingPairs>
  <TitlesOfParts>
    <vt:vector size="43" baseType="lpstr">
      <vt:lpstr>Arial</vt:lpstr>
      <vt:lpstr>Calibri</vt:lpstr>
      <vt:lpstr>Noto Sans Symbols</vt:lpstr>
      <vt:lpstr>Wingdings 3</vt:lpstr>
      <vt:lpstr>1_Office</vt:lpstr>
      <vt:lpstr>Office</vt:lpstr>
      <vt:lpstr> </vt:lpstr>
      <vt:lpstr>Treść</vt:lpstr>
      <vt:lpstr> </vt:lpstr>
      <vt:lpstr>Podstawy </vt:lpstr>
      <vt:lpstr>Podstawy</vt:lpstr>
      <vt:lpstr>Podstawy</vt:lpstr>
      <vt:lpstr>Podstawy</vt:lpstr>
      <vt:lpstr>Podstawy</vt:lpstr>
      <vt:lpstr>Podstawy</vt:lpstr>
      <vt:lpstr>Podstawy</vt:lpstr>
      <vt:lpstr>Podstawy</vt:lpstr>
      <vt:lpstr>Podstawy</vt:lpstr>
      <vt:lpstr>Podstawy</vt:lpstr>
      <vt:lpstr>Podstawy</vt:lpstr>
      <vt:lpstr>Podstawy</vt:lpstr>
      <vt:lpstr>PowerPoint-Präsentation</vt:lpstr>
      <vt:lpstr>Rozpoczęcie</vt:lpstr>
      <vt:lpstr>Rozpoczęcie</vt:lpstr>
      <vt:lpstr>Rozpoczęcie</vt:lpstr>
      <vt:lpstr>Przebieg</vt:lpstr>
      <vt:lpstr>Przebieg</vt:lpstr>
      <vt:lpstr>Przebieg</vt:lpstr>
      <vt:lpstr>Przebieg</vt:lpstr>
      <vt:lpstr>Przebieg</vt:lpstr>
      <vt:lpstr>PowerPoint-Präsentation</vt:lpstr>
      <vt:lpstr>Jak działa dualne kształcenie zawodowe?</vt:lpstr>
      <vt:lpstr>Jak działa dualne kształcenie zawodowe?</vt:lpstr>
      <vt:lpstr>Dlaczego dualne kształcenie zawodowe cieszy się w Niemczech takim powodzeniem?</vt:lpstr>
      <vt:lpstr>Pięć filarów kształcenia zawodowego</vt:lpstr>
      <vt:lpstr>Zalety</vt:lpstr>
      <vt:lpstr>Zalety</vt:lpstr>
      <vt:lpstr>Zalety</vt:lpstr>
      <vt:lpstr>Wyzwania</vt:lpstr>
      <vt:lpstr>Wyzwania</vt:lpstr>
      <vt:lpstr>Wyzwania</vt:lpstr>
      <vt:lpstr>Dalsze informacje</vt:lpstr>
      <vt:lpstr>GOVET w BIBB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danyel</dc:creator>
  <cp:lastModifiedBy>Wilkes, Maria</cp:lastModifiedBy>
  <cp:revision>18</cp:revision>
  <dcterms:created xsi:type="dcterms:W3CDTF">2020-12-18T10:19:10Z</dcterms:created>
  <dcterms:modified xsi:type="dcterms:W3CDTF">2026-05-18T11:58:49Z</dcterms:modified>
</cp:coreProperties>
</file>