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400" r:id="rId5"/>
    <p:sldId id="370" r:id="rId6"/>
    <p:sldId id="444" r:id="rId7"/>
    <p:sldId id="461" r:id="rId8"/>
    <p:sldId id="462" r:id="rId9"/>
    <p:sldId id="463" r:id="rId10"/>
    <p:sldId id="464" r:id="rId11"/>
    <p:sldId id="388" r:id="rId12"/>
    <p:sldId id="401" r:id="rId13"/>
    <p:sldId id="390" r:id="rId14"/>
    <p:sldId id="367" r:id="rId15"/>
    <p:sldId id="391" r:id="rId16"/>
    <p:sldId id="392" r:id="rId17"/>
    <p:sldId id="393" r:id="rId18"/>
    <p:sldId id="394" r:id="rId19"/>
    <p:sldId id="395" r:id="rId20"/>
    <p:sldId id="397" r:id="rId21"/>
    <p:sldId id="398" r:id="rId22"/>
    <p:sldId id="399"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38"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9920" autoAdjust="0"/>
  </p:normalViewPr>
  <p:slideViewPr>
    <p:cSldViewPr snapToGrid="0" showGuides="1">
      <p:cViewPr varScale="1">
        <p:scale>
          <a:sx n="51" d="100"/>
          <a:sy n="51" d="100"/>
        </p:scale>
        <p:origin x="1256" y="48"/>
      </p:cViewPr>
      <p:guideLst>
        <p:guide orient="horz" pos="1389"/>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22.05.2026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u="sng" kern="1200" dirty="0">
                <a:solidFill>
                  <a:schemeClr val="tx1"/>
                </a:solidFill>
                <a:effectLst/>
                <a:latin typeface="+mn-lt"/>
                <a:ea typeface="+mn-ea"/>
                <a:cs typeface="+mn-cs"/>
              </a:rPr>
              <a:t>Supplementary information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Overall, </a:t>
            </a:r>
            <a:r>
              <a:rPr lang="en-GB" sz="1200" u="none" kern="1200" dirty="0">
                <a:solidFill>
                  <a:schemeClr val="tx1"/>
                </a:solidFill>
                <a:effectLst/>
                <a:latin typeface="+mn-lt"/>
                <a:ea typeface="+mn-ea"/>
                <a:cs typeface="+mn-cs"/>
              </a:rPr>
              <a:t>approximately </a:t>
            </a:r>
            <a:r>
              <a:rPr lang="en-GB" sz="1200" kern="1200" dirty="0">
                <a:solidFill>
                  <a:schemeClr val="tx1"/>
                </a:solidFill>
                <a:effectLst/>
                <a:latin typeface="+mn-lt"/>
                <a:ea typeface="+mn-ea"/>
                <a:cs typeface="+mn-cs"/>
              </a:rPr>
              <a:t>51 % of the population have started a dual vocational training programme in their lifetime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According to the IAB Forum (2023), 85 % of graduates in 2020 were in employment subject to social insurance contributions.  </a:t>
            </a:r>
          </a:p>
          <a:p>
            <a:pPr marL="171450" indent="-171450">
              <a:buFont typeface="Arial" panose="020B0604020202020204" pitchFamily="34" charset="0"/>
              <a:buChar char="•"/>
            </a:pPr>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The positive effect: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Youth unemployment in Germany is only around 5,7 % (2025)</a:t>
            </a:r>
            <a:br>
              <a:rPr lang="en-US" dirty="0">
                <a:latin typeface="+mn-lt"/>
              </a:rPr>
            </a:br>
            <a:endParaRPr lang="en-US" dirty="0">
              <a:latin typeface="+mn-lt"/>
            </a:endParaRP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en-GB" dirty="0"/>
              <a:t>The </a:t>
            </a:r>
            <a:r>
              <a:rPr lang="en-GB" u="sng" dirty="0"/>
              <a:t>terminological differences</a:t>
            </a:r>
            <a:r>
              <a:rPr lang="en-GB" dirty="0"/>
              <a:t> between the Universities of Applied Sciences and other institutes of higher education have become very unclear.</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en-GB" dirty="0"/>
              <a:t>Fachhochschule / FH = Hochschulen für Angewandte Wissenschaften / HAW = university of applied sciences</a:t>
            </a:r>
            <a:r>
              <a:rPr lang="en-GB" sz="1200" b="0" i="0" dirty="0">
                <a:solidFill>
                  <a:schemeClr val="tx1"/>
                </a:solidFill>
                <a:latin typeface="+mn-lt"/>
                <a:ea typeface="+mn-ea"/>
                <a:cs typeface="+mn-cs"/>
              </a:rPr>
              <a:t> </a:t>
            </a:r>
          </a:p>
          <a:p>
            <a:pPr marL="628650" lvl="1" indent="-171450">
              <a:buFont typeface="Arial" panose="020B0604020202020204" pitchFamily="34" charset="0"/>
              <a:buChar char="•"/>
            </a:pPr>
            <a:r>
              <a:rPr lang="en-GB" sz="1200" b="0" i="0" dirty="0">
                <a:solidFill>
                  <a:schemeClr val="tx1"/>
                </a:solidFill>
                <a:latin typeface="+mn-lt"/>
                <a:ea typeface="+mn-ea"/>
                <a:cs typeface="+mn-cs"/>
              </a:rPr>
              <a:t>Usually a wider range of subjects</a:t>
            </a:r>
          </a:p>
          <a:p>
            <a:pPr marL="171450" indent="-171450">
              <a:buFont typeface="Wingdings" panose="05000000000000000000" pitchFamily="2" charset="2"/>
              <a:buChar char="Ø"/>
            </a:pPr>
            <a:r>
              <a:rPr lang="en-GB" sz="1200" b="0" i="0" dirty="0">
                <a:solidFill>
                  <a:schemeClr val="tx1"/>
                </a:solidFill>
                <a:latin typeface="+mn-lt"/>
                <a:ea typeface="+mn-ea"/>
                <a:cs typeface="+mn-cs"/>
              </a:rPr>
              <a:t>Other “institutes of higher education” = universities</a:t>
            </a:r>
          </a:p>
          <a:p>
            <a:pPr marL="171450" indent="-171450">
              <a:buFont typeface="Wingdings" panose="05000000000000000000" pitchFamily="2" charset="2"/>
              <a:buChar char="Ø"/>
            </a:pPr>
            <a:r>
              <a:rPr lang="en-GB" sz="1200" b="0" i="0" dirty="0">
                <a:solidFill>
                  <a:schemeClr val="tx1"/>
                </a:solidFill>
                <a:latin typeface="+mn-lt"/>
                <a:ea typeface="+mn-ea"/>
                <a:cs typeface="+mn-cs"/>
              </a:rPr>
              <a:t>The main difference legally is that universities offer doctorates.</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en-GB" dirty="0"/>
              <a:t>Teaching now also frequently takes place in the form of scheduled blocks.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en-GB" b="1" dirty="0"/>
              <a:t>Cooperative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 company which is unable to offer all training contents joins forces with one or more partner companies to deliver training together.</a:t>
            </a:r>
          </a:p>
          <a:p>
            <a:pPr marL="171450" indent="-171450">
              <a:buFont typeface="Wingdings" panose="05000000000000000000" pitchFamily="2" charset="2"/>
              <a:buChar char="Ø"/>
            </a:pPr>
            <a:r>
              <a:rPr lang="en-GB" sz="1200" b="0" i="0" dirty="0">
                <a:solidFill>
                  <a:schemeClr val="tx1"/>
                </a:solidFill>
                <a:latin typeface="+mn-lt"/>
                <a:ea typeface="+mn-ea"/>
                <a:cs typeface="+mn-cs"/>
              </a:rPr>
              <a:t>Overall responsibility for the training rests with the coordinating company, with which the trainee concludes a contract. The coordinating company also pays the training allowance.</a:t>
            </a:r>
          </a:p>
          <a:p>
            <a:pPr marL="171450" indent="-171450">
              <a:buFont typeface="Wingdings" panose="05000000000000000000" pitchFamily="2" charset="2"/>
              <a:buChar char="Ø"/>
            </a:pPr>
            <a:r>
              <a:rPr lang="en-GB" sz="1200" b="0" i="0" dirty="0">
                <a:solidFill>
                  <a:schemeClr val="tx1"/>
                </a:solidFill>
                <a:latin typeface="+mn-lt"/>
                <a:ea typeface="+mn-ea"/>
                <a:cs typeface="+mn-cs"/>
              </a:rPr>
              <a:t>Trainees must work and learn at the partner company for at least six months during the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As well as being concluded between companies, cooperation arrangements can also be made between a company and a training provider.</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The values of craft trade occupations + industrial and technical occupations do not add up to 100% because the categories sometimes overlap.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Example occupations</a:t>
            </a:r>
          </a:p>
          <a:p>
            <a:endParaRPr lang="de-DE" dirty="0"/>
          </a:p>
          <a:p>
            <a:pPr algn="l"/>
            <a:r>
              <a:rPr lang="en-GB" u="sng" dirty="0"/>
              <a:t>Certified Professional Specialist [DQR 5]</a:t>
            </a:r>
          </a:p>
          <a:p>
            <a:pPr marL="171450" indent="-171450" algn="l">
              <a:buFont typeface="Wingdings" panose="05000000000000000000" pitchFamily="2" charset="2"/>
              <a:buChar char="Ø"/>
            </a:pPr>
            <a:r>
              <a:rPr lang="en-GB" u="none" dirty="0"/>
              <a:t>Certified Professional Specialist for foreign </a:t>
            </a:r>
            <a:br>
              <a:rPr lang="en-GB" u="none" dirty="0"/>
            </a:br>
            <a:r>
              <a:rPr lang="en-GB" u="none" dirty="0"/>
              <a:t>language communication</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building system integration </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energy, energy efficiency and energy</a:t>
            </a:r>
            <a:br>
              <a:rPr lang="en-GB" u="none" dirty="0"/>
            </a:br>
            <a:r>
              <a:rPr lang="en-GB" u="none" dirty="0"/>
              <a:t>management</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Bachelor Professional [DQR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Bachelor Professional of Accounting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Event Technology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Media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Master Professional [DQR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Business Management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Restoration in the Craft Trades Sector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of Vocational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Master Professional of IT Business Engineering</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951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Difference between the EQF/DQR</a:t>
            </a:r>
          </a:p>
          <a:p>
            <a:endParaRPr lang="de-DE" dirty="0"/>
          </a:p>
          <a:p>
            <a:r>
              <a:rPr lang="en-GB" b="1" dirty="0"/>
              <a:t>EQF </a:t>
            </a:r>
          </a:p>
          <a:p>
            <a:pPr marL="171450" indent="-171450">
              <a:buFont typeface="Wingdings" panose="05000000000000000000" pitchFamily="2" charset="2"/>
              <a:buChar char="Ø"/>
            </a:pPr>
            <a:r>
              <a:rPr lang="en-GB" dirty="0"/>
              <a:t>Each of the 8 levels describes 3 “columns”: </a:t>
            </a:r>
            <a:r>
              <a:rPr lang="en-GB" u="sng" dirty="0"/>
              <a:t>knowledge</a:t>
            </a:r>
            <a:r>
              <a:rPr lang="en-GB" dirty="0"/>
              <a:t> / </a:t>
            </a:r>
            <a:r>
              <a:rPr lang="en-GB" u="sng" dirty="0"/>
              <a:t>skills</a:t>
            </a:r>
            <a:r>
              <a:rPr lang="en-GB" dirty="0"/>
              <a:t> </a:t>
            </a:r>
            <a:r>
              <a:rPr lang="en-GB" u="none" dirty="0"/>
              <a:t>/ </a:t>
            </a:r>
            <a:r>
              <a:rPr lang="en-GB" u="sng" dirty="0"/>
              <a:t>responsibility and autonomy</a:t>
            </a:r>
          </a:p>
          <a:p>
            <a:pPr marL="171450" indent="-171450">
              <a:buFont typeface="Wingdings" panose="05000000000000000000" pitchFamily="2" charset="2"/>
              <a:buChar char="Ø"/>
            </a:pPr>
            <a:r>
              <a:rPr lang="en-GB" u="none" dirty="0"/>
              <a:t>Higher degree of abstraction than the DQR</a:t>
            </a:r>
          </a:p>
          <a:p>
            <a:pPr marL="171450" indent="-171450">
              <a:buFont typeface="Wingdings" panose="05000000000000000000" pitchFamily="2" charset="2"/>
              <a:buChar char="Ø"/>
            </a:pPr>
            <a:r>
              <a:rPr lang="en-GB" u="none" dirty="0"/>
              <a:t>A meta framework, overarching transparency instrument, aims to be able to relate different national education systems to one another. </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en-GB" b="1" dirty="0"/>
              <a:t>DQR</a:t>
            </a:r>
          </a:p>
          <a:p>
            <a:pPr marL="171450" indent="-171450">
              <a:buFont typeface="Wingdings" panose="05000000000000000000" pitchFamily="2" charset="2"/>
              <a:buChar char="Ø"/>
            </a:pPr>
            <a:r>
              <a:rPr lang="en-GB" dirty="0"/>
              <a:t>Each of the 8 levels describes 4 “columns”. </a:t>
            </a:r>
            <a:r>
              <a:rPr lang="en-GB" i="1" dirty="0"/>
              <a:t>Professional competence</a:t>
            </a:r>
            <a:r>
              <a:rPr lang="en-GB" dirty="0"/>
              <a:t>: </a:t>
            </a:r>
            <a:r>
              <a:rPr lang="en-GB" u="sng" dirty="0"/>
              <a:t>knowledge</a:t>
            </a:r>
            <a:r>
              <a:rPr lang="en-GB" dirty="0"/>
              <a:t> / </a:t>
            </a:r>
            <a:r>
              <a:rPr lang="en-GB" u="sng" dirty="0"/>
              <a:t>skills.</a:t>
            </a:r>
            <a:r>
              <a:rPr lang="en-GB" dirty="0"/>
              <a:t> </a:t>
            </a:r>
            <a:r>
              <a:rPr lang="en-GB" i="1" dirty="0"/>
              <a:t>Personal competence</a:t>
            </a:r>
            <a:r>
              <a:rPr lang="en-GB" dirty="0"/>
              <a:t>: </a:t>
            </a:r>
            <a:r>
              <a:rPr lang="en-GB" u="sng" dirty="0"/>
              <a:t>social competence</a:t>
            </a:r>
            <a:r>
              <a:rPr lang="en-GB" dirty="0"/>
              <a:t> / </a:t>
            </a:r>
            <a:r>
              <a:rPr lang="en-GB" u="sng" dirty="0"/>
              <a:t>autonomy.</a:t>
            </a:r>
          </a:p>
          <a:p>
            <a:pPr marL="171450" indent="-171450">
              <a:buFont typeface="Wingdings" panose="05000000000000000000" pitchFamily="2" charset="2"/>
              <a:buChar char="Ø"/>
            </a:pPr>
            <a:r>
              <a:rPr lang="en-GB" u="none" dirty="0"/>
              <a:t>The aim is to map all the aspects of employability skills in a more appropriate way. The emphasis is placed on a holistic definition of competency.</a:t>
            </a:r>
          </a:p>
          <a:p>
            <a:pPr marL="171450" indent="-171450">
              <a:buFont typeface="Wingdings" panose="05000000000000000000" pitchFamily="2" charset="2"/>
              <a:buChar char="Ø"/>
            </a:pPr>
            <a:r>
              <a:rPr lang="en-GB" u="none" dirty="0"/>
              <a:t>Each reference level has a brief introductory text which summarises the requirements structure of the respective level (“level indicator”).</a:t>
            </a:r>
          </a:p>
          <a:p>
            <a:pPr marL="171450" indent="-171450">
              <a:buFont typeface="Wingdings" panose="05000000000000000000" pitchFamily="2" charset="2"/>
              <a:buChar char="Ø"/>
            </a:pPr>
            <a:r>
              <a:rPr lang="en-GB" u="none" dirty="0"/>
              <a:t>Expands and substantiates the EQF. </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1612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59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0827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20854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u="sng" dirty="0"/>
              <a:t>DQR – general education qualifications</a:t>
            </a:r>
          </a:p>
          <a:p>
            <a:endParaRPr lang="de-DE" u="sng" dirty="0"/>
          </a:p>
          <a:p>
            <a:pPr marL="171450" indent="-171450">
              <a:buFont typeface="Wingdings" panose="05000000000000000000" pitchFamily="2" charset="2"/>
              <a:buChar char="Ø"/>
            </a:pPr>
            <a:r>
              <a:rPr lang="en-GB" u="none" dirty="0"/>
              <a:t>Lower secondary school leaving certificate – DQR 2</a:t>
            </a:r>
          </a:p>
          <a:p>
            <a:pPr marL="171450" indent="-171450">
              <a:buFont typeface="Wingdings" panose="05000000000000000000" pitchFamily="2" charset="2"/>
              <a:buChar char="Ø"/>
            </a:pPr>
            <a:r>
              <a:rPr lang="en-GB" u="none" dirty="0"/>
              <a:t>Intermediate secondary school leaving certificate – DQR 3</a:t>
            </a:r>
          </a:p>
          <a:p>
            <a:pPr marL="171450" indent="-171450">
              <a:buFont typeface="Wingdings" panose="05000000000000000000" pitchFamily="2" charset="2"/>
              <a:buChar char="Ø"/>
            </a:pPr>
            <a:r>
              <a:rPr lang="en-GB" dirty="0"/>
              <a:t>University of applied sciences entrance qualification, subject-restricted higher education entrance qualification, general higher education entrance qualification – DQR 4</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Bachelor’s degree (degree from a university of applied sciences, state examination) – DQR 6</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Master’s degree (Diplom from a university, Magister degree, state examination) – DQR 7</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Doctorate and equivalent arts qualifications – DQR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2499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www.govet.international/" TargetMode="External"/><Relationship Id="rId7" Type="http://schemas.openxmlformats.org/officeDocument/2006/relationships/hyperlink" Target="https://www.datenportal.bmftr.bund.de/portal/en/index.html" TargetMode="External"/><Relationship Id="rId2" Type="http://schemas.openxmlformats.org/officeDocument/2006/relationships/hyperlink" Target="http://www.govet.international/en" TargetMode="External"/><Relationship Id="rId1" Type="http://schemas.openxmlformats.org/officeDocument/2006/relationships/slideLayout" Target="../slideLayouts/slideLayout4.xml"/><Relationship Id="rId6" Type="http://schemas.openxmlformats.org/officeDocument/2006/relationships/hyperlink" Target="https://www.kmk.org/" TargetMode="External"/><Relationship Id="rId5" Type="http://schemas.openxmlformats.org/officeDocument/2006/relationships/hyperlink" Target="https://www.bmbfsfj.bund.de/bmbfsfj/service/publikationen/berufsbildungsbericht-2026-285646" TargetMode="External"/><Relationship Id="rId4" Type="http://schemas.openxmlformats.org/officeDocument/2006/relationships/hyperlink" Target="https://www.bibb.de/en/210294.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60420"/>
            <a:ext cx="2493994" cy="935352"/>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21614"/>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Professions, occupations and</a:t>
            </a:r>
            <a:br>
              <a:rPr lang="en-GB" sz="2800" dirty="0"/>
            </a:br>
            <a:r>
              <a:rPr lang="en-GB" sz="2800" dirty="0"/>
              <a:t>training pathways in Germany</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No training – unskilled tasks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harvest worker, kitchen assistant/assistant cook, relief waiter, electrician’s assistant*</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(2 years)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specialist in the hospitality services industry, warehouse operator, construction finishing worker, sales assistant for retail services, skilled metal worker*</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(3–3.5 years) </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farmer, cook, warehouse logistics operator, mechatronics engineer for refrigeration technology, plant mechanic </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(full-time) school-based training occupation</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agricultural technical assistant, food technical assistant, hotel management assistant, technical commercial assistant in buildings services, mechatronics assistant – specialising in maintenance and service*</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779046"/>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b="1" dirty="0"/>
              <a:t>or: </a:t>
            </a:r>
            <a:r>
              <a:rPr lang="en-GB" sz="1400" dirty="0"/>
              <a:t>Academic course of study leading to a Bachelor’s degree at a university of applied sciences/institute of higher education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Specialised</a:t>
            </a:r>
            <a:br>
              <a:rPr lang="en-GB" sz="1600" dirty="0"/>
            </a:br>
            <a:r>
              <a:rPr lang="en-GB" sz="1600" dirty="0"/>
              <a:t>higher qualification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37160"/>
            <a:ext cx="3575253" cy="823282"/>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174643"/>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Upgrading training leading to a</a:t>
            </a:r>
            <a:br>
              <a:rPr lang="en-GB" sz="1600" dirty="0"/>
            </a:br>
            <a:r>
              <a:rPr lang="en-GB" sz="1600" dirty="0"/>
              <a:t>qualification at master craftsman level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37160"/>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master craftsman qualification in agriculture, master chef, master craftsman qualification in restaurant management, master craftsman qualification in electrical engineering</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Upgrading technical </a:t>
            </a:r>
            <a:br>
              <a:rPr lang="en-GB" sz="1600" dirty="0"/>
            </a:br>
            <a:r>
              <a:rPr lang="en-GB" sz="1600" dirty="0"/>
              <a:t>training</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837160"/>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agricultural engineering technician, </a:t>
            </a:r>
            <a:br>
              <a:rPr lang="en-GB" sz="1200" dirty="0">
                <a:solidFill>
                  <a:schemeClr val="tx1"/>
                </a:solidFill>
              </a:rPr>
            </a:br>
            <a:r>
              <a:rPr lang="en-GB" sz="1200" dirty="0">
                <a:solidFill>
                  <a:schemeClr val="tx1"/>
                </a:solidFill>
              </a:rPr>
              <a:t>food technology technician, building systems engineering technician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779046"/>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a:t>
            </a:r>
            <a:r>
              <a:rPr lang="en-GB" sz="1600" dirty="0"/>
              <a:t> Upgrading commercial training</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440512"/>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in Agricultural Accountancy, Bachelor Professional of Business, Bachelor Professional of Management for Industry, Bachelor Professional in Publishing, Bachelor Professional of Accounting</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Advanced upgrading training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73439"/>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Professional in Technical Business Management, Master Professional in Commercial Business Management, Master Professional of Vocational Training*</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8628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dirty="0"/>
              <a:t>or: Academic course of study leading to a Master’s degree at a university of applied sciences/institute of higher education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3010810"/>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of Science (MSc.) in Agriculture*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Doctorate </a:t>
            </a:r>
            <a:br>
              <a:rPr lang="en-GB" sz="1600" dirty="0"/>
            </a:br>
            <a:r>
              <a:rPr lang="en-GB" sz="1600" dirty="0"/>
              <a:t>at an institute of higher education</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73438"/>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Doctor of Agricultural Sciences (Dr. agr.), Doctor of Economics (Dr. oec.), Doctor of Nutritional Science (Dr. oec. troph.), Doctor of Engineering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Dual training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School-based training</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noProof="0" dirty="0">
                <a:solidFill>
                  <a:srgbClr val="D6851B"/>
                </a:solidFill>
              </a:rPr>
              <a:t>3. </a:t>
            </a:r>
            <a:r>
              <a:rPr lang="en-GB" dirty="0"/>
              <a:t>Two types of initial training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66380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70% company – 30% vocational school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federal laws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324 occupations*, including approximately: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130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250 industrial and technical occupations (some of which are identical to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50 commercial occupations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4497413" cy="3253711"/>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Large proportions of company-based practical phases in some cases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 paid in the healthcare sector/otherwise no allowance or fees payable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laws of the federal states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Approx. 70 occupations in the areas of:</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Technology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Foreign languages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Design</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Commercial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Healthcare, social sector, body care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en-GB" sz="1000" dirty="0"/>
              <a:t> * Overlaps in some cases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1830245"/>
          </a:xfrm>
          <a:prstGeom prst="rect">
            <a:avLst/>
          </a:prstGeom>
          <a:noFill/>
        </p:spPr>
        <p:txBody>
          <a:bodyPr wrap="square" lIns="0" tIns="0" rIns="0" bIns="0">
            <a:spAutoFit/>
          </a:bodyPr>
          <a:lstStyle/>
          <a:p>
            <a:pPr>
              <a:lnSpc>
                <a:spcPts val="2200"/>
              </a:lnSpc>
              <a:spcAft>
                <a:spcPts val="600"/>
              </a:spcAft>
              <a:buClr>
                <a:srgbClr val="D6851B"/>
              </a:buClr>
              <a:buSzPct val="65000"/>
            </a:pPr>
            <a:r>
              <a:rPr lang="en-GB" sz="1600" b="1" dirty="0"/>
              <a:t>130 occupations</a:t>
            </a:r>
            <a:r>
              <a:rPr lang="en-GB" sz="1600" dirty="0"/>
              <a:t> which predominantly lie within the areas of responsibility of the chambers of crafts and trades, the guilds and the district craft trade associations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Wood-working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Construction and finishing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Electrical and metal-working sectors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Clothing, textiles and leather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25% </a:t>
            </a:r>
            <a:r>
              <a:rPr lang="en-GB" sz="1600" dirty="0">
                <a:solidFill>
                  <a:schemeClr val="bg1"/>
                </a:solidFill>
                <a:latin typeface="Calibri" panose="020F0502020204030204"/>
                <a:cs typeface="+mn-cs"/>
              </a:rPr>
              <a:t>of all trainees enter training in a craft trades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Craft trade occupations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05037"/>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Glass, paper, ceramics and allied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and cleaning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Healthcare and body care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Food</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069648" cy="2266261"/>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250 occupations </a:t>
            </a:r>
            <a:r>
              <a:rPr lang="en-GB" sz="1600" dirty="0"/>
              <a:t>(some of which are identical to craft trade occupations) in which training takes place at industrial or other major companies.</a:t>
            </a:r>
          </a:p>
          <a:p>
            <a:pPr>
              <a:lnSpc>
                <a:spcPts val="2200"/>
              </a:lnSpc>
              <a:spcBef>
                <a:spcPts val="600"/>
              </a:spcBef>
              <a:spcAft>
                <a:spcPts val="600"/>
              </a:spcAft>
              <a:buClr>
                <a:srgbClr val="D6851B"/>
              </a:buClr>
              <a:buSzPct val="65000"/>
            </a:pPr>
            <a:r>
              <a:rPr lang="en-GB" sz="1600" dirty="0"/>
              <a:t>For example: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Plant mechanic</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Biological laboratory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Electronics technician for industrial engineering</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60% </a:t>
            </a:r>
            <a:r>
              <a:rPr lang="en-GB" sz="1600" dirty="0">
                <a:solidFill>
                  <a:schemeClr val="bg1"/>
                </a:solidFill>
                <a:latin typeface="Calibri" panose="020F0502020204030204"/>
                <a:cs typeface="+mn-cs"/>
              </a:rPr>
              <a:t>of all trainees enter training in an industrial and technical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8806"/>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Industrial and technical occupations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772565"/>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Skilled metal worker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Machine and plant operator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Mechatronics fitter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Production technologist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Materials tester</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2727926"/>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50 occupations </a:t>
            </a:r>
            <a:r>
              <a:rPr lang="en-GB" sz="1600" dirty="0"/>
              <a:t>(depending on how these are counted) or more. For example in the following areas: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Trade (retail, wholesale and foreign trade, industry)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Office and administration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Finance, controlling and law (banks, insurance companies, </a:t>
            </a:r>
            <a:br>
              <a:rPr lang="en-GB" sz="1600" dirty="0"/>
            </a:br>
            <a:r>
              <a:rPr lang="en-GB" sz="1600" dirty="0"/>
              <a:t>legal system)</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 management</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9074151"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An intermediate or higher secondary school leaving certificate is frequently demanded.</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Commercial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1772785"/>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Logistics and transport (forwarding and </a:t>
            </a:r>
            <a:br>
              <a:rPr lang="en-GB" sz="1600" dirty="0"/>
            </a:br>
            <a:r>
              <a:rPr lang="en-GB" sz="1600" dirty="0"/>
              <a:t>logistics services)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Real estate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Hotels and restaurants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Leisure and tourism</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250546" y="2205038"/>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The following areas can be differentiated: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regulated professions </a:t>
            </a:r>
            <a:r>
              <a:rPr lang="en-GB" sz="1400" dirty="0"/>
              <a:t>➔</a:t>
            </a:r>
            <a:r>
              <a:rPr lang="en-GB" sz="1600" dirty="0"/>
              <a:t> may only be exercised by persons with a state-recognised training qualification</a:t>
            </a:r>
          </a:p>
          <a:p>
            <a:pPr marL="612000" lvl="1" indent="-252000">
              <a:lnSpc>
                <a:spcPts val="2200"/>
              </a:lnSpc>
              <a:spcAft>
                <a:spcPts val="200"/>
              </a:spcAft>
              <a:buClr>
                <a:srgbClr val="D6851B"/>
              </a:buClr>
              <a:buSzPct val="65000"/>
              <a:buFont typeface="Wingdings 3" panose="05040102010807070707" pitchFamily="18" charset="2"/>
              <a:buChar char=""/>
            </a:pPr>
            <a:r>
              <a:rPr lang="en-GB" sz="1600" dirty="0"/>
              <a:t>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Nursing, emergency medical services and midwifery</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Technical medical assistant occupations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Physical and language therapy</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352695"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usually three years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usually an intermediate secondary school leaving certificate</a:t>
            </a:r>
          </a:p>
          <a:p>
            <a:pPr lvl="0" eaLnBrk="1" hangingPunct="1">
              <a:lnSpc>
                <a:spcPts val="2200"/>
              </a:lnSpc>
              <a:spcAft>
                <a:spcPts val="200"/>
              </a:spcAft>
              <a:buClr>
                <a:srgbClr val="D6851B"/>
              </a:buClr>
              <a:buSzPct val="65000"/>
            </a:pPr>
            <a:r>
              <a:rPr lang="en-GB" sz="1600" dirty="0">
                <a:solidFill>
                  <a:prstClr val="black"/>
                </a:solidFill>
                <a:latin typeface="Calibri" panose="020F0502020204030204"/>
                <a:cs typeface="+mn-cs"/>
              </a:rPr>
              <a:t>Alongside the classical nursing professions, this category also includes the fields of speech therapy, occupational therapy and physiotherapy and the occupations of paramedic, podiatrist and dietary assistant.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Specialist healthcare professions</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en-GB" sz="1600" dirty="0"/>
              <a:t>Further 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Commercial occupations/healthcare management</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Craft trade occupations in the healthcare sector</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648475"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50 occupations </a:t>
            </a:r>
            <a:r>
              <a:rPr lang="en-GB" sz="1600" dirty="0"/>
              <a:t>with a large practical component, e.g.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media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Pharmaceutical, chemical or </a:t>
            </a:r>
            <a:br>
              <a:rPr lang="en-GB" sz="1600" dirty="0"/>
            </a:br>
            <a:r>
              <a:rPr lang="en-GB" sz="1600" dirty="0"/>
              <a:t>technical biological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Information technology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ship’s operations assistant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Commercial management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management assistant</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976530"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one to three years (depending on whether training takes place on a full-time or part-time basis).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predominantly an intermediate secondary school leaving certificate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Further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9253" y="1773764"/>
            <a:ext cx="4803936" cy="248683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secretary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 management clerk</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Nursing assistant occupations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Social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Creative occupations (e.g. ceramics maker, designer)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Occupations in the field of sport (e.g. performing artist, dancer, gymnastics teacher</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Higher VET pathways</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275011"/>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400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Mainly in the IT sector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36000" tIns="144000" rIns="3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spc="-30" dirty="0"/>
              <a:t>Certified Professional Specialist [DQR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60918"/>
            <a:ext cx="3708000"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Bachelor Professional [DQR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210731"/>
            <a:ext cx="3708000" cy="3636000"/>
          </a:xfrm>
          <a:prstGeom prst="rect">
            <a:avLst/>
          </a:prstGeom>
          <a:solidFill>
            <a:srgbClr val="FBF3E8"/>
          </a:solidFill>
        </p:spPr>
        <p:txBody>
          <a:bodyPr vert="horz" wrap="square" lIns="36000" tIns="72000" rIns="36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1,200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Master craftsman qualification crafts and trades sector</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1–3.5 years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20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Technician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Bachelor Professional qualifications</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54081" y="2205038"/>
            <a:ext cx="3707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1600 hours</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dirty="0"/>
              <a:t>Master Professional [DQR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Occupational fields in Germany</a:t>
            </a:r>
          </a:p>
          <a:p>
            <a:pPr indent="-360000">
              <a:lnSpc>
                <a:spcPts val="2400"/>
              </a:lnSpc>
              <a:spcAft>
                <a:spcPts val="1200"/>
              </a:spcAft>
              <a:buFont typeface="+mj-lt"/>
              <a:buAutoNum type="arabicPeriod"/>
            </a:pPr>
            <a:r>
              <a:rPr lang="en-GB" sz="2000" dirty="0">
                <a:latin typeface="+mj-lt"/>
              </a:rPr>
              <a:t>The German Qualifications Framework (DQR)</a:t>
            </a:r>
          </a:p>
          <a:p>
            <a:pPr indent="-360000">
              <a:lnSpc>
                <a:spcPts val="2400"/>
              </a:lnSpc>
              <a:spcAft>
                <a:spcPts val="1200"/>
              </a:spcAft>
              <a:buFont typeface="+mj-lt"/>
              <a:buAutoNum type="arabicPeriod"/>
            </a:pPr>
            <a:r>
              <a:rPr lang="en-GB" sz="2000" dirty="0">
                <a:latin typeface="+mj-lt"/>
              </a:rPr>
              <a:t>Two types of initial training</a:t>
            </a:r>
          </a:p>
          <a:p>
            <a:pPr indent="-360000">
              <a:lnSpc>
                <a:spcPts val="2400"/>
              </a:lnSpc>
              <a:spcAft>
                <a:spcPts val="1200"/>
              </a:spcAft>
              <a:buFont typeface="+mj-lt"/>
              <a:buAutoNum type="arabicPeriod"/>
            </a:pPr>
            <a:r>
              <a:rPr lang="en-GB" sz="2000" dirty="0">
                <a:latin typeface="+mj-lt"/>
              </a:rPr>
              <a:t>Company-based training in the dual system</a:t>
            </a:r>
          </a:p>
          <a:p>
            <a:pPr indent="-360000">
              <a:lnSpc>
                <a:spcPts val="2400"/>
              </a:lnSpc>
              <a:spcAft>
                <a:spcPts val="1200"/>
              </a:spcAft>
              <a:buFont typeface="+mj-lt"/>
              <a:buAutoNum type="arabicPeriod"/>
            </a:pPr>
            <a:r>
              <a:rPr lang="en-GB" sz="2000" dirty="0">
                <a:latin typeface="+mj-lt"/>
              </a:rPr>
              <a:t>School-based training</a:t>
            </a:r>
          </a:p>
          <a:p>
            <a:pPr indent="-360000">
              <a:lnSpc>
                <a:spcPts val="2400"/>
              </a:lnSpc>
              <a:spcAft>
                <a:spcPts val="1200"/>
              </a:spcAft>
              <a:buFont typeface="+mj-lt"/>
              <a:buAutoNum type="arabicPeriod"/>
            </a:pPr>
            <a:r>
              <a:rPr lang="en-GB" sz="2000" dirty="0">
                <a:latin typeface="+mj-lt"/>
              </a:rPr>
              <a:t>Opportunities for continuing training and career advancement </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074152" cy="4138569"/>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dirty="0"/>
              <a:t>Transition from VET to academic education WITHOUT a higher education entrance qualification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via upgrading training</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e.g. master craftsman qualification in the craft trades (Bachelor Professional) or a comparable advanced qualification pursuant to the Vocational Training Act (BBiG) or the Crafts and Trades Regulation Code (HwO) or in the field of the healthcare professions governed by federal state law</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General access to higher education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on the basis of professionally relevant vocational education and training and occupational activity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At least two years of VET followed by at least three years of practical experience in the occupation in which training has taken place or in a professionally relevant occupation</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Consultation meeting, admission examination or trial period of study may be necessary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to a course of higher education study of professional relevance to the vocational qualification/occupational activity</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Transition to the academic branch of education</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continuing training pathways</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School/vocational qualifications via the second chance route</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Retraining</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e.g. Training for higher level tasks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 an in-service basis at evening schools, full-time or at colleges or with training providers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for task other than the task previously trained for and practised</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For health or labour market-related reasons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Duration of training usually reduced by a third because of </a:t>
            </a:r>
            <a:br>
              <a:rPr lang="en-GB" sz="1600" dirty="0"/>
            </a:br>
            <a:r>
              <a:rPr lang="en-GB" sz="1600" dirty="0"/>
              <a:t>the prior vocational learning</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solidFill>
                  <a:srgbClr val="D6851B"/>
                </a:solidFill>
                <a:hlinkClick r:id="rId2">
                  <a:extLst>
                    <a:ext uri="{A12FA001-AC4F-418D-AE19-62706E023703}">
                      <ahyp:hlinkClr xmlns:ahyp="http://schemas.microsoft.com/office/drawing/2018/hyperlinkcolor" val="tx"/>
                    </a:ext>
                  </a:extLst>
                </a:hlinkClick>
              </a:rPr>
            </a:br>
            <a:r>
              <a:rPr lang="en-GB" sz="1800" b="1" noProof="0" dirty="0">
                <a:solidFill>
                  <a:srgbClr val="D6851B"/>
                </a:solidFill>
                <a:hlinkClick r:id="rId2">
                  <a:extLst>
                    <a:ext uri="{A12FA001-AC4F-418D-AE19-62706E023703}">
                      <ahyp:hlinkClr xmlns:ahyp="http://schemas.microsoft.com/office/drawing/2018/hyperlinkcolor" val="tx"/>
                    </a:ext>
                  </a:extLst>
                </a:hlinkClick>
              </a:rPr>
              <a:t>www.govet.international/en </a:t>
            </a:r>
            <a:endParaRPr lang="en-GB"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174207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a:buClr>
                <a:srgbClr val="D6851B"/>
              </a:buClr>
              <a:buFont typeface="Wingdings 3" panose="05040102010807070707" pitchFamily="18" charset="2"/>
              <a:buChar char=""/>
            </a:pPr>
            <a:r>
              <a:rPr lang="en-GB" sz="1600" dirty="0">
                <a:latin typeface="+mj-lt"/>
              </a:rPr>
              <a:t>BIBB Data Report (</a:t>
            </a:r>
            <a:r>
              <a:rPr lang="en-GB" sz="1600" dirty="0">
                <a:solidFill>
                  <a:srgbClr val="D6851B"/>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a:buClr>
                <a:srgbClr val="D6851B"/>
              </a:buClr>
              <a:buFont typeface="Wingdings 3" panose="05040102010807070707" pitchFamily="18" charset="2"/>
              <a:buChar char=""/>
            </a:pPr>
            <a:r>
              <a:rPr lang="de-DE" sz="1600" dirty="0">
                <a:latin typeface="+mj-lt"/>
              </a:rPr>
              <a:t>VET Report BMBFSFJ (</a:t>
            </a:r>
            <a:r>
              <a:rPr lang="de-DE"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dirty="0">
                <a:latin typeface="+mj-lt"/>
              </a:rPr>
              <a:t>)</a:t>
            </a:r>
            <a:endParaRPr lang="en-GB" sz="1600" dirty="0">
              <a:latin typeface="+mj-lt"/>
            </a:endParaRPr>
          </a:p>
          <a:p>
            <a:pPr>
              <a:buClr>
                <a:srgbClr val="D6851B"/>
              </a:buClr>
              <a:buFont typeface="Wingdings 3" panose="05040102010807070707" pitchFamily="18" charset="2"/>
              <a:buChar char=""/>
            </a:pPr>
            <a:r>
              <a:rPr lang="en-GB" sz="1600" dirty="0">
                <a:latin typeface="+mj-lt"/>
              </a:rPr>
              <a:t>KMK (</a:t>
            </a:r>
            <a:r>
              <a:rPr lang="en-GB" sz="1600" dirty="0">
                <a:solidFill>
                  <a:srgbClr val="D6851B"/>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0" indent="0">
              <a:buClr>
                <a:srgbClr val="D6851B"/>
              </a:buClr>
              <a:buNone/>
            </a:pPr>
            <a:endParaRPr lang="en-GB" sz="1600" dirty="0">
              <a:latin typeface="+mj-lt"/>
            </a:endParaRPr>
          </a:p>
          <a:p>
            <a:pPr marL="0" indent="0">
              <a:buClr>
                <a:srgbClr val="D6851B"/>
              </a:buClr>
              <a:buNone/>
            </a:pPr>
            <a:endParaRPr lang="en-GB" sz="1600" dirty="0">
              <a:latin typeface="+mj-lt"/>
            </a:endParaRPr>
          </a:p>
          <a:p>
            <a:pPr>
              <a:buClr>
                <a:srgbClr val="D6851B"/>
              </a:buClr>
              <a:buFont typeface="Wingdings 3" panose="05040102010807070707" pitchFamily="18" charset="2"/>
              <a:buChar char=""/>
            </a:pPr>
            <a:r>
              <a:rPr lang="en-GB" sz="1600" dirty="0">
                <a:latin typeface="+mj-lt"/>
              </a:rPr>
              <a:t>BMFTR Data Portal (</a:t>
            </a:r>
            <a:r>
              <a:rPr lang="en-GB" sz="1600" dirty="0">
                <a:solidFill>
                  <a:srgbClr val="D6851B"/>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a:p>
            <a:pPr>
              <a:buClr>
                <a:srgbClr val="D6851B"/>
              </a:buClr>
              <a:buFont typeface="Wingdings 3" panose="05040102010807070707" pitchFamily="18" charset="2"/>
              <a:buChar char=""/>
            </a:pPr>
            <a:r>
              <a:rPr lang="en-GB" sz="1600" dirty="0">
                <a:latin typeface="+mj-lt"/>
              </a:rPr>
              <a:t>Destatis statistics on VET (</a:t>
            </a:r>
            <a:r>
              <a:rPr lang="en-GB" sz="1600" dirty="0">
                <a:solidFill>
                  <a:srgbClr val="D6851B"/>
                </a:solidFill>
                <a:latin typeface="+mj-lt"/>
                <a:hlinkClick r:id="rId8">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en-GB" noProof="0" dirty="0">
                <a:solidFill>
                  <a:srgbClr val="D6851B"/>
                </a:solidFill>
              </a:rPr>
              <a:t>1. </a:t>
            </a:r>
            <a:r>
              <a:rPr lang="en-GB" dirty="0"/>
              <a:t>Occupational fields in Germany</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IT, computers</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Electrical</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Production, manufacturing</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Construction, architecture, surveying</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Natural sciences</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Technology, fields of technology</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Metal working, engineering</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Agriculture, nature, environment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Art, culture, design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Media</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Transport, logistics</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pedagogy</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Business,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sciences, humanities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Health</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en-GB" dirty="0">
                <a:latin typeface="+mn-lt"/>
              </a:rPr>
              <a:t>An instrument for the alignment of qualifications in the German education system</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t>Orientation and transparency</a:t>
            </a:r>
            <a:br>
              <a:rPr lang="en-GB" dirty="0"/>
            </a:br>
            <a:r>
              <a:rPr lang="en-GB" dirty="0"/>
              <a:t>of qualifications and</a:t>
            </a:r>
            <a:br>
              <a:rPr lang="en-GB" dirty="0"/>
            </a:br>
            <a:r>
              <a:rPr lang="en-GB" dirty="0"/>
              <a:t>competencies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latin typeface="+mn-lt"/>
              </a:rPr>
              <a:t>Eight reference levels which correspond to the European Qualifications Framework (EQF)</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Creates international comparability</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Ensures greater occupational mobility in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2" y="1900749"/>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BMBFSFJ</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7025574" y="2165587"/>
            <a:ext cx="468700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Institutes of higher education and VET institutions</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7019899" y="2784659"/>
            <a:ext cx="468527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rPr>
              <a:t>Social partners and trade and industry associations</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7031183" y="3371824"/>
            <a:ext cx="4692188" cy="1554579"/>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Experts from academic research and practice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Decisions are discussed in the </a:t>
            </a:r>
            <a:r>
              <a:rPr lang="en-GB" sz="1600" b="1" dirty="0">
                <a:solidFill>
                  <a:schemeClr val="tx1"/>
                </a:solidFill>
                <a:latin typeface="+mn-lt"/>
              </a:rPr>
              <a:t>German Qualifications Framework Working Group (AK DQR)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Over 100 experts involved in working groups</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 overview</a:t>
            </a:r>
          </a:p>
        </p:txBody>
      </p:sp>
      <p:sp>
        <p:nvSpPr>
          <p:cNvPr id="12" name="Textplatzhalter 3">
            <a:extLst>
              <a:ext uri="{FF2B5EF4-FFF2-40B4-BE49-F238E27FC236}">
                <a16:creationId xmlns:a16="http://schemas.microsoft.com/office/drawing/2014/main" id="{EDA9416F-2BD9-4DC1-B73D-E34F4F36080A}"/>
              </a:ext>
            </a:extLst>
          </p:cNvPr>
          <p:cNvSpPr txBox="1">
            <a:spLocks/>
          </p:cNvSpPr>
          <p:nvPr/>
        </p:nvSpPr>
        <p:spPr>
          <a:xfrm>
            <a:off x="1030282" y="1202777"/>
            <a:ext cx="4692676" cy="731070"/>
          </a:xfrm>
          <a:prstGeom prst="rect">
            <a:avLst/>
          </a:prstGeom>
          <a:no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pPr>
            <a:r>
              <a:rPr lang="en-GB" sz="1800" dirty="0">
                <a:solidFill>
                  <a:schemeClr val="tx1"/>
                </a:solidFill>
              </a:rPr>
              <a:t>Joint responsibility for</a:t>
            </a:r>
          </a:p>
          <a:p>
            <a:pPr algn="ctr">
              <a:lnSpc>
                <a:spcPts val="2000"/>
              </a:lnSpc>
              <a:spcBef>
                <a:spcPts val="0"/>
              </a:spcBef>
            </a:pPr>
            <a:r>
              <a:rPr lang="en-GB" sz="1800" dirty="0">
                <a:solidFill>
                  <a:schemeClr val="tx1"/>
                </a:solidFill>
              </a:rPr>
              <a:t>development via</a:t>
            </a:r>
          </a:p>
        </p:txBody>
      </p:sp>
      <p:sp>
        <p:nvSpPr>
          <p:cNvPr id="18" name="Textplatzhalter 3">
            <a:extLst>
              <a:ext uri="{FF2B5EF4-FFF2-40B4-BE49-F238E27FC236}">
                <a16:creationId xmlns:a16="http://schemas.microsoft.com/office/drawing/2014/main" id="{D1868DEE-C46A-40A4-851A-A3D915625A18}"/>
              </a:ext>
            </a:extLst>
          </p:cNvPr>
          <p:cNvSpPr txBox="1">
            <a:spLocks/>
          </p:cNvSpPr>
          <p:nvPr/>
        </p:nvSpPr>
        <p:spPr>
          <a:xfrm>
            <a:off x="3491574" y="1900748"/>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KMK</a:t>
            </a:r>
          </a:p>
        </p:txBody>
      </p:sp>
      <p:cxnSp>
        <p:nvCxnSpPr>
          <p:cNvPr id="4" name="Verbinder: gewinkelt 3">
            <a:extLst>
              <a:ext uri="{FF2B5EF4-FFF2-40B4-BE49-F238E27FC236}">
                <a16:creationId xmlns:a16="http://schemas.microsoft.com/office/drawing/2014/main" id="{79A1B297-33FE-4E9D-B653-78E3C9A0D6F4}"/>
              </a:ext>
            </a:extLst>
          </p:cNvPr>
          <p:cNvCxnSpPr>
            <a:cxnSpLocks/>
            <a:stCxn id="5" idx="2"/>
            <a:endCxn id="39" idx="0"/>
          </p:cNvCxnSpPr>
          <p:nvPr/>
        </p:nvCxnSpPr>
        <p:spPr>
          <a:xfrm rot="16200000" flipH="1">
            <a:off x="2264458" y="2124552"/>
            <a:ext cx="810081" cy="141424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24D5CC4C-9A6E-4BDA-994D-DC05AFFF86B8}"/>
              </a:ext>
            </a:extLst>
          </p:cNvPr>
          <p:cNvCxnSpPr>
            <a:cxnSpLocks/>
            <a:stCxn id="18" idx="2"/>
            <a:endCxn id="39" idx="0"/>
          </p:cNvCxnSpPr>
          <p:nvPr/>
        </p:nvCxnSpPr>
        <p:spPr>
          <a:xfrm rot="5400000">
            <a:off x="3680838" y="2122417"/>
            <a:ext cx="810082" cy="141851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Textplatzhalter 3">
            <a:extLst>
              <a:ext uri="{FF2B5EF4-FFF2-40B4-BE49-F238E27FC236}">
                <a16:creationId xmlns:a16="http://schemas.microsoft.com/office/drawing/2014/main" id="{2BFE6310-E412-4F93-BC72-5DCC2D9D1120}"/>
              </a:ext>
            </a:extLst>
          </p:cNvPr>
          <p:cNvSpPr txBox="1">
            <a:spLocks/>
          </p:cNvSpPr>
          <p:nvPr/>
        </p:nvSpPr>
        <p:spPr>
          <a:xfrm>
            <a:off x="1199536" y="2645906"/>
            <a:ext cx="4523422"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Establishment of the</a:t>
            </a:r>
          </a:p>
        </p:txBody>
      </p:sp>
      <p:sp>
        <p:nvSpPr>
          <p:cNvPr id="34" name="Textplatzhalter 3">
            <a:extLst>
              <a:ext uri="{FF2B5EF4-FFF2-40B4-BE49-F238E27FC236}">
                <a16:creationId xmlns:a16="http://schemas.microsoft.com/office/drawing/2014/main" id="{10A77DD1-ECCF-4588-9CC8-6D0335D3D635}"/>
              </a:ext>
            </a:extLst>
          </p:cNvPr>
          <p:cNvSpPr txBox="1">
            <a:spLocks/>
          </p:cNvSpPr>
          <p:nvPr/>
        </p:nvSpPr>
        <p:spPr>
          <a:xfrm>
            <a:off x="7019899" y="1469467"/>
            <a:ext cx="4692676" cy="474590"/>
          </a:xfrm>
          <a:prstGeom prst="rect">
            <a:avLst/>
          </a:prstGeom>
          <a:noFill/>
        </p:spPr>
        <p:txBody>
          <a:bodyPr vert="horz" wrap="square" lIns="36000" tIns="108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800" dirty="0">
                <a:solidFill>
                  <a:schemeClr val="tx1"/>
                </a:solidFill>
              </a:rPr>
              <a:t>Further stakeholders</a:t>
            </a:r>
          </a:p>
        </p:txBody>
      </p:sp>
      <p:sp>
        <p:nvSpPr>
          <p:cNvPr id="39" name="Textplatzhalter 3">
            <a:extLst>
              <a:ext uri="{FF2B5EF4-FFF2-40B4-BE49-F238E27FC236}">
                <a16:creationId xmlns:a16="http://schemas.microsoft.com/office/drawing/2014/main" id="{1BD3C091-2B12-4F2F-80F9-710C45E64471}"/>
              </a:ext>
            </a:extLst>
          </p:cNvPr>
          <p:cNvSpPr txBox="1">
            <a:spLocks/>
          </p:cNvSpPr>
          <p:nvPr/>
        </p:nvSpPr>
        <p:spPr>
          <a:xfrm>
            <a:off x="661512" y="3236716"/>
            <a:ext cx="5430217" cy="1128872"/>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900" b="1" dirty="0"/>
              <a:t>Federal Government-Federal State DQR Coordination Group </a:t>
            </a:r>
            <a:br>
              <a:rPr lang="en-GB" sz="1900" b="1" dirty="0"/>
            </a:br>
            <a:r>
              <a:rPr lang="en-GB" sz="1900" b="1" dirty="0"/>
              <a:t>(B-L-KG DQR)</a:t>
            </a:r>
          </a:p>
        </p:txBody>
      </p:sp>
      <p:sp>
        <p:nvSpPr>
          <p:cNvPr id="41" name="Textplatzhalter 3">
            <a:extLst>
              <a:ext uri="{FF2B5EF4-FFF2-40B4-BE49-F238E27FC236}">
                <a16:creationId xmlns:a16="http://schemas.microsoft.com/office/drawing/2014/main" id="{316B3ADF-F5A5-4B9D-B3AD-3B39BEA0952E}"/>
              </a:ext>
            </a:extLst>
          </p:cNvPr>
          <p:cNvSpPr txBox="1">
            <a:spLocks/>
          </p:cNvSpPr>
          <p:nvPr/>
        </p:nvSpPr>
        <p:spPr>
          <a:xfrm>
            <a:off x="661512" y="5048641"/>
            <a:ext cx="5437187" cy="81083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600" b="1" dirty="0"/>
              <a:t>Federal Government-Federal State DQR Coordinating Agency </a:t>
            </a:r>
            <a:br>
              <a:rPr lang="en-GB" sz="1600" b="1" dirty="0"/>
            </a:br>
            <a:r>
              <a:rPr lang="en-GB" sz="1600" b="1" dirty="0"/>
              <a:t>(B-L-KS DQR)</a:t>
            </a:r>
          </a:p>
        </p:txBody>
      </p:sp>
      <p:cxnSp>
        <p:nvCxnSpPr>
          <p:cNvPr id="60" name="Gerade Verbindung mit Pfeil 59">
            <a:extLst>
              <a:ext uri="{FF2B5EF4-FFF2-40B4-BE49-F238E27FC236}">
                <a16:creationId xmlns:a16="http://schemas.microsoft.com/office/drawing/2014/main" id="{9A628748-59CE-4C9F-B48E-CF840D1F0EA5}"/>
              </a:ext>
            </a:extLst>
          </p:cNvPr>
          <p:cNvCxnSpPr>
            <a:cxnSpLocks/>
            <a:stCxn id="39" idx="2"/>
            <a:endCxn id="41" idx="0"/>
          </p:cNvCxnSpPr>
          <p:nvPr/>
        </p:nvCxnSpPr>
        <p:spPr>
          <a:xfrm>
            <a:off x="3376621" y="4365588"/>
            <a:ext cx="3485" cy="68305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platzhalter 3">
            <a:extLst>
              <a:ext uri="{FF2B5EF4-FFF2-40B4-BE49-F238E27FC236}">
                <a16:creationId xmlns:a16="http://schemas.microsoft.com/office/drawing/2014/main" id="{27F67494-9BF7-447D-B86E-69B84BCFC2B9}"/>
              </a:ext>
            </a:extLst>
          </p:cNvPr>
          <p:cNvSpPr txBox="1">
            <a:spLocks/>
          </p:cNvSpPr>
          <p:nvPr/>
        </p:nvSpPr>
        <p:spPr>
          <a:xfrm>
            <a:off x="1030282" y="4463556"/>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Known since May 2013 as the</a:t>
            </a:r>
          </a:p>
        </p:txBody>
      </p:sp>
    </p:spTree>
    <p:extLst>
      <p:ext uri="{BB962C8B-B14F-4D97-AF65-F5344CB8AC3E}">
        <p14:creationId xmlns:p14="http://schemas.microsoft.com/office/powerpoint/2010/main" val="389575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743299" y="1378197"/>
            <a:ext cx="4730850"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Federal Government-Federal State DQR Coordinating Agency </a:t>
            </a:r>
            <a:br>
              <a:rPr lang="en-GB" b="1" dirty="0"/>
            </a:br>
            <a:r>
              <a:rPr lang="en-GB" b="1" dirty="0"/>
              <a:t>(B-L-KS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3564000" cy="156528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Function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National coordinating body for the implementation of the European Qualifications Framework (EQF) in Germany</a:t>
            </a:r>
          </a:p>
        </p:txBody>
      </p:sp>
      <p:sp>
        <p:nvSpPr>
          <p:cNvPr id="23" name="Rechteck 22">
            <a:extLst>
              <a:ext uri="{FF2B5EF4-FFF2-40B4-BE49-F238E27FC236}">
                <a16:creationId xmlns:a16="http://schemas.microsoft.com/office/drawing/2014/main" id="{2311FEFE-F143-4430-AA7B-97B85B07C37B}"/>
              </a:ext>
            </a:extLst>
          </p:cNvPr>
          <p:cNvSpPr/>
          <p:nvPr/>
        </p:nvSpPr>
        <p:spPr>
          <a:xfrm>
            <a:off x="658812" y="4384642"/>
            <a:ext cx="3597209" cy="1283154"/>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Establishment</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Joint resolution adopted by the Federal Government and the federal states (1 May 2013)</a:t>
            </a:r>
          </a:p>
        </p:txBody>
      </p:sp>
      <p:sp>
        <p:nvSpPr>
          <p:cNvPr id="24" name="Rechteck 23">
            <a:extLst>
              <a:ext uri="{FF2B5EF4-FFF2-40B4-BE49-F238E27FC236}">
                <a16:creationId xmlns:a16="http://schemas.microsoft.com/office/drawing/2014/main" id="{B5628321-03DA-414E-BC4E-752D70C273CC}"/>
              </a:ext>
            </a:extLst>
          </p:cNvPr>
          <p:cNvSpPr/>
          <p:nvPr/>
        </p:nvSpPr>
        <p:spPr>
          <a:xfrm>
            <a:off x="4422710" y="2599107"/>
            <a:ext cx="3564000" cy="305286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Support for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Scrutiny of alignment of qualifications for the purpose of ensuring consistency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Management of the Index of Aligned Qualifications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Information on current developments</a:t>
            </a:r>
          </a:p>
        </p:txBody>
      </p:sp>
      <p:sp>
        <p:nvSpPr>
          <p:cNvPr id="25" name="Rechteck 24">
            <a:extLst>
              <a:ext uri="{FF2B5EF4-FFF2-40B4-BE49-F238E27FC236}">
                <a16:creationId xmlns:a16="http://schemas.microsoft.com/office/drawing/2014/main" id="{AF7AAA49-F79F-4BFE-B190-803C615629D1}"/>
              </a:ext>
            </a:extLst>
          </p:cNvPr>
          <p:cNvSpPr/>
          <p:nvPr/>
        </p:nvSpPr>
        <p:spPr>
          <a:xfrm>
            <a:off x="8153399" y="2599107"/>
            <a:ext cx="3723167" cy="3052868"/>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Members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Education, Family Affairs, Senior Citizens, Women and Youth (BMBFSFJ)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Economic Affairs and Energy (BMWE)</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Standing Conference of the Ministers of Education and Cultural Affairs (KMK)</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Conference of the Ministers of Economic Affairs (WMK)</a:t>
            </a:r>
          </a:p>
        </p:txBody>
      </p:sp>
    </p:spTree>
    <p:extLst>
      <p:ext uri="{BB962C8B-B14F-4D97-AF65-F5344CB8AC3E}">
        <p14:creationId xmlns:p14="http://schemas.microsoft.com/office/powerpoint/2010/main" val="414690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829438" y="1431360"/>
            <a:ext cx="4708506"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German Qualifications Framework Working Group</a:t>
            </a:r>
            <a:br>
              <a:rPr lang="en-GB" b="1" dirty="0"/>
            </a:br>
            <a:r>
              <a:rPr lang="en-GB" b="1" dirty="0"/>
              <a:t>(AK DQR) </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5416550" cy="225777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Central platform</a:t>
            </a:r>
          </a:p>
          <a:p>
            <a:pPr>
              <a:lnSpc>
                <a:spcPts val="2200"/>
              </a:lnSpc>
              <a:spcAft>
                <a:spcPts val="200"/>
              </a:spcAft>
              <a:buClr>
                <a:srgbClr val="D6851B"/>
              </a:buClr>
              <a:buSzPct val="65000"/>
            </a:pPr>
            <a:r>
              <a:rPr lang="en-GB" sz="1600" dirty="0"/>
              <a:t>Involvement of all relevant stakeholders from</a:t>
            </a:r>
            <a:r>
              <a:rPr lang="en-GB" sz="1600" b="1" dirty="0"/>
              <a:t>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General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Higher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Initial and continuing vocational education and training</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Social partners and trade and industry associations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Academic research and practice</a:t>
            </a:r>
          </a:p>
        </p:txBody>
      </p:sp>
      <p:sp>
        <p:nvSpPr>
          <p:cNvPr id="24" name="Rechteck 23">
            <a:extLst>
              <a:ext uri="{FF2B5EF4-FFF2-40B4-BE49-F238E27FC236}">
                <a16:creationId xmlns:a16="http://schemas.microsoft.com/office/drawing/2014/main" id="{B5628321-03DA-414E-BC4E-752D70C273CC}"/>
              </a:ext>
            </a:extLst>
          </p:cNvPr>
          <p:cNvSpPr/>
          <p:nvPr/>
        </p:nvSpPr>
        <p:spPr>
          <a:xfrm>
            <a:off x="6296025" y="2599107"/>
            <a:ext cx="5416550" cy="130880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Preparation of all important decisions relating to development and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Collaboration on the basis of the consensus principle</a:t>
            </a:r>
          </a:p>
        </p:txBody>
      </p:sp>
    </p:spTree>
    <p:extLst>
      <p:ext uri="{BB962C8B-B14F-4D97-AF65-F5344CB8AC3E}">
        <p14:creationId xmlns:p14="http://schemas.microsoft.com/office/powerpoint/2010/main" val="333527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non-formal qualifications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formal qualifications</a:t>
            </a:r>
          </a:p>
        </p:txBody>
      </p:sp>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Alignment procedures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23" name="Textplatzhalter 3">
            <a:extLst>
              <a:ext uri="{FF2B5EF4-FFF2-40B4-BE49-F238E27FC236}">
                <a16:creationId xmlns:a16="http://schemas.microsoft.com/office/drawing/2014/main" id="{8782D271-E909-4262-9215-262E1CE320D0}"/>
              </a:ext>
            </a:extLst>
          </p:cNvPr>
          <p:cNvSpPr txBox="1">
            <a:spLocks/>
          </p:cNvSpPr>
          <p:nvPr/>
        </p:nvSpPr>
        <p:spPr>
          <a:xfrm>
            <a:off x="661513" y="2216578"/>
            <a:ext cx="4728068" cy="1253402"/>
          </a:xfrm>
          <a:prstGeom prst="rect">
            <a:avLst/>
          </a:prstGeom>
          <a:solidFill>
            <a:srgbClr val="EAC28D">
              <a:alpha val="90000"/>
            </a:srgbClr>
          </a:solidFill>
        </p:spPr>
        <p:txBody>
          <a:bodyPr vert="horz" wrap="square" lIns="144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Institution responsible under state/public </a:t>
            </a:r>
          </a:p>
          <a:p>
            <a:pPr algn="ctr">
              <a:lnSpc>
                <a:spcPct val="100000"/>
              </a:lnSpc>
              <a:spcBef>
                <a:spcPts val="0"/>
              </a:spcBef>
            </a:pPr>
            <a:r>
              <a:rPr lang="en-GB" sz="1800" dirty="0">
                <a:solidFill>
                  <a:schemeClr val="tx1"/>
                </a:solidFill>
              </a:rPr>
              <a:t>law (e.g. for examination regulations, </a:t>
            </a:r>
          </a:p>
          <a:p>
            <a:pPr algn="ctr">
              <a:lnSpc>
                <a:spcPct val="100000"/>
              </a:lnSpc>
              <a:spcBef>
                <a:spcPts val="0"/>
              </a:spcBef>
            </a:pPr>
            <a:r>
              <a:rPr lang="en-GB" sz="1800" dirty="0">
                <a:solidFill>
                  <a:schemeClr val="tx1"/>
                </a:solidFill>
              </a:rPr>
              <a:t>training regulations, curricula) submits an </a:t>
            </a:r>
            <a:r>
              <a:rPr lang="en-GB" sz="1800" b="1" dirty="0">
                <a:solidFill>
                  <a:schemeClr val="tx1"/>
                </a:solidFill>
              </a:rPr>
              <a:t>alignment proposal</a:t>
            </a:r>
            <a:r>
              <a:rPr lang="en-GB" sz="1800" dirty="0">
                <a:solidFill>
                  <a:schemeClr val="tx1"/>
                </a:solidFill>
              </a:rPr>
              <a:t> </a:t>
            </a:r>
          </a:p>
        </p:txBody>
      </p:sp>
      <p:cxnSp>
        <p:nvCxnSpPr>
          <p:cNvPr id="24" name="Gerade Verbindung mit Pfeil 23">
            <a:extLst>
              <a:ext uri="{FF2B5EF4-FFF2-40B4-BE49-F238E27FC236}">
                <a16:creationId xmlns:a16="http://schemas.microsoft.com/office/drawing/2014/main" id="{3E16A133-EC93-4A93-9B88-50BC5BE060C8}"/>
              </a:ext>
            </a:extLst>
          </p:cNvPr>
          <p:cNvCxnSpPr>
            <a:cxnSpLocks/>
            <a:stCxn id="23" idx="2"/>
            <a:endCxn id="25" idx="0"/>
          </p:cNvCxnSpPr>
          <p:nvPr/>
        </p:nvCxnSpPr>
        <p:spPr>
          <a:xfrm>
            <a:off x="3025547" y="3469980"/>
            <a:ext cx="0" cy="232029"/>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platzhalter 3">
            <a:extLst>
              <a:ext uri="{FF2B5EF4-FFF2-40B4-BE49-F238E27FC236}">
                <a16:creationId xmlns:a16="http://schemas.microsoft.com/office/drawing/2014/main" id="{3D0BF9BF-252D-4184-8C05-322C5B02A610}"/>
              </a:ext>
            </a:extLst>
          </p:cNvPr>
          <p:cNvSpPr txBox="1">
            <a:spLocks/>
          </p:cNvSpPr>
          <p:nvPr/>
        </p:nvSpPr>
        <p:spPr>
          <a:xfrm>
            <a:off x="661513" y="3702009"/>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Scrutiny by the </a:t>
            </a:r>
            <a:r>
              <a:rPr lang="en-GB" sz="1800" b="1" dirty="0">
                <a:solidFill>
                  <a:schemeClr val="tx1"/>
                </a:solidFill>
              </a:rPr>
              <a:t>Federal Government-Federal State DQR Coordinating Agency </a:t>
            </a:r>
          </a:p>
        </p:txBody>
      </p:sp>
      <p:sp>
        <p:nvSpPr>
          <p:cNvPr id="26" name="Textplatzhalter 3">
            <a:extLst>
              <a:ext uri="{FF2B5EF4-FFF2-40B4-BE49-F238E27FC236}">
                <a16:creationId xmlns:a16="http://schemas.microsoft.com/office/drawing/2014/main" id="{E604F905-EDF7-4A4C-BFE5-D838CE8D8928}"/>
              </a:ext>
            </a:extLst>
          </p:cNvPr>
          <p:cNvSpPr txBox="1">
            <a:spLocks/>
          </p:cNvSpPr>
          <p:nvPr/>
        </p:nvSpPr>
        <p:spPr>
          <a:xfrm>
            <a:off x="661513" y="4552939"/>
            <a:ext cx="4728068" cy="976403"/>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Participation by the German Qualifications Framework Working Group to ensure the consistency of the overall structure</a:t>
            </a:r>
          </a:p>
        </p:txBody>
      </p:sp>
      <p:cxnSp>
        <p:nvCxnSpPr>
          <p:cNvPr id="27" name="Gerade Verbindung mit Pfeil 26">
            <a:extLst>
              <a:ext uri="{FF2B5EF4-FFF2-40B4-BE49-F238E27FC236}">
                <a16:creationId xmlns:a16="http://schemas.microsoft.com/office/drawing/2014/main" id="{CB708323-5F9E-40A0-B755-F61674D17F6B}"/>
              </a:ext>
            </a:extLst>
          </p:cNvPr>
          <p:cNvCxnSpPr>
            <a:cxnSpLocks/>
            <a:stCxn id="25" idx="2"/>
            <a:endCxn id="26" idx="0"/>
          </p:cNvCxnSpPr>
          <p:nvPr/>
        </p:nvCxnSpPr>
        <p:spPr>
          <a:xfrm>
            <a:off x="3025547" y="4401413"/>
            <a:ext cx="0" cy="151526"/>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platzhalter 3">
            <a:extLst>
              <a:ext uri="{FF2B5EF4-FFF2-40B4-BE49-F238E27FC236}">
                <a16:creationId xmlns:a16="http://schemas.microsoft.com/office/drawing/2014/main" id="{2FE2FD40-9607-4B63-8041-EEE9B0AA1FD7}"/>
              </a:ext>
            </a:extLst>
          </p:cNvPr>
          <p:cNvSpPr txBox="1">
            <a:spLocks/>
          </p:cNvSpPr>
          <p:nvPr/>
        </p:nvSpPr>
        <p:spPr>
          <a:xfrm>
            <a:off x="6981807" y="2218530"/>
            <a:ext cx="4728068" cy="422405"/>
          </a:xfrm>
          <a:prstGeom prst="rect">
            <a:avLst/>
          </a:prstGeom>
          <a:solidFill>
            <a:srgbClr val="EAC28D">
              <a:alpha val="90000"/>
            </a:srgbClr>
          </a:solidFill>
        </p:spPr>
        <p:txBody>
          <a:bodyPr vert="horz" wrap="square" lIns="360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Special </a:t>
            </a:r>
            <a:r>
              <a:rPr lang="en-GB" sz="1800" b="1" dirty="0">
                <a:solidFill>
                  <a:schemeClr val="tx1"/>
                </a:solidFill>
              </a:rPr>
              <a:t>alignment procedure</a:t>
            </a:r>
            <a:r>
              <a:rPr lang="en-GB" sz="1800" dirty="0">
                <a:solidFill>
                  <a:schemeClr val="tx1"/>
                </a:solidFill>
              </a:rPr>
              <a:t> agreed</a:t>
            </a:r>
          </a:p>
        </p:txBody>
      </p:sp>
      <p:sp>
        <p:nvSpPr>
          <p:cNvPr id="32" name="Textplatzhalter 3">
            <a:extLst>
              <a:ext uri="{FF2B5EF4-FFF2-40B4-BE49-F238E27FC236}">
                <a16:creationId xmlns:a16="http://schemas.microsoft.com/office/drawing/2014/main" id="{5A26C3C1-FE19-4A21-98FF-B11FED6B2171}"/>
              </a:ext>
            </a:extLst>
          </p:cNvPr>
          <p:cNvSpPr txBox="1">
            <a:spLocks/>
          </p:cNvSpPr>
          <p:nvPr/>
        </p:nvSpPr>
        <p:spPr>
          <a:xfrm>
            <a:off x="6981807" y="3007656"/>
            <a:ext cx="4728068" cy="422405"/>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  Procedure is currently in the </a:t>
            </a:r>
            <a:r>
              <a:rPr lang="en-GB" sz="1800" b="1" dirty="0">
                <a:solidFill>
                  <a:schemeClr val="tx1"/>
                </a:solidFill>
              </a:rPr>
              <a:t>introductory phase</a:t>
            </a:r>
          </a:p>
        </p:txBody>
      </p:sp>
      <p:sp>
        <p:nvSpPr>
          <p:cNvPr id="33" name="Textplatzhalter 3">
            <a:extLst>
              <a:ext uri="{FF2B5EF4-FFF2-40B4-BE49-F238E27FC236}">
                <a16:creationId xmlns:a16="http://schemas.microsoft.com/office/drawing/2014/main" id="{7B0D8205-C1EC-4D38-A3B6-7C732E3A0C33}"/>
              </a:ext>
            </a:extLst>
          </p:cNvPr>
          <p:cNvSpPr txBox="1">
            <a:spLocks/>
          </p:cNvSpPr>
          <p:nvPr/>
        </p:nvSpPr>
        <p:spPr>
          <a:xfrm>
            <a:off x="6981807" y="3796784"/>
            <a:ext cx="4728068" cy="1530401"/>
          </a:xfrm>
          <a:prstGeom prst="rect">
            <a:avLst/>
          </a:prstGeom>
          <a:solidFill>
            <a:srgbClr val="EAC28D">
              <a:alpha val="90000"/>
            </a:srgbClr>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Proposal is submitted by the provider of the qualification (usually organisations which operate under private law or are publicly funded or civic stakeholders)</a:t>
            </a:r>
          </a:p>
        </p:txBody>
      </p:sp>
      <p:cxnSp>
        <p:nvCxnSpPr>
          <p:cNvPr id="34" name="Gerade Verbindung mit Pfeil 33">
            <a:extLst>
              <a:ext uri="{FF2B5EF4-FFF2-40B4-BE49-F238E27FC236}">
                <a16:creationId xmlns:a16="http://schemas.microsoft.com/office/drawing/2014/main" id="{75DBB4E3-F587-47C6-9865-E214E8E49407}"/>
              </a:ext>
            </a:extLst>
          </p:cNvPr>
          <p:cNvCxnSpPr>
            <a:cxnSpLocks/>
            <a:stCxn id="31" idx="2"/>
            <a:endCxn id="32" idx="0"/>
          </p:cNvCxnSpPr>
          <p:nvPr/>
        </p:nvCxnSpPr>
        <p:spPr>
          <a:xfrm>
            <a:off x="9345841" y="2640935"/>
            <a:ext cx="0" cy="366721"/>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C4046ED9-30EF-4F03-BEFA-7AD78D8CFAC4}"/>
              </a:ext>
            </a:extLst>
          </p:cNvPr>
          <p:cNvCxnSpPr>
            <a:cxnSpLocks/>
            <a:stCxn id="32" idx="2"/>
            <a:endCxn id="33" idx="0"/>
          </p:cNvCxnSpPr>
          <p:nvPr/>
        </p:nvCxnSpPr>
        <p:spPr>
          <a:xfrm>
            <a:off x="9345841" y="3430061"/>
            <a:ext cx="0" cy="36672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B2A77FA5-CF02-4AB2-8DBF-1FAE4EF6C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1042" y="1727794"/>
            <a:ext cx="2006034" cy="1949790"/>
          </a:xfrm>
          <a:prstGeom prst="rect">
            <a:avLst/>
          </a:prstGeom>
        </p:spPr>
      </p:pic>
    </p:spTree>
    <p:extLst>
      <p:ext uri="{BB962C8B-B14F-4D97-AF65-F5344CB8AC3E}">
        <p14:creationId xmlns:p14="http://schemas.microsoft.com/office/powerpoint/2010/main" val="34114392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DQR descriptors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8" name="Tabelle 17">
            <a:extLst>
              <a:ext uri="{FF2B5EF4-FFF2-40B4-BE49-F238E27FC236}">
                <a16:creationId xmlns:a16="http://schemas.microsoft.com/office/drawing/2014/main" id="{8B53EBCF-462D-4ABA-B895-E11B85C09BD1}"/>
              </a:ext>
            </a:extLst>
          </p:cNvPr>
          <p:cNvGraphicFramePr>
            <a:graphicFrameLocks noGrp="1"/>
          </p:cNvGraphicFramePr>
          <p:nvPr/>
        </p:nvGraphicFramePr>
        <p:xfrm>
          <a:off x="644701" y="1404086"/>
          <a:ext cx="11067873" cy="4332960"/>
        </p:xfrm>
        <a:graphic>
          <a:graphicData uri="http://schemas.openxmlformats.org/drawingml/2006/table">
            <a:tbl>
              <a:tblPr firstRow="1" bandRow="1">
                <a:tableStyleId>{5C22544A-7EE6-4342-B048-85BDC9FD1C3A}</a:tableStyleId>
              </a:tblPr>
              <a:tblGrid>
                <a:gridCol w="502125">
                  <a:extLst>
                    <a:ext uri="{9D8B030D-6E8A-4147-A177-3AD203B41FA5}">
                      <a16:colId xmlns:a16="http://schemas.microsoft.com/office/drawing/2014/main" val="2418203143"/>
                    </a:ext>
                  </a:extLst>
                </a:gridCol>
                <a:gridCol w="2411424">
                  <a:extLst>
                    <a:ext uri="{9D8B030D-6E8A-4147-A177-3AD203B41FA5}">
                      <a16:colId xmlns:a16="http://schemas.microsoft.com/office/drawing/2014/main" val="764313489"/>
                    </a:ext>
                  </a:extLst>
                </a:gridCol>
                <a:gridCol w="2718108">
                  <a:extLst>
                    <a:ext uri="{9D8B030D-6E8A-4147-A177-3AD203B41FA5}">
                      <a16:colId xmlns:a16="http://schemas.microsoft.com/office/drawing/2014/main" val="3827055805"/>
                    </a:ext>
                  </a:extLst>
                </a:gridCol>
                <a:gridCol w="2718108">
                  <a:extLst>
                    <a:ext uri="{9D8B030D-6E8A-4147-A177-3AD203B41FA5}">
                      <a16:colId xmlns:a16="http://schemas.microsoft.com/office/drawing/2014/main" val="3780927162"/>
                    </a:ext>
                  </a:extLst>
                </a:gridCol>
                <a:gridCol w="2718108">
                  <a:extLst>
                    <a:ext uri="{9D8B030D-6E8A-4147-A177-3AD203B41FA5}">
                      <a16:colId xmlns:a16="http://schemas.microsoft.com/office/drawing/2014/main" val="4144002420"/>
                    </a:ext>
                  </a:extLst>
                </a:gridCol>
              </a:tblGrid>
              <a:tr h="36000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300" b="1" baseline="0" dirty="0">
                          <a:solidFill>
                            <a:schemeClr val="tx1"/>
                          </a:solidFill>
                          <a:effectLst/>
                          <a:latin typeface="+mj-lt"/>
                          <a:ea typeface="+mj-lt"/>
                          <a:cs typeface="+mn-cs"/>
                        </a:rPr>
                        <a:t>Level</a:t>
                      </a:r>
                    </a:p>
                  </a:txBody>
                  <a:tcPr marL="0" marR="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1" baseline="0" dirty="0">
                          <a:solidFill>
                            <a:schemeClr val="tx1"/>
                          </a:solidFill>
                          <a:effectLst/>
                          <a:latin typeface="+mj-lt"/>
                          <a:ea typeface="+mj-lt"/>
                          <a:cs typeface="+mn-cs"/>
                        </a:rPr>
                        <a:t>Knowledge</a:t>
                      </a:r>
                    </a:p>
                  </a:txBody>
                  <a:tcPr marL="108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ea typeface="+mj-lt"/>
                          <a:cs typeface="Times New Roman" panose="02020603050405020304" pitchFamily="18" charset="0"/>
                        </a:rPr>
                        <a:t>Skills</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Social competence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Autonomy</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67036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1</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noProof="0" dirty="0">
                          <a:effectLst/>
                        </a:rPr>
                        <a:t>General</a:t>
                      </a:r>
                      <a:r>
                        <a:rPr lang="en-GB" sz="1200" baseline="0" dirty="0">
                          <a:effectLst/>
                        </a:rPr>
                        <a:t> basic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Carry out simple tasks in accordance with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Basic cooperation in familiar situations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Primarily under supervision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11014205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2</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Basic professional knowledge in one area</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Apply simple rules, initial problem solving</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Working in manageable groups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Operating independently in some cases, with support</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4068812335"/>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3</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Broad fundamental 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Solve routine tasks, apply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Collaboration and networking with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Autonomous action in familiar situations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357425957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4</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Extended and more detailed</a:t>
                      </a:r>
                      <a:br>
                        <a:rPr lang="en-GB" sz="1200" baseline="0" dirty="0">
                          <a:effectLst/>
                        </a:rPr>
                      </a:br>
                      <a:r>
                        <a:rPr lang="en-GB" sz="1200" baseline="0" dirty="0">
                          <a:effectLst/>
                        </a:rPr>
                        <a:t>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Process tasks methodically, solve known problems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Coordination of work processes, team communication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Operate independently and responsibly in stable contexts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0206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5</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Integrated professional knowledge,</a:t>
                      </a:r>
                      <a:br>
                        <a:rPr lang="en-GB" sz="1200" baseline="0" dirty="0">
                          <a:effectLst/>
                        </a:rPr>
                      </a:br>
                      <a:r>
                        <a:rPr lang="en-GB" sz="1200" baseline="0" dirty="0">
                          <a:effectLst/>
                        </a:rPr>
                        <a:t>interfaces with other areas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Process complex tasks, transfer skills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Instruct and advise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Responsibility for own learning and work processes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72120551"/>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6</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In-depth professional expertise or broad scientific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Analyse complex problems, develop solution strategies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Responsibility in teams, project management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 degree of independence and responsibility</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14453"/>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7</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Highly specialised interdisciplinary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Research and development, design new procedures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Technical leadership, coordination of complex discussions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Independent responsibility for complex projects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138257320"/>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8</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Completely specialised research-based knowledge at the highest level</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Innovation, development of new theories and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Leadership role in scientific and professional communities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Highest degree of autonomy, responsibility for further development of knowledge and practice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054527"/>
                  </a:ext>
                </a:extLst>
              </a:tr>
            </a:tbl>
          </a:graphicData>
        </a:graphic>
      </p:graphicFrame>
    </p:spTree>
    <p:extLst>
      <p:ext uri="{BB962C8B-B14F-4D97-AF65-F5344CB8AC3E}">
        <p14:creationId xmlns:p14="http://schemas.microsoft.com/office/powerpoint/2010/main" val="1957289346"/>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3008</Words>
  <Application>Microsoft Office PowerPoint</Application>
  <PresentationFormat>Breitbild</PresentationFormat>
  <Paragraphs>398</Paragraphs>
  <Slides>23</Slides>
  <Notes>15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Wingdings</vt:lpstr>
      <vt:lpstr>Wingdings 3</vt:lpstr>
      <vt:lpstr>Arial</vt:lpstr>
      <vt:lpstr>Calibri</vt:lpstr>
      <vt:lpstr>Office</vt:lpstr>
      <vt:lpstr>1_Office</vt:lpstr>
      <vt:lpstr> </vt:lpstr>
      <vt:lpstr>Contents</vt:lpstr>
      <vt:lpstr>1. Occupational fields in Germany</vt:lpstr>
      <vt:lpstr>2. The German Qualifications Framework (DQR)</vt:lpstr>
      <vt:lpstr>2. The German Qualifications Framework (DQR)</vt:lpstr>
      <vt:lpstr>2. The German Qualifications Framework (DQR)</vt:lpstr>
      <vt:lpstr>2. The German Qualifications Framework (DQR)</vt:lpstr>
      <vt:lpstr>PowerPoint-Präsentation</vt:lpstr>
      <vt:lpstr>PowerPoint-Präsentation</vt:lpstr>
      <vt:lpstr>2. The German Qualifications Framework (DQR)</vt:lpstr>
      <vt:lpstr>2. The German Qualifications Framework (DQR)</vt:lpstr>
      <vt:lpstr>2. The German Qualifications Framework (DQR)</vt:lpstr>
      <vt:lpstr>3. Two types of initial training </vt:lpstr>
      <vt:lpstr>4. Company-based training in the dual system</vt:lpstr>
      <vt:lpstr>4. Company-based training in the dual system</vt:lpstr>
      <vt:lpstr>4. Company-based training in the dual system</vt:lpstr>
      <vt:lpstr>5. School-based training</vt:lpstr>
      <vt:lpstr>5. School-based training</vt:lpstr>
      <vt:lpstr>5. School-based training</vt:lpstr>
      <vt:lpstr>6. Opportunities for continuing training and career advancement</vt:lpstr>
      <vt:lpstr>6. Opportunities for continuing training and career advancement</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410</cp:revision>
  <dcterms:created xsi:type="dcterms:W3CDTF">2020-12-18T10:19:10Z</dcterms:created>
  <dcterms:modified xsi:type="dcterms:W3CDTF">2026-05-22T08:52:47Z</dcterms:modified>
</cp:coreProperties>
</file>