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400" r:id="rId5"/>
    <p:sldId id="370" r:id="rId6"/>
    <p:sldId id="444" r:id="rId7"/>
    <p:sldId id="461" r:id="rId8"/>
    <p:sldId id="462" r:id="rId9"/>
    <p:sldId id="463" r:id="rId10"/>
    <p:sldId id="464" r:id="rId11"/>
    <p:sldId id="388" r:id="rId12"/>
    <p:sldId id="401" r:id="rId13"/>
    <p:sldId id="390" r:id="rId14"/>
    <p:sldId id="367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9920" autoAdjust="0"/>
  </p:normalViewPr>
  <p:slideViewPr>
    <p:cSldViewPr snapToGrid="0" showGuides="1">
      <p:cViewPr varScale="1">
        <p:scale>
          <a:sx n="89" d="100"/>
          <a:sy n="89" d="100"/>
        </p:scale>
        <p:origin x="1434" y="90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13.07.2026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6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u="sng"/>
              <a:t>НРК – кваліфікація рiвней загальної освіти: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атестат про закінчення основної школи – НРК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атестат про закінчення середньої школи – НРК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атестат зрілості – НРК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бакалавра (диплом вищого навчального закладу (FH), державний іспит) – НРК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магістра (диплом університету; магістратура/мастерат; державний іспит) – НРК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доктора наук та прирівняний до нього рiвень доктора мистецтв – НРК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u="sng"/>
              <a:t>У термінологічному плані різницю</a:t>
            </a:r>
            <a:r>
              <a:rPr lang="uk-UA"/>
              <a:t> між університетами прикладних наук і вищими школами прикладних наук сьогодні зрозуміти досить складно: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Fachhochschule / FH = університет прикладних наук / HAW = вища школа прикладних наук</a:t>
            </a: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правило, ширший спектр предметів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Інші «вищі школи» = університети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правовому плані основна різниця полягає в праві присуджувати наукові ступені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Навчання часто ведеться також у формі навчання блоками, тобто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uk-UA" b="1"/>
              <a:t>навчання учнів спільними зусиллями на різних підприємствах, замість навчання на одному підприємстві, а саме: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підприємство, яке не може надати навчання в повному обсязі, об'єднується з одним або кількома партнерськими підприємствами з метою спільного навчання учня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Загальна відповідальність за професійне навчання лежить на підприємстві, яке здійснює координацію навчального процесу, це саме підприємство укладає договір з учнем та оплачує його працю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 мають щонайменше шість місяців у складі строку навчання працювати та займатися на партнерському підприємстві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 об'єднання з навчальною метою можуть створюватися не тільки групою підприємств, а й також за участю підприємства та освітнього закладу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/>
              <a:t>Зведені показники за ремісничими професіями та за професіями у виробничій і природничо-науковій сферах не дають 100 % відповідності, тому що ці категорії частково дублюють одна одну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56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Приклади професій:</a:t>
            </a:r>
          </a:p>
          <a:p>
            <a:endParaRPr lang="de-DE" dirty="0"/>
          </a:p>
          <a:p>
            <a:pPr algn="l"/>
            <a:r>
              <a:rPr lang="uk-UA" u="sng" dirty="0"/>
              <a:t>сертифікований фахівець (НРК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із комунікації іноземною мовою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з інтеграції систем будівлі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у галузі відновлюваної енергетики, енергоефективності та управління енергоспоживанням 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uk-UA" sz="1200" u="sng" dirty="0"/>
              <a:t>бакалавр-професіонал [НРК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dirty="0"/>
              <a:t>бакалавр-професіонал зі складання балансу (сертифікований бухгалтер, залучений до складання балансу)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бакалавр-професіонал у галузі обладнання для організації заходів (сертифікований майстер з обладнання для організації заходів)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бакалавр-професіонал у галузі ЗМІ (сертифікований фахівець з економіки та організації виробництва в ЗМІ)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uk-UA" sz="1200" u="sng" dirty="0"/>
              <a:t>магістр-професіонал [НРК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u="none" dirty="0"/>
              <a:t>магістр-професіонал з ділового адміністрування (сертифікований інженер-економіст)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u="none" dirty="0"/>
              <a:t>сертифікований реставратор-ремісник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dirty="0"/>
              <a:t>Master Professional of Vocational Training (сертифікований майстер виробничого навчання ТПП)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Professional of IT Business Engineering (сертифікований інформатик-економіст)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err="1"/>
              <a:t>Додаткова</a:t>
            </a:r>
            <a:r>
              <a:rPr lang="ru-RU" u="sng" dirty="0"/>
              <a:t> </a:t>
            </a:r>
            <a:r>
              <a:rPr lang="ru-RU" u="sng" dirty="0" err="1"/>
              <a:t>інформація</a:t>
            </a:r>
            <a:r>
              <a:rPr lang="ru-RU" u="sng" dirty="0"/>
              <a:t>: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</a:t>
            </a:r>
            <a:r>
              <a:rPr lang="de-DE" dirty="0"/>
              <a:t>1</a:t>
            </a:r>
            <a:r>
              <a:rPr lang="ru-RU" dirty="0"/>
              <a:t>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дуальну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форуму </a:t>
            </a:r>
            <a:r>
              <a:rPr lang="de-DE" dirty="0"/>
              <a:t>IAB (2023), 85 % </a:t>
            </a:r>
            <a:r>
              <a:rPr lang="ru-RU" dirty="0" err="1"/>
              <a:t>випускників</a:t>
            </a:r>
            <a:r>
              <a:rPr lang="ru-RU" dirty="0"/>
              <a:t> 2020 року </a:t>
            </a:r>
            <a:r>
              <a:rPr lang="ru-RU" dirty="0" err="1"/>
              <a:t>мали</a:t>
            </a:r>
            <a:r>
              <a:rPr lang="ru-RU" dirty="0"/>
              <a:t> роботу, яка </a:t>
            </a:r>
            <a:r>
              <a:rPr lang="ru-RU" dirty="0" err="1"/>
              <a:t>підлягала</a:t>
            </a:r>
            <a:r>
              <a:rPr lang="ru-RU" dirty="0"/>
              <a:t> </a:t>
            </a:r>
            <a:r>
              <a:rPr lang="ru-RU" dirty="0" err="1"/>
              <a:t>обов'язковому</a:t>
            </a:r>
            <a:r>
              <a:rPr lang="ru-RU" dirty="0"/>
              <a:t> </a:t>
            </a:r>
            <a:r>
              <a:rPr lang="ru-RU" dirty="0" err="1"/>
              <a:t>страхуванню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u="sng" dirty="0" err="1"/>
              <a:t>Позитивний</a:t>
            </a:r>
            <a:r>
              <a:rPr lang="ru-RU" u="sng" dirty="0"/>
              <a:t> </a:t>
            </a:r>
            <a:r>
              <a:rPr lang="ru-RU" u="sng" dirty="0" err="1"/>
              <a:t>ефект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становить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de-DE" dirty="0"/>
              <a:t>5,7</a:t>
            </a:r>
            <a:r>
              <a:rPr lang="ru-RU" dirty="0"/>
              <a:t> %</a:t>
            </a:r>
            <a:r>
              <a:rPr lang="de-DE" dirty="0"/>
              <a:t> (2025)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Різниця між ЄРК і НРК:</a:t>
            </a:r>
          </a:p>
          <a:p>
            <a:endParaRPr lang="de-DE" dirty="0"/>
          </a:p>
          <a:p>
            <a:r>
              <a:rPr lang="uk-UA" b="1"/>
              <a:t>ЄРК: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кожен із 8 рівнів описується 3 дескрипторами: </a:t>
            </a:r>
            <a:r>
              <a:rPr lang="uk-UA" u="sng"/>
              <a:t>знання</a:t>
            </a:r>
            <a:r>
              <a:rPr lang="uk-UA"/>
              <a:t> / </a:t>
            </a:r>
            <a:r>
              <a:rPr lang="uk-UA" u="sng"/>
              <a:t>здібності</a:t>
            </a:r>
            <a:r>
              <a:rPr lang="uk-UA"/>
              <a:t> </a:t>
            </a:r>
            <a:r>
              <a:rPr lang="uk-UA" u="none"/>
              <a:t>/ </a:t>
            </a:r>
            <a:r>
              <a:rPr lang="uk-UA" u="sng"/>
              <a:t>компетенції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Вищий, ніж у НРК, рівень абстракції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Метарамка, об'ємний інструмент забезпечення прозорості, дає можливiсть взаємно співвідносити національні освітні системи різних країн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uk-UA" b="1"/>
              <a:t>НРК: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кожен із 8 рівнів описується 4 дескрипторами: </a:t>
            </a:r>
            <a:r>
              <a:rPr lang="uk-UA" i="1"/>
              <a:t>професійні компетенції:</a:t>
            </a:r>
            <a:r>
              <a:rPr lang="uk-UA"/>
              <a:t> </a:t>
            </a:r>
            <a:r>
              <a:rPr lang="uk-UA" u="sng"/>
              <a:t>знання</a:t>
            </a:r>
            <a:r>
              <a:rPr lang="uk-UA"/>
              <a:t> / </a:t>
            </a:r>
            <a:r>
              <a:rPr lang="uk-UA" u="sng"/>
              <a:t>вміння</a:t>
            </a:r>
            <a:r>
              <a:rPr lang="uk-UA"/>
              <a:t>; </a:t>
            </a:r>
            <a:r>
              <a:rPr lang="uk-UA" i="1"/>
              <a:t>персональні компетенції:</a:t>
            </a:r>
            <a:r>
              <a:rPr lang="uk-UA"/>
              <a:t> </a:t>
            </a:r>
            <a:r>
              <a:rPr lang="uk-UA" u="sng"/>
              <a:t>соціальні компетенці</a:t>
            </a:r>
            <a:r>
              <a:rPr lang="uk-UA"/>
              <a:t>ї / </a:t>
            </a:r>
            <a:r>
              <a:rPr lang="uk-UA" u="sng"/>
              <a:t>самостійність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Призначається для адекватнішого відображення діяльнісних компетенцій у всіх їхніх аспектах, акцент на цілісному розумінні компетенцій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Кожному рівню надано короткий текст, у якому узагальнено описано структуру вимог кожного рівня («індикатор рівня»)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Розширює та конкретизує ЄРК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6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7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6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EN/Homepage.html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datenportal.bmftr.bund.de/portal/en/index.html" TargetMode="External"/><Relationship Id="rId2" Type="http://schemas.openxmlformats.org/officeDocument/2006/relationships/hyperlink" Target="http://www.govet.international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mbfsfj.bund.de/bmbfsfj/service/publikationen/berufsbildungsbericht-2026-285646" TargetMode="External"/><Relationship Id="rId4" Type="http://schemas.openxmlformats.org/officeDocument/2006/relationships/hyperlink" Target="https://www.bibb.de/datenreport/d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26" Type="http://schemas.openxmlformats.org/officeDocument/2006/relationships/image" Target="../media/image46.sv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24" Type="http://schemas.openxmlformats.org/officeDocument/2006/relationships/image" Target="../media/image44.svg"/><Relationship Id="rId32" Type="http://schemas.openxmlformats.org/officeDocument/2006/relationships/image" Target="../media/image52.sv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sv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Relationship Id="rId8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uk-UA" sz="1600" noProof="0"/>
              <a:t>Vocational Education </a:t>
            </a:r>
            <a:br>
              <a:rPr lang="uk-UA" sz="1600" noProof="0"/>
            </a:br>
            <a:r>
              <a:rPr lang="uk-UA" sz="1600" noProof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/>
              <a:t>Професії та шляхи отримання кваліфікації в Німеччині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8BCCFF-0564-426D-A0D0-E1C5A68B70B8}"/>
              </a:ext>
            </a:extLst>
          </p:cNvPr>
          <p:cNvSpPr txBox="1"/>
          <p:nvPr/>
        </p:nvSpPr>
        <p:spPr>
          <a:xfrm>
            <a:off x="3058886" y="5549221"/>
            <a:ext cx="5323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German Office for International  Cooperation </a:t>
            </a:r>
          </a:p>
          <a:p>
            <a:pPr algn="ctr"/>
            <a:r>
              <a:rPr lang="en-GB" dirty="0"/>
              <a:t>in Vocational Education and Training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8F47ED-4B53-4AE8-BC4C-294D49D16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1" y="5183814"/>
            <a:ext cx="1648958" cy="16741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FED2B8-02BA-41CA-8734-29B3B6E5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64" y="5516563"/>
            <a:ext cx="2160000" cy="6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99303"/>
            <a:ext cx="3575252" cy="576293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/>
              <a:t>Без професійної освіти – проста підсобна робота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781381"/>
            <a:ext cx="3575253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>
                <a:solidFill>
                  <a:schemeClr val="tx1"/>
                </a:solidFill>
              </a:rPr>
              <a:t>наприклад, помічник для збирання врожаю, підсобний робітник на кухні/помічник кухаря, помічник офіціанта, помічник електрика*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091581"/>
            <a:ext cx="3575258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Спеціальність, яка здобувається під час дуального професійного навчання (= на підприємстві) (2 роки)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4520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кваліфікований працівник готелю або ресторану, кваліфікований працівник складу, фахівець з внутрішніх оздоблювальних робіт, продавець, фахівець з металообробки*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091581"/>
            <a:ext cx="3575259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Спеціальність, яка здобувається під час дуального професійного навчання (= на підприємстві) (3 - 3,5 року)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агроном, кухар, фахівець зі складської логістики, фахівець із мехатроніки в галузі холодильної техніки, механік-монтажник*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19938"/>
            <a:ext cx="3575259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спеціальність, яка здобувається під час професійного навчання в училищі (повний навчальний день) 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356867"/>
            <a:ext cx="3575259" cy="132848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помічник агронома, помічник з продовольчих технологій, помічник з управління готельним господарством, помічник з технічних і комерційних питань у сфері обслуговування будівель, помічник з мехатроніки – напрямок «технічне та сервісне обслуговування»*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/>
            </a:br>
            <a:r>
              <a:rPr lang="uk-UA" sz="100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5" y="3547690"/>
            <a:ext cx="3575258" cy="1007181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навчання з присудженням академічного ступеня «бакалавр» </a:t>
            </a:r>
            <a:br>
              <a:rPr lang="uk-UA" sz="1400" dirty="0"/>
            </a:br>
            <a:r>
              <a:rPr lang="uk-UA" sz="1400" dirty="0"/>
              <a:t>в університетах прикладних наук і вищих школах прикладних наук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2023039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Спеціалізоване </a:t>
            </a:r>
            <a:br>
              <a:rPr lang="uk-UA" sz="1600" dirty="0"/>
            </a:br>
            <a:r>
              <a:rPr lang="uk-UA" sz="1600" dirty="0"/>
              <a:t>підвищення кваліфікації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737769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сертифікований фахівець – ІТ-фахівець, сервісний технік, кухар-дієтолог, працівник з експлуатації обладнання вітроенергетичних установок/вітроелектростанцій,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консультант з питань житла (ТПП)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412453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 dirty="0"/>
              <a:t>НРК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2" y="2023040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</a:t>
            </a:r>
            <a:br>
              <a:rPr lang="uk-UA" sz="1600"/>
            </a:br>
            <a:r>
              <a:rPr lang="uk-UA" sz="1600"/>
              <a:t>на звання майстра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731476"/>
            <a:ext cx="3575259" cy="9040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майстер сільськогосподарського виробництва,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майстер-кухар, майстер ресторанного обслуговування, майстер-електротехнік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2" y="1412453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3" y="2023039"/>
            <a:ext cx="3575259" cy="57629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Підвищення кваліфікації </a:t>
            </a:r>
            <a:br>
              <a:rPr lang="uk-UA" sz="1400" dirty="0"/>
            </a:br>
            <a:r>
              <a:rPr lang="uk-UA" sz="1400" dirty="0"/>
              <a:t>для професійного зростання у технічній сфері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3" y="2740503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 технік-механік у сільському господарстві,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харчовий технолог, технік з експлуатації будівель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604649"/>
            <a:ext cx="3575259" cy="607071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</a:t>
            </a:r>
            <a:r>
              <a:rPr lang="uk-UA" sz="1400" dirty="0"/>
              <a:t> Підвищення кваліфікації для професійного зростання у комерційній </a:t>
            </a:r>
            <a:r>
              <a:rPr lang="uk-UA" sz="1600" dirty="0"/>
              <a:t>сфері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229077"/>
            <a:ext cx="3575259" cy="16768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 фахівець-аграрiй для бухгалтерського обліку, фахівець з економіки та організації виробництва на комерційному підприємстві, фахівець з економіки та організації виробництва на промисловому підприємстві, фахівець з економіки та організації виробництва у ЗМІ та видавництвах, бухгалтер, залучений до складання балансу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10194" y="6037539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 dirty="0"/>
            </a:br>
            <a:r>
              <a:rPr lang="uk-UA" sz="1000" dirty="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 </a:t>
            </a:r>
            <a:br>
              <a:rPr lang="uk-UA" sz="1600"/>
            </a:br>
            <a:r>
              <a:rPr lang="uk-UA" sz="1600"/>
              <a:t>просунутого рівня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1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магістр-професіонал, інженер-економіст у технічній сфері, інженер-економіст у комерційній сфері, сертифікований майстер виробничого навчання*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82676" y="2178748"/>
            <a:ext cx="3575258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або: Навчання з присудженням академічного </a:t>
            </a:r>
            <a:r>
              <a:rPr lang="uk-UA" sz="1400" spc="-10" dirty="0"/>
              <a:t>ступеня «магістр» в університетах прикладних </a:t>
            </a:r>
            <a:r>
              <a:rPr lang="uk-UA" sz="1400" dirty="0"/>
              <a:t>наук і вищих школах прикладних наук </a:t>
            </a:r>
            <a:endParaRPr lang="uk-UA" sz="16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82676" y="3050158"/>
            <a:ext cx="3575261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Master of Science (M. Sc.) (магістр наук) аграрій*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Здобуття наукового ступеня в університеті прикладних наук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0"/>
            <a:ext cx="3575259" cy="154185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z</a:t>
            </a:r>
            <a:r>
              <a:rPr lang="uk-UA" sz="1200" dirty="0">
                <a:solidFill>
                  <a:schemeClr val="tx1"/>
                </a:solidFill>
              </a:rPr>
              <a:t>. B. Promovierte/r Agrarwissenschaftler/in (Dr. Agr.) (доктор сільськогосподарських наук ), Promovierte/r Ökonom/in (Dr. оec.) (доктор економічних наук),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Promovierte/r Ernährungswissenschaftler/in (Dr. oec. Troph.) (доктор наук у галузі дієтології),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Promovierte/r Ingenieur/in (Dr. Ing.) (доктор технічних наук)*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/>
            </a:br>
            <a:r>
              <a:rPr lang="uk-UA" sz="100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                </a:t>
            </a:r>
            <a:r>
              <a:rPr lang="uk-UA" b="1" dirty="0">
                <a:solidFill>
                  <a:schemeClr val="bg1"/>
                </a:solidFill>
              </a:rPr>
              <a:t>Дуальне професійне навчання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uk-UA" b="1" dirty="0"/>
              <a:t>Професійне навчання в училищі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noProof="0">
                <a:solidFill>
                  <a:srgbClr val="D6851B"/>
                </a:solidFill>
              </a:rPr>
              <a:t>3. </a:t>
            </a:r>
            <a:r>
              <a:rPr lang="uk-UA"/>
              <a:t>Два види первинного професійного навчання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81192" y="2218692"/>
            <a:ext cx="5392428" cy="2945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70 % на підприємстві – 30 % у професійному училищі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Оплата праці учнів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Регулюється федеральним законодавством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32</a:t>
            </a:r>
            <a:r>
              <a:rPr lang="de-DE" sz="1600" dirty="0"/>
              <a:t>4</a:t>
            </a:r>
            <a:r>
              <a:rPr lang="uk-UA" sz="1600" dirty="0"/>
              <a:t> професій*, з них приблизно: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130 ремісничих професій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250 професій у виробничій та природничо-науковій сферах (частково збігаються з ремісничими професіями)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50 професій у комерційній сфері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218692"/>
            <a:ext cx="5232796" cy="38179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частково висока зайнятість на практичних стадіях виробничої діяльності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Оплата праці учнів у сфері охорони здоров'я/в інших випадках праця учнів частково не оплачується або навчання ведеться на платній основі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Регулюється законодавством федеральних земель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Приблизно 70 професій у таких сферах: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техніка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іноземні мови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дизайн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Професії в комерційній сфері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охорона здоров'я, соціальна сфера, догляд за тілом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професії частково дублюються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353138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130 професій</a:t>
            </a:r>
            <a:r>
              <a:rPr lang="uk-UA" sz="1600" dirty="0"/>
              <a:t>, якi переважно належать до сфери компетенції ремісничих палат, </a:t>
            </a:r>
            <a:br>
              <a:rPr lang="uk-UA" sz="1600" dirty="0"/>
            </a:br>
            <a:r>
              <a:rPr lang="uk-UA" sz="1600" dirty="0"/>
              <a:t>гільдій ремісників і окружних об'єднань ремісників у таких галузях: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лісовий промисел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будівельні та оздоблювальні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електротехніка та металеві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швейна, текстильна та шкіряна промисловість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Приблизно </a:t>
            </a:r>
            <a:r>
              <a:rPr lang="uk-UA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25 % </a:t>
            </a: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усіх учнів освоюють ремісничу професію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704296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 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Ремісничі професії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виробництво скла, паперу, виробів і кераміки тощо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хімічне чищення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охорона здоров'я та догляд за тілом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продовольча продукція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8305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Близько 250 професій </a:t>
            </a:r>
            <a:r>
              <a:rPr lang="uk-UA" sz="1600" dirty="0"/>
              <a:t>(деякі з них iдентичнi з ремісничими професіями), яких навчають на промислових чи інших великих підприємствах.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dirty="0"/>
              <a:t>Наприклад: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механік-монтажник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лаборант у біологічній лабораторії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лаборант у хімічній лабораторії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фахівець з електронного обладнання </a:t>
            </a:r>
            <a:br>
              <a:rPr lang="de-DE" sz="1600" dirty="0"/>
            </a:br>
            <a:r>
              <a:rPr lang="uk-UA" sz="1600" dirty="0"/>
              <a:t>промислової техніки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Приблизно </a:t>
            </a:r>
            <a:r>
              <a:rPr lang="uk-UA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60 % </a:t>
            </a: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усіх учнів опановують професії у виробничій та природничо-науковій сферах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5"/>
            <a:ext cx="5518964" cy="1221598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Професії у виробничій та природничо-науковій сферах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фахівець із металообробки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оператор верстатів та обладнання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фахівець із мехатроніки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виробничий технолог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дефектоскопіст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50</a:t>
            </a:r>
            <a:r>
              <a:rPr lang="uk-UA" sz="1600" b="1" dirty="0"/>
              <a:t> або більше професій </a:t>
            </a:r>
            <a:r>
              <a:rPr lang="uk-UA" sz="1600" dirty="0"/>
              <a:t>(залежно від того, як рахувати). Наприклад, у таких галузях: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торгівля (роздрібна, оптова та зовнішня торгівля, промисловість)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офісна робота та адміністрування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фінанси, контролінг і право </a:t>
            </a:r>
            <a:br>
              <a:rPr lang="de-DE" sz="1600" dirty="0"/>
            </a:br>
            <a:r>
              <a:rPr lang="uk-UA" sz="1600" dirty="0"/>
              <a:t>(банки, страхові компанії, робота в галузі права)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менеджмент у сфері охорони здоров'я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640273"/>
            <a:ext cx="9087354" cy="1247246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Часто потрібен атестат про закінчення середньої школи або про здобуття освіти на вищому рівні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Професії в комерційній сфері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логістика і транспорт (експедиторські та логістичні послуги)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нерухомість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готельна та ресторанна справа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дозвілля та туризм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5.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в училищі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301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Розрізняють такі галузі: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регламентовані професії </a:t>
            </a:r>
            <a:r>
              <a:rPr lang="uk-UA" sz="1400" dirty="0"/>
              <a:t>➔</a:t>
            </a:r>
            <a:r>
              <a:rPr lang="uk-UA" sz="1600" dirty="0"/>
              <a:t> до роботи за цими професіями допускаються тільки тi особи, які мають визнане державою свідоцтво про професійне навчання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Галузі: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догляд, аварійно-рятувальна служба </a:t>
            </a:r>
            <a:br>
              <a:rPr lang="de-DE" sz="1600" dirty="0"/>
            </a:br>
            <a:r>
              <a:rPr lang="uk-UA" sz="1600" dirty="0"/>
              <a:t>та акушерство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професії медичного асистента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фізіотерапія та мова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245893"/>
            <a:ext cx="9074151" cy="133957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Строк навчання</a:t>
            </a: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як правило, три роки</a:t>
            </a:r>
          </a:p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як правило, атестат про закінчення середньої школи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Поряд із класичними професіями в галузі догляду є професії в галузі терапії: наприклад, логопедії, трудотерапії, фізіотерапії, а також професії парамедика, подолога, асистента дієтолога.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Спеціальності в галузі охорони здоров'я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Додаткові галузі: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в комерційній сфері / менеджмент у сфері охорони здоров'я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ремісничі професії у сфері охорони здоров'я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748" y="2969599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5.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в училищі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/>
              <a:t>Близько 50 професій </a:t>
            </a:r>
            <a:r>
              <a:rPr lang="uk-UA" sz="1600"/>
              <a:t>із високою практичною часткою, наприклад, у таких галузях: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мультимедіа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фармацевта, хіміка або біолога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інформаційного забезпечення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експлуатації морських суден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у сфері ділового адміністрування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керівника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143109" cy="96101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Строк навчання</a:t>
            </a: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від одного до трьох років (залежно від того, чи проводиться навчання протягом усього дня або частини дня).</a:t>
            </a:r>
          </a:p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переважно атестат про закінчення середньої школи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Додаткові професії: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європейський секретар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фахівці з управління готельним господарством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підсобних працівників у сфері догляду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із соціальної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креативні професії (наприклад, кераміст, дизайнер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в галузі спорту (наприклад, професійний артист, танцюрист, учитель гімнастики)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Шляхи професійного навчання зі здобуттям вищої кваліфікації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1" y="2181251"/>
            <a:ext cx="3355627" cy="994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400 навчальних годин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насамперед у галузі інформаційних технологій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355627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800"/>
              <a:t>сертифікований фахівець [НРК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138568" y="1560918"/>
            <a:ext cx="4213694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бакалавр-професіонал [НРК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148253" y="2131004"/>
            <a:ext cx="4213695" cy="385405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Допуск після досягнення рівня НРК 4</a:t>
            </a:r>
          </a:p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не менше 1200 навчальних годин</a:t>
            </a:r>
          </a:p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Майстер ремісничої справи</a:t>
            </a:r>
          </a:p>
          <a:p>
            <a:pPr marL="684000" lvl="1" indent="-288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latin typeface="+mn-lt"/>
              </a:rPr>
              <a:t>1-3,5 роки</a:t>
            </a:r>
          </a:p>
          <a:p>
            <a:pPr marL="684000" lvl="1" indent="-288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  <a:p>
            <a:pPr marL="358775" lvl="0" indent="-2714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Технік</a:t>
            </a:r>
          </a:p>
          <a:p>
            <a:pPr marL="719138" lvl="1" indent="-3603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різні строки навчання</a:t>
            </a:r>
          </a:p>
          <a:p>
            <a:pPr marL="719138" lvl="1" indent="-3603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  <a:p>
            <a:pPr marL="468000" lvl="0" indent="-360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Фахівець з економіки та організації виробництва</a:t>
            </a:r>
          </a:p>
          <a:p>
            <a:pPr marL="719138" lvl="1" indent="-358775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різні строки навчання</a:t>
            </a:r>
            <a:endParaRPr lang="uk-UA" sz="1200" b="0" dirty="0">
              <a:solidFill>
                <a:schemeClr val="tx1"/>
              </a:solidFill>
              <a:latin typeface="+mn-lt"/>
            </a:endParaRPr>
          </a:p>
          <a:p>
            <a:pPr marL="719138" lvl="1" indent="-358775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486076" y="2203527"/>
            <a:ext cx="3226498" cy="994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Допуск після досягнення рівня НРК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не менше 1600 навчальних годин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486077" y="1563013"/>
            <a:ext cx="3226497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800" dirty="0"/>
              <a:t>магістр-професіонал [НРК 7]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0074EEB-E0C2-68F5-1DBD-8BB2FCF3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uk-UA" dirty="0"/>
              <a:t>6.</a:t>
            </a:r>
            <a:r>
              <a:rPr lang="uk-UA" noProof="0" dirty="0">
                <a:solidFill>
                  <a:srgbClr val="D6851B"/>
                </a:solidFill>
              </a:rPr>
              <a:t> </a:t>
            </a:r>
            <a:r>
              <a:rPr lang="uk-UA" dirty="0"/>
              <a:t>Можливості для вдосконалення та професійного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uk-UA" sz="3600" noProof="0">
                <a:solidFill>
                  <a:srgbClr val="D6851B"/>
                </a:solidFill>
              </a:rPr>
              <a:t>Зміст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Професійні галузі в Німеччині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Національна рамка кваліфікацій Німеччини (НРК)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Два види первинного професійного навчання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Професійне навчання на підприємстві в Дуальних системах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Професійне навчання в училищі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Можливості для вдосконалення та професійного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6.</a:t>
            </a:r>
            <a:r>
              <a:rPr lang="uk-UA" noProof="0" dirty="0">
                <a:solidFill>
                  <a:srgbClr val="D6851B"/>
                </a:solidFill>
              </a:rPr>
              <a:t> </a:t>
            </a:r>
            <a:r>
              <a:rPr lang="uk-UA" dirty="0"/>
              <a:t>Можливості для вдосконалення та професійного зростання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10815794" cy="41385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dirty="0"/>
              <a:t>Перехід від професійного навчання до академічної професійної освіти БЕЗ права на доступ до університету прикладних наук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Доступ на підставі підвищення професійної кваліфікації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наприклад, свідоцтво майстра-ремісника (бакалавр-професіонал) або відповiдне свідоцтво про підвищення кваліфікації згідно із Законом про професійну освіту (BBiG) або Ремісничим кодексом (HwO), або в разі наявності професій у сфері охорони здоров'я, законодавчо регульованих на рівні федеральних земель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Загальний доступ до університету прикладних наук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Доступ на підставі предметно відповідного професійного навчання і роботи за професією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щонайменше два роки професійного навчання, потім щонайменше три роки досвіду роботи за отриманою професією або за професією, що предметно відповідає освоєній у межах професійного навчання професії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В окремих випадках потрібна консультаційна бесіда, іспит для отримання допуску або проходження випробувального терміну навчання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Допуск до навчального курсу, який предметно відповідає свідоцтву про професійне навчання/професійну діяльність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Перехід до траєкторії академічного навчання 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6.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Можливості для вдосконалення кваліфікації та професійного зростання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2" y="1039104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Інші шляхи вдосконалення кваліфікації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надолуження упущеної можливості з метою отримання шкільного атестата/свідоцтва про професійне навчання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перенавчання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наприклад, з метою отримання кваліфікації для виконання висококваліфікованої роботи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без відриву від виробництва у вечірніх школах, протягом повного навчального дня в коледжах або освітніх центрах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Здобуття кваліфікації для виконання іншої роботи, ніж раніше освоєна і виконувана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за станом здоров'я або з причин, пов'язаних із ситуацією на ринку праці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Скорочення терміну навчання, як правило, на третину на підставі попередньої професійної освіти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8" y="3429000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/>
              <a:t>Додаткова інформація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uk-UA" sz="1800" noProof="0" dirty="0"/>
              <a:t>Цю презентацію та інші презентації, а також інформацію про німецьку професійну освіту та міжнародне співробітництво в галузі професійної освіти див. на нашому сайті: </a:t>
            </a:r>
          </a:p>
          <a:p>
            <a:pPr marL="0" indent="0">
              <a:buNone/>
            </a:pPr>
            <a:br>
              <a:rPr lang="uk-UA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uk-UA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r>
              <a:rPr lang="de-DE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</a:t>
            </a:r>
            <a:endParaRPr lang="uk-UA" sz="1800" b="1" noProof="0" dirty="0">
              <a:solidFill>
                <a:srgbClr val="D6851B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6208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600" b="1" dirty="0">
                <a:latin typeface="+mj-lt"/>
              </a:rPr>
              <a:t>Джерела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uk-UA" sz="1600" dirty="0">
                <a:latin typeface="+mj-lt"/>
              </a:rPr>
              <a:t>Інформаційно-аналітичний звіт BIBB 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uk-UA" sz="1600" dirty="0">
                <a:latin typeface="+mj-lt"/>
              </a:rPr>
              <a:t>Звіт про професійне навчання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uk-UA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uk-UA" sz="1600" dirty="0">
                <a:latin typeface="+mj-lt"/>
              </a:rPr>
              <a:t>KMK 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0" indent="0">
              <a:buClr>
                <a:srgbClr val="D6851B"/>
              </a:buClr>
              <a:buNone/>
            </a:pPr>
            <a:br>
              <a:rPr lang="uk-UA" sz="1600" dirty="0">
                <a:latin typeface="+mj-lt"/>
              </a:rPr>
            </a:br>
            <a:endParaRPr lang="uk-UA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uk-UA" sz="1600" dirty="0">
                <a:latin typeface="+mj-lt"/>
              </a:rPr>
              <a:t>Портал даних BM</a:t>
            </a:r>
            <a:r>
              <a:rPr lang="de-DE" sz="1600" dirty="0">
                <a:latin typeface="+mj-lt"/>
              </a:rPr>
              <a:t>FTR </a:t>
            </a:r>
            <a:r>
              <a:rPr lang="uk-UA" sz="1600" dirty="0">
                <a:latin typeface="+mj-lt"/>
              </a:rPr>
              <a:t>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uk-UA" sz="1600" noProof="0" dirty="0">
                <a:latin typeface="+mj-lt"/>
              </a:rPr>
              <a:t>Федеральне статистичне </a:t>
            </a:r>
            <a:r>
              <a:rPr lang="uk-UA" sz="1600" noProof="0">
                <a:latin typeface="+mj-lt"/>
              </a:rPr>
              <a:t>відомство </a:t>
            </a:r>
            <a:r>
              <a:rPr lang="uk-UA" sz="1600" noProof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uk-UA" sz="1600" noProof="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uk-UA" noProof="0">
                <a:solidFill>
                  <a:srgbClr val="D6851B"/>
                </a:solidFill>
              </a:rPr>
              <a:t>1. </a:t>
            </a:r>
            <a:r>
              <a:rPr lang="uk-UA"/>
              <a:t>Професійні галузі в Німеччині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Інформаційні технології, комп'ютерна техніка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Електрика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Виробництво, виготовлення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Будівництво, архітектура, геодезія 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Природничі науки 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Техніка, технологічні галузі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Металургія, машинобудування 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Сільське господарство, природа, довкілля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Послуги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Мистецтво, культура, дизайн 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ЗМІ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Транспорт, логістика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Соціальна сфера, педагогіка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Економіка, управління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Суспільні та гуманітарні науки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Здоров'я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uk-UA">
                <a:latin typeface="+mn-lt"/>
              </a:rPr>
              <a:t>Інструмент упорядкування кваліфікацій у німецькій системі освіти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/>
              <a:t>Орієнтація та прозорість кваліфікацій і компетенцій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Вісім рівнів, які відповідають Європейській рамці кваліфікацій (ЄРК) 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Забезпечує можливість порівняння в міжнародному масштабі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Підвищує професійну мобільність у Європі 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/>
              <a:t>2. Національна рамка кваліфікацій Німеччини (DQR)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76C7A84-5F97-4F33-8BBC-3FEBF0EA71D5}"/>
              </a:ext>
            </a:extLst>
          </p:cNvPr>
          <p:cNvSpPr txBox="1">
            <a:spLocks/>
          </p:cNvSpPr>
          <p:nvPr/>
        </p:nvSpPr>
        <p:spPr>
          <a:xfrm>
            <a:off x="658812" y="1746695"/>
            <a:ext cx="2607125" cy="1419657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400" b="1" dirty="0"/>
              <a:t>Федерального міністерства у справах освіти, сім'ї, літніх громадян, жінок і молоді Німеччини (BMBFSFJ)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231FFCB-913B-4795-90F7-A0052D58600F}"/>
              </a:ext>
            </a:extLst>
          </p:cNvPr>
          <p:cNvSpPr txBox="1">
            <a:spLocks/>
          </p:cNvSpPr>
          <p:nvPr/>
        </p:nvSpPr>
        <p:spPr>
          <a:xfrm>
            <a:off x="7025574" y="2165587"/>
            <a:ext cx="4687001" cy="656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>
                <a:solidFill>
                  <a:schemeClr val="tx1"/>
                </a:solidFill>
                <a:latin typeface="+mn-lt"/>
              </a:rPr>
              <a:t>Вищі навчальні заклади та установи професійної освіти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857016-C046-45FE-9BD8-236EA34E16C3}"/>
              </a:ext>
            </a:extLst>
          </p:cNvPr>
          <p:cNvSpPr txBox="1">
            <a:spLocks/>
          </p:cNvSpPr>
          <p:nvPr/>
        </p:nvSpPr>
        <p:spPr>
          <a:xfrm>
            <a:off x="7027304" y="2909770"/>
            <a:ext cx="4685271" cy="3747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>
                <a:solidFill>
                  <a:schemeClr val="tx1"/>
                </a:solidFill>
              </a:rPr>
              <a:t>Соціальні партнери та економічні організації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1CC6A7-3268-4111-8914-697980463EA4}"/>
              </a:ext>
            </a:extLst>
          </p:cNvPr>
          <p:cNvSpPr txBox="1">
            <a:spLocks/>
          </p:cNvSpPr>
          <p:nvPr/>
        </p:nvSpPr>
        <p:spPr>
          <a:xfrm>
            <a:off x="7031183" y="3371824"/>
            <a:ext cx="4692188" cy="15545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>
                <a:solidFill>
                  <a:schemeClr val="tx1"/>
                </a:solidFill>
                <a:latin typeface="+mn-lt"/>
              </a:rPr>
              <a:t>Експерти у сфері науки та практики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1">
                <a:solidFill>
                  <a:schemeClr val="tx1"/>
                </a:solidFill>
                <a:latin typeface="+mn-lt"/>
              </a:rPr>
              <a:t>Робочий орган DQR (AK DQR)</a:t>
            </a:r>
            <a:r>
              <a:rPr lang="uk-UA" sz="1600">
                <a:solidFill>
                  <a:schemeClr val="tx1"/>
                </a:solidFill>
                <a:latin typeface="+mn-lt"/>
              </a:rPr>
              <a:t>: обговорювання рішень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0">
                <a:solidFill>
                  <a:schemeClr val="tx1"/>
                </a:solidFill>
                <a:latin typeface="+mn-lt"/>
              </a:rPr>
              <a:t>Понад 100 експертів беруть участь у робочих групах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60B20-E0CA-4FCC-9819-504D9DA36258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2000" b="1"/>
              <a:t>Учасники DQR:  Огляд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DA9416F-2BD9-4DC1-B73D-E34F4F36080A}"/>
              </a:ext>
            </a:extLst>
          </p:cNvPr>
          <p:cNvSpPr txBox="1">
            <a:spLocks/>
          </p:cNvSpPr>
          <p:nvPr/>
        </p:nvSpPr>
        <p:spPr>
          <a:xfrm>
            <a:off x="1033767" y="1103932"/>
            <a:ext cx="4692676" cy="73107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</a:rPr>
              <a:t>Спільна відповідальність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</a:rPr>
              <a:t>Розвиток силами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1868DEE-C46A-40A4-851A-A3D915625A18}"/>
              </a:ext>
            </a:extLst>
          </p:cNvPr>
          <p:cNvSpPr txBox="1">
            <a:spLocks/>
          </p:cNvSpPr>
          <p:nvPr/>
        </p:nvSpPr>
        <p:spPr>
          <a:xfrm>
            <a:off x="3484604" y="1751289"/>
            <a:ext cx="2607125" cy="1111880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400" b="1" dirty="0"/>
              <a:t>Конференції міністрів освіти федеральних земель Німеччини (KMK)</a:t>
            </a:r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79A1B297-33FE-4E9D-B653-78E3C9A0D6F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 rot="16200000" flipH="1">
            <a:off x="2399227" y="2729499"/>
            <a:ext cx="544027" cy="1417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4D5CC4C-9A6E-4BDA-994D-DC05AFFF86B8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rot="5400000">
            <a:off x="3660532" y="2582744"/>
            <a:ext cx="847210" cy="14080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BFE6310-E412-4F93-BC72-5DCC2D9D1120}"/>
              </a:ext>
            </a:extLst>
          </p:cNvPr>
          <p:cNvSpPr txBox="1">
            <a:spLocks/>
          </p:cNvSpPr>
          <p:nvPr/>
        </p:nvSpPr>
        <p:spPr>
          <a:xfrm>
            <a:off x="1033767" y="3223268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800" dirty="0">
                <a:solidFill>
                  <a:schemeClr val="tx1"/>
                </a:solidFill>
              </a:rPr>
              <a:t>Створення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0A77DD1-ECCF-4588-9CC8-6D0335D3D635}"/>
              </a:ext>
            </a:extLst>
          </p:cNvPr>
          <p:cNvSpPr txBox="1">
            <a:spLocks/>
          </p:cNvSpPr>
          <p:nvPr/>
        </p:nvSpPr>
        <p:spPr>
          <a:xfrm>
            <a:off x="7019899" y="1469467"/>
            <a:ext cx="4692676" cy="47459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uk-UA" sz="1800">
                <a:solidFill>
                  <a:schemeClr val="tx1"/>
                </a:solidFill>
              </a:rPr>
              <a:t>Інші учасники: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BD3C091-2B12-4F2F-80F9-710C45E64471}"/>
              </a:ext>
            </a:extLst>
          </p:cNvPr>
          <p:cNvSpPr txBox="1">
            <a:spLocks/>
          </p:cNvSpPr>
          <p:nvPr/>
        </p:nvSpPr>
        <p:spPr>
          <a:xfrm>
            <a:off x="661512" y="3710379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600" b="1" dirty="0"/>
              <a:t>Групи з координації на федеральному та земельному рівнях DQR (B-L-KG DQR)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16B3ADF-F5A5-4B9D-B3AD-3B39BEA0952E}"/>
              </a:ext>
            </a:extLst>
          </p:cNvPr>
          <p:cNvSpPr txBox="1">
            <a:spLocks/>
          </p:cNvSpPr>
          <p:nvPr/>
        </p:nvSpPr>
        <p:spPr>
          <a:xfrm>
            <a:off x="661512" y="5118763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600" b="1" dirty="0"/>
              <a:t>Центр з координації на федеральному та земельному рівнях DQR (B-L-KS DQR)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A628748-59CE-4C9F-B48E-CF840D1F0E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380106" y="4521215"/>
            <a:ext cx="0" cy="59754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27F67494-9BF7-447D-B86E-69B84BCFC2B9}"/>
              </a:ext>
            </a:extLst>
          </p:cNvPr>
          <p:cNvSpPr txBox="1">
            <a:spLocks/>
          </p:cNvSpPr>
          <p:nvPr/>
        </p:nvSpPr>
        <p:spPr>
          <a:xfrm>
            <a:off x="1033767" y="4623779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sz="1800" dirty="0">
                <a:solidFill>
                  <a:schemeClr val="tx1"/>
                </a:solidFill>
              </a:rPr>
              <a:t>З травня 2013 року</a:t>
            </a:r>
          </a:p>
        </p:txBody>
      </p:sp>
    </p:spTree>
    <p:extLst>
      <p:ext uri="{BB962C8B-B14F-4D97-AF65-F5344CB8AC3E}">
        <p14:creationId xmlns:p14="http://schemas.microsoft.com/office/powerpoint/2010/main" val="38957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/>
              <a:t>2. Національна рамка кваліфікацій Німеччини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749662" y="797107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b="1" dirty="0"/>
              <a:t>Центр з координації на федеральному та земельному рівнях DQR </a:t>
            </a:r>
            <a:br>
              <a:rPr lang="uk-UA" b="1" dirty="0"/>
            </a:br>
            <a:r>
              <a:rPr lang="uk-UA" b="1" dirty="0"/>
              <a:t>(B-L-KS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2000" b="1"/>
              <a:t>Учасники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803570" y="1706481"/>
            <a:ext cx="3564000" cy="156528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Функція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Національний координаційний центр з впровадження Європейської рамки кваліфікацій (EQR) в Німеччині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11FEFE-F143-4430-AA7B-97B85B07C37B}"/>
              </a:ext>
            </a:extLst>
          </p:cNvPr>
          <p:cNvSpPr/>
          <p:nvPr/>
        </p:nvSpPr>
        <p:spPr>
          <a:xfrm>
            <a:off x="803570" y="3515043"/>
            <a:ext cx="3563999" cy="1283154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Постановлення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Спільне рішення федерального уряду та уряду земель (1 травня 2013 р.)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4637883" y="1745328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Завдання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Підтримка при впровадженні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Перевірка відповідності кваліфікацій для забезпечення узгодженості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Ведення реєстру відповідних кваліфікацій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Інформація про поточні зміни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F7AAA49-F79F-4BFE-B190-803C615629D1}"/>
              </a:ext>
            </a:extLst>
          </p:cNvPr>
          <p:cNvSpPr/>
          <p:nvPr/>
        </p:nvSpPr>
        <p:spPr>
          <a:xfrm>
            <a:off x="8472196" y="1706481"/>
            <a:ext cx="3564001" cy="4020920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Члени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Федеральне міністерство у справах освіти, сім'ї, літніх громадян, жінок і молоді Німеччини (BMBFSFJ)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Федеральне міністерство економіки та енергетики Німеччини (BMWE)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Конференція міністрів освіти федеральних земель Німеччини (KMK)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Конференція міністрів економіки федеральних земель Німеччини (WMK)</a:t>
            </a:r>
          </a:p>
        </p:txBody>
      </p:sp>
    </p:spTree>
    <p:extLst>
      <p:ext uri="{BB962C8B-B14F-4D97-AF65-F5344CB8AC3E}">
        <p14:creationId xmlns:p14="http://schemas.microsoft.com/office/powerpoint/2010/main" val="414690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/>
              <a:t>2. Національна рамка кваліфікацій Німеччини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829438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uk-UA" b="1"/>
              <a:t>Робочий орган DQR </a:t>
            </a:r>
            <a:br>
              <a:rPr lang="uk-UA" b="1"/>
            </a:br>
            <a:r>
              <a:rPr lang="uk-UA" b="1"/>
              <a:t>(AK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2000" b="1"/>
              <a:t>Учасники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5416550" cy="225777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/>
              <a:t>Центральна платформа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/>
              <a:t>Залучення всіх відповідних учасників у сфері</a:t>
            </a:r>
            <a:r>
              <a:rPr lang="uk-UA" sz="1600" b="1"/>
              <a:t>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загальної освіти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вищої освіти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професійної освіти та підвищення кваліфікації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соціальних партнерів та економічних організацій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науки та практики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6296025" y="2599107"/>
            <a:ext cx="5416550" cy="130880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b="1"/>
              <a:t>Завдання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Підготовка всіх важливих рішень щодо розробки та впровадження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Співпраця на основі принципу консенсусу</a:t>
            </a:r>
          </a:p>
        </p:txBody>
      </p:sp>
    </p:spTree>
    <p:extLst>
      <p:ext uri="{BB962C8B-B14F-4D97-AF65-F5344CB8AC3E}">
        <p14:creationId xmlns:p14="http://schemas.microsoft.com/office/powerpoint/2010/main" val="333527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F3836CC-239D-4A01-8FC2-EEB243807DC8}"/>
              </a:ext>
            </a:extLst>
          </p:cNvPr>
          <p:cNvSpPr txBox="1">
            <a:spLocks/>
          </p:cNvSpPr>
          <p:nvPr/>
        </p:nvSpPr>
        <p:spPr>
          <a:xfrm>
            <a:off x="6981807" y="1607826"/>
            <a:ext cx="4730767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/>
              <a:t>Порядок для неформальних кваліфікацій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63AD3C3-374A-4C88-AC2C-51AAFCD00578}"/>
              </a:ext>
            </a:extLst>
          </p:cNvPr>
          <p:cNvSpPr txBox="1">
            <a:spLocks/>
          </p:cNvSpPr>
          <p:nvPr/>
        </p:nvSpPr>
        <p:spPr>
          <a:xfrm>
            <a:off x="658811" y="1607825"/>
            <a:ext cx="4730770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/>
              <a:t>Порядок для формальних кваліфікацій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uk-UA" sz="2000" b="1"/>
              <a:t>Процедура віднесення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2. Національна рамка кваліфікацій Німеччини (DQR)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782D271-E909-4262-9215-262E1CE320D0}"/>
              </a:ext>
            </a:extLst>
          </p:cNvPr>
          <p:cNvSpPr txBox="1">
            <a:spLocks/>
          </p:cNvSpPr>
          <p:nvPr/>
        </p:nvSpPr>
        <p:spPr>
          <a:xfrm>
            <a:off x="661513" y="2155023"/>
            <a:ext cx="4728068" cy="1376513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solidFill>
                  <a:schemeClr val="tx1"/>
                </a:solidFill>
              </a:rPr>
              <a:t>Компетентний державний/публічно-правовий орган (напр., відповідальний за положення про проведення іспитів, порядок організації професійного навчання, освітні програми) подає </a:t>
            </a:r>
            <a:r>
              <a:rPr lang="uk-UA" sz="1600" b="1" dirty="0">
                <a:solidFill>
                  <a:schemeClr val="tx1"/>
                </a:solidFill>
              </a:rPr>
              <a:t>пропозицію щодо віднесення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16A133-EC93-4A93-9B88-50BC5BE060C8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025547" y="3531536"/>
            <a:ext cx="0" cy="17047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0BF9BF-252D-4184-8C05-322C5B02A610}"/>
              </a:ext>
            </a:extLst>
          </p:cNvPr>
          <p:cNvSpPr txBox="1">
            <a:spLocks/>
          </p:cNvSpPr>
          <p:nvPr/>
        </p:nvSpPr>
        <p:spPr>
          <a:xfrm>
            <a:off x="661513" y="3702009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>
                <a:solidFill>
                  <a:schemeClr val="tx1"/>
                </a:solidFill>
              </a:rPr>
              <a:t>Перевірка </a:t>
            </a:r>
            <a:r>
              <a:rPr lang="uk-UA" sz="1800" b="1">
                <a:solidFill>
                  <a:schemeClr val="tx1"/>
                </a:solidFill>
              </a:rPr>
              <a:t>Центром з координації на федеральному та земельному рівнях DQR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04F905-EDF7-4A4C-BFE5-D838CE8D8928}"/>
              </a:ext>
            </a:extLst>
          </p:cNvPr>
          <p:cNvSpPr txBox="1">
            <a:spLocks/>
          </p:cNvSpPr>
          <p:nvPr/>
        </p:nvSpPr>
        <p:spPr>
          <a:xfrm>
            <a:off x="661513" y="4627781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>
                <a:solidFill>
                  <a:schemeClr val="tx1"/>
                </a:solidFill>
              </a:rPr>
              <a:t>Участь робочого органу DQR для забезпечення узгодженості загальної структури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708323-5F9E-40A0-B755-F61674D17F6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025547" y="4401413"/>
            <a:ext cx="0" cy="22636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FE2FD40-9607-4B63-8041-EEE9B0AA1FD7}"/>
              </a:ext>
            </a:extLst>
          </p:cNvPr>
          <p:cNvSpPr txBox="1">
            <a:spLocks/>
          </p:cNvSpPr>
          <p:nvPr/>
        </p:nvSpPr>
        <p:spPr>
          <a:xfrm>
            <a:off x="6981807" y="2218530"/>
            <a:ext cx="4728068" cy="422405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</a:rPr>
              <a:t>Погоджено спеціальну </a:t>
            </a:r>
            <a:r>
              <a:rPr lang="uk-UA" sz="1800" b="1" dirty="0">
                <a:solidFill>
                  <a:schemeClr val="tx1"/>
                </a:solidFill>
              </a:rPr>
              <a:t>процедуру віднесення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A26C3C1-FE19-4A21-98FF-B11FED6B2171}"/>
              </a:ext>
            </a:extLst>
          </p:cNvPr>
          <p:cNvSpPr txBox="1">
            <a:spLocks/>
          </p:cNvSpPr>
          <p:nvPr/>
        </p:nvSpPr>
        <p:spPr>
          <a:xfrm>
            <a:off x="6981807" y="2869157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>
                <a:solidFill>
                  <a:schemeClr val="tx1"/>
                </a:solidFill>
              </a:rPr>
              <a:t>Процедура: наразі на </a:t>
            </a:r>
            <a:r>
              <a:rPr lang="uk-UA" sz="1800" b="1">
                <a:solidFill>
                  <a:schemeClr val="tx1"/>
                </a:solidFill>
              </a:rPr>
              <a:t>стадії впровадження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B0D8205-C1EC-4D38-A3B6-7C732E3A0C33}"/>
              </a:ext>
            </a:extLst>
          </p:cNvPr>
          <p:cNvSpPr txBox="1">
            <a:spLocks/>
          </p:cNvSpPr>
          <p:nvPr/>
        </p:nvSpPr>
        <p:spPr>
          <a:xfrm>
            <a:off x="6981807" y="3796784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>
                <a:solidFill>
                  <a:schemeClr val="tx1"/>
                </a:solidFill>
              </a:rPr>
              <a:t>Пропозицію подає організація, яка надає кваліфікацію </a:t>
            </a:r>
            <a:br>
              <a:rPr lang="uk-UA" sz="1800">
                <a:solidFill>
                  <a:schemeClr val="tx1"/>
                </a:solidFill>
              </a:rPr>
            </a:br>
            <a:r>
              <a:rPr lang="uk-UA" sz="1800">
                <a:solidFill>
                  <a:schemeClr val="tx1"/>
                </a:solidFill>
              </a:rPr>
              <a:t>(як правило, це організації приватного або публічного права, а також представники громадянського суспільства)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5DBB4E3-F587-47C6-9865-E214E8E494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345841" y="2774638"/>
            <a:ext cx="0" cy="9451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4046ED9-30EF-4F03-BEFA-7AD78D8CFAC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345841" y="3568561"/>
            <a:ext cx="0" cy="22822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A77FA5-CF02-4AB2-8DBF-1FAE4EF6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1042" y="1727794"/>
            <a:ext cx="2006034" cy="1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2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2000" b="1"/>
              <a:t>Ознаки DQR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2. Національна рамка кваліфікацій Німеччини (DQR)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53EBCF-462D-4ABA-B895-E11B85C09BD1}"/>
              </a:ext>
            </a:extLst>
          </p:cNvPr>
          <p:cNvGraphicFramePr>
            <a:graphicFrameLocks noGrp="1"/>
          </p:cNvGraphicFramePr>
          <p:nvPr/>
        </p:nvGraphicFramePr>
        <p:xfrm>
          <a:off x="644701" y="1404086"/>
          <a:ext cx="11067873" cy="45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5">
                  <a:extLst>
                    <a:ext uri="{9D8B030D-6E8A-4147-A177-3AD203B41FA5}">
                      <a16:colId xmlns:a16="http://schemas.microsoft.com/office/drawing/2014/main" val="2418203143"/>
                    </a:ext>
                  </a:extLst>
                </a:gridCol>
                <a:gridCol w="2411424">
                  <a:extLst>
                    <a:ext uri="{9D8B030D-6E8A-4147-A177-3AD203B41FA5}">
                      <a16:colId xmlns:a16="http://schemas.microsoft.com/office/drawing/2014/main" val="764313489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827055805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780927162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41440024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Рівень</a:t>
                      </a:r>
                    </a:p>
                  </a:txBody>
                  <a:tcPr marL="0" marR="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Знання</a:t>
                      </a:r>
                    </a:p>
                  </a:txBody>
                  <a:tcPr marL="108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Times New Roman" panose="02020603050405020304" pitchFamily="18" charset="0"/>
                        </a:rPr>
                        <a:t>Навички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Соціальна компетентність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Самостійність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1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Загальні базові знання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Виконання простих завдань за інструкцією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Базова взаємодія у звичних ситуаціях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Переважно під керівництвом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4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2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Базові фахові знання в якійсь одній галузі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Застосування простих правил, первинне розв'язання проблем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Робота в невеликих групах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Частково самостійно, з підтримкою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3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Широкі базові фахові знання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Виконання рутинних завдань, застосування методів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Співпраця та обмін інформацією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Самостійні дії у знайомих ситуаціях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4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Розширені, поглиблені професійні знання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Методична обробка завдань, розв'язання відомих проблем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Координація робочих процесів, комунікація в команді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Самостійність і відповідальність у стабільних умовах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5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Інтегровані фахові знання, </a:t>
                      </a:r>
                      <a:br>
                        <a:rPr lang="uk-UA" sz="1200" baseline="0">
                          <a:effectLst/>
                        </a:rPr>
                      </a:br>
                      <a:r>
                        <a:rPr lang="uk-UA" sz="1200" baseline="0">
                          <a:effectLst/>
                        </a:rPr>
                        <a:t>на стику галузей тощо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Виконання складних завдань, навички передачі знань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Наставництво та консультування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Відповідальність за власні процеси навчання та роботи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6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Глибокі фахові знання або широкі наукові знання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Аналіз складних проблем, розробка стратегій вирішення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Відповідальність у командах, керівництво проєктами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Висока самостійність і відповідальність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7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Високоспеціалізовані міждисциплінарні знання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Дослідження, розробки, створення нових процесів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Професійне керівництво, модерація складних дискусій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Самостійна відповідальність за складні проєкти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5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8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Повністю спеціалізовані знання найвищого рівня, засновані на дослідженнях 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Інновації, розробка нових теорій і методів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Лідерська роль у наукових і професійних спільнотах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>
                          <a:effectLst/>
                        </a:rPr>
                        <a:t>Найвищий ступінь автономності, відповідальність за подальший розвиток теоретичних і практичних знань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893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3087</Words>
  <Application>Microsoft Office PowerPoint</Application>
  <PresentationFormat>Breitbild</PresentationFormat>
  <Paragraphs>397</Paragraphs>
  <Slides>23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Calibri</vt:lpstr>
      <vt:lpstr>Wingdings 3</vt:lpstr>
      <vt:lpstr>Wingdings</vt:lpstr>
      <vt:lpstr>Arial</vt:lpstr>
      <vt:lpstr>Office</vt:lpstr>
      <vt:lpstr>1_Office</vt:lpstr>
      <vt:lpstr> </vt:lpstr>
      <vt:lpstr>Зміст</vt:lpstr>
      <vt:lpstr>1. Професійні галузі в Німеччині</vt:lpstr>
      <vt:lpstr>2. Національна рамка кваліфікацій Німеччини (НРК)</vt:lpstr>
      <vt:lpstr>2. Національна рамка кваліфікацій Німеччини (DQR)</vt:lpstr>
      <vt:lpstr>2. Національна рамка кваліфікацій Німеччини (DQR)</vt:lpstr>
      <vt:lpstr>2. Національна рамка кваліфікацій Німеччини (DQR)</vt:lpstr>
      <vt:lpstr>PowerPoint-Präsentation</vt:lpstr>
      <vt:lpstr>PowerPoint-Präsentation</vt:lpstr>
      <vt:lpstr>2. Національна рамка кваліфікацій Німеччини (НРК)</vt:lpstr>
      <vt:lpstr>2. Національна рамка кваліфікацій Німеччини (НРК)</vt:lpstr>
      <vt:lpstr>2. Національна рамка кваліфікацій Німеччини (НРК)</vt:lpstr>
      <vt:lpstr>3. Два види первинного професійного навчання </vt:lpstr>
      <vt:lpstr>4. Професійне навчання на підприємстві в Дуальних системах</vt:lpstr>
      <vt:lpstr>4. Професійне навчання на підприємстві в Дуальних системах</vt:lpstr>
      <vt:lpstr>4. Професійне навчання на підприємстві в Дуальних системах</vt:lpstr>
      <vt:lpstr>5. Професійне навчання в училищі</vt:lpstr>
      <vt:lpstr>5. Професійне навчання в училищі</vt:lpstr>
      <vt:lpstr>6. Можливості для вдосконалення та професійного зростання</vt:lpstr>
      <vt:lpstr>6. Можливості для вдосконалення та професійного зростання</vt:lpstr>
      <vt:lpstr>6. Можливості для вдосконалення кваліфікації та професійного зростання</vt:lpstr>
      <vt:lpstr>Додаткова інформація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408</cp:revision>
  <dcterms:created xsi:type="dcterms:W3CDTF">2020-12-18T10:19:10Z</dcterms:created>
  <dcterms:modified xsi:type="dcterms:W3CDTF">2026-07-13T10:02:53Z</dcterms:modified>
</cp:coreProperties>
</file>