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26"/>
  </p:notesMasterIdLst>
  <p:sldIdLst>
    <p:sldId id="257" r:id="rId3"/>
    <p:sldId id="368" r:id="rId4"/>
    <p:sldId id="400" r:id="rId5"/>
    <p:sldId id="370" r:id="rId6"/>
    <p:sldId id="444" r:id="rId7"/>
    <p:sldId id="461" r:id="rId8"/>
    <p:sldId id="462" r:id="rId9"/>
    <p:sldId id="463" r:id="rId10"/>
    <p:sldId id="464" r:id="rId11"/>
    <p:sldId id="388" r:id="rId12"/>
    <p:sldId id="401" r:id="rId13"/>
    <p:sldId id="390" r:id="rId14"/>
    <p:sldId id="367" r:id="rId15"/>
    <p:sldId id="391" r:id="rId16"/>
    <p:sldId id="392" r:id="rId17"/>
    <p:sldId id="393" r:id="rId18"/>
    <p:sldId id="394" r:id="rId19"/>
    <p:sldId id="395" r:id="rId20"/>
    <p:sldId id="397" r:id="rId21"/>
    <p:sldId id="398" r:id="rId22"/>
    <p:sldId id="399" r:id="rId23"/>
    <p:sldId id="359" r:id="rId24"/>
    <p:sldId id="291" r:id="rId25"/>
  </p:sldIdLst>
  <p:sldSz cx="12192000" cy="6858000"/>
  <p:notesSz cx="6858000" cy="9144000"/>
  <p:embeddedFontLst>
    <p:embeddedFont>
      <p:font typeface="Wingdings 3" panose="05040102010807070707" pitchFamily="18" charset="2"/>
      <p:regular r:id="rId27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9" userDrawn="1">
          <p15:clr>
            <a:srgbClr val="A4A3A4"/>
          </p15:clr>
        </p15:guide>
        <p15:guide id="2" pos="3931" userDrawn="1">
          <p15:clr>
            <a:srgbClr val="A4A3A4"/>
          </p15:clr>
        </p15:guide>
        <p15:guide id="3" orient="horz" pos="2863" userDrawn="1">
          <p15:clr>
            <a:srgbClr val="A4A3A4"/>
          </p15:clr>
        </p15:guide>
        <p15:guide id="4" orient="horz" pos="3543" userDrawn="1">
          <p15:clr>
            <a:srgbClr val="A4A3A4"/>
          </p15:clr>
        </p15:guide>
        <p15:guide id="5" orient="horz" pos="3475" userDrawn="1">
          <p15:clr>
            <a:srgbClr val="A4A3A4"/>
          </p15:clr>
        </p15:guide>
        <p15:guide id="6" pos="6607" userDrawn="1">
          <p15:clr>
            <a:srgbClr val="A4A3A4"/>
          </p15:clr>
        </p15:guide>
        <p15:guide id="7" pos="6131" userDrawn="1">
          <p15:clr>
            <a:srgbClr val="A4A3A4"/>
          </p15:clr>
        </p15:guide>
        <p15:guide id="8" orient="horz" pos="1162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  <p15:guide id="11" pos="642" userDrawn="1">
          <p15:clr>
            <a:srgbClr val="A4A3A4"/>
          </p15:clr>
        </p15:guide>
        <p15:guide id="12" orient="horz" pos="2092" userDrawn="1">
          <p15:clr>
            <a:srgbClr val="A4A3A4"/>
          </p15:clr>
        </p15:guide>
        <p15:guide id="13" orient="horz" pos="981" userDrawn="1">
          <p15:clr>
            <a:srgbClr val="A4A3A4"/>
          </p15:clr>
        </p15:guide>
        <p15:guide id="14" pos="5428" userDrawn="1">
          <p15:clr>
            <a:srgbClr val="A4A3A4"/>
          </p15:clr>
        </p15:guide>
        <p15:guide id="15" orient="horz" pos="3702" userDrawn="1">
          <p15:clr>
            <a:srgbClr val="A4A3A4"/>
          </p15:clr>
        </p15:guide>
        <p15:guide id="16" pos="4294" userDrawn="1">
          <p15:clr>
            <a:srgbClr val="A4A3A4"/>
          </p15:clr>
        </p15:guide>
        <p15:guide id="17" orient="horz" pos="279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ress, Dr. Hannelore" initials="KDH" lastIdx="2" clrIdx="6">
    <p:extLst>
      <p:ext uri="{19B8F6BF-5375-455C-9EA6-DF929625EA0E}">
        <p15:presenceInfo xmlns:p15="http://schemas.microsoft.com/office/powerpoint/2012/main" userId="Kress, Dr. Hannelore" providerId="None"/>
      </p:ext>
    </p:extLst>
  </p:cmAuthor>
  <p:cmAuthor id="1" name="Peter Rechmann" initials="PR" lastIdx="37" clrIdx="0">
    <p:extLst>
      <p:ext uri="{19B8F6BF-5375-455C-9EA6-DF929625EA0E}">
        <p15:presenceInfo xmlns:p15="http://schemas.microsoft.com/office/powerpoint/2012/main" userId="Peter Rechmann" providerId="None"/>
      </p:ext>
    </p:extLst>
  </p:cmAuthor>
  <p:cmAuthor id="8" name="Hermann, Ralf" initials="HR" lastIdx="14" clrIdx="7">
    <p:extLst>
      <p:ext uri="{19B8F6BF-5375-455C-9EA6-DF929625EA0E}">
        <p15:presenceInfo xmlns:p15="http://schemas.microsoft.com/office/powerpoint/2012/main" userId="Hermann, Ralf" providerId="None"/>
      </p:ext>
    </p:extLst>
  </p:cmAuthor>
  <p:cmAuthor id="2" name="Schlich, Thorsten" initials="ST" lastIdx="66" clrIdx="1">
    <p:extLst>
      <p:ext uri="{19B8F6BF-5375-455C-9EA6-DF929625EA0E}">
        <p15:presenceInfo xmlns:p15="http://schemas.microsoft.com/office/powerpoint/2012/main" userId="Schlich, Thorsten" providerId="None"/>
      </p:ext>
    </p:extLst>
  </p:cmAuthor>
  <p:cmAuthor id="3" name="Shahin Eilanjeghi, Sepehr" initials="SES" lastIdx="22" clrIdx="2">
    <p:extLst>
      <p:ext uri="{19B8F6BF-5375-455C-9EA6-DF929625EA0E}">
        <p15:presenceInfo xmlns:p15="http://schemas.microsoft.com/office/powerpoint/2012/main" userId="Shahin Eilanjeghi, Sepehr" providerId="None"/>
      </p:ext>
    </p:extLst>
  </p:cmAuthor>
  <p:cmAuthor id="4" name="Kerstin Öchsler" initials="KÖ" lastIdx="5" clrIdx="3">
    <p:extLst>
      <p:ext uri="{19B8F6BF-5375-455C-9EA6-DF929625EA0E}">
        <p15:presenceInfo xmlns:p15="http://schemas.microsoft.com/office/powerpoint/2012/main" userId="S-1-5-21-1714780564-1514027911-36100705-1129" providerId="AD"/>
      </p:ext>
    </p:extLst>
  </p:cmAuthor>
  <p:cmAuthor id="5" name="Eva Schimmelpfennig" initials="ES" lastIdx="6" clrIdx="4">
    <p:extLst>
      <p:ext uri="{19B8F6BF-5375-455C-9EA6-DF929625EA0E}">
        <p15:presenceInfo xmlns:p15="http://schemas.microsoft.com/office/powerpoint/2012/main" userId="S::e.schimmelpfennig@mediacompany.com::3a67210d-cf20-4159-955d-1293d16c3207" providerId="AD"/>
      </p:ext>
    </p:extLst>
  </p:cmAuthor>
  <p:cmAuthor id="6" name="Olesen, Julia" initials="OJ" lastIdx="3" clrIdx="5">
    <p:extLst>
      <p:ext uri="{19B8F6BF-5375-455C-9EA6-DF929625EA0E}">
        <p15:presenceInfo xmlns:p15="http://schemas.microsoft.com/office/powerpoint/2012/main" userId="Olesen, Jul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51B"/>
    <a:srgbClr val="E2A95F"/>
    <a:srgbClr val="FBF3E8"/>
    <a:srgbClr val="EAC28D"/>
    <a:srgbClr val="33CC33"/>
    <a:srgbClr val="E27F1C"/>
    <a:srgbClr val="FAF1EA"/>
    <a:srgbClr val="BF5A0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3" autoAdjust="0"/>
    <p:restoredTop sz="79920" autoAdjust="0"/>
  </p:normalViewPr>
  <p:slideViewPr>
    <p:cSldViewPr snapToGrid="0" showGuides="1">
      <p:cViewPr varScale="1">
        <p:scale>
          <a:sx n="89" d="100"/>
          <a:sy n="89" d="100"/>
        </p:scale>
        <p:origin x="1434" y="90"/>
      </p:cViewPr>
      <p:guideLst>
        <p:guide orient="horz" pos="1389"/>
        <p:guide pos="3931"/>
        <p:guide orient="horz" pos="2863"/>
        <p:guide orient="horz" pos="3543"/>
        <p:guide orient="horz" pos="3475"/>
        <p:guide pos="6607"/>
        <p:guide pos="6131"/>
        <p:guide orient="horz" pos="1162"/>
        <p:guide orient="horz" pos="2160"/>
        <p:guide pos="642"/>
        <p:guide orient="horz" pos="2092"/>
        <p:guide orient="horz" pos="981"/>
        <p:guide pos="5428"/>
        <p:guide orient="horz" pos="3702"/>
        <p:guide pos="4294"/>
        <p:guide orient="horz" pos="2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5963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u="sng"/>
              <a:t>НРК – кваліфікація рiвней загальної освіти:</a:t>
            </a:r>
          </a:p>
          <a:p>
            <a:endParaRPr lang="de-DE" u="sng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u="none"/>
              <a:t>атестат про закінчення основної школи – НРК 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u="none"/>
              <a:t>атестат про закінчення середньої школи – НРК 3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/>
              <a:t>атестат зрілості – НРК 4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sz="1200" b="0" i="0" u="none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рiвень бакалавра (диплом вищого навчального закладу (FH), державний іспит) – НРК 6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sz="1200" b="0" i="0" u="none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рiвень магістра (диплом університету; магістратура/мастерат; державний іспит) – НРК 7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sz="1200" b="0" i="0" u="none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рiвень доктора наук та прирівняний до нього рiвень доктора мистецтв – НРК 8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9923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580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uk-UA" u="sng"/>
              <a:t>У термінологічному плані різницю</a:t>
            </a:r>
            <a:r>
              <a:rPr lang="uk-UA"/>
              <a:t> між університетами прикладних наук і вищими школами прикладних наук сьогодні зрозуміти досить складно: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/>
              <a:t>Fachhochschule / FH = університет прикладних наук / HAW = вища школа прикладних наук</a:t>
            </a:r>
            <a:r>
              <a:rPr lang="uk-UA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uk-UA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як правило, ширший спектр предметів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Інші «вищі школи» = університети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 правовому плані основна різниця полягає в праві присуджувати наукові ступені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285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/>
              <a:t>Навчання часто ведеться також у формі навчання блоками, тобто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uk-UA" b="1"/>
              <a:t>навчання учнів спільними зусиллями на різних підприємствах, замість навчання на одному підприємстві, а саме: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підприємство, яке не може надати навчання в повному обсязі, об'єднується з одним або кількома партнерськими підприємствами з метою спільного навчання учня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Загальна відповідальність за професійне навчання лежить на підприємстві, яке здійснює координацію навчального процесу, це саме підприємство укладає договір з учнем та оплачує його працю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Учні мають щонайменше шість місяців у складі строку навчання працювати та займатися на партнерському підприємстві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sz="12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Такі об'єднання з навчальною метою можуть створюватися не тільки групою підприємств, а й також за участю підприємства та освітнього закладу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665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/>
              <a:t>Зведені показники за ремісничими професіями та за професіями у виробничій і природничо-науковій сферах не дають 100 % відповідності, тому що ці категорії частково дублюють одна одну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4721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15670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Приклади професій:</a:t>
            </a:r>
          </a:p>
          <a:p>
            <a:endParaRPr lang="de-DE" dirty="0"/>
          </a:p>
          <a:p>
            <a:pPr algn="l"/>
            <a:r>
              <a:rPr lang="uk-UA" u="sng" dirty="0"/>
              <a:t>сертифікований фахівець (НРК 5):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uk-UA" u="none" dirty="0"/>
              <a:t>сертифікований фахівець із комунікації іноземною мовою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uk-UA" u="none" dirty="0"/>
              <a:t>сертифікований фахівець з інтеграції систем будівлі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uk-UA" u="none" dirty="0"/>
              <a:t>сертифікований фахівець у галузі відновлюваної енергетики, енергоефективності та управління енергоспоживанням 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endParaRPr lang="de-DE" u="non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uk-UA" sz="1200" u="sng" dirty="0"/>
              <a:t>бакалавр-професіонал [НРК 6]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1200" dirty="0"/>
              <a:t>бакалавр-професіонал зі складання балансу (сертифікований бухгалтер, залучений до складання балансу)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бакалавр-професіонал у галузі обладнання для організації заходів (сертифікований майстер з обладнання для організації заходів)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бакалавр-професіонал у галузі ЗМІ (сертифікований фахівець з економіки та організації виробництва в ЗМІ)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uk-UA" sz="1200" u="sng" dirty="0"/>
              <a:t>магістр-професіонал [НРК 7]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1200" u="none" dirty="0"/>
              <a:t>магістр-професіонал з ділового адміністрування (сертифікований інженер-економіст)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1200" u="none" dirty="0"/>
              <a:t>сертифікований реставратор-ремісник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1200" dirty="0"/>
              <a:t>Master Professional of Vocational Training (сертифікований майстер виробничого навчання ТПП)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Master Professional of IT Business Engineering (сертифікований інформатик-економіст)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51049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2075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u="sng" dirty="0" err="1"/>
              <a:t>Додаткова</a:t>
            </a:r>
            <a:r>
              <a:rPr lang="ru-RU" u="sng" dirty="0"/>
              <a:t> </a:t>
            </a:r>
            <a:r>
              <a:rPr lang="ru-RU" u="sng" dirty="0" err="1"/>
              <a:t>інформація</a:t>
            </a:r>
            <a:r>
              <a:rPr lang="ru-RU" u="sng" dirty="0"/>
              <a:t>: </a:t>
            </a:r>
            <a:r>
              <a:rPr lang="ru-RU" dirty="0" err="1"/>
              <a:t>Загалом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5</a:t>
            </a:r>
            <a:r>
              <a:rPr lang="de-DE" dirty="0"/>
              <a:t>1</a:t>
            </a:r>
            <a:r>
              <a:rPr lang="ru-RU" dirty="0"/>
              <a:t> %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розпочали</a:t>
            </a:r>
            <a:r>
              <a:rPr lang="ru-RU" dirty="0"/>
              <a:t> у </a:t>
            </a:r>
            <a:r>
              <a:rPr lang="ru-RU" dirty="0" err="1"/>
              <a:t>своєму</a:t>
            </a:r>
            <a:r>
              <a:rPr lang="ru-RU" dirty="0"/>
              <a:t> </a:t>
            </a:r>
            <a:r>
              <a:rPr lang="ru-RU" dirty="0" err="1"/>
              <a:t>житті</a:t>
            </a:r>
            <a:r>
              <a:rPr lang="ru-RU" dirty="0"/>
              <a:t> </a:t>
            </a:r>
            <a:r>
              <a:rPr lang="ru-RU" dirty="0" err="1"/>
              <a:t>дуальну</a:t>
            </a:r>
            <a:r>
              <a:rPr lang="ru-RU" dirty="0"/>
              <a:t> </a:t>
            </a:r>
            <a:r>
              <a:rPr lang="ru-RU" dirty="0" err="1"/>
              <a:t>професійну</a:t>
            </a:r>
            <a:r>
              <a:rPr lang="ru-RU" dirty="0"/>
              <a:t> </a:t>
            </a:r>
            <a:r>
              <a:rPr lang="ru-RU" dirty="0" err="1"/>
              <a:t>освіту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За </a:t>
            </a:r>
            <a:r>
              <a:rPr lang="ru-RU" dirty="0" err="1"/>
              <a:t>даними</a:t>
            </a:r>
            <a:r>
              <a:rPr lang="ru-RU" dirty="0"/>
              <a:t> форуму </a:t>
            </a:r>
            <a:r>
              <a:rPr lang="de-DE" dirty="0"/>
              <a:t>IAB (2023), 85 % </a:t>
            </a:r>
            <a:r>
              <a:rPr lang="ru-RU" dirty="0" err="1"/>
              <a:t>випускників</a:t>
            </a:r>
            <a:r>
              <a:rPr lang="ru-RU" dirty="0"/>
              <a:t> 2020 року </a:t>
            </a:r>
            <a:r>
              <a:rPr lang="ru-RU" dirty="0" err="1"/>
              <a:t>мали</a:t>
            </a:r>
            <a:r>
              <a:rPr lang="ru-RU" dirty="0"/>
              <a:t> роботу, яка </a:t>
            </a:r>
            <a:r>
              <a:rPr lang="ru-RU" dirty="0" err="1"/>
              <a:t>підлягала</a:t>
            </a:r>
            <a:r>
              <a:rPr lang="ru-RU" dirty="0"/>
              <a:t> </a:t>
            </a:r>
            <a:r>
              <a:rPr lang="ru-RU" dirty="0" err="1"/>
              <a:t>обов'язковому</a:t>
            </a:r>
            <a:r>
              <a:rPr lang="ru-RU" dirty="0"/>
              <a:t> </a:t>
            </a:r>
            <a:r>
              <a:rPr lang="ru-RU" dirty="0" err="1"/>
              <a:t>страхуванню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u="sng" dirty="0" err="1"/>
              <a:t>Позитивний</a:t>
            </a:r>
            <a:r>
              <a:rPr lang="ru-RU" u="sng" dirty="0"/>
              <a:t> </a:t>
            </a:r>
            <a:r>
              <a:rPr lang="ru-RU" u="sng" dirty="0" err="1"/>
              <a:t>ефект</a:t>
            </a:r>
            <a:r>
              <a:rPr lang="ru-RU" u="sng" dirty="0"/>
              <a:t>: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безробіття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молоді</a:t>
            </a:r>
            <a:r>
              <a:rPr lang="ru-RU" dirty="0"/>
              <a:t> в </a:t>
            </a:r>
            <a:r>
              <a:rPr lang="ru-RU" dirty="0" err="1"/>
              <a:t>Німеччині</a:t>
            </a:r>
            <a:r>
              <a:rPr lang="ru-RU" dirty="0"/>
              <a:t> становить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</a:t>
            </a:r>
            <a:r>
              <a:rPr lang="de-DE" dirty="0"/>
              <a:t>5,7</a:t>
            </a:r>
            <a:r>
              <a:rPr lang="ru-RU" dirty="0"/>
              <a:t> %</a:t>
            </a:r>
            <a:r>
              <a:rPr lang="de-DE" dirty="0"/>
              <a:t> (2025)</a:t>
            </a:r>
            <a:r>
              <a:rPr lang="ru-RU" dirty="0"/>
              <a:t>.</a:t>
            </a:r>
          </a:p>
          <a:p>
            <a:br>
              <a:rPr lang="ru-RU" dirty="0"/>
            </a:br>
            <a:endParaRPr lang="ru-RU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024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134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Різниця між ЄРК і НРК:</a:t>
            </a:r>
          </a:p>
          <a:p>
            <a:endParaRPr lang="de-DE" dirty="0"/>
          </a:p>
          <a:p>
            <a:r>
              <a:rPr lang="uk-UA" b="1"/>
              <a:t>ЄРК: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/>
              <a:t>кожен із 8 рівнів описується 3 дескрипторами: </a:t>
            </a:r>
            <a:r>
              <a:rPr lang="uk-UA" u="sng"/>
              <a:t>знання</a:t>
            </a:r>
            <a:r>
              <a:rPr lang="uk-UA"/>
              <a:t> / </a:t>
            </a:r>
            <a:r>
              <a:rPr lang="uk-UA" u="sng"/>
              <a:t>здібності</a:t>
            </a:r>
            <a:r>
              <a:rPr lang="uk-UA"/>
              <a:t> </a:t>
            </a:r>
            <a:r>
              <a:rPr lang="uk-UA" u="none"/>
              <a:t>/ </a:t>
            </a:r>
            <a:r>
              <a:rPr lang="uk-UA" u="sng"/>
              <a:t>компетенції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u="none"/>
              <a:t>Вищий, ніж у НРК, рівень абстракції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u="none"/>
              <a:t>Метарамка, об'ємний інструмент забезпечення прозорості, дає можливiсть взаємно співвідносити національні освітні системи різних країн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de-DE" u="sng" dirty="0"/>
          </a:p>
          <a:p>
            <a:pPr marL="0" indent="0">
              <a:buFont typeface="Wingdings" panose="05000000000000000000" pitchFamily="2" charset="2"/>
              <a:buNone/>
            </a:pPr>
            <a:endParaRPr lang="de-DE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uk-UA" b="1"/>
              <a:t>НРК: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/>
              <a:t>кожен із 8 рівнів описується 4 дескрипторами: </a:t>
            </a:r>
            <a:r>
              <a:rPr lang="uk-UA" i="1"/>
              <a:t>професійні компетенції:</a:t>
            </a:r>
            <a:r>
              <a:rPr lang="uk-UA"/>
              <a:t> </a:t>
            </a:r>
            <a:r>
              <a:rPr lang="uk-UA" u="sng"/>
              <a:t>знання</a:t>
            </a:r>
            <a:r>
              <a:rPr lang="uk-UA"/>
              <a:t> / </a:t>
            </a:r>
            <a:r>
              <a:rPr lang="uk-UA" u="sng"/>
              <a:t>вміння</a:t>
            </a:r>
            <a:r>
              <a:rPr lang="uk-UA"/>
              <a:t>; </a:t>
            </a:r>
            <a:r>
              <a:rPr lang="uk-UA" i="1"/>
              <a:t>персональні компетенції:</a:t>
            </a:r>
            <a:r>
              <a:rPr lang="uk-UA"/>
              <a:t> </a:t>
            </a:r>
            <a:r>
              <a:rPr lang="uk-UA" u="sng"/>
              <a:t>соціальні компетенці</a:t>
            </a:r>
            <a:r>
              <a:rPr lang="uk-UA"/>
              <a:t>ї / </a:t>
            </a:r>
            <a:r>
              <a:rPr lang="uk-UA" u="sng"/>
              <a:t>самостійність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u="none"/>
              <a:t>Призначається для адекватнішого відображення діяльнісних компетенцій у всіх їхніх аспектах, акцент на цілісному розумінні компетенцій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u="none"/>
              <a:t>Кожному рівню надано короткий текст, у якому узагальнено описано структуру вимог кожного рівня («індикатор рівня»)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uk-UA" u="none"/>
              <a:t>Розширює та конкретизує ЄРК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807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668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2970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713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2762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8545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hyperlink" Target="mailto:govet@bibb.de" TargetMode="External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hyperlink" Target="http://www.govet.international/" TargetMode="External"/><Relationship Id="rId9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7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DD5B921-7DF5-4D0B-BFC4-18D8279438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36" r="2141" b="11120"/>
          <a:stretch/>
        </p:blipFill>
        <p:spPr>
          <a:xfrm>
            <a:off x="0" y="1052513"/>
            <a:ext cx="12192000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F4B9FEE-1B17-4943-9379-F5D3353950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24455" y="5714934"/>
            <a:ext cx="1888119" cy="395896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Berufsausbildung in </a:t>
            </a:r>
            <a:br>
              <a:rPr lang="de-DE" dirty="0"/>
            </a:br>
            <a:r>
              <a:rPr lang="de-DE" dirty="0"/>
              <a:t>Deutschland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1DE69E4-879D-45B2-82B7-5021D8DC9D1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52" y="5367012"/>
            <a:ext cx="1118500" cy="121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72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1EBB47-CE08-4E2B-BF90-3920E79A3A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5072"/>
            <a:ext cx="12192000" cy="3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154426" y="2062162"/>
            <a:ext cx="5037574" cy="479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642379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436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20" r="28057"/>
          <a:stretch/>
        </p:blipFill>
        <p:spPr>
          <a:xfrm>
            <a:off x="0" y="1080835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3F6CC70-A1B7-4805-A98F-B93B88A3F446}"/>
              </a:ext>
            </a:extLst>
          </p:cNvPr>
          <p:cNvSpPr txBox="1"/>
          <p:nvPr userDrawn="1"/>
        </p:nvSpPr>
        <p:spPr>
          <a:xfrm>
            <a:off x="1403276" y="2816644"/>
            <a:ext cx="3612607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Friedrich-Ebert-Allee 114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53113 Bonn, 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7360" y="2900686"/>
            <a:ext cx="442188" cy="563336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361" y="3646643"/>
            <a:ext cx="442187" cy="442187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6288" y="4283053"/>
            <a:ext cx="385974" cy="47814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9424" y="4945053"/>
            <a:ext cx="278061" cy="39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4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451675" y="5253524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3830" b="21207"/>
          <a:stretch/>
        </p:blipFill>
        <p:spPr>
          <a:xfrm>
            <a:off x="-17092" y="1052513"/>
            <a:ext cx="12226183" cy="4125416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58813" y="2926922"/>
            <a:ext cx="5312330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790" y="5522880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2926922"/>
            <a:ext cx="2493994" cy="807592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4F1E446-A11B-4E8D-BCF6-2B0257520D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3337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1943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buSzPct val="70000"/>
              <a:defRPr/>
            </a:lvl1pPr>
            <a:lvl2pPr marL="1250950" indent="-355600">
              <a:lnSpc>
                <a:spcPct val="100000"/>
              </a:lnSpc>
              <a:buSzPct val="70000"/>
              <a:defRPr sz="2400"/>
            </a:lvl2pPr>
            <a:lvl3pPr marL="1790700" indent="-269875">
              <a:lnSpc>
                <a:spcPct val="100000"/>
              </a:lnSpc>
              <a:buSzPct val="60000"/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8AD8DA-C3DC-4B1D-ACAD-14A9B74D5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F9EF9A-ED28-4138-A282-B2C23CA48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CC0B62-7EA8-4B74-BB64-334514ABF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8CE626D-E25D-4DE6-B325-A695EA88C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EDECF0-1F0F-45D2-9825-9530D5BBE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>
            <a:lvl1pPr>
              <a:defRPr>
                <a:solidFill>
                  <a:srgbClr val="D6851B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0E2E643-0C98-4ED4-8F79-DBFF3496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87E3285-951E-41C1-A8BA-952B052AD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62970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1126966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0046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79" r:id="rId3"/>
    <p:sldLayoutId id="2147483663" r:id="rId4"/>
    <p:sldLayoutId id="2147483650" r:id="rId5"/>
    <p:sldLayoutId id="2147483653" r:id="rId6"/>
    <p:sldLayoutId id="2147483655" r:id="rId7"/>
  </p:sldLayoutIdLst>
  <p:transition spd="slow"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rgbClr val="D6851B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4" r:id="rId5"/>
    <p:sldLayoutId id="2147483675" r:id="rId6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estatis.de/EN/Homepage.html" TargetMode="External"/><Relationship Id="rId3" Type="http://schemas.openxmlformats.org/officeDocument/2006/relationships/hyperlink" Target="http://www.govet.international/" TargetMode="External"/><Relationship Id="rId7" Type="http://schemas.openxmlformats.org/officeDocument/2006/relationships/hyperlink" Target="https://www.datenportal.bmftr.bund.de/portal/en/index.html" TargetMode="External"/><Relationship Id="rId2" Type="http://schemas.openxmlformats.org/officeDocument/2006/relationships/hyperlink" Target="http://www.govet.international/en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kmk.org/" TargetMode="External"/><Relationship Id="rId5" Type="http://schemas.openxmlformats.org/officeDocument/2006/relationships/hyperlink" Target="https://www.bmbfsfj.bund.de/bmbfsfj/service/publikationen/berufsbildungsbericht-2026-285646" TargetMode="External"/><Relationship Id="rId4" Type="http://schemas.openxmlformats.org/officeDocument/2006/relationships/hyperlink" Target="https://www.bibb.de/datenreport/de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openxmlformats.org/officeDocument/2006/relationships/image" Target="../media/image38.svg"/><Relationship Id="rId26" Type="http://schemas.openxmlformats.org/officeDocument/2006/relationships/image" Target="../media/image46.sv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34" Type="http://schemas.openxmlformats.org/officeDocument/2006/relationships/image" Target="../media/image54.sv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3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6.svg"/><Relationship Id="rId20" Type="http://schemas.openxmlformats.org/officeDocument/2006/relationships/image" Target="../media/image40.svg"/><Relationship Id="rId29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24" Type="http://schemas.openxmlformats.org/officeDocument/2006/relationships/image" Target="../media/image44.svg"/><Relationship Id="rId32" Type="http://schemas.openxmlformats.org/officeDocument/2006/relationships/image" Target="../media/image52.sv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28" Type="http://schemas.openxmlformats.org/officeDocument/2006/relationships/image" Target="../media/image48.svg"/><Relationship Id="rId10" Type="http://schemas.openxmlformats.org/officeDocument/2006/relationships/image" Target="../media/image30.svg"/><Relationship Id="rId19" Type="http://schemas.openxmlformats.org/officeDocument/2006/relationships/image" Target="../media/image39.png"/><Relationship Id="rId31" Type="http://schemas.openxmlformats.org/officeDocument/2006/relationships/image" Target="../media/image51.png"/><Relationship Id="rId4" Type="http://schemas.openxmlformats.org/officeDocument/2006/relationships/image" Target="../media/image24.svg"/><Relationship Id="rId9" Type="http://schemas.openxmlformats.org/officeDocument/2006/relationships/image" Target="../media/image29.png"/><Relationship Id="rId14" Type="http://schemas.openxmlformats.org/officeDocument/2006/relationships/image" Target="../media/image34.svg"/><Relationship Id="rId22" Type="http://schemas.openxmlformats.org/officeDocument/2006/relationships/image" Target="../media/image42.svg"/><Relationship Id="rId27" Type="http://schemas.openxmlformats.org/officeDocument/2006/relationships/image" Target="../media/image47.png"/><Relationship Id="rId30" Type="http://schemas.openxmlformats.org/officeDocument/2006/relationships/image" Target="../media/image50.svg"/><Relationship Id="rId8" Type="http://schemas.openxmlformats.org/officeDocument/2006/relationships/image" Target="../media/image28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9218581" y="3226221"/>
            <a:ext cx="2493994" cy="478583"/>
          </a:xfrm>
        </p:spPr>
        <p:txBody>
          <a:bodyPr>
            <a:noAutofit/>
          </a:bodyPr>
          <a:lstStyle/>
          <a:p>
            <a:r>
              <a:rPr lang="uk-UA" sz="1600" noProof="0"/>
              <a:t>Vocational Education </a:t>
            </a:r>
            <a:br>
              <a:rPr lang="uk-UA" sz="1600" noProof="0"/>
            </a:br>
            <a:r>
              <a:rPr lang="uk-UA" sz="1600" noProof="0"/>
              <a:t>and Training in Germany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uk-UA" noProof="0"/>
              <a:t> 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6764CCA4-6541-4553-AAE9-1F3555794ADE}"/>
              </a:ext>
            </a:extLst>
          </p:cNvPr>
          <p:cNvSpPr txBox="1">
            <a:spLocks/>
          </p:cNvSpPr>
          <p:nvPr/>
        </p:nvSpPr>
        <p:spPr>
          <a:xfrm>
            <a:off x="658813" y="2997816"/>
            <a:ext cx="5437187" cy="9353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/>
              <a:t>Професії та шляхи отримання кваліфікації в Німеччині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B8BCCFF-0564-426D-A0D0-E1C5A68B70B8}"/>
              </a:ext>
            </a:extLst>
          </p:cNvPr>
          <p:cNvSpPr txBox="1"/>
          <p:nvPr/>
        </p:nvSpPr>
        <p:spPr>
          <a:xfrm>
            <a:off x="3058886" y="5549221"/>
            <a:ext cx="532311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German Office for International  Cooperation </a:t>
            </a:r>
          </a:p>
          <a:p>
            <a:pPr algn="ctr"/>
            <a:r>
              <a:rPr lang="en-GB" dirty="0"/>
              <a:t>in Vocational Education and Training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E8F47ED-4B53-4AE8-BC4C-294D49D16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41" y="5183814"/>
            <a:ext cx="1648958" cy="1674186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2FED2B8-02BA-41CA-8734-29B3B6E580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64" y="5516563"/>
            <a:ext cx="2160000" cy="67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>
                <a:solidFill>
                  <a:srgbClr val="D6851B"/>
                </a:solidFill>
              </a:rPr>
              <a:t>2. </a:t>
            </a:r>
            <a:r>
              <a:rPr lang="uk-UA"/>
              <a:t>Національна рамка кваліфікацій Німеччини (НРК)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uk-UA" sz="2000"/>
              <a:t>Систематизація за ступенем складності та видом діяльності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2199303"/>
            <a:ext cx="3575252" cy="576293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400"/>
              <a:t>Без професійної освіти – проста підсобна робота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2" y="2781381"/>
            <a:ext cx="3575253" cy="71504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uk-UA" sz="1200">
                <a:solidFill>
                  <a:schemeClr val="tx1"/>
                </a:solidFill>
              </a:rPr>
              <a:t>наприклад, помічник для збирання врожаю, підсобний робітник на кухні/помічник кухаря, помічник офіціанта, помічник електрика*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2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НРК 1-2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8064" y="2091581"/>
            <a:ext cx="3575258" cy="791737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400" dirty="0"/>
              <a:t>Спеціальність, яка здобувається під час дуального професійного навчання (= на підприємстві) (2 роки)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3" y="2874520"/>
            <a:ext cx="3575259" cy="90741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uk-UA" sz="1200" dirty="0">
                <a:solidFill>
                  <a:schemeClr val="tx1"/>
                </a:solidFill>
              </a:rPr>
              <a:t>наприклад, кваліфікований працівник готелю або ресторану, кваліфікований працівник складу, фахівець з внутрішніх оздоблювальних робіт, продавець, фахівець з металообробки*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4398064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НРК 3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7" y="2091581"/>
            <a:ext cx="3575259" cy="791737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400" dirty="0"/>
              <a:t>Спеціальність, яка здобувається під час дуального професійного навчання (= на підприємстві) (3 - 3,5 року)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7" y="2879893"/>
            <a:ext cx="3575259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uk-UA" sz="1200" dirty="0">
                <a:solidFill>
                  <a:schemeClr val="tx1"/>
                </a:solidFill>
              </a:rPr>
              <a:t>наприклад, агроном, кухар, фахівець зі складської логістики, фахівець із мехатроніки в галузі холодильної техніки, механік-монтажник*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184CEE6-0F69-4375-9712-81569A255C6F}"/>
              </a:ext>
            </a:extLst>
          </p:cNvPr>
          <p:cNvSpPr txBox="1">
            <a:spLocks/>
          </p:cNvSpPr>
          <p:nvPr/>
        </p:nvSpPr>
        <p:spPr>
          <a:xfrm>
            <a:off x="8137317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НРК 4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3CAC0400-1E75-46B7-AAEC-DBC5DA41CAF6}"/>
              </a:ext>
            </a:extLst>
          </p:cNvPr>
          <p:cNvSpPr txBox="1">
            <a:spLocks/>
          </p:cNvSpPr>
          <p:nvPr/>
        </p:nvSpPr>
        <p:spPr>
          <a:xfrm>
            <a:off x="8137316" y="3619938"/>
            <a:ext cx="3575259" cy="791737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400" b="1" dirty="0"/>
              <a:t>або: </a:t>
            </a:r>
            <a:r>
              <a:rPr lang="uk-UA" sz="1400" dirty="0"/>
              <a:t>спеціальність, яка здобувається під час професійного навчання в училищі (повний навчальний день)  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26136F7C-27AE-409A-8D9A-8639500E0AB8}"/>
              </a:ext>
            </a:extLst>
          </p:cNvPr>
          <p:cNvSpPr txBox="1">
            <a:spLocks/>
          </p:cNvSpPr>
          <p:nvPr/>
        </p:nvSpPr>
        <p:spPr>
          <a:xfrm>
            <a:off x="8137315" y="4356867"/>
            <a:ext cx="3575259" cy="1328482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uk-UA" sz="1200" dirty="0">
                <a:solidFill>
                  <a:schemeClr val="tx1"/>
                </a:solidFill>
              </a:rPr>
              <a:t>наприклад, помічник агронома, помічник з продовольчих технологій, помічник з управління готельним господарством, помічник з технічних і комерційних питань у сфері обслуговування будівель, помічник з мехатроніки – напрямок «технічне та сервісне обслуговування»*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4AAA658-02E2-4556-8683-0125F920D414}"/>
              </a:ext>
            </a:extLst>
          </p:cNvPr>
          <p:cNvSpPr/>
          <p:nvPr/>
        </p:nvSpPr>
        <p:spPr>
          <a:xfrm>
            <a:off x="525582" y="5464202"/>
            <a:ext cx="7447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/>
              <a:t> * Зазначені професії, якi належать до однієї професійної галузі, можуть не ґрунтуватися одна на одній. </a:t>
            </a:r>
            <a:br>
              <a:rPr lang="uk-UA" sz="1000"/>
            </a:br>
            <a:r>
              <a:rPr lang="uk-UA" sz="1000"/>
              <a:t>    Цi професії зазначені як приклади, вони знаходяться на різних кваліфікаційних рівнях у відповідній професійній галузі.</a:t>
            </a:r>
          </a:p>
        </p:txBody>
      </p:sp>
    </p:spTree>
    <p:extLst>
      <p:ext uri="{BB962C8B-B14F-4D97-AF65-F5344CB8AC3E}">
        <p14:creationId xmlns:p14="http://schemas.microsoft.com/office/powerpoint/2010/main" val="282552860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91131AF3-AB27-4890-9549-572EC31F962C}"/>
              </a:ext>
            </a:extLst>
          </p:cNvPr>
          <p:cNvSpPr txBox="1">
            <a:spLocks/>
          </p:cNvSpPr>
          <p:nvPr/>
        </p:nvSpPr>
        <p:spPr>
          <a:xfrm>
            <a:off x="8137315" y="3547690"/>
            <a:ext cx="3575258" cy="1007181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400" b="1" dirty="0"/>
              <a:t>або: </a:t>
            </a:r>
            <a:r>
              <a:rPr lang="uk-UA" sz="1400" dirty="0"/>
              <a:t>навчання з присудженням академічного ступеня «бакалавр» </a:t>
            </a:r>
            <a:br>
              <a:rPr lang="uk-UA" sz="1400" dirty="0"/>
            </a:br>
            <a:r>
              <a:rPr lang="uk-UA" sz="1400" dirty="0"/>
              <a:t>в університетах прикладних наук і вищих школах прикладних наук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>
                <a:solidFill>
                  <a:srgbClr val="D6851B"/>
                </a:solidFill>
              </a:rPr>
              <a:t>2. </a:t>
            </a:r>
            <a:r>
              <a:rPr lang="uk-UA"/>
              <a:t>Національна рамка кваліфікацій Німеччини (НРК)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uk-UA" sz="2000"/>
              <a:t>Систематизація за ступенем складності та видом діяльності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2" y="2023039"/>
            <a:ext cx="3575252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Спеціалізоване </a:t>
            </a:r>
            <a:br>
              <a:rPr lang="uk-UA" sz="1600" dirty="0"/>
            </a:br>
            <a:r>
              <a:rPr lang="uk-UA" sz="1600" dirty="0"/>
              <a:t>підвищення кваліфікації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2" y="2737769"/>
            <a:ext cx="3575253" cy="1170901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uk-UA" sz="1200" dirty="0">
                <a:solidFill>
                  <a:schemeClr val="tx1"/>
                </a:solidFill>
              </a:rPr>
              <a:t>наприклад, сертифікований фахівець – ІТ-фахівець, сервісний технік, кухар-дієтолог, працівник з експлуатації обладнання вітроенергетичних установок/вітроелектростанцій,</a:t>
            </a:r>
            <a:br>
              <a:rPr lang="uk-UA" sz="1200" dirty="0">
                <a:solidFill>
                  <a:schemeClr val="tx1"/>
                </a:solidFill>
              </a:rPr>
            </a:br>
            <a:r>
              <a:rPr lang="uk-UA" sz="1200" dirty="0">
                <a:solidFill>
                  <a:schemeClr val="tx1"/>
                </a:solidFill>
              </a:rPr>
              <a:t>консультант з питань житла (ТПП)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2" y="1412453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 dirty="0"/>
              <a:t>НРК 5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8062" y="2023040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/>
              <a:t>Підвищення кваліфікації</a:t>
            </a:r>
            <a:br>
              <a:rPr lang="uk-UA" sz="1600"/>
            </a:br>
            <a:r>
              <a:rPr lang="uk-UA" sz="1600"/>
              <a:t>на звання майстра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1" y="2731476"/>
            <a:ext cx="3575259" cy="904012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uk-UA" sz="1200" dirty="0">
                <a:solidFill>
                  <a:schemeClr val="tx1"/>
                </a:solidFill>
              </a:rPr>
              <a:t>наприклад, бакалавр-професіонал,</a:t>
            </a:r>
            <a:br>
              <a:rPr lang="uk-UA" sz="1200" dirty="0">
                <a:solidFill>
                  <a:schemeClr val="tx1"/>
                </a:solidFill>
              </a:rPr>
            </a:br>
            <a:r>
              <a:rPr lang="uk-UA" sz="1200" dirty="0">
                <a:solidFill>
                  <a:schemeClr val="tx1"/>
                </a:solidFill>
              </a:rPr>
              <a:t>майстер сільськогосподарського виробництва,</a:t>
            </a:r>
            <a:br>
              <a:rPr lang="uk-UA" sz="1200" dirty="0">
                <a:solidFill>
                  <a:schemeClr val="tx1"/>
                </a:solidFill>
              </a:rPr>
            </a:br>
            <a:r>
              <a:rPr lang="uk-UA" sz="1200" dirty="0">
                <a:solidFill>
                  <a:schemeClr val="tx1"/>
                </a:solidFill>
              </a:rPr>
              <a:t>майстер-кухар, майстер ресторанного обслуговування, майстер-електротехнік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4398062" y="1412453"/>
            <a:ext cx="7314511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НРК 6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3" y="2023039"/>
            <a:ext cx="3575259" cy="576293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400" b="1" dirty="0"/>
              <a:t>або: </a:t>
            </a:r>
            <a:r>
              <a:rPr lang="uk-UA" sz="1400" dirty="0"/>
              <a:t>Підвищення кваліфікації </a:t>
            </a:r>
            <a:br>
              <a:rPr lang="uk-UA" sz="1400" dirty="0"/>
            </a:br>
            <a:r>
              <a:rPr lang="uk-UA" sz="1400" dirty="0"/>
              <a:t>для професійного зростання у технічній сфері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3" y="2740503"/>
            <a:ext cx="3575259" cy="71504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uk-UA" sz="1200" dirty="0">
                <a:solidFill>
                  <a:schemeClr val="tx1"/>
                </a:solidFill>
              </a:rPr>
              <a:t>наприклад, бакалавр-професіонал, технік-механік у сільському господарстві,</a:t>
            </a:r>
            <a:br>
              <a:rPr lang="uk-UA" sz="1200" dirty="0">
                <a:solidFill>
                  <a:schemeClr val="tx1"/>
                </a:solidFill>
              </a:rPr>
            </a:br>
            <a:r>
              <a:rPr lang="uk-UA" sz="1200" dirty="0">
                <a:solidFill>
                  <a:schemeClr val="tx1"/>
                </a:solidFill>
              </a:rPr>
              <a:t>харчовий технолог, технік з експлуатації будівель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3CAC0400-1E75-46B7-AAEC-DBC5DA41CAF6}"/>
              </a:ext>
            </a:extLst>
          </p:cNvPr>
          <p:cNvSpPr txBox="1">
            <a:spLocks/>
          </p:cNvSpPr>
          <p:nvPr/>
        </p:nvSpPr>
        <p:spPr>
          <a:xfrm>
            <a:off x="4398061" y="3604649"/>
            <a:ext cx="3575259" cy="607071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400" b="1" dirty="0"/>
              <a:t>або:</a:t>
            </a:r>
            <a:r>
              <a:rPr lang="uk-UA" sz="1400" dirty="0"/>
              <a:t> Підвищення кваліфікації для професійного зростання у комерційній </a:t>
            </a:r>
            <a:r>
              <a:rPr lang="uk-UA" sz="1600" dirty="0"/>
              <a:t>сфері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26136F7C-27AE-409A-8D9A-8639500E0AB8}"/>
              </a:ext>
            </a:extLst>
          </p:cNvPr>
          <p:cNvSpPr txBox="1">
            <a:spLocks/>
          </p:cNvSpPr>
          <p:nvPr/>
        </p:nvSpPr>
        <p:spPr>
          <a:xfrm>
            <a:off x="4398061" y="4229077"/>
            <a:ext cx="3575259" cy="1676851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uk-UA" sz="1200" dirty="0">
                <a:solidFill>
                  <a:schemeClr val="tx1"/>
                </a:solidFill>
              </a:rPr>
              <a:t>наприклад, бакалавр-професіонал, фахівець-аграрiй для бухгалтерського обліку, фахівець з економіки та організації виробництва на комерційному підприємстві, фахівець з економіки та організації виробництва на промисловому підприємстві, фахівець з економіки та організації виробництва у ЗМІ та видавництвах, бухгалтер, залучений до складання балансу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DA928BF-3021-4CEE-B223-CFDA8EAA1F4E}"/>
              </a:ext>
            </a:extLst>
          </p:cNvPr>
          <p:cNvSpPr/>
          <p:nvPr/>
        </p:nvSpPr>
        <p:spPr>
          <a:xfrm>
            <a:off x="510194" y="6037539"/>
            <a:ext cx="74477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/>
              <a:t> * Зазначені професії, якi належать до однієї професійної галузі, можуть не ґрунтуватися одна на одній. </a:t>
            </a:r>
            <a:br>
              <a:rPr lang="uk-UA" sz="1000" dirty="0"/>
            </a:br>
            <a:r>
              <a:rPr lang="uk-UA" sz="1000" dirty="0"/>
              <a:t>    Цi професії зазначені як приклади, вони знаходяться на різних кваліфікаційних рівнях у відповідній професійній галузі.</a:t>
            </a:r>
          </a:p>
          <a:p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8431294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>
                <a:solidFill>
                  <a:srgbClr val="D6851B"/>
                </a:solidFill>
              </a:rPr>
              <a:t>2. </a:t>
            </a:r>
            <a:r>
              <a:rPr lang="uk-UA"/>
              <a:t>Національна рамка кваліфікацій Німеччини (НРК)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uk-UA" sz="2000"/>
              <a:t>Систематизація за ступенем складності та видом діяльності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2176145"/>
            <a:ext cx="3575252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/>
              <a:t>Підвищення кваліфікації </a:t>
            </a:r>
            <a:br>
              <a:rPr lang="uk-UA" sz="1600"/>
            </a:br>
            <a:r>
              <a:rPr lang="uk-UA" sz="1600"/>
              <a:t>просунутого рівня 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5" y="2895211"/>
            <a:ext cx="3575253" cy="97640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uk-UA" sz="1200" dirty="0">
                <a:solidFill>
                  <a:schemeClr val="tx1"/>
                </a:solidFill>
              </a:rPr>
              <a:t>наприклад, магістр-професіонал, інженер-економіст у технічній сфері, інженер-економіст у комерційній сфері, сертифікований майстер виробничого навчання*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4" y="1559075"/>
            <a:ext cx="731450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НРК 7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82676" y="2178748"/>
            <a:ext cx="3575258" cy="791737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1400" dirty="0"/>
              <a:t>або: Навчання з присудженням академічного </a:t>
            </a:r>
            <a:r>
              <a:rPr lang="uk-UA" sz="1400" spc="-10" dirty="0"/>
              <a:t>ступеня «магістр» в університетах прикладних </a:t>
            </a:r>
            <a:r>
              <a:rPr lang="uk-UA" sz="1400" dirty="0"/>
              <a:t>наук і вищих школах прикладних наук </a:t>
            </a:r>
            <a:endParaRPr lang="uk-UA" sz="1600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82676" y="3050158"/>
            <a:ext cx="3575261" cy="52268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uk-UA" sz="1200" dirty="0">
                <a:solidFill>
                  <a:schemeClr val="tx1"/>
                </a:solidFill>
              </a:rPr>
              <a:t>наприклад, Master of Science (M. Sc.) (магістр наук) аграрій*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8137316" y="1559075"/>
            <a:ext cx="3575259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НРК 8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5" y="2176145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Здобуття наукового ступеня в університеті прикладних наук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6" y="2895210"/>
            <a:ext cx="3575259" cy="154185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uk-UA" sz="1400" dirty="0">
                <a:solidFill>
                  <a:schemeClr val="tx1"/>
                </a:solidFill>
              </a:rPr>
              <a:t>z</a:t>
            </a:r>
            <a:r>
              <a:rPr lang="uk-UA" sz="1200" dirty="0">
                <a:solidFill>
                  <a:schemeClr val="tx1"/>
                </a:solidFill>
              </a:rPr>
              <a:t>. B. Promovierte/r Agrarwissenschaftler/in (Dr. Agr.) (доктор сільськогосподарських наук ), Promovierte/r Ökonom/in (Dr. оec.) (доктор економічних наук), </a:t>
            </a:r>
            <a:br>
              <a:rPr lang="uk-UA" sz="1200" dirty="0">
                <a:solidFill>
                  <a:schemeClr val="tx1"/>
                </a:solidFill>
              </a:rPr>
            </a:br>
            <a:r>
              <a:rPr lang="uk-UA" sz="1200" dirty="0">
                <a:solidFill>
                  <a:schemeClr val="tx1"/>
                </a:solidFill>
              </a:rPr>
              <a:t>Promovierte/r Ernährungswissenschaftler/in (Dr. oec. Troph.) (доктор наук у галузі дієтології), </a:t>
            </a:r>
            <a:br>
              <a:rPr lang="uk-UA" sz="1200" dirty="0">
                <a:solidFill>
                  <a:schemeClr val="tx1"/>
                </a:solidFill>
              </a:rPr>
            </a:br>
            <a:r>
              <a:rPr lang="uk-UA" sz="1200" dirty="0">
                <a:solidFill>
                  <a:schemeClr val="tx1"/>
                </a:solidFill>
              </a:rPr>
              <a:t>Promovierte/r Ingenieur/in (Dr. Ing.) (доктор технічних наук)*</a:t>
            </a:r>
            <a:endParaRPr lang="uk-UA" sz="1400" dirty="0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4AB491A-E403-4996-91D5-1BF8F775782D}"/>
              </a:ext>
            </a:extLst>
          </p:cNvPr>
          <p:cNvSpPr/>
          <p:nvPr/>
        </p:nvSpPr>
        <p:spPr>
          <a:xfrm>
            <a:off x="525582" y="5464202"/>
            <a:ext cx="7447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/>
              <a:t> * Зазначені професії, якi належать до однієї професійної галузі, можуть не ґрунтуватися одна на одній. </a:t>
            </a:r>
            <a:br>
              <a:rPr lang="uk-UA" sz="1000"/>
            </a:br>
            <a:r>
              <a:rPr lang="uk-UA" sz="1000"/>
              <a:t>    Цi професії зазначені як приклади, вони знаходяться на різних кваліфікаційних рівнях у відповідній професійній галузі.</a:t>
            </a:r>
          </a:p>
        </p:txBody>
      </p:sp>
    </p:spTree>
    <p:extLst>
      <p:ext uri="{BB962C8B-B14F-4D97-AF65-F5344CB8AC3E}">
        <p14:creationId xmlns:p14="http://schemas.microsoft.com/office/powerpoint/2010/main" val="420408444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A46D50A1-29E0-6215-A80A-887FB7C63936}"/>
              </a:ext>
            </a:extLst>
          </p:cNvPr>
          <p:cNvSpPr/>
          <p:nvPr/>
        </p:nvSpPr>
        <p:spPr>
          <a:xfrm>
            <a:off x="658813" y="1556675"/>
            <a:ext cx="543718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                </a:t>
            </a:r>
            <a:r>
              <a:rPr lang="uk-UA" b="1" dirty="0">
                <a:solidFill>
                  <a:schemeClr val="bg1"/>
                </a:solidFill>
              </a:rPr>
              <a:t>Дуальне професійне навчання  </a:t>
            </a: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5C63104D-CCE9-9A14-F570-05346152E897}"/>
              </a:ext>
            </a:extLst>
          </p:cNvPr>
          <p:cNvSpPr/>
          <p:nvPr/>
        </p:nvSpPr>
        <p:spPr>
          <a:xfrm>
            <a:off x="6240463" y="1556675"/>
            <a:ext cx="547934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8"/>
            <a:r>
              <a:rPr lang="uk-UA" b="1" dirty="0"/>
              <a:t>Професійне навчання в училищі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noProof="0">
                <a:solidFill>
                  <a:srgbClr val="D6851B"/>
                </a:solidFill>
              </a:rPr>
              <a:t>3. </a:t>
            </a:r>
            <a:r>
              <a:rPr lang="uk-UA"/>
              <a:t>Два види первинного професійного навчання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81192" y="2218692"/>
            <a:ext cx="5392428" cy="29459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70 % на підприємстві – 30 % у професійному училищі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Оплата праці учнів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Регулюється федеральним законодавством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32</a:t>
            </a:r>
            <a:r>
              <a:rPr lang="de-DE" sz="1600" dirty="0"/>
              <a:t>4</a:t>
            </a:r>
            <a:r>
              <a:rPr lang="uk-UA" sz="1600" dirty="0"/>
              <a:t> професій*, з них приблизно: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uk-UA" sz="1600" dirty="0"/>
              <a:t>130 ремісничих професій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uk-UA" sz="1600" dirty="0"/>
              <a:t>250 професій у виробничій та природничо-науковій сферах (частково збігаються з ремісничими професіями)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uk-UA" sz="1600" dirty="0"/>
              <a:t>50 професій у комерційній сфері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6D6066D-236C-4A16-92AA-6E3064283376}"/>
              </a:ext>
            </a:extLst>
          </p:cNvPr>
          <p:cNvSpPr txBox="1"/>
          <p:nvPr/>
        </p:nvSpPr>
        <p:spPr>
          <a:xfrm>
            <a:off x="6240463" y="2218692"/>
            <a:ext cx="5232796" cy="38179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частково висока зайнятість на практичних стадіях виробничої діяльності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Оплата праці учнів у сфері охорони здоров'я/в інших випадках праця учнів частково не оплачується або навчання ведеться на платній основі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Регулюється законодавством федеральних земель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Приблизно 70 професій у таких сферах: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uk-UA" sz="1600" dirty="0"/>
              <a:t>техніка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uk-UA" sz="1600" dirty="0"/>
              <a:t>іноземні мови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uk-UA" sz="1600" dirty="0"/>
              <a:t>дизайн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uk-UA" sz="1600" dirty="0"/>
              <a:t>Професії в комерційній сфері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uk-UA" sz="1600" dirty="0"/>
              <a:t>охорона здоров'я, соціальна сфера, догляд за тілом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E5C1929-7ADA-45CA-8F87-5FCF4C97CB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15" y="1013059"/>
            <a:ext cx="1476314" cy="108723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E8A161E-7420-4571-9B57-BA2D35995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8046" y="861875"/>
            <a:ext cx="1215213" cy="1116012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28C3F74-FDC2-48E0-98D9-D74B2E5564CF}"/>
              </a:ext>
            </a:extLst>
          </p:cNvPr>
          <p:cNvSpPr/>
          <p:nvPr/>
        </p:nvSpPr>
        <p:spPr>
          <a:xfrm>
            <a:off x="525582" y="5464202"/>
            <a:ext cx="74477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/>
              <a:t> * професії частково дублюються</a:t>
            </a:r>
          </a:p>
        </p:txBody>
      </p:sp>
    </p:spTree>
    <p:extLst>
      <p:ext uri="{BB962C8B-B14F-4D97-AF65-F5344CB8AC3E}">
        <p14:creationId xmlns:p14="http://schemas.microsoft.com/office/powerpoint/2010/main" val="375094233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/>
              <a:t>4.</a:t>
            </a:r>
            <a:r>
              <a:rPr lang="uk-UA" noProof="0">
                <a:solidFill>
                  <a:srgbClr val="D6851B"/>
                </a:solidFill>
              </a:rPr>
              <a:t> </a:t>
            </a:r>
            <a:r>
              <a:rPr lang="uk-UA"/>
              <a:t>Професійне навчання на підприємстві в Дуальних системах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353138"/>
            <a:ext cx="6157913" cy="183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uk-UA" sz="1600" b="1" dirty="0"/>
              <a:t>130 професій</a:t>
            </a:r>
            <a:r>
              <a:rPr lang="uk-UA" sz="1600" dirty="0"/>
              <a:t>, якi переважно належать до сфери компетенції ремісничих палат, </a:t>
            </a:r>
            <a:br>
              <a:rPr lang="uk-UA" sz="1600" dirty="0"/>
            </a:br>
            <a:r>
              <a:rPr lang="uk-UA" sz="1600" dirty="0"/>
              <a:t>гільдій ремісників і окружних об'єднань ремісників у таких галузях: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лісовий промисел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будівельні та оздоблювальні роботи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електротехніка та металеві роботи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швейна, текстильна та шкіряна промисловість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ED23082-CAED-4AAB-9439-21126E5BC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711" y="4545013"/>
            <a:ext cx="4406582" cy="693249"/>
          </a:xfrm>
          <a:prstGeom prst="rect">
            <a:avLst/>
          </a:prstGeom>
          <a:solidFill>
            <a:srgbClr val="D6851B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eaLnBrk="1" hangingPunct="1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chemeClr val="bg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solidFill>
                  <a:schemeClr val="bg1"/>
                </a:solidFill>
                <a:latin typeface="Calibri" panose="020F0502020204030204"/>
                <a:cs typeface="+mn-cs"/>
              </a:rPr>
              <a:t>Приблизно </a:t>
            </a:r>
            <a:r>
              <a:rPr lang="uk-UA" sz="1600" b="1">
                <a:solidFill>
                  <a:schemeClr val="bg1"/>
                </a:solidFill>
                <a:latin typeface="Calibri" panose="020F0502020204030204"/>
                <a:cs typeface="+mn-cs"/>
              </a:rPr>
              <a:t>25 % </a:t>
            </a:r>
            <a:r>
              <a:rPr lang="uk-UA" sz="1600">
                <a:solidFill>
                  <a:schemeClr val="bg1"/>
                </a:solidFill>
                <a:latin typeface="Calibri" panose="020F0502020204030204"/>
                <a:cs typeface="+mn-cs"/>
              </a:rPr>
              <a:t>усіх учнів освоюють ремісничу професію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545013"/>
            <a:ext cx="5704296" cy="939470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uk-UA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Доступ: </a:t>
            </a:r>
            <a:r>
              <a:rPr lang="uk-UA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формальні обмеження відсутні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Підприємство, що навчає, приймає рішення про необхідну попередню підготовку здобувача на базі училища 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/>
              <a:t>Ремісничі професії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E78BABA-834B-48E5-8C4A-C9C807D77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4682" y="2205037"/>
            <a:ext cx="1148426" cy="2245043"/>
          </a:xfrm>
          <a:prstGeom prst="rect">
            <a:avLst/>
          </a:prstGeom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255CE004-780A-4F60-9318-2FC8E0E98354}"/>
              </a:ext>
            </a:extLst>
          </p:cNvPr>
          <p:cNvSpPr/>
          <p:nvPr/>
        </p:nvSpPr>
        <p:spPr>
          <a:xfrm>
            <a:off x="6728460" y="2051291"/>
            <a:ext cx="4804728" cy="1281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виробництво скла, паперу, виробів і кераміки тощо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хімічне чищення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охорона здоров'я та догляд за тілом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продовольча продукція</a:t>
            </a:r>
          </a:p>
        </p:txBody>
      </p:sp>
    </p:spTree>
    <p:extLst>
      <p:ext uri="{BB962C8B-B14F-4D97-AF65-F5344CB8AC3E}">
        <p14:creationId xmlns:p14="http://schemas.microsoft.com/office/powerpoint/2010/main" val="322446287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/>
              <a:t>4.</a:t>
            </a:r>
            <a:r>
              <a:rPr lang="uk-UA" noProof="0">
                <a:solidFill>
                  <a:srgbClr val="D6851B"/>
                </a:solidFill>
              </a:rPr>
              <a:t> </a:t>
            </a:r>
            <a:r>
              <a:rPr lang="uk-UA"/>
              <a:t>Професійне навчання на підприємстві в Дуальних системах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6069648" cy="28305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uk-UA" sz="1600" b="1" dirty="0"/>
              <a:t>Близько 250 професій </a:t>
            </a:r>
            <a:r>
              <a:rPr lang="uk-UA" sz="1600" dirty="0"/>
              <a:t>(деякі з них iдентичнi з ремісничими професіями), яких навчають на промислових чи інших великих підприємствах.</a:t>
            </a:r>
          </a:p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uk-UA" sz="1600" dirty="0"/>
              <a:t>Наприклад: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механік-монтажник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лаборант у біологічній лабораторії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лаборант у хімічній лабораторії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фахівець з електронного обладнання </a:t>
            </a:r>
            <a:br>
              <a:rPr lang="de-DE" sz="1600" dirty="0"/>
            </a:br>
            <a:r>
              <a:rPr lang="uk-UA" sz="1600" dirty="0"/>
              <a:t>промислової техніки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ED23082-CAED-4AAB-9439-21126E5BC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2800" y="4546800"/>
            <a:ext cx="4406582" cy="975377"/>
          </a:xfrm>
          <a:prstGeom prst="rect">
            <a:avLst/>
          </a:prstGeom>
          <a:solidFill>
            <a:srgbClr val="D6851B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eaLnBrk="1" hangingPunct="1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chemeClr val="bg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solidFill>
                  <a:schemeClr val="bg1"/>
                </a:solidFill>
                <a:latin typeface="Calibri" panose="020F0502020204030204"/>
                <a:cs typeface="+mn-cs"/>
              </a:rPr>
              <a:t>Приблизно </a:t>
            </a:r>
            <a:r>
              <a:rPr lang="uk-UA" sz="1600" b="1">
                <a:solidFill>
                  <a:schemeClr val="bg1"/>
                </a:solidFill>
                <a:latin typeface="Calibri" panose="020F0502020204030204"/>
                <a:cs typeface="+mn-cs"/>
              </a:rPr>
              <a:t>60 % </a:t>
            </a:r>
            <a:r>
              <a:rPr lang="uk-UA" sz="1600">
                <a:solidFill>
                  <a:schemeClr val="bg1"/>
                </a:solidFill>
                <a:latin typeface="Calibri" panose="020F0502020204030204"/>
                <a:cs typeface="+mn-cs"/>
              </a:rPr>
              <a:t>усіх учнів опановують професії у виробничій та природничо-науковій сферах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548805"/>
            <a:ext cx="5518964" cy="1221598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uk-UA" sz="1600" b="1">
                <a:solidFill>
                  <a:prstClr val="black"/>
                </a:solidFill>
                <a:latin typeface="Calibri" panose="020F0502020204030204"/>
                <a:cs typeface="+mn-cs"/>
              </a:rPr>
              <a:t>Доступ: </a:t>
            </a:r>
            <a:r>
              <a:rPr lang="uk-UA" sz="1600" b="1">
                <a:solidFill>
                  <a:srgbClr val="D6851B"/>
                </a:solidFill>
                <a:latin typeface="Calibri" panose="020F0502020204030204"/>
                <a:cs typeface="+mn-cs"/>
              </a:rPr>
              <a:t>формальні обмеження відсутні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solidFill>
                  <a:prstClr val="black"/>
                </a:solidFill>
                <a:latin typeface="Calibri" panose="020F0502020204030204"/>
                <a:cs typeface="+mn-cs"/>
              </a:rPr>
              <a:t>Підприємство, що навчає, приймає рішення про необхідну попередню підготовку здобувача на базі училища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/>
              <a:t>Професії у виробничій та природничо-науковій сферах</a:t>
            </a:r>
          </a:p>
          <a:p>
            <a:endParaRPr lang="de-DE" sz="2000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8460" y="2489538"/>
            <a:ext cx="5708015" cy="1589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фахівець із металообробки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оператор верстатів та обладнання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фахівець із мехатроніки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виробничий технолог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дефектоскопіст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96F26A2-06A8-42D2-B55D-BA0074A2F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9923" y="2205037"/>
            <a:ext cx="1086077" cy="225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7722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/>
              <a:t>4.</a:t>
            </a:r>
            <a:r>
              <a:rPr lang="uk-UA" noProof="0">
                <a:solidFill>
                  <a:srgbClr val="D6851B"/>
                </a:solidFill>
              </a:rPr>
              <a:t> </a:t>
            </a:r>
            <a:r>
              <a:rPr lang="uk-UA"/>
              <a:t>Професійне навчання на підприємстві в Дуальних системах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7311708" cy="24457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50</a:t>
            </a:r>
            <a:r>
              <a:rPr lang="uk-UA" sz="1600" b="1" dirty="0"/>
              <a:t> або більше професій </a:t>
            </a:r>
            <a:r>
              <a:rPr lang="uk-UA" sz="1600" dirty="0"/>
              <a:t>(залежно від того, як рахувати). Наприклад, у таких галузях: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торгівля (роздрібна, оптова та зовнішня торгівля, промисловість)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офісна робота та адміністрування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фінанси, контролінг і право </a:t>
            </a:r>
            <a:br>
              <a:rPr lang="de-DE" sz="1600" dirty="0"/>
            </a:br>
            <a:r>
              <a:rPr lang="uk-UA" sz="1600" dirty="0"/>
              <a:t>(банки, страхові компанії, робота в галузі права)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менеджмент у сфері охорони здоров'я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640273"/>
            <a:ext cx="9087354" cy="1247246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uk-UA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Доступ: </a:t>
            </a:r>
            <a:r>
              <a:rPr lang="uk-UA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формальні обмеження відсутні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Підприємство, що навчає, приймає рішення про необхідну попередню підготовку здобувача на базі училища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Часто потрібен атестат про закінчення середньої школи або про здобуття освіти на вищому рівні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/>
              <a:t>Професії в комерційній сфері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8460" y="1772785"/>
            <a:ext cx="4984115" cy="156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логістика і транспорт (експедиторські та логістичні послуги)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нерухомість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готельна та ресторанна справа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дозвілля та туризм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52E5F81-28A9-494C-97AC-4B5B0CA27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250546" y="2205038"/>
            <a:ext cx="1561517" cy="222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2900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/>
              <a:t>5.</a:t>
            </a:r>
            <a:r>
              <a:rPr lang="uk-UA" noProof="0">
                <a:solidFill>
                  <a:srgbClr val="D6851B"/>
                </a:solidFill>
              </a:rPr>
              <a:t> </a:t>
            </a:r>
            <a:r>
              <a:rPr lang="uk-UA"/>
              <a:t>Професійне навчання в училищі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5437188" cy="30100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uk-UA" sz="1600" b="1" dirty="0"/>
              <a:t>Розрізняють такі галузі: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регламентовані професії </a:t>
            </a:r>
            <a:r>
              <a:rPr lang="uk-UA" sz="1400" dirty="0"/>
              <a:t>➔</a:t>
            </a:r>
            <a:r>
              <a:rPr lang="uk-UA" sz="1600" dirty="0"/>
              <a:t> до роботи за цими професіями допускаються тільки тi особи, які мають визнане державою свідоцтво про професійне навчання</a:t>
            </a:r>
          </a:p>
          <a:p>
            <a:pPr marL="612000" lvl="1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Галузі: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догляд, аварійно-рятувальна служба </a:t>
            </a:r>
            <a:br>
              <a:rPr lang="de-DE" sz="1600" dirty="0"/>
            </a:br>
            <a:r>
              <a:rPr lang="uk-UA" sz="1600" dirty="0"/>
              <a:t>та акушерство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професії медичного асистента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фізіотерапія та мова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245893"/>
            <a:ext cx="9074151" cy="1339579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>
              <a:spcAft>
                <a:spcPts val="600"/>
              </a:spcAft>
            </a:pPr>
            <a:r>
              <a:rPr lang="uk-UA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Строк навчання</a:t>
            </a:r>
            <a:r>
              <a:rPr lang="uk-UA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: як правило, три роки</a:t>
            </a:r>
          </a:p>
          <a:p>
            <a:pPr lvl="0" eaLnBrk="1" hangingPunct="1">
              <a:spcAft>
                <a:spcPts val="600"/>
              </a:spcAft>
            </a:pPr>
            <a:r>
              <a:rPr lang="uk-UA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Доступ: </a:t>
            </a:r>
            <a:r>
              <a:rPr lang="uk-UA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як правило, атестат про закінчення середньої школи</a:t>
            </a:r>
          </a:p>
          <a:p>
            <a:pPr lvl="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Поряд із класичними професіями в галузі догляду є професії в галузі терапії: наприклад, логопедії, трудотерапії, фізіотерапії, а також професії парамедика, подолога, асистента дієтолога.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/>
              <a:t>Спеціальності в галузі охорони здоров'я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366192" y="2364595"/>
            <a:ext cx="5051267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2000" lvl="1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Додаткові галузі: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професії в комерційній сфері / менеджмент у сфері охорони здоров'я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ремісничі професії у сфері охорони здоров'я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F26427-CC85-4EF7-84CF-DA0EA859D7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62748" y="2969599"/>
            <a:ext cx="1454850" cy="107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53832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/>
              <a:t>5.</a:t>
            </a:r>
            <a:r>
              <a:rPr lang="uk-UA" noProof="0">
                <a:solidFill>
                  <a:srgbClr val="D6851B"/>
                </a:solidFill>
              </a:rPr>
              <a:t> </a:t>
            </a:r>
            <a:r>
              <a:rPr lang="uk-UA"/>
              <a:t>Професійне навчання в училищі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1" y="1469027"/>
            <a:ext cx="6157913" cy="27535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uk-UA" sz="1600" b="1"/>
              <a:t>Близько 50 професій </a:t>
            </a:r>
            <a:r>
              <a:rPr lang="uk-UA" sz="1600"/>
              <a:t>із високою практичною часткою, наприклад, у таких галузях: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технічний асистент у сфері мультимедіа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технічний асистент фармацевта, хіміка або біолога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технічний асистент у сфері інформаційного забезпечення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технічний асистент у сфері експлуатації морських суден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асистент у сфері ділового адміністрування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асистент керівника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4801770"/>
            <a:ext cx="9143109" cy="961014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>
              <a:spcAft>
                <a:spcPts val="600"/>
              </a:spcAft>
            </a:pPr>
            <a:r>
              <a:rPr lang="uk-UA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Строк навчання</a:t>
            </a:r>
            <a:r>
              <a:rPr lang="uk-UA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: від одного до трьох років (залежно від того, чи проводиться навчання протягом усього дня або частини дня).</a:t>
            </a:r>
          </a:p>
          <a:p>
            <a:pPr lvl="0" eaLnBrk="1" hangingPunct="1">
              <a:spcAft>
                <a:spcPts val="600"/>
              </a:spcAft>
            </a:pPr>
            <a:r>
              <a:rPr lang="uk-UA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Доступ: </a:t>
            </a:r>
            <a:r>
              <a:rPr lang="uk-UA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переважно атестат про закінчення середньої школи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/>
              <a:t>Додаткові професії: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9253" y="1773764"/>
            <a:ext cx="4563587" cy="2486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європейський секретар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фахівці з управління готельним господарством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професії підсобних працівників у сфері догляду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асистент із соціальної роботи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креативні професії (наприклад, кераміст, дизайнер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професії в галузі спорту (наприклад, професійний артист, танцюрист, учитель гімнастики)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428182101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/>
              <a:t>Шляхи професійного навчання зі здобуттям вищої кваліфікації</a:t>
            </a:r>
          </a:p>
          <a:p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018010-DB65-4785-B9D5-3A3300996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2445" y="3275011"/>
            <a:ext cx="1121139" cy="2386014"/>
          </a:xfrm>
          <a:prstGeom prst="rect">
            <a:avLst/>
          </a:prstGeom>
        </p:spPr>
      </p:pic>
      <p:sp>
        <p:nvSpPr>
          <p:cNvPr id="8" name="Textplatzhalter 3">
            <a:extLst>
              <a:ext uri="{FF2B5EF4-FFF2-40B4-BE49-F238E27FC236}">
                <a16:creationId xmlns:a16="http://schemas.microsoft.com/office/drawing/2014/main" id="{BE55CB87-1106-45F8-8E99-CA8BEFE37703}"/>
              </a:ext>
            </a:extLst>
          </p:cNvPr>
          <p:cNvSpPr txBox="1">
            <a:spLocks/>
          </p:cNvSpPr>
          <p:nvPr/>
        </p:nvSpPr>
        <p:spPr>
          <a:xfrm>
            <a:off x="658811" y="2181251"/>
            <a:ext cx="3355627" cy="99429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dirty="0">
                <a:solidFill>
                  <a:schemeClr val="tx1"/>
                </a:solidFill>
                <a:latin typeface="+mn-lt"/>
              </a:rPr>
              <a:t>Обсяг: 400 навчальних годин</a:t>
            </a:r>
          </a:p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dirty="0">
                <a:solidFill>
                  <a:schemeClr val="tx1"/>
                </a:solidFill>
                <a:latin typeface="+mn-lt"/>
              </a:rPr>
              <a:t>насамперед у галузі інформаційних технологій 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E453899-D478-4F7A-8BD2-CD821857EEBD}"/>
              </a:ext>
            </a:extLst>
          </p:cNvPr>
          <p:cNvSpPr txBox="1">
            <a:spLocks/>
          </p:cNvSpPr>
          <p:nvPr/>
        </p:nvSpPr>
        <p:spPr>
          <a:xfrm>
            <a:off x="658812" y="1560918"/>
            <a:ext cx="3355627" cy="563323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72000" tIns="144000" rIns="72000" bIns="144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800"/>
              <a:t>сертифікований фахівець [НРК 5]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8BA6E691-F99B-48B8-B286-58CCCAC3BBF1}"/>
              </a:ext>
            </a:extLst>
          </p:cNvPr>
          <p:cNvSpPr txBox="1">
            <a:spLocks/>
          </p:cNvSpPr>
          <p:nvPr/>
        </p:nvSpPr>
        <p:spPr>
          <a:xfrm>
            <a:off x="4138568" y="1560918"/>
            <a:ext cx="4213694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/>
              <a:t>бакалавр-професіонал [НРК 6]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41A70E3C-7FBF-4B05-B8D0-54A86DC34860}"/>
              </a:ext>
            </a:extLst>
          </p:cNvPr>
          <p:cNvSpPr txBox="1">
            <a:spLocks/>
          </p:cNvSpPr>
          <p:nvPr/>
        </p:nvSpPr>
        <p:spPr>
          <a:xfrm>
            <a:off x="4148253" y="2131004"/>
            <a:ext cx="4213695" cy="385405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0" indent="-252000" defTabSz="914400">
              <a:lnSpc>
                <a:spcPts val="18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dirty="0">
                <a:solidFill>
                  <a:schemeClr val="tx1"/>
                </a:solidFill>
                <a:latin typeface="+mn-lt"/>
              </a:rPr>
              <a:t>Допуск після досягнення рівня НРК 4</a:t>
            </a:r>
          </a:p>
          <a:p>
            <a:pPr marL="360000" lvl="0" indent="-252000" defTabSz="914400">
              <a:lnSpc>
                <a:spcPts val="18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dirty="0">
                <a:solidFill>
                  <a:schemeClr val="tx1"/>
                </a:solidFill>
                <a:latin typeface="+mn-lt"/>
              </a:rPr>
              <a:t>Обсяг: не менше 1200 навчальних годин</a:t>
            </a:r>
          </a:p>
          <a:p>
            <a:pPr marL="360000" lvl="0" indent="-252000" defTabSz="914400">
              <a:lnSpc>
                <a:spcPts val="18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b="1" dirty="0">
                <a:solidFill>
                  <a:schemeClr val="tx1"/>
                </a:solidFill>
                <a:latin typeface="+mn-lt"/>
              </a:rPr>
              <a:t>Майстер ремісничої справи</a:t>
            </a:r>
          </a:p>
          <a:p>
            <a:pPr marL="684000" lvl="1" indent="-288000" defTabSz="914400">
              <a:lnSpc>
                <a:spcPts val="18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b="0" dirty="0">
                <a:latin typeface="+mn-lt"/>
              </a:rPr>
              <a:t>1-3,5 роки</a:t>
            </a:r>
          </a:p>
          <a:p>
            <a:pPr marL="684000" lvl="1" indent="-288000" defTabSz="914400">
              <a:lnSpc>
                <a:spcPts val="18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b="0" dirty="0">
                <a:solidFill>
                  <a:schemeClr val="tx1"/>
                </a:solidFill>
                <a:latin typeface="+mn-lt"/>
              </a:rPr>
              <a:t>повний навчальний день або без відриву від виробництва</a:t>
            </a:r>
          </a:p>
          <a:p>
            <a:pPr marL="358775" lvl="0" indent="-271463" defTabSz="914400">
              <a:lnSpc>
                <a:spcPts val="18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b="1" dirty="0">
                <a:solidFill>
                  <a:schemeClr val="tx1"/>
                </a:solidFill>
                <a:latin typeface="+mn-lt"/>
              </a:rPr>
              <a:t>Технік</a:t>
            </a:r>
          </a:p>
          <a:p>
            <a:pPr marL="719138" lvl="1" indent="-360363" defTabSz="914400">
              <a:lnSpc>
                <a:spcPts val="18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b="0" dirty="0">
                <a:solidFill>
                  <a:schemeClr val="tx1"/>
                </a:solidFill>
                <a:latin typeface="+mn-lt"/>
              </a:rPr>
              <a:t>різні строки навчання</a:t>
            </a:r>
          </a:p>
          <a:p>
            <a:pPr marL="719138" lvl="1" indent="-360363" defTabSz="914400">
              <a:lnSpc>
                <a:spcPts val="18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b="0" dirty="0">
                <a:solidFill>
                  <a:schemeClr val="tx1"/>
                </a:solidFill>
                <a:latin typeface="+mn-lt"/>
              </a:rPr>
              <a:t>повний навчальний день або без відриву від виробництва</a:t>
            </a:r>
          </a:p>
          <a:p>
            <a:pPr marL="468000" lvl="0" indent="-360000" defTabSz="914400">
              <a:lnSpc>
                <a:spcPts val="18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b="1" dirty="0">
                <a:solidFill>
                  <a:schemeClr val="tx1"/>
                </a:solidFill>
                <a:latin typeface="+mn-lt"/>
              </a:rPr>
              <a:t>Фахівець з економіки та організації виробництва</a:t>
            </a:r>
          </a:p>
          <a:p>
            <a:pPr marL="719138" lvl="1" indent="-358775" defTabSz="914400">
              <a:lnSpc>
                <a:spcPts val="18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b="0" dirty="0">
                <a:solidFill>
                  <a:schemeClr val="tx1"/>
                </a:solidFill>
                <a:latin typeface="+mn-lt"/>
              </a:rPr>
              <a:t>різні строки навчання</a:t>
            </a:r>
            <a:endParaRPr lang="uk-UA" sz="1200" b="0" dirty="0">
              <a:solidFill>
                <a:schemeClr val="tx1"/>
              </a:solidFill>
              <a:latin typeface="+mn-lt"/>
            </a:endParaRPr>
          </a:p>
          <a:p>
            <a:pPr marL="719138" lvl="1" indent="-358775" defTabSz="914400">
              <a:lnSpc>
                <a:spcPts val="18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b="0" dirty="0">
                <a:solidFill>
                  <a:schemeClr val="tx1"/>
                </a:solidFill>
                <a:latin typeface="+mn-lt"/>
              </a:rPr>
              <a:t>повний навчальний день або без відриву від виробництва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420C4352-C66B-410A-BBF5-401F27134B01}"/>
              </a:ext>
            </a:extLst>
          </p:cNvPr>
          <p:cNvSpPr txBox="1">
            <a:spLocks/>
          </p:cNvSpPr>
          <p:nvPr/>
        </p:nvSpPr>
        <p:spPr>
          <a:xfrm>
            <a:off x="8486076" y="2203527"/>
            <a:ext cx="3226498" cy="99429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dirty="0">
                <a:solidFill>
                  <a:schemeClr val="tx1"/>
                </a:solidFill>
                <a:latin typeface="+mn-lt"/>
              </a:rPr>
              <a:t>Допуск після досягнення рівня НРК 6</a:t>
            </a: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dirty="0">
                <a:solidFill>
                  <a:schemeClr val="tx1"/>
                </a:solidFill>
                <a:latin typeface="+mn-lt"/>
              </a:rPr>
              <a:t>Обсяг: не менше 1600 навчальних годин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A2FC6EBC-975A-4492-820C-C532F9DF48A0}"/>
              </a:ext>
            </a:extLst>
          </p:cNvPr>
          <p:cNvSpPr txBox="1">
            <a:spLocks/>
          </p:cNvSpPr>
          <p:nvPr/>
        </p:nvSpPr>
        <p:spPr>
          <a:xfrm>
            <a:off x="8486077" y="1563013"/>
            <a:ext cx="3226497" cy="563323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72000" tIns="144000" rIns="72000" bIns="144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800" dirty="0"/>
              <a:t>магістр-професіонал [НРК 7]</a:t>
            </a:r>
          </a:p>
        </p:txBody>
      </p:sp>
      <p:sp>
        <p:nvSpPr>
          <p:cNvPr id="5" name="Titel 3">
            <a:extLst>
              <a:ext uri="{FF2B5EF4-FFF2-40B4-BE49-F238E27FC236}">
                <a16:creationId xmlns:a16="http://schemas.microsoft.com/office/drawing/2014/main" id="{D0074EEB-E0C2-68F5-1DBD-8BB2FCF36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>
            <a:normAutofit/>
          </a:bodyPr>
          <a:lstStyle/>
          <a:p>
            <a:r>
              <a:rPr lang="uk-UA" dirty="0"/>
              <a:t>6.</a:t>
            </a:r>
            <a:r>
              <a:rPr lang="uk-UA" noProof="0" dirty="0">
                <a:solidFill>
                  <a:srgbClr val="D6851B"/>
                </a:solidFill>
              </a:rPr>
              <a:t> </a:t>
            </a:r>
            <a:r>
              <a:rPr lang="uk-UA" dirty="0"/>
              <a:t>Можливості для вдосконалення та професійного зростання</a:t>
            </a:r>
          </a:p>
        </p:txBody>
      </p:sp>
    </p:spTree>
    <p:extLst>
      <p:ext uri="{BB962C8B-B14F-4D97-AF65-F5344CB8AC3E}">
        <p14:creationId xmlns:p14="http://schemas.microsoft.com/office/powerpoint/2010/main" val="414440421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173575"/>
            <a:ext cx="9000000" cy="446715"/>
          </a:xfrm>
        </p:spPr>
        <p:txBody>
          <a:bodyPr>
            <a:noAutofit/>
          </a:bodyPr>
          <a:lstStyle/>
          <a:p>
            <a:r>
              <a:rPr lang="uk-UA" sz="3600" noProof="0">
                <a:solidFill>
                  <a:srgbClr val="D6851B"/>
                </a:solidFill>
              </a:rPr>
              <a:t>Зміст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F5F9F5E-ECA7-4F0F-8CB4-6E016A211F75}"/>
              </a:ext>
            </a:extLst>
          </p:cNvPr>
          <p:cNvSpPr txBox="1"/>
          <p:nvPr/>
        </p:nvSpPr>
        <p:spPr>
          <a:xfrm>
            <a:off x="658812" y="1573553"/>
            <a:ext cx="7528844" cy="26161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>
                <a:latin typeface="+mj-lt"/>
              </a:rPr>
              <a:t>Професійні галузі в Німеччині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>
                <a:latin typeface="+mj-lt"/>
              </a:rPr>
              <a:t>Національна рамка кваліфікацій Німеччини (НРК)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>
                <a:latin typeface="+mj-lt"/>
              </a:rPr>
              <a:t>Два види первинного професійного навчання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>
                <a:latin typeface="+mj-lt"/>
              </a:rPr>
              <a:t>Професійне навчання на підприємстві в Дуальних системах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>
                <a:latin typeface="+mj-lt"/>
              </a:rPr>
              <a:t>Професійне навчання в училищі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>
                <a:latin typeface="+mj-lt"/>
              </a:rPr>
              <a:t>Можливості для вдосконалення та професійного зростання</a:t>
            </a:r>
          </a:p>
        </p:txBody>
      </p:sp>
    </p:spTree>
    <p:extLst>
      <p:ext uri="{BB962C8B-B14F-4D97-AF65-F5344CB8AC3E}">
        <p14:creationId xmlns:p14="http://schemas.microsoft.com/office/powerpoint/2010/main" val="281869360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6.</a:t>
            </a:r>
            <a:r>
              <a:rPr lang="uk-UA" noProof="0" dirty="0">
                <a:solidFill>
                  <a:srgbClr val="D6851B"/>
                </a:solidFill>
              </a:rPr>
              <a:t> </a:t>
            </a:r>
            <a:r>
              <a:rPr lang="uk-UA" dirty="0"/>
              <a:t>Можливості для вдосконалення та професійного зростання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1" y="1469027"/>
            <a:ext cx="10815794" cy="4138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uk-UA" sz="1600" dirty="0"/>
              <a:t>Перехід від професійного навчання до академічної професійної освіти БЕЗ права на доступ до університету прикладних наук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Доступ на підставі підвищення професійної кваліфікації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наприклад, свідоцтво майстра-ремісника (бакалавр-професіонал) або відповiдне свідоцтво про підвищення кваліфікації згідно із Законом про професійну освіту (BBiG) або Ремісничим кодексом (HwO), або в разі наявності професій у сфері охорони здоров'я, законодавчо регульованих на рівні федеральних земель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Загальний доступ до університету прикладних наук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Доступ на підставі предметно відповідного професійного навчання і роботи за професією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щонайменше два роки професійного навчання, потім щонайменше три роки досвіду роботи за отриманою професією або за професією, що предметно відповідає освоєній у межах професійного навчання професії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В окремих випадках потрібна консультаційна бесіда, іспит для отримання допуску або проходження випробувального терміну навчання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Допуск до навчального курсу, який предметно відповідає свідоцтву про професійне навчання/професійну діяльність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/>
              <a:t>Перехід до траєкторії академічного навчання </a:t>
            </a:r>
          </a:p>
        </p:txBody>
      </p:sp>
    </p:spTree>
    <p:extLst>
      <p:ext uri="{BB962C8B-B14F-4D97-AF65-F5344CB8AC3E}">
        <p14:creationId xmlns:p14="http://schemas.microsoft.com/office/powerpoint/2010/main" val="2214955548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/>
              <a:t>6.</a:t>
            </a:r>
            <a:r>
              <a:rPr lang="uk-UA" noProof="0">
                <a:solidFill>
                  <a:srgbClr val="D6851B"/>
                </a:solidFill>
              </a:rPr>
              <a:t> </a:t>
            </a:r>
            <a:r>
              <a:rPr lang="uk-UA"/>
              <a:t>Можливості для вдосконалення кваліфікації та професійного зростання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2" y="1039104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dirty="0"/>
              <a:t>Інші шляхи вдосконалення кваліфікації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5E17E19-A1FA-4EC5-BADD-810EC0C94935}"/>
              </a:ext>
            </a:extLst>
          </p:cNvPr>
          <p:cNvSpPr/>
          <p:nvPr/>
        </p:nvSpPr>
        <p:spPr>
          <a:xfrm>
            <a:off x="658813" y="1556675"/>
            <a:ext cx="543718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chemeClr val="bg1"/>
                </a:solidFill>
              </a:rPr>
              <a:t>надолуження упущеної можливості з метою отримання шкільного атестата/свідоцтва про професійне навчання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3ABEEA2F-CC64-44BB-8CBD-899D8FC5D02B}"/>
              </a:ext>
            </a:extLst>
          </p:cNvPr>
          <p:cNvSpPr/>
          <p:nvPr/>
        </p:nvSpPr>
        <p:spPr>
          <a:xfrm>
            <a:off x="6240463" y="1556675"/>
            <a:ext cx="547934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перенавчання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C37784B-0B82-42B3-B5BD-50F776E2C82F}"/>
              </a:ext>
            </a:extLst>
          </p:cNvPr>
          <p:cNvSpPr txBox="1"/>
          <p:nvPr/>
        </p:nvSpPr>
        <p:spPr>
          <a:xfrm>
            <a:off x="658813" y="2388618"/>
            <a:ext cx="5292725" cy="8556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наприклад, з метою отримання кваліфікації для виконання висококваліфікованої роботи	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без відриву від виробництва у вечірніх школах, протягом повного навчального дня в коледжах або освітніх центрах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91ED3F-869F-4B64-ACB8-5CF085C86213}"/>
              </a:ext>
            </a:extLst>
          </p:cNvPr>
          <p:cNvSpPr txBox="1"/>
          <p:nvPr/>
        </p:nvSpPr>
        <p:spPr>
          <a:xfrm>
            <a:off x="6240463" y="2388618"/>
            <a:ext cx="5395277" cy="14455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Здобуття кваліфікації для виконання іншої роботи, ніж раніше освоєна і виконувана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за станом здоров'я або з причин, пов'язаних із ситуацією на ринку праці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Скорочення терміну навчання, як правило, на третину на підставі попередньої професійної освіти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BE6F7A8-D969-4D62-8021-7DD1722B1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328" y="3429000"/>
            <a:ext cx="1995672" cy="223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61003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/>
              <a:t>Додаткова інформація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562CB77-B8C0-4841-AE85-A70AB85CD56F}"/>
              </a:ext>
            </a:extLst>
          </p:cNvPr>
          <p:cNvSpPr txBox="1">
            <a:spLocks/>
          </p:cNvSpPr>
          <p:nvPr/>
        </p:nvSpPr>
        <p:spPr>
          <a:xfrm>
            <a:off x="836267" y="1686929"/>
            <a:ext cx="3261845" cy="4126642"/>
          </a:xfrm>
          <a:prstGeom prst="rect">
            <a:avLst/>
          </a:prstGeom>
        </p:spPr>
        <p:txBody>
          <a:bodyPr/>
          <a:lstStyle>
            <a:lvl1pPr marL="357188" indent="-357188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7" lvl="1" indent="0">
              <a:buNone/>
            </a:pPr>
            <a:endParaRPr lang="de-DE" dirty="0"/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CF51AEC1-89BB-4869-9295-1AE585D0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23" y="1808163"/>
            <a:ext cx="6460877" cy="2232025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uk-UA" sz="1800" noProof="0" dirty="0"/>
              <a:t>Цю презентацію та інші презентації, а також інформацію про німецьку професійну освіту та міжнародне співробітництво в галузі професійної освіти див. на нашому сайті: </a:t>
            </a:r>
          </a:p>
          <a:p>
            <a:pPr marL="0" indent="0">
              <a:buNone/>
            </a:pPr>
            <a:br>
              <a:rPr lang="uk-UA" sz="1800" b="1" noProof="0" dirty="0">
                <a:solidFill>
                  <a:srgbClr val="D6851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uk-UA" sz="1800" b="1" noProof="0" dirty="0">
                <a:solidFill>
                  <a:srgbClr val="D6851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r>
              <a:rPr lang="de-DE" sz="1800" b="1" noProof="0" dirty="0">
                <a:solidFill>
                  <a:srgbClr val="D6851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/en</a:t>
            </a:r>
            <a:endParaRPr lang="uk-UA" sz="1800" b="1" noProof="0" dirty="0">
              <a:solidFill>
                <a:srgbClr val="D6851B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de-DE" sz="1400" b="1" noProof="0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A3A0241-8DA4-40A3-A6AA-51BBABD44202}"/>
              </a:ext>
            </a:extLst>
          </p:cNvPr>
          <p:cNvSpPr txBox="1">
            <a:spLocks/>
          </p:cNvSpPr>
          <p:nvPr/>
        </p:nvSpPr>
        <p:spPr>
          <a:xfrm>
            <a:off x="658813" y="4192734"/>
            <a:ext cx="11053762" cy="1620837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1600" b="1" dirty="0">
                <a:latin typeface="+mj-lt"/>
              </a:rPr>
              <a:t>Джерела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uk-UA" sz="1600" dirty="0">
                <a:latin typeface="+mj-lt"/>
              </a:rPr>
              <a:t>Інформаційно-аналітичний звіт BIBB (</a:t>
            </a:r>
            <a:r>
              <a:rPr lang="uk-UA" sz="1600" dirty="0">
                <a:solidFill>
                  <a:srgbClr val="D6851B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1600" dirty="0">
                <a:latin typeface="+mj-lt"/>
              </a:rPr>
              <a:t>)</a:t>
            </a:r>
            <a:endParaRPr lang="de-DE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uk-UA" sz="1600" dirty="0">
                <a:latin typeface="+mj-lt"/>
              </a:rPr>
              <a:t>Звіт про професійне навчання 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uk-UA" sz="1600" dirty="0">
                <a:solidFill>
                  <a:srgbClr val="E27F1C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endParaRPr lang="uk-UA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uk-UA" sz="1600" dirty="0">
                <a:latin typeface="+mj-lt"/>
              </a:rPr>
              <a:t>KMK (</a:t>
            </a:r>
            <a:r>
              <a:rPr lang="uk-UA" sz="1600" dirty="0">
                <a:solidFill>
                  <a:srgbClr val="D6851B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1600" dirty="0">
                <a:latin typeface="+mj-lt"/>
              </a:rPr>
              <a:t>)</a:t>
            </a:r>
          </a:p>
          <a:p>
            <a:pPr marL="0" indent="0">
              <a:buClr>
                <a:srgbClr val="D6851B"/>
              </a:buClr>
              <a:buNone/>
            </a:pPr>
            <a:br>
              <a:rPr lang="uk-UA" sz="1600" dirty="0">
                <a:latin typeface="+mj-lt"/>
              </a:rPr>
            </a:br>
            <a:endParaRPr lang="uk-UA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uk-UA" sz="1600" dirty="0">
                <a:latin typeface="+mj-lt"/>
              </a:rPr>
              <a:t>Портал даних BM</a:t>
            </a:r>
            <a:r>
              <a:rPr lang="de-DE" sz="1600" dirty="0">
                <a:latin typeface="+mj-lt"/>
              </a:rPr>
              <a:t>FTR </a:t>
            </a:r>
            <a:r>
              <a:rPr lang="uk-UA" sz="1600" dirty="0">
                <a:latin typeface="+mj-lt"/>
              </a:rPr>
              <a:t>(</a:t>
            </a:r>
            <a:r>
              <a:rPr lang="uk-UA" sz="1600" dirty="0">
                <a:solidFill>
                  <a:srgbClr val="D6851B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1600" dirty="0">
                <a:latin typeface="+mj-lt"/>
              </a:rPr>
              <a:t>)</a:t>
            </a:r>
            <a:endParaRPr lang="de-DE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uk-UA" sz="1600" noProof="0" dirty="0">
                <a:latin typeface="+mj-lt"/>
              </a:rPr>
              <a:t>Федеральне статистичне </a:t>
            </a:r>
            <a:r>
              <a:rPr lang="uk-UA" sz="1600" noProof="0">
                <a:latin typeface="+mj-lt"/>
              </a:rPr>
              <a:t>відомство </a:t>
            </a:r>
            <a:r>
              <a:rPr lang="uk-UA" sz="1600" noProof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uk-UA" sz="1600" noProof="0" dirty="0">
                <a:solidFill>
                  <a:srgbClr val="E27F1C"/>
                </a:solidFill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16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5409912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noProof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>
            <a:normAutofit/>
          </a:bodyPr>
          <a:lstStyle/>
          <a:p>
            <a:r>
              <a:rPr lang="uk-UA" noProof="0">
                <a:solidFill>
                  <a:srgbClr val="D6851B"/>
                </a:solidFill>
              </a:rPr>
              <a:t>1. </a:t>
            </a:r>
            <a:r>
              <a:rPr lang="uk-UA"/>
              <a:t>Професійні галузі в Німеччині</a:t>
            </a:r>
          </a:p>
        </p:txBody>
      </p: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E39AA5FE-FAB5-4042-88A3-EA3C84EC8B3B}"/>
              </a:ext>
            </a:extLst>
          </p:cNvPr>
          <p:cNvGrpSpPr/>
          <p:nvPr/>
        </p:nvGrpSpPr>
        <p:grpSpPr>
          <a:xfrm>
            <a:off x="1335600" y="4023073"/>
            <a:ext cx="4608000" cy="540000"/>
            <a:chOff x="1236000" y="4023073"/>
            <a:chExt cx="4608000" cy="540000"/>
          </a:xfrm>
        </p:grpSpPr>
        <p:sp>
          <p:nvSpPr>
            <p:cNvPr id="30" name="Textplatzhalter 3">
              <a:extLst>
                <a:ext uri="{FF2B5EF4-FFF2-40B4-BE49-F238E27FC236}">
                  <a16:creationId xmlns:a16="http://schemas.microsoft.com/office/drawing/2014/main" id="{0C975A4D-EB0E-48CB-971D-4A56275240A9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402307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Інформаційні технології, комп'ютерна техніка</a:t>
              </a:r>
            </a:p>
          </p:txBody>
        </p:sp>
        <p:pic>
          <p:nvPicPr>
            <p:cNvPr id="83" name="Grafik 82">
              <a:extLst>
                <a:ext uri="{FF2B5EF4-FFF2-40B4-BE49-F238E27FC236}">
                  <a16:creationId xmlns:a16="http://schemas.microsoft.com/office/drawing/2014/main" id="{7759702E-64DC-41F6-837F-D73005738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28895" y="4131148"/>
              <a:ext cx="342900" cy="333375"/>
            </a:xfrm>
            <a:prstGeom prst="rect">
              <a:avLst/>
            </a:prstGeom>
          </p:spPr>
        </p:pic>
      </p:grpSp>
      <p:grpSp>
        <p:nvGrpSpPr>
          <p:cNvPr id="128" name="Gruppieren 127">
            <a:extLst>
              <a:ext uri="{FF2B5EF4-FFF2-40B4-BE49-F238E27FC236}">
                <a16:creationId xmlns:a16="http://schemas.microsoft.com/office/drawing/2014/main" id="{CB5DA963-1E4D-415B-8F84-13356F8E0F9F}"/>
              </a:ext>
            </a:extLst>
          </p:cNvPr>
          <p:cNvGrpSpPr/>
          <p:nvPr/>
        </p:nvGrpSpPr>
        <p:grpSpPr>
          <a:xfrm>
            <a:off x="1335600" y="3428961"/>
            <a:ext cx="4608000" cy="540000"/>
            <a:chOff x="1236000" y="3428961"/>
            <a:chExt cx="4608000" cy="540000"/>
          </a:xfrm>
        </p:grpSpPr>
        <p:sp>
          <p:nvSpPr>
            <p:cNvPr id="40" name="Textplatzhalter 3">
              <a:extLst>
                <a:ext uri="{FF2B5EF4-FFF2-40B4-BE49-F238E27FC236}">
                  <a16:creationId xmlns:a16="http://schemas.microsoft.com/office/drawing/2014/main" id="{889821B5-A069-4872-9E28-43FED36EB93C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3428961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Електрика</a:t>
              </a:r>
            </a:p>
          </p:txBody>
        </p:sp>
        <p:pic>
          <p:nvPicPr>
            <p:cNvPr id="85" name="Grafik 84">
              <a:extLst>
                <a:ext uri="{FF2B5EF4-FFF2-40B4-BE49-F238E27FC236}">
                  <a16:creationId xmlns:a16="http://schemas.microsoft.com/office/drawing/2014/main" id="{9AA22DE4-6A2E-464D-A6FE-1F127C1AE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443608" y="3538582"/>
              <a:ext cx="352425" cy="314325"/>
            </a:xfrm>
            <a:prstGeom prst="rect">
              <a:avLst/>
            </a:prstGeom>
          </p:spPr>
        </p:pic>
      </p:grpSp>
      <p:grpSp>
        <p:nvGrpSpPr>
          <p:cNvPr id="129" name="Gruppieren 128">
            <a:extLst>
              <a:ext uri="{FF2B5EF4-FFF2-40B4-BE49-F238E27FC236}">
                <a16:creationId xmlns:a16="http://schemas.microsoft.com/office/drawing/2014/main" id="{038F789D-9901-427E-AE2C-5E098414B8D5}"/>
              </a:ext>
            </a:extLst>
          </p:cNvPr>
          <p:cNvGrpSpPr/>
          <p:nvPr/>
        </p:nvGrpSpPr>
        <p:grpSpPr>
          <a:xfrm>
            <a:off x="1335600" y="1646625"/>
            <a:ext cx="4608000" cy="540000"/>
            <a:chOff x="1236000" y="1646625"/>
            <a:chExt cx="4608000" cy="540000"/>
          </a:xfrm>
        </p:grpSpPr>
        <p:sp>
          <p:nvSpPr>
            <p:cNvPr id="27" name="Textplatzhalter 3">
              <a:extLst>
                <a:ext uri="{FF2B5EF4-FFF2-40B4-BE49-F238E27FC236}">
                  <a16:creationId xmlns:a16="http://schemas.microsoft.com/office/drawing/2014/main" id="{58B7D7CD-ACD2-4621-8272-8AC3DD780ED9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164662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Виробництво, виготовлення</a:t>
              </a:r>
            </a:p>
          </p:txBody>
        </p:sp>
        <p:pic>
          <p:nvPicPr>
            <p:cNvPr id="87" name="Grafik 86">
              <a:extLst>
                <a:ext uri="{FF2B5EF4-FFF2-40B4-BE49-F238E27FC236}">
                  <a16:creationId xmlns:a16="http://schemas.microsoft.com/office/drawing/2014/main" id="{C2ED5982-05C2-4010-9654-C319CDB7C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36516" y="1717797"/>
              <a:ext cx="295275" cy="342900"/>
            </a:xfrm>
            <a:prstGeom prst="rect">
              <a:avLst/>
            </a:prstGeom>
          </p:spPr>
        </p:pic>
      </p:grpSp>
      <p:grpSp>
        <p:nvGrpSpPr>
          <p:cNvPr id="116" name="Gruppieren 115">
            <a:extLst>
              <a:ext uri="{FF2B5EF4-FFF2-40B4-BE49-F238E27FC236}">
                <a16:creationId xmlns:a16="http://schemas.microsoft.com/office/drawing/2014/main" id="{B1C0053A-D1B7-4437-B095-06638C2221EB}"/>
              </a:ext>
            </a:extLst>
          </p:cNvPr>
          <p:cNvGrpSpPr/>
          <p:nvPr/>
        </p:nvGrpSpPr>
        <p:grpSpPr>
          <a:xfrm>
            <a:off x="1335600" y="2240737"/>
            <a:ext cx="4608000" cy="540000"/>
            <a:chOff x="1236000" y="2240737"/>
            <a:chExt cx="4608000" cy="540000"/>
          </a:xfrm>
        </p:grpSpPr>
        <p:sp>
          <p:nvSpPr>
            <p:cNvPr id="28" name="Textplatzhalter 3">
              <a:extLst>
                <a:ext uri="{FF2B5EF4-FFF2-40B4-BE49-F238E27FC236}">
                  <a16:creationId xmlns:a16="http://schemas.microsoft.com/office/drawing/2014/main" id="{1439DB49-A13F-476E-B7DE-3C12C0FB5C1A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2240737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Будівництво, архітектура, геодезія </a:t>
              </a:r>
            </a:p>
          </p:txBody>
        </p:sp>
        <p:pic>
          <p:nvPicPr>
            <p:cNvPr id="89" name="Grafik 88">
              <a:extLst>
                <a:ext uri="{FF2B5EF4-FFF2-40B4-BE49-F238E27FC236}">
                  <a16:creationId xmlns:a16="http://schemas.microsoft.com/office/drawing/2014/main" id="{9968783C-FD42-4333-9373-AC49449B6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44136" y="2285474"/>
              <a:ext cx="266700" cy="400050"/>
            </a:xfrm>
            <a:prstGeom prst="rect">
              <a:avLst/>
            </a:prstGeom>
          </p:spPr>
        </p:pic>
      </p:grpSp>
      <p:grpSp>
        <p:nvGrpSpPr>
          <p:cNvPr id="126" name="Gruppieren 125">
            <a:extLst>
              <a:ext uri="{FF2B5EF4-FFF2-40B4-BE49-F238E27FC236}">
                <a16:creationId xmlns:a16="http://schemas.microsoft.com/office/drawing/2014/main" id="{C8A56207-F1D8-4D3F-BDA3-64DEEC546A17}"/>
              </a:ext>
            </a:extLst>
          </p:cNvPr>
          <p:cNvGrpSpPr/>
          <p:nvPr/>
        </p:nvGrpSpPr>
        <p:grpSpPr>
          <a:xfrm>
            <a:off x="1335600" y="4617185"/>
            <a:ext cx="4608000" cy="540000"/>
            <a:chOff x="1236000" y="4617185"/>
            <a:chExt cx="4608000" cy="540000"/>
          </a:xfrm>
        </p:grpSpPr>
        <p:sp>
          <p:nvSpPr>
            <p:cNvPr id="31" name="Textplatzhalter 3">
              <a:extLst>
                <a:ext uri="{FF2B5EF4-FFF2-40B4-BE49-F238E27FC236}">
                  <a16:creationId xmlns:a16="http://schemas.microsoft.com/office/drawing/2014/main" id="{F3C85012-3DA2-497A-A0D3-9856BC726B48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461718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Природничі науки </a:t>
              </a:r>
            </a:p>
          </p:txBody>
        </p:sp>
        <p:pic>
          <p:nvPicPr>
            <p:cNvPr id="91" name="Grafik 90">
              <a:extLst>
                <a:ext uri="{FF2B5EF4-FFF2-40B4-BE49-F238E27FC236}">
                  <a16:creationId xmlns:a16="http://schemas.microsoft.com/office/drawing/2014/main" id="{54AEB1D6-AB83-4B8B-BF11-E3BA86755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430799" y="4722543"/>
              <a:ext cx="314325" cy="352425"/>
            </a:xfrm>
            <a:prstGeom prst="rect">
              <a:avLst/>
            </a:prstGeom>
          </p:spPr>
        </p:pic>
      </p:grpSp>
      <p:grpSp>
        <p:nvGrpSpPr>
          <p:cNvPr id="125" name="Gruppieren 124">
            <a:extLst>
              <a:ext uri="{FF2B5EF4-FFF2-40B4-BE49-F238E27FC236}">
                <a16:creationId xmlns:a16="http://schemas.microsoft.com/office/drawing/2014/main" id="{EBDDA9B0-8753-4866-B689-6366E90D4997}"/>
              </a:ext>
            </a:extLst>
          </p:cNvPr>
          <p:cNvGrpSpPr/>
          <p:nvPr/>
        </p:nvGrpSpPr>
        <p:grpSpPr>
          <a:xfrm>
            <a:off x="1335600" y="5211296"/>
            <a:ext cx="4608000" cy="540000"/>
            <a:chOff x="1236000" y="5211296"/>
            <a:chExt cx="4608000" cy="540000"/>
          </a:xfrm>
        </p:grpSpPr>
        <p:sp>
          <p:nvSpPr>
            <p:cNvPr id="32" name="Textplatzhalter 3">
              <a:extLst>
                <a:ext uri="{FF2B5EF4-FFF2-40B4-BE49-F238E27FC236}">
                  <a16:creationId xmlns:a16="http://schemas.microsoft.com/office/drawing/2014/main" id="{095CE514-0BC8-4EFD-B1F9-F00314F2C8DE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5211296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Техніка, технологічні галузі</a:t>
              </a:r>
            </a:p>
          </p:txBody>
        </p:sp>
        <p:pic>
          <p:nvPicPr>
            <p:cNvPr id="93" name="Grafik 92">
              <a:extLst>
                <a:ext uri="{FF2B5EF4-FFF2-40B4-BE49-F238E27FC236}">
                  <a16:creationId xmlns:a16="http://schemas.microsoft.com/office/drawing/2014/main" id="{0F1DD893-150D-4B9D-98A4-1D26C4ABB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411750" y="5317951"/>
              <a:ext cx="352425" cy="342900"/>
            </a:xfrm>
            <a:prstGeom prst="rect">
              <a:avLst/>
            </a:prstGeom>
          </p:spPr>
        </p:pic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869187DC-10E3-435D-BFFF-3DBCFE1E7DDD}"/>
              </a:ext>
            </a:extLst>
          </p:cNvPr>
          <p:cNvGrpSpPr/>
          <p:nvPr/>
        </p:nvGrpSpPr>
        <p:grpSpPr>
          <a:xfrm>
            <a:off x="1335600" y="2834849"/>
            <a:ext cx="4608000" cy="540000"/>
            <a:chOff x="1236000" y="2834849"/>
            <a:chExt cx="4608000" cy="540000"/>
          </a:xfrm>
        </p:grpSpPr>
        <p:sp>
          <p:nvSpPr>
            <p:cNvPr id="29" name="Textplatzhalter 3">
              <a:extLst>
                <a:ext uri="{FF2B5EF4-FFF2-40B4-BE49-F238E27FC236}">
                  <a16:creationId xmlns:a16="http://schemas.microsoft.com/office/drawing/2014/main" id="{5F533EC0-77FA-48AA-B3C9-374D730AE1F4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2834849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Металургія, машинобудування </a:t>
              </a:r>
            </a:p>
          </p:txBody>
        </p:sp>
        <p:pic>
          <p:nvPicPr>
            <p:cNvPr id="95" name="Grafik 94">
              <a:extLst>
                <a:ext uri="{FF2B5EF4-FFF2-40B4-BE49-F238E27FC236}">
                  <a16:creationId xmlns:a16="http://schemas.microsoft.com/office/drawing/2014/main" id="{AB71D90C-CA9A-443A-A8FF-6683DBE68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443608" y="2933194"/>
              <a:ext cx="333375" cy="314325"/>
            </a:xfrm>
            <a:prstGeom prst="rect">
              <a:avLst/>
            </a:prstGeom>
          </p:spPr>
        </p:pic>
      </p:grpSp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A190F649-C85F-416C-9F8E-A4E1A44277A3}"/>
              </a:ext>
            </a:extLst>
          </p:cNvPr>
          <p:cNvGrpSpPr/>
          <p:nvPr/>
        </p:nvGrpSpPr>
        <p:grpSpPr>
          <a:xfrm>
            <a:off x="1335600" y="1052513"/>
            <a:ext cx="4608000" cy="540000"/>
            <a:chOff x="1236000" y="1052513"/>
            <a:chExt cx="4608000" cy="540000"/>
          </a:xfrm>
        </p:grpSpPr>
        <p:sp>
          <p:nvSpPr>
            <p:cNvPr id="26" name="Textplatzhalter 3">
              <a:extLst>
                <a:ext uri="{FF2B5EF4-FFF2-40B4-BE49-F238E27FC236}">
                  <a16:creationId xmlns:a16="http://schemas.microsoft.com/office/drawing/2014/main" id="{346AFC13-4507-496D-AAAC-EBCB00F152F8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105251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Сільське господарство, природа, довкілля</a:t>
              </a:r>
            </a:p>
          </p:txBody>
        </p:sp>
        <p:pic>
          <p:nvPicPr>
            <p:cNvPr id="97" name="Grafik 96">
              <a:extLst>
                <a:ext uri="{FF2B5EF4-FFF2-40B4-BE49-F238E27FC236}">
                  <a16:creationId xmlns:a16="http://schemas.microsoft.com/office/drawing/2014/main" id="{EE0B399B-DBF8-4F50-99C5-DD504C629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398416" y="1159049"/>
              <a:ext cx="342900" cy="314325"/>
            </a:xfrm>
            <a:prstGeom prst="rect">
              <a:avLst/>
            </a:prstGeom>
          </p:spPr>
        </p:pic>
      </p:grpSp>
      <p:grpSp>
        <p:nvGrpSpPr>
          <p:cNvPr id="119" name="Gruppieren 118">
            <a:extLst>
              <a:ext uri="{FF2B5EF4-FFF2-40B4-BE49-F238E27FC236}">
                <a16:creationId xmlns:a16="http://schemas.microsoft.com/office/drawing/2014/main" id="{C5B073CE-113C-4EBB-8280-8D40A67DAAAE}"/>
              </a:ext>
            </a:extLst>
          </p:cNvPr>
          <p:cNvGrpSpPr/>
          <p:nvPr/>
        </p:nvGrpSpPr>
        <p:grpSpPr>
          <a:xfrm>
            <a:off x="6098712" y="2240737"/>
            <a:ext cx="4608000" cy="540000"/>
            <a:chOff x="6251112" y="2240737"/>
            <a:chExt cx="4608000" cy="540000"/>
          </a:xfrm>
        </p:grpSpPr>
        <p:sp>
          <p:nvSpPr>
            <p:cNvPr id="44" name="Textplatzhalter 3">
              <a:extLst>
                <a:ext uri="{FF2B5EF4-FFF2-40B4-BE49-F238E27FC236}">
                  <a16:creationId xmlns:a16="http://schemas.microsoft.com/office/drawing/2014/main" id="{CDFC3C3E-9593-4489-80EB-45828C1F7FB5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2240737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Послуги</a:t>
              </a:r>
            </a:p>
          </p:txBody>
        </p:sp>
        <p:pic>
          <p:nvPicPr>
            <p:cNvPr id="99" name="Grafik 98">
              <a:extLst>
                <a:ext uri="{FF2B5EF4-FFF2-40B4-BE49-F238E27FC236}">
                  <a16:creationId xmlns:a16="http://schemas.microsoft.com/office/drawing/2014/main" id="{5C00B9E5-0F8D-4922-97B1-E9382DD90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427469" y="2322347"/>
              <a:ext cx="371475" cy="323850"/>
            </a:xfrm>
            <a:prstGeom prst="rect">
              <a:avLst/>
            </a:prstGeom>
          </p:spPr>
        </p:pic>
      </p:grpSp>
      <p:grpSp>
        <p:nvGrpSpPr>
          <p:cNvPr id="123" name="Gruppieren 122">
            <a:extLst>
              <a:ext uri="{FF2B5EF4-FFF2-40B4-BE49-F238E27FC236}">
                <a16:creationId xmlns:a16="http://schemas.microsoft.com/office/drawing/2014/main" id="{F6DA698A-3A19-4128-832E-BE8431A0A25B}"/>
              </a:ext>
            </a:extLst>
          </p:cNvPr>
          <p:cNvGrpSpPr/>
          <p:nvPr/>
        </p:nvGrpSpPr>
        <p:grpSpPr>
          <a:xfrm>
            <a:off x="6098712" y="4617185"/>
            <a:ext cx="4608000" cy="540000"/>
            <a:chOff x="6251112" y="4617185"/>
            <a:chExt cx="4608000" cy="540000"/>
          </a:xfrm>
        </p:grpSpPr>
        <p:sp>
          <p:nvSpPr>
            <p:cNvPr id="47" name="Textplatzhalter 3">
              <a:extLst>
                <a:ext uri="{FF2B5EF4-FFF2-40B4-BE49-F238E27FC236}">
                  <a16:creationId xmlns:a16="http://schemas.microsoft.com/office/drawing/2014/main" id="{37F5E46F-6368-4A04-8E46-38110549396B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461718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Мистецтво, культура, дизайн  </a:t>
              </a:r>
            </a:p>
          </p:txBody>
        </p:sp>
        <p:pic>
          <p:nvPicPr>
            <p:cNvPr id="101" name="Grafik 100">
              <a:extLst>
                <a:ext uri="{FF2B5EF4-FFF2-40B4-BE49-F238E27FC236}">
                  <a16:creationId xmlns:a16="http://schemas.microsoft.com/office/drawing/2014/main" id="{3E6189A7-AEDB-47A5-A387-68D571EF4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6446519" y="4730857"/>
              <a:ext cx="333375" cy="304800"/>
            </a:xfrm>
            <a:prstGeom prst="rect">
              <a:avLst/>
            </a:prstGeom>
          </p:spPr>
        </p:pic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7A84F113-C0E0-43A2-BFE5-A3E1C2D44036}"/>
              </a:ext>
            </a:extLst>
          </p:cNvPr>
          <p:cNvGrpSpPr/>
          <p:nvPr/>
        </p:nvGrpSpPr>
        <p:grpSpPr>
          <a:xfrm>
            <a:off x="6092204" y="5211296"/>
            <a:ext cx="4614508" cy="540000"/>
            <a:chOff x="6244604" y="5211296"/>
            <a:chExt cx="4614508" cy="540000"/>
          </a:xfrm>
        </p:grpSpPr>
        <p:sp>
          <p:nvSpPr>
            <p:cNvPr id="41" name="Textplatzhalter 3">
              <a:extLst>
                <a:ext uri="{FF2B5EF4-FFF2-40B4-BE49-F238E27FC236}">
                  <a16:creationId xmlns:a16="http://schemas.microsoft.com/office/drawing/2014/main" id="{1D46BDDE-D1D3-4FF6-8E10-3B54049D7366}"/>
                </a:ext>
              </a:extLst>
            </p:cNvPr>
            <p:cNvSpPr txBox="1">
              <a:spLocks/>
            </p:cNvSpPr>
            <p:nvPr/>
          </p:nvSpPr>
          <p:spPr>
            <a:xfrm>
              <a:off x="6244604" y="5211296"/>
              <a:ext cx="4614508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ЗМІ</a:t>
              </a:r>
            </a:p>
          </p:txBody>
        </p:sp>
        <p:pic>
          <p:nvPicPr>
            <p:cNvPr id="103" name="Grafik 102">
              <a:extLst>
                <a:ext uri="{FF2B5EF4-FFF2-40B4-BE49-F238E27FC236}">
                  <a16:creationId xmlns:a16="http://schemas.microsoft.com/office/drawing/2014/main" id="{64AE22EA-B190-4987-B35F-2694E189A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6446519" y="5307264"/>
              <a:ext cx="333375" cy="333375"/>
            </a:xfrm>
            <a:prstGeom prst="rect">
              <a:avLst/>
            </a:prstGeom>
          </p:spPr>
        </p:pic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15E14B1F-DECF-4491-A5F6-DDB4DDDA34E9}"/>
              </a:ext>
            </a:extLst>
          </p:cNvPr>
          <p:cNvGrpSpPr/>
          <p:nvPr/>
        </p:nvGrpSpPr>
        <p:grpSpPr>
          <a:xfrm>
            <a:off x="6098712" y="1646625"/>
            <a:ext cx="4608000" cy="540000"/>
            <a:chOff x="6251112" y="1646625"/>
            <a:chExt cx="4608000" cy="540000"/>
          </a:xfrm>
        </p:grpSpPr>
        <p:sp>
          <p:nvSpPr>
            <p:cNvPr id="43" name="Textplatzhalter 3">
              <a:extLst>
                <a:ext uri="{FF2B5EF4-FFF2-40B4-BE49-F238E27FC236}">
                  <a16:creationId xmlns:a16="http://schemas.microsoft.com/office/drawing/2014/main" id="{4F527A36-D838-4854-A667-9AEBF43F0E81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164662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Транспорт, логістика</a:t>
              </a:r>
            </a:p>
          </p:txBody>
        </p:sp>
        <p:pic>
          <p:nvPicPr>
            <p:cNvPr id="105" name="Grafik 104">
              <a:extLst>
                <a:ext uri="{FF2B5EF4-FFF2-40B4-BE49-F238E27FC236}">
                  <a16:creationId xmlns:a16="http://schemas.microsoft.com/office/drawing/2014/main" id="{D9F22008-02E4-4692-B133-CD78CDE6A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6451281" y="1759272"/>
              <a:ext cx="323850" cy="314325"/>
            </a:xfrm>
            <a:prstGeom prst="rect">
              <a:avLst/>
            </a:prstGeom>
          </p:spPr>
        </p:pic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2EDB69BD-1A1E-4120-AAD4-8FE95C6DED16}"/>
              </a:ext>
            </a:extLst>
          </p:cNvPr>
          <p:cNvGrpSpPr/>
          <p:nvPr/>
        </p:nvGrpSpPr>
        <p:grpSpPr>
          <a:xfrm>
            <a:off x="6098712" y="3428961"/>
            <a:ext cx="4608000" cy="540000"/>
            <a:chOff x="6251112" y="3428961"/>
            <a:chExt cx="4608000" cy="540000"/>
          </a:xfrm>
        </p:grpSpPr>
        <p:sp>
          <p:nvSpPr>
            <p:cNvPr id="48" name="Textplatzhalter 3">
              <a:extLst>
                <a:ext uri="{FF2B5EF4-FFF2-40B4-BE49-F238E27FC236}">
                  <a16:creationId xmlns:a16="http://schemas.microsoft.com/office/drawing/2014/main" id="{185BAC08-2E0A-47DB-9B9F-0CE2BDFE832E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3428961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Соціальна сфера, педагогіка</a:t>
              </a:r>
            </a:p>
          </p:txBody>
        </p:sp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183EF923-97E3-4F9A-9094-7AF215BA6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6432231" y="3509457"/>
              <a:ext cx="361950" cy="342900"/>
            </a:xfrm>
            <a:prstGeom prst="rect">
              <a:avLst/>
            </a:prstGeom>
          </p:spPr>
        </p:pic>
      </p:grpSp>
      <p:grpSp>
        <p:nvGrpSpPr>
          <p:cNvPr id="117" name="Gruppieren 116">
            <a:extLst>
              <a:ext uri="{FF2B5EF4-FFF2-40B4-BE49-F238E27FC236}">
                <a16:creationId xmlns:a16="http://schemas.microsoft.com/office/drawing/2014/main" id="{7DD27192-9419-4B1B-A2E3-FD1D052C91A4}"/>
              </a:ext>
            </a:extLst>
          </p:cNvPr>
          <p:cNvGrpSpPr/>
          <p:nvPr/>
        </p:nvGrpSpPr>
        <p:grpSpPr>
          <a:xfrm>
            <a:off x="6098712" y="1052513"/>
            <a:ext cx="4608000" cy="540000"/>
            <a:chOff x="6251112" y="1052513"/>
            <a:chExt cx="4608000" cy="540000"/>
          </a:xfrm>
        </p:grpSpPr>
        <p:sp>
          <p:nvSpPr>
            <p:cNvPr id="42" name="Textplatzhalter 3">
              <a:extLst>
                <a:ext uri="{FF2B5EF4-FFF2-40B4-BE49-F238E27FC236}">
                  <a16:creationId xmlns:a16="http://schemas.microsoft.com/office/drawing/2014/main" id="{A9BBB006-6816-4075-BF99-7C1BDFCC4259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105251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Економіка, управління</a:t>
              </a:r>
            </a:p>
          </p:txBody>
        </p:sp>
        <p:pic>
          <p:nvPicPr>
            <p:cNvPr id="109" name="Grafik 108">
              <a:extLst>
                <a:ext uri="{FF2B5EF4-FFF2-40B4-BE49-F238E27FC236}">
                  <a16:creationId xmlns:a16="http://schemas.microsoft.com/office/drawing/2014/main" id="{A7506705-1CD3-4439-9255-3941CBC95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6451281" y="1182862"/>
              <a:ext cx="323850" cy="266700"/>
            </a:xfrm>
            <a:prstGeom prst="rect">
              <a:avLst/>
            </a:prstGeom>
          </p:spPr>
        </p:pic>
      </p:grpSp>
      <p:grpSp>
        <p:nvGrpSpPr>
          <p:cNvPr id="122" name="Gruppieren 121">
            <a:extLst>
              <a:ext uri="{FF2B5EF4-FFF2-40B4-BE49-F238E27FC236}">
                <a16:creationId xmlns:a16="http://schemas.microsoft.com/office/drawing/2014/main" id="{03EAAA32-6B03-4F99-A534-D1473B0E83D4}"/>
              </a:ext>
            </a:extLst>
          </p:cNvPr>
          <p:cNvGrpSpPr/>
          <p:nvPr/>
        </p:nvGrpSpPr>
        <p:grpSpPr>
          <a:xfrm>
            <a:off x="6098712" y="4023073"/>
            <a:ext cx="4608000" cy="540000"/>
            <a:chOff x="6251112" y="4023073"/>
            <a:chExt cx="4608000" cy="540000"/>
          </a:xfrm>
        </p:grpSpPr>
        <p:sp>
          <p:nvSpPr>
            <p:cNvPr id="46" name="Textplatzhalter 3">
              <a:extLst>
                <a:ext uri="{FF2B5EF4-FFF2-40B4-BE49-F238E27FC236}">
                  <a16:creationId xmlns:a16="http://schemas.microsoft.com/office/drawing/2014/main" id="{886CA2E2-B2BD-45D6-BAC3-0C59DBA8AD2F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402307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Суспільні та гуманітарні науки</a:t>
              </a:r>
            </a:p>
          </p:txBody>
        </p:sp>
        <p:pic>
          <p:nvPicPr>
            <p:cNvPr id="111" name="Grafik 110">
              <a:extLst>
                <a:ext uri="{FF2B5EF4-FFF2-40B4-BE49-F238E27FC236}">
                  <a16:creationId xmlns:a16="http://schemas.microsoft.com/office/drawing/2014/main" id="{160C5950-D0BF-49CF-8037-B8FD9085A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6466521" y="4124638"/>
              <a:ext cx="285750" cy="342900"/>
            </a:xfrm>
            <a:prstGeom prst="rect">
              <a:avLst/>
            </a:prstGeom>
          </p:spPr>
        </p:pic>
      </p:grpSp>
      <p:grpSp>
        <p:nvGrpSpPr>
          <p:cNvPr id="120" name="Gruppieren 119">
            <a:extLst>
              <a:ext uri="{FF2B5EF4-FFF2-40B4-BE49-F238E27FC236}">
                <a16:creationId xmlns:a16="http://schemas.microsoft.com/office/drawing/2014/main" id="{BF86B215-0146-4E7D-A4DB-1EC6FE54DF3A}"/>
              </a:ext>
            </a:extLst>
          </p:cNvPr>
          <p:cNvGrpSpPr/>
          <p:nvPr/>
        </p:nvGrpSpPr>
        <p:grpSpPr>
          <a:xfrm>
            <a:off x="6098712" y="2834849"/>
            <a:ext cx="4608000" cy="540000"/>
            <a:chOff x="6251112" y="2834849"/>
            <a:chExt cx="4608000" cy="540000"/>
          </a:xfrm>
        </p:grpSpPr>
        <p:sp>
          <p:nvSpPr>
            <p:cNvPr id="45" name="Textplatzhalter 3">
              <a:extLst>
                <a:ext uri="{FF2B5EF4-FFF2-40B4-BE49-F238E27FC236}">
                  <a16:creationId xmlns:a16="http://schemas.microsoft.com/office/drawing/2014/main" id="{A5EC706F-7197-4FAF-8306-026C09ED7F1E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2834849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uk-UA" sz="1800"/>
                <a:t>Здоров'я</a:t>
              </a:r>
            </a:p>
          </p:txBody>
        </p:sp>
        <p:pic>
          <p:nvPicPr>
            <p:cNvPr id="113" name="Grafik 112">
              <a:extLst>
                <a:ext uri="{FF2B5EF4-FFF2-40B4-BE49-F238E27FC236}">
                  <a16:creationId xmlns:a16="http://schemas.microsoft.com/office/drawing/2014/main" id="{1C9D6769-4964-4345-960A-D22678D50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6413181" y="2940667"/>
              <a:ext cx="400050" cy="30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142176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4447" y="1380053"/>
            <a:ext cx="4545965" cy="1122426"/>
          </a:xfrm>
          <a:solidFill>
            <a:srgbClr val="D6851B"/>
          </a:solidFill>
        </p:spPr>
        <p:txBody>
          <a:bodyPr lIns="108000" tIns="108000" rIns="108000" bIns="108000">
            <a:noAutofit/>
          </a:bodyPr>
          <a:lstStyle/>
          <a:p>
            <a:pPr algn="ctr"/>
            <a:r>
              <a:rPr lang="uk-UA">
                <a:latin typeface="+mn-lt"/>
              </a:rPr>
              <a:t>Інструмент упорядкування кваліфікацій у німецькій системі освіти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>
                <a:solidFill>
                  <a:srgbClr val="D6851B"/>
                </a:solidFill>
              </a:rPr>
              <a:t>2. </a:t>
            </a:r>
            <a:r>
              <a:rPr lang="uk-UA"/>
              <a:t>Національна рамка кваліфікацій Німеччини (НРК)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9EA0AE8-A61D-4F53-89A4-3304B7BA0026}"/>
              </a:ext>
            </a:extLst>
          </p:cNvPr>
          <p:cNvSpPr txBox="1">
            <a:spLocks/>
          </p:cNvSpPr>
          <p:nvPr/>
        </p:nvSpPr>
        <p:spPr>
          <a:xfrm>
            <a:off x="6426444" y="1380054"/>
            <a:ext cx="4541109" cy="1122425"/>
          </a:xfrm>
          <a:prstGeom prst="rect">
            <a:avLst/>
          </a:prstGeom>
          <a:solidFill>
            <a:srgbClr val="D6851B"/>
          </a:solidFill>
        </p:spPr>
        <p:txBody>
          <a:bodyPr vert="horz" lIns="108000" tIns="108000" rIns="108000" bIns="108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/>
              <a:t>Орієнтація та прозорість кваліфікацій і компетенцій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ABD70C40-98D9-4D3E-846B-179BAE5A98EA}"/>
              </a:ext>
            </a:extLst>
          </p:cNvPr>
          <p:cNvSpPr txBox="1">
            <a:spLocks/>
          </p:cNvSpPr>
          <p:nvPr/>
        </p:nvSpPr>
        <p:spPr>
          <a:xfrm>
            <a:off x="3880225" y="2889928"/>
            <a:ext cx="4545965" cy="1122426"/>
          </a:xfrm>
          <a:prstGeom prst="rect">
            <a:avLst/>
          </a:prstGeom>
          <a:solidFill>
            <a:srgbClr val="D6851B"/>
          </a:solidFill>
        </p:spPr>
        <p:txBody>
          <a:bodyPr vert="horz" lIns="108000" tIns="108000" rIns="108000" bIns="108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dirty="0">
                <a:latin typeface="+mn-lt"/>
              </a:rPr>
              <a:t>Вісім рівнів, які відповідають Європейській рамці кваліфікацій (ЄРК) 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6FA975B4-B965-4A40-BFC8-DEDE8F28BE15}"/>
              </a:ext>
            </a:extLst>
          </p:cNvPr>
          <p:cNvSpPr txBox="1">
            <a:spLocks/>
          </p:cNvSpPr>
          <p:nvPr/>
        </p:nvSpPr>
        <p:spPr>
          <a:xfrm>
            <a:off x="3880224" y="4100823"/>
            <a:ext cx="4545965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>
                <a:solidFill>
                  <a:schemeClr val="tx1"/>
                </a:solidFill>
              </a:rPr>
              <a:t>Забезпечує можливість порівняння в міжнародному масштабі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DB36B227-E8C6-4D1B-A6AF-D73559204562}"/>
              </a:ext>
            </a:extLst>
          </p:cNvPr>
          <p:cNvSpPr txBox="1">
            <a:spLocks/>
          </p:cNvSpPr>
          <p:nvPr/>
        </p:nvSpPr>
        <p:spPr>
          <a:xfrm>
            <a:off x="3880224" y="4580920"/>
            <a:ext cx="4545965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>
                <a:solidFill>
                  <a:schemeClr val="tx1"/>
                </a:solidFill>
              </a:rPr>
              <a:t>Підвищує професійну мобільність у Європі </a:t>
            </a:r>
          </a:p>
        </p:txBody>
      </p:sp>
    </p:spTree>
    <p:extLst>
      <p:ext uri="{BB962C8B-B14F-4D97-AF65-F5344CB8AC3E}">
        <p14:creationId xmlns:p14="http://schemas.microsoft.com/office/powerpoint/2010/main" val="340557580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/>
              <a:t>2. Національна рамка кваліфікацій Німеччини (DQR)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776C7A84-5F97-4F33-8BBC-3FEBF0EA71D5}"/>
              </a:ext>
            </a:extLst>
          </p:cNvPr>
          <p:cNvSpPr txBox="1">
            <a:spLocks/>
          </p:cNvSpPr>
          <p:nvPr/>
        </p:nvSpPr>
        <p:spPr>
          <a:xfrm>
            <a:off x="658812" y="1746695"/>
            <a:ext cx="2607125" cy="1419657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uk-UA" sz="1400" b="1" dirty="0"/>
              <a:t>Федерального міністерства у справах освіти, сім'ї, літніх громадян, жінок і молоді Німеччини (BMBFSFJ)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A231FFCB-913B-4795-90F7-A0052D58600F}"/>
              </a:ext>
            </a:extLst>
          </p:cNvPr>
          <p:cNvSpPr txBox="1">
            <a:spLocks/>
          </p:cNvSpPr>
          <p:nvPr/>
        </p:nvSpPr>
        <p:spPr>
          <a:xfrm>
            <a:off x="7025574" y="2165587"/>
            <a:ext cx="4687001" cy="65689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600" b="1">
                <a:solidFill>
                  <a:schemeClr val="tx1"/>
                </a:solidFill>
                <a:latin typeface="+mn-lt"/>
              </a:rPr>
              <a:t>Вищі навчальні заклади та установи професійної освіти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7857016-C046-45FE-9BD8-236EA34E16C3}"/>
              </a:ext>
            </a:extLst>
          </p:cNvPr>
          <p:cNvSpPr txBox="1">
            <a:spLocks/>
          </p:cNvSpPr>
          <p:nvPr/>
        </p:nvSpPr>
        <p:spPr>
          <a:xfrm>
            <a:off x="7027304" y="2909770"/>
            <a:ext cx="4685271" cy="37476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600" b="1">
                <a:solidFill>
                  <a:schemeClr val="tx1"/>
                </a:solidFill>
              </a:rPr>
              <a:t>Соціальні партнери та економічні організації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B81CC6A7-3268-4111-8914-697980463EA4}"/>
              </a:ext>
            </a:extLst>
          </p:cNvPr>
          <p:cNvSpPr txBox="1">
            <a:spLocks/>
          </p:cNvSpPr>
          <p:nvPr/>
        </p:nvSpPr>
        <p:spPr>
          <a:xfrm>
            <a:off x="7031183" y="3371824"/>
            <a:ext cx="4692188" cy="155457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600" b="1">
                <a:solidFill>
                  <a:schemeClr val="tx1"/>
                </a:solidFill>
                <a:latin typeface="+mn-lt"/>
              </a:rPr>
              <a:t>Експерти у сфері науки та практики</a:t>
            </a: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b="1">
                <a:solidFill>
                  <a:schemeClr val="tx1"/>
                </a:solidFill>
                <a:latin typeface="+mn-lt"/>
              </a:rPr>
              <a:t>Робочий орган DQR (AK DQR)</a:t>
            </a:r>
            <a:r>
              <a:rPr lang="uk-UA" sz="1600">
                <a:solidFill>
                  <a:schemeClr val="tx1"/>
                </a:solidFill>
                <a:latin typeface="+mn-lt"/>
              </a:rPr>
              <a:t>: обговорювання рішень</a:t>
            </a: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b="0">
                <a:solidFill>
                  <a:schemeClr val="tx1"/>
                </a:solidFill>
                <a:latin typeface="+mn-lt"/>
              </a:rPr>
              <a:t>Понад 100 експертів беруть участь у робочих групах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1A60B20-E0CA-4FCC-9819-504D9DA36258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2000" b="1"/>
              <a:t>Учасники DQR:  Огляд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EDA9416F-2BD9-4DC1-B73D-E34F4F36080A}"/>
              </a:ext>
            </a:extLst>
          </p:cNvPr>
          <p:cNvSpPr txBox="1">
            <a:spLocks/>
          </p:cNvSpPr>
          <p:nvPr/>
        </p:nvSpPr>
        <p:spPr>
          <a:xfrm>
            <a:off x="1033767" y="1103932"/>
            <a:ext cx="4692676" cy="731070"/>
          </a:xfrm>
          <a:prstGeom prst="rect">
            <a:avLst/>
          </a:prstGeom>
          <a:noFill/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</a:rPr>
              <a:t>Спільна відповідальність</a:t>
            </a:r>
          </a:p>
          <a:p>
            <a:pPr algn="ctr">
              <a:lnSpc>
                <a:spcPts val="2000"/>
              </a:lnSpc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</a:rPr>
              <a:t>Розвиток силами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D1868DEE-C46A-40A4-851A-A3D915625A18}"/>
              </a:ext>
            </a:extLst>
          </p:cNvPr>
          <p:cNvSpPr txBox="1">
            <a:spLocks/>
          </p:cNvSpPr>
          <p:nvPr/>
        </p:nvSpPr>
        <p:spPr>
          <a:xfrm>
            <a:off x="3484604" y="1751289"/>
            <a:ext cx="2607125" cy="1111880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uk-UA" sz="1400" b="1" dirty="0"/>
              <a:t>Конференції міністрів освіти федеральних земель Німеччини (KMK)</a:t>
            </a:r>
          </a:p>
        </p:txBody>
      </p:sp>
      <p:cxnSp>
        <p:nvCxnSpPr>
          <p:cNvPr id="4" name="Verbinder: gewinkelt 3">
            <a:extLst>
              <a:ext uri="{FF2B5EF4-FFF2-40B4-BE49-F238E27FC236}">
                <a16:creationId xmlns:a16="http://schemas.microsoft.com/office/drawing/2014/main" id="{79A1B297-33FE-4E9D-B653-78E3C9A0D6F4}"/>
              </a:ext>
            </a:extLst>
          </p:cNvPr>
          <p:cNvCxnSpPr>
            <a:cxnSpLocks/>
            <a:stCxn id="5" idx="2"/>
            <a:endCxn id="39" idx="0"/>
          </p:cNvCxnSpPr>
          <p:nvPr/>
        </p:nvCxnSpPr>
        <p:spPr>
          <a:xfrm rot="16200000" flipH="1">
            <a:off x="2399227" y="2729499"/>
            <a:ext cx="544027" cy="141773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erbinder: gewinkelt 9">
            <a:extLst>
              <a:ext uri="{FF2B5EF4-FFF2-40B4-BE49-F238E27FC236}">
                <a16:creationId xmlns:a16="http://schemas.microsoft.com/office/drawing/2014/main" id="{24D5CC4C-9A6E-4BDA-994D-DC05AFFF86B8}"/>
              </a:ext>
            </a:extLst>
          </p:cNvPr>
          <p:cNvCxnSpPr>
            <a:cxnSpLocks/>
            <a:stCxn id="18" idx="2"/>
            <a:endCxn id="39" idx="0"/>
          </p:cNvCxnSpPr>
          <p:nvPr/>
        </p:nvCxnSpPr>
        <p:spPr>
          <a:xfrm rot="5400000">
            <a:off x="3660532" y="2582744"/>
            <a:ext cx="847210" cy="140806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2BFE6310-E412-4F93-BC72-5DCC2D9D1120}"/>
              </a:ext>
            </a:extLst>
          </p:cNvPr>
          <p:cNvSpPr txBox="1">
            <a:spLocks/>
          </p:cNvSpPr>
          <p:nvPr/>
        </p:nvSpPr>
        <p:spPr>
          <a:xfrm>
            <a:off x="1033767" y="3223268"/>
            <a:ext cx="4692676" cy="32809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36000" tIns="0" rIns="36000" bIns="36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uk-UA" sz="1800" dirty="0">
                <a:solidFill>
                  <a:schemeClr val="tx1"/>
                </a:solidFill>
              </a:rPr>
              <a:t>Створення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10A77DD1-ECCF-4588-9CC8-6D0335D3D635}"/>
              </a:ext>
            </a:extLst>
          </p:cNvPr>
          <p:cNvSpPr txBox="1">
            <a:spLocks/>
          </p:cNvSpPr>
          <p:nvPr/>
        </p:nvSpPr>
        <p:spPr>
          <a:xfrm>
            <a:off x="7019899" y="1469467"/>
            <a:ext cx="4692676" cy="474590"/>
          </a:xfrm>
          <a:prstGeom prst="rect">
            <a:avLst/>
          </a:prstGeom>
          <a:noFill/>
        </p:spPr>
        <p:txBody>
          <a:bodyPr vert="horz" wrap="square" lIns="36000" tIns="108000" rIns="36000" bIns="108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uk-UA" sz="1800">
                <a:solidFill>
                  <a:schemeClr val="tx1"/>
                </a:solidFill>
              </a:rPr>
              <a:t>Інші учасники:</a:t>
            </a:r>
          </a:p>
        </p:txBody>
      </p:sp>
      <p:sp>
        <p:nvSpPr>
          <p:cNvPr id="39" name="Textplatzhalter 3">
            <a:extLst>
              <a:ext uri="{FF2B5EF4-FFF2-40B4-BE49-F238E27FC236}">
                <a16:creationId xmlns:a16="http://schemas.microsoft.com/office/drawing/2014/main" id="{1BD3C091-2B12-4F2F-80F9-710C45E64471}"/>
              </a:ext>
            </a:extLst>
          </p:cNvPr>
          <p:cNvSpPr txBox="1">
            <a:spLocks/>
          </p:cNvSpPr>
          <p:nvPr/>
        </p:nvSpPr>
        <p:spPr>
          <a:xfrm>
            <a:off x="661512" y="3710379"/>
            <a:ext cx="5437187" cy="810836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uk-UA" sz="1600" b="1" dirty="0"/>
              <a:t>Групи з координації на федеральному та земельному рівнях DQR (B-L-KG DQR)</a:t>
            </a:r>
          </a:p>
        </p:txBody>
      </p:sp>
      <p:sp>
        <p:nvSpPr>
          <p:cNvPr id="41" name="Textplatzhalter 3">
            <a:extLst>
              <a:ext uri="{FF2B5EF4-FFF2-40B4-BE49-F238E27FC236}">
                <a16:creationId xmlns:a16="http://schemas.microsoft.com/office/drawing/2014/main" id="{316B3ADF-F5A5-4B9D-B3AD-3B39BEA0952E}"/>
              </a:ext>
            </a:extLst>
          </p:cNvPr>
          <p:cNvSpPr txBox="1">
            <a:spLocks/>
          </p:cNvSpPr>
          <p:nvPr/>
        </p:nvSpPr>
        <p:spPr>
          <a:xfrm>
            <a:off x="661512" y="5118763"/>
            <a:ext cx="5437187" cy="810836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uk-UA" sz="1600" b="1" dirty="0"/>
              <a:t>Центр з координації на федеральному та земельному рівнях DQR (B-L-KS DQR)</a:t>
            </a:r>
          </a:p>
        </p:txBody>
      </p: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9A628748-59CE-4C9F-B48E-CF840D1F0EA5}"/>
              </a:ext>
            </a:extLst>
          </p:cNvPr>
          <p:cNvCxnSpPr>
            <a:cxnSpLocks/>
            <a:stCxn id="39" idx="2"/>
            <a:endCxn id="41" idx="0"/>
          </p:cNvCxnSpPr>
          <p:nvPr/>
        </p:nvCxnSpPr>
        <p:spPr>
          <a:xfrm>
            <a:off x="3380106" y="4521215"/>
            <a:ext cx="0" cy="597548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platzhalter 3">
            <a:extLst>
              <a:ext uri="{FF2B5EF4-FFF2-40B4-BE49-F238E27FC236}">
                <a16:creationId xmlns:a16="http://schemas.microsoft.com/office/drawing/2014/main" id="{27F67494-9BF7-447D-B86E-69B84BCFC2B9}"/>
              </a:ext>
            </a:extLst>
          </p:cNvPr>
          <p:cNvSpPr txBox="1">
            <a:spLocks/>
          </p:cNvSpPr>
          <p:nvPr/>
        </p:nvSpPr>
        <p:spPr>
          <a:xfrm>
            <a:off x="1033767" y="4623779"/>
            <a:ext cx="4692676" cy="32809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36000" tIns="0" rIns="36000" bIns="36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uk-UA" sz="1800" dirty="0">
                <a:solidFill>
                  <a:schemeClr val="tx1"/>
                </a:solidFill>
              </a:rPr>
              <a:t>З травня 2013 року</a:t>
            </a:r>
          </a:p>
        </p:txBody>
      </p:sp>
    </p:spTree>
    <p:extLst>
      <p:ext uri="{BB962C8B-B14F-4D97-AF65-F5344CB8AC3E}">
        <p14:creationId xmlns:p14="http://schemas.microsoft.com/office/powerpoint/2010/main" val="3895758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/>
              <a:t>2. Національна рамка кваліфікацій Німеччини (DQR)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131BB357-1B4A-4D9A-A40A-5DD48CE5ECA5}"/>
              </a:ext>
            </a:extLst>
          </p:cNvPr>
          <p:cNvSpPr txBox="1">
            <a:spLocks/>
          </p:cNvSpPr>
          <p:nvPr/>
        </p:nvSpPr>
        <p:spPr>
          <a:xfrm>
            <a:off x="3749662" y="797107"/>
            <a:ext cx="4692676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uk-UA" b="1" dirty="0"/>
              <a:t>Центр з координації на федеральному та земельному рівнях DQR </a:t>
            </a:r>
            <a:br>
              <a:rPr lang="uk-UA" b="1" dirty="0"/>
            </a:br>
            <a:r>
              <a:rPr lang="uk-UA" b="1" dirty="0"/>
              <a:t>(B-L-KS DQR)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CF729F7-AB13-49B3-BD3E-F6B448664E92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2000" b="1"/>
              <a:t>Учасники DQR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656E430-9E06-4F38-A3D8-90E8A792E511}"/>
              </a:ext>
            </a:extLst>
          </p:cNvPr>
          <p:cNvSpPr/>
          <p:nvPr/>
        </p:nvSpPr>
        <p:spPr>
          <a:xfrm>
            <a:off x="803570" y="1706481"/>
            <a:ext cx="3564000" cy="1565282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600" b="1" dirty="0"/>
              <a:t>Функція 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Національний координаційний центр з впровадження Європейської рамки кваліфікацій (EQR) в Німеччині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2311FEFE-F143-4430-AA7B-97B85B07C37B}"/>
              </a:ext>
            </a:extLst>
          </p:cNvPr>
          <p:cNvSpPr/>
          <p:nvPr/>
        </p:nvSpPr>
        <p:spPr>
          <a:xfrm>
            <a:off x="803570" y="3515043"/>
            <a:ext cx="3563999" cy="1283154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600" b="1" dirty="0"/>
              <a:t>Постановлення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Спільне рішення федерального уряду та уряду земель (1 травня 2013 р.)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B5628321-03DA-414E-BC4E-752D70C273CC}"/>
              </a:ext>
            </a:extLst>
          </p:cNvPr>
          <p:cNvSpPr/>
          <p:nvPr/>
        </p:nvSpPr>
        <p:spPr>
          <a:xfrm>
            <a:off x="4637883" y="1745328"/>
            <a:ext cx="3564000" cy="3052869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600" b="1" dirty="0"/>
              <a:t>Завдання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Підтримка при впровадженні DQR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Перевірка відповідності кваліфікацій для забезпечення узгодженості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Ведення реєстру відповідних кваліфікацій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Інформація про поточні зміни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AF7AAA49-F79F-4BFE-B190-803C615629D1}"/>
              </a:ext>
            </a:extLst>
          </p:cNvPr>
          <p:cNvSpPr/>
          <p:nvPr/>
        </p:nvSpPr>
        <p:spPr>
          <a:xfrm>
            <a:off x="8472196" y="1706481"/>
            <a:ext cx="3564001" cy="4020920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600" b="1" dirty="0"/>
              <a:t>Члени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Федеральне міністерство у справах освіти, сім'ї, літніх громадян, жінок і молоді Німеччини (BMBFSFJ)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Федеральне міністерство економіки та енергетики Німеччини (BMWE)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Конференція міністрів освіти федеральних земель Німеччини (KMK)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Конференція міністрів економіки федеральних земель Німеччини (WMK)</a:t>
            </a:r>
          </a:p>
        </p:txBody>
      </p:sp>
    </p:spTree>
    <p:extLst>
      <p:ext uri="{BB962C8B-B14F-4D97-AF65-F5344CB8AC3E}">
        <p14:creationId xmlns:p14="http://schemas.microsoft.com/office/powerpoint/2010/main" val="4146900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/>
              <a:t>2. Національна рамка кваліфікацій Німеччини (DQR)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131BB357-1B4A-4D9A-A40A-5DD48CE5ECA5}"/>
              </a:ext>
            </a:extLst>
          </p:cNvPr>
          <p:cNvSpPr txBox="1">
            <a:spLocks/>
          </p:cNvSpPr>
          <p:nvPr/>
        </p:nvSpPr>
        <p:spPr>
          <a:xfrm>
            <a:off x="3829438" y="1628775"/>
            <a:ext cx="4692676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uk-UA" b="1"/>
              <a:t>Робочий орган DQR </a:t>
            </a:r>
            <a:br>
              <a:rPr lang="uk-UA" b="1"/>
            </a:br>
            <a:r>
              <a:rPr lang="uk-UA" b="1"/>
              <a:t>(AK DQR)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CF729F7-AB13-49B3-BD3E-F6B448664E92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2000" b="1"/>
              <a:t>Учасники DQR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656E430-9E06-4F38-A3D8-90E8A792E511}"/>
              </a:ext>
            </a:extLst>
          </p:cNvPr>
          <p:cNvSpPr/>
          <p:nvPr/>
        </p:nvSpPr>
        <p:spPr>
          <a:xfrm>
            <a:off x="658812" y="2599107"/>
            <a:ext cx="5416550" cy="2257779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600" b="1"/>
              <a:t>Центральна платформа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600"/>
              <a:t>Залучення всіх відповідних учасників у сфері</a:t>
            </a:r>
            <a:r>
              <a:rPr lang="uk-UA" sz="1600" b="1"/>
              <a:t> 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загальної освіти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вищої освіти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професійної освіти та підвищення кваліфікації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соціальних партнерів та економічних організацій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науки та практики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B5628321-03DA-414E-BC4E-752D70C273CC}"/>
              </a:ext>
            </a:extLst>
          </p:cNvPr>
          <p:cNvSpPr/>
          <p:nvPr/>
        </p:nvSpPr>
        <p:spPr>
          <a:xfrm>
            <a:off x="6296025" y="2599107"/>
            <a:ext cx="5416550" cy="1308802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uk-UA" sz="1600" b="1"/>
              <a:t>Завдання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Підготовка всіх важливих рішень щодо розробки та впровадження DQR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Співпраця на основі принципу консенсусу</a:t>
            </a:r>
          </a:p>
        </p:txBody>
      </p:sp>
    </p:spTree>
    <p:extLst>
      <p:ext uri="{BB962C8B-B14F-4D97-AF65-F5344CB8AC3E}">
        <p14:creationId xmlns:p14="http://schemas.microsoft.com/office/powerpoint/2010/main" val="3335272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CF3836CC-239D-4A01-8FC2-EEB243807DC8}"/>
              </a:ext>
            </a:extLst>
          </p:cNvPr>
          <p:cNvSpPr txBox="1">
            <a:spLocks/>
          </p:cNvSpPr>
          <p:nvPr/>
        </p:nvSpPr>
        <p:spPr>
          <a:xfrm>
            <a:off x="6981807" y="1607826"/>
            <a:ext cx="4730767" cy="467408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/>
              <a:t>Порядок для неформальних кваліфікацій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63AD3C3-374A-4C88-AC2C-51AAFCD00578}"/>
              </a:ext>
            </a:extLst>
          </p:cNvPr>
          <p:cNvSpPr txBox="1">
            <a:spLocks/>
          </p:cNvSpPr>
          <p:nvPr/>
        </p:nvSpPr>
        <p:spPr>
          <a:xfrm>
            <a:off x="658811" y="1607825"/>
            <a:ext cx="4730770" cy="467408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/>
              <a:t>Порядок для формальних кваліфікацій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D6CF703-F645-414C-BFFB-151EFFCF42E8}"/>
              </a:ext>
            </a:extLst>
          </p:cNvPr>
          <p:cNvSpPr txBox="1"/>
          <p:nvPr/>
        </p:nvSpPr>
        <p:spPr>
          <a:xfrm>
            <a:off x="658813" y="816225"/>
            <a:ext cx="795814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uk-UA" sz="2000" b="1"/>
              <a:t>Процедура віднесення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55095DA-19A6-4E05-9B1D-541866F7C120}"/>
              </a:ext>
            </a:extLst>
          </p:cNvPr>
          <p:cNvSpPr txBox="1">
            <a:spLocks/>
          </p:cNvSpPr>
          <p:nvPr/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rgbClr val="D685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/>
              <a:t>2. Національна рамка кваліфікацій Німеччини (DQR)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8782D271-E909-4262-9215-262E1CE320D0}"/>
              </a:ext>
            </a:extLst>
          </p:cNvPr>
          <p:cNvSpPr txBox="1">
            <a:spLocks/>
          </p:cNvSpPr>
          <p:nvPr/>
        </p:nvSpPr>
        <p:spPr>
          <a:xfrm>
            <a:off x="661513" y="2155023"/>
            <a:ext cx="4728068" cy="1376513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144000" tIns="72000" rIns="288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1600" dirty="0">
                <a:solidFill>
                  <a:schemeClr val="tx1"/>
                </a:solidFill>
              </a:rPr>
              <a:t>Компетентний державний/публічно-правовий орган (напр., відповідальний за положення про проведення іспитів, порядок організації професійного навчання, освітні програми) подає </a:t>
            </a:r>
            <a:r>
              <a:rPr lang="uk-UA" sz="1600" b="1" dirty="0">
                <a:solidFill>
                  <a:schemeClr val="tx1"/>
                </a:solidFill>
              </a:rPr>
              <a:t>пропозицію щодо віднесення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3E16A133-EC93-4A93-9B88-50BC5BE060C8}"/>
              </a:ext>
            </a:extLst>
          </p:cNvPr>
          <p:cNvCxnSpPr>
            <a:cxnSpLocks/>
            <a:stCxn id="23" idx="2"/>
            <a:endCxn id="25" idx="0"/>
          </p:cNvCxnSpPr>
          <p:nvPr/>
        </p:nvCxnSpPr>
        <p:spPr>
          <a:xfrm>
            <a:off x="3025547" y="3531536"/>
            <a:ext cx="0" cy="170473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3D0BF9BF-252D-4184-8C05-322C5B02A610}"/>
              </a:ext>
            </a:extLst>
          </p:cNvPr>
          <p:cNvSpPr txBox="1">
            <a:spLocks/>
          </p:cNvSpPr>
          <p:nvPr/>
        </p:nvSpPr>
        <p:spPr>
          <a:xfrm>
            <a:off x="661513" y="3702009"/>
            <a:ext cx="4728068" cy="699404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1800">
                <a:solidFill>
                  <a:schemeClr val="tx1"/>
                </a:solidFill>
              </a:rPr>
              <a:t>Перевірка </a:t>
            </a:r>
            <a:r>
              <a:rPr lang="uk-UA" sz="1800" b="1">
                <a:solidFill>
                  <a:schemeClr val="tx1"/>
                </a:solidFill>
              </a:rPr>
              <a:t>Центром з координації на федеральному та земельному рівнях DQR</a:t>
            </a: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E604F905-EDF7-4A4C-BFE5-D838CE8D8928}"/>
              </a:ext>
            </a:extLst>
          </p:cNvPr>
          <p:cNvSpPr txBox="1">
            <a:spLocks/>
          </p:cNvSpPr>
          <p:nvPr/>
        </p:nvSpPr>
        <p:spPr>
          <a:xfrm>
            <a:off x="661513" y="4627781"/>
            <a:ext cx="4728068" cy="699404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1800">
                <a:solidFill>
                  <a:schemeClr val="tx1"/>
                </a:solidFill>
              </a:rPr>
              <a:t>Участь робочого органу DQR для забезпечення узгодженості загальної структури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CB708323-5F9E-40A0-B755-F61674D17F6B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3025547" y="4401413"/>
            <a:ext cx="0" cy="226368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2FE2FD40-9607-4B63-8041-EEE9B0AA1FD7}"/>
              </a:ext>
            </a:extLst>
          </p:cNvPr>
          <p:cNvSpPr txBox="1">
            <a:spLocks/>
          </p:cNvSpPr>
          <p:nvPr/>
        </p:nvSpPr>
        <p:spPr>
          <a:xfrm>
            <a:off x="6981807" y="2218530"/>
            <a:ext cx="4728068" cy="422405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</a:rPr>
              <a:t>Погоджено спеціальну </a:t>
            </a:r>
            <a:r>
              <a:rPr lang="uk-UA" sz="1800" b="1" dirty="0">
                <a:solidFill>
                  <a:schemeClr val="tx1"/>
                </a:solidFill>
              </a:rPr>
              <a:t>процедуру віднесення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5A26C3C1-FE19-4A21-98FF-B11FED6B2171}"/>
              </a:ext>
            </a:extLst>
          </p:cNvPr>
          <p:cNvSpPr txBox="1">
            <a:spLocks/>
          </p:cNvSpPr>
          <p:nvPr/>
        </p:nvSpPr>
        <p:spPr>
          <a:xfrm>
            <a:off x="6981807" y="2869157"/>
            <a:ext cx="4728068" cy="699404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1800">
                <a:solidFill>
                  <a:schemeClr val="tx1"/>
                </a:solidFill>
              </a:rPr>
              <a:t>Процедура: наразі на </a:t>
            </a:r>
            <a:r>
              <a:rPr lang="uk-UA" sz="1800" b="1">
                <a:solidFill>
                  <a:schemeClr val="tx1"/>
                </a:solidFill>
              </a:rPr>
              <a:t>стадії впровадження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7B0D8205-C1EC-4D38-A3B6-7C732E3A0C33}"/>
              </a:ext>
            </a:extLst>
          </p:cNvPr>
          <p:cNvSpPr txBox="1">
            <a:spLocks/>
          </p:cNvSpPr>
          <p:nvPr/>
        </p:nvSpPr>
        <p:spPr>
          <a:xfrm>
            <a:off x="6981807" y="3796784"/>
            <a:ext cx="4728068" cy="1530401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144000" tIns="72000" rIns="144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1800">
                <a:solidFill>
                  <a:schemeClr val="tx1"/>
                </a:solidFill>
              </a:rPr>
              <a:t>Пропозицію подає організація, яка надає кваліфікацію </a:t>
            </a:r>
            <a:br>
              <a:rPr lang="uk-UA" sz="1800">
                <a:solidFill>
                  <a:schemeClr val="tx1"/>
                </a:solidFill>
              </a:rPr>
            </a:br>
            <a:r>
              <a:rPr lang="uk-UA" sz="1800">
                <a:solidFill>
                  <a:schemeClr val="tx1"/>
                </a:solidFill>
              </a:rPr>
              <a:t>(як правило, це організації приватного або публічного права, а також представники громадянського суспільства)</a:t>
            </a:r>
          </a:p>
        </p:txBody>
      </p: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75DBB4E3-F587-47C6-9865-E214E8E49407}"/>
              </a:ext>
            </a:extLst>
          </p:cNvPr>
          <p:cNvCxnSpPr>
            <a:cxnSpLocks/>
            <a:stCxn id="31" idx="2"/>
            <a:endCxn id="32" idx="0"/>
          </p:cNvCxnSpPr>
          <p:nvPr/>
        </p:nvCxnSpPr>
        <p:spPr>
          <a:xfrm>
            <a:off x="9345841" y="2774638"/>
            <a:ext cx="0" cy="94519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C4046ED9-30EF-4F03-BEFA-7AD78D8CFAC4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9345841" y="3568561"/>
            <a:ext cx="0" cy="228223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F764432C-312C-43C1-974A-C4EF0F9F2E55}"/>
              </a:ext>
            </a:extLst>
          </p:cNvPr>
          <p:cNvSpPr/>
          <p:nvPr/>
        </p:nvSpPr>
        <p:spPr>
          <a:xfrm>
            <a:off x="4987562" y="1289786"/>
            <a:ext cx="2396265" cy="23962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2A77FA5-CF02-4AB2-8DBF-1FAE4EF6C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81042" y="1727794"/>
            <a:ext cx="2006034" cy="194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3926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feld 16">
            <a:extLst>
              <a:ext uri="{FF2B5EF4-FFF2-40B4-BE49-F238E27FC236}">
                <a16:creationId xmlns:a16="http://schemas.microsoft.com/office/drawing/2014/main" id="{5D6CF703-F645-414C-BFFB-151EFFCF42E8}"/>
              </a:ext>
            </a:extLst>
          </p:cNvPr>
          <p:cNvSpPr txBox="1"/>
          <p:nvPr/>
        </p:nvSpPr>
        <p:spPr>
          <a:xfrm>
            <a:off x="658813" y="816225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2000" b="1"/>
              <a:t>Ознаки DQR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55095DA-19A6-4E05-9B1D-541866F7C120}"/>
              </a:ext>
            </a:extLst>
          </p:cNvPr>
          <p:cNvSpPr txBox="1">
            <a:spLocks/>
          </p:cNvSpPr>
          <p:nvPr/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rgbClr val="D685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/>
              <a:t>2. Національна рамка кваліфікацій Німеччини (DQR)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764432C-312C-43C1-974A-C4EF0F9F2E55}"/>
              </a:ext>
            </a:extLst>
          </p:cNvPr>
          <p:cNvSpPr/>
          <p:nvPr/>
        </p:nvSpPr>
        <p:spPr>
          <a:xfrm>
            <a:off x="4987562" y="1289786"/>
            <a:ext cx="2396265" cy="23962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8B53EBCF-462D-4ABA-B895-E11B85C09BD1}"/>
              </a:ext>
            </a:extLst>
          </p:cNvPr>
          <p:cNvGraphicFramePr>
            <a:graphicFrameLocks noGrp="1"/>
          </p:cNvGraphicFramePr>
          <p:nvPr/>
        </p:nvGraphicFramePr>
        <p:xfrm>
          <a:off x="644701" y="1404086"/>
          <a:ext cx="11067873" cy="45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125">
                  <a:extLst>
                    <a:ext uri="{9D8B030D-6E8A-4147-A177-3AD203B41FA5}">
                      <a16:colId xmlns:a16="http://schemas.microsoft.com/office/drawing/2014/main" val="2418203143"/>
                    </a:ext>
                  </a:extLst>
                </a:gridCol>
                <a:gridCol w="2411424">
                  <a:extLst>
                    <a:ext uri="{9D8B030D-6E8A-4147-A177-3AD203B41FA5}">
                      <a16:colId xmlns:a16="http://schemas.microsoft.com/office/drawing/2014/main" val="764313489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3827055805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3780927162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414400242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300" b="1" baseline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j-lt"/>
                          <a:cs typeface="+mn-cs"/>
                        </a:rPr>
                        <a:t>Рівень</a:t>
                      </a:r>
                    </a:p>
                  </a:txBody>
                  <a:tcPr marL="0" marR="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baseline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j-lt"/>
                          <a:cs typeface="+mn-cs"/>
                        </a:rPr>
                        <a:t>Знання</a:t>
                      </a:r>
                    </a:p>
                  </a:txBody>
                  <a:tcPr marL="108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aseline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j-lt"/>
                          <a:cs typeface="Times New Roman" panose="02020603050405020304" pitchFamily="18" charset="0"/>
                        </a:rPr>
                        <a:t>Навички</a:t>
                      </a: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aseline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Соціальна компетентність</a:t>
                      </a: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aseline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Самостійність</a:t>
                      </a: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670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1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Загальні базові знання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Виконання простих завдань за інструкцією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Базова взаємодія у звичних ситуаціях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Переважно під керівництвом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1420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2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Базові фахові знання в якійсь одній галузі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Застосування простих правил, первинне розв'язання проблем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Робота в невеликих групах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Частково самостійно, з підтримкою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812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3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Широкі базові фахові знання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Виконання рутинних завдань, застосування методів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Співпраця та обмін інформацією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Самостійні дії у знайомих ситуаціях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259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4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Розширені, поглиблені професійні знання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Методична обробка завдань, розв'язання відомих проблем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Координація робочих процесів, комунікація в команді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Самостійність і відповідальність у стабільних умовах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02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5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Інтегровані фахові знання, </a:t>
                      </a:r>
                      <a:br>
                        <a:rPr lang="uk-UA" sz="1200" baseline="0">
                          <a:effectLst/>
                        </a:rPr>
                      </a:br>
                      <a:r>
                        <a:rPr lang="uk-UA" sz="1200" baseline="0">
                          <a:effectLst/>
                        </a:rPr>
                        <a:t>на стику галузей тощо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Виконання складних завдань, навички передачі знань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Наставництво та консультування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Відповідальність за власні процеси навчання та роботи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20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6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Глибокі фахові знання або широкі наукові знання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Аналіз складних проблем, розробка стратегій вирішення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Відповідальність у командах, керівництво проєктами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Висока самостійність і відповідальність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14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7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Високоспеціалізовані міждисциплінарні знання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Дослідження, розробки, створення нових процесів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Професійне керівництво, модерація складних дискусій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Самостійна відповідальність за складні проєкти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257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8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Повністю спеціалізовані знання найвищого рівня, засновані на дослідженнях </a:t>
                      </a: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Інновації, розробка нових теорій і методів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Лідерська роль у наукових і професійних спільнотах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>
                          <a:effectLst/>
                        </a:rPr>
                        <a:t>Найвищий ступінь автономності, відповідальність за подальший розвиток теоретичних і практичних знань</a:t>
                      </a: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054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28934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3087</Words>
  <Application>Microsoft Office PowerPoint</Application>
  <PresentationFormat>Breitbild</PresentationFormat>
  <Paragraphs>397</Paragraphs>
  <Slides>23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23</vt:i4>
      </vt:variant>
    </vt:vector>
  </HeadingPairs>
  <TitlesOfParts>
    <vt:vector size="29" baseType="lpstr">
      <vt:lpstr>Calibri</vt:lpstr>
      <vt:lpstr>Wingdings 3</vt:lpstr>
      <vt:lpstr>Wingdings</vt:lpstr>
      <vt:lpstr>Arial</vt:lpstr>
      <vt:lpstr>Office</vt:lpstr>
      <vt:lpstr>1_Office</vt:lpstr>
      <vt:lpstr> </vt:lpstr>
      <vt:lpstr>Зміст</vt:lpstr>
      <vt:lpstr>1. Професійні галузі в Німеччині</vt:lpstr>
      <vt:lpstr>2. Національна рамка кваліфікацій Німеччини (НРК)</vt:lpstr>
      <vt:lpstr>2. Національна рамка кваліфікацій Німеччини (DQR)</vt:lpstr>
      <vt:lpstr>2. Національна рамка кваліфікацій Німеччини (DQR)</vt:lpstr>
      <vt:lpstr>2. Національна рамка кваліфікацій Німеччини (DQR)</vt:lpstr>
      <vt:lpstr>PowerPoint-Präsentation</vt:lpstr>
      <vt:lpstr>PowerPoint-Präsentation</vt:lpstr>
      <vt:lpstr>2. Національна рамка кваліфікацій Німеччини (НРК)</vt:lpstr>
      <vt:lpstr>2. Національна рамка кваліфікацій Німеччини (НРК)</vt:lpstr>
      <vt:lpstr>2. Національна рамка кваліфікацій Німеччини (НРК)</vt:lpstr>
      <vt:lpstr>3. Два види первинного професійного навчання </vt:lpstr>
      <vt:lpstr>4. Професійне навчання на підприємстві в Дуальних системах</vt:lpstr>
      <vt:lpstr>4. Професійне навчання на підприємстві в Дуальних системах</vt:lpstr>
      <vt:lpstr>4. Професійне навчання на підприємстві в Дуальних системах</vt:lpstr>
      <vt:lpstr>5. Професійне навчання в училищі</vt:lpstr>
      <vt:lpstr>5. Професійне навчання в училищі</vt:lpstr>
      <vt:lpstr>6. Можливості для вдосконалення та професійного зростання</vt:lpstr>
      <vt:lpstr>6. Можливості для вдосконалення та професійного зростання</vt:lpstr>
      <vt:lpstr>6. Можливості для вдосконалення кваліфікації та професійного зростання</vt:lpstr>
      <vt:lpstr>Додаткова інформація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408</cp:revision>
  <dcterms:created xsi:type="dcterms:W3CDTF">2020-12-18T10:19:10Z</dcterms:created>
  <dcterms:modified xsi:type="dcterms:W3CDTF">2026-07-13T10:02:53Z</dcterms:modified>
</cp:coreProperties>
</file>