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7" r:id="rId2"/>
    <p:sldMasterId id="2147483673" r:id="rId3"/>
  </p:sldMasterIdLst>
  <p:notesMasterIdLst>
    <p:notesMasterId r:id="rId41"/>
  </p:notesMasterIdLst>
  <p:sldIdLst>
    <p:sldId id="257" r:id="rId4"/>
    <p:sldId id="292" r:id="rId5"/>
    <p:sldId id="25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303" r:id="rId4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6" autoAdjust="0"/>
    <p:restoredTop sz="70182" autoAdjust="0"/>
  </p:normalViewPr>
  <p:slideViewPr>
    <p:cSldViewPr snapToGrid="0" showGuides="1">
      <p:cViewPr varScale="1">
        <p:scale>
          <a:sx n="78" d="100"/>
          <a:sy n="78" d="100"/>
        </p:scale>
        <p:origin x="1908" y="90"/>
      </p:cViewPr>
      <p:guideLst>
        <p:guide orient="horz" pos="2162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commentAuthors" Target="commentAuthor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18.05.2026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profile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competences must be taught?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specific skills and tasks must be mastered?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knowledge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knowledge optimally prepares trainees for their final examination?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the framework curriculum are defined by ‘learning fields’.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explain the topic of ‘learning fields’ at this point.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14</a:t>
            </a:fld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the dynamics of the vocational training system using BBiG amendments,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recently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2020: principle of equivalence of vocational and academic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education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codified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Vocational Training Validation and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Digitalisation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BVaDiG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5467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motivation: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secures the social status of young people as citizens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cannot guarantee vocational training alone: costs and competences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measures: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Ensuring permeability: university access for trainees with a degree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up dual vocational training regardless of previous qualifications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 people have many different expectations and goals when it comes to an apprenticeship: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 something practical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earn their own money (self-employment)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realise a dream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prestige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fulfilment of duties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18</a:t>
            </a:fld>
            <a:endParaRPr 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a few other reasons here too: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looking for loyal employees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know best which qualifications are needed in our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want to act in a socially responsible manner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seek the input and innovative potential of young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save on familiarisation and retraining costs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also regulates</a:t>
            </a:r>
          </a:p>
          <a:p>
            <a:pPr lvl="0"/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holiday entitlement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requirements for termination of the training contract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similar to an employment contract. It is the basis for learning in the company during training.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registered by the chambers.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Legal basis: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in-company training: Training contract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the vocational school: Compulsory schooling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allocation: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Monday to Wednesday: in the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Thursday and Friday: at the vocational school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Alternatively: block teaching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In-company training and vocational school lessons follow the training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Important: 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involvement of the respective teaching and training staff!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22</a:t>
            </a:fld>
            <a:endParaRPr lang="de-D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79 % of all trainees are taken on by the company that trained them.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24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Overall, </a:t>
            </a:r>
            <a:r>
              <a:rPr lang="en-GB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51 % of the population have started a dual vocational training programme in their lifetime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 (2023), 85 % of graduates in 2020 were in employment subject to social insurance contributions.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positive effect: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unemployment in Germany is only around 5,7 % (2025)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Chambers are the representatives of the economy, trade unions/employee representatives and associations/employer representatives are the social partners.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reach a consensus.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Dual vocational training is essentially shaped by those who are directly affected and who know the needs of the labour market best.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decisions on vocational training are made by consensus.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standards apply nationwide. They are regularly updated.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27</a:t>
            </a:fld>
            <a:endParaRPr lang="de-D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Demand for skilled labour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Germany is a developed industrialised nation with a strong SME sector.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Win-win situation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Apprentices learn on the job and are integrated into the work process. Companies train their own future workforce according to their own needs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Qualified training staff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Trainers are ‘from the trade’ and have undergone training themselves and also know the company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the state controls the process as a legislator and sets the framework, it leaves key decisions to the direct stakeholders.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28</a:t>
            </a:fld>
            <a:endParaRPr lang="de-D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training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29</a:t>
            </a:fld>
            <a:endParaRPr lang="de-D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advantages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identification with the training company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as a basis for further measures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30</a:t>
            </a:fld>
            <a:endParaRPr lang="de-D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Recruitment and retraining costs are reduced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31</a:t>
            </a:fld>
            <a:endParaRPr lang="de-D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indicator for developments in the economy and labour market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32</a:t>
            </a:fld>
            <a:endParaRPr lang="de-D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2025: approximately 84,000 applicants without a training place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informal skills: Discipline, reliability, basic skills (reading, writing, maths)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Requirements: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 IT skills, foreign language skills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Lifelong learning: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Especially for older applicants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33</a:t>
            </a:fld>
            <a:endParaRPr lang="de-D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Unfilled training places 2010: 19,800 / 2025: 54,400 – less than tripled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‘Maturity for training’: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social skills, basic knowledge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extra personnel and time expenditure, special qualifications of the training staff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34</a:t>
            </a:fld>
            <a:endParaRPr lang="de-D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Demographic change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Fewer young people able to go into training, labour market needs can no longer be met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towards academisation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tends to be out, university is in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Regional differences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 and demand for training places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social task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35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Trainees are on average 19.9 years old (2024)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average investment per trainee per year is 26,210 euros (2022/2023)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69 % of this (approx. 18,124 euros) is amortised (productive contribution of the trainees)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means:</a:t>
            </a:r>
            <a:b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competitive advantage for German SMEs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future personnel trained according to own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 investment on the labour market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three stakeholders ensure the framework conditions for vocational education and training through a differentiated distribution of roles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Ownership lies with all three players; they all bear it at the same time and assume responsibility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guarantee the system's constant capacity for innovation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ensure quality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impetus for the development and updating of training standards comes from companies and chambers. They know best which skills are needed.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tasks: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Supporting companies in their search for trainees, registering training contracts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Mediation in the event of disagreements between trainees and companies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economy invests €9.7 billion in vocational training every year (2024)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process of coordinating and adopting new training regulations is managed by the Federal Institute for Vocational Education and Training.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 and social partners are involved in the entire process.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funding for the dual system totals around € 4.4 billion, including over € 3.4 billion for 1,550 vocational schools and around € 0.9 billion for control, monitoring and support measures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passes the Vocational Training Act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summarise the previous slides again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 main stakeholders agree on the basic standards for dual vocational training on an equal footing.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standards are based on the specific requirements of the world of work.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duration of the further development and implementation of standards is max. 1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are dynamically adapted to the requirements of the world of work at both learning venues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BIBB continuously researches changes in work and training; the findings are incorporated into the process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/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9055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28594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733A6227-8E82-4281-95DD-E2138C80C2DF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57CBAC-083C-4B33-B30C-4672AB33B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728086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B72E0DA-FA17-42CA-A956-A5CA6A580F56}"/>
              </a:ext>
            </a:extLst>
          </p:cNvPr>
          <p:cNvSpPr txBox="1"/>
          <p:nvPr userDrawn="1"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4643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/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6870" indent="0">
              <a:buNone/>
              <a:defRPr/>
            </a:lvl2pPr>
            <a:lvl3pPr marL="806450" indent="0">
              <a:buNone/>
              <a:defRPr/>
            </a:lvl3pPr>
            <a:lvl4pPr marL="1163320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/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>
            <a:fillRect/>
          </a:stretch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for international Cooperation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Vocational Education and Training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AC78BBB-6043-0D50-F5A3-210F0FBC02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1B1CDD9-AE77-907A-C8F8-B73EEB43C3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>
            <a:fillRect/>
          </a:stretch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>
            <a:fillRect/>
          </a:stretch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" y="1768507"/>
            <a:ext cx="12205434" cy="3339521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>
            <a:fillRect/>
          </a:stretch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43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505" indent="-357505" algn="l" defTabSz="357505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505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880" indent="-265430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955" algn="l" defTabSz="35750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780" indent="-274955" algn="l" defTabSz="36068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>
            <a:fillRect/>
          </a:stretch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/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3" r:id="rId3"/>
    <p:sldLayoutId id="2147483665" r:id="rId4"/>
    <p:sldLayoutId id="214748366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7046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2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>
          <p15:clr>
            <a:srgbClr val="F26B43"/>
          </p15:clr>
        </p15:guide>
        <p15:guide id="2" orient="horz" pos="187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3566">
          <p15:clr>
            <a:srgbClr val="F26B43"/>
          </p15:clr>
        </p15:guide>
        <p15:guide id="5" orient="horz" pos="663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bb.de/dienst/publikationen/de/19200" TargetMode="External"/><Relationship Id="rId13" Type="http://schemas.openxmlformats.org/officeDocument/2006/relationships/hyperlink" Target="http://www.gesetze-im-internet.de/tvg/index.html" TargetMode="External"/><Relationship Id="rId18" Type="http://schemas.openxmlformats.org/officeDocument/2006/relationships/hyperlink" Target="https://www.bibb.de/en/index.php" TargetMode="External"/><Relationship Id="rId3" Type="http://schemas.openxmlformats.org/officeDocument/2006/relationships/hyperlink" Target="https://www.bmbfsfj.bund.de/bmbfsfj/service/publikationen/berufsbildungsbericht-2026-285646" TargetMode="External"/><Relationship Id="rId7" Type="http://schemas.openxmlformats.org/officeDocument/2006/relationships/hyperlink" Target="https://iab-forum.de/en/" TargetMode="External"/><Relationship Id="rId12" Type="http://schemas.openxmlformats.org/officeDocument/2006/relationships/hyperlink" Target="http://www.gesetze-im-internet.de/ihkg/index.html" TargetMode="External"/><Relationship Id="rId17" Type="http://schemas.openxmlformats.org/officeDocument/2006/relationships/hyperlink" Target="https://www.bmftr.bund.de/EN" TargetMode="External"/><Relationship Id="rId2" Type="http://schemas.openxmlformats.org/officeDocument/2006/relationships/hyperlink" Target="https://www.bibb.de/datenreport/en/index.php" TargetMode="External"/><Relationship Id="rId16" Type="http://schemas.openxmlformats.org/officeDocument/2006/relationships/hyperlink" Target="https://www.bmbfsfj.bund.de/bmbfsfj/meta/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ibb.de/dienst/publikationen/de/20504" TargetMode="External"/><Relationship Id="rId11" Type="http://schemas.openxmlformats.org/officeDocument/2006/relationships/hyperlink" Target="http://www.gesetze-im-internet.de/jarbschg/index.html" TargetMode="External"/><Relationship Id="rId5" Type="http://schemas.openxmlformats.org/officeDocument/2006/relationships/hyperlink" Target="https://www.datenportal.bmbf.de/portal/en/index.html" TargetMode="External"/><Relationship Id="rId15" Type="http://schemas.openxmlformats.org/officeDocument/2006/relationships/hyperlink" Target="https://www.govet.international/en/index.php" TargetMode="External"/><Relationship Id="rId10" Type="http://schemas.openxmlformats.org/officeDocument/2006/relationships/hyperlink" Target="https://www.govet.international/en/54887.php" TargetMode="External"/><Relationship Id="rId4" Type="http://schemas.openxmlformats.org/officeDocument/2006/relationships/hyperlink" Target="https://www.destatis.de/EN/Homepage.html" TargetMode="External"/><Relationship Id="rId9" Type="http://schemas.openxmlformats.org/officeDocument/2006/relationships/hyperlink" Target="https://www.govet.international/en/54899.php" TargetMode="External"/><Relationship Id="rId14" Type="http://schemas.openxmlformats.org/officeDocument/2006/relationships/hyperlink" Target="http://www.gesetze-im-internet.de/betrvg/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539" y="3045124"/>
            <a:ext cx="6047117" cy="689389"/>
          </a:xfrm>
        </p:spPr>
        <p:txBody>
          <a:bodyPr/>
          <a:lstStyle/>
          <a:p>
            <a:r>
              <a:rPr lang="zh-CN" altLang="de-DE" sz="2800" dirty="0"/>
              <a:t>德国的双元制职业</a:t>
            </a:r>
            <a:r>
              <a:rPr lang="zh-CN" altLang="en-US" sz="2800" dirty="0"/>
              <a:t>教育</a:t>
            </a:r>
            <a:endParaRPr lang="zh-CN" altLang="de-DE" sz="28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zh-CN" altLang="de-DE"/>
              <a:t>日期、地点、主讲人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参与方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国家</a:t>
            </a:r>
            <a:r>
              <a:rPr lang="en-US" altLang="zh-CN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en-US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——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制定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大纲</a:t>
            </a: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zh-CN" altLang="de-DE" dirty="0"/>
              <a:t>与社会</a:t>
            </a:r>
            <a:r>
              <a:rPr lang="zh-CN" altLang="en-US" dirty="0"/>
              <a:t>合作伙伴</a:t>
            </a:r>
            <a:r>
              <a:rPr lang="zh-CN" altLang="de-DE" dirty="0"/>
              <a:t>协商制定培训条例（企业</a:t>
            </a:r>
            <a:r>
              <a:rPr lang="zh-CN" altLang="en-US" dirty="0"/>
              <a:t>实</a:t>
            </a:r>
            <a:r>
              <a:rPr lang="zh-CN" altLang="de-DE" dirty="0"/>
              <a:t>训）</a:t>
            </a:r>
            <a:endParaRPr lang="de-DE" dirty="0"/>
          </a:p>
          <a:p>
            <a:pPr lvl="1"/>
            <a:r>
              <a:rPr lang="zh-CN" altLang="en-US" dirty="0"/>
              <a:t>定义</a:t>
            </a:r>
            <a:r>
              <a:rPr lang="zh-CN" altLang="de-DE" dirty="0"/>
              <a:t>职业学校</a:t>
            </a:r>
            <a:r>
              <a:rPr lang="zh-CN" altLang="en-US" dirty="0"/>
              <a:t>的理论学习部分</a:t>
            </a:r>
            <a:r>
              <a:rPr lang="de-DE" dirty="0"/>
              <a:t>: </a:t>
            </a:r>
            <a:r>
              <a:rPr lang="zh-CN" altLang="de-DE" u="sng" dirty="0"/>
              <a:t>教学大纲</a:t>
            </a:r>
            <a:endParaRPr lang="de-DE" u="sng" dirty="0"/>
          </a:p>
          <a:p>
            <a:pPr lvl="1"/>
            <a:r>
              <a:rPr lang="zh-CN" altLang="en-US" dirty="0"/>
              <a:t>为</a:t>
            </a:r>
            <a:r>
              <a:rPr lang="zh-CN" altLang="de-DE" dirty="0"/>
              <a:t>公立职业学校体系</a:t>
            </a:r>
            <a:r>
              <a:rPr lang="zh-CN" altLang="en-US" dirty="0"/>
              <a:t>提供</a:t>
            </a:r>
            <a:r>
              <a:rPr lang="zh-CN" altLang="de-DE" dirty="0"/>
              <a:t>资金、组织和</a:t>
            </a:r>
            <a:r>
              <a:rPr lang="zh-CN" altLang="en-US" dirty="0"/>
              <a:t>运行监督</a:t>
            </a:r>
            <a:endParaRPr lang="de-DE" dirty="0"/>
          </a:p>
          <a:p>
            <a:pPr lvl="1"/>
            <a:r>
              <a:rPr lang="zh-CN" altLang="de-DE" dirty="0"/>
              <a:t>开展职业教育研究</a:t>
            </a:r>
            <a:r>
              <a:rPr lang="de-DE" dirty="0"/>
              <a:t> (</a:t>
            </a:r>
            <a:r>
              <a:rPr lang="zh-CN" altLang="en-US" dirty="0"/>
              <a:t>联邦</a:t>
            </a:r>
            <a:r>
              <a:rPr lang="zh-CN" altLang="de-DE" dirty="0"/>
              <a:t>职业教育研究所，简称</a:t>
            </a:r>
            <a:r>
              <a:rPr lang="de-DE" dirty="0"/>
              <a:t>BIBB)</a:t>
            </a:r>
          </a:p>
          <a:p>
            <a:pPr lvl="1"/>
            <a:r>
              <a:rPr lang="zh-CN" altLang="en-US" dirty="0"/>
              <a:t>为寻找学徒位置提供</a:t>
            </a:r>
            <a:r>
              <a:rPr lang="zh-CN" altLang="de-DE" dirty="0"/>
              <a:t>帮助</a:t>
            </a:r>
            <a:r>
              <a:rPr lang="de-DE" dirty="0"/>
              <a:t> (</a:t>
            </a:r>
            <a:r>
              <a:rPr lang="zh-CN" altLang="en-US" dirty="0"/>
              <a:t>比如青年人</a:t>
            </a:r>
            <a:r>
              <a:rPr lang="zh-CN" altLang="de-DE" dirty="0"/>
              <a:t>、失业者和弱势群体</a:t>
            </a:r>
            <a:r>
              <a:rPr lang="de-DE" dirty="0"/>
              <a:t>)</a:t>
            </a:r>
          </a:p>
          <a:p>
            <a:pPr marL="0" indent="0"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大纲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标准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en-US" dirty="0"/>
              <a:t>定义</a:t>
            </a:r>
            <a:r>
              <a:rPr lang="zh-CN" altLang="de-DE" dirty="0"/>
              <a:t>双元制职业教育在企业和职业学校的实施</a:t>
            </a:r>
            <a:endParaRPr lang="de-DE" dirty="0"/>
          </a:p>
          <a:p>
            <a:pPr lvl="1"/>
            <a:r>
              <a:rPr lang="zh-CN" altLang="en-US" dirty="0"/>
              <a:t>保证</a:t>
            </a:r>
            <a:r>
              <a:rPr lang="zh-CN" altLang="de-DE" dirty="0"/>
              <a:t>双元制职业教育的质量控</a:t>
            </a:r>
            <a:r>
              <a:rPr lang="zh-CN" altLang="en-US" dirty="0"/>
              <a:t>制</a:t>
            </a:r>
            <a:r>
              <a:rPr lang="zh-CN" altLang="de-DE" dirty="0"/>
              <a:t>和资金支持</a:t>
            </a:r>
            <a:endParaRPr lang="de-DE" dirty="0"/>
          </a:p>
          <a:p>
            <a:pPr lvl="1"/>
            <a:r>
              <a:rPr lang="zh-CN" altLang="en-US" dirty="0"/>
              <a:t>这些标准在</a:t>
            </a:r>
            <a:r>
              <a:rPr lang="zh-CN" altLang="de-DE" dirty="0"/>
              <a:t>全德国范围内</a:t>
            </a:r>
            <a:r>
              <a:rPr lang="zh-CN" altLang="en-US" dirty="0"/>
              <a:t>实施</a:t>
            </a:r>
            <a:r>
              <a:rPr lang="zh-CN" altLang="de-DE" dirty="0"/>
              <a:t>并</a:t>
            </a:r>
            <a:r>
              <a:rPr lang="zh-CN" altLang="en-US" dirty="0"/>
              <a:t>有</a:t>
            </a:r>
            <a:r>
              <a:rPr lang="zh-CN" altLang="de-DE" dirty="0"/>
              <a:t>法律</a:t>
            </a:r>
            <a:r>
              <a:rPr lang="zh-CN" altLang="en-US" dirty="0"/>
              <a:t>效力</a:t>
            </a:r>
            <a:endParaRPr lang="de-DE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大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纲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标准的制定</a:t>
            </a:r>
            <a:r>
              <a:rPr lang="de-DE" b="1" dirty="0"/>
              <a:t> 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b="1" dirty="0"/>
              <a:t>1.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雇主</a:t>
            </a:r>
            <a:r>
              <a:rPr lang="de-DE" b="1" dirty="0"/>
              <a:t> </a:t>
            </a:r>
            <a:r>
              <a:rPr lang="zh-CN" altLang="en-US" b="1" dirty="0"/>
              <a:t> </a:t>
            </a:r>
            <a:r>
              <a:rPr lang="zh-CN" altLang="en-US" dirty="0"/>
              <a:t>确认</a:t>
            </a:r>
            <a:r>
              <a:rPr lang="zh-CN" altLang="de-DE" dirty="0"/>
              <a:t>企业新出现的工作领域</a:t>
            </a:r>
            <a:r>
              <a:rPr lang="zh-CN" altLang="en-US" dirty="0"/>
              <a:t>及</a:t>
            </a:r>
            <a:r>
              <a:rPr lang="zh-CN" altLang="de-DE" dirty="0"/>
              <a:t>从业要求</a:t>
            </a:r>
            <a:r>
              <a:rPr lang="de-DE" dirty="0"/>
              <a:t> </a:t>
            </a:r>
          </a:p>
          <a:p>
            <a:pPr lvl="1"/>
            <a:r>
              <a:rPr lang="de-DE" b="1" dirty="0"/>
              <a:t>2.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社会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合作伙伴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和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国家</a:t>
            </a:r>
            <a:r>
              <a:rPr lang="de-DE" b="1" dirty="0"/>
              <a:t> </a:t>
            </a:r>
            <a:r>
              <a:rPr lang="zh-CN" altLang="de-DE" b="1" dirty="0"/>
              <a:t>协商并</a:t>
            </a:r>
            <a:r>
              <a:rPr lang="zh-CN" altLang="en-US" b="1" dirty="0"/>
              <a:t>通过由联邦</a:t>
            </a:r>
            <a:r>
              <a:rPr lang="zh-CN" altLang="de-DE" b="1" dirty="0"/>
              <a:t>职业教育研究所</a:t>
            </a:r>
            <a:r>
              <a:rPr lang="zh-CN" altLang="en-US" b="1" dirty="0"/>
              <a:t>提出</a:t>
            </a:r>
            <a:r>
              <a:rPr lang="zh-CN" altLang="de-DE" b="1" dirty="0"/>
              <a:t>的新企业 </a:t>
            </a:r>
            <a:endParaRPr lang="en-US" altLang="zh-CN" b="1" dirty="0"/>
          </a:p>
          <a:p>
            <a:pPr marL="895350" lvl="1" indent="0">
              <a:buNone/>
            </a:pPr>
            <a:r>
              <a:rPr lang="en-US" altLang="zh-CN" b="1" dirty="0"/>
              <a:t>         </a:t>
            </a:r>
            <a:r>
              <a:rPr lang="zh-CN" altLang="de-DE" b="1" dirty="0"/>
              <a:t>培训标准</a:t>
            </a:r>
            <a:endParaRPr lang="de-DE" dirty="0"/>
          </a:p>
          <a:p>
            <a:pPr lvl="1"/>
            <a:r>
              <a:rPr lang="de-DE" b="1" dirty="0"/>
              <a:t>3. </a:t>
            </a:r>
            <a:r>
              <a:rPr lang="zh-CN" altLang="en-US" b="1" dirty="0">
                <a:ea typeface="方正粗黑宋简体" panose="02000000000000000000" charset="-122"/>
              </a:rPr>
              <a:t>国家</a:t>
            </a:r>
            <a:r>
              <a:rPr lang="de-DE" b="1" dirty="0"/>
              <a:t> </a:t>
            </a:r>
            <a:r>
              <a:rPr lang="zh-CN" altLang="en-US" b="1" dirty="0"/>
              <a:t>调整</a:t>
            </a:r>
            <a:r>
              <a:rPr lang="zh-CN" altLang="de-DE" b="1" dirty="0"/>
              <a:t>教学大纲</a:t>
            </a:r>
            <a:r>
              <a:rPr lang="zh-CN" altLang="en-US" b="1" dirty="0"/>
              <a:t>，以</a:t>
            </a:r>
            <a:r>
              <a:rPr lang="zh-CN" altLang="de-DE" b="1" dirty="0"/>
              <a:t>与新制定的培训条例保持一致</a:t>
            </a:r>
            <a:endParaRPr lang="de-DE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将修改和增加的标准写进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培训条例（企业）和教学大纲（职业学校）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。</a:t>
            </a:r>
            <a:endParaRPr lang="de-DE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大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纲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标准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en-US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——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培训条例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de-DE" u="sng" dirty="0"/>
              <a:t>企业</a:t>
            </a:r>
            <a:r>
              <a:rPr lang="zh-CN" altLang="en-US" u="sng" dirty="0"/>
              <a:t>实</a:t>
            </a:r>
            <a:r>
              <a:rPr lang="zh-CN" altLang="de-DE" u="sng" dirty="0"/>
              <a:t>训</a:t>
            </a:r>
            <a:r>
              <a:rPr lang="zh-CN" altLang="en-US" u="sng" dirty="0"/>
              <a:t>标准由</a:t>
            </a:r>
            <a:r>
              <a:rPr lang="zh-CN" altLang="de-DE" u="sng" dirty="0"/>
              <a:t>培训条例</a:t>
            </a:r>
            <a:r>
              <a:rPr lang="zh-CN" altLang="en-US" u="sng" dirty="0"/>
              <a:t>确定</a:t>
            </a:r>
            <a:r>
              <a:rPr lang="zh-CN" altLang="de-DE" dirty="0"/>
              <a:t>：</a:t>
            </a:r>
            <a:endParaRPr lang="de-DE" dirty="0"/>
          </a:p>
          <a:p>
            <a:pPr lvl="1"/>
            <a:endParaRPr lang="de-DE" dirty="0"/>
          </a:p>
          <a:p>
            <a:pPr lvl="1"/>
            <a:r>
              <a:rPr lang="zh-CN" altLang="de-DE" dirty="0"/>
              <a:t>职业名称</a:t>
            </a:r>
            <a:r>
              <a:rPr lang="de-DE" dirty="0"/>
              <a:t> </a:t>
            </a:r>
          </a:p>
          <a:p>
            <a:pPr lvl="1"/>
            <a:r>
              <a:rPr lang="zh-CN" altLang="de-DE" dirty="0"/>
              <a:t>职业</a:t>
            </a:r>
            <a:r>
              <a:rPr lang="zh-CN" altLang="en-US" dirty="0"/>
              <a:t>特性</a:t>
            </a:r>
            <a:endParaRPr lang="de-DE" dirty="0"/>
          </a:p>
          <a:p>
            <a:pPr lvl="1"/>
            <a:r>
              <a:rPr lang="zh-CN" altLang="de-DE" dirty="0"/>
              <a:t>培训内容</a:t>
            </a:r>
            <a:endParaRPr lang="de-DE" dirty="0"/>
          </a:p>
          <a:p>
            <a:pPr lvl="1"/>
            <a:r>
              <a:rPr lang="zh-CN" altLang="de-DE" dirty="0"/>
              <a:t>时间</a:t>
            </a:r>
            <a:r>
              <a:rPr lang="zh-CN" altLang="en-US" dirty="0"/>
              <a:t>范围</a:t>
            </a:r>
            <a:r>
              <a:rPr lang="zh-CN" altLang="de-DE" dirty="0"/>
              <a:t>和时间划分</a:t>
            </a:r>
            <a:endParaRPr lang="de-DE" dirty="0"/>
          </a:p>
          <a:p>
            <a:pPr lvl="1"/>
            <a:r>
              <a:rPr lang="zh-CN" altLang="de-DE" dirty="0"/>
              <a:t>考试要求</a:t>
            </a:r>
            <a:endParaRPr lang="de-DE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大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纲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标准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–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教学大纲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de-DE" u="sng" dirty="0"/>
              <a:t>职业学校</a:t>
            </a:r>
            <a:r>
              <a:rPr lang="zh-CN" altLang="en-US" dirty="0"/>
              <a:t>在双元制职业教育中承担从事这些</a:t>
            </a:r>
            <a:r>
              <a:rPr lang="zh-CN" altLang="de-DE" dirty="0"/>
              <a:t>职业所需的</a:t>
            </a:r>
            <a:r>
              <a:rPr lang="zh-CN" altLang="en-US" dirty="0"/>
              <a:t>专业</a:t>
            </a:r>
            <a:r>
              <a:rPr lang="zh-CN" altLang="de-DE" dirty="0"/>
              <a:t>理论知识</a:t>
            </a:r>
            <a:r>
              <a:rPr lang="zh-CN" altLang="en-US" dirty="0"/>
              <a:t>及综合基础课教学</a:t>
            </a:r>
            <a:r>
              <a:rPr lang="zh-CN" altLang="de-DE" dirty="0"/>
              <a:t>。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zh-CN" altLang="en-US" dirty="0"/>
              <a:t>其</a:t>
            </a:r>
            <a:r>
              <a:rPr lang="zh-CN" altLang="de-DE" dirty="0"/>
              <a:t>标准</a:t>
            </a:r>
            <a:r>
              <a:rPr lang="zh-CN" altLang="en-US" dirty="0"/>
              <a:t>规定在</a:t>
            </a:r>
            <a:r>
              <a:rPr lang="zh-CN" altLang="de-DE" u="sng" dirty="0"/>
              <a:t>教学大纲</a:t>
            </a:r>
            <a:r>
              <a:rPr lang="zh-CN" altLang="en-US" u="sng" dirty="0"/>
              <a:t>中</a:t>
            </a:r>
            <a:r>
              <a:rPr lang="zh-CN" altLang="de-DE" dirty="0"/>
              <a:t>，包括</a:t>
            </a:r>
            <a:r>
              <a:rPr lang="de-DE" dirty="0"/>
              <a:t>:</a:t>
            </a:r>
          </a:p>
          <a:p>
            <a:pPr lvl="1"/>
            <a:r>
              <a:rPr lang="zh-CN" altLang="de-DE" dirty="0"/>
              <a:t>学习目标</a:t>
            </a:r>
            <a:endParaRPr lang="de-DE" dirty="0"/>
          </a:p>
          <a:p>
            <a:pPr lvl="1"/>
            <a:r>
              <a:rPr lang="zh-CN" altLang="de-DE" dirty="0"/>
              <a:t>学习内容</a:t>
            </a:r>
            <a:endParaRPr lang="de-DE" dirty="0"/>
          </a:p>
          <a:p>
            <a:pPr lvl="1"/>
            <a:r>
              <a:rPr lang="zh-CN" altLang="de-DE" dirty="0"/>
              <a:t>学习领域</a:t>
            </a:r>
            <a:endParaRPr lang="de-DE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de-DE" dirty="0"/>
              <a:t>法律</a:t>
            </a:r>
            <a:r>
              <a:rPr lang="zh-CN" altLang="en-US" dirty="0"/>
              <a:t>框架</a:t>
            </a:r>
            <a:endParaRPr lang="de-DE" dirty="0"/>
          </a:p>
          <a:p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根据《基本法》第</a:t>
            </a:r>
            <a:r>
              <a:rPr lang="en-US" altLang="zh-CN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12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条，人人均享有择业自由。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endParaRPr lang="de-DE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/>
              <a:t>基础</a:t>
            </a:r>
            <a:endParaRPr lang="zh-CN" alt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de-DE"/>
              <a:t>企业法规</a:t>
            </a:r>
            <a:endParaRPr lang="zh-CN" alt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zh-CN" altLang="de-DE" dirty="0"/>
              <a:t>职业教育法</a:t>
            </a:r>
            <a:endParaRPr lang="de-DE" dirty="0"/>
          </a:p>
          <a:p>
            <a:r>
              <a:rPr lang="zh-CN" altLang="de-DE" dirty="0"/>
              <a:t>青少年劳动保护法</a:t>
            </a:r>
            <a:endParaRPr lang="de-DE" dirty="0"/>
          </a:p>
          <a:p>
            <a:r>
              <a:rPr lang="zh-CN" altLang="de-DE" dirty="0"/>
              <a:t>手工业</a:t>
            </a:r>
            <a:r>
              <a:rPr lang="zh-CN" altLang="en-US" dirty="0"/>
              <a:t>条例</a:t>
            </a:r>
            <a:endParaRPr lang="de-DE" dirty="0"/>
          </a:p>
          <a:p>
            <a:r>
              <a:rPr lang="de-DE" dirty="0"/>
              <a:t>劳</a:t>
            </a:r>
            <a:r>
              <a:rPr lang="zh-CN" altLang="en-US" dirty="0"/>
              <a:t>资协定法</a:t>
            </a:r>
            <a:endParaRPr lang="de-DE" dirty="0"/>
          </a:p>
          <a:p>
            <a:r>
              <a:rPr lang="zh-CN" altLang="de-DE" dirty="0"/>
              <a:t>工商会暂行规制法</a:t>
            </a:r>
            <a:endParaRPr lang="de-DE" dirty="0"/>
          </a:p>
          <a:p>
            <a:r>
              <a:rPr lang="zh-CN" altLang="de-DE" dirty="0"/>
              <a:t>企业组织法</a:t>
            </a:r>
            <a:endParaRPr lang="de-DE" dirty="0"/>
          </a:p>
          <a:p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altLang="de-DE" dirty="0"/>
              <a:t>教育法规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zh-CN" altLang="de-DE" dirty="0"/>
              <a:t>义务教育法</a:t>
            </a:r>
            <a:endParaRPr lang="de-DE" dirty="0"/>
          </a:p>
          <a:p>
            <a:r>
              <a:rPr lang="zh-CN" altLang="de-DE" dirty="0"/>
              <a:t>地区性</a:t>
            </a:r>
            <a:r>
              <a:rPr lang="zh-CN" altLang="en-US" dirty="0"/>
              <a:t>学校教育</a:t>
            </a:r>
            <a:r>
              <a:rPr lang="zh-CN" altLang="de-DE" dirty="0"/>
              <a:t>法规</a:t>
            </a:r>
            <a:endParaRPr lang="de-DE" dirty="0"/>
          </a:p>
        </p:txBody>
      </p:sp>
      <p:sp>
        <p:nvSpPr>
          <p:cNvPr id="10" name="Textplatzhalter 8"/>
          <p:cNvSpPr txBox="1"/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505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687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320" indent="0" algn="l" defTabSz="35750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68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b="1" dirty="0"/>
          </a:p>
        </p:txBody>
      </p:sp>
      <p:cxnSp>
        <p:nvCxnSpPr>
          <p:cNvPr id="11" name="Gerader Verbinder 10"/>
          <p:cNvCxnSpPr/>
          <p:nvPr/>
        </p:nvCxnSpPr>
        <p:spPr>
          <a:xfrm>
            <a:off x="6619815" y="2141489"/>
            <a:ext cx="0" cy="19361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/>
          <p:cNvCxnSpPr/>
          <p:nvPr/>
        </p:nvCxnSpPr>
        <p:spPr>
          <a:xfrm>
            <a:off x="687397" y="2141489"/>
            <a:ext cx="0" cy="30237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9841"/>
            <a:ext cx="10066338" cy="709613"/>
          </a:xfrm>
        </p:spPr>
        <p:txBody>
          <a:bodyPr/>
          <a:lstStyle/>
          <a:p>
            <a:r>
              <a:rPr lang="zh-CN" altLang="de-DE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双元制职业</a:t>
            </a:r>
            <a:r>
              <a:rPr lang="zh-CN" altLang="en-US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教育</a:t>
            </a:r>
            <a:r>
              <a:rPr lang="de-DE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de-DE" sz="2800" dirty="0">
                <a:latin typeface="方正粗黑宋简体" panose="02000000000000000000" charset="-122"/>
                <a:ea typeface="方正粗黑宋简体" panose="02000000000000000000" charset="-122"/>
              </a:rPr>
              <a:t>动机、</a:t>
            </a:r>
            <a:r>
              <a:rPr lang="zh-CN" altLang="en-US" sz="2800" dirty="0">
                <a:latin typeface="方正粗黑宋简体" panose="02000000000000000000" charset="-122"/>
                <a:ea typeface="方正粗黑宋简体" panose="02000000000000000000" charset="-122"/>
              </a:rPr>
              <a:t>利益</a:t>
            </a:r>
            <a:r>
              <a:rPr lang="zh-CN" altLang="de-DE" sz="2800" dirty="0">
                <a:latin typeface="方正粗黑宋简体" panose="02000000000000000000" charset="-122"/>
                <a:ea typeface="方正粗黑宋简体" panose="02000000000000000000" charset="-122"/>
              </a:rPr>
              <a:t>与流程</a:t>
            </a:r>
            <a:endParaRPr lang="zh-CN" altLang="de-DE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参与</a:t>
            </a:r>
            <a:endParaRPr lang="zh-CN" alt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动机与措施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en-US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——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国家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动机</a:t>
            </a:r>
            <a:r>
              <a:rPr lang="de-DE" dirty="0"/>
              <a:t>: </a:t>
            </a:r>
            <a:r>
              <a:rPr lang="zh-CN" altLang="de-DE" dirty="0"/>
              <a:t>为了确保经济增长和发展，德国需要高水平专业人才。</a:t>
            </a:r>
            <a:r>
              <a:rPr lang="de-DE" dirty="0"/>
              <a:t> 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共识</a:t>
            </a:r>
            <a:r>
              <a:rPr lang="de-DE" b="1" dirty="0"/>
              <a:t>: </a:t>
            </a:r>
            <a:r>
              <a:rPr lang="zh-CN" altLang="de-DE" dirty="0"/>
              <a:t>我们必须强化和引导双元制职业教育体系的发展。</a:t>
            </a:r>
            <a:endParaRPr lang="de-DE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措施</a:t>
            </a:r>
            <a:r>
              <a:rPr lang="de-DE" b="1" dirty="0"/>
              <a:t>: </a:t>
            </a:r>
          </a:p>
          <a:p>
            <a:pPr lvl="1"/>
            <a:r>
              <a:rPr lang="zh-CN" altLang="en-US" dirty="0"/>
              <a:t>确定法律框架</a:t>
            </a:r>
            <a:r>
              <a:rPr lang="zh-CN" altLang="de-DE" dirty="0"/>
              <a:t>并不断更新</a:t>
            </a:r>
            <a:endParaRPr lang="de-DE" dirty="0"/>
          </a:p>
          <a:p>
            <a:pPr lvl="1"/>
            <a:r>
              <a:rPr lang="zh-CN" altLang="en-US" dirty="0"/>
              <a:t>确定</a:t>
            </a:r>
            <a:r>
              <a:rPr lang="zh-CN" altLang="de-DE" dirty="0"/>
              <a:t>更多的参与方</a:t>
            </a:r>
            <a:endParaRPr lang="de-DE" dirty="0"/>
          </a:p>
          <a:p>
            <a:pPr lvl="1"/>
            <a:r>
              <a:rPr lang="zh-CN" altLang="de-DE" dirty="0"/>
              <a:t>不断对整个体系进行审查和拓展</a:t>
            </a:r>
          </a:p>
          <a:p>
            <a:pPr marL="895350" lvl="1" indent="0">
              <a:buNone/>
            </a:pPr>
            <a:r>
              <a:rPr lang="en-US" altLang="de-DE" dirty="0"/>
              <a:t>     </a:t>
            </a:r>
            <a:r>
              <a:rPr lang="de-DE" dirty="0"/>
              <a:t>(</a:t>
            </a:r>
            <a:r>
              <a:rPr lang="zh-CN" altLang="en-US" dirty="0"/>
              <a:t>主要</a:t>
            </a:r>
            <a:r>
              <a:rPr lang="zh-CN" altLang="de-DE" dirty="0"/>
              <a:t>通过</a:t>
            </a:r>
            <a:r>
              <a:rPr lang="zh-CN" altLang="en-US" dirty="0"/>
              <a:t>联邦</a:t>
            </a:r>
            <a:r>
              <a:rPr lang="zh-CN" altLang="de-DE" dirty="0"/>
              <a:t>职业教育研究所</a:t>
            </a:r>
            <a:r>
              <a:rPr lang="de-DE" dirty="0"/>
              <a:t>)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76" y="1526240"/>
            <a:ext cx="2564929" cy="29785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参与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动机和参与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en-US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——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青年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人</a:t>
            </a:r>
            <a:endParaRPr lang="de-DE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动机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</a:t>
            </a:r>
            <a:r>
              <a:rPr lang="de-DE" b="1" dirty="0"/>
              <a:t> </a:t>
            </a:r>
            <a:r>
              <a:rPr lang="en-US" altLang="de-DE" b="1" dirty="0"/>
              <a:t>“</a:t>
            </a:r>
            <a:r>
              <a:rPr lang="zh-CN" altLang="en-US" b="1" dirty="0"/>
              <a:t>我想成为</a:t>
            </a:r>
            <a:r>
              <a:rPr lang="en-US" altLang="zh-CN" b="1" dirty="0"/>
              <a:t>……</a:t>
            </a:r>
            <a:r>
              <a:rPr lang="zh-CN" altLang="en-US" b="1" dirty="0"/>
              <a:t>！</a:t>
            </a:r>
            <a:r>
              <a:rPr lang="en-US" altLang="zh-CN" b="1" dirty="0"/>
              <a:t>”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参与</a:t>
            </a:r>
            <a:r>
              <a:rPr lang="de-DE" b="1" dirty="0"/>
              <a:t>:</a:t>
            </a:r>
          </a:p>
          <a:p>
            <a:pPr lvl="1"/>
            <a:r>
              <a:rPr lang="zh-CN" altLang="de-DE" dirty="0"/>
              <a:t>寻找</a:t>
            </a:r>
            <a:r>
              <a:rPr lang="zh-CN" altLang="en-US" dirty="0"/>
              <a:t>可能</a:t>
            </a:r>
            <a:r>
              <a:rPr lang="zh-CN" altLang="de-DE" dirty="0"/>
              <a:t>的企业并考虑</a:t>
            </a:r>
            <a:r>
              <a:rPr lang="zh-CN" altLang="en-US" dirty="0"/>
              <a:t>企业给出</a:t>
            </a:r>
            <a:r>
              <a:rPr lang="zh-CN" altLang="de-DE" dirty="0"/>
              <a:t>的条件</a:t>
            </a:r>
            <a:endParaRPr lang="de-DE" dirty="0"/>
          </a:p>
          <a:p>
            <a:pPr lvl="1"/>
            <a:r>
              <a:rPr lang="zh-CN" altLang="de-DE" dirty="0"/>
              <a:t>写申请书</a:t>
            </a:r>
            <a:endParaRPr lang="de-DE" dirty="0"/>
          </a:p>
          <a:p>
            <a:pPr lvl="1"/>
            <a:r>
              <a:rPr lang="zh-CN" altLang="de-DE" dirty="0"/>
              <a:t>必要时参加甄选流程</a:t>
            </a:r>
            <a:endParaRPr lang="de-DE" dirty="0"/>
          </a:p>
          <a:p>
            <a:pPr lvl="1"/>
            <a:r>
              <a:rPr lang="zh-CN" altLang="de-DE" dirty="0"/>
              <a:t>选择培训</a:t>
            </a:r>
            <a:r>
              <a:rPr lang="zh-CN" altLang="en-US" dirty="0"/>
              <a:t>企业</a:t>
            </a:r>
            <a:endParaRPr lang="de-DE" dirty="0"/>
          </a:p>
          <a:p>
            <a:pPr lvl="1"/>
            <a:r>
              <a:rPr lang="zh-CN" altLang="de-DE" dirty="0"/>
              <a:t>签署培训合同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382" y="1113028"/>
            <a:ext cx="3899011" cy="436078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参与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动机和参与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en-US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——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企业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动机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</a:t>
            </a:r>
            <a:r>
              <a:rPr lang="de-DE" b="1" dirty="0"/>
              <a:t> </a:t>
            </a:r>
            <a:r>
              <a:rPr lang="en-US" altLang="de-DE" b="1" dirty="0"/>
              <a:t>“</a:t>
            </a:r>
            <a:r>
              <a:rPr lang="zh-CN" altLang="en-US" b="1" dirty="0"/>
              <a:t>我想确保每个职位都有人来做。</a:t>
            </a:r>
            <a:r>
              <a:rPr lang="en-US" altLang="zh-CN" b="1" dirty="0"/>
              <a:t>”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参与</a:t>
            </a:r>
            <a:r>
              <a:rPr lang="de-DE" b="1" dirty="0"/>
              <a:t>:</a:t>
            </a:r>
          </a:p>
          <a:p>
            <a:pPr lvl="1"/>
            <a:r>
              <a:rPr lang="zh-CN" altLang="de-DE" dirty="0"/>
              <a:t>获准成为培训单位</a:t>
            </a:r>
            <a:endParaRPr lang="de-DE" dirty="0"/>
          </a:p>
          <a:p>
            <a:pPr lvl="1"/>
            <a:r>
              <a:rPr lang="zh-CN" altLang="de-DE" dirty="0"/>
              <a:t>提供培训名额</a:t>
            </a:r>
            <a:endParaRPr lang="de-DE" dirty="0"/>
          </a:p>
          <a:p>
            <a:pPr lvl="1"/>
            <a:r>
              <a:rPr lang="zh-CN" altLang="de-DE" dirty="0"/>
              <a:t>评估申请书</a:t>
            </a:r>
            <a:endParaRPr lang="de-DE" dirty="0"/>
          </a:p>
          <a:p>
            <a:pPr lvl="1"/>
            <a:r>
              <a:rPr lang="zh-CN" altLang="de-DE" dirty="0"/>
              <a:t>挑选学徒</a:t>
            </a:r>
            <a:endParaRPr lang="de-DE" dirty="0"/>
          </a:p>
          <a:p>
            <a:pPr lvl="1"/>
            <a:r>
              <a:rPr lang="zh-CN" altLang="de-DE" dirty="0"/>
              <a:t>签署培训合同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804" y="2516372"/>
            <a:ext cx="4270016" cy="31446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内容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德国的双元制职业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教育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基础与框架</a:t>
            </a:r>
            <a:endParaRPr lang="de-DE" b="1" dirty="0"/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动机、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利益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与流程</a:t>
            </a:r>
            <a:endParaRPr lang="de-DE" b="1" dirty="0"/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成功模式</a:t>
            </a:r>
            <a:endParaRPr lang="de-DE" b="1" dirty="0"/>
          </a:p>
          <a:p>
            <a:pPr marL="0" indent="0">
              <a:buNone/>
            </a:pPr>
            <a:endParaRPr lang="de-DE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流程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658813" y="1052513"/>
            <a:ext cx="7977187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培训合同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de-DE" dirty="0"/>
              <a:t>在雇主与学徒签署培训合同后，</a:t>
            </a:r>
            <a:r>
              <a:rPr lang="zh-CN" altLang="en-US" dirty="0"/>
              <a:t>双元制</a:t>
            </a:r>
            <a:r>
              <a:rPr lang="zh-CN" altLang="de-DE" dirty="0"/>
              <a:t>职业</a:t>
            </a:r>
            <a:r>
              <a:rPr lang="zh-CN" altLang="en-US" dirty="0"/>
              <a:t>教育</a:t>
            </a:r>
            <a:r>
              <a:rPr lang="zh-CN" altLang="de-DE" dirty="0"/>
              <a:t>正式开始。</a:t>
            </a:r>
          </a:p>
          <a:p>
            <a:pPr marL="0" indent="0">
              <a:buNone/>
            </a:pPr>
            <a:r>
              <a:rPr lang="zh-CN" altLang="de-DE" dirty="0"/>
              <a:t>培训合同</a:t>
            </a:r>
            <a:r>
              <a:rPr lang="zh-CN" altLang="en-US" dirty="0"/>
              <a:t>对以下内容进行</a:t>
            </a:r>
            <a:r>
              <a:rPr lang="zh-CN" altLang="de-DE" dirty="0"/>
              <a:t>规定</a:t>
            </a:r>
            <a:r>
              <a:rPr lang="de-DE" dirty="0"/>
              <a:t>:</a:t>
            </a:r>
          </a:p>
          <a:p>
            <a:pPr lvl="1"/>
            <a:r>
              <a:rPr lang="zh-CN" altLang="de-DE" dirty="0"/>
              <a:t>培训时长</a:t>
            </a:r>
            <a:endParaRPr lang="de-DE" dirty="0"/>
          </a:p>
          <a:p>
            <a:pPr lvl="1"/>
            <a:r>
              <a:rPr lang="zh-CN" altLang="de-DE" dirty="0"/>
              <a:t>培训内容</a:t>
            </a:r>
            <a:endParaRPr lang="de-DE" dirty="0"/>
          </a:p>
          <a:p>
            <a:pPr lvl="1"/>
            <a:r>
              <a:rPr lang="zh-CN" altLang="de-DE" dirty="0"/>
              <a:t>试用期</a:t>
            </a:r>
            <a:endParaRPr lang="de-DE" dirty="0"/>
          </a:p>
          <a:p>
            <a:pPr lvl="1"/>
            <a:r>
              <a:rPr lang="zh-CN" altLang="de-DE" dirty="0"/>
              <a:t>内容及时间</a:t>
            </a:r>
            <a:r>
              <a:rPr lang="zh-CN" altLang="en-US" dirty="0"/>
              <a:t>分配</a:t>
            </a:r>
            <a:endParaRPr lang="de-DE" dirty="0"/>
          </a:p>
          <a:p>
            <a:pPr lvl="1"/>
            <a:r>
              <a:rPr lang="zh-CN" altLang="de-DE" dirty="0"/>
              <a:t>工资</a:t>
            </a:r>
            <a:endParaRPr lang="de-DE" dirty="0"/>
          </a:p>
          <a:p>
            <a:pPr lvl="1"/>
            <a:r>
              <a:rPr lang="zh-CN" altLang="de-DE" dirty="0"/>
              <a:t>双方的权力和义务</a:t>
            </a:r>
            <a:endParaRPr lang="de-DE" dirty="0"/>
          </a:p>
          <a:p>
            <a:pPr lvl="1"/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9" t="40907" r="15489" b="-1"/>
          <a:stretch>
            <a:fillRect/>
          </a:stretch>
        </p:blipFill>
        <p:spPr>
          <a:xfrm>
            <a:off x="7046253" y="2329843"/>
            <a:ext cx="3543301" cy="373046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920158" y="1711183"/>
            <a:ext cx="4860000" cy="446715"/>
          </a:xfrm>
        </p:spPr>
        <p:txBody>
          <a:bodyPr/>
          <a:lstStyle/>
          <a:p>
            <a:r>
              <a:rPr lang="en-US" altLang="de-DE" dirty="0"/>
              <a:t>70%</a:t>
            </a:r>
            <a:r>
              <a:rPr lang="zh-CN" altLang="en-US" dirty="0"/>
              <a:t>的培训在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企业</a:t>
            </a:r>
            <a:r>
              <a:rPr lang="zh-CN" altLang="en-US" dirty="0"/>
              <a:t>进行</a:t>
            </a:r>
            <a:endParaRPr lang="de-DE" b="1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3"/>
          </p:nvPr>
        </p:nvSpPr>
        <p:spPr>
          <a:xfrm>
            <a:off x="6852575" y="1711183"/>
            <a:ext cx="4860000" cy="446715"/>
          </a:xfrm>
        </p:spPr>
        <p:txBody>
          <a:bodyPr/>
          <a:lstStyle/>
          <a:p>
            <a:r>
              <a:rPr lang="de-DE" dirty="0"/>
              <a:t>30 % </a:t>
            </a:r>
            <a:r>
              <a:rPr lang="zh-CN" altLang="de-DE" dirty="0"/>
              <a:t>的时间在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职业学校</a:t>
            </a:r>
            <a:r>
              <a:rPr lang="zh-CN" altLang="de-DE" dirty="0"/>
              <a:t>上课</a:t>
            </a:r>
            <a:endParaRPr lang="de-DE" dirty="0"/>
          </a:p>
        </p:txBody>
      </p:sp>
      <p:cxnSp>
        <p:nvCxnSpPr>
          <p:cNvPr id="10" name="Gerader Verbinder 9"/>
          <p:cNvCxnSpPr/>
          <p:nvPr/>
        </p:nvCxnSpPr>
        <p:spPr>
          <a:xfrm>
            <a:off x="6619815" y="1711183"/>
            <a:ext cx="0" cy="16158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/>
          <p:cNvCxnSpPr/>
          <p:nvPr/>
        </p:nvCxnSpPr>
        <p:spPr>
          <a:xfrm>
            <a:off x="687397" y="1711183"/>
            <a:ext cx="0" cy="25136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流程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>
          <a:xfrm>
            <a:off x="920158" y="2321209"/>
            <a:ext cx="4860000" cy="2217173"/>
          </a:xfrm>
        </p:spPr>
        <p:txBody>
          <a:bodyPr/>
          <a:lstStyle/>
          <a:p>
            <a:r>
              <a:rPr lang="zh-CN" altLang="de-DE" dirty="0"/>
              <a:t>在真实的工作条件下接受系统化培训</a:t>
            </a:r>
            <a:endParaRPr lang="de-DE" dirty="0"/>
          </a:p>
          <a:p>
            <a:r>
              <a:rPr lang="zh-CN" altLang="de-DE" dirty="0"/>
              <a:t>学徒要参与进具体的企业工作</a:t>
            </a:r>
            <a:r>
              <a:rPr lang="zh-CN" altLang="en-US" dirty="0"/>
              <a:t>过程</a:t>
            </a:r>
            <a:r>
              <a:rPr lang="zh-CN" altLang="de-DE" dirty="0"/>
              <a:t>中</a:t>
            </a:r>
            <a:endParaRPr lang="de-DE" dirty="0"/>
          </a:p>
          <a:p>
            <a:r>
              <a:rPr lang="zh-CN" altLang="de-DE" dirty="0"/>
              <a:t>学徒有工资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>
          <a:xfrm>
            <a:off x="6852575" y="2321209"/>
            <a:ext cx="4860000" cy="2217173"/>
          </a:xfrm>
        </p:spPr>
        <p:txBody>
          <a:bodyPr/>
          <a:lstStyle/>
          <a:p>
            <a:r>
              <a:rPr lang="zh-CN" altLang="de-DE" dirty="0"/>
              <a:t>以班</a:t>
            </a:r>
            <a:r>
              <a:rPr lang="zh-CN" altLang="en-US" dirty="0"/>
              <a:t>级</a:t>
            </a:r>
            <a:r>
              <a:rPr lang="zh-CN" altLang="de-DE" dirty="0"/>
              <a:t>的形式上课</a:t>
            </a:r>
            <a:endParaRPr lang="de-DE" dirty="0"/>
          </a:p>
          <a:p>
            <a:r>
              <a:rPr lang="zh-CN" altLang="de-DE" dirty="0"/>
              <a:t>职业相关内容占</a:t>
            </a:r>
            <a:r>
              <a:rPr lang="de-DE" dirty="0"/>
              <a:t>2/3</a:t>
            </a:r>
          </a:p>
          <a:p>
            <a:r>
              <a:rPr lang="zh-CN" altLang="de-DE" dirty="0"/>
              <a:t>一般通识课程占</a:t>
            </a:r>
            <a:r>
              <a:rPr lang="de-DE" dirty="0"/>
              <a:t>1/3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>
            <a:normAutofit/>
          </a:bodyPr>
          <a:lstStyle/>
          <a:p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在两个培训地点进行双元制学习</a:t>
            </a:r>
            <a:endParaRPr lang="de-DE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sp>
        <p:nvSpPr>
          <p:cNvPr id="9" name="Textplatzhalter 8"/>
          <p:cNvSpPr txBox="1"/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505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687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320" indent="0" algn="l" defTabSz="35750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68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双元制职业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教育时间为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两年到三年半。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64" y="3448026"/>
            <a:ext cx="6747093" cy="188918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流程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毕业考试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毕业考试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lvl="1"/>
            <a:r>
              <a:rPr lang="zh-CN" altLang="de-DE" dirty="0"/>
              <a:t>由工商会组织</a:t>
            </a:r>
            <a:endParaRPr lang="de-DE" dirty="0"/>
          </a:p>
          <a:p>
            <a:pPr lvl="1"/>
            <a:r>
              <a:rPr lang="zh-CN" altLang="de-DE" dirty="0"/>
              <a:t>分为理论考试和实操考试</a:t>
            </a:r>
            <a:endParaRPr lang="de-DE" dirty="0"/>
          </a:p>
          <a:p>
            <a:pPr lvl="1"/>
            <a:r>
              <a:rPr lang="zh-CN" altLang="de-DE" dirty="0"/>
              <a:t>考试委员会的构成为</a:t>
            </a:r>
            <a:endParaRPr lang="de-DE" dirty="0"/>
          </a:p>
          <a:p>
            <a:pPr lvl="2"/>
            <a:r>
              <a:rPr lang="zh-CN" altLang="de-DE" dirty="0"/>
              <a:t>雇主</a:t>
            </a:r>
            <a:endParaRPr lang="de-DE" dirty="0"/>
          </a:p>
          <a:p>
            <a:pPr lvl="2"/>
            <a:r>
              <a:rPr lang="zh-CN" altLang="de-DE" dirty="0"/>
              <a:t>雇员</a:t>
            </a:r>
            <a:r>
              <a:rPr lang="de-DE" dirty="0"/>
              <a:t> (</a:t>
            </a:r>
            <a:r>
              <a:rPr lang="zh-CN" altLang="de-DE" dirty="0"/>
              <a:t>工会代表</a:t>
            </a:r>
            <a:r>
              <a:rPr lang="de-DE" dirty="0"/>
              <a:t>)</a:t>
            </a:r>
          </a:p>
          <a:p>
            <a:pPr lvl="2"/>
            <a:r>
              <a:rPr lang="zh-CN" altLang="de-DE" dirty="0"/>
              <a:t>职业学校教师</a:t>
            </a:r>
            <a:r>
              <a:rPr lang="de-DE" dirty="0"/>
              <a:t> (</a:t>
            </a:r>
            <a:r>
              <a:rPr lang="zh-CN" altLang="de-DE" dirty="0"/>
              <a:t>代表</a:t>
            </a:r>
            <a:r>
              <a:rPr lang="zh-CN" altLang="en-US" dirty="0"/>
              <a:t>国家</a:t>
            </a:r>
            <a:r>
              <a:rPr lang="de-DE" dirty="0"/>
              <a:t>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流程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毕业考试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毕业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证书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lvl="1"/>
            <a:r>
              <a:rPr lang="zh-CN" altLang="de-DE" dirty="0"/>
              <a:t>由工商会出具</a:t>
            </a:r>
            <a:endParaRPr lang="de-DE" dirty="0"/>
          </a:p>
          <a:p>
            <a:pPr lvl="1"/>
            <a:r>
              <a:rPr lang="zh-CN" altLang="de-DE" dirty="0"/>
              <a:t>受国家承认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通过毕业考试后培训结束。</a:t>
            </a:r>
            <a:br>
              <a:rPr lang="de-DE" b="1" dirty="0"/>
            </a:b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职业生涯开始。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流程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658813" y="1052513"/>
            <a:ext cx="890876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职业生涯开始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机会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劳动力市场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</a:p>
          <a:p>
            <a:pPr lvl="1"/>
            <a:r>
              <a:rPr lang="zh-CN" altLang="de-DE" dirty="0"/>
              <a:t>直接与培训单位签署工作合同</a:t>
            </a:r>
            <a:endParaRPr lang="de-DE" dirty="0"/>
          </a:p>
          <a:p>
            <a:pPr lvl="1"/>
            <a:r>
              <a:rPr lang="zh-CN" altLang="de-DE" dirty="0"/>
              <a:t>与其他企业签署工作合同</a:t>
            </a:r>
            <a:endParaRPr lang="de-DE" dirty="0"/>
          </a:p>
          <a:p>
            <a:pPr lvl="1"/>
            <a:r>
              <a:rPr lang="zh-CN" altLang="de-DE" dirty="0"/>
              <a:t>在其他职业领域就职</a:t>
            </a:r>
            <a:endParaRPr lang="de-DE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继续深造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lvl="1"/>
            <a:r>
              <a:rPr lang="zh-CN" altLang="en-US" dirty="0"/>
              <a:t>培训及进修</a:t>
            </a:r>
            <a:r>
              <a:rPr lang="zh-CN" altLang="de-DE" dirty="0"/>
              <a:t>课程</a:t>
            </a:r>
            <a:r>
              <a:rPr lang="de-DE" dirty="0"/>
              <a:t>  </a:t>
            </a:r>
          </a:p>
          <a:p>
            <a:pPr lvl="1"/>
            <a:r>
              <a:rPr lang="zh-CN" altLang="de-DE" dirty="0"/>
              <a:t>上大学</a:t>
            </a:r>
            <a:r>
              <a:rPr lang="de-DE" dirty="0"/>
              <a:t> (</a:t>
            </a:r>
            <a:r>
              <a:rPr lang="en-US" altLang="de-DE" dirty="0"/>
              <a:t>“</a:t>
            </a:r>
            <a:r>
              <a:rPr lang="zh-CN" altLang="en-US" dirty="0"/>
              <a:t>符合入学条件</a:t>
            </a:r>
            <a:r>
              <a:rPr lang="en-US" altLang="de-DE" dirty="0"/>
              <a:t>”</a:t>
            </a:r>
            <a:r>
              <a:rPr lang="de-DE" dirty="0"/>
              <a:t>)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17" y="2131359"/>
            <a:ext cx="3112201" cy="333487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8603"/>
            <a:ext cx="10066338" cy="709613"/>
          </a:xfrm>
        </p:spPr>
        <p:txBody>
          <a:bodyPr/>
          <a:lstStyle/>
          <a:p>
            <a:r>
              <a:rPr lang="zh-CN" altLang="de-DE" dirty="0">
                <a:latin typeface="方正粗黑宋简体" panose="02000000000000000000" charset="-122"/>
                <a:ea typeface="方正粗黑宋简体" panose="02000000000000000000" charset="-122"/>
              </a:rPr>
              <a:t>双元制职业</a:t>
            </a:r>
            <a:r>
              <a:rPr lang="zh-CN" altLang="en-US" dirty="0">
                <a:latin typeface="方正粗黑宋简体" panose="02000000000000000000" charset="-122"/>
                <a:ea typeface="方正粗黑宋简体" panose="02000000000000000000" charset="-122"/>
              </a:rPr>
              <a:t>教育</a:t>
            </a:r>
            <a:r>
              <a:rPr lang="de-DE" dirty="0"/>
              <a:t>: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de-DE" sz="2800" dirty="0">
                <a:latin typeface="方正粗黑宋简体" panose="02000000000000000000" charset="-122"/>
                <a:ea typeface="方正粗黑宋简体" panose="02000000000000000000" charset="-122"/>
              </a:rPr>
              <a:t>成功模式</a:t>
            </a:r>
            <a:endParaRPr lang="de-DE" sz="2800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endParaRPr lang="de-DE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双元制职业</a:t>
            </a:r>
            <a:r>
              <a:rPr lang="zh-CN" altLang="en-US" dirty="0"/>
              <a:t>教育</a:t>
            </a:r>
            <a:r>
              <a:rPr lang="zh-CN" altLang="de-DE" dirty="0"/>
              <a:t>是如何运作的</a:t>
            </a:r>
            <a:r>
              <a:rPr lang="de-DE" dirty="0"/>
              <a:t>?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总结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流程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lvl="1"/>
            <a:r>
              <a:rPr lang="zh-CN" altLang="de-DE" dirty="0"/>
              <a:t>培训在企业</a:t>
            </a:r>
            <a:r>
              <a:rPr lang="de-DE" dirty="0"/>
              <a:t> (70 %)</a:t>
            </a:r>
            <a:r>
              <a:rPr lang="zh-CN" altLang="de-DE" dirty="0"/>
              <a:t>和职业学校</a:t>
            </a:r>
            <a:r>
              <a:rPr lang="de-DE" dirty="0"/>
              <a:t> (30 %)</a:t>
            </a:r>
            <a:r>
              <a:rPr lang="zh-CN" altLang="de-DE" dirty="0"/>
              <a:t>平行开展</a:t>
            </a:r>
            <a:r>
              <a:rPr lang="de-DE" dirty="0"/>
              <a:t>: </a:t>
            </a:r>
            <a:r>
              <a:rPr lang="zh-CN" altLang="de-DE" dirty="0"/>
              <a:t>此谓</a:t>
            </a:r>
            <a:r>
              <a:rPr lang="en-US" altLang="zh-CN" dirty="0"/>
              <a:t>“</a:t>
            </a:r>
            <a:r>
              <a:rPr lang="zh-CN" altLang="en-US" dirty="0"/>
              <a:t>双元</a:t>
            </a:r>
            <a:r>
              <a:rPr lang="en-US" altLang="zh-CN" dirty="0"/>
              <a:t>”</a:t>
            </a:r>
            <a:endParaRPr lang="de-DE" dirty="0"/>
          </a:p>
          <a:p>
            <a:pPr lvl="1"/>
            <a:r>
              <a:rPr lang="zh-CN" altLang="de-DE" dirty="0"/>
              <a:t>培训有法定的内容和时长</a:t>
            </a:r>
            <a:r>
              <a:rPr lang="de-DE" dirty="0"/>
              <a:t> (</a:t>
            </a:r>
            <a:r>
              <a:rPr lang="zh-CN" altLang="de-DE" dirty="0"/>
              <a:t>培训合同</a:t>
            </a:r>
            <a:r>
              <a:rPr lang="de-DE" dirty="0"/>
              <a:t>)</a:t>
            </a:r>
          </a:p>
          <a:p>
            <a:pPr lvl="1"/>
            <a:r>
              <a:rPr lang="zh-CN" altLang="de-DE" dirty="0"/>
              <a:t>培训在具体的工作流程中开展</a:t>
            </a:r>
            <a:endParaRPr lang="de-DE" dirty="0"/>
          </a:p>
          <a:p>
            <a:pPr lvl="1"/>
            <a:r>
              <a:rPr lang="zh-CN" altLang="de-DE" dirty="0"/>
              <a:t>由独立委员会组织毕业考试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>
                <a:sym typeface="+mn-ea"/>
              </a:rPr>
              <a:t>双元制职业</a:t>
            </a:r>
            <a:r>
              <a:rPr lang="zh-CN" altLang="en-US" dirty="0">
                <a:sym typeface="+mn-ea"/>
              </a:rPr>
              <a:t>教育</a:t>
            </a:r>
            <a:r>
              <a:rPr lang="zh-CN" altLang="de-DE" dirty="0">
                <a:sym typeface="+mn-ea"/>
              </a:rPr>
              <a:t>是如何运作的</a:t>
            </a:r>
            <a:r>
              <a:rPr lang="de-DE" dirty="0">
                <a:sym typeface="+mn-ea"/>
              </a:rPr>
              <a:t>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总结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框架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lvl="1"/>
            <a:r>
              <a:rPr lang="zh-CN" altLang="en-US" dirty="0"/>
              <a:t>国家</a:t>
            </a:r>
            <a:r>
              <a:rPr lang="zh-CN" altLang="de-DE" dirty="0"/>
              <a:t>制定法律</a:t>
            </a:r>
            <a:r>
              <a:rPr lang="zh-CN" altLang="en-US" dirty="0"/>
              <a:t>框架</a:t>
            </a:r>
            <a:endParaRPr lang="de-DE" dirty="0"/>
          </a:p>
          <a:p>
            <a:pPr lvl="1"/>
            <a:r>
              <a:rPr lang="zh-CN" altLang="en-US" dirty="0"/>
              <a:t>国家</a:t>
            </a:r>
            <a:r>
              <a:rPr lang="zh-CN" altLang="de-DE" dirty="0"/>
              <a:t>组织职业学校</a:t>
            </a:r>
            <a:r>
              <a:rPr lang="zh-CN" altLang="en-US" dirty="0"/>
              <a:t>教育</a:t>
            </a:r>
            <a:endParaRPr lang="de-DE" dirty="0"/>
          </a:p>
          <a:p>
            <a:pPr lvl="1"/>
            <a:r>
              <a:rPr lang="zh-CN" altLang="de-DE" dirty="0"/>
              <a:t>工商会和社会</a:t>
            </a:r>
            <a:r>
              <a:rPr lang="zh-CN" altLang="en-US" dirty="0"/>
              <a:t>合作伙伴</a:t>
            </a:r>
            <a:r>
              <a:rPr lang="zh-CN" altLang="de-DE" dirty="0"/>
              <a:t>确定培训的范围和内容</a:t>
            </a:r>
            <a:endParaRPr lang="de-DE" dirty="0"/>
          </a:p>
          <a:p>
            <a:pPr lvl="1"/>
            <a:r>
              <a:rPr lang="zh-CN" altLang="de-DE" dirty="0"/>
              <a:t>工商会做为主管单位对企业开展的培训进行监督</a:t>
            </a:r>
            <a:endParaRPr lang="de-DE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为什么德国的双元制</a:t>
            </a:r>
            <a:r>
              <a:rPr lang="zh-CN" altLang="en-US" dirty="0"/>
              <a:t>教育</a:t>
            </a:r>
            <a:r>
              <a:rPr lang="zh-CN" altLang="de-DE" dirty="0"/>
              <a:t>取得了成功</a:t>
            </a:r>
            <a:r>
              <a:rPr lang="de-DE" dirty="0"/>
              <a:t>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成功因素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de-DE" dirty="0"/>
              <a:t>本体系在德国有历史底蕴</a:t>
            </a:r>
            <a:endParaRPr lang="de-DE" dirty="0"/>
          </a:p>
          <a:p>
            <a:pPr lvl="1"/>
            <a:r>
              <a:rPr lang="zh-CN" altLang="de-DE" dirty="0"/>
              <a:t>社会接受程度高</a:t>
            </a:r>
            <a:endParaRPr lang="de-DE" dirty="0"/>
          </a:p>
          <a:p>
            <a:pPr lvl="1"/>
            <a:r>
              <a:rPr lang="zh-CN" altLang="de-DE" dirty="0"/>
              <a:t>学徒和企业双赢</a:t>
            </a:r>
            <a:endParaRPr lang="de-DE" dirty="0"/>
          </a:p>
          <a:p>
            <a:pPr lvl="1"/>
            <a:r>
              <a:rPr lang="zh-CN" altLang="de-DE" dirty="0"/>
              <a:t>根据人才需求</a:t>
            </a:r>
            <a:r>
              <a:rPr lang="zh-CN" altLang="en-US" dirty="0"/>
              <a:t>进行</a:t>
            </a:r>
            <a:r>
              <a:rPr lang="zh-CN" altLang="de-DE" dirty="0"/>
              <a:t>培训</a:t>
            </a:r>
            <a:endParaRPr lang="de-DE" dirty="0"/>
          </a:p>
          <a:p>
            <a:pPr lvl="1"/>
            <a:r>
              <a:rPr lang="zh-CN" altLang="de-DE" dirty="0"/>
              <a:t>强有力的机构保障</a:t>
            </a:r>
            <a:r>
              <a:rPr lang="de-DE" dirty="0"/>
              <a:t> (</a:t>
            </a:r>
            <a:r>
              <a:rPr lang="zh-CN" altLang="de-DE" dirty="0"/>
              <a:t>工商会</a:t>
            </a:r>
            <a:r>
              <a:rPr lang="de-DE" dirty="0"/>
              <a:t>, </a:t>
            </a:r>
            <a:r>
              <a:rPr lang="zh-CN" altLang="de-DE" dirty="0"/>
              <a:t>社会</a:t>
            </a:r>
            <a:r>
              <a:rPr lang="zh-CN" altLang="en-US" dirty="0"/>
              <a:t>合作伙伴</a:t>
            </a:r>
            <a:r>
              <a:rPr lang="de-DE" dirty="0"/>
              <a:t>, </a:t>
            </a:r>
            <a:r>
              <a:rPr lang="zh-CN" altLang="de-DE" dirty="0"/>
              <a:t>中小型企业</a:t>
            </a:r>
            <a:r>
              <a:rPr lang="de-DE" dirty="0"/>
              <a:t>)</a:t>
            </a:r>
          </a:p>
          <a:p>
            <a:pPr lvl="1"/>
            <a:r>
              <a:rPr lang="zh-CN" altLang="de-DE" dirty="0"/>
              <a:t>所有参与方共同</a:t>
            </a:r>
            <a:r>
              <a:rPr lang="zh-CN" altLang="en-US" dirty="0"/>
              <a:t>完成系统</a:t>
            </a:r>
            <a:r>
              <a:rPr lang="zh-CN" altLang="de-DE" dirty="0"/>
              <a:t>设计</a:t>
            </a:r>
            <a:endParaRPr lang="de-DE" dirty="0"/>
          </a:p>
          <a:p>
            <a:pPr lvl="1"/>
            <a:r>
              <a:rPr lang="zh-CN" altLang="de-DE" dirty="0"/>
              <a:t>体系有着高度的灵活性和适应性</a:t>
            </a:r>
            <a:endParaRPr lang="de-DE" dirty="0"/>
          </a:p>
          <a:p>
            <a:pPr lvl="1"/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双元制</a:t>
            </a:r>
            <a:r>
              <a:rPr lang="zh-CN" altLang="de-DE" dirty="0"/>
              <a:t>职业</a:t>
            </a:r>
            <a:r>
              <a:rPr lang="zh-CN" altLang="en-US" dirty="0"/>
              <a:t>教育</a:t>
            </a:r>
            <a:r>
              <a:rPr lang="zh-CN" altLang="de-DE" dirty="0"/>
              <a:t>的五大</a:t>
            </a:r>
            <a:r>
              <a:rPr lang="zh-CN" altLang="en-US" dirty="0"/>
              <a:t>支柱</a:t>
            </a:r>
            <a:endParaRPr lang="zh-CN" alt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支柱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国家、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经济界和社会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合作伙伴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之间的合作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在工作流程中学习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制定普遍承认的国家标准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高水平的职业培训师队伍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专门的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研究和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咨询机构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830223"/>
            <a:ext cx="10066338" cy="709613"/>
          </a:xfrm>
        </p:spPr>
        <p:txBody>
          <a:bodyPr/>
          <a:lstStyle/>
          <a:p>
            <a:r>
              <a:rPr lang="zh-CN" altLang="de-DE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双元制职业</a:t>
            </a:r>
            <a:r>
              <a:rPr lang="zh-CN" altLang="en-US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教育</a:t>
            </a:r>
            <a:r>
              <a:rPr lang="de-DE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</a:t>
            </a:r>
          </a:p>
          <a:p>
            <a:endParaRPr lang="de-DE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de-DE" sz="2800" dirty="0">
                <a:latin typeface="方正粗黑宋简体" panose="02000000000000000000" charset="-122"/>
                <a:ea typeface="方正粗黑宋简体" panose="02000000000000000000" charset="-122"/>
              </a:rPr>
              <a:t>基础与</a:t>
            </a:r>
            <a:r>
              <a:rPr lang="zh-CN" altLang="en-US" sz="2800" dirty="0">
                <a:latin typeface="方正粗黑宋简体" panose="02000000000000000000" charset="-122"/>
                <a:ea typeface="方正粗黑宋简体" panose="02000000000000000000" charset="-122"/>
              </a:rPr>
              <a:t>条件</a:t>
            </a:r>
            <a:endParaRPr lang="de-DE" sz="2800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endParaRPr lang="de-DE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获益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学徒方的获益</a:t>
            </a:r>
            <a:r>
              <a:rPr lang="de-DE" b="1" dirty="0"/>
              <a:t>:</a:t>
            </a:r>
          </a:p>
          <a:p>
            <a:pPr marL="0" indent="0">
              <a:buNone/>
            </a:pPr>
            <a:r>
              <a:rPr lang="zh-CN" altLang="de-DE" dirty="0"/>
              <a:t>双元制职业</a:t>
            </a:r>
            <a:r>
              <a:rPr lang="zh-CN" altLang="en-US" dirty="0"/>
              <a:t>教育</a:t>
            </a:r>
            <a:r>
              <a:rPr lang="zh-CN" altLang="de-DE" dirty="0"/>
              <a:t>是正式参加工作前理想的预备阶段</a:t>
            </a:r>
            <a:r>
              <a:rPr lang="de-DE" dirty="0"/>
              <a:t>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de-DE" dirty="0"/>
              <a:t>可获取本职业所需的专业能力和资</a:t>
            </a:r>
            <a:r>
              <a:rPr lang="zh-CN" altLang="en-US" dirty="0"/>
              <a:t>格</a:t>
            </a:r>
            <a:endParaRPr lang="de-DE" dirty="0"/>
          </a:p>
          <a:p>
            <a:pPr lvl="1"/>
            <a:r>
              <a:rPr lang="zh-CN" altLang="de-DE" dirty="0"/>
              <a:t>可体验真实的工作条件</a:t>
            </a:r>
            <a:r>
              <a:rPr lang="de-DE" dirty="0"/>
              <a:t> (</a:t>
            </a:r>
            <a:r>
              <a:rPr lang="zh-CN" altLang="de-DE" dirty="0"/>
              <a:t>机器</a:t>
            </a:r>
            <a:r>
              <a:rPr lang="de-DE" dirty="0"/>
              <a:t>, </a:t>
            </a:r>
            <a:r>
              <a:rPr lang="zh-CN" altLang="de-DE" dirty="0"/>
              <a:t>工作流程</a:t>
            </a:r>
            <a:r>
              <a:rPr lang="de-DE" dirty="0"/>
              <a:t>, </a:t>
            </a:r>
            <a:r>
              <a:rPr lang="zh-CN" altLang="de-DE" dirty="0"/>
              <a:t>工作环境</a:t>
            </a:r>
            <a:r>
              <a:rPr lang="de-DE" dirty="0"/>
              <a:t>)</a:t>
            </a:r>
          </a:p>
          <a:p>
            <a:pPr lvl="1"/>
            <a:r>
              <a:rPr lang="zh-CN" altLang="de-DE" dirty="0"/>
              <a:t>有培训工资</a:t>
            </a:r>
            <a:endParaRPr lang="de-DE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>
                <a:sym typeface="+mn-ea"/>
              </a:rPr>
              <a:t>获益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企业方的获益</a:t>
            </a:r>
            <a:r>
              <a:rPr lang="de-DE" b="1" dirty="0">
                <a:sym typeface="+mn-ea"/>
              </a:rPr>
              <a:t>:</a:t>
            </a:r>
            <a:endParaRPr lang="de-DE" b="1" dirty="0"/>
          </a:p>
          <a:p>
            <a:pPr marL="0" indent="0">
              <a:buNone/>
            </a:pPr>
            <a:r>
              <a:rPr lang="zh-CN" altLang="de-DE" dirty="0"/>
              <a:t>双元制职业</a:t>
            </a:r>
            <a:r>
              <a:rPr lang="zh-CN" altLang="en-US" dirty="0"/>
              <a:t>教育</a:t>
            </a:r>
            <a:r>
              <a:rPr lang="zh-CN" altLang="de-DE" dirty="0"/>
              <a:t>可确保企业获得高水平的员工</a:t>
            </a:r>
            <a:r>
              <a:rPr lang="de-DE" dirty="0"/>
              <a:t>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de-DE" dirty="0"/>
              <a:t>可获得满足企业需求的</a:t>
            </a:r>
            <a:r>
              <a:rPr lang="zh-CN" altLang="en-US" dirty="0"/>
              <a:t>高素质</a:t>
            </a:r>
            <a:r>
              <a:rPr lang="zh-CN" altLang="de-DE" dirty="0"/>
              <a:t>专业人才（与外部录用人员相比）</a:t>
            </a:r>
          </a:p>
          <a:p>
            <a:pPr lvl="1"/>
            <a:r>
              <a:rPr lang="zh-CN" altLang="de-DE" dirty="0"/>
              <a:t>提高生产力</a:t>
            </a:r>
            <a:r>
              <a:rPr lang="de-DE" dirty="0"/>
              <a:t> (</a:t>
            </a:r>
            <a:r>
              <a:rPr lang="zh-CN" altLang="de-DE" dirty="0"/>
              <a:t>员工可迅速上手工作</a:t>
            </a:r>
            <a:r>
              <a:rPr lang="de-DE" dirty="0"/>
              <a:t>)</a:t>
            </a:r>
          </a:p>
          <a:p>
            <a:pPr lvl="1"/>
            <a:r>
              <a:rPr lang="zh-CN" altLang="en-US" dirty="0"/>
              <a:t>主动</a:t>
            </a:r>
            <a:r>
              <a:rPr lang="zh-CN" altLang="de-DE" dirty="0"/>
              <a:t>参与培训标准的开发</a:t>
            </a:r>
            <a:endParaRPr lang="de-DE" dirty="0"/>
          </a:p>
          <a:p>
            <a:pPr lvl="1"/>
            <a:r>
              <a:rPr lang="zh-CN" altLang="de-DE" dirty="0"/>
              <a:t>为企业社会责任</a:t>
            </a:r>
            <a:r>
              <a:rPr lang="de-DE" dirty="0"/>
              <a:t> (CSR)</a:t>
            </a:r>
            <a:r>
              <a:rPr lang="zh-CN" altLang="de-DE" dirty="0"/>
              <a:t>做出贡献</a:t>
            </a:r>
            <a:endParaRPr lang="zh-CN" altLang="de-DE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获益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国家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和社会的获益</a:t>
            </a:r>
            <a:r>
              <a:rPr lang="de-DE" b="1" dirty="0"/>
              <a:t>:</a:t>
            </a:r>
          </a:p>
          <a:p>
            <a:pPr marL="0" indent="0">
              <a:buNone/>
            </a:pPr>
            <a:r>
              <a:rPr lang="zh-CN" altLang="de-DE" dirty="0"/>
              <a:t>互利互惠，</a:t>
            </a:r>
            <a:r>
              <a:rPr lang="zh-CN" altLang="en-US" dirty="0"/>
              <a:t>高生活水平</a:t>
            </a:r>
            <a:r>
              <a:rPr lang="zh-CN" altLang="de-DE" dirty="0"/>
              <a:t>和社会稳定</a:t>
            </a:r>
            <a:r>
              <a:rPr lang="de-DE" dirty="0"/>
              <a:t>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de-DE" dirty="0"/>
              <a:t>高经济效益和生产力</a:t>
            </a:r>
            <a:endParaRPr lang="de-DE" dirty="0"/>
          </a:p>
          <a:p>
            <a:pPr lvl="1"/>
            <a:r>
              <a:rPr lang="zh-CN" altLang="de-DE" dirty="0"/>
              <a:t>和谐</a:t>
            </a:r>
            <a:r>
              <a:rPr lang="zh-CN" altLang="en-US" dirty="0"/>
              <a:t>的</a:t>
            </a:r>
            <a:r>
              <a:rPr lang="zh-CN" altLang="de-DE" dirty="0"/>
              <a:t>劳动力市场</a:t>
            </a:r>
            <a:r>
              <a:rPr lang="de-DE" dirty="0"/>
              <a:t>(</a:t>
            </a:r>
            <a:r>
              <a:rPr lang="zh-CN" altLang="de-DE" dirty="0"/>
              <a:t>供</a:t>
            </a:r>
            <a:r>
              <a:rPr lang="en-US" altLang="zh-CN" dirty="0"/>
              <a:t>/</a:t>
            </a:r>
            <a:r>
              <a:rPr lang="zh-CN" altLang="de-DE" dirty="0"/>
              <a:t>需关系</a:t>
            </a:r>
            <a:r>
              <a:rPr lang="de-DE" dirty="0"/>
              <a:t>)</a:t>
            </a:r>
          </a:p>
          <a:p>
            <a:pPr lvl="1"/>
            <a:r>
              <a:rPr lang="zh-CN" altLang="de-DE" dirty="0"/>
              <a:t>让年轻人融入经济与社会</a:t>
            </a:r>
            <a:endParaRPr lang="de-DE" dirty="0"/>
          </a:p>
          <a:p>
            <a:pPr lvl="1"/>
            <a:r>
              <a:rPr lang="zh-CN" altLang="de-DE" dirty="0"/>
              <a:t>所有参与方都</a:t>
            </a:r>
            <a:r>
              <a:rPr lang="zh-CN" altLang="en-US" dirty="0"/>
              <a:t>对教育过程有</a:t>
            </a:r>
            <a:r>
              <a:rPr lang="zh-CN" altLang="de-DE" dirty="0"/>
              <a:t>影响力</a:t>
            </a:r>
            <a:endParaRPr lang="de-DE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挑战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学徒方面对的挑战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en-US" dirty="0"/>
              <a:t>想找的和企业提供的</a:t>
            </a:r>
            <a:r>
              <a:rPr lang="zh-CN" altLang="de-DE" dirty="0"/>
              <a:t>培训职位</a:t>
            </a:r>
            <a:r>
              <a:rPr lang="zh-CN" altLang="en-US" dirty="0"/>
              <a:t>不一定一致</a:t>
            </a:r>
            <a:br>
              <a:rPr lang="de-DE" dirty="0"/>
            </a:br>
            <a:r>
              <a:rPr lang="de-DE" dirty="0"/>
              <a:t>(</a:t>
            </a:r>
            <a:r>
              <a:rPr lang="zh-CN" altLang="de-DE" dirty="0"/>
              <a:t>职位不足</a:t>
            </a:r>
            <a:r>
              <a:rPr lang="de-DE" dirty="0"/>
              <a:t>)</a:t>
            </a:r>
          </a:p>
          <a:p>
            <a:pPr lvl="1"/>
            <a:r>
              <a:rPr lang="zh-CN" altLang="de-DE" dirty="0"/>
              <a:t>进入双元制职业</a:t>
            </a:r>
            <a:r>
              <a:rPr lang="zh-CN" altLang="en-US" dirty="0"/>
              <a:t>教育</a:t>
            </a:r>
            <a:r>
              <a:rPr lang="zh-CN" altLang="de-DE" dirty="0"/>
              <a:t>的门槛</a:t>
            </a:r>
            <a:endParaRPr lang="de-DE" dirty="0"/>
          </a:p>
          <a:p>
            <a:pPr lvl="1"/>
            <a:r>
              <a:rPr lang="zh-CN" altLang="de-DE" dirty="0"/>
              <a:t>职业要求在不断提高</a:t>
            </a:r>
            <a:endParaRPr lang="de-DE" dirty="0"/>
          </a:p>
          <a:p>
            <a:pPr lvl="1"/>
            <a:r>
              <a:rPr lang="zh-CN" altLang="de-DE" dirty="0"/>
              <a:t>终身学习</a:t>
            </a:r>
            <a:endParaRPr lang="de-DE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>
                <a:sym typeface="+mn-ea"/>
              </a:rPr>
              <a:t>挑战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企业方面对的挑战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de-DE" dirty="0"/>
              <a:t>提供的培训职位与学徒理想职位之间的差异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(</a:t>
            </a:r>
            <a:r>
              <a:rPr lang="zh-CN" altLang="de-DE" dirty="0"/>
              <a:t>申请人不足</a:t>
            </a:r>
            <a:r>
              <a:rPr lang="de-DE" dirty="0"/>
              <a:t>)</a:t>
            </a:r>
          </a:p>
          <a:p>
            <a:pPr lvl="1"/>
            <a:r>
              <a:rPr lang="zh-CN" altLang="en-US" dirty="0"/>
              <a:t>如何设置</a:t>
            </a:r>
            <a:r>
              <a:rPr lang="en-US" altLang="de-DE" dirty="0"/>
              <a:t>“</a:t>
            </a:r>
            <a:r>
              <a:rPr lang="zh-CN" altLang="en-US" dirty="0"/>
              <a:t>参与培训的资格</a:t>
            </a:r>
            <a:r>
              <a:rPr lang="en-US" altLang="zh-CN" dirty="0"/>
              <a:t>”</a:t>
            </a:r>
            <a:endParaRPr lang="de-DE" dirty="0"/>
          </a:p>
          <a:p>
            <a:pPr lvl="1"/>
            <a:r>
              <a:rPr lang="zh-CN" altLang="de-DE" dirty="0"/>
              <a:t>残障人士</a:t>
            </a:r>
            <a:r>
              <a:rPr lang="zh-CN" altLang="en-US" dirty="0"/>
              <a:t>的融入</a:t>
            </a:r>
            <a:endParaRPr lang="de-DE" dirty="0"/>
          </a:p>
          <a:p>
            <a:pPr lvl="1"/>
            <a:r>
              <a:rPr lang="zh-CN" altLang="de-DE" dirty="0"/>
              <a:t>移民</a:t>
            </a:r>
            <a:r>
              <a:rPr lang="zh-CN" altLang="en-US" dirty="0"/>
              <a:t>的融入</a:t>
            </a:r>
            <a:endParaRPr lang="de-DE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>
                <a:sym typeface="+mn-ea"/>
              </a:rPr>
              <a:t>挑战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国家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与社会面对的挑战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de-DE" dirty="0"/>
              <a:t>人口</a:t>
            </a:r>
            <a:r>
              <a:rPr lang="zh-CN" altLang="en-US" dirty="0"/>
              <a:t>结构</a:t>
            </a:r>
            <a:r>
              <a:rPr lang="zh-CN" altLang="de-DE" dirty="0"/>
              <a:t>变化</a:t>
            </a:r>
            <a:endParaRPr lang="de-DE" dirty="0"/>
          </a:p>
          <a:p>
            <a:pPr lvl="1"/>
            <a:r>
              <a:rPr lang="zh-CN" altLang="de-DE" dirty="0"/>
              <a:t>可预见的</a:t>
            </a:r>
            <a:r>
              <a:rPr lang="zh-CN" altLang="en-US" dirty="0"/>
              <a:t>专业</a:t>
            </a:r>
            <a:r>
              <a:rPr lang="zh-CN" altLang="de-DE" dirty="0"/>
              <a:t>劳动力匮乏</a:t>
            </a:r>
            <a:endParaRPr lang="de-DE" dirty="0"/>
          </a:p>
          <a:p>
            <a:pPr lvl="1"/>
            <a:r>
              <a:rPr lang="zh-CN" altLang="de-DE" dirty="0"/>
              <a:t>接受</a:t>
            </a:r>
            <a:r>
              <a:rPr lang="zh-CN" altLang="en-US" dirty="0"/>
              <a:t>高等</a:t>
            </a:r>
            <a:r>
              <a:rPr lang="zh-CN" altLang="de-DE" dirty="0"/>
              <a:t>学历教育的趋势</a:t>
            </a:r>
            <a:endParaRPr lang="de-DE" dirty="0"/>
          </a:p>
          <a:p>
            <a:pPr lvl="1"/>
            <a:r>
              <a:rPr lang="zh-CN" altLang="de-DE" dirty="0"/>
              <a:t>地区差异</a:t>
            </a:r>
            <a:endParaRPr lang="de-DE" dirty="0"/>
          </a:p>
          <a:p>
            <a:pPr lvl="1"/>
            <a:r>
              <a:rPr lang="zh-CN" altLang="en-US" dirty="0"/>
              <a:t>融入</a:t>
            </a:r>
            <a:r>
              <a:rPr lang="zh-CN" altLang="de-DE" dirty="0"/>
              <a:t>度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8812" y="233363"/>
            <a:ext cx="9000000" cy="446715"/>
          </a:xfrm>
        </p:spPr>
        <p:txBody>
          <a:bodyPr/>
          <a:lstStyle/>
          <a:p>
            <a:r>
              <a:rPr lang="zh-CN" altLang="de-DE" dirty="0"/>
              <a:t>其他信息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266700" y="794385"/>
            <a:ext cx="11760199" cy="5654040"/>
          </a:xfrm>
        </p:spPr>
        <p:txBody>
          <a:bodyPr numCol="2" spcCol="360000">
            <a:normAutofit fontScale="92500"/>
          </a:bodyPr>
          <a:lstStyle/>
          <a:p>
            <a:pPr marL="0" indent="0">
              <a:buNone/>
            </a:pPr>
            <a:r>
              <a:rPr lang="zh-CN" altLang="de-DE" sz="2000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数据与事实</a:t>
            </a:r>
            <a:r>
              <a:rPr lang="en-US" altLang="zh-CN" sz="2000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en-US" altLang="zh-CN" sz="2000" b="1" dirty="0"/>
              <a:t>               </a:t>
            </a:r>
            <a:endParaRPr lang="de-DE" sz="2000" b="1" dirty="0"/>
          </a:p>
          <a:p>
            <a:pPr marL="355600" lvl="1" indent="-177800"/>
            <a:r>
              <a:rPr lang="de-DE" sz="2200" dirty="0"/>
              <a:t> BIBB Datenreport </a:t>
            </a:r>
            <a:r>
              <a:rPr lang="zh-CN" altLang="en-US" sz="2200" dirty="0"/>
              <a:t>联邦职教所数据报告</a:t>
            </a:r>
            <a:r>
              <a:rPr lang="de-DE" sz="2200" dirty="0"/>
              <a:t>(</a:t>
            </a:r>
            <a:r>
              <a:rPr lang="de-DE" sz="2200" dirty="0">
                <a:solidFill>
                  <a:srgbClr val="E27F1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200" dirty="0"/>
              <a:t>)</a:t>
            </a:r>
          </a:p>
          <a:p>
            <a:pPr marL="355600" lvl="1" indent="-177800"/>
            <a:r>
              <a:rPr lang="de-DE" sz="2200" dirty="0"/>
              <a:t> Berufsbildungsbericht</a:t>
            </a:r>
            <a:r>
              <a:rPr lang="zh-CN" altLang="en-US" sz="2200" dirty="0"/>
              <a:t>职业教育报导</a:t>
            </a:r>
            <a:r>
              <a:rPr lang="de-DE" sz="2800" dirty="0"/>
              <a:t> </a:t>
            </a:r>
            <a:r>
              <a:rPr lang="de-DE" sz="2200" dirty="0"/>
              <a:t>(</a:t>
            </a:r>
            <a:r>
              <a:rPr lang="de-DE" sz="2200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200" dirty="0"/>
              <a:t>)</a:t>
            </a:r>
          </a:p>
          <a:p>
            <a:pPr marL="444500" lvl="1" indent="-266700"/>
            <a:r>
              <a:rPr lang="de-DE" sz="2200" dirty="0"/>
              <a:t>Statistisches Bundesamt </a:t>
            </a:r>
            <a:r>
              <a:rPr lang="zh-CN" altLang="en-US" sz="2200" dirty="0"/>
              <a:t>联邦统计局</a:t>
            </a:r>
            <a:r>
              <a:rPr lang="de-DE" sz="2200" dirty="0"/>
              <a:t>(</a:t>
            </a:r>
            <a:r>
              <a:rPr lang="de-DE" sz="2200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200" dirty="0"/>
              <a:t>)</a:t>
            </a:r>
          </a:p>
          <a:p>
            <a:pPr marL="444500" lvl="1" indent="-266700"/>
            <a:r>
              <a:rPr lang="de-DE" sz="2200" dirty="0"/>
              <a:t>BMFTR Datenportal </a:t>
            </a:r>
            <a:r>
              <a:rPr lang="zh-CN" altLang="en-US" sz="2200" dirty="0"/>
              <a:t>联邦教育部</a:t>
            </a:r>
            <a:r>
              <a:rPr lang="de-DE" sz="2200" dirty="0"/>
              <a:t> (</a:t>
            </a:r>
            <a:r>
              <a:rPr lang="de-DE" sz="2200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200" dirty="0"/>
              <a:t>)</a:t>
            </a:r>
          </a:p>
          <a:p>
            <a:pPr marL="444500" lvl="1" indent="-266700"/>
            <a:r>
              <a:rPr lang="de-DE" sz="2200" dirty="0"/>
              <a:t>BIBB Report 2/2025 (</a:t>
            </a:r>
            <a:r>
              <a:rPr lang="de-DE" sz="220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200" dirty="0"/>
              <a:t>)</a:t>
            </a:r>
          </a:p>
          <a:p>
            <a:pPr marL="444500" lvl="1" indent="-266700"/>
            <a:r>
              <a:rPr lang="de-DE" sz="2200" dirty="0"/>
              <a:t>IAB-Forum (</a:t>
            </a:r>
            <a:r>
              <a:rPr lang="de-DE" sz="2200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200" dirty="0"/>
              <a:t>)</a:t>
            </a:r>
          </a:p>
          <a:p>
            <a:pPr marL="0" indent="0">
              <a:buNone/>
            </a:pPr>
            <a:endParaRPr lang="en-US" altLang="zh-CN" sz="2000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r>
              <a:rPr lang="zh-CN" altLang="de-DE" sz="2000" b="1" dirty="0">
                <a:latin typeface="方正粗黑宋简体" panose="02000000000000000000" charset="-122"/>
                <a:ea typeface="方正粗黑宋简体" panose="02000000000000000000" charset="-122"/>
              </a:rPr>
              <a:t>培训标准</a:t>
            </a:r>
            <a:endParaRPr lang="de-DE" sz="2000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444500" lvl="1" indent="-266700"/>
            <a:r>
              <a:rPr lang="de-DE" sz="2400" dirty="0"/>
              <a:t>BIBB Broschüre: Ausbildungsordnungen und wie sie entstehen </a:t>
            </a:r>
            <a:r>
              <a:rPr lang="zh-CN" altLang="en-US" sz="2400" dirty="0"/>
              <a:t>联邦职教所宣传册</a:t>
            </a:r>
            <a:r>
              <a:rPr lang="de-DE" sz="2400" dirty="0"/>
              <a:t>(</a:t>
            </a:r>
            <a:r>
              <a:rPr lang="de-DE" sz="2400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400" dirty="0"/>
              <a:t>)</a:t>
            </a:r>
          </a:p>
          <a:p>
            <a:pPr marL="444500" lvl="1" indent="-266700"/>
            <a:r>
              <a:rPr lang="de-DE" sz="2400" dirty="0"/>
              <a:t>Beispiele für die Ausbildungsordnungen und Rahmenlehrpläne (BIBB)</a:t>
            </a:r>
            <a:r>
              <a:rPr lang="zh-CN" altLang="en-US" sz="2400" dirty="0"/>
              <a:t>职教条例与教学大纲举例</a:t>
            </a:r>
            <a:r>
              <a:rPr lang="de-DE" sz="2400" dirty="0"/>
              <a:t> (</a:t>
            </a:r>
            <a:r>
              <a:rPr lang="de-DE" sz="2400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400" dirty="0"/>
              <a:t>)</a:t>
            </a:r>
            <a:br>
              <a:rPr lang="de-DE" sz="2400" dirty="0"/>
            </a:br>
            <a:endParaRPr lang="de-DE" sz="2400" dirty="0"/>
          </a:p>
          <a:p>
            <a:pPr marL="0" indent="0">
              <a:buNone/>
            </a:pPr>
            <a:endParaRPr lang="en-US" altLang="zh-CN" sz="2000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r>
              <a:rPr lang="zh-CN" altLang="en-US" sz="2000" b="1" dirty="0">
                <a:latin typeface="方正粗黑宋简体" panose="02000000000000000000" charset="-122"/>
                <a:ea typeface="方正粗黑宋简体" panose="02000000000000000000" charset="-122"/>
              </a:rPr>
              <a:t>法律文件</a:t>
            </a:r>
            <a:endParaRPr lang="de-DE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/>
            <a:r>
              <a:rPr lang="de-DE" altLang="zh-CN" sz="2200" dirty="0"/>
              <a:t>Berufsbildungsgesetz </a:t>
            </a:r>
            <a:r>
              <a:rPr lang="zh-CN" altLang="en-US" sz="2200" dirty="0"/>
              <a:t>联邦职业教育法 </a:t>
            </a:r>
            <a:r>
              <a:rPr lang="de-DE" altLang="zh-CN" sz="2200" dirty="0"/>
              <a:t>(</a:t>
            </a:r>
            <a:r>
              <a:rPr lang="de-DE" altLang="zh-CN" sz="2200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altLang="zh-CN" sz="2200" dirty="0"/>
              <a:t>)</a:t>
            </a:r>
          </a:p>
          <a:p>
            <a:pPr lvl="1"/>
            <a:r>
              <a:rPr lang="de-DE" altLang="zh-CN" sz="2200" dirty="0"/>
              <a:t>Jugendbeschäftigungsgesetz</a:t>
            </a:r>
            <a:r>
              <a:rPr lang="zh-CN" altLang="en-US" sz="2200" dirty="0"/>
              <a:t>青年从业法</a:t>
            </a:r>
            <a:r>
              <a:rPr lang="de-DE" altLang="zh-CN" sz="2200" dirty="0"/>
              <a:t> (</a:t>
            </a:r>
            <a:r>
              <a:rPr lang="de-DE" altLang="zh-CN" sz="2200" dirty="0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altLang="zh-CN" sz="2200" dirty="0"/>
              <a:t>)</a:t>
            </a:r>
          </a:p>
          <a:p>
            <a:pPr lvl="1"/>
            <a:r>
              <a:rPr lang="de-DE" altLang="zh-CN" sz="2200" dirty="0"/>
              <a:t>Kammergesetz</a:t>
            </a:r>
            <a:r>
              <a:rPr lang="zh-CN" altLang="en-US" sz="2200" dirty="0"/>
              <a:t>协会法</a:t>
            </a:r>
            <a:r>
              <a:rPr lang="de-DE" altLang="zh-CN" sz="2200" dirty="0"/>
              <a:t> (</a:t>
            </a:r>
            <a:r>
              <a:rPr lang="de-DE" altLang="zh-CN" sz="2200" dirty="0">
                <a:solidFill>
                  <a:srgbClr val="E27F1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altLang="zh-CN" sz="2200" dirty="0"/>
              <a:t>)</a:t>
            </a:r>
          </a:p>
          <a:p>
            <a:pPr lvl="1"/>
            <a:r>
              <a:rPr lang="de-DE" altLang="zh-CN" sz="2200" dirty="0"/>
              <a:t>Tarifverhandlungsgesetz</a:t>
            </a:r>
            <a:r>
              <a:rPr lang="zh-CN" altLang="en-US" sz="2200" dirty="0"/>
              <a:t>薪酬等级谈判法</a:t>
            </a:r>
            <a:r>
              <a:rPr lang="de-DE" altLang="zh-CN" sz="2200" dirty="0"/>
              <a:t> (</a:t>
            </a:r>
            <a:r>
              <a:rPr lang="de-DE" altLang="zh-CN" sz="2200" dirty="0">
                <a:solidFill>
                  <a:srgbClr val="E27F1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altLang="zh-CN" sz="2200" dirty="0"/>
              <a:t>)</a:t>
            </a:r>
          </a:p>
          <a:p>
            <a:pPr lvl="1"/>
            <a:r>
              <a:rPr lang="de-DE" altLang="zh-CN" sz="2200" dirty="0"/>
              <a:t>Betriebsverfassungsgesetz</a:t>
            </a:r>
            <a:r>
              <a:rPr lang="zh-CN" altLang="en-US" sz="2200" dirty="0"/>
              <a:t>企业组织法</a:t>
            </a:r>
            <a:r>
              <a:rPr lang="de-DE" altLang="zh-CN" sz="2200" dirty="0"/>
              <a:t> (</a:t>
            </a:r>
            <a:r>
              <a:rPr lang="de-DE" altLang="zh-CN" sz="2200" dirty="0">
                <a:solidFill>
                  <a:srgbClr val="E27F1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altLang="zh-CN" sz="2200" dirty="0"/>
              <a:t>)</a:t>
            </a:r>
          </a:p>
          <a:p>
            <a:pPr marL="356870" lvl="1" indent="0">
              <a:buNone/>
            </a:pPr>
            <a:endParaRPr lang="de-DE" sz="2400" dirty="0"/>
          </a:p>
          <a:p>
            <a:pPr marL="356870" lvl="1" indent="0">
              <a:buNone/>
            </a:pPr>
            <a:r>
              <a:rPr lang="zh-CN" altLang="en-US" sz="2000" b="1" dirty="0">
                <a:latin typeface="方正粗黑宋简体" panose="02000000000000000000" charset="-122"/>
                <a:ea typeface="方正粗黑宋简体" panose="02000000000000000000" charset="-122"/>
              </a:rPr>
              <a:t>网址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/>
            <a:r>
              <a:rPr lang="en-GB" sz="2400" noProof="0" dirty="0"/>
              <a:t>GOVET (</a:t>
            </a:r>
            <a:r>
              <a:rPr lang="en-GB" sz="2400" noProof="0" dirty="0">
                <a:solidFill>
                  <a:srgbClr val="E27F1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2400" noProof="0" dirty="0"/>
              <a:t>)</a:t>
            </a:r>
          </a:p>
          <a:p>
            <a:pPr lvl="1"/>
            <a:r>
              <a:rPr lang="en-GB" sz="2400" noProof="0" dirty="0"/>
              <a:t>BMBFSFJ (</a:t>
            </a:r>
            <a:r>
              <a:rPr lang="en-GB" sz="2400" noProof="0" dirty="0">
                <a:solidFill>
                  <a:srgbClr val="E27F1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2400" noProof="0" dirty="0"/>
              <a:t>)</a:t>
            </a:r>
          </a:p>
          <a:p>
            <a:pPr lvl="1"/>
            <a:r>
              <a:rPr lang="en-GB" sz="2400" noProof="0" dirty="0"/>
              <a:t>BMFTR (</a:t>
            </a:r>
            <a:r>
              <a:rPr lang="en-GB" sz="2400" noProof="0" dirty="0">
                <a:solidFill>
                  <a:srgbClr val="E27F1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2400" noProof="0" dirty="0"/>
              <a:t>)</a:t>
            </a:r>
          </a:p>
          <a:p>
            <a:pPr lvl="1"/>
            <a:r>
              <a:rPr lang="en-GB" sz="2400" noProof="0" dirty="0"/>
              <a:t>BIBB (</a:t>
            </a:r>
            <a:r>
              <a:rPr lang="en-GB" sz="2400" noProof="0" dirty="0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2400" noProof="0" dirty="0"/>
              <a:t>)</a:t>
            </a:r>
          </a:p>
          <a:p>
            <a:pPr marL="356870" lvl="1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195798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德国教育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体系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中的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双元制职业教育一览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endParaRPr lang="de-DE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grpSp>
        <p:nvGrpSpPr>
          <p:cNvPr id="30" name="Gruppieren 29"/>
          <p:cNvGrpSpPr/>
          <p:nvPr/>
        </p:nvGrpSpPr>
        <p:grpSpPr>
          <a:xfrm>
            <a:off x="658812" y="1653988"/>
            <a:ext cx="11053763" cy="4007037"/>
            <a:chOff x="658812" y="1653988"/>
            <a:chExt cx="11053763" cy="4007037"/>
          </a:xfrm>
        </p:grpSpPr>
        <p:sp>
          <p:nvSpPr>
            <p:cNvPr id="20" name="Rechteck 19"/>
            <p:cNvSpPr/>
            <p:nvPr/>
          </p:nvSpPr>
          <p:spPr>
            <a:xfrm>
              <a:off x="658813" y="3479185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/>
            <p:cNvSpPr/>
            <p:nvPr/>
          </p:nvSpPr>
          <p:spPr>
            <a:xfrm>
              <a:off x="3307882" y="3479185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Rechteck 1"/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/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</p:spPr>
        </p:pic>
        <p:sp>
          <p:nvSpPr>
            <p:cNvPr id="8" name="Textfeld 7"/>
            <p:cNvSpPr txBox="1"/>
            <p:nvPr/>
          </p:nvSpPr>
          <p:spPr>
            <a:xfrm>
              <a:off x="7839635" y="1715628"/>
              <a:ext cx="3872939" cy="46037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de-DE" sz="2400" dirty="0">
                  <a:solidFill>
                    <a:schemeClr val="bg1"/>
                  </a:solidFill>
                  <a:latin typeface="+mn-ea"/>
                </a:rPr>
                <a:t>劳动</a:t>
              </a:r>
              <a:r>
                <a:rPr lang="zh-CN" altLang="en-US" sz="2400" dirty="0">
                  <a:solidFill>
                    <a:schemeClr val="bg1"/>
                  </a:solidFill>
                  <a:latin typeface="+mn-ea"/>
                </a:rPr>
                <a:t>力</a:t>
              </a:r>
              <a:r>
                <a:rPr lang="zh-CN" altLang="de-DE" sz="2400" dirty="0">
                  <a:solidFill>
                    <a:schemeClr val="bg1"/>
                  </a:solidFill>
                  <a:latin typeface="+mn-ea"/>
                </a:rPr>
                <a:t>市场</a:t>
              </a:r>
            </a:p>
          </p:txBody>
        </p:sp>
        <p:sp>
          <p:nvSpPr>
            <p:cNvPr id="9" name="Rechteck 8"/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658813" y="5137718"/>
              <a:ext cx="11053759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de-DE" sz="2400" dirty="0">
                  <a:solidFill>
                    <a:schemeClr val="bg1"/>
                  </a:solidFill>
                </a:rPr>
                <a:t>普通学校教育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13" name="Rechteck 12"/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/>
            <p:cNvSpPr txBox="1"/>
            <p:nvPr/>
          </p:nvSpPr>
          <p:spPr>
            <a:xfrm>
              <a:off x="8021171" y="3698735"/>
              <a:ext cx="36914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de-DE" sz="2400" dirty="0">
                  <a:solidFill>
                    <a:schemeClr val="bg1"/>
                  </a:solidFill>
                </a:rPr>
                <a:t>高校</a:t>
              </a:r>
              <a:r>
                <a:rPr lang="zh-CN" altLang="en-US" sz="2400" dirty="0">
                  <a:solidFill>
                    <a:schemeClr val="bg1"/>
                  </a:solidFill>
                </a:rPr>
                <a:t>教育</a:t>
              </a:r>
              <a:endParaRPr lang="zh-CN" alt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15" name="Gleichschenkliges Dreieck 14"/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Pfeil: nach unten 17"/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: nach unten 18"/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lussdiagramm: Manuelle Verarbeitung 24"/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/>
            <p:cNvSpPr txBox="1"/>
            <p:nvPr/>
          </p:nvSpPr>
          <p:spPr>
            <a:xfrm>
              <a:off x="4185532" y="3511013"/>
              <a:ext cx="3304480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de-DE" sz="2400" dirty="0">
                  <a:solidFill>
                    <a:schemeClr val="bg1"/>
                  </a:solidFill>
                </a:rPr>
                <a:t>双元制</a:t>
              </a:r>
            </a:p>
            <a:p>
              <a:pPr algn="ctr"/>
              <a:r>
                <a:rPr lang="zh-CN" altLang="de-DE" sz="2400" dirty="0">
                  <a:solidFill>
                    <a:schemeClr val="bg1"/>
                  </a:solidFill>
                </a:rPr>
                <a:t>职业</a:t>
              </a:r>
              <a:r>
                <a:rPr lang="zh-CN" altLang="en-US" sz="2400" dirty="0">
                  <a:solidFill>
                    <a:schemeClr val="bg1"/>
                  </a:solidFill>
                </a:rPr>
                <a:t>教育</a:t>
              </a:r>
              <a:endParaRPr lang="zh-CN" alt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feld 26"/>
            <p:cNvSpPr txBox="1"/>
            <p:nvPr/>
          </p:nvSpPr>
          <p:spPr>
            <a:xfrm>
              <a:off x="2404597" y="2891455"/>
              <a:ext cx="36914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de-DE" sz="2400" dirty="0">
                  <a:solidFill>
                    <a:schemeClr val="bg1"/>
                  </a:solidFill>
                </a:rPr>
                <a:t>职业教育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feld 28"/>
            <p:cNvSpPr txBox="1"/>
            <p:nvPr/>
          </p:nvSpPr>
          <p:spPr>
            <a:xfrm>
              <a:off x="713055" y="3511013"/>
              <a:ext cx="2494069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de-DE" sz="2400" dirty="0">
                  <a:solidFill>
                    <a:schemeClr val="bg1"/>
                  </a:solidFill>
                </a:rPr>
                <a:t>全日制</a:t>
              </a:r>
            </a:p>
            <a:p>
              <a:pPr algn="ctr"/>
              <a:r>
                <a:rPr lang="zh-CN" altLang="de-DE" sz="2400" dirty="0">
                  <a:solidFill>
                    <a:schemeClr val="bg1"/>
                  </a:solidFill>
                </a:rPr>
                <a:t>职业学校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/>
              <a:t>基础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参与者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待培训对象</a:t>
            </a:r>
            <a:r>
              <a:rPr lang="de-DE" b="1" dirty="0"/>
              <a:t> (</a:t>
            </a:r>
            <a:r>
              <a:rPr lang="zh-CN" altLang="de-DE" b="1" dirty="0"/>
              <a:t>学徒</a:t>
            </a:r>
            <a:r>
              <a:rPr lang="en-US" altLang="zh-CN" b="1" dirty="0"/>
              <a:t> </a:t>
            </a:r>
            <a:r>
              <a:rPr lang="de-DE" b="1" dirty="0"/>
              <a:t>Azubis)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zh-CN" altLang="de-DE" dirty="0"/>
              <a:t>每年有</a:t>
            </a:r>
            <a:r>
              <a:rPr lang="en-US" altLang="zh-CN" dirty="0"/>
              <a:t>122</a:t>
            </a:r>
            <a:r>
              <a:rPr lang="zh-CN" altLang="en-US" dirty="0"/>
              <a:t>万学徒</a:t>
            </a:r>
            <a:endParaRPr lang="de-DE" dirty="0"/>
          </a:p>
          <a:p>
            <a:pPr lvl="1"/>
            <a:r>
              <a:rPr lang="zh-CN" altLang="de-DE" dirty="0"/>
              <a:t>进入</a:t>
            </a:r>
            <a:r>
              <a:rPr lang="de-DE" dirty="0"/>
              <a:t>324</a:t>
            </a:r>
            <a:r>
              <a:rPr lang="zh-CN" altLang="de-DE" dirty="0"/>
              <a:t>个国家承认的须培训职业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zh-CN" altLang="de-DE" dirty="0"/>
              <a:t>这意味着</a:t>
            </a:r>
            <a:r>
              <a:rPr lang="de-DE" dirty="0"/>
              <a:t>:</a:t>
            </a:r>
          </a:p>
          <a:p>
            <a:pPr lvl="1"/>
            <a:r>
              <a:rPr lang="zh-CN" altLang="de-DE" dirty="0"/>
              <a:t>目前</a:t>
            </a:r>
            <a:r>
              <a:rPr lang="en-US" altLang="zh-CN" dirty="0"/>
              <a:t>5%</a:t>
            </a:r>
            <a:r>
              <a:rPr lang="zh-CN" altLang="en-US" dirty="0"/>
              <a:t>的从业人员是学徒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t="24118" r="29251"/>
          <a:stretch>
            <a:fillRect/>
          </a:stretch>
        </p:blipFill>
        <p:spPr>
          <a:xfrm>
            <a:off x="7516907" y="1039371"/>
            <a:ext cx="3536577" cy="3605472"/>
          </a:xfrm>
          <a:prstGeom prst="rect">
            <a:avLst/>
          </a:prstGeom>
        </p:spPr>
      </p:pic>
      <p:cxnSp>
        <p:nvCxnSpPr>
          <p:cNvPr id="5" name="Gerader Verbinder 4"/>
          <p:cNvCxnSpPr/>
          <p:nvPr/>
        </p:nvCxnSpPr>
        <p:spPr>
          <a:xfrm>
            <a:off x="8124183" y="4644844"/>
            <a:ext cx="40678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8814" y="1052513"/>
            <a:ext cx="6071440" cy="4608512"/>
          </a:xfrm>
        </p:spPr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参与者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雇主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zh-CN" altLang="de-DE" dirty="0"/>
              <a:t>每年约有</a:t>
            </a:r>
            <a:r>
              <a:rPr lang="en-US" altLang="zh-CN" dirty="0"/>
              <a:t>18,7%</a:t>
            </a:r>
            <a:r>
              <a:rPr lang="zh-CN" altLang="en-US" dirty="0"/>
              <a:t>的负有缴纳社保义务的正规企业提供培训名额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(</a:t>
            </a:r>
            <a:r>
              <a:rPr lang="en-US" altLang="zh-CN" dirty="0"/>
              <a:t>210</a:t>
            </a:r>
            <a:r>
              <a:rPr lang="zh-CN" altLang="en-US" dirty="0"/>
              <a:t>万家企业中的约</a:t>
            </a:r>
            <a:r>
              <a:rPr lang="en-US" altLang="zh-CN" dirty="0"/>
              <a:t>37</a:t>
            </a:r>
            <a:r>
              <a:rPr lang="zh-CN" altLang="en-US" dirty="0"/>
              <a:t>万家</a:t>
            </a:r>
            <a:r>
              <a:rPr lang="de-DE" dirty="0"/>
              <a:t>)</a:t>
            </a:r>
          </a:p>
          <a:p>
            <a:pPr lvl="1"/>
            <a:r>
              <a:rPr lang="zh-CN" altLang="de-DE" dirty="0"/>
              <a:t>每年</a:t>
            </a:r>
            <a:r>
              <a:rPr lang="zh-CN" altLang="en-US" dirty="0"/>
              <a:t>约</a:t>
            </a:r>
            <a:r>
              <a:rPr lang="en-US" altLang="zh-CN" dirty="0"/>
              <a:t>48</a:t>
            </a:r>
            <a:r>
              <a:rPr lang="zh-CN" altLang="en-US" dirty="0"/>
              <a:t>万名新学徒</a:t>
            </a:r>
            <a:endParaRPr lang="de-DE" dirty="0"/>
          </a:p>
          <a:p>
            <a:pPr lvl="1"/>
            <a:r>
              <a:rPr lang="zh-CN" altLang="de-DE" dirty="0"/>
              <a:t>其中</a:t>
            </a:r>
            <a:r>
              <a:rPr lang="en-US" altLang="zh-CN" dirty="0"/>
              <a:t>79%</a:t>
            </a:r>
            <a:r>
              <a:rPr lang="zh-CN" altLang="en-US" dirty="0"/>
              <a:t>在培训毕业后会被培训单位直接录用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56" y="1593475"/>
            <a:ext cx="4993919" cy="36777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经济界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、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社会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合作伙伴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和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国家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负责确保双元制职业教育的框架条件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zh-CN" altLang="de-DE" dirty="0"/>
              <a:t>工商会</a:t>
            </a:r>
            <a:endParaRPr lang="de-DE" dirty="0"/>
          </a:p>
          <a:p>
            <a:pPr lvl="1"/>
            <a:r>
              <a:rPr lang="zh-CN" altLang="de-DE" dirty="0"/>
              <a:t>社会</a:t>
            </a:r>
            <a:r>
              <a:rPr lang="zh-CN" altLang="en-US" dirty="0"/>
              <a:t>合作伙伴</a:t>
            </a:r>
            <a:r>
              <a:rPr lang="de-DE" dirty="0"/>
              <a:t> (</a:t>
            </a:r>
            <a:r>
              <a:rPr lang="zh-CN" altLang="de-DE" dirty="0"/>
              <a:t>雇员和雇主协会</a:t>
            </a:r>
            <a:r>
              <a:rPr lang="de-DE" dirty="0"/>
              <a:t>)</a:t>
            </a:r>
          </a:p>
          <a:p>
            <a:pPr lvl="1"/>
            <a:r>
              <a:rPr lang="zh-CN" altLang="en-US" dirty="0"/>
              <a:t>国家</a:t>
            </a:r>
            <a:endParaRPr lang="de-DE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工商会和社会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合作伙伴</a:t>
            </a:r>
            <a:r>
              <a:rPr lang="de-DE" b="1" dirty="0"/>
              <a:t>: </a:t>
            </a:r>
            <a:r>
              <a:rPr lang="zh-CN" altLang="en-US" b="1" dirty="0"/>
              <a:t>确定并审核</a:t>
            </a:r>
            <a:r>
              <a:rPr lang="zh-CN" altLang="de-DE" b="1" dirty="0"/>
              <a:t>企业的培训内容</a:t>
            </a:r>
            <a:endParaRPr lang="de-DE" dirty="0"/>
          </a:p>
          <a:p>
            <a:pPr marL="0" indent="0">
              <a:buNone/>
            </a:pPr>
            <a:r>
              <a:rPr lang="zh-CN" altLang="en-US" b="1" dirty="0">
                <a:ea typeface="方正粗黑宋简体" panose="02000000000000000000" charset="-122"/>
              </a:rPr>
              <a:t>国家</a:t>
            </a:r>
            <a:r>
              <a:rPr lang="de-DE" b="1" dirty="0"/>
              <a:t>: </a:t>
            </a:r>
            <a:r>
              <a:rPr lang="zh-CN" altLang="de-DE" b="1" dirty="0"/>
              <a:t>设</a:t>
            </a:r>
            <a:r>
              <a:rPr lang="zh-CN" altLang="en-US" b="1" dirty="0"/>
              <a:t>定</a:t>
            </a:r>
            <a:r>
              <a:rPr lang="zh-CN" altLang="de-DE" b="1" dirty="0"/>
              <a:t>法律</a:t>
            </a:r>
            <a:r>
              <a:rPr lang="zh-CN" altLang="en-US" b="1" dirty="0"/>
              <a:t>框架</a:t>
            </a:r>
            <a:r>
              <a:rPr lang="zh-CN" altLang="de-DE" b="1" dirty="0"/>
              <a:t>并</a:t>
            </a:r>
            <a:r>
              <a:rPr lang="zh-CN" altLang="en-US" b="1" dirty="0"/>
              <a:t>为职业学校教育提供</a:t>
            </a:r>
            <a:r>
              <a:rPr lang="zh-CN" altLang="de-DE" b="1" dirty="0"/>
              <a:t>资源</a:t>
            </a:r>
            <a:endParaRPr lang="de-D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905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参与方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工商会</a:t>
            </a:r>
            <a:r>
              <a:rPr lang="en-US" altLang="zh-CN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——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主管单位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1905" indent="0">
              <a:buNone/>
            </a:pPr>
            <a:endParaRPr lang="de-DE" b="1" dirty="0"/>
          </a:p>
          <a:p>
            <a:pPr lvl="1"/>
            <a:r>
              <a:rPr lang="zh-CN" altLang="de-DE" dirty="0"/>
              <a:t>对提供培训的企业进行审核和登记</a:t>
            </a:r>
            <a:endParaRPr lang="de-DE" dirty="0"/>
          </a:p>
          <a:p>
            <a:pPr lvl="1"/>
            <a:r>
              <a:rPr lang="zh-CN" altLang="de-DE" dirty="0"/>
              <a:t>对</a:t>
            </a:r>
            <a:r>
              <a:rPr lang="zh-CN" altLang="en-US" dirty="0"/>
              <a:t>企业</a:t>
            </a:r>
            <a:r>
              <a:rPr lang="zh-CN" altLang="de-DE" dirty="0"/>
              <a:t>培训过程进行监督和审核</a:t>
            </a:r>
            <a:endParaRPr lang="de-DE" dirty="0"/>
          </a:p>
          <a:p>
            <a:pPr lvl="1"/>
            <a:r>
              <a:rPr lang="zh-CN" altLang="de-DE" dirty="0"/>
              <a:t>对培训师进行</a:t>
            </a:r>
            <a:r>
              <a:rPr lang="zh-CN" altLang="en-US" dirty="0"/>
              <a:t>资格认定</a:t>
            </a:r>
            <a:endParaRPr lang="de-DE" dirty="0"/>
          </a:p>
          <a:p>
            <a:pPr lvl="1"/>
            <a:r>
              <a:rPr lang="zh-CN" altLang="de-DE" dirty="0"/>
              <a:t>组织考试</a:t>
            </a:r>
            <a:r>
              <a:rPr lang="de-DE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zh-CN" altLang="de-DE" dirty="0"/>
              <a:t>提供信息和咨询服务</a:t>
            </a:r>
            <a:endParaRPr lang="de-D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参与方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社会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合作伙伴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r>
              <a:rPr lang="zh-CN" altLang="de-DE" dirty="0"/>
              <a:t>工会和雇主协会</a:t>
            </a:r>
            <a:r>
              <a:rPr lang="zh-CN" altLang="en-US" dirty="0"/>
              <a:t>及国家通过协商谈判确</a:t>
            </a:r>
            <a:r>
              <a:rPr lang="zh-CN" altLang="de-DE" dirty="0"/>
              <a:t>定</a:t>
            </a:r>
            <a:r>
              <a:rPr lang="zh-CN" altLang="en-US" dirty="0"/>
              <a:t>双元制职业教育中</a:t>
            </a:r>
            <a:r>
              <a:rPr lang="zh-CN" altLang="de-DE" u="sng" dirty="0"/>
              <a:t>企业培训的标准</a:t>
            </a:r>
            <a:endParaRPr lang="en-US" altLang="zh-CN" u="sng" dirty="0"/>
          </a:p>
          <a:p>
            <a:pPr marL="0" indent="0">
              <a:buNone/>
            </a:pPr>
            <a:endParaRPr lang="de-DE" u="sng" dirty="0">
              <a:solidFill>
                <a:srgbClr val="FF0000"/>
              </a:solidFill>
            </a:endParaRPr>
          </a:p>
          <a:p>
            <a:pPr lvl="1"/>
            <a:r>
              <a:rPr lang="zh-CN" altLang="de-DE" dirty="0"/>
              <a:t>培训内容</a:t>
            </a:r>
            <a:endParaRPr lang="de-DE" dirty="0"/>
          </a:p>
          <a:p>
            <a:pPr lvl="1"/>
            <a:r>
              <a:rPr lang="zh-CN" altLang="de-DE" dirty="0"/>
              <a:t>培训工资</a:t>
            </a:r>
            <a:endParaRPr lang="de-DE" dirty="0"/>
          </a:p>
          <a:p>
            <a:pPr lvl="1"/>
            <a:r>
              <a:rPr lang="zh-CN" altLang="de-DE" dirty="0"/>
              <a:t>对企业内的培训工作进行监督</a:t>
            </a:r>
            <a:endParaRPr lang="de-DE" dirty="0"/>
          </a:p>
          <a:p>
            <a:pPr lvl="1"/>
            <a:r>
              <a:rPr lang="zh-CN" altLang="de-DE" dirty="0"/>
              <a:t>参与考试委员会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642" y="2393199"/>
            <a:ext cx="4497067" cy="30712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3887</Words>
  <Application>Microsoft Office PowerPoint</Application>
  <PresentationFormat>Breitbild</PresentationFormat>
  <Paragraphs>526</Paragraphs>
  <Slides>37</Slides>
  <Notes>28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37</vt:i4>
      </vt:variant>
    </vt:vector>
  </HeadingPairs>
  <TitlesOfParts>
    <vt:vector size="45" baseType="lpstr">
      <vt:lpstr>Arial</vt:lpstr>
      <vt:lpstr>Calibri</vt:lpstr>
      <vt:lpstr>黑体</vt:lpstr>
      <vt:lpstr>Wingdings 3</vt:lpstr>
      <vt:lpstr>方正粗黑宋简体</vt:lpstr>
      <vt:lpstr>Office</vt:lpstr>
      <vt:lpstr>1_Office</vt:lpstr>
      <vt:lpstr>2_Office</vt:lpstr>
      <vt:lpstr> </vt:lpstr>
      <vt:lpstr>内容</vt:lpstr>
      <vt:lpstr> </vt:lpstr>
      <vt:lpstr>基础</vt:lpstr>
      <vt:lpstr>基础</vt:lpstr>
      <vt:lpstr>基础</vt:lpstr>
      <vt:lpstr>基础</vt:lpstr>
      <vt:lpstr>基础</vt:lpstr>
      <vt:lpstr>基础</vt:lpstr>
      <vt:lpstr>基础</vt:lpstr>
      <vt:lpstr>基础</vt:lpstr>
      <vt:lpstr>基础</vt:lpstr>
      <vt:lpstr>基础</vt:lpstr>
      <vt:lpstr>基础</vt:lpstr>
      <vt:lpstr>基础</vt:lpstr>
      <vt:lpstr>PowerPoint-Präsentation</vt:lpstr>
      <vt:lpstr>参与</vt:lpstr>
      <vt:lpstr>参与</vt:lpstr>
      <vt:lpstr>参与</vt:lpstr>
      <vt:lpstr>流程</vt:lpstr>
      <vt:lpstr>流程</vt:lpstr>
      <vt:lpstr>流程</vt:lpstr>
      <vt:lpstr>流程</vt:lpstr>
      <vt:lpstr>流程</vt:lpstr>
      <vt:lpstr>PowerPoint-Präsentation</vt:lpstr>
      <vt:lpstr>双元制职业教育是如何运作的?</vt:lpstr>
      <vt:lpstr>双元制职业教育是如何运作的?</vt:lpstr>
      <vt:lpstr>为什么德国的双元制教育取得了成功?</vt:lpstr>
      <vt:lpstr>双元制职业教育的五大支柱</vt:lpstr>
      <vt:lpstr>获益</vt:lpstr>
      <vt:lpstr>获益</vt:lpstr>
      <vt:lpstr>获益</vt:lpstr>
      <vt:lpstr>挑战</vt:lpstr>
      <vt:lpstr>挑战</vt:lpstr>
      <vt:lpstr>挑战</vt:lpstr>
      <vt:lpstr>其他信息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Wilkes, Maria</cp:lastModifiedBy>
  <cp:revision>120</cp:revision>
  <dcterms:created xsi:type="dcterms:W3CDTF">2020-12-18T10:19:00Z</dcterms:created>
  <dcterms:modified xsi:type="dcterms:W3CDTF">2026-05-18T08:54:46Z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BB1FB452B88D4C89BF7EF90043D3A2B3</vt:lpwstr>
  </property>
  <property fmtid="{D5CDD505-2E9C-101B-9397-08002B2CF9AE}" pid="3" name="KSOProductBuildVer">
    <vt:lpwstr>2052-11.1.0.10700</vt:lpwstr>
  </property>
</Properties>
</file>