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4" r:id="rId2"/>
  </p:sldMasterIdLst>
  <p:notesMasterIdLst>
    <p:notesMasterId r:id="rId40"/>
  </p:notesMasterIdLst>
  <p:sldIdLst>
    <p:sldId id="257" r:id="rId3"/>
    <p:sldId id="292" r:id="rId4"/>
    <p:sldId id="256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ter Rechmann" initials="PR" lastIdx="29" clrIdx="0">
    <p:extLst>
      <p:ext uri="{19B8F6BF-5375-455C-9EA6-DF929625EA0E}">
        <p15:presenceInfo xmlns:p15="http://schemas.microsoft.com/office/powerpoint/2012/main" userId="Peter Rechman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7F1C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735" autoAdjust="0"/>
    <p:restoredTop sz="73861" autoAdjust="0"/>
  </p:normalViewPr>
  <p:slideViewPr>
    <p:cSldViewPr snapToGrid="0" showGuides="1">
      <p:cViewPr varScale="1">
        <p:scale>
          <a:sx n="81" d="100"/>
          <a:sy n="81" d="100"/>
        </p:scale>
        <p:origin x="1362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3702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>
        <p:scale>
          <a:sx n="100" d="100"/>
          <a:sy n="100" d="100"/>
        </p:scale>
        <p:origin x="2323" y="-66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0" Type="http://schemas.openxmlformats.org/officeDocument/2006/relationships/slide" Target="slides/slide18.xml"/><Relationship Id="rId41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E9FA54-641D-6241-A02F-D7EBC8BA42BD}" type="datetimeFigureOut">
              <a:rPr lang="de-DE" smtClean="0"/>
              <a:t>10.08.2026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A0F3E6-BB32-6A49-8260-2D8D30743B1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9500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0443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Detailed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State funding for the dual system totals around € 4.4 billion, including over € 3.4 billion for 1,550 vocational schools and around € 0.9 billion for control, monitoring and support measures (2023)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State passes the Vocational Training Act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69419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duration of the further development and implementation of standards is max. 1 year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Standards are dynamically adapted to the requirements of the world of work at both learning venues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BIBB continuously researches changes in work and training; the findings are incorporated into the process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94042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Job profile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competences must be taught?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Contents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specific skills and tasks must be mastered?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Examination knowledge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knowledge optimally prepares trainees for their final examination?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23958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Job profile &gt;&gt;&gt; 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competences must be taught?</a:t>
            </a:r>
          </a:p>
          <a:p>
            <a:endParaRPr lang="de-DE" sz="12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Contents &gt;&gt;&gt;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specific skills and tasks must be mastered?</a:t>
            </a:r>
          </a:p>
          <a:p>
            <a:endParaRPr lang="de-DE" sz="12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Examination knowledge &gt;&gt;&gt;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knowledge optimally prepares trainees for their final examination?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99469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contents of the framework curriculum are defined by ‘learning fields’.</a:t>
            </a: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necessary, explain the topic of ‘learning fields’ at this point.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30563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Explain the dynamics of the vocational training system using </a:t>
            </a:r>
            <a:r>
              <a:rPr lang="en-GB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BBiG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amendments, most recently: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2020: principle of equivalence of vocational and academic education codified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2024: </a:t>
            </a:r>
            <a:r>
              <a:rPr lang="en-US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Vocational Training Validation and </a:t>
            </a:r>
            <a:r>
              <a:rPr lang="en-US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Digitalisation</a:t>
            </a:r>
            <a:r>
              <a:rPr lang="en-US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Act (</a:t>
            </a:r>
            <a:r>
              <a:rPr lang="en-US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BVaDiG</a:t>
            </a:r>
            <a:r>
              <a:rPr lang="en-US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52643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7344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Further motivation: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Vocational training secures the social status of young people as citizens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state cannot guarantee vocational training alone: costs and competences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Further measures: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Ensuring permeability: university access for trainees with a degree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Opening up dual vocational training regardless of previous qualifications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68850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Young people have many different expectations and goals when it comes to an apprenticeship:</a:t>
            </a: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learn something practical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earn their own money (self-employment)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realise a dream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social prestige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fulfilment of duties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53961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 are a few other reasons here too:</a:t>
            </a: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are looking for loyal employees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know best which qualifications are needed in our company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want to act in a socially responsible manner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seek the input and innovative potential of young people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save on familiarisation and retraining costs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48648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lvl="0" indent="-228600">
              <a:buAutoNum type="arabicPeriod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Examination boards with equal representation, jointly agreed training standards, joint management of the system at all levels</a:t>
            </a:r>
          </a:p>
          <a:p>
            <a:pPr marL="228600" lvl="0" indent="-228600">
              <a:buAutoNum type="arabicPeriod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Around 70 % in the company</a:t>
            </a:r>
          </a:p>
          <a:p>
            <a:pPr marL="228600" lvl="0" indent="-228600">
              <a:buAutoNum type="arabicPeriod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Vocational training standards, certificate issued by the chamber</a:t>
            </a:r>
          </a:p>
          <a:p>
            <a:pPr marL="228600" lvl="0" indent="-228600">
              <a:buAutoNum type="arabicPeriod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and from the companies, state teachers at the vocational schools</a:t>
            </a:r>
          </a:p>
          <a:p>
            <a:pPr marL="228600" lvl="0" indent="-228600">
              <a:buAutoNum type="arabicPeriod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reports, vocational training report, 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training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standards (BIBB)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56961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training contract also regulates</a:t>
            </a:r>
          </a:p>
          <a:p>
            <a:pPr lvl="0"/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holiday entitlement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any requirements for termination of the training contract 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training contract is similar to an employment contract. It is the basis for learning in the company during training.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training contract is registered by the chambers.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02088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Legal basis: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... for in-company training &gt; Training contract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... for the vocational school &gt; Compulsory schooling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 allocation: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example: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Monday to Wednesday: in the company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Thursday and Friday: at the vocational school</a:t>
            </a: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Alternatively: block teaching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Additional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In-company training and vocational school lessons follow the training standards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791558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Important: </a:t>
            </a: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 involvement of the respective teaching and training staff!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622153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835618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a reminder: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According to the IAB Forum, 85 % of graduates in 2020 were in employment subject to social insurance contributions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Around 79 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 of all trainees are taken on by the company that trained them.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007049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931324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139380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Reminder: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Chambers are the representatives of the economy, trade unions/employee representatives and associations/employer representatives are the social partners. 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reach a consensus.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Conclusion I: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Dual vocational training is essentially shaped by those who are directly affected and who know the needs of the labour market best.</a:t>
            </a: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Conclusion II: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 decisions on vocational training are made by consensus.</a:t>
            </a: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Conclusion III: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standards apply nationwide. They are regularly updated.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273651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Demand for skilled labour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Germany is a developed industrialised nation with a strong SME sector.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Win-win situation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Apprentices learn on the job and are integrated into the work process. Companies train their own future workforce according to their own    needs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Qualified training staff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Trainers are ‘from the trade’ and have undergone training themselves and also know the company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Although the state controls the process as a legislator and sets the framework, it leaves key decisions to the direct stakeholders.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97536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85800" lvl="1" indent="-228600">
              <a:buFont typeface="+mj-lt"/>
              <a:buAutoNum type="arabicPeriod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Examination boards with equal representation, jointly agreed training standards, joint management of the system at all levels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Around 70 % in the company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Vocational training standards, certificate issued by the chamber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and from the companies, state teachers at the vocational schools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reports, vocational training report, training standards (BIBB)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59132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448208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Further advantages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Greater identification with the training company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Training as a basis for further measures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914528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Another advantage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Recruitment and retraining costs are reduced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96895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Another advantage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Early indicator for developments in the economy and labour market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194512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Discrepancy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2025: approximately 84,000 applicants without a training place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Access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Lack of informal skills: Discipline, reliability, basic skills (reading, writing, maths)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Requirements: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example: IT skills, foreign language skills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Lifelong learning: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Especially for older applicants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903586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Discrepancy: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Unfilled training places 2010: 19,800 / 2025: 54,400 – almost tripled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‘Maturity for training’: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Lack of social skills, basic knowledge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Inclusion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 extra personnel and time expenditure, special qualifications of the training staff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580046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Demographic change 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Fewer young people able to go into training, labour market needs can no longer be met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0"/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Trend towards academisation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Training tends to be out, university is in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Regional differences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Supply and demand for training places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Inclusion: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a social task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89900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67121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50026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Overall, </a:t>
            </a:r>
            <a:r>
              <a:rPr lang="en-GB" sz="120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approximately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51 % of the population have started a dual vocational training programme in their lifetime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According to the IAB Forum, 85 % of graduates in 2020 were in employment subject to social insurance contributions. 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2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positive effect: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Youth unemployment in Germany is only around 5,7 % (2025)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32078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Trainees are on average 19.9 years old (2024)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average investment per trainee per year is 26,210 euros (2022/2023)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69 % of this (approx. 18,124 euros) is amortised (productive contribution of the trainees)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means:</a:t>
            </a:r>
            <a:b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international competitive advantage for German SMEs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future personnel trained according to own needs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low investment on the labour market</a:t>
            </a:r>
            <a:endParaRPr lang="en-GB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57786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three stakeholders ensure the framework conditions for vocational education and training through a differentiated distribution of roles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Ownership lies with all three players; they all bear it at the same time and assume responsibility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guarantee the system's constant capacity for innovation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ensure quality standards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32937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impetus for the development and updating of training standards comes from companies and chambers. They know best which skills are needed.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Other tasks: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Supporting companies in their search for trainees, registering training contracts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Mediation in the event of disagreements between trainees and companies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The economy invests €9.7 billion in vocational training every year (2024)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68432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process of coordinating and adopting new training regulations is managed by the Federal Institute for Vocational Education and Training.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Economic and social partners are involved in the entire process.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68094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hyperlink" Target="http://www.govet.international/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11" Type="http://schemas.openxmlformats.org/officeDocument/2006/relationships/hyperlink" Target="mailto:govet@bibb.de" TargetMode="External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5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5.jpe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eingerüc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CEA9E23A-8F75-4C3F-AB46-05DE57C054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16" name="Rechteck 15">
            <a:extLst>
              <a:ext uri="{FF2B5EF4-FFF2-40B4-BE49-F238E27FC236}">
                <a16:creationId xmlns:a16="http://schemas.microsoft.com/office/drawing/2014/main" id="{2E9657AB-AE6E-4E63-A693-2CF785B85FB8}"/>
              </a:ext>
            </a:extLst>
          </p:cNvPr>
          <p:cNvSpPr/>
          <p:nvPr userDrawn="1"/>
        </p:nvSpPr>
        <p:spPr>
          <a:xfrm>
            <a:off x="0" y="6063528"/>
            <a:ext cx="12191999" cy="2597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5D0043F3-D1FD-44D9-86E2-40020BF1DD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423" y="5648096"/>
            <a:ext cx="1097857" cy="10961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E68AABC-10D3-49E7-8FED-881B17C85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61A482-943E-4E06-89EE-0531058A6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 marL="1250950" indent="-355600">
              <a:lnSpc>
                <a:spcPct val="100000"/>
              </a:lnSpc>
              <a:defRPr sz="2400"/>
            </a:lvl2pPr>
            <a:lvl3pPr marL="1790700" indent="-269875">
              <a:lnSpc>
                <a:spcPct val="100000"/>
              </a:lnSpc>
              <a:defRPr sz="2000"/>
            </a:lvl3pPr>
            <a:lvl4pPr marL="2155825" indent="-269875">
              <a:lnSpc>
                <a:spcPct val="100000"/>
              </a:lnSpc>
              <a:defRPr/>
            </a:lvl4pPr>
            <a:lvl5pPr marL="2598738" indent="-269875"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563434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CEA9E23A-8F75-4C3F-AB46-05DE57C054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16" name="Rechteck 15">
            <a:extLst>
              <a:ext uri="{FF2B5EF4-FFF2-40B4-BE49-F238E27FC236}">
                <a16:creationId xmlns:a16="http://schemas.microsoft.com/office/drawing/2014/main" id="{2E9657AB-AE6E-4E63-A693-2CF785B85FB8}"/>
              </a:ext>
            </a:extLst>
          </p:cNvPr>
          <p:cNvSpPr/>
          <p:nvPr userDrawn="1"/>
        </p:nvSpPr>
        <p:spPr>
          <a:xfrm>
            <a:off x="0" y="6063528"/>
            <a:ext cx="12191999" cy="2597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5D0043F3-D1FD-44D9-86E2-40020BF1DD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423" y="5648096"/>
            <a:ext cx="1097857" cy="10961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E68AABC-10D3-49E7-8FED-881B17C85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61A482-943E-4E06-89EE-0531058A6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700363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6654B1F5-AD94-4F43-9AF8-8E99537EA5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3" y="1052513"/>
            <a:ext cx="11053762" cy="1005846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357187" indent="0">
              <a:buNone/>
              <a:defRPr/>
            </a:lvl2pPr>
            <a:lvl3pPr marL="806450" indent="0">
              <a:buNone/>
              <a:defRPr/>
            </a:lvl3pPr>
            <a:lvl4pPr marL="1163637" indent="0">
              <a:buNone/>
              <a:defRPr/>
            </a:lvl4pPr>
            <a:lvl5pPr marL="1520825" indent="0">
              <a:buNone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43876BC-0158-4643-98F3-1C58795369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733A6227-8E82-4281-95DD-E2138C80C2DF}"/>
              </a:ext>
            </a:extLst>
          </p:cNvPr>
          <p:cNvSpPr/>
          <p:nvPr userDrawn="1"/>
        </p:nvSpPr>
        <p:spPr>
          <a:xfrm>
            <a:off x="0" y="6063528"/>
            <a:ext cx="12191999" cy="2597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DC57CBAC-083C-4B33-B30C-4672AB33BC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423" y="5648096"/>
            <a:ext cx="1097857" cy="10961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4602E17-CDCF-418F-86F8-A9783BDDA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9EAC4C9-C746-494B-92BA-AE252C0375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0158" y="2141489"/>
            <a:ext cx="4860000" cy="446715"/>
          </a:xfrm>
          <a:solidFill>
            <a:schemeClr val="accent1"/>
          </a:solidFill>
        </p:spPr>
        <p:txBody>
          <a:bodyPr lIns="360000" anchor="ctr">
            <a:norm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DFCC827-EE89-41C0-841E-36E6CA90D3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0158" y="2751515"/>
            <a:ext cx="4860000" cy="2618510"/>
          </a:xfrm>
        </p:spPr>
        <p:txBody>
          <a:bodyPr/>
          <a:lstStyle>
            <a:lvl1pPr>
              <a:lnSpc>
                <a:spcPct val="100000"/>
              </a:lnSpc>
              <a:spcBef>
                <a:spcPts val="500"/>
              </a:spcBef>
              <a:defRPr sz="2000"/>
            </a:lvl1pPr>
            <a:lvl2pPr>
              <a:lnSpc>
                <a:spcPct val="100000"/>
              </a:lnSpc>
              <a:defRPr sz="1800"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0B2F003-0D45-47AE-91F7-B6FC8FBEDA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2575" y="2141489"/>
            <a:ext cx="4860000" cy="446715"/>
          </a:xfrm>
          <a:solidFill>
            <a:schemeClr val="accent1"/>
          </a:solidFill>
        </p:spPr>
        <p:txBody>
          <a:bodyPr lIns="360000" anchor="ctr">
            <a:norm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E98050B-5FEC-4197-A3E5-5E4A91470A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852575" y="2751515"/>
            <a:ext cx="4860000" cy="2618510"/>
          </a:xfrm>
        </p:spPr>
        <p:txBody>
          <a:bodyPr/>
          <a:lstStyle>
            <a:lvl1pPr>
              <a:lnSpc>
                <a:spcPct val="100000"/>
              </a:lnSpc>
              <a:spcBef>
                <a:spcPts val="500"/>
              </a:spcBef>
              <a:defRPr sz="2000"/>
            </a:lvl1pPr>
            <a:lvl2pPr>
              <a:lnSpc>
                <a:spcPct val="100000"/>
              </a:lnSpc>
              <a:defRPr sz="1800"/>
            </a:lvl2pPr>
            <a:lvl3pPr>
              <a:lnSpc>
                <a:spcPct val="100000"/>
              </a:lnSpc>
              <a:defRPr sz="1800"/>
            </a:lvl3pPr>
            <a:lvl4pPr>
              <a:lnSpc>
                <a:spcPct val="100000"/>
              </a:lnSpc>
              <a:defRPr sz="1800"/>
            </a:lvl4pPr>
            <a:lvl5pPr>
              <a:lnSpc>
                <a:spcPct val="100000"/>
              </a:lnSpc>
              <a:defRPr sz="18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911088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 Oran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F4BD3340-DC2B-4D68-8D14-221F53299F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0" r="28057"/>
          <a:stretch/>
        </p:blipFill>
        <p:spPr>
          <a:xfrm>
            <a:off x="-1" y="1052514"/>
            <a:ext cx="12192001" cy="5805486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9E0C15F5-7624-4C0F-A330-92606E04C50C}"/>
              </a:ext>
            </a:extLst>
          </p:cNvPr>
          <p:cNvSpPr/>
          <p:nvPr userDrawn="1"/>
        </p:nvSpPr>
        <p:spPr>
          <a:xfrm>
            <a:off x="1" y="113804"/>
            <a:ext cx="12191999" cy="7839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D1E94B7-2936-4763-B117-E3C78A1E8C7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8813" y="296863"/>
            <a:ext cx="9000576" cy="446715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2400"/>
            </a:lvl1pPr>
          </a:lstStyle>
          <a:p>
            <a:r>
              <a:rPr lang="de-DE" dirty="0"/>
              <a:t>GOVET at BIBB</a:t>
            </a:r>
          </a:p>
        </p:txBody>
      </p:sp>
      <p:pic>
        <p:nvPicPr>
          <p:cNvPr id="35" name="Grafik 34">
            <a:extLst>
              <a:ext uri="{FF2B5EF4-FFF2-40B4-BE49-F238E27FC236}">
                <a16:creationId xmlns:a16="http://schemas.microsoft.com/office/drawing/2014/main" id="{36DEB25A-C3FB-42BB-A37C-98ADFE5CD24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0956" y="2816645"/>
            <a:ext cx="454995" cy="579652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862A3916-6FA1-4728-8964-27022EE3AF0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4766" y="3608533"/>
            <a:ext cx="467374" cy="467374"/>
          </a:xfrm>
          <a:prstGeom prst="rect">
            <a:avLst/>
          </a:prstGeom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447BC9B3-AD81-451C-BEFF-4B614382F1E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50086" y="4252783"/>
            <a:ext cx="416735" cy="516253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58EDDB5A-FD23-4523-829E-58F0A0E0577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19423" y="4945053"/>
            <a:ext cx="278061" cy="390355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DB72E0DA-FA17-42CA-A956-A5CA6A580F56}"/>
              </a:ext>
            </a:extLst>
          </p:cNvPr>
          <p:cNvSpPr txBox="1"/>
          <p:nvPr userDrawn="1"/>
        </p:nvSpPr>
        <p:spPr>
          <a:xfrm>
            <a:off x="1524994" y="2798634"/>
            <a:ext cx="355110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Friedrich-Ebert-Allee 114-116</a:t>
            </a:r>
            <a:b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53113 Bonn, 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Germany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govet@bibb.de</a:t>
            </a:r>
            <a:endParaRPr kumimoji="0" lang="de-DE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49 228 107 1818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www.govet.international</a:t>
            </a:r>
            <a:endParaRPr kumimoji="0" lang="de-DE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33399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BuReg 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" t="10576" b="13391"/>
          <a:stretch/>
        </p:blipFill>
        <p:spPr>
          <a:xfrm>
            <a:off x="-17092" y="801842"/>
            <a:ext cx="12226183" cy="4828374"/>
          </a:xfrm>
          <a:prstGeom prst="rect">
            <a:avLst/>
          </a:prstGeom>
        </p:spPr>
      </p:pic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78864" y="2926922"/>
            <a:ext cx="5734228" cy="80759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9255095" y="2799162"/>
            <a:ext cx="2493994" cy="935352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300"/>
              </a:spcAft>
              <a:defRPr sz="2000">
                <a:solidFill>
                  <a:schemeClr val="bg1"/>
                </a:solidFill>
              </a:defRPr>
            </a:lvl1pPr>
            <a:lvl2pPr algn="r">
              <a:defRPr sz="2000">
                <a:solidFill>
                  <a:schemeClr val="bg1"/>
                </a:solidFill>
              </a:defRPr>
            </a:lvl2pPr>
            <a:lvl3pPr algn="r">
              <a:defRPr sz="2000">
                <a:solidFill>
                  <a:schemeClr val="bg1"/>
                </a:solidFill>
              </a:defRPr>
            </a:lvl3pPr>
            <a:lvl4pPr algn="r">
              <a:defRPr sz="2000">
                <a:solidFill>
                  <a:schemeClr val="bg1"/>
                </a:solidFill>
              </a:defRPr>
            </a:lvl4pPr>
            <a:lvl5pPr algn="r"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3 Zeilen: Ort, Datum, Referent*in</a:t>
            </a:r>
          </a:p>
          <a:p>
            <a:pPr lvl="0"/>
            <a:endParaRPr lang="de-DE" dirty="0"/>
          </a:p>
        </p:txBody>
      </p:sp>
      <p:sp>
        <p:nvSpPr>
          <p:cNvPr id="12" name="Textfeld 11"/>
          <p:cNvSpPr txBox="1"/>
          <p:nvPr userDrawn="1"/>
        </p:nvSpPr>
        <p:spPr>
          <a:xfrm>
            <a:off x="2824480" y="5819775"/>
            <a:ext cx="66243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Ufficio centrale del Governo federale per la cooperazione internazionale nel settore dell‘istruzione e formazione professionale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4BF6DFE3-ED20-AF6C-D47B-89E5F2A36D7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26" y="5676892"/>
            <a:ext cx="2107670" cy="115200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224BA288-B456-CBCD-8BF7-7BF3CA50D7D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6349" y="5769210"/>
            <a:ext cx="231851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060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BuReg 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" t="10576" b="13391"/>
          <a:stretch/>
        </p:blipFill>
        <p:spPr>
          <a:xfrm>
            <a:off x="-17092" y="801842"/>
            <a:ext cx="12226183" cy="4828374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76727" y="2868212"/>
            <a:ext cx="5719273" cy="84920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8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9255095" y="2799162"/>
            <a:ext cx="2493994" cy="935352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300"/>
              </a:spcAft>
              <a:defRPr sz="2000">
                <a:solidFill>
                  <a:schemeClr val="bg1"/>
                </a:solidFill>
              </a:defRPr>
            </a:lvl1pPr>
            <a:lvl2pPr algn="r">
              <a:defRPr sz="2000">
                <a:solidFill>
                  <a:schemeClr val="bg1"/>
                </a:solidFill>
              </a:defRPr>
            </a:lvl2pPr>
            <a:lvl3pPr algn="r">
              <a:defRPr sz="2000">
                <a:solidFill>
                  <a:schemeClr val="bg1"/>
                </a:solidFill>
              </a:defRPr>
            </a:lvl3pPr>
            <a:lvl4pPr algn="r">
              <a:defRPr sz="2000">
                <a:solidFill>
                  <a:schemeClr val="bg1"/>
                </a:solidFill>
              </a:defRPr>
            </a:lvl4pPr>
            <a:lvl5pPr algn="r"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3 Zeilen: Ort, Datum, Referent*in</a:t>
            </a:r>
          </a:p>
          <a:p>
            <a:pPr lvl="0"/>
            <a:endParaRPr lang="de-DE" dirty="0"/>
          </a:p>
        </p:txBody>
      </p:sp>
      <p:sp>
        <p:nvSpPr>
          <p:cNvPr id="9" name="Textfeld 8"/>
          <p:cNvSpPr txBox="1"/>
          <p:nvPr userDrawn="1"/>
        </p:nvSpPr>
        <p:spPr>
          <a:xfrm>
            <a:off x="3781425" y="5819775"/>
            <a:ext cx="4638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German Office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international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Cooperation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Vocational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Education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Training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26" y="5676892"/>
            <a:ext cx="2107670" cy="115200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6349" y="5769210"/>
            <a:ext cx="231851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224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Überschriftjjjjjjjjjjjjjjjjjjjjjjjjjjjjjjjjjjjjjjjjjjjjjjjjjjjjjjjjjjjjjjjjjjjjjjjjjjjjjjjjjjjjjjjjjjjjjjjjjjjjjjjjjjjjj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79425" y="1454150"/>
            <a:ext cx="10083800" cy="495300"/>
          </a:xfrm>
          <a:prstGeom prst="rect">
            <a:avLst/>
          </a:prstGeom>
        </p:spPr>
        <p:txBody>
          <a:bodyPr tIns="108000"/>
          <a:lstStyle>
            <a:lvl1pPr marL="0" indent="0" algn="l">
              <a:spcBef>
                <a:spcPts val="0"/>
              </a:spcBef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479425" y="1949450"/>
            <a:ext cx="11269663" cy="3736975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D6851B"/>
              </a:buClr>
              <a:buFont typeface="Wingdings 3" panose="05040102010807070707" pitchFamily="18" charset="2"/>
              <a:buChar char="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858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2682094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Kapitelüberschriftjjjjjjjjjjjjjjjjjjjjjjjjjjjjjjjjjjjjjjjjjjjjjjjjjjjjjjjjjjjjjjjjjjjjjjjjjjjjjjjjjjjjjjjjjjjjjjjjjjjjjjjjjjjjj</a:t>
            </a:r>
          </a:p>
        </p:txBody>
      </p:sp>
      <p:pic>
        <p:nvPicPr>
          <p:cNvPr id="4" name="Grafik 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4" y="1768507"/>
            <a:ext cx="12205434" cy="3339521"/>
          </a:xfrm>
          <a:prstGeom prst="rect">
            <a:avLst/>
          </a:prstGeom>
        </p:spPr>
      </p:pic>
      <p:sp>
        <p:nvSpPr>
          <p:cNvPr id="6" name="Textplatzhalter 5"/>
          <p:cNvSpPr>
            <a:spLocks noGrp="1"/>
          </p:cNvSpPr>
          <p:nvPr>
            <p:ph type="body" sz="quarter" idx="11"/>
          </p:nvPr>
        </p:nvSpPr>
        <p:spPr>
          <a:xfrm>
            <a:off x="479425" y="5305425"/>
            <a:ext cx="11269663" cy="12858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3322287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A030D1F-0E6E-4510-8496-39E299C73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51A3B7B-FE76-44A5-8C9E-872A502CD1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8813" y="1052513"/>
            <a:ext cx="11053762" cy="460851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954232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50" r:id="rId2"/>
    <p:sldLayoutId id="2147483653" r:id="rId3"/>
    <p:sldLayoutId id="2147483679" r:id="rId4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57188" indent="-357188" algn="l" defTabSz="357188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714375" indent="-357188" algn="l" defTabSz="536575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071563" indent="-265113" algn="l" defTabSz="479425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438275" indent="-274638" algn="l" defTabSz="357188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4pPr>
      <a:lvl5pPr marL="1795463" indent="-274638" algn="l" defTabSz="360363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5" userDrawn="1">
          <p15:clr>
            <a:srgbClr val="F26B43"/>
          </p15:clr>
        </p15:guide>
        <p15:guide id="2" orient="horz" pos="187" userDrawn="1">
          <p15:clr>
            <a:srgbClr val="F26B43"/>
          </p15:clr>
        </p15:guide>
        <p15:guide id="3" pos="7378" userDrawn="1">
          <p15:clr>
            <a:srgbClr val="F26B43"/>
          </p15:clr>
        </p15:guide>
        <p15:guide id="4" orient="horz" pos="3566" userDrawn="1">
          <p15:clr>
            <a:srgbClr val="F26B43"/>
          </p15:clr>
        </p15:guide>
        <p15:guide id="5" orient="horz" pos="663" userDrawn="1">
          <p15:clr>
            <a:srgbClr val="F26B43"/>
          </p15:clr>
        </p15:guide>
        <p15:guide id="6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8" t="40524" r="5778" b="38418"/>
          <a:stretch/>
        </p:blipFill>
        <p:spPr>
          <a:xfrm>
            <a:off x="9624562" y="116632"/>
            <a:ext cx="2160000" cy="514286"/>
          </a:xfrm>
          <a:prstGeom prst="rect">
            <a:avLst/>
          </a:prstGeom>
        </p:spPr>
      </p:pic>
      <p:sp>
        <p:nvSpPr>
          <p:cNvPr id="13" name="Textplatzhalter 2"/>
          <p:cNvSpPr txBox="1">
            <a:spLocks/>
          </p:cNvSpPr>
          <p:nvPr userDrawn="1"/>
        </p:nvSpPr>
        <p:spPr>
          <a:xfrm>
            <a:off x="9161092" y="2868212"/>
            <a:ext cx="2683380" cy="8492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9074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70" r:id="rId3"/>
    <p:sldLayoutId id="214748367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725">
          <p15:clr>
            <a:srgbClr val="F26B43"/>
          </p15:clr>
        </p15:guide>
        <p15:guide id="2" pos="7401">
          <p15:clr>
            <a:srgbClr val="F26B43"/>
          </p15:clr>
        </p15:guide>
        <p15:guide id="3" pos="3840">
          <p15:clr>
            <a:srgbClr val="F26B43"/>
          </p15:clr>
        </p15:guide>
        <p15:guide id="4" pos="30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s://iab-forum.de/en/" TargetMode="External"/><Relationship Id="rId13" Type="http://schemas.openxmlformats.org/officeDocument/2006/relationships/hyperlink" Target="http://www.gesetze-im-internet.de/jarbschg/index.html" TargetMode="External"/><Relationship Id="rId18" Type="http://schemas.openxmlformats.org/officeDocument/2006/relationships/hyperlink" Target="https://www.bmbfsfj.bund.de/bmbfsfj/meta/en" TargetMode="External"/><Relationship Id="rId3" Type="http://schemas.openxmlformats.org/officeDocument/2006/relationships/hyperlink" Target="https://www.bibb.de/datenreport/en/index.php" TargetMode="External"/><Relationship Id="rId21" Type="http://schemas.openxmlformats.org/officeDocument/2006/relationships/hyperlink" Target="https://www.bibb.de/" TargetMode="External"/><Relationship Id="rId7" Type="http://schemas.openxmlformats.org/officeDocument/2006/relationships/hyperlink" Target="https://www.bibb.de/dienst/publikationen/de/20504" TargetMode="External"/><Relationship Id="rId12" Type="http://schemas.openxmlformats.org/officeDocument/2006/relationships/hyperlink" Target="https://www.govet.international/en/54887.php" TargetMode="External"/><Relationship Id="rId17" Type="http://schemas.openxmlformats.org/officeDocument/2006/relationships/hyperlink" Target="https://www.govet.international/en/index.php" TargetMode="External"/><Relationship Id="rId2" Type="http://schemas.openxmlformats.org/officeDocument/2006/relationships/notesSlide" Target="../notesSlides/notesSlide36.xml"/><Relationship Id="rId16" Type="http://schemas.openxmlformats.org/officeDocument/2006/relationships/hyperlink" Target="http://www.gesetze-im-internet.de/betrvg/" TargetMode="External"/><Relationship Id="rId20" Type="http://schemas.openxmlformats.org/officeDocument/2006/relationships/hyperlink" Target="https://www.bibb.de/en/index.php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datenportal.bmftr.bund.de/portal/en/index.html" TargetMode="External"/><Relationship Id="rId11" Type="http://schemas.openxmlformats.org/officeDocument/2006/relationships/hyperlink" Target="mailto:govet@bibb.de" TargetMode="External"/><Relationship Id="rId5" Type="http://schemas.openxmlformats.org/officeDocument/2006/relationships/hyperlink" Target="https://www.destatis.de/EN/Homepage.html" TargetMode="External"/><Relationship Id="rId15" Type="http://schemas.openxmlformats.org/officeDocument/2006/relationships/hyperlink" Target="http://www.gesetze-im-internet.de/tvg/index.html" TargetMode="External"/><Relationship Id="rId10" Type="http://schemas.openxmlformats.org/officeDocument/2006/relationships/hyperlink" Target="https://www.govet.international/de/54899.php" TargetMode="External"/><Relationship Id="rId19" Type="http://schemas.openxmlformats.org/officeDocument/2006/relationships/hyperlink" Target="https://www.bmftr.bund.de/EN" TargetMode="External"/><Relationship Id="rId4" Type="http://schemas.openxmlformats.org/officeDocument/2006/relationships/hyperlink" Target="https://www.bmbfsfj.bund.de/bmbfsfj/service/publikationen/berufsbildungsbericht-2026-285646" TargetMode="External"/><Relationship Id="rId9" Type="http://schemas.openxmlformats.org/officeDocument/2006/relationships/hyperlink" Target="https://www.bibb.de/dienst/publikationen/de/19200" TargetMode="External"/><Relationship Id="rId14" Type="http://schemas.openxmlformats.org/officeDocument/2006/relationships/hyperlink" Target="http://www.gesetze-im-internet.de/ihkg/index.html" TargetMode="Externa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FC94C589-756E-4FDD-B45A-40F0F41855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1859" y="2922143"/>
            <a:ext cx="6047117" cy="689389"/>
          </a:xfrm>
        </p:spPr>
        <p:txBody>
          <a:bodyPr/>
          <a:lstStyle/>
          <a:p>
            <a:pPr algn="ctr"/>
            <a:r>
              <a:rPr lang="it-IT" sz="2800" noProof="0" dirty="0"/>
              <a:t>La formazione professionale duale in Germania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3C5CCC5-26E7-4334-8882-8D81D053DB6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296863"/>
            <a:ext cx="9001125" cy="446087"/>
          </a:xfrm>
          <a:prstGeom prst="rect">
            <a:avLst/>
          </a:prstGeom>
        </p:spPr>
        <p:txBody>
          <a:bodyPr/>
          <a:lstStyle/>
          <a:p>
            <a:r>
              <a:rPr lang="it-IT" noProof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975647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E52289-9C17-495F-9F61-49E6C9192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Basi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7E0E0D5-9C26-4040-BB59-15F43139D7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noProof="0" dirty="0"/>
              <a:t>Gli attori: Stato — l'architetto del contesto</a:t>
            </a:r>
          </a:p>
          <a:p>
            <a:pPr marL="0" indent="0">
              <a:buNone/>
            </a:pPr>
            <a:endParaRPr lang="it-IT" b="1" noProof="0" dirty="0"/>
          </a:p>
          <a:p>
            <a:pPr lvl="1"/>
            <a:r>
              <a:rPr lang="it-IT" noProof="0" dirty="0"/>
              <a:t>negozia il Regolamento della formazione con le parti sociali (formazione professionale in azienda)</a:t>
            </a:r>
          </a:p>
          <a:p>
            <a:pPr lvl="1"/>
            <a:r>
              <a:rPr lang="it-IT" noProof="0" dirty="0"/>
              <a:t>definisce la formazione nelle scuole professionali: </a:t>
            </a:r>
            <a:r>
              <a:rPr lang="it-IT" u="sng" noProof="0" dirty="0"/>
              <a:t>Programma quadro d’insegnamento</a:t>
            </a:r>
          </a:p>
          <a:p>
            <a:pPr lvl="1"/>
            <a:r>
              <a:rPr lang="it-IT" noProof="0" dirty="0"/>
              <a:t>finanzia, controlla e verifica il sistema scolastico professionale pubblico</a:t>
            </a:r>
          </a:p>
          <a:p>
            <a:pPr lvl="1"/>
            <a:r>
              <a:rPr lang="it-IT" noProof="0" dirty="0"/>
              <a:t>svolge attività di ricerca nel settore dell’istruzione e formazione professionale (BIBB)</a:t>
            </a:r>
          </a:p>
          <a:p>
            <a:pPr lvl="1"/>
            <a:r>
              <a:rPr lang="it-IT" noProof="0" dirty="0"/>
              <a:t>Sostiene (per esempio giovani, disoccupati, persone svantaggiate) nella ricerca di un posto di apprendistato</a:t>
            </a:r>
          </a:p>
          <a:p>
            <a:pPr marL="0" indent="0">
              <a:buNone/>
            </a:pPr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0364778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4B3210-779C-49B9-B314-A1986E73A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Basi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F4CEC22-5734-47C1-BF67-1937D0BC61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noProof="0" dirty="0"/>
              <a:t>Il contesto: gli standard</a:t>
            </a:r>
          </a:p>
          <a:p>
            <a:pPr marL="0" indent="0">
              <a:buNone/>
            </a:pPr>
            <a:endParaRPr lang="it-IT" noProof="0" dirty="0"/>
          </a:p>
          <a:p>
            <a:pPr lvl="1"/>
            <a:r>
              <a:rPr lang="it-IT" noProof="0" dirty="0"/>
              <a:t>definiscono la realizzazione della formazione professionale duale nelle aziende e scuole professionali</a:t>
            </a:r>
          </a:p>
          <a:p>
            <a:pPr lvl="1"/>
            <a:r>
              <a:rPr lang="it-IT" noProof="0" dirty="0"/>
              <a:t>assicurano il controllo della qualità e la promozione della formazione professionale duale</a:t>
            </a:r>
          </a:p>
          <a:p>
            <a:pPr lvl="1"/>
            <a:r>
              <a:rPr lang="it-IT" noProof="0" dirty="0"/>
              <a:t>sono validi e vincolanti su tutto il territorio nazionale</a:t>
            </a:r>
          </a:p>
          <a:p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528582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15A165-6206-478D-8042-80BC7DC5A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Basi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DAA2CA-0F3C-4774-8E4F-990C4D2433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noProof="0" dirty="0"/>
              <a:t>Il contesto: come nascono gli standard </a:t>
            </a:r>
          </a:p>
          <a:p>
            <a:pPr marL="0" indent="0">
              <a:buNone/>
            </a:pPr>
            <a:endParaRPr lang="it-IT" b="1" noProof="0" dirty="0"/>
          </a:p>
          <a:p>
            <a:pPr lvl="1"/>
            <a:r>
              <a:rPr lang="it-IT" b="1" noProof="0" dirty="0"/>
              <a:t>1 </a:t>
            </a:r>
            <a:r>
              <a:rPr lang="it-IT" noProof="0" dirty="0"/>
              <a:t>I </a:t>
            </a:r>
            <a:r>
              <a:rPr lang="it-IT" b="1" noProof="0" dirty="0"/>
              <a:t>datori di lavoro</a:t>
            </a:r>
            <a:r>
              <a:rPr lang="it-IT" noProof="0" dirty="0"/>
              <a:t> identificano nuove mansioni e qualifiche in azienda </a:t>
            </a:r>
          </a:p>
          <a:p>
            <a:pPr lvl="1"/>
            <a:r>
              <a:rPr lang="it-IT" b="1" noProof="0" dirty="0"/>
              <a:t>2 </a:t>
            </a:r>
            <a:r>
              <a:rPr lang="it-IT" noProof="0" dirty="0"/>
              <a:t>Le </a:t>
            </a:r>
            <a:r>
              <a:rPr lang="it-IT" b="1" noProof="0" dirty="0"/>
              <a:t>parti sociali</a:t>
            </a:r>
            <a:r>
              <a:rPr lang="it-IT" noProof="0" dirty="0"/>
              <a:t> </a:t>
            </a:r>
            <a:r>
              <a:rPr lang="it-IT" b="1" noProof="0" dirty="0"/>
              <a:t>e lo Stato</a:t>
            </a:r>
            <a:r>
              <a:rPr lang="it-IT" noProof="0" dirty="0"/>
              <a:t> negoziano e approvano nuovi standard di formazione in azienda con il supporto del BIBB in funzione di moderatore </a:t>
            </a:r>
          </a:p>
          <a:p>
            <a:pPr lvl="1"/>
            <a:r>
              <a:rPr lang="it-IT" b="1" noProof="0" dirty="0"/>
              <a:t>3 </a:t>
            </a:r>
            <a:r>
              <a:rPr lang="it-IT" noProof="0" dirty="0"/>
              <a:t>Lo </a:t>
            </a:r>
            <a:r>
              <a:rPr lang="it-IT" b="1" noProof="0" dirty="0"/>
              <a:t>Stato</a:t>
            </a:r>
            <a:r>
              <a:rPr lang="it-IT" noProof="0" dirty="0"/>
              <a:t> adegua i Programmi quadro d’insegnamento ai Regolamenti della formazione ridefiniti</a:t>
            </a:r>
          </a:p>
          <a:p>
            <a:pPr marL="0" indent="0">
              <a:buNone/>
            </a:pPr>
            <a:endParaRPr lang="it-IT" b="1" noProof="0" dirty="0"/>
          </a:p>
          <a:p>
            <a:pPr marL="0" indent="0">
              <a:buNone/>
            </a:pPr>
            <a:r>
              <a:rPr lang="it-IT" b="1" noProof="0" dirty="0"/>
              <a:t>Gli standard approvati vengono formalizzati nei Regolamenti della formazione (azienda) e nei Programmi quadro d’insegnamento (scuola professionale).</a:t>
            </a:r>
          </a:p>
          <a:p>
            <a:endParaRPr lang="it-IT" noProof="0" dirty="0"/>
          </a:p>
          <a:p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2193176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15A165-6206-478D-8042-80BC7DC5A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Basi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DAA2CA-0F3C-4774-8E4F-990C4D2433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b="1" noProof="0" dirty="0"/>
              <a:t>Il contesto: gli standard — il Regolamento della formazione </a:t>
            </a:r>
          </a:p>
          <a:p>
            <a:pPr marL="0" indent="0">
              <a:buNone/>
            </a:pPr>
            <a:endParaRPr lang="it-IT" b="1" noProof="0" dirty="0"/>
          </a:p>
          <a:p>
            <a:pPr marL="0" indent="0">
              <a:buNone/>
            </a:pPr>
            <a:r>
              <a:rPr lang="it-IT" noProof="0" dirty="0"/>
              <a:t>Gli standard per la </a:t>
            </a:r>
            <a:r>
              <a:rPr lang="it-IT" u="sng" noProof="0" dirty="0"/>
              <a:t>formazione in azienda</a:t>
            </a:r>
            <a:r>
              <a:rPr lang="it-IT" noProof="0" dirty="0"/>
              <a:t> sono sanciti nel </a:t>
            </a:r>
            <a:r>
              <a:rPr lang="it-IT" u="sng" noProof="0" dirty="0"/>
              <a:t>Regolamento della formazione</a:t>
            </a:r>
            <a:r>
              <a:rPr lang="it-IT" noProof="0" dirty="0"/>
              <a:t>:</a:t>
            </a:r>
          </a:p>
          <a:p>
            <a:pPr lvl="1"/>
            <a:endParaRPr lang="it-IT" noProof="0" dirty="0"/>
          </a:p>
          <a:p>
            <a:pPr lvl="1"/>
            <a:r>
              <a:rPr lang="it-IT" noProof="0" dirty="0"/>
              <a:t>Denominazione della professione </a:t>
            </a:r>
          </a:p>
          <a:p>
            <a:pPr lvl="1"/>
            <a:r>
              <a:rPr lang="it-IT" noProof="0" dirty="0"/>
              <a:t>Profilo professionale</a:t>
            </a:r>
          </a:p>
          <a:p>
            <a:pPr lvl="1"/>
            <a:r>
              <a:rPr lang="it-IT" noProof="0" dirty="0"/>
              <a:t>Contenuti</a:t>
            </a:r>
          </a:p>
          <a:p>
            <a:pPr lvl="1"/>
            <a:r>
              <a:rPr lang="it-IT" noProof="0" dirty="0"/>
              <a:t>Durata e struttura del percorso formativo</a:t>
            </a:r>
          </a:p>
          <a:p>
            <a:pPr lvl="1"/>
            <a:r>
              <a:rPr lang="it-IT" noProof="0" dirty="0"/>
              <a:t>Requisiti d’esame</a:t>
            </a:r>
          </a:p>
          <a:p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0678683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15A165-6206-478D-8042-80BC7DC5A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Basi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DAA2CA-0F3C-4774-8E4F-990C4D2433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noProof="0" dirty="0"/>
              <a:t>Il contesto: gli standard — il Programma quadro d’insegnamento</a:t>
            </a:r>
          </a:p>
          <a:p>
            <a:pPr marL="0" indent="0">
              <a:buNone/>
            </a:pPr>
            <a:endParaRPr lang="it-IT" b="1" noProof="0" dirty="0"/>
          </a:p>
          <a:p>
            <a:pPr marL="0" indent="0">
              <a:buNone/>
            </a:pPr>
            <a:r>
              <a:rPr lang="it-IT" noProof="0" dirty="0"/>
              <a:t>La formazione offerta dalla </a:t>
            </a:r>
            <a:r>
              <a:rPr lang="it-IT" u="sng" noProof="0" dirty="0"/>
              <a:t>scuola professionale</a:t>
            </a:r>
            <a:r>
              <a:rPr lang="it-IT" noProof="0" dirty="0"/>
              <a:t> trasmette le necessarie nozioni professionali teoriche e amplia la cultura generale. </a:t>
            </a:r>
          </a:p>
          <a:p>
            <a:pPr marL="0" indent="0">
              <a:buNone/>
            </a:pPr>
            <a:r>
              <a:rPr lang="it-IT" noProof="0" dirty="0"/>
              <a:t>Il </a:t>
            </a:r>
            <a:r>
              <a:rPr lang="it-IT" u="sng" noProof="0" dirty="0"/>
              <a:t>Programma quadro d’insegnamento</a:t>
            </a:r>
            <a:r>
              <a:rPr lang="it-IT" noProof="0" dirty="0"/>
              <a:t> definisce i seguenti standard formativi:</a:t>
            </a:r>
          </a:p>
          <a:p>
            <a:pPr lvl="1"/>
            <a:r>
              <a:rPr lang="it-IT" noProof="0" dirty="0"/>
              <a:t>Obiettivo di apprendimento</a:t>
            </a:r>
          </a:p>
          <a:p>
            <a:pPr lvl="1"/>
            <a:r>
              <a:rPr lang="it-IT" noProof="0" dirty="0"/>
              <a:t>Contenuti</a:t>
            </a:r>
          </a:p>
          <a:p>
            <a:pPr lvl="1"/>
            <a:r>
              <a:rPr lang="it-IT" noProof="0" dirty="0"/>
              <a:t>Campi di apprendimento</a:t>
            </a:r>
          </a:p>
          <a:p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6311990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>
            <a:extLst>
              <a:ext uri="{FF2B5EF4-FFF2-40B4-BE49-F238E27FC236}">
                <a16:creationId xmlns:a16="http://schemas.microsoft.com/office/drawing/2014/main" id="{9C2472E5-C5F4-426B-9124-8FB895AD34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t-IT" noProof="0" dirty="0"/>
              <a:t>Il quadro normativo</a:t>
            </a:r>
          </a:p>
          <a:p>
            <a:r>
              <a:rPr lang="it-IT" b="1" noProof="0" dirty="0"/>
              <a:t>L’articolo 12 della Costituzione tedesca sancisce la libertà di professione</a:t>
            </a:r>
          </a:p>
          <a:p>
            <a:endParaRPr lang="it-IT" noProof="0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752B1450-3EDD-4380-8249-F70992C5A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Basi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502DBF9-4496-4926-96AD-F4C23EE27F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noProof="0" dirty="0"/>
              <a:t>Legislazione aziendale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D0C62AC-FBC2-40C0-A98C-611E9CBF09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0158" y="2751515"/>
            <a:ext cx="4860000" cy="2909510"/>
          </a:xfrm>
        </p:spPr>
        <p:txBody>
          <a:bodyPr>
            <a:normAutofit fontScale="47500" lnSpcReduction="20000"/>
          </a:bodyPr>
          <a:lstStyle/>
          <a:p>
            <a:r>
              <a:rPr lang="de-DE" sz="3400" i="1" dirty="0"/>
              <a:t>Berufsbildungsgesetz</a:t>
            </a:r>
            <a:r>
              <a:rPr lang="it-IT" sz="3400" noProof="0" dirty="0"/>
              <a:t> (Legge sulla formazione professionale)</a:t>
            </a:r>
          </a:p>
          <a:p>
            <a:r>
              <a:rPr lang="de-DE" sz="3400" i="1" dirty="0"/>
              <a:t>Jugendarbeitsschutzgesetz</a:t>
            </a:r>
            <a:r>
              <a:rPr lang="it-IT" sz="3400" noProof="0" dirty="0"/>
              <a:t> (Legge sulla tutela del lavoro giovanile)</a:t>
            </a:r>
          </a:p>
          <a:p>
            <a:r>
              <a:rPr lang="de-DE" sz="3400" i="1" dirty="0"/>
              <a:t>Handwerksordnung</a:t>
            </a:r>
            <a:r>
              <a:rPr lang="it-IT" sz="3400" noProof="0" dirty="0"/>
              <a:t> (Codice dell'artigianato)</a:t>
            </a:r>
          </a:p>
          <a:p>
            <a:r>
              <a:rPr lang="de-DE" sz="3400" i="1" dirty="0"/>
              <a:t>Tarifvertragsgesetz</a:t>
            </a:r>
            <a:r>
              <a:rPr lang="it-IT" sz="3400" noProof="0" dirty="0"/>
              <a:t> (Legge sulla contrattazione collettiva)</a:t>
            </a:r>
          </a:p>
          <a:p>
            <a:r>
              <a:rPr lang="de-DE" sz="3400" i="1" dirty="0"/>
              <a:t>Gesetz zur vorläufigen Regelung des Rechts der Industrie- und Handelskammer </a:t>
            </a:r>
            <a:r>
              <a:rPr lang="it-IT" sz="3400" noProof="0" dirty="0"/>
              <a:t>(Legge sulla disciplina provvisoria del diritto delle camere dell’industria e del commercio)</a:t>
            </a:r>
          </a:p>
          <a:p>
            <a:r>
              <a:rPr lang="de-DE" sz="3400" i="1" dirty="0"/>
              <a:t>Betriebsverfassungsgesetz</a:t>
            </a:r>
            <a:r>
              <a:rPr lang="it-IT" sz="3400" i="1" noProof="0" dirty="0"/>
              <a:t> </a:t>
            </a:r>
            <a:r>
              <a:rPr lang="it-IT" sz="3400" noProof="0" dirty="0"/>
              <a:t>(Legge sull’ordinamento aziendale)</a:t>
            </a:r>
          </a:p>
          <a:p>
            <a:endParaRPr lang="it-IT" sz="2900" noProof="0" dirty="0"/>
          </a:p>
          <a:p>
            <a:endParaRPr lang="it-IT" noProof="0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846BE3D0-637E-441B-B5AF-CFF35458F6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it-IT" noProof="0" dirty="0"/>
              <a:t>Legislazione scolastica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259FD15B-DBA4-4DEC-B867-842E52168BD0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it-IT" noProof="0" dirty="0"/>
              <a:t>Istruzione obbligatoria generale</a:t>
            </a:r>
          </a:p>
          <a:p>
            <a:r>
              <a:rPr lang="it-IT" noProof="0" dirty="0"/>
              <a:t>Leggi scolastiche regionali</a:t>
            </a:r>
          </a:p>
        </p:txBody>
      </p: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C18AD791-0478-47EA-81B2-9F8D99EC92EF}"/>
              </a:ext>
            </a:extLst>
          </p:cNvPr>
          <p:cNvCxnSpPr>
            <a:cxnSpLocks/>
          </p:cNvCxnSpPr>
          <p:nvPr/>
        </p:nvCxnSpPr>
        <p:spPr>
          <a:xfrm>
            <a:off x="6619815" y="2141489"/>
            <a:ext cx="0" cy="193612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r Verbinder 11">
            <a:extLst>
              <a:ext uri="{FF2B5EF4-FFF2-40B4-BE49-F238E27FC236}">
                <a16:creationId xmlns:a16="http://schemas.microsoft.com/office/drawing/2014/main" id="{EBDF1BBA-0532-493D-B90E-C32B0ED1BB75}"/>
              </a:ext>
            </a:extLst>
          </p:cNvPr>
          <p:cNvCxnSpPr>
            <a:cxnSpLocks/>
          </p:cNvCxnSpPr>
          <p:nvPr/>
        </p:nvCxnSpPr>
        <p:spPr>
          <a:xfrm flipH="1">
            <a:off x="658812" y="2141489"/>
            <a:ext cx="28585" cy="351953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6198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479425" y="769841"/>
            <a:ext cx="10066338" cy="709613"/>
          </a:xfrm>
        </p:spPr>
        <p:txBody>
          <a:bodyPr/>
          <a:lstStyle/>
          <a:p>
            <a:r>
              <a:rPr lang="it-IT" noProof="0" dirty="0"/>
              <a:t>Formazione professionale duale: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it-IT" sz="2800" noProof="0" dirty="0"/>
              <a:t>Motivazioni, interessi e iter</a:t>
            </a:r>
          </a:p>
          <a:p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40337207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00D68E0-B6D7-42B6-9B80-E3780F92B9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0776" y="1526240"/>
            <a:ext cx="2564929" cy="2978524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Accesso alla formazione professionale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052513"/>
            <a:ext cx="11053762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b="1" noProof="0" dirty="0"/>
              <a:t>Motivazione e misure — lo Stato</a:t>
            </a:r>
          </a:p>
          <a:p>
            <a:pPr marL="0" indent="0">
              <a:buNone/>
            </a:pPr>
            <a:endParaRPr lang="it-IT" b="1" noProof="0" dirty="0"/>
          </a:p>
          <a:p>
            <a:pPr marL="0" indent="0">
              <a:buNone/>
            </a:pPr>
            <a:r>
              <a:rPr lang="it-IT" b="1" noProof="0" dirty="0"/>
              <a:t>Motivazione:</a:t>
            </a:r>
            <a:r>
              <a:rPr lang="it-IT" noProof="0" dirty="0"/>
              <a:t> La Germania ha bisogno di lavoratori qualificati per</a:t>
            </a:r>
            <a:br>
              <a:rPr lang="it-IT" noProof="0" dirty="0"/>
            </a:br>
            <a:r>
              <a:rPr lang="it-IT" noProof="0" dirty="0"/>
              <a:t>garantire crescita e sviluppo.</a:t>
            </a:r>
          </a:p>
          <a:p>
            <a:pPr marL="0" indent="0">
              <a:buNone/>
            </a:pPr>
            <a:r>
              <a:rPr lang="it-IT" b="1" noProof="0" dirty="0"/>
              <a:t>Conclusione: </a:t>
            </a:r>
            <a:r>
              <a:rPr lang="it-IT" noProof="0" dirty="0"/>
              <a:t>Dobbiamo rafforzare e gestire il sistema duale di</a:t>
            </a:r>
            <a:br>
              <a:rPr lang="it-IT" noProof="0" dirty="0"/>
            </a:br>
            <a:r>
              <a:rPr lang="it-IT" noProof="0" dirty="0"/>
              <a:t>istruzione e formazione professionale.</a:t>
            </a:r>
          </a:p>
          <a:p>
            <a:pPr marL="0" indent="0">
              <a:buNone/>
            </a:pPr>
            <a:r>
              <a:rPr lang="it-IT" b="1" noProof="0" dirty="0"/>
              <a:t>Misure: </a:t>
            </a:r>
          </a:p>
          <a:p>
            <a:pPr lvl="1"/>
            <a:r>
              <a:rPr lang="it-IT" noProof="0" dirty="0"/>
              <a:t>Impostare e aggiornare il quadro normativo</a:t>
            </a:r>
          </a:p>
          <a:p>
            <a:pPr lvl="1"/>
            <a:r>
              <a:rPr lang="it-IT" noProof="0" dirty="0"/>
              <a:t>Guidare e indirizzare gli altri soggetti coinvolti</a:t>
            </a:r>
          </a:p>
          <a:p>
            <a:pPr lvl="1"/>
            <a:r>
              <a:rPr lang="it-IT" noProof="0" dirty="0"/>
              <a:t>Verifica ed evoluzione del sistema (ad esempio tramite il BIBB)</a:t>
            </a:r>
          </a:p>
        </p:txBody>
      </p:sp>
    </p:spTree>
    <p:extLst>
      <p:ext uri="{BB962C8B-B14F-4D97-AF65-F5344CB8AC3E}">
        <p14:creationId xmlns:p14="http://schemas.microsoft.com/office/powerpoint/2010/main" val="10286933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Accesso alla formazione professionale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noProof="0" dirty="0"/>
              <a:t>Motivazione e accesso alla formazione professionale — I giovani</a:t>
            </a:r>
          </a:p>
          <a:p>
            <a:pPr marL="0" indent="0">
              <a:buNone/>
            </a:pPr>
            <a:endParaRPr lang="it-IT" noProof="0" dirty="0"/>
          </a:p>
          <a:p>
            <a:pPr marL="0" indent="0">
              <a:buNone/>
            </a:pPr>
            <a:r>
              <a:rPr lang="it-IT" b="1" noProof="0" dirty="0"/>
              <a:t>Motivazione: </a:t>
            </a:r>
            <a:r>
              <a:rPr lang="it-IT" noProof="0" dirty="0"/>
              <a:t>“Vorrei fare il ......!” </a:t>
            </a:r>
          </a:p>
          <a:p>
            <a:pPr marL="0" indent="0">
              <a:buNone/>
            </a:pPr>
            <a:r>
              <a:rPr lang="it-IT" b="1" noProof="0" dirty="0"/>
              <a:t>Come partire:</a:t>
            </a:r>
          </a:p>
          <a:p>
            <a:pPr lvl="1"/>
            <a:r>
              <a:rPr lang="it-IT" noProof="0" dirty="0"/>
              <a:t>cercare potenziali aziende e vagliare le offerte</a:t>
            </a:r>
          </a:p>
          <a:p>
            <a:pPr lvl="1"/>
            <a:r>
              <a:rPr lang="it-IT" noProof="0" dirty="0"/>
              <a:t>presentare la candidatura</a:t>
            </a:r>
          </a:p>
          <a:p>
            <a:pPr lvl="1"/>
            <a:r>
              <a:rPr lang="it-IT" noProof="0" dirty="0"/>
              <a:t>eventuale procedura di selezione</a:t>
            </a:r>
          </a:p>
          <a:p>
            <a:pPr lvl="1"/>
            <a:r>
              <a:rPr lang="it-IT" noProof="0" dirty="0"/>
              <a:t>scegliere l’azienda di formazione</a:t>
            </a:r>
          </a:p>
          <a:p>
            <a:pPr lvl="1"/>
            <a:r>
              <a:rPr lang="it-IT" noProof="0" dirty="0"/>
              <a:t>stipulare il contratto di formazione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BC858AD-81EA-4AB1-BEB0-63CF9C4637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1502" y="1131888"/>
            <a:ext cx="3899011" cy="4360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2733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Accesso alla formazione professionale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noProof="0" dirty="0"/>
              <a:t>Motivazione e accesso alla formazione professionale — Le imprese</a:t>
            </a:r>
          </a:p>
          <a:p>
            <a:pPr marL="0" indent="0">
              <a:buNone/>
            </a:pPr>
            <a:endParaRPr lang="it-IT" noProof="0" dirty="0"/>
          </a:p>
          <a:p>
            <a:pPr marL="0" indent="0">
              <a:buNone/>
            </a:pPr>
            <a:r>
              <a:rPr lang="it-IT" b="1" noProof="0" dirty="0"/>
              <a:t>Motivazione: </a:t>
            </a:r>
            <a:r>
              <a:rPr lang="it-IT" noProof="0" dirty="0"/>
              <a:t>“Voglio sicurezza quando assumo personale per ricoprire le posizioni vacanti” </a:t>
            </a:r>
          </a:p>
          <a:p>
            <a:pPr marL="0" indent="0">
              <a:buNone/>
            </a:pPr>
            <a:r>
              <a:rPr lang="it-IT" b="1" noProof="0" dirty="0"/>
              <a:t>Come partire:</a:t>
            </a:r>
          </a:p>
          <a:p>
            <a:pPr lvl="1"/>
            <a:r>
              <a:rPr lang="it-IT" noProof="0" dirty="0"/>
              <a:t>farsi certificare come azienda di formazione</a:t>
            </a:r>
          </a:p>
          <a:p>
            <a:pPr lvl="1"/>
            <a:r>
              <a:rPr lang="it-IT" noProof="0" dirty="0"/>
              <a:t>offrire posti di apprendistato</a:t>
            </a:r>
          </a:p>
          <a:p>
            <a:pPr lvl="1"/>
            <a:r>
              <a:rPr lang="it-IT" noProof="0" dirty="0"/>
              <a:t>valutare le candidature</a:t>
            </a:r>
          </a:p>
          <a:p>
            <a:pPr lvl="1"/>
            <a:r>
              <a:rPr lang="it-IT" noProof="0" dirty="0"/>
              <a:t>selezionare gli apprendisti</a:t>
            </a:r>
          </a:p>
          <a:p>
            <a:pPr lvl="1"/>
            <a:r>
              <a:rPr lang="it-IT" noProof="0" dirty="0"/>
              <a:t>stipulare il contratto di formazione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15E939C-D805-483C-9713-9F955B54F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3804" y="2516372"/>
            <a:ext cx="4270016" cy="314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586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229F7B-AC44-4DD5-9866-FB065F08D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Contenuto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3F2FB5E-94C3-4240-ADE2-8092604A83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b="1" noProof="0" dirty="0"/>
              <a:t>La formazione professionale duale in Germania</a:t>
            </a:r>
          </a:p>
          <a:p>
            <a:pPr marL="0" indent="0">
              <a:buNone/>
            </a:pPr>
            <a:endParaRPr lang="it-IT" b="1" noProof="0" dirty="0"/>
          </a:p>
          <a:p>
            <a:pPr marL="1352550" lvl="1" indent="-457200">
              <a:buFont typeface="+mj-lt"/>
              <a:buAutoNum type="arabicPeriod"/>
            </a:pPr>
            <a:r>
              <a:rPr lang="it-IT" b="1" noProof="0" dirty="0"/>
              <a:t>Basi e contesto</a:t>
            </a:r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it-IT" b="1" noProof="0" dirty="0"/>
              <a:t>Motivazioni, interessi e iter</a:t>
            </a:r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it-IT" b="1" noProof="0" dirty="0"/>
              <a:t>Un modello di successo</a:t>
            </a:r>
          </a:p>
          <a:p>
            <a:pPr marL="0" indent="0">
              <a:buNone/>
            </a:pPr>
            <a:endParaRPr lang="it-IT" b="1" noProof="0" dirty="0"/>
          </a:p>
        </p:txBody>
      </p:sp>
    </p:spTree>
    <p:extLst>
      <p:ext uri="{BB962C8B-B14F-4D97-AF65-F5344CB8AC3E}">
        <p14:creationId xmlns:p14="http://schemas.microsoft.com/office/powerpoint/2010/main" val="4650753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Iter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052513"/>
            <a:ext cx="6965669" cy="460851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it-IT" b="1" noProof="0" dirty="0"/>
              <a:t>Il contratto di formazione</a:t>
            </a:r>
          </a:p>
          <a:p>
            <a:pPr marL="0" indent="0">
              <a:buNone/>
            </a:pPr>
            <a:endParaRPr lang="it-IT" b="1" noProof="0" dirty="0"/>
          </a:p>
          <a:p>
            <a:pPr marL="0" indent="0">
              <a:buNone/>
            </a:pPr>
            <a:r>
              <a:rPr lang="it-IT" noProof="0" dirty="0"/>
              <a:t>La formazione professionale inizia con la stipulazione del contratto di formazione tra il datore di lavoro e l’apprendista.</a:t>
            </a:r>
          </a:p>
          <a:p>
            <a:pPr marL="0" indent="0">
              <a:buNone/>
            </a:pPr>
            <a:r>
              <a:rPr lang="it-IT" noProof="0" dirty="0"/>
              <a:t>Il contratto di formazione regola:</a:t>
            </a:r>
          </a:p>
          <a:p>
            <a:pPr lvl="1"/>
            <a:r>
              <a:rPr lang="it-IT" noProof="0" dirty="0"/>
              <a:t>durata</a:t>
            </a:r>
          </a:p>
          <a:p>
            <a:pPr lvl="1"/>
            <a:r>
              <a:rPr lang="it-IT" noProof="0" dirty="0"/>
              <a:t>contenuti</a:t>
            </a:r>
          </a:p>
          <a:p>
            <a:pPr lvl="1"/>
            <a:r>
              <a:rPr lang="it-IT" noProof="0" dirty="0"/>
              <a:t>periodo di prova</a:t>
            </a:r>
          </a:p>
          <a:p>
            <a:pPr lvl="1"/>
            <a:r>
              <a:rPr lang="it-IT" noProof="0" dirty="0"/>
              <a:t>strutturazione e tempi della formazione</a:t>
            </a:r>
          </a:p>
          <a:p>
            <a:pPr lvl="1"/>
            <a:r>
              <a:rPr lang="it-IT" noProof="0" dirty="0"/>
              <a:t>retribuzione</a:t>
            </a:r>
          </a:p>
          <a:p>
            <a:pPr lvl="1"/>
            <a:r>
              <a:rPr lang="it-IT" noProof="0" dirty="0"/>
              <a:t>diritti e doveri delle parti</a:t>
            </a:r>
          </a:p>
          <a:p>
            <a:pPr lvl="1"/>
            <a:endParaRPr lang="it-IT" noProof="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DBAB343E-8FC8-4A17-83B2-DB966D9DE4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39" t="40907" r="15489" b="-1"/>
          <a:stretch/>
        </p:blipFill>
        <p:spPr>
          <a:xfrm>
            <a:off x="7046253" y="2329843"/>
            <a:ext cx="3543301" cy="3730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6302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08246B10-35B2-4A92-ABB5-279C37247B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0158" y="1711183"/>
            <a:ext cx="4860000" cy="446715"/>
          </a:xfrm>
        </p:spPr>
        <p:txBody>
          <a:bodyPr/>
          <a:lstStyle/>
          <a:p>
            <a:r>
              <a:rPr lang="it-IT" noProof="0" dirty="0"/>
              <a:t>70% formazione in </a:t>
            </a:r>
            <a:r>
              <a:rPr lang="it-IT" b="1" noProof="0" dirty="0"/>
              <a:t>azienda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5A3DF00B-E700-4914-9E72-E58906D847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2575" y="1711183"/>
            <a:ext cx="4860000" cy="446715"/>
          </a:xfrm>
        </p:spPr>
        <p:txBody>
          <a:bodyPr/>
          <a:lstStyle/>
          <a:p>
            <a:r>
              <a:rPr lang="it-IT" noProof="0" dirty="0"/>
              <a:t>30% lezioni nella </a:t>
            </a:r>
            <a:r>
              <a:rPr lang="it-IT" b="1" noProof="0" dirty="0"/>
              <a:t>scuola professionale</a:t>
            </a:r>
          </a:p>
        </p:txBody>
      </p: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B7A1AD76-8C12-4677-98F8-8620702B098E}"/>
              </a:ext>
            </a:extLst>
          </p:cNvPr>
          <p:cNvCxnSpPr>
            <a:cxnSpLocks/>
          </p:cNvCxnSpPr>
          <p:nvPr/>
        </p:nvCxnSpPr>
        <p:spPr>
          <a:xfrm>
            <a:off x="6619815" y="1711183"/>
            <a:ext cx="0" cy="161586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12204B2E-2F42-4E80-B008-17B0746FA150}"/>
              </a:ext>
            </a:extLst>
          </p:cNvPr>
          <p:cNvCxnSpPr>
            <a:cxnSpLocks/>
          </p:cNvCxnSpPr>
          <p:nvPr/>
        </p:nvCxnSpPr>
        <p:spPr>
          <a:xfrm>
            <a:off x="687397" y="1711183"/>
            <a:ext cx="0" cy="251364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Iter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5052993-4656-4772-AAD9-7390BBAB33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0158" y="2321209"/>
            <a:ext cx="4860000" cy="2217173"/>
          </a:xfrm>
        </p:spPr>
        <p:txBody>
          <a:bodyPr/>
          <a:lstStyle/>
          <a:p>
            <a:r>
              <a:rPr lang="it-IT" noProof="0" dirty="0"/>
              <a:t>Formazione strutturata in condizioni di lavoro reali</a:t>
            </a:r>
          </a:p>
          <a:p>
            <a:r>
              <a:rPr lang="it-IT" noProof="0" dirty="0"/>
              <a:t>Gli apprendisti sono integrati in processi aziendali concreti</a:t>
            </a:r>
          </a:p>
          <a:p>
            <a:r>
              <a:rPr lang="it-IT" noProof="0" dirty="0"/>
              <a:t>Gli apprendisti ricevono una</a:t>
            </a:r>
            <a:br>
              <a:rPr lang="it-IT" noProof="0" dirty="0"/>
            </a:br>
            <a:r>
              <a:rPr lang="it-IT" noProof="0" dirty="0"/>
              <a:t>retribuzione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854451FB-F4E2-4629-8031-D4DE2D7688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852575" y="2321209"/>
            <a:ext cx="4860000" cy="2217173"/>
          </a:xfrm>
        </p:spPr>
        <p:txBody>
          <a:bodyPr/>
          <a:lstStyle/>
          <a:p>
            <a:r>
              <a:rPr lang="it-IT" noProof="0" dirty="0"/>
              <a:t>Lezioni con la classe</a:t>
            </a:r>
          </a:p>
          <a:p>
            <a:r>
              <a:rPr lang="it-IT" noProof="0" dirty="0"/>
              <a:t>Materie di formazione professionale (2/3) e</a:t>
            </a:r>
          </a:p>
          <a:p>
            <a:r>
              <a:rPr lang="it-IT" noProof="0" dirty="0"/>
              <a:t>di istruzione generale (1/3)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6EE81DD7-7968-4CBF-8A65-2F88330A4C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3" y="1052513"/>
            <a:ext cx="11053762" cy="1005846"/>
          </a:xfrm>
        </p:spPr>
        <p:txBody>
          <a:bodyPr>
            <a:normAutofit/>
          </a:bodyPr>
          <a:lstStyle/>
          <a:p>
            <a:r>
              <a:rPr lang="it-IT" b="1" noProof="0" dirty="0"/>
              <a:t>Apprendimento duale in due luoghi di formazione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0B2590B8-67E7-4575-815A-1669C50F68D0}"/>
              </a:ext>
            </a:extLst>
          </p:cNvPr>
          <p:cNvSpPr txBox="1">
            <a:spLocks/>
          </p:cNvSpPr>
          <p:nvPr/>
        </p:nvSpPr>
        <p:spPr>
          <a:xfrm>
            <a:off x="658813" y="5385593"/>
            <a:ext cx="11053762" cy="8397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7187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637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b="1" dirty="0"/>
              <a:t>Un percorso di formazione professionale duale dura dai 2 ai 3,5 anni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2653E254-E1F1-451C-AD64-49D2E7055C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964" y="3448026"/>
            <a:ext cx="6747093" cy="188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4530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Iter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noProof="0" dirty="0"/>
              <a:t>L’esame finale</a:t>
            </a:r>
          </a:p>
          <a:p>
            <a:pPr marL="0" indent="0">
              <a:buNone/>
            </a:pPr>
            <a:endParaRPr lang="it-IT" noProof="0" dirty="0"/>
          </a:p>
          <a:p>
            <a:pPr marL="0" indent="0">
              <a:buNone/>
            </a:pPr>
            <a:r>
              <a:rPr lang="it-IT" b="1" noProof="0" dirty="0"/>
              <a:t>Esame finale</a:t>
            </a:r>
          </a:p>
          <a:p>
            <a:pPr lvl="1"/>
            <a:r>
              <a:rPr lang="it-IT" noProof="0" dirty="0"/>
              <a:t>Organizzato dalle camere</a:t>
            </a:r>
          </a:p>
          <a:p>
            <a:pPr lvl="1"/>
            <a:r>
              <a:rPr lang="it-IT" noProof="0" dirty="0"/>
              <a:t>Parte teorica e pratica</a:t>
            </a:r>
          </a:p>
          <a:p>
            <a:pPr lvl="1"/>
            <a:r>
              <a:rPr lang="it-IT" noProof="0" dirty="0"/>
              <a:t>Commissione d’esame composta da</a:t>
            </a:r>
          </a:p>
          <a:p>
            <a:pPr lvl="2"/>
            <a:r>
              <a:rPr lang="it-IT" noProof="0" dirty="0"/>
              <a:t>datori di lavoro</a:t>
            </a:r>
          </a:p>
          <a:p>
            <a:pPr lvl="2"/>
            <a:r>
              <a:rPr lang="it-IT" noProof="0" dirty="0"/>
              <a:t>lavoratori (rappresentanti sindacali)</a:t>
            </a:r>
          </a:p>
          <a:p>
            <a:pPr lvl="2"/>
            <a:r>
              <a:rPr lang="it-IT" noProof="0" dirty="0"/>
              <a:t>insegnanti delle scuole professionali (in rappresentanza dello Stato)</a:t>
            </a:r>
          </a:p>
        </p:txBody>
      </p:sp>
    </p:spTree>
    <p:extLst>
      <p:ext uri="{BB962C8B-B14F-4D97-AF65-F5344CB8AC3E}">
        <p14:creationId xmlns:p14="http://schemas.microsoft.com/office/powerpoint/2010/main" val="26063457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Iter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noProof="0" dirty="0"/>
              <a:t>L’esame finale</a:t>
            </a:r>
          </a:p>
          <a:p>
            <a:pPr marL="0" indent="0">
              <a:buNone/>
            </a:pPr>
            <a:endParaRPr lang="it-IT" noProof="0" dirty="0"/>
          </a:p>
          <a:p>
            <a:pPr marL="0" indent="0">
              <a:buNone/>
            </a:pPr>
            <a:r>
              <a:rPr lang="it-IT" b="1" noProof="0" dirty="0"/>
              <a:t>Diploma di formazione professionale</a:t>
            </a:r>
          </a:p>
          <a:p>
            <a:pPr lvl="1"/>
            <a:r>
              <a:rPr lang="it-IT" noProof="0" dirty="0"/>
              <a:t>rilasciato dalla camera</a:t>
            </a:r>
          </a:p>
          <a:p>
            <a:pPr lvl="1"/>
            <a:r>
              <a:rPr lang="it-IT" noProof="0" dirty="0"/>
              <a:t>titolo di studio riconosciuto a livello statale</a:t>
            </a:r>
          </a:p>
          <a:p>
            <a:pPr marL="0" indent="0">
              <a:buNone/>
            </a:pPr>
            <a:endParaRPr lang="it-IT" noProof="0" dirty="0"/>
          </a:p>
          <a:p>
            <a:pPr marL="0" indent="0">
              <a:buNone/>
            </a:pPr>
            <a:r>
              <a:rPr lang="it-IT" b="1" noProof="0" dirty="0"/>
              <a:t>Il superamento con profitto conclude la formazione professionale.</a:t>
            </a:r>
            <a:br>
              <a:rPr lang="it-IT" b="1" noProof="0" dirty="0"/>
            </a:br>
            <a:r>
              <a:rPr lang="it-IT" b="1" noProof="0" dirty="0"/>
              <a:t>Inizio della carriera lavorativa </a:t>
            </a:r>
          </a:p>
        </p:txBody>
      </p:sp>
    </p:spTree>
    <p:extLst>
      <p:ext uri="{BB962C8B-B14F-4D97-AF65-F5344CB8AC3E}">
        <p14:creationId xmlns:p14="http://schemas.microsoft.com/office/powerpoint/2010/main" val="33750085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Iter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052513"/>
            <a:ext cx="8908769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b="1" noProof="0" dirty="0"/>
              <a:t>Inizio della carriera lavorativa: opportunità</a:t>
            </a:r>
          </a:p>
          <a:p>
            <a:pPr marL="0" indent="0">
              <a:buNone/>
            </a:pPr>
            <a:endParaRPr lang="it-IT" b="1" noProof="0" dirty="0"/>
          </a:p>
          <a:p>
            <a:pPr marL="0" indent="0">
              <a:buNone/>
            </a:pPr>
            <a:r>
              <a:rPr lang="it-IT" b="1" noProof="0" dirty="0"/>
              <a:t>Sul mercato del lavoro </a:t>
            </a:r>
          </a:p>
          <a:p>
            <a:pPr lvl="1"/>
            <a:r>
              <a:rPr lang="it-IT" noProof="0" dirty="0"/>
              <a:t>Contratto di lavoro immediato presso l’azienda di formazione</a:t>
            </a:r>
          </a:p>
          <a:p>
            <a:pPr lvl="1"/>
            <a:r>
              <a:rPr lang="it-IT" noProof="0" dirty="0"/>
              <a:t>Contratto di lavoro presso un'altra azienda</a:t>
            </a:r>
          </a:p>
          <a:p>
            <a:pPr lvl="1"/>
            <a:r>
              <a:rPr lang="it-IT" noProof="0" dirty="0"/>
              <a:t>Assunzione in un settore professionale diverso</a:t>
            </a:r>
          </a:p>
          <a:p>
            <a:pPr marL="0" indent="0">
              <a:buNone/>
            </a:pPr>
            <a:r>
              <a:rPr lang="it-IT" b="1" noProof="0" dirty="0"/>
              <a:t>Proseguimento della formazione</a:t>
            </a:r>
          </a:p>
          <a:p>
            <a:pPr lvl="1"/>
            <a:r>
              <a:rPr lang="it-IT" noProof="0" dirty="0"/>
              <a:t>Aggiornamento e perfezionamento professionale  </a:t>
            </a:r>
          </a:p>
          <a:p>
            <a:pPr lvl="1"/>
            <a:r>
              <a:rPr lang="it-IT" noProof="0" dirty="0"/>
              <a:t>Studi universitari (“formazione terziaria”)</a:t>
            </a:r>
          </a:p>
          <a:p>
            <a:pPr lvl="1"/>
            <a:endParaRPr lang="it-IT" noProof="0" dirty="0"/>
          </a:p>
          <a:p>
            <a:pPr lvl="1"/>
            <a:endParaRPr lang="it-IT" noProof="0" dirty="0"/>
          </a:p>
          <a:p>
            <a:pPr lvl="1"/>
            <a:endParaRPr lang="it-IT" noProof="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BE25678-3DF6-4701-A408-203376D4D3D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5777" y="2273599"/>
            <a:ext cx="3112201" cy="3334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5024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479425" y="768603"/>
            <a:ext cx="10066338" cy="709613"/>
          </a:xfrm>
        </p:spPr>
        <p:txBody>
          <a:bodyPr/>
          <a:lstStyle/>
          <a:p>
            <a:r>
              <a:rPr lang="it-IT" noProof="0" dirty="0"/>
              <a:t>Formazione professionale duale:</a:t>
            </a:r>
          </a:p>
          <a:p>
            <a:endParaRPr lang="it-IT" noProof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it-IT" sz="2800" noProof="0" dirty="0"/>
              <a:t>Un modello di successo</a:t>
            </a:r>
          </a:p>
          <a:p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4452255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67D90CCD-CD02-462B-83EC-F5E5E4CE7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Come funziona la formazione professionale duale?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7B7A31FD-3935-4812-B441-C59053FC0A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noProof="0" dirty="0"/>
              <a:t>Sintesi</a:t>
            </a:r>
          </a:p>
          <a:p>
            <a:pPr marL="0" indent="0">
              <a:buNone/>
            </a:pPr>
            <a:endParaRPr lang="it-IT" b="1" noProof="0" dirty="0"/>
          </a:p>
          <a:p>
            <a:pPr marL="0" indent="0">
              <a:buNone/>
            </a:pPr>
            <a:r>
              <a:rPr lang="it-IT" b="1" noProof="0" dirty="0"/>
              <a:t>Svolgimento</a:t>
            </a:r>
          </a:p>
          <a:p>
            <a:pPr lvl="1"/>
            <a:r>
              <a:rPr lang="it-IT" spc="-20" noProof="0" dirty="0"/>
              <a:t>Formazione parallela in azienda (70%) e nella scuola professionale </a:t>
            </a:r>
            <a:br>
              <a:rPr lang="it-IT" spc="-20" noProof="0" dirty="0"/>
            </a:br>
            <a:r>
              <a:rPr lang="it-IT" spc="-20" noProof="0" dirty="0"/>
              <a:t>(30%): “duale”</a:t>
            </a:r>
          </a:p>
          <a:p>
            <a:pPr lvl="1"/>
            <a:r>
              <a:rPr lang="it-IT" noProof="0" dirty="0"/>
              <a:t>Percorso professionale con durata e contenuti definiti </a:t>
            </a:r>
            <a:br>
              <a:rPr lang="it-IT" noProof="0" dirty="0"/>
            </a:br>
            <a:r>
              <a:rPr lang="it-IT" noProof="0" dirty="0"/>
              <a:t>(contratto di formazione)</a:t>
            </a:r>
          </a:p>
          <a:p>
            <a:pPr lvl="1"/>
            <a:r>
              <a:rPr lang="it-IT" noProof="0" dirty="0"/>
              <a:t>Formazione nel corso di processi di lavoro concreti</a:t>
            </a:r>
          </a:p>
          <a:p>
            <a:pPr lvl="1"/>
            <a:r>
              <a:rPr lang="it-IT" noProof="0" dirty="0"/>
              <a:t>Esame finale di fronte a una commissione indipendente</a:t>
            </a:r>
          </a:p>
          <a:p>
            <a:endParaRPr lang="it-IT" noProof="0" dirty="0"/>
          </a:p>
          <a:p>
            <a:pPr marL="0" indent="0">
              <a:buNone/>
            </a:pPr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4894279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29020E-E24C-4E3B-8219-F011B12AD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Come funziona la formazione professionale duale?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4CAE68A-4834-4B0D-B690-448C0BC023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noProof="0" dirty="0"/>
              <a:t>Sintesi</a:t>
            </a:r>
          </a:p>
          <a:p>
            <a:pPr marL="0" indent="0">
              <a:buNone/>
            </a:pPr>
            <a:endParaRPr lang="it-IT" b="1" noProof="0" dirty="0"/>
          </a:p>
          <a:p>
            <a:pPr marL="0" indent="0">
              <a:buNone/>
            </a:pPr>
            <a:r>
              <a:rPr lang="it-IT" b="1" noProof="0" dirty="0"/>
              <a:t>Contesto</a:t>
            </a:r>
          </a:p>
          <a:p>
            <a:pPr lvl="1"/>
            <a:r>
              <a:rPr lang="it-IT" noProof="0" dirty="0"/>
              <a:t>Lo Stato garantisce il quadro normativo</a:t>
            </a:r>
          </a:p>
          <a:p>
            <a:pPr lvl="1"/>
            <a:r>
              <a:rPr lang="it-IT" noProof="0" dirty="0"/>
              <a:t>Lo Stato organizza la parte della formazione che si svolge a scuola</a:t>
            </a:r>
          </a:p>
          <a:p>
            <a:pPr lvl="1"/>
            <a:r>
              <a:rPr lang="it-IT" noProof="0" dirty="0"/>
              <a:t>Le camere e le parti sociali definiscono l’entità e i contenuti della formazione</a:t>
            </a:r>
          </a:p>
          <a:p>
            <a:pPr lvl="1"/>
            <a:r>
              <a:rPr lang="it-IT" noProof="0" dirty="0"/>
              <a:t>Le camere in quanto organo competente supervisionano la formazione in azienda</a:t>
            </a:r>
          </a:p>
        </p:txBody>
      </p:sp>
    </p:spTree>
    <p:extLst>
      <p:ext uri="{BB962C8B-B14F-4D97-AF65-F5344CB8AC3E}">
        <p14:creationId xmlns:p14="http://schemas.microsoft.com/office/powerpoint/2010/main" val="1106973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68FB1C-AC20-44E4-9B45-A9C4291DF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Perché la formazione professionale duale in Germania funziona?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7EF0426-79DB-4039-845A-F7DF4D81B8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b="1" noProof="0" dirty="0"/>
              <a:t>Fattori di successo</a:t>
            </a:r>
          </a:p>
          <a:p>
            <a:pPr marL="0" indent="0">
              <a:buNone/>
            </a:pPr>
            <a:endParaRPr lang="it-IT" noProof="0" dirty="0"/>
          </a:p>
          <a:p>
            <a:pPr lvl="1"/>
            <a:r>
              <a:rPr lang="it-IT" noProof="0" dirty="0"/>
              <a:t>Sistema consolidato nel corso del tempo</a:t>
            </a:r>
          </a:p>
          <a:p>
            <a:pPr lvl="1"/>
            <a:r>
              <a:rPr lang="it-IT" noProof="0" dirty="0"/>
              <a:t>Alto grado di accettazione da parte della società</a:t>
            </a:r>
          </a:p>
          <a:p>
            <a:pPr lvl="1"/>
            <a:r>
              <a:rPr lang="it-IT" noProof="0" dirty="0"/>
              <a:t>Vantaggi sia per gli apprendisti che per le aziende</a:t>
            </a:r>
          </a:p>
          <a:p>
            <a:pPr lvl="1"/>
            <a:r>
              <a:rPr lang="it-IT" noProof="0" dirty="0"/>
              <a:t>Formazione calibrata sulla domanda di personale qualificato</a:t>
            </a:r>
          </a:p>
          <a:p>
            <a:pPr lvl="1"/>
            <a:r>
              <a:rPr lang="it-IT" noProof="0" dirty="0"/>
              <a:t>Istituzioni forti (camere, parti sociali, PMI)</a:t>
            </a:r>
          </a:p>
          <a:p>
            <a:pPr lvl="1"/>
            <a:r>
              <a:rPr lang="it-IT" noProof="0" dirty="0"/>
              <a:t>Partecipazione attiva di tutte le parti allo sviluppo del sistema</a:t>
            </a:r>
          </a:p>
          <a:p>
            <a:pPr lvl="1"/>
            <a:r>
              <a:rPr lang="it-IT" noProof="0" dirty="0"/>
              <a:t>Sistema altamente flessibile e adattabile</a:t>
            </a:r>
          </a:p>
          <a:p>
            <a:pPr lvl="1"/>
            <a:endParaRPr lang="it-IT" noProof="0" dirty="0"/>
          </a:p>
          <a:p>
            <a:endParaRPr lang="it-IT" noProof="0" dirty="0"/>
          </a:p>
          <a:p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752608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229F7B-AC44-4DD5-9866-FB065F08D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I cinque pilastri della formazione professionale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3F2FB5E-94C3-4240-ADE2-8092604A83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b="1" noProof="0" dirty="0"/>
              <a:t>Pilastri</a:t>
            </a:r>
          </a:p>
          <a:p>
            <a:pPr marL="0" indent="0">
              <a:buNone/>
            </a:pPr>
            <a:endParaRPr lang="it-IT" b="1" noProof="0" dirty="0"/>
          </a:p>
          <a:p>
            <a:pPr marL="1352550" lvl="1" indent="-457200">
              <a:buFont typeface="+mj-lt"/>
              <a:buAutoNum type="arabicPeriod"/>
            </a:pPr>
            <a:r>
              <a:rPr lang="it-IT" b="1" noProof="0" dirty="0"/>
              <a:t>Cooperazione tra Stato, operatori economici e parti sociali</a:t>
            </a:r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it-IT" b="1" noProof="0" dirty="0"/>
              <a:t>Apprendimento nel corso del processo lavorativo</a:t>
            </a:r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it-IT" b="1" noProof="0" dirty="0"/>
              <a:t>Standard nazionali riconosciuti su tutto il territorio</a:t>
            </a:r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it-IT" b="1" noProof="0" dirty="0"/>
              <a:t>Personale qualificato addetto all’istruzione e formazione professionale</a:t>
            </a:r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it-IT" b="1" noProof="0" dirty="0"/>
              <a:t>Ricerca e consulenza istituzionalizzate</a:t>
            </a:r>
          </a:p>
          <a:p>
            <a:endParaRPr lang="it-IT" b="1" noProof="0" dirty="0"/>
          </a:p>
        </p:txBody>
      </p:sp>
    </p:spTree>
    <p:extLst>
      <p:ext uri="{BB962C8B-B14F-4D97-AF65-F5344CB8AC3E}">
        <p14:creationId xmlns:p14="http://schemas.microsoft.com/office/powerpoint/2010/main" val="3360022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479425" y="830223"/>
            <a:ext cx="10066338" cy="709613"/>
          </a:xfrm>
        </p:spPr>
        <p:txBody>
          <a:bodyPr/>
          <a:lstStyle/>
          <a:p>
            <a:r>
              <a:rPr lang="it-IT" noProof="0" dirty="0"/>
              <a:t>Formazione professionale duale:</a:t>
            </a:r>
          </a:p>
          <a:p>
            <a:endParaRPr lang="it-IT" noProof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it-IT" sz="2800" noProof="0" dirty="0"/>
              <a:t>Basi e contesto</a:t>
            </a:r>
          </a:p>
          <a:p>
            <a:endParaRPr lang="it-IT" noProof="0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21A858B1-EC6D-41C9-B420-98B313415A24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296863"/>
            <a:ext cx="9001125" cy="446087"/>
          </a:xfrm>
          <a:prstGeom prst="rect">
            <a:avLst/>
          </a:prstGeom>
        </p:spPr>
        <p:txBody>
          <a:bodyPr/>
          <a:lstStyle/>
          <a:p>
            <a:r>
              <a:rPr lang="it-IT" noProof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216798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A385F2-5B02-400E-B8C0-E5D8E9858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Vantaggi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865F475-A2DC-4682-B1B0-A05E14F762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noProof="0" dirty="0"/>
              <a:t>Vantaggi per gli apprendisti:</a:t>
            </a:r>
          </a:p>
          <a:p>
            <a:pPr marL="0" indent="0">
              <a:buNone/>
            </a:pPr>
            <a:r>
              <a:rPr lang="it-IT" noProof="0" dirty="0"/>
              <a:t>La Formazione professionale duale è la preparazione ideale all’ingresso nel</a:t>
            </a:r>
          </a:p>
          <a:p>
            <a:pPr marL="0" indent="0">
              <a:buNone/>
            </a:pPr>
            <a:r>
              <a:rPr lang="it-IT" noProof="0" dirty="0"/>
              <a:t>mercato del lavoro:</a:t>
            </a:r>
          </a:p>
          <a:p>
            <a:pPr marL="0" indent="0">
              <a:buNone/>
            </a:pPr>
            <a:endParaRPr lang="it-IT" noProof="0" dirty="0"/>
          </a:p>
          <a:p>
            <a:pPr lvl="1"/>
            <a:r>
              <a:rPr lang="it-IT" noProof="0" dirty="0"/>
              <a:t>competenze tecnico-specialistiche e qualifiche per la professione</a:t>
            </a:r>
          </a:p>
          <a:p>
            <a:pPr lvl="1"/>
            <a:r>
              <a:rPr lang="it-IT" noProof="0" dirty="0"/>
              <a:t>condizioni di lavoro reali (macchinari, procedure, clima di lavoro)</a:t>
            </a:r>
          </a:p>
          <a:p>
            <a:pPr lvl="1"/>
            <a:r>
              <a:rPr lang="it-IT" noProof="0" dirty="0"/>
              <a:t>retribuzione degli apprendisti</a:t>
            </a:r>
          </a:p>
        </p:txBody>
      </p:sp>
    </p:spTree>
    <p:extLst>
      <p:ext uri="{BB962C8B-B14F-4D97-AF65-F5344CB8AC3E}">
        <p14:creationId xmlns:p14="http://schemas.microsoft.com/office/powerpoint/2010/main" val="9324159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A8C119-155F-4B6A-AFA5-0F43F2CFA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Vantaggi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BF39B61-C3EF-4F87-A939-3EA5C9F4A7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noProof="0" dirty="0"/>
              <a:t>Vantaggi per le aziende:</a:t>
            </a:r>
          </a:p>
          <a:p>
            <a:pPr marL="0" indent="0">
              <a:buNone/>
            </a:pPr>
            <a:r>
              <a:rPr lang="it-IT" noProof="0" dirty="0"/>
              <a:t>La formazione professionale duale assicura la disponibilità di personale altamente qualificato:</a:t>
            </a:r>
          </a:p>
          <a:p>
            <a:pPr marL="0" indent="0">
              <a:buNone/>
            </a:pPr>
            <a:endParaRPr lang="it-IT" noProof="0" dirty="0"/>
          </a:p>
          <a:p>
            <a:pPr lvl="1"/>
            <a:r>
              <a:rPr lang="it-IT" noProof="0" dirty="0"/>
              <a:t>personale qualificato competente, in grado di soddisfare pienamente </a:t>
            </a:r>
            <a:br>
              <a:rPr lang="it-IT" noProof="0" dirty="0"/>
            </a:br>
            <a:r>
              <a:rPr lang="it-IT" noProof="0" dirty="0"/>
              <a:t>le esigenze dell'azienda (rispetto ai candidati esterni)</a:t>
            </a:r>
          </a:p>
          <a:p>
            <a:pPr lvl="1"/>
            <a:r>
              <a:rPr lang="it-IT" noProof="0" dirty="0"/>
              <a:t>incremento della produttività (rapido ammortamento)</a:t>
            </a:r>
          </a:p>
          <a:p>
            <a:pPr lvl="1"/>
            <a:r>
              <a:rPr lang="it-IT" noProof="0" dirty="0"/>
              <a:t>partecipazione attiva degli operatori economici allo sviluppo degli </a:t>
            </a:r>
            <a:br>
              <a:rPr lang="it-IT" noProof="0" dirty="0"/>
            </a:br>
            <a:r>
              <a:rPr lang="it-IT" noProof="0" dirty="0"/>
              <a:t>standard formativi</a:t>
            </a:r>
          </a:p>
          <a:p>
            <a:pPr lvl="1"/>
            <a:r>
              <a:rPr lang="it-IT" noProof="0" dirty="0"/>
              <a:t>contributo alla Responsabilità Sociale d’Impresa (</a:t>
            </a:r>
            <a:r>
              <a:rPr lang="it-IT" i="1" noProof="0" dirty="0"/>
              <a:t>Corporate Social </a:t>
            </a:r>
            <a:r>
              <a:rPr lang="it-IT" i="1" noProof="0" dirty="0" err="1"/>
              <a:t>Responsibility</a:t>
            </a:r>
            <a:r>
              <a:rPr lang="it-IT" i="1" noProof="0" dirty="0"/>
              <a:t>, CSR</a:t>
            </a:r>
            <a:r>
              <a:rPr lang="it-IT" noProof="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827851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496F86-45F2-47D2-9135-928021D9D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Vantaggi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A2D72C8-748D-4BBF-9372-8DD98923CF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noProof="0" dirty="0"/>
              <a:t>Vantaggi per lo Stato e la società:</a:t>
            </a:r>
          </a:p>
          <a:p>
            <a:pPr marL="0" indent="0">
              <a:buNone/>
            </a:pPr>
            <a:r>
              <a:rPr lang="it-IT" noProof="0" dirty="0"/>
              <a:t>Beneficio reciproco, benessere e pace sociale:</a:t>
            </a:r>
          </a:p>
          <a:p>
            <a:pPr marL="0" indent="0">
              <a:buNone/>
            </a:pPr>
            <a:endParaRPr lang="it-IT" noProof="0" dirty="0"/>
          </a:p>
          <a:p>
            <a:pPr lvl="1"/>
            <a:r>
              <a:rPr lang="it-IT" noProof="0" dirty="0"/>
              <a:t>performance economica e produttività forti</a:t>
            </a:r>
          </a:p>
          <a:p>
            <a:pPr lvl="1"/>
            <a:r>
              <a:rPr lang="it-IT" noProof="0" dirty="0"/>
              <a:t>equilibrio sul mercato del lavoro (domanda/offerta)</a:t>
            </a:r>
          </a:p>
          <a:p>
            <a:pPr lvl="1"/>
            <a:r>
              <a:rPr lang="it-IT" noProof="0" dirty="0"/>
              <a:t>integrazione sociale ed economica dei giovani</a:t>
            </a:r>
          </a:p>
          <a:p>
            <a:pPr lvl="1"/>
            <a:r>
              <a:rPr lang="it-IT" noProof="0" dirty="0"/>
              <a:t>possibilità per tutti i soggetti coinvolti di influire sul processo di formazione</a:t>
            </a:r>
          </a:p>
        </p:txBody>
      </p:sp>
    </p:spTree>
    <p:extLst>
      <p:ext uri="{BB962C8B-B14F-4D97-AF65-F5344CB8AC3E}">
        <p14:creationId xmlns:p14="http://schemas.microsoft.com/office/powerpoint/2010/main" val="10257983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4553B0-AADC-4DD0-BABE-9F9E2C2A8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Sfide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AB2B7F0-31F9-4464-8379-019CAD702A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noProof="0" dirty="0"/>
              <a:t>Sfide per gli apprendisti</a:t>
            </a:r>
          </a:p>
          <a:p>
            <a:pPr marL="0" indent="0">
              <a:buNone/>
            </a:pPr>
            <a:endParaRPr lang="it-IT" noProof="0" dirty="0"/>
          </a:p>
          <a:p>
            <a:pPr lvl="1"/>
            <a:r>
              <a:rPr lang="it-IT" noProof="0" dirty="0"/>
              <a:t>Discrepanza tra la domanda e l’offerta di posti di apprendistato </a:t>
            </a:r>
            <a:br>
              <a:rPr lang="it-IT" noProof="0" dirty="0"/>
            </a:br>
            <a:r>
              <a:rPr lang="it-IT" noProof="0" dirty="0"/>
              <a:t>(mancanza di posti)</a:t>
            </a:r>
          </a:p>
          <a:p>
            <a:pPr lvl="1"/>
            <a:r>
              <a:rPr lang="it-IT" noProof="0" dirty="0"/>
              <a:t>Accesso alla formazione professionale duale</a:t>
            </a:r>
          </a:p>
          <a:p>
            <a:pPr lvl="1"/>
            <a:r>
              <a:rPr lang="it-IT" noProof="0" dirty="0"/>
              <a:t>Requisiti professionali sempre più elevati</a:t>
            </a:r>
          </a:p>
          <a:p>
            <a:pPr lvl="1"/>
            <a:r>
              <a:rPr lang="it-IT" noProof="0" dirty="0"/>
              <a:t>Apprendimento permanente</a:t>
            </a:r>
          </a:p>
        </p:txBody>
      </p:sp>
    </p:spTree>
    <p:extLst>
      <p:ext uri="{BB962C8B-B14F-4D97-AF65-F5344CB8AC3E}">
        <p14:creationId xmlns:p14="http://schemas.microsoft.com/office/powerpoint/2010/main" val="5470126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C07151-C977-4B96-AC42-968A0C22D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Sfide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C693265-CF8A-4FCA-A769-BA86F15A9D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noProof="0" dirty="0"/>
              <a:t>Sfide per le imprese</a:t>
            </a:r>
          </a:p>
          <a:p>
            <a:pPr marL="0" indent="0">
              <a:buNone/>
            </a:pPr>
            <a:endParaRPr lang="it-IT" noProof="0" dirty="0"/>
          </a:p>
          <a:p>
            <a:pPr lvl="1"/>
            <a:r>
              <a:rPr lang="it-IT" noProof="0" dirty="0"/>
              <a:t>Discrepanza tra la domanda e l’offerta di posti di apprendistato </a:t>
            </a:r>
            <a:br>
              <a:rPr lang="it-IT" noProof="0" dirty="0"/>
            </a:br>
            <a:r>
              <a:rPr lang="it-IT" noProof="0" dirty="0"/>
              <a:t>(mancanza di candidati)</a:t>
            </a:r>
          </a:p>
          <a:p>
            <a:pPr lvl="1"/>
            <a:r>
              <a:rPr lang="it-IT" noProof="0" dirty="0"/>
              <a:t>“Grado di maturità” degli apprendisti</a:t>
            </a:r>
          </a:p>
          <a:p>
            <a:pPr lvl="1"/>
            <a:r>
              <a:rPr lang="it-IT" noProof="0" dirty="0"/>
              <a:t>Inclusione di persone con disabilità</a:t>
            </a:r>
          </a:p>
          <a:p>
            <a:pPr lvl="1"/>
            <a:r>
              <a:rPr lang="it-IT" noProof="0" dirty="0"/>
              <a:t>Inclusione di migranti</a:t>
            </a:r>
          </a:p>
        </p:txBody>
      </p:sp>
    </p:spTree>
    <p:extLst>
      <p:ext uri="{BB962C8B-B14F-4D97-AF65-F5344CB8AC3E}">
        <p14:creationId xmlns:p14="http://schemas.microsoft.com/office/powerpoint/2010/main" val="5506948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3E7821-62C1-4ABD-8548-CA99D6215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Sfide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2FCC598-EDBC-43C4-9C94-5DAE8EFA01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noProof="0" dirty="0"/>
              <a:t>Sfide per lo Stato e la società</a:t>
            </a:r>
          </a:p>
          <a:p>
            <a:pPr marL="0" indent="0">
              <a:buNone/>
            </a:pPr>
            <a:endParaRPr lang="it-IT" noProof="0" dirty="0"/>
          </a:p>
          <a:p>
            <a:pPr lvl="1"/>
            <a:r>
              <a:rPr lang="it-IT" noProof="0" dirty="0"/>
              <a:t>Cambiamenti demografici</a:t>
            </a:r>
          </a:p>
          <a:p>
            <a:pPr lvl="1"/>
            <a:r>
              <a:rPr lang="it-IT" noProof="0" dirty="0"/>
              <a:t>Futura carenza di personale qualificato</a:t>
            </a:r>
          </a:p>
          <a:p>
            <a:pPr lvl="1"/>
            <a:r>
              <a:rPr lang="it-IT" noProof="0" dirty="0"/>
              <a:t>Tendenza all’</a:t>
            </a:r>
            <a:r>
              <a:rPr lang="it-IT" noProof="0" dirty="0" err="1"/>
              <a:t>accademizzazione</a:t>
            </a:r>
            <a:endParaRPr lang="it-IT" noProof="0" dirty="0"/>
          </a:p>
          <a:p>
            <a:pPr lvl="1"/>
            <a:r>
              <a:rPr lang="it-IT" noProof="0" dirty="0"/>
              <a:t>Differenze regionali</a:t>
            </a:r>
          </a:p>
          <a:p>
            <a:pPr lvl="1"/>
            <a:r>
              <a:rPr lang="it-IT" noProof="0" dirty="0"/>
              <a:t>Inclusione</a:t>
            </a:r>
          </a:p>
        </p:txBody>
      </p:sp>
    </p:spTree>
    <p:extLst>
      <p:ext uri="{BB962C8B-B14F-4D97-AF65-F5344CB8AC3E}">
        <p14:creationId xmlns:p14="http://schemas.microsoft.com/office/powerpoint/2010/main" val="24206553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E93842-BB68-4495-9D81-E68008BCE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Ulteriori informazioni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530CC76-DD33-4601-A95F-E377CFFDA0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743578"/>
            <a:ext cx="10466387" cy="5282084"/>
          </a:xfrm>
        </p:spPr>
        <p:txBody>
          <a:bodyPr numCol="2" spcCol="360000">
            <a:noAutofit/>
          </a:bodyPr>
          <a:lstStyle/>
          <a:p>
            <a:pPr marL="0" indent="0">
              <a:buNone/>
            </a:pPr>
            <a:r>
              <a:rPr lang="it-IT" sz="1400" b="1" noProof="0" dirty="0"/>
              <a:t>Fatti e cifre</a:t>
            </a:r>
          </a:p>
          <a:p>
            <a:r>
              <a:rPr lang="it-IT" sz="1400" noProof="0" dirty="0"/>
              <a:t>BIBB </a:t>
            </a:r>
            <a:r>
              <a:rPr lang="de-DE" sz="1400" dirty="0"/>
              <a:t>Datenreport</a:t>
            </a:r>
            <a:r>
              <a:rPr lang="it-IT" sz="1400" noProof="0" dirty="0"/>
              <a:t> (Relazione sui dati del BIBB)  (</a:t>
            </a:r>
            <a:r>
              <a:rPr lang="it-IT" sz="1400" noProof="0" dirty="0">
                <a:solidFill>
                  <a:srgbClr val="E27F1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it-IT" sz="1400" noProof="0" dirty="0"/>
              <a:t>)</a:t>
            </a:r>
          </a:p>
          <a:p>
            <a:r>
              <a:rPr lang="de-DE" sz="1400" dirty="0"/>
              <a:t>Berufsbildungsbericht</a:t>
            </a:r>
            <a:r>
              <a:rPr lang="it-IT" sz="1400" dirty="0"/>
              <a:t> (Rapporto sull’istruzione e formazione professionale)  (</a:t>
            </a:r>
            <a:r>
              <a:rPr lang="it-IT" sz="1400" dirty="0">
                <a:solidFill>
                  <a:srgbClr val="E27F1C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it-IT" sz="1400" dirty="0"/>
              <a:t>)</a:t>
            </a:r>
            <a:endParaRPr lang="it-IT" sz="1400" noProof="0" dirty="0"/>
          </a:p>
          <a:p>
            <a:r>
              <a:rPr lang="de-DE" sz="1400" dirty="0"/>
              <a:t>Statistisches Bundesamt</a:t>
            </a:r>
            <a:r>
              <a:rPr lang="it-IT" sz="1400" noProof="0" dirty="0"/>
              <a:t> (Ufficio Federale di Statistica)  (</a:t>
            </a:r>
            <a:r>
              <a:rPr lang="it-IT" sz="1400" noProof="0" dirty="0">
                <a:solidFill>
                  <a:srgbClr val="E27F1C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it-IT" sz="1400" noProof="0" dirty="0"/>
              <a:t>)</a:t>
            </a:r>
          </a:p>
          <a:p>
            <a:r>
              <a:rPr lang="it-IT" sz="1400" noProof="0" dirty="0"/>
              <a:t>BMFTR </a:t>
            </a:r>
            <a:r>
              <a:rPr lang="de-DE" sz="1400" dirty="0"/>
              <a:t>Datenportal</a:t>
            </a:r>
            <a:r>
              <a:rPr lang="it-IT" sz="1400" noProof="0" dirty="0"/>
              <a:t> (Portale dati del BMFTR)  (</a:t>
            </a:r>
            <a:r>
              <a:rPr lang="it-IT" sz="1400" noProof="0" dirty="0">
                <a:solidFill>
                  <a:srgbClr val="E27F1C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it-IT" sz="1400" noProof="0" dirty="0"/>
              <a:t>)</a:t>
            </a:r>
          </a:p>
          <a:p>
            <a:r>
              <a:rPr lang="de-DE" sz="1400" dirty="0"/>
              <a:t>BIBB Report 2/2025 (</a:t>
            </a:r>
            <a:r>
              <a:rPr lang="de-DE" sz="1400" dirty="0">
                <a:solidFill>
                  <a:srgbClr val="E27F1C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sz="1400" dirty="0"/>
              <a:t>)</a:t>
            </a:r>
          </a:p>
          <a:p>
            <a:r>
              <a:rPr lang="de-DE" sz="1400" dirty="0"/>
              <a:t>IAB-Forum (</a:t>
            </a:r>
            <a:r>
              <a:rPr lang="de-DE" sz="1400" dirty="0">
                <a:solidFill>
                  <a:srgbClr val="E27F1C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sz="1400" dirty="0"/>
              <a:t>)</a:t>
            </a:r>
            <a:endParaRPr lang="it-IT" sz="1400" noProof="0" dirty="0"/>
          </a:p>
          <a:p>
            <a:pPr marL="0" indent="0">
              <a:buNone/>
            </a:pPr>
            <a:endParaRPr lang="it-IT" sz="1400" noProof="0" dirty="0"/>
          </a:p>
          <a:p>
            <a:pPr marL="0" indent="0">
              <a:buNone/>
            </a:pPr>
            <a:r>
              <a:rPr lang="it-IT" sz="1400" b="1" noProof="0" dirty="0"/>
              <a:t>Standard di formazione</a:t>
            </a:r>
          </a:p>
          <a:p>
            <a:r>
              <a:rPr lang="it-IT" sz="1400" noProof="0" dirty="0"/>
              <a:t>Opuscolo BIBB: </a:t>
            </a:r>
            <a:r>
              <a:rPr lang="de-DE" sz="1400" dirty="0"/>
              <a:t>Ausbildungsordnungen und wie sie entstehen</a:t>
            </a:r>
            <a:r>
              <a:rPr lang="it-IT" sz="1400" noProof="0" dirty="0"/>
              <a:t> (I Regolamenti della formazione e la loro origine) (</a:t>
            </a:r>
            <a:r>
              <a:rPr lang="it-IT" sz="1400" noProof="0" dirty="0">
                <a:solidFill>
                  <a:srgbClr val="E27F1C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it-IT" sz="1400" noProof="0" dirty="0"/>
              <a:t>)</a:t>
            </a:r>
          </a:p>
          <a:p>
            <a:r>
              <a:rPr lang="it-IT" sz="1400" noProof="0" dirty="0"/>
              <a:t>Esempi di Regolamenti della formazione e Programmi quadro d’insegnamento (BIBB) (</a:t>
            </a:r>
            <a:r>
              <a:rPr lang="it-IT" sz="1400" noProof="0" dirty="0">
                <a:solidFill>
                  <a:srgbClr val="E27F1C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it-IT" sz="1400" noProof="0" dirty="0"/>
              <a:t>)</a:t>
            </a:r>
            <a:endParaRPr lang="it-IT" sz="1400" dirty="0"/>
          </a:p>
          <a:p>
            <a:pPr lvl="1"/>
            <a:endParaRPr lang="it-IT" sz="1400" noProof="0" dirty="0"/>
          </a:p>
          <a:p>
            <a:pPr marL="0" indent="0">
              <a:buNone/>
            </a:pPr>
            <a:r>
              <a:rPr lang="it-IT" sz="1400" b="1" noProof="0" dirty="0"/>
              <a:t>Contatto per ulteriori domande</a:t>
            </a:r>
          </a:p>
          <a:p>
            <a:r>
              <a:rPr lang="it-IT" sz="1400" dirty="0">
                <a:solidFill>
                  <a:srgbClr val="E27F1C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govet@bibb.de</a:t>
            </a:r>
            <a:endParaRPr lang="it-IT" sz="1400" dirty="0">
              <a:solidFill>
                <a:srgbClr val="E27F1C"/>
              </a:solidFill>
            </a:endParaRPr>
          </a:p>
          <a:p>
            <a:pPr marL="0" indent="0">
              <a:buNone/>
            </a:pPr>
            <a:br>
              <a:rPr lang="it-IT" sz="1400" b="1" noProof="0" dirty="0">
                <a:solidFill>
                  <a:srgbClr val="E27F1C"/>
                </a:solidFill>
              </a:rPr>
            </a:br>
            <a:r>
              <a:rPr lang="it-IT" sz="1400" b="1" noProof="0" dirty="0"/>
              <a:t>Documenti normativi</a:t>
            </a:r>
            <a:endParaRPr lang="it-IT" sz="1400" dirty="0">
              <a:solidFill>
                <a:srgbClr val="E27F1C"/>
              </a:solidFill>
            </a:endParaRPr>
          </a:p>
          <a:p>
            <a:r>
              <a:rPr lang="de-DE" sz="1400" i="1" dirty="0"/>
              <a:t>Berufsbildungsgesetz</a:t>
            </a:r>
            <a:r>
              <a:rPr lang="it-IT" sz="1400" noProof="0" dirty="0"/>
              <a:t> (Legge sulla formazione professionale) (</a:t>
            </a:r>
            <a:r>
              <a:rPr lang="it-IT" sz="1400" noProof="0" dirty="0">
                <a:solidFill>
                  <a:srgbClr val="E27F1C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it-IT" sz="1400" noProof="0" dirty="0"/>
              <a:t>)</a:t>
            </a:r>
          </a:p>
          <a:p>
            <a:r>
              <a:rPr lang="de-DE" sz="1400" i="1" dirty="0"/>
              <a:t>Jugendbeschäftigungsgesetz</a:t>
            </a:r>
            <a:r>
              <a:rPr lang="it-IT" sz="1400" noProof="0" dirty="0"/>
              <a:t> (Legge sulla tutela del lavoro giovanile) (</a:t>
            </a:r>
            <a:r>
              <a:rPr lang="it-IT" sz="1400" noProof="0" dirty="0">
                <a:solidFill>
                  <a:srgbClr val="E27F1C"/>
                </a:solidFill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it-IT" sz="1400" noProof="0" dirty="0"/>
              <a:t>)</a:t>
            </a:r>
          </a:p>
          <a:p>
            <a:r>
              <a:rPr lang="de-DE" sz="1400" i="1" dirty="0"/>
              <a:t>Kammergesetz</a:t>
            </a:r>
            <a:r>
              <a:rPr lang="de-DE" sz="1400" dirty="0"/>
              <a:t> </a:t>
            </a:r>
            <a:r>
              <a:rPr lang="it-IT" sz="1400" noProof="0" dirty="0"/>
              <a:t>(Legge sulla disciplina del diritto delle camere) (</a:t>
            </a:r>
            <a:r>
              <a:rPr lang="it-IT" sz="1400" noProof="0" dirty="0">
                <a:solidFill>
                  <a:srgbClr val="E27F1C"/>
                </a:solidFill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it-IT" sz="1400" noProof="0" dirty="0"/>
              <a:t>)</a:t>
            </a:r>
          </a:p>
          <a:p>
            <a:r>
              <a:rPr lang="de-DE" sz="1400" i="1" dirty="0"/>
              <a:t>Tarifverhandlungsgesetz</a:t>
            </a:r>
            <a:r>
              <a:rPr lang="it-IT" sz="1400" noProof="0" dirty="0"/>
              <a:t> (Legge sulla contrattazione collettiva) (</a:t>
            </a:r>
            <a:r>
              <a:rPr lang="it-IT" sz="1400" noProof="0" dirty="0">
                <a:solidFill>
                  <a:srgbClr val="E27F1C"/>
                </a:solidFill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it-IT" sz="1400" noProof="0" dirty="0"/>
              <a:t>)</a:t>
            </a:r>
          </a:p>
          <a:p>
            <a:r>
              <a:rPr lang="de-DE" sz="1400" i="1" dirty="0"/>
              <a:t>Betriebsverfassungsgesetz</a:t>
            </a:r>
            <a:r>
              <a:rPr lang="it-IT" sz="1400" noProof="0" dirty="0"/>
              <a:t> (Legge sull'ordinamento aziendale) (</a:t>
            </a:r>
            <a:r>
              <a:rPr lang="it-IT" sz="1400" noProof="0" dirty="0">
                <a:solidFill>
                  <a:srgbClr val="E27F1C"/>
                </a:solidFill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it-IT" sz="1400" noProof="0" dirty="0"/>
              <a:t>)</a:t>
            </a:r>
          </a:p>
          <a:p>
            <a:pPr marL="0" indent="0">
              <a:buNone/>
            </a:pPr>
            <a:br>
              <a:rPr lang="it-IT" sz="1400" dirty="0">
                <a:solidFill>
                  <a:srgbClr val="E27F1C"/>
                </a:solidFill>
              </a:rPr>
            </a:br>
            <a:br>
              <a:rPr lang="it-IT" sz="1400" dirty="0">
                <a:solidFill>
                  <a:srgbClr val="E27F1C"/>
                </a:solidFill>
              </a:rPr>
            </a:br>
            <a:r>
              <a:rPr lang="it-IT" sz="1400" b="1" noProof="0" dirty="0"/>
              <a:t>Siti internet</a:t>
            </a:r>
          </a:p>
          <a:p>
            <a:r>
              <a:rPr lang="en-GB" sz="1400" noProof="0" dirty="0"/>
              <a:t>GOVET (</a:t>
            </a:r>
            <a:r>
              <a:rPr lang="en-GB" sz="1400" noProof="0" dirty="0">
                <a:solidFill>
                  <a:srgbClr val="E27F1C"/>
                </a:solidFill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en-GB" sz="1400" noProof="0" dirty="0"/>
              <a:t>)</a:t>
            </a:r>
          </a:p>
          <a:p>
            <a:r>
              <a:rPr lang="en-GB" sz="1400" noProof="0" dirty="0"/>
              <a:t>BMBFSFJ (</a:t>
            </a:r>
            <a:r>
              <a:rPr lang="en-GB" sz="1400" noProof="0" dirty="0">
                <a:solidFill>
                  <a:srgbClr val="E27F1C"/>
                </a:solidFill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en-GB" sz="1400" noProof="0" dirty="0"/>
              <a:t>)</a:t>
            </a:r>
          </a:p>
          <a:p>
            <a:r>
              <a:rPr lang="en-GB" sz="1400" noProof="0" dirty="0"/>
              <a:t>BMFTR (</a:t>
            </a:r>
            <a:r>
              <a:rPr lang="en-GB" sz="1400" noProof="0" dirty="0">
                <a:solidFill>
                  <a:srgbClr val="E27F1C"/>
                </a:solidFill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en-GB" sz="1400" noProof="0" dirty="0"/>
              <a:t>)</a:t>
            </a:r>
          </a:p>
          <a:p>
            <a:r>
              <a:rPr lang="en-GB" sz="1400" noProof="0" dirty="0"/>
              <a:t>BIBB (</a:t>
            </a:r>
            <a:r>
              <a:rPr lang="en-GB" sz="1400" noProof="0" dirty="0">
                <a:solidFill>
                  <a:srgbClr val="E27F1C"/>
                </a:solidFill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en-GB" sz="1400" noProof="0" dirty="0"/>
              <a:t>)</a:t>
            </a:r>
            <a:endParaRPr lang="it-IT" sz="1400" noProof="0" dirty="0">
              <a:hlinkClick r:id="rId21"/>
            </a:endParaRPr>
          </a:p>
          <a:p>
            <a:pPr marL="357187" lvl="1" indent="0">
              <a:buNone/>
            </a:pPr>
            <a:endParaRPr lang="it-IT" sz="1400" noProof="0" dirty="0"/>
          </a:p>
        </p:txBody>
      </p:sp>
    </p:spTree>
    <p:extLst>
      <p:ext uri="{BB962C8B-B14F-4D97-AF65-F5344CB8AC3E}">
        <p14:creationId xmlns:p14="http://schemas.microsoft.com/office/powerpoint/2010/main" val="29397889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049C5C-5E1A-4218-8EDC-96B7677EF4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b="1" noProof="0" dirty="0"/>
              <a:t>GOVET </a:t>
            </a:r>
            <a:r>
              <a:rPr lang="it-IT" b="1" noProof="0" dirty="0" err="1"/>
              <a:t>at</a:t>
            </a:r>
            <a:r>
              <a:rPr lang="it-IT" b="1" noProof="0" dirty="0"/>
              <a:t> BIBB</a:t>
            </a:r>
          </a:p>
        </p:txBody>
      </p:sp>
    </p:spTree>
    <p:extLst>
      <p:ext uri="{BB962C8B-B14F-4D97-AF65-F5344CB8AC3E}">
        <p14:creationId xmlns:p14="http://schemas.microsoft.com/office/powerpoint/2010/main" val="317927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72A6B2F-F630-46C0-B414-6EC482A04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Basi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DA86173F-B960-4FEF-8D09-3CAAF7CE57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noProof="0" dirty="0"/>
              <a:t>La formazione professionale duale nel sistema formativo tedesco - Visione generale</a:t>
            </a:r>
          </a:p>
          <a:p>
            <a:endParaRPr lang="it-IT" noProof="0" dirty="0"/>
          </a:p>
        </p:txBody>
      </p:sp>
      <p:grpSp>
        <p:nvGrpSpPr>
          <p:cNvPr id="30" name="Gruppieren 29">
            <a:extLst>
              <a:ext uri="{FF2B5EF4-FFF2-40B4-BE49-F238E27FC236}">
                <a16:creationId xmlns:a16="http://schemas.microsoft.com/office/drawing/2014/main" id="{D12FB160-62EB-4853-B5A8-DDE88F826263}"/>
              </a:ext>
            </a:extLst>
          </p:cNvPr>
          <p:cNvGrpSpPr/>
          <p:nvPr/>
        </p:nvGrpSpPr>
        <p:grpSpPr>
          <a:xfrm>
            <a:off x="658812" y="1653988"/>
            <a:ext cx="11053763" cy="4007037"/>
            <a:chOff x="658812" y="1653988"/>
            <a:chExt cx="11053763" cy="4007037"/>
          </a:xfrm>
        </p:grpSpPr>
        <p:sp>
          <p:nvSpPr>
            <p:cNvPr id="20" name="Rechteck 19">
              <a:extLst>
                <a:ext uri="{FF2B5EF4-FFF2-40B4-BE49-F238E27FC236}">
                  <a16:creationId xmlns:a16="http://schemas.microsoft.com/office/drawing/2014/main" id="{5D9F4331-F230-4EF4-9805-A0C96ABE9F86}"/>
                </a:ext>
              </a:extLst>
            </p:cNvPr>
            <p:cNvSpPr/>
            <p:nvPr/>
          </p:nvSpPr>
          <p:spPr>
            <a:xfrm>
              <a:off x="658813" y="3479185"/>
              <a:ext cx="2608822" cy="90076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8" name="Rechteck 27">
              <a:extLst>
                <a:ext uri="{FF2B5EF4-FFF2-40B4-BE49-F238E27FC236}">
                  <a16:creationId xmlns:a16="http://schemas.microsoft.com/office/drawing/2014/main" id="{BD6BD2DA-8B78-4C81-841E-84D53CD511FD}"/>
                </a:ext>
              </a:extLst>
            </p:cNvPr>
            <p:cNvSpPr/>
            <p:nvPr/>
          </p:nvSpPr>
          <p:spPr>
            <a:xfrm>
              <a:off x="3307882" y="3479185"/>
              <a:ext cx="4377295" cy="90076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641EF18E-F7CF-492D-B68F-E4ACB3056886}"/>
                </a:ext>
              </a:extLst>
            </p:cNvPr>
            <p:cNvSpPr/>
            <p:nvPr/>
          </p:nvSpPr>
          <p:spPr>
            <a:xfrm>
              <a:off x="658813" y="5076078"/>
              <a:ext cx="11053762" cy="584947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" name="Rechteck 1">
              <a:extLst>
                <a:ext uri="{FF2B5EF4-FFF2-40B4-BE49-F238E27FC236}">
                  <a16:creationId xmlns:a16="http://schemas.microsoft.com/office/drawing/2014/main" id="{1B55C893-A8E0-41DA-87BA-6881B6EFE907}"/>
                </a:ext>
              </a:extLst>
            </p:cNvPr>
            <p:cNvSpPr/>
            <p:nvPr/>
          </p:nvSpPr>
          <p:spPr>
            <a:xfrm>
              <a:off x="658813" y="1653988"/>
              <a:ext cx="11053762" cy="584947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FCB5471B-B07D-4477-9C32-EE335DAA100D}"/>
                </a:ext>
              </a:extLst>
            </p:cNvPr>
            <p:cNvSpPr/>
            <p:nvPr/>
          </p:nvSpPr>
          <p:spPr>
            <a:xfrm>
              <a:off x="658813" y="1653988"/>
              <a:ext cx="7180822" cy="1017917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331C90CC-1FE0-4E17-9325-128710B278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75910" y="1753471"/>
              <a:ext cx="4592172" cy="918434"/>
            </a:xfrm>
            <a:prstGeom prst="rect">
              <a:avLst/>
            </a:prstGeom>
          </p:spPr>
        </p:pic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28CAD65C-935F-4F5F-829E-42E45767D2DD}"/>
                </a:ext>
              </a:extLst>
            </p:cNvPr>
            <p:cNvSpPr txBox="1"/>
            <p:nvPr/>
          </p:nvSpPr>
          <p:spPr>
            <a:xfrm>
              <a:off x="7839635" y="1715628"/>
              <a:ext cx="3872939" cy="461665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400" dirty="0">
                  <a:solidFill>
                    <a:schemeClr val="bg1"/>
                  </a:solidFill>
                </a:rPr>
                <a:t>Mercato del lavoro</a:t>
              </a:r>
            </a:p>
          </p:txBody>
        </p:sp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01C1D5DD-3A89-4002-AF70-B2C80E5566A0}"/>
                </a:ext>
              </a:extLst>
            </p:cNvPr>
            <p:cNvSpPr/>
            <p:nvPr/>
          </p:nvSpPr>
          <p:spPr>
            <a:xfrm>
              <a:off x="7839635" y="4807323"/>
              <a:ext cx="3872938" cy="853701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4F3A4452-5D69-42ED-B219-E0914EBC9E6B}"/>
                </a:ext>
              </a:extLst>
            </p:cNvPr>
            <p:cNvSpPr txBox="1"/>
            <p:nvPr/>
          </p:nvSpPr>
          <p:spPr>
            <a:xfrm>
              <a:off x="658813" y="5137718"/>
              <a:ext cx="110537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400">
                  <a:solidFill>
                    <a:schemeClr val="bg1"/>
                  </a:solidFill>
                </a:rPr>
                <a:t>Istruzione scolastica generale</a:t>
              </a:r>
            </a:p>
          </p:txBody>
        </p:sp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D6BA2B5F-6584-400B-83C0-8B4B257F4091}"/>
                </a:ext>
              </a:extLst>
            </p:cNvPr>
            <p:cNvSpPr/>
            <p:nvPr/>
          </p:nvSpPr>
          <p:spPr>
            <a:xfrm>
              <a:off x="8021171" y="3479185"/>
              <a:ext cx="3691402" cy="90076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Textfeld 13">
              <a:extLst>
                <a:ext uri="{FF2B5EF4-FFF2-40B4-BE49-F238E27FC236}">
                  <a16:creationId xmlns:a16="http://schemas.microsoft.com/office/drawing/2014/main" id="{0999E5FA-B4D4-49DE-8207-4108E5CA5ABA}"/>
                </a:ext>
              </a:extLst>
            </p:cNvPr>
            <p:cNvSpPr txBox="1"/>
            <p:nvPr/>
          </p:nvSpPr>
          <p:spPr>
            <a:xfrm>
              <a:off x="8021171" y="3698735"/>
              <a:ext cx="369140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400">
                  <a:solidFill>
                    <a:schemeClr val="bg1"/>
                  </a:solidFill>
                </a:rPr>
                <a:t>Istruzione universitaria</a:t>
              </a:r>
            </a:p>
          </p:txBody>
        </p:sp>
        <p:sp>
          <p:nvSpPr>
            <p:cNvPr id="15" name="Gleichschenkliges Dreieck 14">
              <a:extLst>
                <a:ext uri="{FF2B5EF4-FFF2-40B4-BE49-F238E27FC236}">
                  <a16:creationId xmlns:a16="http://schemas.microsoft.com/office/drawing/2014/main" id="{4ED101E8-D4E3-413F-9D46-FB5653B4F623}"/>
                </a:ext>
              </a:extLst>
            </p:cNvPr>
            <p:cNvSpPr/>
            <p:nvPr/>
          </p:nvSpPr>
          <p:spPr>
            <a:xfrm>
              <a:off x="8021171" y="2794075"/>
              <a:ext cx="3691403" cy="646100"/>
            </a:xfrm>
            <a:prstGeom prst="triangl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" name="Pfeil: nach unten 17">
              <a:extLst>
                <a:ext uri="{FF2B5EF4-FFF2-40B4-BE49-F238E27FC236}">
                  <a16:creationId xmlns:a16="http://schemas.microsoft.com/office/drawing/2014/main" id="{CC869338-18C6-4502-8935-39E0827953CA}"/>
                </a:ext>
              </a:extLst>
            </p:cNvPr>
            <p:cNvSpPr/>
            <p:nvPr/>
          </p:nvSpPr>
          <p:spPr>
            <a:xfrm rot="10800000">
              <a:off x="9608016" y="4388759"/>
              <a:ext cx="517712" cy="616479"/>
            </a:xfrm>
            <a:prstGeom prst="downArrow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9" name="Pfeil: nach unten 18">
              <a:extLst>
                <a:ext uri="{FF2B5EF4-FFF2-40B4-BE49-F238E27FC236}">
                  <a16:creationId xmlns:a16="http://schemas.microsoft.com/office/drawing/2014/main" id="{7CCF8E66-7B31-4FD4-A213-B3B22C272C58}"/>
                </a:ext>
              </a:extLst>
            </p:cNvPr>
            <p:cNvSpPr/>
            <p:nvPr/>
          </p:nvSpPr>
          <p:spPr>
            <a:xfrm rot="10800000">
              <a:off x="3990368" y="4388758"/>
              <a:ext cx="517712" cy="748959"/>
            </a:xfrm>
            <a:prstGeom prst="downArrow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5" name="Flussdiagramm: Manuelle Verarbeitung 24">
              <a:extLst>
                <a:ext uri="{FF2B5EF4-FFF2-40B4-BE49-F238E27FC236}">
                  <a16:creationId xmlns:a16="http://schemas.microsoft.com/office/drawing/2014/main" id="{00DAD3B3-143C-4696-B5FE-F720102B05AB}"/>
                </a:ext>
              </a:extLst>
            </p:cNvPr>
            <p:cNvSpPr/>
            <p:nvPr/>
          </p:nvSpPr>
          <p:spPr>
            <a:xfrm rot="10800000">
              <a:off x="658812" y="2794071"/>
              <a:ext cx="7026365" cy="646102"/>
            </a:xfrm>
            <a:prstGeom prst="flowChartManualOperati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6" name="Textfeld 25">
              <a:extLst>
                <a:ext uri="{FF2B5EF4-FFF2-40B4-BE49-F238E27FC236}">
                  <a16:creationId xmlns:a16="http://schemas.microsoft.com/office/drawing/2014/main" id="{6685E25A-5772-4353-8682-2E7F0140B5F5}"/>
                </a:ext>
              </a:extLst>
            </p:cNvPr>
            <p:cNvSpPr txBox="1"/>
            <p:nvPr/>
          </p:nvSpPr>
          <p:spPr>
            <a:xfrm>
              <a:off x="3990367" y="3511013"/>
              <a:ext cx="349964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400" dirty="0">
                  <a:solidFill>
                    <a:schemeClr val="bg1"/>
                  </a:solidFill>
                </a:rPr>
                <a:t>Formazione professionale </a:t>
              </a:r>
            </a:p>
            <a:p>
              <a:pPr algn="ctr"/>
              <a:r>
                <a:rPr lang="it-IT" sz="2400" dirty="0">
                  <a:solidFill>
                    <a:schemeClr val="bg1"/>
                  </a:solidFill>
                </a:rPr>
                <a:t>duale</a:t>
              </a:r>
            </a:p>
          </p:txBody>
        </p:sp>
        <p:sp>
          <p:nvSpPr>
            <p:cNvPr id="27" name="Textfeld 26">
              <a:extLst>
                <a:ext uri="{FF2B5EF4-FFF2-40B4-BE49-F238E27FC236}">
                  <a16:creationId xmlns:a16="http://schemas.microsoft.com/office/drawing/2014/main" id="{8F2471DB-6AB4-4982-8C2C-3B50D40615F7}"/>
                </a:ext>
              </a:extLst>
            </p:cNvPr>
            <p:cNvSpPr txBox="1"/>
            <p:nvPr/>
          </p:nvSpPr>
          <p:spPr>
            <a:xfrm>
              <a:off x="2404597" y="2891455"/>
              <a:ext cx="369140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400" dirty="0">
                  <a:solidFill>
                    <a:schemeClr val="bg1"/>
                  </a:solidFill>
                </a:rPr>
                <a:t>Formazione professionale</a:t>
              </a:r>
            </a:p>
          </p:txBody>
        </p:sp>
        <p:sp>
          <p:nvSpPr>
            <p:cNvPr id="29" name="Textfeld 28">
              <a:extLst>
                <a:ext uri="{FF2B5EF4-FFF2-40B4-BE49-F238E27FC236}">
                  <a16:creationId xmlns:a16="http://schemas.microsoft.com/office/drawing/2014/main" id="{07245652-894E-4324-B674-9ADA123E812C}"/>
                </a:ext>
              </a:extLst>
            </p:cNvPr>
            <p:cNvSpPr txBox="1"/>
            <p:nvPr/>
          </p:nvSpPr>
          <p:spPr>
            <a:xfrm>
              <a:off x="713055" y="3511013"/>
              <a:ext cx="249406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400" dirty="0">
                  <a:solidFill>
                    <a:schemeClr val="bg1"/>
                  </a:solidFill>
                </a:rPr>
                <a:t>Scuola professionale</a:t>
              </a:r>
            </a:p>
            <a:p>
              <a:pPr algn="ctr"/>
              <a:r>
                <a:rPr lang="it-IT" sz="2400" dirty="0">
                  <a:solidFill>
                    <a:schemeClr val="bg1"/>
                  </a:solidFill>
                </a:rPr>
                <a:t>a tempo pieno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00986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7DCDE-9502-4DE6-A0E5-133FBAA22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Basi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F373666-7242-438A-9060-4E66E7E17B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052513"/>
            <a:ext cx="11053762" cy="4608512"/>
          </a:xfrm>
        </p:spPr>
        <p:txBody>
          <a:bodyPr/>
          <a:lstStyle/>
          <a:p>
            <a:pPr marL="0" indent="0">
              <a:buNone/>
            </a:pPr>
            <a:r>
              <a:rPr lang="it-IT" b="1" noProof="0" dirty="0"/>
              <a:t>I soggetti coinvolti: gli apprendisti (“</a:t>
            </a:r>
            <a:r>
              <a:rPr lang="de-DE" b="1" i="1" dirty="0"/>
              <a:t>Azubi</a:t>
            </a:r>
            <a:r>
              <a:rPr lang="it-IT" b="1" i="1" noProof="0" dirty="0"/>
              <a:t>”</a:t>
            </a:r>
            <a:r>
              <a:rPr lang="it-IT" b="1" noProof="0" dirty="0"/>
              <a:t>)</a:t>
            </a:r>
          </a:p>
          <a:p>
            <a:pPr marL="0" indent="0">
              <a:buNone/>
            </a:pPr>
            <a:endParaRPr lang="it-IT" b="1" noProof="0" dirty="0"/>
          </a:p>
          <a:p>
            <a:pPr lvl="1"/>
            <a:r>
              <a:rPr lang="it-IT" noProof="0" dirty="0"/>
              <a:t>1,22 milioni di apprendisti all'anno</a:t>
            </a:r>
          </a:p>
          <a:p>
            <a:pPr lvl="1"/>
            <a:r>
              <a:rPr lang="it-IT" noProof="0" dirty="0"/>
              <a:t>in 324 diverse professioni riconosciute</a:t>
            </a:r>
          </a:p>
          <a:p>
            <a:endParaRPr lang="it-IT" noProof="0" dirty="0"/>
          </a:p>
          <a:p>
            <a:pPr marL="0" indent="0">
              <a:buNone/>
            </a:pPr>
            <a:br>
              <a:rPr lang="it-IT" noProof="0" dirty="0"/>
            </a:br>
            <a:r>
              <a:rPr lang="it-IT" noProof="0" dirty="0"/>
              <a:t>Ciò significa che</a:t>
            </a:r>
          </a:p>
          <a:p>
            <a:pPr lvl="1"/>
            <a:r>
              <a:rPr lang="it-IT" noProof="0" dirty="0"/>
              <a:t>il 5% di tutti gli occupati, allo stato attuale,</a:t>
            </a:r>
            <a:br>
              <a:rPr lang="it-IT" noProof="0" dirty="0"/>
            </a:br>
            <a:r>
              <a:rPr lang="it-IT" noProof="0" dirty="0"/>
              <a:t>sono apprendisti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151C2F4-9FAD-464D-BCE8-3D6B0948762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81" t="24118" r="29251"/>
          <a:stretch/>
        </p:blipFill>
        <p:spPr>
          <a:xfrm>
            <a:off x="7516907" y="1039371"/>
            <a:ext cx="3536577" cy="3605472"/>
          </a:xfrm>
          <a:prstGeom prst="rect">
            <a:avLst/>
          </a:prstGeom>
        </p:spPr>
      </p:pic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9816FE72-21F8-4A15-8C27-E4A9F6B07FED}"/>
              </a:ext>
            </a:extLst>
          </p:cNvPr>
          <p:cNvCxnSpPr>
            <a:cxnSpLocks/>
          </p:cNvCxnSpPr>
          <p:nvPr/>
        </p:nvCxnSpPr>
        <p:spPr>
          <a:xfrm>
            <a:off x="8124183" y="4644844"/>
            <a:ext cx="4067819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3333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A23D8C-4529-4C78-957C-E8DC917E4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Basi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83A1E19-81D1-40EA-B2AD-DA6386C79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4" y="1052513"/>
            <a:ext cx="6071440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b="1" noProof="0" dirty="0"/>
              <a:t>I soggetti coinvolti: i datori di lavoro</a:t>
            </a:r>
          </a:p>
          <a:p>
            <a:pPr marL="0" indent="0">
              <a:buNone/>
            </a:pPr>
            <a:endParaRPr lang="it-IT" b="1" noProof="0" dirty="0"/>
          </a:p>
          <a:p>
            <a:pPr lvl="1"/>
            <a:r>
              <a:rPr lang="it-IT" noProof="0" dirty="0"/>
              <a:t>Ogni anno circa il 18,7% di tutte le aziende con dipendenti soggetti all’obbligo di versare i contributi previdenziali forma apprendisti</a:t>
            </a:r>
            <a:br>
              <a:rPr lang="it-IT" noProof="0" dirty="0"/>
            </a:br>
            <a:r>
              <a:rPr lang="it-IT" noProof="0" dirty="0"/>
              <a:t>(ca. </a:t>
            </a:r>
            <a:r>
              <a:rPr lang="en-GB" noProof="0"/>
              <a:t>396.800</a:t>
            </a:r>
            <a:r>
              <a:rPr lang="it-IT" noProof="0" dirty="0"/>
              <a:t> di 2,1 milioni)</a:t>
            </a:r>
          </a:p>
          <a:p>
            <a:pPr lvl="1"/>
            <a:r>
              <a:rPr lang="it-IT" noProof="0" dirty="0"/>
              <a:t>Ogni anno i nuovi apprendisti sono circa 475.950</a:t>
            </a:r>
          </a:p>
          <a:p>
            <a:pPr lvl="1"/>
            <a:r>
              <a:rPr lang="it-IT" noProof="0" dirty="0"/>
              <a:t>Il 79% di essi viene assunto direttamente in azienda dopo la formazione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8B6E2FB-8156-4FAD-8EC2-41391FF301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8656" y="1593475"/>
            <a:ext cx="4993919" cy="3677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900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6CF9AC-97E1-4448-834C-5E0770A68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Basi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1276DC7-11F1-4AF1-B73A-261D75E652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noProof="0" dirty="0"/>
              <a:t>Gli operatori economici, le parti sociali e lo Stato determinano il quadro entro il quale si svolge la formazione professionale duale</a:t>
            </a:r>
          </a:p>
          <a:p>
            <a:pPr marL="0" indent="0">
              <a:buNone/>
            </a:pPr>
            <a:endParaRPr lang="it-IT" b="1" noProof="0" dirty="0"/>
          </a:p>
          <a:p>
            <a:pPr lvl="1"/>
            <a:r>
              <a:rPr lang="it-IT" noProof="0" dirty="0"/>
              <a:t>Camere</a:t>
            </a:r>
          </a:p>
          <a:p>
            <a:pPr lvl="1"/>
            <a:r>
              <a:rPr lang="it-IT" noProof="0" dirty="0"/>
              <a:t>Parti sociali (associazioni dei lavoratori e dei datori di lavoro)</a:t>
            </a:r>
          </a:p>
          <a:p>
            <a:pPr lvl="1"/>
            <a:r>
              <a:rPr lang="it-IT" noProof="0" dirty="0"/>
              <a:t>Stato</a:t>
            </a:r>
          </a:p>
          <a:p>
            <a:pPr marL="0" indent="0">
              <a:buNone/>
            </a:pPr>
            <a:endParaRPr lang="it-IT" b="1" noProof="0" dirty="0"/>
          </a:p>
          <a:p>
            <a:pPr marL="0" indent="0">
              <a:buNone/>
            </a:pPr>
            <a:r>
              <a:rPr lang="it-IT" b="1" noProof="0" dirty="0"/>
              <a:t>Camere e parti sociali</a:t>
            </a:r>
            <a:r>
              <a:rPr lang="it-IT" noProof="0" dirty="0"/>
              <a:t>: definiscono e verificano i contenuti della formazione in azienda</a:t>
            </a:r>
          </a:p>
          <a:p>
            <a:pPr marL="0" indent="0">
              <a:buNone/>
            </a:pPr>
            <a:r>
              <a:rPr lang="it-IT" b="1" noProof="0" dirty="0"/>
              <a:t>Stato</a:t>
            </a:r>
            <a:r>
              <a:rPr lang="it-IT" noProof="0" dirty="0"/>
              <a:t>: imposta il quadro normativo e stanzia le risorse per la formazione scolastica</a:t>
            </a:r>
          </a:p>
        </p:txBody>
      </p:sp>
    </p:spTree>
    <p:extLst>
      <p:ext uri="{BB962C8B-B14F-4D97-AF65-F5344CB8AC3E}">
        <p14:creationId xmlns:p14="http://schemas.microsoft.com/office/powerpoint/2010/main" val="36565560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C9F39B-795A-44B0-B75C-D7E9A7958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Basi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C15D617-3826-44DB-ABDC-816991A21E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588" indent="0">
              <a:buNone/>
            </a:pPr>
            <a:r>
              <a:rPr lang="it-IT" b="1" noProof="0" dirty="0"/>
              <a:t>Gli attori: le camere — l’organo competente</a:t>
            </a:r>
          </a:p>
          <a:p>
            <a:pPr marL="1588" indent="0">
              <a:buNone/>
            </a:pPr>
            <a:endParaRPr lang="it-IT" b="1" noProof="0" dirty="0"/>
          </a:p>
          <a:p>
            <a:pPr lvl="1"/>
            <a:r>
              <a:rPr lang="it-IT" noProof="0" dirty="0"/>
              <a:t>esaminano e registrano le aziende di formazione</a:t>
            </a:r>
          </a:p>
          <a:p>
            <a:pPr lvl="1"/>
            <a:r>
              <a:rPr lang="it-IT" noProof="0" dirty="0"/>
              <a:t>sorvegliano e controllano la formazione in azienda</a:t>
            </a:r>
          </a:p>
          <a:p>
            <a:pPr lvl="1"/>
            <a:r>
              <a:rPr lang="it-IT" noProof="0" dirty="0"/>
              <a:t>qualificano i formatori</a:t>
            </a:r>
          </a:p>
          <a:p>
            <a:pPr lvl="1"/>
            <a:r>
              <a:rPr lang="it-IT" noProof="0" dirty="0"/>
              <a:t>organizzano gli esami</a:t>
            </a:r>
            <a:r>
              <a:rPr lang="it-IT" noProof="0" dirty="0">
                <a:solidFill>
                  <a:srgbClr val="FF0000"/>
                </a:solidFill>
              </a:rPr>
              <a:t> </a:t>
            </a:r>
          </a:p>
          <a:p>
            <a:pPr lvl="1"/>
            <a:r>
              <a:rPr lang="it-IT" noProof="0" dirty="0"/>
              <a:t>organizzano eventi informativi e forniscono consulenza</a:t>
            </a:r>
          </a:p>
        </p:txBody>
      </p:sp>
    </p:spTree>
    <p:extLst>
      <p:ext uri="{BB962C8B-B14F-4D97-AF65-F5344CB8AC3E}">
        <p14:creationId xmlns:p14="http://schemas.microsoft.com/office/powerpoint/2010/main" val="42425534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F940DC-F1D6-455D-B39C-8BDFF13FB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Basi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4AB894A-E996-4455-9E7B-A58DCE0F76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noProof="0" dirty="0"/>
              <a:t>Gli attori: le parti sociali</a:t>
            </a:r>
          </a:p>
          <a:p>
            <a:pPr marL="0" indent="0">
              <a:buNone/>
            </a:pPr>
            <a:r>
              <a:rPr lang="it-IT" noProof="0" dirty="0"/>
              <a:t>I sindacati e le organizzazioni dei datori di lavoro negoziano tra loro e con lo Stato i vari </a:t>
            </a:r>
            <a:r>
              <a:rPr lang="it-IT" u="sng" noProof="0" dirty="0"/>
              <a:t>standard per la parte di formazione professionale da svolgere in azienda</a:t>
            </a:r>
          </a:p>
          <a:p>
            <a:pPr marL="0" indent="0">
              <a:buNone/>
            </a:pPr>
            <a:endParaRPr lang="it-IT" u="sng" noProof="0" dirty="0"/>
          </a:p>
          <a:p>
            <a:pPr marL="0" indent="0">
              <a:buNone/>
            </a:pPr>
            <a:endParaRPr lang="it-IT" noProof="0" dirty="0">
              <a:solidFill>
                <a:srgbClr val="FF0000"/>
              </a:solidFill>
            </a:endParaRPr>
          </a:p>
          <a:p>
            <a:pPr lvl="1"/>
            <a:r>
              <a:rPr lang="it-IT" noProof="0" dirty="0"/>
              <a:t>Contenuti della formazione</a:t>
            </a:r>
          </a:p>
          <a:p>
            <a:pPr lvl="1"/>
            <a:r>
              <a:rPr lang="it-IT" noProof="0" dirty="0"/>
              <a:t>Retribuzione degli apprendisti</a:t>
            </a:r>
          </a:p>
          <a:p>
            <a:pPr lvl="1"/>
            <a:r>
              <a:rPr lang="it-IT" noProof="0" dirty="0"/>
              <a:t>Monitoraggio della formazione in azienda</a:t>
            </a:r>
          </a:p>
          <a:p>
            <a:pPr lvl="1"/>
            <a:r>
              <a:rPr lang="it-IT" noProof="0" dirty="0"/>
              <a:t>Partecipazione alla commissione d’esame</a:t>
            </a:r>
          </a:p>
          <a:p>
            <a:endParaRPr lang="it-IT" noProof="0" dirty="0"/>
          </a:p>
          <a:p>
            <a:endParaRPr lang="it-IT" noProof="0" dirty="0"/>
          </a:p>
          <a:p>
            <a:endParaRPr lang="it-IT" noProof="0" dirty="0"/>
          </a:p>
          <a:p>
            <a:endParaRPr lang="it-IT" noProof="0" dirty="0"/>
          </a:p>
          <a:p>
            <a:endParaRPr lang="it-IT" noProof="0" dirty="0"/>
          </a:p>
          <a:p>
            <a:endParaRPr lang="it-IT" noProof="0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0C0DCF6-3A8C-4B21-AF63-595DE7188A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3642" y="2393199"/>
            <a:ext cx="4497067" cy="307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927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BIBB">
      <a:dk1>
        <a:sysClr val="windowText" lastClr="000000"/>
      </a:dk1>
      <a:lt1>
        <a:sysClr val="window" lastClr="FFFFFF"/>
      </a:lt1>
      <a:dk2>
        <a:srgbClr val="585858"/>
      </a:dk2>
      <a:lt2>
        <a:srgbClr val="E7E6E6"/>
      </a:lt2>
      <a:accent1>
        <a:srgbClr val="D37230"/>
      </a:accent1>
      <a:accent2>
        <a:srgbClr val="7FC200"/>
      </a:accent2>
      <a:accent3>
        <a:srgbClr val="00306B"/>
      </a:accent3>
      <a:accent4>
        <a:srgbClr val="FFC000"/>
      </a:accent4>
      <a:accent5>
        <a:srgbClr val="85C0FB"/>
      </a:accent5>
      <a:accent6>
        <a:srgbClr val="BFBFBF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3029</Words>
  <Application>Microsoft Office PowerPoint</Application>
  <PresentationFormat>Breitbild</PresentationFormat>
  <Paragraphs>543</Paragraphs>
  <Slides>37</Slides>
  <Notes>36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37</vt:i4>
      </vt:variant>
    </vt:vector>
  </HeadingPairs>
  <TitlesOfParts>
    <vt:vector size="42" baseType="lpstr">
      <vt:lpstr>Arial</vt:lpstr>
      <vt:lpstr>Calibri</vt:lpstr>
      <vt:lpstr>Wingdings 3</vt:lpstr>
      <vt:lpstr>Office</vt:lpstr>
      <vt:lpstr>1_Office</vt:lpstr>
      <vt:lpstr> </vt:lpstr>
      <vt:lpstr>Contenuto</vt:lpstr>
      <vt:lpstr> </vt:lpstr>
      <vt:lpstr>Basi</vt:lpstr>
      <vt:lpstr>Basi</vt:lpstr>
      <vt:lpstr>Basi</vt:lpstr>
      <vt:lpstr>Basi</vt:lpstr>
      <vt:lpstr>Basi</vt:lpstr>
      <vt:lpstr>Basi</vt:lpstr>
      <vt:lpstr>Basi</vt:lpstr>
      <vt:lpstr>Basi</vt:lpstr>
      <vt:lpstr>Basi</vt:lpstr>
      <vt:lpstr>Basi</vt:lpstr>
      <vt:lpstr>Basi</vt:lpstr>
      <vt:lpstr>Basi</vt:lpstr>
      <vt:lpstr>PowerPoint-Präsentation</vt:lpstr>
      <vt:lpstr>Accesso alla formazione professionale</vt:lpstr>
      <vt:lpstr>Accesso alla formazione professionale</vt:lpstr>
      <vt:lpstr>Accesso alla formazione professionale</vt:lpstr>
      <vt:lpstr>Iter</vt:lpstr>
      <vt:lpstr>Iter</vt:lpstr>
      <vt:lpstr>Iter</vt:lpstr>
      <vt:lpstr>Iter</vt:lpstr>
      <vt:lpstr>Iter</vt:lpstr>
      <vt:lpstr>PowerPoint-Präsentation</vt:lpstr>
      <vt:lpstr>Come funziona la formazione professionale duale?</vt:lpstr>
      <vt:lpstr>Come funziona la formazione professionale duale?</vt:lpstr>
      <vt:lpstr>Perché la formazione professionale duale in Germania funziona?</vt:lpstr>
      <vt:lpstr>I cinque pilastri della formazione professionale</vt:lpstr>
      <vt:lpstr>Vantaggi</vt:lpstr>
      <vt:lpstr>Vantaggi</vt:lpstr>
      <vt:lpstr>Vantaggi</vt:lpstr>
      <vt:lpstr>Sfide</vt:lpstr>
      <vt:lpstr>Sfide</vt:lpstr>
      <vt:lpstr>Sfide</vt:lpstr>
      <vt:lpstr>Ulteriori informazioni</vt:lpstr>
      <vt:lpstr>GOVET at BIBB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danyel</dc:creator>
  <cp:lastModifiedBy>Hafeez, Hirra Sonya</cp:lastModifiedBy>
  <cp:revision>97</cp:revision>
  <dcterms:created xsi:type="dcterms:W3CDTF">2020-12-18T10:19:10Z</dcterms:created>
  <dcterms:modified xsi:type="dcterms:W3CDTF">2026-08-10T13:32:08Z</dcterms:modified>
</cp:coreProperties>
</file>