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73861" autoAdjust="0"/>
  </p:normalViewPr>
  <p:slideViewPr>
    <p:cSldViewPr snapToGrid="0" showGuides="1">
      <p:cViewPr varScale="1">
        <p:scale>
          <a:sx n="82" d="100"/>
          <a:sy n="82" d="100"/>
        </p:scale>
        <p:origin x="13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0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2323" y="-6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4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 &gt;&gt;&gt;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26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 &gt;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 &gt;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356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313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393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  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482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 approximately 84,000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71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00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3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824480" y="5819775"/>
            <a:ext cx="662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Ufficio centrale del Governo federale per la cooperazione internazionale nel settore dell‘istruzione e formazione professionale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F6DFE3-ED20-AF6C-D47B-89E5F2A36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4BA288-B456-CBCD-8BF7-7BF3CA50D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iab-forum.de/en/" TargetMode="External"/><Relationship Id="rId13" Type="http://schemas.openxmlformats.org/officeDocument/2006/relationships/hyperlink" Target="http://www.gesetze-im-internet.de/jarbschg/index.html" TargetMode="External"/><Relationship Id="rId18" Type="http://schemas.openxmlformats.org/officeDocument/2006/relationships/hyperlink" Target="https://www.bmbfsfj.bund.de/bmbfsfj/meta/en" TargetMode="External"/><Relationship Id="rId3" Type="http://schemas.openxmlformats.org/officeDocument/2006/relationships/hyperlink" Target="https://www.bibb.de/datenreport/en/index.php" TargetMode="External"/><Relationship Id="rId21" Type="http://schemas.openxmlformats.org/officeDocument/2006/relationships/hyperlink" Target="https://www.bibb.de/" TargetMode="External"/><Relationship Id="rId7" Type="http://schemas.openxmlformats.org/officeDocument/2006/relationships/hyperlink" Target="https://www.bibb.de/dienst/publikationen/de/20504" TargetMode="External"/><Relationship Id="rId12" Type="http://schemas.openxmlformats.org/officeDocument/2006/relationships/hyperlink" Target="https://www.govet.international/en/54887.php" TargetMode="External"/><Relationship Id="rId17" Type="http://schemas.openxmlformats.org/officeDocument/2006/relationships/hyperlink" Target="https://www.govet.international/en/index.php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://www.gesetze-im-internet.de/betrvg/" TargetMode="External"/><Relationship Id="rId20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enportal.bmftr.bund.de/portal/en/index.html" TargetMode="External"/><Relationship Id="rId11" Type="http://schemas.openxmlformats.org/officeDocument/2006/relationships/hyperlink" Target="mailto:govet@bibb.de" TargetMode="External"/><Relationship Id="rId5" Type="http://schemas.openxmlformats.org/officeDocument/2006/relationships/hyperlink" Target="https://www.destatis.de/EN/Homepage.html" TargetMode="External"/><Relationship Id="rId15" Type="http://schemas.openxmlformats.org/officeDocument/2006/relationships/hyperlink" Target="http://www.gesetze-im-internet.de/tvg/index.html" TargetMode="External"/><Relationship Id="rId10" Type="http://schemas.openxmlformats.org/officeDocument/2006/relationships/hyperlink" Target="https://www.govet.international/de/54899.php" TargetMode="External"/><Relationship Id="rId19" Type="http://schemas.openxmlformats.org/officeDocument/2006/relationships/hyperlink" Target="https://www.bmftr.bund.de/EN" TargetMode="External"/><Relationship Id="rId4" Type="http://schemas.openxmlformats.org/officeDocument/2006/relationships/hyperlink" Target="https://www.bmbfsfj.bund.de/bmbfsfj/service/publikationen/berufsbildungsbericht-2026-285646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://www.gesetze-im-internet.de/ihkg/index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59" y="2922143"/>
            <a:ext cx="6047117" cy="689389"/>
          </a:xfrm>
        </p:spPr>
        <p:txBody>
          <a:bodyPr/>
          <a:lstStyle/>
          <a:p>
            <a:pPr algn="ctr"/>
            <a:r>
              <a:rPr lang="it-IT" sz="2800" noProof="0" dirty="0"/>
              <a:t>La formazione professionale duale in Germania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it-IT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Gli attori: Stato — l'architetto del contesto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negozia il Regolamento della formazione con le parti sociali (formazione professionale in azienda)</a:t>
            </a:r>
          </a:p>
          <a:p>
            <a:pPr lvl="1"/>
            <a:r>
              <a:rPr lang="it-IT" noProof="0" dirty="0"/>
              <a:t>definisce la formazione nelle scuole professionali: </a:t>
            </a:r>
            <a:r>
              <a:rPr lang="it-IT" u="sng" noProof="0" dirty="0"/>
              <a:t>Programma quadro d’insegnamento</a:t>
            </a:r>
          </a:p>
          <a:p>
            <a:pPr lvl="1"/>
            <a:r>
              <a:rPr lang="it-IT" noProof="0" dirty="0"/>
              <a:t>finanzia, controlla e verifica il sistema scolastico professionale pubblico</a:t>
            </a:r>
          </a:p>
          <a:p>
            <a:pPr lvl="1"/>
            <a:r>
              <a:rPr lang="it-IT" noProof="0" dirty="0"/>
              <a:t>svolge attività di ricerca nel settore dell’istruzione e formazione professionale (BIBB)</a:t>
            </a:r>
          </a:p>
          <a:p>
            <a:pPr lvl="1"/>
            <a:r>
              <a:rPr lang="it-IT" noProof="0" dirty="0"/>
              <a:t>Sostiene (per esempio giovani, disoccupati, persone svantaggiate) nella ricerca di un posto di apprendistato</a:t>
            </a:r>
          </a:p>
          <a:p>
            <a:pPr marL="0" indent="0">
              <a:buNone/>
            </a:pP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Il contesto: gli standard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definiscono la realizzazione della formazione professionale duale nelle aziende e scuole professionali</a:t>
            </a:r>
          </a:p>
          <a:p>
            <a:pPr lvl="1"/>
            <a:r>
              <a:rPr lang="it-IT" noProof="0" dirty="0"/>
              <a:t>assicurano il controllo della qualità e la promozione della formazione professionale duale</a:t>
            </a:r>
          </a:p>
          <a:p>
            <a:pPr lvl="1"/>
            <a:r>
              <a:rPr lang="it-IT" noProof="0" dirty="0"/>
              <a:t>sono validi e vincolanti su tutto il territorio nazionale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Il contesto: come nascono gli standard 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b="1" noProof="0" dirty="0"/>
              <a:t>1 </a:t>
            </a:r>
            <a:r>
              <a:rPr lang="it-IT" noProof="0" dirty="0"/>
              <a:t>I </a:t>
            </a:r>
            <a:r>
              <a:rPr lang="it-IT" b="1" noProof="0" dirty="0"/>
              <a:t>datori di lavoro</a:t>
            </a:r>
            <a:r>
              <a:rPr lang="it-IT" noProof="0" dirty="0"/>
              <a:t> identificano nuove mansioni e qualifiche in azienda </a:t>
            </a:r>
          </a:p>
          <a:p>
            <a:pPr lvl="1"/>
            <a:r>
              <a:rPr lang="it-IT" b="1" noProof="0" dirty="0"/>
              <a:t>2 </a:t>
            </a:r>
            <a:r>
              <a:rPr lang="it-IT" noProof="0" dirty="0"/>
              <a:t>Le </a:t>
            </a:r>
            <a:r>
              <a:rPr lang="it-IT" b="1" noProof="0" dirty="0"/>
              <a:t>parti sociali</a:t>
            </a:r>
            <a:r>
              <a:rPr lang="it-IT" noProof="0" dirty="0"/>
              <a:t> </a:t>
            </a:r>
            <a:r>
              <a:rPr lang="it-IT" b="1" noProof="0" dirty="0"/>
              <a:t>e lo Stato</a:t>
            </a:r>
            <a:r>
              <a:rPr lang="it-IT" noProof="0" dirty="0"/>
              <a:t> negoziano e approvano nuovi standard di formazione in azienda con il supporto del BIBB in funzione di moderatore </a:t>
            </a:r>
          </a:p>
          <a:p>
            <a:pPr lvl="1"/>
            <a:r>
              <a:rPr lang="it-IT" b="1" noProof="0" dirty="0"/>
              <a:t>3 </a:t>
            </a:r>
            <a:r>
              <a:rPr lang="it-IT" noProof="0" dirty="0"/>
              <a:t>Lo </a:t>
            </a:r>
            <a:r>
              <a:rPr lang="it-IT" b="1" noProof="0" dirty="0"/>
              <a:t>Stato</a:t>
            </a:r>
            <a:r>
              <a:rPr lang="it-IT" noProof="0" dirty="0"/>
              <a:t> adegua i Programmi quadro d’insegnamento ai Regolamenti della formazione ridefiniti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Gli standard approvati vengono formalizzati nei Regolamenti della formazione (azienda) e nei Programmi quadro d’insegnamento (scuola professionale).</a:t>
            </a:r>
          </a:p>
          <a:p>
            <a:endParaRPr lang="it-IT" noProof="0" dirty="0"/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Il contesto: gli standard — il Regolamento della formazione 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noProof="0" dirty="0"/>
              <a:t>Gli standard per la </a:t>
            </a:r>
            <a:r>
              <a:rPr lang="it-IT" u="sng" noProof="0" dirty="0"/>
              <a:t>formazione in azienda</a:t>
            </a:r>
            <a:r>
              <a:rPr lang="it-IT" noProof="0" dirty="0"/>
              <a:t> sono sanciti nel </a:t>
            </a:r>
            <a:r>
              <a:rPr lang="it-IT" u="sng" noProof="0" dirty="0"/>
              <a:t>Regolamento della formazione</a:t>
            </a:r>
            <a:r>
              <a:rPr lang="it-IT" noProof="0" dirty="0"/>
              <a:t>:</a:t>
            </a:r>
          </a:p>
          <a:p>
            <a:pPr lvl="1"/>
            <a:endParaRPr lang="it-IT" noProof="0" dirty="0"/>
          </a:p>
          <a:p>
            <a:pPr lvl="1"/>
            <a:r>
              <a:rPr lang="it-IT" noProof="0" dirty="0"/>
              <a:t>Denominazione della professione </a:t>
            </a:r>
          </a:p>
          <a:p>
            <a:pPr lvl="1"/>
            <a:r>
              <a:rPr lang="it-IT" noProof="0" dirty="0"/>
              <a:t>Profilo professionale</a:t>
            </a:r>
          </a:p>
          <a:p>
            <a:pPr lvl="1"/>
            <a:r>
              <a:rPr lang="it-IT" noProof="0" dirty="0"/>
              <a:t>Contenuti</a:t>
            </a:r>
          </a:p>
          <a:p>
            <a:pPr lvl="1"/>
            <a:r>
              <a:rPr lang="it-IT" noProof="0" dirty="0"/>
              <a:t>Durata e struttura del percorso formativo</a:t>
            </a:r>
          </a:p>
          <a:p>
            <a:pPr lvl="1"/>
            <a:r>
              <a:rPr lang="it-IT" noProof="0" dirty="0"/>
              <a:t>Requisiti d’esame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Il contesto: gli standard — il Programma quadro d’insegnamento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noProof="0" dirty="0"/>
              <a:t>La formazione offerta dalla </a:t>
            </a:r>
            <a:r>
              <a:rPr lang="it-IT" u="sng" noProof="0" dirty="0"/>
              <a:t>scuola professionale</a:t>
            </a:r>
            <a:r>
              <a:rPr lang="it-IT" noProof="0" dirty="0"/>
              <a:t> trasmette le necessarie nozioni professionali teoriche e amplia la cultura generale. </a:t>
            </a:r>
          </a:p>
          <a:p>
            <a:pPr marL="0" indent="0">
              <a:buNone/>
            </a:pPr>
            <a:r>
              <a:rPr lang="it-IT" noProof="0" dirty="0"/>
              <a:t>Il </a:t>
            </a:r>
            <a:r>
              <a:rPr lang="it-IT" u="sng" noProof="0" dirty="0"/>
              <a:t>Programma quadro d’insegnamento</a:t>
            </a:r>
            <a:r>
              <a:rPr lang="it-IT" noProof="0" dirty="0"/>
              <a:t> definisce i seguenti standard formativi:</a:t>
            </a:r>
          </a:p>
          <a:p>
            <a:pPr lvl="1"/>
            <a:r>
              <a:rPr lang="it-IT" noProof="0" dirty="0"/>
              <a:t>Obiettivo di apprendimento</a:t>
            </a:r>
          </a:p>
          <a:p>
            <a:pPr lvl="1"/>
            <a:r>
              <a:rPr lang="it-IT" noProof="0" dirty="0"/>
              <a:t>Contenuti</a:t>
            </a:r>
          </a:p>
          <a:p>
            <a:pPr lvl="1"/>
            <a:r>
              <a:rPr lang="it-IT" noProof="0" dirty="0"/>
              <a:t>Campi di apprendimento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noProof="0" dirty="0"/>
              <a:t>Il quadro normativo</a:t>
            </a:r>
          </a:p>
          <a:p>
            <a:r>
              <a:rPr lang="it-IT" b="1" noProof="0" dirty="0"/>
              <a:t>L’articolo 12 della Costituzione tedesca sancisce la libertà di professione</a:t>
            </a:r>
          </a:p>
          <a:p>
            <a:endParaRPr lang="it-IT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Legislazione aziendale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909510"/>
          </a:xfrm>
        </p:spPr>
        <p:txBody>
          <a:bodyPr>
            <a:normAutofit fontScale="47500" lnSpcReduction="20000"/>
          </a:bodyPr>
          <a:lstStyle/>
          <a:p>
            <a:r>
              <a:rPr lang="de-DE" sz="3400" i="1" dirty="0"/>
              <a:t>Berufsbildungsgesetz</a:t>
            </a:r>
            <a:r>
              <a:rPr lang="it-IT" sz="3400" noProof="0" dirty="0"/>
              <a:t> (Legge sulla formazione professionale)</a:t>
            </a:r>
          </a:p>
          <a:p>
            <a:r>
              <a:rPr lang="de-DE" sz="3400" i="1" dirty="0"/>
              <a:t>Jugendarbeitsschutzgesetz</a:t>
            </a:r>
            <a:r>
              <a:rPr lang="it-IT" sz="3400" noProof="0" dirty="0"/>
              <a:t> (Legge sulla tutela del lavoro giovanile)</a:t>
            </a:r>
          </a:p>
          <a:p>
            <a:r>
              <a:rPr lang="de-DE" sz="3400" i="1" dirty="0"/>
              <a:t>Handwerksordnung</a:t>
            </a:r>
            <a:r>
              <a:rPr lang="it-IT" sz="3400" noProof="0" dirty="0"/>
              <a:t> (Codice dell'artigianato)</a:t>
            </a:r>
          </a:p>
          <a:p>
            <a:r>
              <a:rPr lang="de-DE" sz="3400" i="1" dirty="0"/>
              <a:t>Tarifvertragsgesetz</a:t>
            </a:r>
            <a:r>
              <a:rPr lang="it-IT" sz="3400" noProof="0" dirty="0"/>
              <a:t> (Legge sulla contrattazione collettiva)</a:t>
            </a:r>
          </a:p>
          <a:p>
            <a:r>
              <a:rPr lang="de-DE" sz="3400" i="1" dirty="0"/>
              <a:t>Gesetz zur vorläufigen Regelung des Rechts der Industrie- und Handelskammer </a:t>
            </a:r>
            <a:r>
              <a:rPr lang="it-IT" sz="3400" noProof="0" dirty="0"/>
              <a:t>(Legge sulla disciplina provvisoria del diritto delle camere dell’industria e del commercio)</a:t>
            </a:r>
          </a:p>
          <a:p>
            <a:r>
              <a:rPr lang="de-DE" sz="3400" i="1" dirty="0"/>
              <a:t>Betriebsverfassungsgesetz</a:t>
            </a:r>
            <a:r>
              <a:rPr lang="it-IT" sz="3400" i="1" noProof="0" dirty="0"/>
              <a:t> </a:t>
            </a:r>
            <a:r>
              <a:rPr lang="it-IT" sz="3400" noProof="0" dirty="0"/>
              <a:t>(Legge sull’ordinamento aziendale)</a:t>
            </a:r>
          </a:p>
          <a:p>
            <a:endParaRPr lang="it-IT" sz="2900" noProof="0" dirty="0"/>
          </a:p>
          <a:p>
            <a:endParaRPr lang="it-IT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noProof="0" dirty="0"/>
              <a:t>Legislazione scolastica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noProof="0" dirty="0"/>
              <a:t>Istruzione obbligatoria generale</a:t>
            </a:r>
          </a:p>
          <a:p>
            <a:r>
              <a:rPr lang="it-IT" noProof="0" dirty="0"/>
              <a:t>Leggi scolastiche regionali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 flipH="1">
            <a:off x="658812" y="2141489"/>
            <a:ext cx="28585" cy="35195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it-IT" noProof="0" dirty="0"/>
              <a:t>Formazione professionale duale: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noProof="0" dirty="0"/>
              <a:t>Motivazioni, interessi e iter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Motivazione e misure — lo Stato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Motivazione:</a:t>
            </a:r>
            <a:r>
              <a:rPr lang="it-IT" noProof="0" dirty="0"/>
              <a:t> La Germania ha bisogno di lavoratori qualificati per</a:t>
            </a:r>
            <a:br>
              <a:rPr lang="it-IT" noProof="0" dirty="0"/>
            </a:br>
            <a:r>
              <a:rPr lang="it-IT" noProof="0" dirty="0"/>
              <a:t>garantire crescita e sviluppo.</a:t>
            </a:r>
          </a:p>
          <a:p>
            <a:pPr marL="0" indent="0">
              <a:buNone/>
            </a:pPr>
            <a:r>
              <a:rPr lang="it-IT" b="1" noProof="0" dirty="0"/>
              <a:t>Conclusione: </a:t>
            </a:r>
            <a:r>
              <a:rPr lang="it-IT" noProof="0" dirty="0"/>
              <a:t>Dobbiamo rafforzare e gestire il sistema duale di</a:t>
            </a:r>
            <a:br>
              <a:rPr lang="it-IT" noProof="0" dirty="0"/>
            </a:br>
            <a:r>
              <a:rPr lang="it-IT" noProof="0" dirty="0"/>
              <a:t>istruzione e formazione professionale.</a:t>
            </a:r>
          </a:p>
          <a:p>
            <a:pPr marL="0" indent="0">
              <a:buNone/>
            </a:pPr>
            <a:r>
              <a:rPr lang="it-IT" b="1" noProof="0" dirty="0"/>
              <a:t>Misure: </a:t>
            </a:r>
          </a:p>
          <a:p>
            <a:pPr lvl="1"/>
            <a:r>
              <a:rPr lang="it-IT" noProof="0" dirty="0"/>
              <a:t>Impostare e aggiornare il quadro normativo</a:t>
            </a:r>
          </a:p>
          <a:p>
            <a:pPr lvl="1"/>
            <a:r>
              <a:rPr lang="it-IT" noProof="0" dirty="0"/>
              <a:t>Guidare e indirizzare gli altri soggetti coinvolti</a:t>
            </a:r>
          </a:p>
          <a:p>
            <a:pPr lvl="1"/>
            <a:r>
              <a:rPr lang="it-IT" noProof="0" dirty="0"/>
              <a:t>Verifica ed evoluzione del sistema (ad esempio tramite il BIBB)</a:t>
            </a:r>
          </a:p>
        </p:txBody>
      </p:sp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Motivazione e accesso alla formazione professionale — I giovani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Motivazione: </a:t>
            </a:r>
            <a:r>
              <a:rPr lang="it-IT" noProof="0" dirty="0"/>
              <a:t>“Vorrei fare il ......!” </a:t>
            </a:r>
          </a:p>
          <a:p>
            <a:pPr marL="0" indent="0">
              <a:buNone/>
            </a:pPr>
            <a:r>
              <a:rPr lang="it-IT" b="1" noProof="0" dirty="0"/>
              <a:t>Come partire:</a:t>
            </a:r>
          </a:p>
          <a:p>
            <a:pPr lvl="1"/>
            <a:r>
              <a:rPr lang="it-IT" noProof="0" dirty="0"/>
              <a:t>cercare potenziali aziende e vagliare le offerte</a:t>
            </a:r>
          </a:p>
          <a:p>
            <a:pPr lvl="1"/>
            <a:r>
              <a:rPr lang="it-IT" noProof="0" dirty="0"/>
              <a:t>presentare la candidatura</a:t>
            </a:r>
          </a:p>
          <a:p>
            <a:pPr lvl="1"/>
            <a:r>
              <a:rPr lang="it-IT" noProof="0" dirty="0"/>
              <a:t>eventuale procedura di selezione</a:t>
            </a:r>
          </a:p>
          <a:p>
            <a:pPr lvl="1"/>
            <a:r>
              <a:rPr lang="it-IT" noProof="0" dirty="0"/>
              <a:t>scegliere l’azienda di formazione</a:t>
            </a:r>
          </a:p>
          <a:p>
            <a:pPr lvl="1"/>
            <a:r>
              <a:rPr lang="it-IT" noProof="0" dirty="0"/>
              <a:t>stipulare il contratto di formazione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02" y="113188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Motivazione e accesso alla formazione professionale — Le imprese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Motivazione: </a:t>
            </a:r>
            <a:r>
              <a:rPr lang="it-IT" noProof="0" dirty="0"/>
              <a:t>“Voglio sicurezza quando assumo personale per ricoprire le posizioni vacanti” </a:t>
            </a:r>
          </a:p>
          <a:p>
            <a:pPr marL="0" indent="0">
              <a:buNone/>
            </a:pPr>
            <a:r>
              <a:rPr lang="it-IT" b="1" noProof="0" dirty="0"/>
              <a:t>Come partire:</a:t>
            </a:r>
          </a:p>
          <a:p>
            <a:pPr lvl="1"/>
            <a:r>
              <a:rPr lang="it-IT" noProof="0" dirty="0"/>
              <a:t>farsi certificare come azienda di formazione</a:t>
            </a:r>
          </a:p>
          <a:p>
            <a:pPr lvl="1"/>
            <a:r>
              <a:rPr lang="it-IT" noProof="0" dirty="0"/>
              <a:t>offrire posti di apprendistato</a:t>
            </a:r>
          </a:p>
          <a:p>
            <a:pPr lvl="1"/>
            <a:r>
              <a:rPr lang="it-IT" noProof="0" dirty="0"/>
              <a:t>valutare le candidature</a:t>
            </a:r>
          </a:p>
          <a:p>
            <a:pPr lvl="1"/>
            <a:r>
              <a:rPr lang="it-IT" noProof="0" dirty="0"/>
              <a:t>selezionare gli apprendisti</a:t>
            </a:r>
          </a:p>
          <a:p>
            <a:pPr lvl="1"/>
            <a:r>
              <a:rPr lang="it-IT" noProof="0" dirty="0"/>
              <a:t>stipulare il contratto di formazione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Contenuto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La formazione professionale duale in Germania</a:t>
            </a:r>
          </a:p>
          <a:p>
            <a:pPr marL="0" indent="0">
              <a:buNone/>
            </a:pPr>
            <a:endParaRPr lang="it-IT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it-IT" b="1" noProof="0" dirty="0"/>
              <a:t>Basi e contesto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Motivazioni, interessi e iter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Un modello di successo</a:t>
            </a:r>
          </a:p>
          <a:p>
            <a:pPr marL="0" indent="0">
              <a:buNone/>
            </a:pPr>
            <a:endParaRPr lang="it-IT" b="1" noProof="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noProof="0" dirty="0"/>
              <a:t>Il contratto di formazione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noProof="0" dirty="0"/>
              <a:t>La formazione professionale inizia con la stipulazione del contratto di formazione tra il datore di lavoro e l’apprendista.</a:t>
            </a:r>
          </a:p>
          <a:p>
            <a:pPr marL="0" indent="0">
              <a:buNone/>
            </a:pPr>
            <a:r>
              <a:rPr lang="it-IT" noProof="0" dirty="0"/>
              <a:t>Il contratto di formazione regola:</a:t>
            </a:r>
          </a:p>
          <a:p>
            <a:pPr lvl="1"/>
            <a:r>
              <a:rPr lang="it-IT" noProof="0" dirty="0"/>
              <a:t>durata</a:t>
            </a:r>
          </a:p>
          <a:p>
            <a:pPr lvl="1"/>
            <a:r>
              <a:rPr lang="it-IT" noProof="0" dirty="0"/>
              <a:t>contenuti</a:t>
            </a:r>
          </a:p>
          <a:p>
            <a:pPr lvl="1"/>
            <a:r>
              <a:rPr lang="it-IT" noProof="0" dirty="0"/>
              <a:t>periodo di prova</a:t>
            </a:r>
          </a:p>
          <a:p>
            <a:pPr lvl="1"/>
            <a:r>
              <a:rPr lang="it-IT" noProof="0" dirty="0"/>
              <a:t>strutturazione e tempi della formazione</a:t>
            </a:r>
          </a:p>
          <a:p>
            <a:pPr lvl="1"/>
            <a:r>
              <a:rPr lang="it-IT" noProof="0" dirty="0"/>
              <a:t>retribuzione</a:t>
            </a:r>
          </a:p>
          <a:p>
            <a:pPr lvl="1"/>
            <a:r>
              <a:rPr lang="it-IT" noProof="0" dirty="0"/>
              <a:t>diritti e doveri delle parti</a:t>
            </a:r>
          </a:p>
          <a:p>
            <a:pPr lvl="1"/>
            <a:endParaRPr lang="it-IT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it-IT" noProof="0" dirty="0"/>
              <a:t>70% formazione in </a:t>
            </a:r>
            <a:r>
              <a:rPr lang="it-IT" b="1" noProof="0" dirty="0"/>
              <a:t>azienda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it-IT" noProof="0" dirty="0"/>
              <a:t>30% lezioni nella </a:t>
            </a:r>
            <a:r>
              <a:rPr lang="it-IT" b="1" noProof="0" dirty="0"/>
              <a:t>scuola professionale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it-IT" noProof="0" dirty="0"/>
              <a:t>Formazione strutturata in condizioni di lavoro reali</a:t>
            </a:r>
          </a:p>
          <a:p>
            <a:r>
              <a:rPr lang="it-IT" noProof="0" dirty="0"/>
              <a:t>Gli apprendisti sono integrati in processi aziendali concreti</a:t>
            </a:r>
          </a:p>
          <a:p>
            <a:r>
              <a:rPr lang="it-IT" noProof="0" dirty="0"/>
              <a:t>Gli apprendisti ricevono una</a:t>
            </a:r>
            <a:br>
              <a:rPr lang="it-IT" noProof="0" dirty="0"/>
            </a:br>
            <a:r>
              <a:rPr lang="it-IT" noProof="0" dirty="0"/>
              <a:t>retribuzione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it-IT" noProof="0" dirty="0"/>
              <a:t>Lezioni con la classe</a:t>
            </a:r>
          </a:p>
          <a:p>
            <a:r>
              <a:rPr lang="it-IT" noProof="0" dirty="0"/>
              <a:t>Materie di formazione professionale (2/3) e</a:t>
            </a:r>
          </a:p>
          <a:p>
            <a:r>
              <a:rPr lang="it-IT" noProof="0" dirty="0"/>
              <a:t>di istruzione generale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it-IT" b="1" noProof="0" dirty="0"/>
              <a:t>Apprendimento duale in due luoghi di formazione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Un percorso di formazione professionale duale dura dai 2 ai 3,5 anni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L’esame finale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Esame finale</a:t>
            </a:r>
          </a:p>
          <a:p>
            <a:pPr lvl="1"/>
            <a:r>
              <a:rPr lang="it-IT" noProof="0" dirty="0"/>
              <a:t>Organizzato dalle camere</a:t>
            </a:r>
          </a:p>
          <a:p>
            <a:pPr lvl="1"/>
            <a:r>
              <a:rPr lang="it-IT" noProof="0" dirty="0"/>
              <a:t>Parte teorica e pratica</a:t>
            </a:r>
          </a:p>
          <a:p>
            <a:pPr lvl="1"/>
            <a:r>
              <a:rPr lang="it-IT" noProof="0" dirty="0"/>
              <a:t>Commissione d’esame composta da</a:t>
            </a:r>
          </a:p>
          <a:p>
            <a:pPr lvl="2"/>
            <a:r>
              <a:rPr lang="it-IT" noProof="0" dirty="0"/>
              <a:t>datori di lavoro</a:t>
            </a:r>
          </a:p>
          <a:p>
            <a:pPr lvl="2"/>
            <a:r>
              <a:rPr lang="it-IT" noProof="0" dirty="0"/>
              <a:t>lavoratori (rappresentanti sindacali)</a:t>
            </a:r>
          </a:p>
          <a:p>
            <a:pPr lvl="2"/>
            <a:r>
              <a:rPr lang="it-IT" noProof="0" dirty="0"/>
              <a:t>insegnanti delle scuole professionali (in rappresentanza dello Stato)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L’esame finale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Diploma di formazione professionale</a:t>
            </a:r>
          </a:p>
          <a:p>
            <a:pPr lvl="1"/>
            <a:r>
              <a:rPr lang="it-IT" noProof="0" dirty="0"/>
              <a:t>rilasciato dalla camera</a:t>
            </a:r>
          </a:p>
          <a:p>
            <a:pPr lvl="1"/>
            <a:r>
              <a:rPr lang="it-IT" noProof="0" dirty="0"/>
              <a:t>titolo di studio riconosciuto a livello statale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Il superamento con profitto conclude la formazione professionale.</a:t>
            </a:r>
            <a:br>
              <a:rPr lang="it-IT" b="1" noProof="0" dirty="0"/>
            </a:br>
            <a:r>
              <a:rPr lang="it-IT" b="1" noProof="0" dirty="0"/>
              <a:t>Inizio della carriera lavorativa 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Inizio della carriera lavorativa: opportunità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Sul mercato del lavoro </a:t>
            </a:r>
          </a:p>
          <a:p>
            <a:pPr lvl="1"/>
            <a:r>
              <a:rPr lang="it-IT" noProof="0" dirty="0"/>
              <a:t>Contratto di lavoro immediato presso l’azienda di formazione</a:t>
            </a:r>
          </a:p>
          <a:p>
            <a:pPr lvl="1"/>
            <a:r>
              <a:rPr lang="it-IT" noProof="0" dirty="0"/>
              <a:t>Contratto di lavoro presso un'altra azienda</a:t>
            </a:r>
          </a:p>
          <a:p>
            <a:pPr lvl="1"/>
            <a:r>
              <a:rPr lang="it-IT" noProof="0" dirty="0"/>
              <a:t>Assunzione in un settore professionale diverso</a:t>
            </a:r>
          </a:p>
          <a:p>
            <a:pPr marL="0" indent="0">
              <a:buNone/>
            </a:pPr>
            <a:r>
              <a:rPr lang="it-IT" b="1" noProof="0" dirty="0"/>
              <a:t>Proseguimento della formazione</a:t>
            </a:r>
          </a:p>
          <a:p>
            <a:pPr lvl="1"/>
            <a:r>
              <a:rPr lang="it-IT" noProof="0" dirty="0"/>
              <a:t>Aggiornamento e perfezionamento professionale  </a:t>
            </a:r>
          </a:p>
          <a:p>
            <a:pPr lvl="1"/>
            <a:r>
              <a:rPr lang="it-IT" noProof="0" dirty="0"/>
              <a:t>Studi universitari (“formazione terziaria”)</a:t>
            </a:r>
          </a:p>
          <a:p>
            <a:pPr lvl="1"/>
            <a:endParaRPr lang="it-IT" noProof="0" dirty="0"/>
          </a:p>
          <a:p>
            <a:pPr lvl="1"/>
            <a:endParaRPr lang="it-IT" noProof="0" dirty="0"/>
          </a:p>
          <a:p>
            <a:pPr lvl="1"/>
            <a:endParaRPr lang="it-IT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7" y="227359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it-IT" noProof="0" dirty="0"/>
              <a:t>Formazione professionale duale:</a:t>
            </a:r>
          </a:p>
          <a:p>
            <a:endParaRPr lang="it-IT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noProof="0" dirty="0"/>
              <a:t>Un modello di successo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funziona la formazione professionale duale?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Sintesi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Svolgimento</a:t>
            </a:r>
          </a:p>
          <a:p>
            <a:pPr lvl="1"/>
            <a:r>
              <a:rPr lang="it-IT" spc="-20" noProof="0" dirty="0"/>
              <a:t>Formazione parallela in azienda (70%) e nella scuola professionale </a:t>
            </a:r>
            <a:br>
              <a:rPr lang="it-IT" spc="-20" noProof="0" dirty="0"/>
            </a:br>
            <a:r>
              <a:rPr lang="it-IT" spc="-20" noProof="0" dirty="0"/>
              <a:t>(30%): “duale”</a:t>
            </a:r>
          </a:p>
          <a:p>
            <a:pPr lvl="1"/>
            <a:r>
              <a:rPr lang="it-IT" noProof="0" dirty="0"/>
              <a:t>Percorso professionale con durata e contenuti definiti </a:t>
            </a:r>
            <a:br>
              <a:rPr lang="it-IT" noProof="0" dirty="0"/>
            </a:br>
            <a:r>
              <a:rPr lang="it-IT" noProof="0" dirty="0"/>
              <a:t>(contratto di formazione)</a:t>
            </a:r>
          </a:p>
          <a:p>
            <a:pPr lvl="1"/>
            <a:r>
              <a:rPr lang="it-IT" noProof="0" dirty="0"/>
              <a:t>Formazione nel corso di processi di lavoro concreti</a:t>
            </a:r>
          </a:p>
          <a:p>
            <a:pPr lvl="1"/>
            <a:r>
              <a:rPr lang="it-IT" noProof="0" dirty="0"/>
              <a:t>Esame finale di fronte a una commissione indipendente</a:t>
            </a:r>
          </a:p>
          <a:p>
            <a:endParaRPr lang="it-IT" noProof="0" dirty="0"/>
          </a:p>
          <a:p>
            <a:pPr marL="0" indent="0">
              <a:buNone/>
            </a:pP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funziona la formazione professionale duale?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Sintesi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Contesto</a:t>
            </a:r>
          </a:p>
          <a:p>
            <a:pPr lvl="1"/>
            <a:r>
              <a:rPr lang="it-IT" noProof="0" dirty="0"/>
              <a:t>Lo Stato garantisce il quadro normativo</a:t>
            </a:r>
          </a:p>
          <a:p>
            <a:pPr lvl="1"/>
            <a:r>
              <a:rPr lang="it-IT" noProof="0" dirty="0"/>
              <a:t>Lo Stato organizza la parte della formazione che si svolge a scuola</a:t>
            </a:r>
          </a:p>
          <a:p>
            <a:pPr lvl="1"/>
            <a:r>
              <a:rPr lang="it-IT" noProof="0" dirty="0"/>
              <a:t>Le camere e le parti sociali definiscono l’entità e i contenuti della formazione</a:t>
            </a:r>
          </a:p>
          <a:p>
            <a:pPr lvl="1"/>
            <a:r>
              <a:rPr lang="it-IT" noProof="0" dirty="0"/>
              <a:t>Le camere in quanto organo competente supervisionano la formazione in azienda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Perché la formazione professionale duale in Germania funziona?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Fattori di successo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Sistema consolidato nel corso del tempo</a:t>
            </a:r>
          </a:p>
          <a:p>
            <a:pPr lvl="1"/>
            <a:r>
              <a:rPr lang="it-IT" noProof="0" dirty="0"/>
              <a:t>Alto grado di accettazione da parte della società</a:t>
            </a:r>
          </a:p>
          <a:p>
            <a:pPr lvl="1"/>
            <a:r>
              <a:rPr lang="it-IT" noProof="0" dirty="0"/>
              <a:t>Vantaggi sia per gli apprendisti che per le aziende</a:t>
            </a:r>
          </a:p>
          <a:p>
            <a:pPr lvl="1"/>
            <a:r>
              <a:rPr lang="it-IT" noProof="0" dirty="0"/>
              <a:t>Formazione calibrata sulla domanda di personale qualificato</a:t>
            </a:r>
          </a:p>
          <a:p>
            <a:pPr lvl="1"/>
            <a:r>
              <a:rPr lang="it-IT" noProof="0" dirty="0"/>
              <a:t>Istituzioni forti (camere, parti sociali, PMI)</a:t>
            </a:r>
          </a:p>
          <a:p>
            <a:pPr lvl="1"/>
            <a:r>
              <a:rPr lang="it-IT" noProof="0" dirty="0"/>
              <a:t>Partecipazione attiva di tutte le parti allo sviluppo del sistema</a:t>
            </a:r>
          </a:p>
          <a:p>
            <a:pPr lvl="1"/>
            <a:r>
              <a:rPr lang="it-IT" noProof="0" dirty="0"/>
              <a:t>Sistema altamente flessibile e adattabile</a:t>
            </a:r>
          </a:p>
          <a:p>
            <a:pPr lvl="1"/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 cinque pilastri della formazione professionale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Pilastri</a:t>
            </a:r>
          </a:p>
          <a:p>
            <a:pPr marL="0" indent="0">
              <a:buNone/>
            </a:pPr>
            <a:endParaRPr lang="it-IT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it-IT" b="1" noProof="0" dirty="0"/>
              <a:t>Cooperazione tra Stato, operatori economici e parti sociali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Apprendimento nel corso del processo lavorativo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Standard nazionali riconosciuti su tutto il territorio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Personale qualificato addetto all’istruzione e formazione professionale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Ricerca e consulenza istituzionalizzate</a:t>
            </a:r>
          </a:p>
          <a:p>
            <a:endParaRPr lang="it-IT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it-IT" noProof="0" dirty="0"/>
              <a:t>Formazione professionale duale:</a:t>
            </a:r>
          </a:p>
          <a:p>
            <a:endParaRPr lang="it-IT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noProof="0" dirty="0"/>
              <a:t>Basi e contesto</a:t>
            </a:r>
          </a:p>
          <a:p>
            <a:endParaRPr lang="it-IT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it-IT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Vantaggi per gli apprendisti:</a:t>
            </a:r>
          </a:p>
          <a:p>
            <a:pPr marL="0" indent="0">
              <a:buNone/>
            </a:pPr>
            <a:r>
              <a:rPr lang="it-IT" noProof="0" dirty="0"/>
              <a:t>La Formazione professionale duale è la preparazione ideale all’ingresso nel</a:t>
            </a:r>
          </a:p>
          <a:p>
            <a:pPr marL="0" indent="0">
              <a:buNone/>
            </a:pPr>
            <a:r>
              <a:rPr lang="it-IT" noProof="0" dirty="0"/>
              <a:t>mercato del lavoro: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competenze tecnico-specialistiche e qualifiche per la professione</a:t>
            </a:r>
          </a:p>
          <a:p>
            <a:pPr lvl="1"/>
            <a:r>
              <a:rPr lang="it-IT" noProof="0" dirty="0"/>
              <a:t>condizioni di lavoro reali (macchinari, procedure, clima di lavoro)</a:t>
            </a:r>
          </a:p>
          <a:p>
            <a:pPr lvl="1"/>
            <a:r>
              <a:rPr lang="it-IT" noProof="0" dirty="0"/>
              <a:t>retribuzione degli apprendisti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Vantaggi per le aziende:</a:t>
            </a:r>
          </a:p>
          <a:p>
            <a:pPr marL="0" indent="0">
              <a:buNone/>
            </a:pPr>
            <a:r>
              <a:rPr lang="it-IT" noProof="0" dirty="0"/>
              <a:t>La formazione professionale duale assicura la disponibilità di personale altamente qualificato: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personale qualificato competente, in grado di soddisfare pienamente </a:t>
            </a:r>
            <a:br>
              <a:rPr lang="it-IT" noProof="0" dirty="0"/>
            </a:br>
            <a:r>
              <a:rPr lang="it-IT" noProof="0" dirty="0"/>
              <a:t>le esigenze dell'azienda (rispetto ai candidati esterni)</a:t>
            </a:r>
          </a:p>
          <a:p>
            <a:pPr lvl="1"/>
            <a:r>
              <a:rPr lang="it-IT" noProof="0" dirty="0"/>
              <a:t>incremento della produttività (rapido ammortamento)</a:t>
            </a:r>
          </a:p>
          <a:p>
            <a:pPr lvl="1"/>
            <a:r>
              <a:rPr lang="it-IT" noProof="0" dirty="0"/>
              <a:t>partecipazione attiva degli operatori economici allo sviluppo degli </a:t>
            </a:r>
            <a:br>
              <a:rPr lang="it-IT" noProof="0" dirty="0"/>
            </a:br>
            <a:r>
              <a:rPr lang="it-IT" noProof="0" dirty="0"/>
              <a:t>standard formativi</a:t>
            </a:r>
          </a:p>
          <a:p>
            <a:pPr lvl="1"/>
            <a:r>
              <a:rPr lang="it-IT" noProof="0" dirty="0"/>
              <a:t>contributo alla Responsabilità Sociale d’Impresa (</a:t>
            </a:r>
            <a:r>
              <a:rPr lang="it-IT" i="1" noProof="0" dirty="0"/>
              <a:t>Corporate Social </a:t>
            </a:r>
            <a:r>
              <a:rPr lang="it-IT" i="1" noProof="0" dirty="0" err="1"/>
              <a:t>Responsibility</a:t>
            </a:r>
            <a:r>
              <a:rPr lang="it-IT" i="1" noProof="0" dirty="0"/>
              <a:t>, CSR</a:t>
            </a:r>
            <a:r>
              <a:rPr lang="it-IT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Vantaggi per lo Stato e la società:</a:t>
            </a:r>
          </a:p>
          <a:p>
            <a:pPr marL="0" indent="0">
              <a:buNone/>
            </a:pPr>
            <a:r>
              <a:rPr lang="it-IT" noProof="0" dirty="0"/>
              <a:t>Beneficio reciproco, benessere e pace sociale: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performance economica e produttività forti</a:t>
            </a:r>
          </a:p>
          <a:p>
            <a:pPr lvl="1"/>
            <a:r>
              <a:rPr lang="it-IT" noProof="0" dirty="0"/>
              <a:t>equilibrio sul mercato del lavoro (domanda/offerta)</a:t>
            </a:r>
          </a:p>
          <a:p>
            <a:pPr lvl="1"/>
            <a:r>
              <a:rPr lang="it-IT" noProof="0" dirty="0"/>
              <a:t>integrazione sociale ed economica dei giovani</a:t>
            </a:r>
          </a:p>
          <a:p>
            <a:pPr lvl="1"/>
            <a:r>
              <a:rPr lang="it-IT" noProof="0" dirty="0"/>
              <a:t>possibilità per tutti i soggetti coinvolti di influire sul processo di formazione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Sfide per gli apprendisti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Discrepanza tra la domanda e l’offerta di posti di apprendistato </a:t>
            </a:r>
            <a:br>
              <a:rPr lang="it-IT" noProof="0" dirty="0"/>
            </a:br>
            <a:r>
              <a:rPr lang="it-IT" noProof="0" dirty="0"/>
              <a:t>(mancanza di posti)</a:t>
            </a:r>
          </a:p>
          <a:p>
            <a:pPr lvl="1"/>
            <a:r>
              <a:rPr lang="it-IT" noProof="0" dirty="0"/>
              <a:t>Accesso alla formazione professionale duale</a:t>
            </a:r>
          </a:p>
          <a:p>
            <a:pPr lvl="1"/>
            <a:r>
              <a:rPr lang="it-IT" noProof="0" dirty="0"/>
              <a:t>Requisiti professionali sempre più elevati</a:t>
            </a:r>
          </a:p>
          <a:p>
            <a:pPr lvl="1"/>
            <a:r>
              <a:rPr lang="it-IT" noProof="0" dirty="0"/>
              <a:t>Apprendimento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Sfide per le imprese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Discrepanza tra la domanda e l’offerta di posti di apprendistato </a:t>
            </a:r>
            <a:br>
              <a:rPr lang="it-IT" noProof="0" dirty="0"/>
            </a:br>
            <a:r>
              <a:rPr lang="it-IT" noProof="0" dirty="0"/>
              <a:t>(mancanza di candidati)</a:t>
            </a:r>
          </a:p>
          <a:p>
            <a:pPr lvl="1"/>
            <a:r>
              <a:rPr lang="it-IT" noProof="0" dirty="0"/>
              <a:t>“Grado di maturità” degli apprendisti</a:t>
            </a:r>
          </a:p>
          <a:p>
            <a:pPr lvl="1"/>
            <a:r>
              <a:rPr lang="it-IT" noProof="0" dirty="0"/>
              <a:t>Inclusione di persone con disabilità</a:t>
            </a:r>
          </a:p>
          <a:p>
            <a:pPr lvl="1"/>
            <a:r>
              <a:rPr lang="it-IT" noProof="0" dirty="0"/>
              <a:t>Inclusione di migranti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Sfide per lo Stato e la società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Cambiamenti demografici</a:t>
            </a:r>
          </a:p>
          <a:p>
            <a:pPr lvl="1"/>
            <a:r>
              <a:rPr lang="it-IT" noProof="0" dirty="0"/>
              <a:t>Futura carenza di personale qualificato</a:t>
            </a:r>
          </a:p>
          <a:p>
            <a:pPr lvl="1"/>
            <a:r>
              <a:rPr lang="it-IT" noProof="0" dirty="0"/>
              <a:t>Tendenza all’</a:t>
            </a:r>
            <a:r>
              <a:rPr lang="it-IT" noProof="0" dirty="0" err="1"/>
              <a:t>accademizzazione</a:t>
            </a:r>
            <a:endParaRPr lang="it-IT" noProof="0" dirty="0"/>
          </a:p>
          <a:p>
            <a:pPr lvl="1"/>
            <a:r>
              <a:rPr lang="it-IT" noProof="0" dirty="0"/>
              <a:t>Differenze regionali</a:t>
            </a:r>
          </a:p>
          <a:p>
            <a:pPr lvl="1"/>
            <a:r>
              <a:rPr lang="it-IT" noProof="0" dirty="0"/>
              <a:t>Inclusione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Ulteriori informazioni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743578"/>
            <a:ext cx="10466387" cy="5282084"/>
          </a:xfrm>
        </p:spPr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it-IT" sz="1400" b="1" noProof="0" dirty="0"/>
              <a:t>Fatti e cifre</a:t>
            </a:r>
          </a:p>
          <a:p>
            <a:r>
              <a:rPr lang="it-IT" sz="1400" noProof="0" dirty="0"/>
              <a:t>BIBB </a:t>
            </a:r>
            <a:r>
              <a:rPr lang="de-DE" sz="1400" dirty="0"/>
              <a:t>Datenreport</a:t>
            </a:r>
            <a:r>
              <a:rPr lang="it-IT" sz="1400" noProof="0" dirty="0"/>
              <a:t> (Relazione sui dati del BIBB)  (</a:t>
            </a:r>
            <a:r>
              <a:rPr lang="it-IT" sz="140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de-DE" sz="1400" dirty="0"/>
              <a:t>Berufsbildungsbericht</a:t>
            </a:r>
            <a:r>
              <a:rPr lang="it-IT" sz="1400" dirty="0"/>
              <a:t> (Rapporto sull’istruzione e formazione professionale)  (</a:t>
            </a:r>
            <a:r>
              <a:rPr lang="it-IT" sz="14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dirty="0"/>
              <a:t>)</a:t>
            </a:r>
            <a:endParaRPr lang="it-IT" sz="1400" noProof="0" dirty="0"/>
          </a:p>
          <a:p>
            <a:r>
              <a:rPr lang="de-DE" sz="1400" dirty="0"/>
              <a:t>Statistisches Bundesamt</a:t>
            </a:r>
            <a:r>
              <a:rPr lang="it-IT" sz="1400" noProof="0" dirty="0"/>
              <a:t> (Ufficio Federale di Statistica)  (</a:t>
            </a:r>
            <a:r>
              <a:rPr lang="it-IT" sz="14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it-IT" sz="1400" noProof="0" dirty="0"/>
              <a:t>BMFTR </a:t>
            </a:r>
            <a:r>
              <a:rPr lang="de-DE" sz="1400" dirty="0"/>
              <a:t>Datenportal</a:t>
            </a:r>
            <a:r>
              <a:rPr lang="it-IT" sz="1400" noProof="0" dirty="0"/>
              <a:t> (Portale dati del BMFTR)  (</a:t>
            </a:r>
            <a:r>
              <a:rPr lang="it-IT" sz="1400" noProof="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de-DE" sz="1400" dirty="0"/>
              <a:t>BIBB Report 2/2025 (</a:t>
            </a:r>
            <a:r>
              <a:rPr lang="de-DE" sz="14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400" dirty="0"/>
              <a:t>)</a:t>
            </a:r>
          </a:p>
          <a:p>
            <a:r>
              <a:rPr lang="de-DE" sz="1400" dirty="0"/>
              <a:t>IAB-Forum (</a:t>
            </a:r>
            <a:r>
              <a:rPr lang="de-DE" sz="14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400" dirty="0"/>
              <a:t>)</a:t>
            </a:r>
            <a:endParaRPr lang="it-IT" sz="1400" noProof="0" dirty="0"/>
          </a:p>
          <a:p>
            <a:pPr marL="0" indent="0">
              <a:buNone/>
            </a:pPr>
            <a:endParaRPr lang="it-IT" sz="1400" noProof="0" dirty="0"/>
          </a:p>
          <a:p>
            <a:pPr marL="0" indent="0">
              <a:buNone/>
            </a:pPr>
            <a:r>
              <a:rPr lang="it-IT" sz="1400" b="1" noProof="0" dirty="0"/>
              <a:t>Standard di formazione</a:t>
            </a:r>
          </a:p>
          <a:p>
            <a:r>
              <a:rPr lang="it-IT" sz="1400" noProof="0" dirty="0"/>
              <a:t>Opuscolo BIBB: </a:t>
            </a:r>
            <a:r>
              <a:rPr lang="de-DE" sz="1400" dirty="0"/>
              <a:t>Ausbildungsordnungen und wie sie entstehen</a:t>
            </a:r>
            <a:r>
              <a:rPr lang="it-IT" sz="1400" noProof="0" dirty="0"/>
              <a:t> (I Regolamenti della formazione e la loro origine) (</a:t>
            </a:r>
            <a:r>
              <a:rPr lang="it-IT" sz="1400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it-IT" sz="1400" noProof="0" dirty="0"/>
              <a:t>Esempi di Regolamenti della formazione e Programmi quadro d’insegnamento (BIBB) (</a:t>
            </a:r>
            <a:r>
              <a:rPr lang="it-IT" sz="1400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  <a:endParaRPr lang="it-IT" sz="1400" dirty="0"/>
          </a:p>
          <a:p>
            <a:pPr lvl="1"/>
            <a:endParaRPr lang="it-IT" sz="1400" noProof="0" dirty="0"/>
          </a:p>
          <a:p>
            <a:pPr marL="0" indent="0">
              <a:buNone/>
            </a:pPr>
            <a:r>
              <a:rPr lang="it-IT" sz="1400" b="1" noProof="0" dirty="0"/>
              <a:t>Contatto per ulteriori domande</a:t>
            </a:r>
          </a:p>
          <a:p>
            <a:r>
              <a:rPr lang="it-IT" sz="140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it-IT" sz="1400" dirty="0">
              <a:solidFill>
                <a:srgbClr val="E27F1C"/>
              </a:solidFill>
            </a:endParaRPr>
          </a:p>
          <a:p>
            <a:pPr marL="0" indent="0">
              <a:buNone/>
            </a:pPr>
            <a:br>
              <a:rPr lang="it-IT" sz="1400" b="1" noProof="0" dirty="0">
                <a:solidFill>
                  <a:srgbClr val="E27F1C"/>
                </a:solidFill>
              </a:rPr>
            </a:br>
            <a:r>
              <a:rPr lang="it-IT" sz="1400" b="1" noProof="0" dirty="0"/>
              <a:t>Documenti normativi</a:t>
            </a:r>
            <a:endParaRPr lang="it-IT" sz="1400" dirty="0">
              <a:solidFill>
                <a:srgbClr val="E27F1C"/>
              </a:solidFill>
            </a:endParaRPr>
          </a:p>
          <a:p>
            <a:r>
              <a:rPr lang="de-DE" sz="1400" i="1" dirty="0"/>
              <a:t>Berufsbildungsgesetz</a:t>
            </a:r>
            <a:r>
              <a:rPr lang="it-IT" sz="1400" noProof="0" dirty="0"/>
              <a:t> (Legge sulla formazione professionale) (</a:t>
            </a:r>
            <a:r>
              <a:rPr lang="it-IT" sz="1400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de-DE" sz="1400" i="1" dirty="0"/>
              <a:t>Jugendbeschäftigungsgesetz</a:t>
            </a:r>
            <a:r>
              <a:rPr lang="it-IT" sz="1400" noProof="0" dirty="0"/>
              <a:t> (Legge sulla tutela del lavoro giovanile) (</a:t>
            </a:r>
            <a:r>
              <a:rPr lang="it-IT" sz="1400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de-DE" sz="1400" i="1" dirty="0"/>
              <a:t>Kammergesetz</a:t>
            </a:r>
            <a:r>
              <a:rPr lang="de-DE" sz="1400" dirty="0"/>
              <a:t> </a:t>
            </a:r>
            <a:r>
              <a:rPr lang="it-IT" sz="1400" noProof="0" dirty="0"/>
              <a:t>(Legge sulla disciplina del diritto delle camere) (</a:t>
            </a:r>
            <a:r>
              <a:rPr lang="it-IT" sz="14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de-DE" sz="1400" i="1" dirty="0"/>
              <a:t>Tarifverhandlungsgesetz</a:t>
            </a:r>
            <a:r>
              <a:rPr lang="it-IT" sz="1400" noProof="0" dirty="0"/>
              <a:t> (Legge sulla contrattazione collettiva) (</a:t>
            </a:r>
            <a:r>
              <a:rPr lang="it-IT" sz="14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r>
              <a:rPr lang="de-DE" sz="1400" i="1" dirty="0"/>
              <a:t>Betriebsverfassungsgesetz</a:t>
            </a:r>
            <a:r>
              <a:rPr lang="it-IT" sz="1400" noProof="0" dirty="0"/>
              <a:t> (Legge sull'ordinamento aziendale) (</a:t>
            </a:r>
            <a:r>
              <a:rPr lang="it-IT" sz="14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marL="0" indent="0">
              <a:buNone/>
            </a:pPr>
            <a:br>
              <a:rPr lang="it-IT" sz="1400" dirty="0">
                <a:solidFill>
                  <a:srgbClr val="E27F1C"/>
                </a:solidFill>
              </a:rPr>
            </a:br>
            <a:br>
              <a:rPr lang="it-IT" sz="1400" dirty="0">
                <a:solidFill>
                  <a:srgbClr val="E27F1C"/>
                </a:solidFill>
              </a:rPr>
            </a:br>
            <a:r>
              <a:rPr lang="it-IT" sz="1400" b="1" noProof="0" dirty="0"/>
              <a:t>Siti internet</a:t>
            </a:r>
          </a:p>
          <a:p>
            <a:r>
              <a:rPr lang="en-GB" sz="1400" noProof="0" dirty="0"/>
              <a:t>GOVET (</a:t>
            </a:r>
            <a:r>
              <a:rPr lang="en-GB" sz="14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n-GB" sz="1400" noProof="0" dirty="0"/>
              <a:t>BMBFSFJ (</a:t>
            </a:r>
            <a:r>
              <a:rPr lang="en-GB" sz="1400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n-GB" sz="1400" noProof="0" dirty="0"/>
              <a:t>BMFTR (</a:t>
            </a:r>
            <a:r>
              <a:rPr lang="en-GB" sz="1400" noProof="0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n-GB" sz="1400" noProof="0" dirty="0"/>
              <a:t>BIBB (</a:t>
            </a:r>
            <a:r>
              <a:rPr lang="en-GB" sz="1400" noProof="0" dirty="0">
                <a:solidFill>
                  <a:srgbClr val="E27F1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  <a:endParaRPr lang="it-IT" sz="1400" noProof="0" dirty="0">
              <a:hlinkClick r:id="rId21"/>
            </a:endParaRPr>
          </a:p>
          <a:p>
            <a:pPr marL="357187" lvl="1" indent="0">
              <a:buNone/>
            </a:pPr>
            <a:endParaRPr lang="it-IT" sz="1400" noProof="0" dirty="0"/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noProof="0" dirty="0"/>
              <a:t>GOVET </a:t>
            </a:r>
            <a:r>
              <a:rPr lang="it-IT" b="1" noProof="0" dirty="0" err="1"/>
              <a:t>at</a:t>
            </a:r>
            <a:r>
              <a:rPr lang="it-IT" b="1" noProof="0" dirty="0"/>
              <a:t>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La formazione professionale duale nel sistema formativo tedesco - Visione generale</a:t>
            </a:r>
          </a:p>
          <a:p>
            <a:endParaRPr lang="it-IT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Mercato del lavoro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bg1"/>
                  </a:solidFill>
                </a:rPr>
                <a:t>Istruzione scolastica generale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bg1"/>
                  </a:solidFill>
                </a:rPr>
                <a:t>Istruzione universitaria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990367" y="3511013"/>
              <a:ext cx="3499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Formazione professionale 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duale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Formazione professionale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Scuola professionale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a tempo pieno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it-IT" b="1" noProof="0" dirty="0"/>
              <a:t>I soggetti coinvolti: gli apprendisti (“</a:t>
            </a:r>
            <a:r>
              <a:rPr lang="de-DE" b="1" i="1" dirty="0"/>
              <a:t>Azubi</a:t>
            </a:r>
            <a:r>
              <a:rPr lang="it-IT" b="1" i="1" noProof="0" dirty="0"/>
              <a:t>”</a:t>
            </a:r>
            <a:r>
              <a:rPr lang="it-IT" b="1" noProof="0" dirty="0"/>
              <a:t>)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1,22 milioni di apprendisti all'anno</a:t>
            </a:r>
          </a:p>
          <a:p>
            <a:pPr lvl="1"/>
            <a:r>
              <a:rPr lang="it-IT" noProof="0" dirty="0"/>
              <a:t>in 324 diverse professioni riconosciute</a:t>
            </a:r>
          </a:p>
          <a:p>
            <a:endParaRPr lang="it-IT" noProof="0" dirty="0"/>
          </a:p>
          <a:p>
            <a:pPr marL="0" indent="0">
              <a:buNone/>
            </a:pPr>
            <a:br>
              <a:rPr lang="it-IT" noProof="0" dirty="0"/>
            </a:br>
            <a:r>
              <a:rPr lang="it-IT" noProof="0" dirty="0"/>
              <a:t>Ciò significa che</a:t>
            </a:r>
          </a:p>
          <a:p>
            <a:pPr lvl="1"/>
            <a:r>
              <a:rPr lang="it-IT" noProof="0" dirty="0"/>
              <a:t>il 5% di tutti gli occupati, allo stato attuale,</a:t>
            </a:r>
            <a:br>
              <a:rPr lang="it-IT" noProof="0" dirty="0"/>
            </a:br>
            <a:r>
              <a:rPr lang="it-IT" noProof="0" dirty="0"/>
              <a:t>sono apprendisti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noProof="0" dirty="0"/>
              <a:t>I soggetti coinvolti: i datori di lavoro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Ogni anno circa il 18,7% di tutte le aziende con dipendenti soggetti all’obbligo di versare i contributi previdenziali forma apprendisti</a:t>
            </a:r>
            <a:br>
              <a:rPr lang="it-IT" noProof="0" dirty="0"/>
            </a:br>
            <a:r>
              <a:rPr lang="it-IT" noProof="0" dirty="0"/>
              <a:t>(ca. </a:t>
            </a:r>
            <a:r>
              <a:rPr lang="en-GB" noProof="0" dirty="0"/>
              <a:t>369.800</a:t>
            </a:r>
            <a:r>
              <a:rPr lang="it-IT" noProof="0" dirty="0"/>
              <a:t> di 2,1 milioni)</a:t>
            </a:r>
          </a:p>
          <a:p>
            <a:pPr lvl="1"/>
            <a:r>
              <a:rPr lang="it-IT" noProof="0" dirty="0"/>
              <a:t>Ogni anno i nuovi apprendisti sono circa 475.950</a:t>
            </a:r>
          </a:p>
          <a:p>
            <a:pPr lvl="1"/>
            <a:r>
              <a:rPr lang="it-IT" noProof="0" dirty="0"/>
              <a:t>Il 79% di essi viene assunto direttamente in azienda dopo la formazione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Gli operatori economici, le parti sociali e lo Stato determinano il quadro entro il quale si svolge la formazione professionale duale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Camere</a:t>
            </a:r>
          </a:p>
          <a:p>
            <a:pPr lvl="1"/>
            <a:r>
              <a:rPr lang="it-IT" noProof="0" dirty="0"/>
              <a:t>Parti sociali (associazioni dei lavoratori e dei datori di lavoro)</a:t>
            </a:r>
          </a:p>
          <a:p>
            <a:pPr lvl="1"/>
            <a:r>
              <a:rPr lang="it-IT" noProof="0" dirty="0"/>
              <a:t>Stato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Camere e parti sociali</a:t>
            </a:r>
            <a:r>
              <a:rPr lang="it-IT" noProof="0" dirty="0"/>
              <a:t>: definiscono e verificano i contenuti della formazione in azienda</a:t>
            </a:r>
          </a:p>
          <a:p>
            <a:pPr marL="0" indent="0">
              <a:buNone/>
            </a:pPr>
            <a:r>
              <a:rPr lang="it-IT" b="1" noProof="0" dirty="0"/>
              <a:t>Stato</a:t>
            </a:r>
            <a:r>
              <a:rPr lang="it-IT" noProof="0" dirty="0"/>
              <a:t>: imposta il quadro normativo e stanzia le risorse per la formazione scolastica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it-IT" b="1" noProof="0" dirty="0"/>
              <a:t>Gli attori: le camere — l’organo competente</a:t>
            </a:r>
          </a:p>
          <a:p>
            <a:pPr marL="1588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esaminano e registrano le aziende di formazione</a:t>
            </a:r>
          </a:p>
          <a:p>
            <a:pPr lvl="1"/>
            <a:r>
              <a:rPr lang="it-IT" noProof="0" dirty="0"/>
              <a:t>sorvegliano e controllano la formazione in azienda</a:t>
            </a:r>
          </a:p>
          <a:p>
            <a:pPr lvl="1"/>
            <a:r>
              <a:rPr lang="it-IT" noProof="0" dirty="0"/>
              <a:t>qualificano i formatori</a:t>
            </a:r>
          </a:p>
          <a:p>
            <a:pPr lvl="1"/>
            <a:r>
              <a:rPr lang="it-IT" noProof="0" dirty="0"/>
              <a:t>organizzano gli esami</a:t>
            </a:r>
            <a:r>
              <a:rPr lang="it-IT" noProof="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noProof="0" dirty="0"/>
              <a:t>organizzano eventi informativi e forniscono consulenza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Gli attori: le parti sociali</a:t>
            </a:r>
          </a:p>
          <a:p>
            <a:pPr marL="0" indent="0">
              <a:buNone/>
            </a:pPr>
            <a:r>
              <a:rPr lang="it-IT" noProof="0" dirty="0"/>
              <a:t>I sindacati e le organizzazioni dei datori di lavoro negoziano tra loro e con lo Stato i vari </a:t>
            </a:r>
            <a:r>
              <a:rPr lang="it-IT" u="sng" noProof="0" dirty="0"/>
              <a:t>standard per la parte di formazione professionale da svolgere in azienda</a:t>
            </a:r>
          </a:p>
          <a:p>
            <a:pPr marL="0" indent="0">
              <a:buNone/>
            </a:pPr>
            <a:endParaRPr lang="it-IT" u="sng" noProof="0" dirty="0"/>
          </a:p>
          <a:p>
            <a:pPr marL="0" indent="0">
              <a:buNone/>
            </a:pPr>
            <a:endParaRPr lang="it-IT" noProof="0" dirty="0">
              <a:solidFill>
                <a:srgbClr val="FF0000"/>
              </a:solidFill>
            </a:endParaRPr>
          </a:p>
          <a:p>
            <a:pPr lvl="1"/>
            <a:r>
              <a:rPr lang="it-IT" noProof="0" dirty="0"/>
              <a:t>Contenuti della formazione</a:t>
            </a:r>
          </a:p>
          <a:p>
            <a:pPr lvl="1"/>
            <a:r>
              <a:rPr lang="it-IT" noProof="0" dirty="0"/>
              <a:t>Retribuzione degli apprendisti</a:t>
            </a:r>
          </a:p>
          <a:p>
            <a:pPr lvl="1"/>
            <a:r>
              <a:rPr lang="it-IT" noProof="0" dirty="0"/>
              <a:t>Monitoraggio della formazione in azienda</a:t>
            </a:r>
          </a:p>
          <a:p>
            <a:pPr lvl="1"/>
            <a:r>
              <a:rPr lang="it-IT" noProof="0" dirty="0"/>
              <a:t>Partecipazione alla commissione d’esame</a:t>
            </a:r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3029</Words>
  <Application>Microsoft Office PowerPoint</Application>
  <PresentationFormat>Breitbild</PresentationFormat>
  <Paragraphs>543</Paragraphs>
  <Slides>37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Contenuto</vt:lpstr>
      <vt:lpstr> 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PowerPoint-Präsentation</vt:lpstr>
      <vt:lpstr>Accesso alla formazione professionale</vt:lpstr>
      <vt:lpstr>Accesso alla formazione professionale</vt:lpstr>
      <vt:lpstr>Accesso alla formazione professionale</vt:lpstr>
      <vt:lpstr>Iter</vt:lpstr>
      <vt:lpstr>Iter</vt:lpstr>
      <vt:lpstr>Iter</vt:lpstr>
      <vt:lpstr>Iter</vt:lpstr>
      <vt:lpstr>Iter</vt:lpstr>
      <vt:lpstr>PowerPoint-Präsentation</vt:lpstr>
      <vt:lpstr>Come funziona la formazione professionale duale?</vt:lpstr>
      <vt:lpstr>Come funziona la formazione professionale duale?</vt:lpstr>
      <vt:lpstr>Perché la formazione professionale duale in Germania funziona?</vt:lpstr>
      <vt:lpstr>I cinque pilastri della formazione professionale</vt:lpstr>
      <vt:lpstr>Vantaggi</vt:lpstr>
      <vt:lpstr>Vantaggi</vt:lpstr>
      <vt:lpstr>Vantaggi</vt:lpstr>
      <vt:lpstr>Sfide</vt:lpstr>
      <vt:lpstr>Sfide</vt:lpstr>
      <vt:lpstr>Sfide</vt:lpstr>
      <vt:lpstr>Ulteriori informazioni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96</cp:revision>
  <dcterms:created xsi:type="dcterms:W3CDTF">2020-12-18T10:19:10Z</dcterms:created>
  <dcterms:modified xsi:type="dcterms:W3CDTF">2026-05-18T11:59:44Z</dcterms:modified>
</cp:coreProperties>
</file>