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4" r:id="rId2"/>
  </p:sldMasterIdLst>
  <p:notesMasterIdLst>
    <p:notesMasterId r:id="rId40"/>
  </p:notesMasterIdLst>
  <p:sldIdLst>
    <p:sldId id="257" r:id="rId3"/>
    <p:sldId id="292" r:id="rId4"/>
    <p:sldId id="256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er Rechmann" initials="PR" lastIdx="29" clrIdx="0">
    <p:extLst>
      <p:ext uri="{19B8F6BF-5375-455C-9EA6-DF929625EA0E}">
        <p15:presenceInfo xmlns:p15="http://schemas.microsoft.com/office/powerpoint/2012/main" userId="Peter Rechman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7F1C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252" autoAdjust="0"/>
    <p:restoredTop sz="69164" autoAdjust="0"/>
  </p:normalViewPr>
  <p:slideViewPr>
    <p:cSldViewPr snapToGrid="0" showGuides="1">
      <p:cViewPr varScale="1">
        <p:scale>
          <a:sx n="77" d="100"/>
          <a:sy n="77" d="100"/>
        </p:scale>
        <p:origin x="111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0" Type="http://schemas.openxmlformats.org/officeDocument/2006/relationships/slide" Target="slides/slide18.xml"/><Relationship Id="rId41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E9FA54-641D-6241-A02F-D7EBC8BA42BD}" type="datetimeFigureOut">
              <a:rPr lang="de-DE" smtClean="0"/>
              <a:t>18.05.2026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A0F3E6-BB32-6A49-8260-2D8D30743B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9500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Paritätisch besetzte Prüfungsausschüsse, gemeinsam beschlossene Ausbildungsstandards, gemeinsame Steuerung des Systems auf allen Ebenen</a:t>
            </a:r>
          </a:p>
          <a:p>
            <a:r>
              <a:rPr lang="de-D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Zu rund 70 % im Betrieb</a:t>
            </a:r>
          </a:p>
          <a:p>
            <a:r>
              <a:rPr lang="de-D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Berufsausbildungs-Standards, durch die Kammer ausgestelltes Zeugnis</a:t>
            </a:r>
          </a:p>
          <a:p>
            <a:r>
              <a:rPr lang="de-D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 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und aus den Betrieben, staatliche Lehrer an den Berufsschulen</a:t>
            </a:r>
          </a:p>
          <a:p>
            <a:r>
              <a:rPr lang="de-D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 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Datenreports, Berufsbildungsbericht, Ausbildungsstandards (BIBB)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5696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Berufsprofil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Welche Kompetenzen müssen vermittelt werden?</a:t>
            </a:r>
          </a:p>
          <a:p>
            <a:pPr lvl="0"/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Inhalte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Welche konkreten Fähigkeiten und Verrichtungen müssen beherrscht werden?</a:t>
            </a:r>
          </a:p>
          <a:p>
            <a:pPr lvl="0"/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Prüfungskenntnisse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Welches Wissen bereitet die Auszubildenden optimal auf ihre Abschlussprüfung vor?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99469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Die Inhalte des Rahmenlehrplans definieren sich über "Lernfelder".</a:t>
            </a:r>
          </a:p>
          <a:p>
            <a:endParaRPr lang="de-DE" dirty="0"/>
          </a:p>
          <a:p>
            <a:r>
              <a:rPr lang="de-DE" dirty="0"/>
              <a:t>ggf. an dieser Stelle die Thematik "Lernfelder" erläutern.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30563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Dynamik des Berufsbildungssystem erläutern anhand BBiG-Novellen, zuletzt: </a:t>
            </a:r>
          </a:p>
          <a:p>
            <a:r>
              <a:rPr lang="de-DE" dirty="0"/>
              <a:t>2020: Prinzip der Gleichwertigkeit von beruflicher und akademischer Bildung kodifiziert</a:t>
            </a:r>
          </a:p>
          <a:p>
            <a:r>
              <a:rPr lang="de-DE" dirty="0"/>
              <a:t>2024: </a:t>
            </a:r>
            <a:r>
              <a:rPr lang="de-DE" b="0" i="0" dirty="0">
                <a:solidFill>
                  <a:srgbClr val="586162"/>
                </a:solidFill>
                <a:effectLst/>
                <a:latin typeface="Fira Sans"/>
              </a:rPr>
              <a:t>Berufsbildungsvalidierungs- und -</a:t>
            </a:r>
            <a:r>
              <a:rPr lang="de-DE" b="0" i="0" dirty="0" err="1">
                <a:solidFill>
                  <a:srgbClr val="586162"/>
                </a:solidFill>
                <a:effectLst/>
                <a:latin typeface="Fira Sans"/>
              </a:rPr>
              <a:t>digitalisierungsgesetz</a:t>
            </a:r>
            <a:r>
              <a:rPr lang="de-DE" b="0" i="0" dirty="0">
                <a:solidFill>
                  <a:srgbClr val="586162"/>
                </a:solidFill>
                <a:effectLst/>
                <a:latin typeface="Fira Sans"/>
              </a:rPr>
              <a:t> (</a:t>
            </a:r>
            <a:r>
              <a:rPr lang="de-DE" b="0" i="0" dirty="0" err="1">
                <a:solidFill>
                  <a:srgbClr val="586162"/>
                </a:solidFill>
                <a:effectLst/>
                <a:latin typeface="Fira Sans"/>
              </a:rPr>
              <a:t>BVaDiG</a:t>
            </a:r>
            <a:r>
              <a:rPr lang="de-DE" b="0" i="0" dirty="0">
                <a:solidFill>
                  <a:srgbClr val="586162"/>
                </a:solidFill>
                <a:effectLst/>
                <a:latin typeface="Fira Sans"/>
              </a:rPr>
              <a:t>)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22833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Weitere Motivation: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Eine Berufsausbildung sichert den sozialen Status junger Menschen als Bürger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 Staat kann berufliche Ausbildung nicht alleine gewährleisten: Kosten und Kompetenzen</a:t>
            </a:r>
          </a:p>
          <a:p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Weitere Maßnahmen: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Gewährleistung von Durchlässigkeit: Hochschulzugang für Azubis mit Abschluss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Öffnung der Dualen Berufsausbildung unabhängig von vorherigen Abschlüssen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68850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 Erwartungen und Ziele von Jugendlichen an eine Ausbildungsstelle sind vielfältig: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etwas Praktisches lernen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eigenes Geld verdienen (Selbstständigkeit)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Traum verwirklichen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soziales Prestige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Pflichterfüllung 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53961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Auch hier gibt es einige weitere Beweggründe: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Wir suchen loyale Mitarbeiter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Wir wissen selbst am besten, welche Qualifikationen bei uns gebraucht werden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Wir möchten sozial verantwortlich handeln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Wir suchen den Input und das innovative Potenzial von jungen Leuten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Wir sparen Einarbeitungs- und Umschulungskosten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48648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 Ausbildungsvertrag regelt außerdem: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Urlaubsanspruch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evtl. Voraussetzung für eine Beendigung des Ausbildungsverhältnisses 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 Ausbildungsvertrag ähnelt einem Arbeitsvertrag. Er ist die Grundlage für das Lernen im Betrieb während der Ausbildung.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 Ausbildungsvertrag wird von den Kammern registriert. 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02088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Gesetzliche Grundlagen: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dirty="0"/>
          </a:p>
          <a:p>
            <a:r>
              <a:rPr lang="de-DE" dirty="0"/>
              <a:t>... für die Ausbildung im Betrieb &gt; Ausbildungsvertrag</a:t>
            </a:r>
          </a:p>
          <a:p>
            <a:r>
              <a:rPr lang="de-DE" dirty="0"/>
              <a:t>... für die Berufsschule &gt; Schulpflicht</a:t>
            </a:r>
          </a:p>
          <a:p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Zeitliche Aufteilung: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dirty="0"/>
          </a:p>
          <a:p>
            <a:r>
              <a:rPr lang="de-DE" dirty="0"/>
              <a:t>beispielsweise:</a:t>
            </a:r>
          </a:p>
          <a:p>
            <a:endParaRPr lang="de-DE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Montags bis Mittwoch: im Betrieb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Donnerstag und Freitag: in der Berufsschule</a:t>
            </a:r>
          </a:p>
          <a:p>
            <a:endParaRPr lang="de-DE" dirty="0"/>
          </a:p>
          <a:p>
            <a:r>
              <a:rPr lang="de-DE" dirty="0"/>
              <a:t>alternativ: Blockunterricht</a:t>
            </a:r>
          </a:p>
          <a:p>
            <a:endParaRPr lang="de-DE" dirty="0"/>
          </a:p>
          <a:p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Ergänzende Information: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 Betriebliche Ausbildung und der Berufsschulunterricht folgen den Ausbildungsstandards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79155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Wichtig: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Keine Beteiligung der jeweiligen Lehr- und Ausbildungskräfte!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62215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Zur Erinnerung: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laut IAB-Forum waren 85 % der Absolventinnen und Absolventen des Jahres 2020 in sozialversicherungspflichtiger Beschäftigung</a:t>
            </a:r>
            <a:endParaRPr lang="de-DE" dirty="0">
              <a:effectLst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Rund 79 % aller Auszubildenden werden vom ausbildenden Betrieb übernommen.</a:t>
            </a:r>
            <a:r>
              <a:rPr lang="de-DE" dirty="0">
                <a:effectLst/>
              </a:rPr>
              <a:t> 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00704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Ergänzende Information:</a:t>
            </a:r>
          </a:p>
          <a:p>
            <a:endParaRPr lang="de-DE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Insgesamt haben ca. 51 % der Bevölkerung in ihrem Leben eine duale Berufsausbildung begonnen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Laut IAB-Forum (2023) waren 85 % der Absolventinnen und Absolventen des Jahres 2020 in sozialversicherungspflichtiger Beschäftigung. 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 positive Effekt: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 Jugendarbeitslosigkeit in Deutschland liegt bei nur rund 5,7 % (2025)  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32078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Zur Erinnerung: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dirty="0"/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Kammern sind die Vertreter der Wirtschaft, Gewerkschaften/Arbeitnehmervertreter und Verbände/Arbeitgebervertreter sind die Sozialpartner.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 erzielen einen Konsens.</a:t>
            </a:r>
          </a:p>
          <a:p>
            <a:endParaRPr lang="de-DE" dirty="0"/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Fazit I: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 Duale Berufsausbildung wird im Wesentlichen von denjenigen gestaltet, die unmittelbar betroffen sind und die den Bedarf am Arbeitsmarkt am besten kennen.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Fazit II: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Alle Entscheidungen zur Berufsausbildung werden im Konsensprinzip getroffen.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Fazit III: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 Standards gelten bundesweit. Sie werden regelmäßig aktualisiert.</a:t>
            </a:r>
            <a:r>
              <a:rPr lang="de-DE" dirty="0">
                <a:effectLst/>
              </a:rPr>
              <a:t> 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27365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Nachfrage nach Fachkräften &gt;&gt;&gt;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Deutschland ist eine entwickelte Industrienation mit einem starken Mittelstand.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-Situation &gt;&gt;&gt;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Auszubildende lernen „on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job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“, sind in den Arbeitsprozess integriert. Unternehmen bilden ihre eigene zukünftige Belegschaft nach eigenem Bedarf aus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Qualifiziertes Ausbildungspersonal &gt;&gt;&gt;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Ausbilder sind „vom Fach“ und haben selbst eine Ausbildung durchlaufen, kennen auch das Unternehmen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Ergänzende Information: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 Staat steuert zwar als Gesetzgeber den Prozess und setzt den Rahmen, er überlässt aber wesentliche Entscheidungen den unmittelbaren Stakeholdern.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9753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Paritätisch besetzte Prüfungsausschüsse, gemeinsam beschlossene Ausbildungsstandards, gemeinsame Steuerung des Systems auf allen Ebenen</a:t>
            </a:r>
          </a:p>
          <a:p>
            <a:r>
              <a:rPr lang="de-D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Zu rund 70 % im Betrieb</a:t>
            </a:r>
          </a:p>
          <a:p>
            <a:r>
              <a:rPr lang="de-D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Berufsausbildungs-Standards, durch die Kammer ausgestelltes Zeugnis</a:t>
            </a:r>
          </a:p>
          <a:p>
            <a:r>
              <a:rPr lang="de-D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 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und aus den Betrieben, staatliche Lehrer an den Berufsschulen</a:t>
            </a:r>
          </a:p>
          <a:p>
            <a:r>
              <a:rPr lang="de-D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 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Datenreports, Berufsbildungsbericht, Ausbildungsstandards (BIBB)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591321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Weitere Vorteile: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höhere Identifikation mit dem Ausbildungsbetrieb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Ausbildung als Grundlage für weiterführende Maßnahmen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914528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Weiterer Vorteil: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Rekrutierungs- und Umschulungskosten werden reduziert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96895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Weiterer Vorteil: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Frühindikator für die Entwicklungen in Wirtschaft und auf dem Arbeitsmarkt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194512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Diskrepanz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2025: ca. 84.000 Bewerber/innen ohne Ausbildungsplatz</a:t>
            </a:r>
          </a:p>
          <a:p>
            <a:pPr lvl="0"/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Zugang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Mangel an informellen Kompetenzen: Disziplin, Verlässlichkeit, grundlegende Kenntnisse (Lesen, Schreiben, Rechnen)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Anforderungen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Bspw.: IT-Kenntnisse, Fremdsprachenkenntnisse</a:t>
            </a:r>
          </a:p>
          <a:p>
            <a:pPr lvl="0"/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Lebensbegleitendes Lernen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Besonders für ältere </a:t>
            </a:r>
            <a:r>
              <a:rPr lang="de-DE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Bewerber</a:t>
            </a:r>
            <a:r>
              <a:rPr lang="de-DE" sz="1200" kern="12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+mn-lt"/>
                <a:ea typeface="+mn-ea"/>
                <a:cs typeface="+mn-cs"/>
              </a:rPr>
              <a:t>/innen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903586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Diskrepanz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Unbesetzte Ausbildungsstellen 2010: 19.800 / 2025: 54.400 = 2,8-fach höherer Wert</a:t>
            </a:r>
          </a:p>
          <a:p>
            <a:pPr lvl="0"/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„Ausbildungsreife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Fehlende soziale Kompetenzen, Grundkenntnisse</a:t>
            </a:r>
          </a:p>
          <a:p>
            <a:pPr lvl="0"/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Inklusion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Hoher personeller und zeitlicher Extraaufwand, besondere Qualifikationen des ausbildenden Personals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580046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Demografischer Wandel 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Weniger junge Menschen, die in eine Ausbildung gehen können, Bedarf des Arbeitsmarktes kann nicht mehr bedient werden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Trend zur Akademisierung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Ausbildung ist tendenziell Out, Universität ist In</a:t>
            </a:r>
          </a:p>
          <a:p>
            <a:pPr lvl="0"/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Regionale Unterschiede 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Angebot und Nachfrage von Ausbildungsplätzen</a:t>
            </a:r>
          </a:p>
          <a:p>
            <a:pPr lvl="0"/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Inklusion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 gesellschaftliche Aufgabe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89900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04405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Ergänzende Information: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Azubis sind im Durchschnitt 19,9 Jahre alt (2024)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 Investition pro Auszubildenden pro Jahr beträgt im Durchschnitt 26.210 Euro (2022/2023)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69 % davon (ca. 18.124 Euro) amortisieren sich (Produktivbeitrag der Auszubildenden)</a:t>
            </a:r>
          </a:p>
          <a:p>
            <a:r>
              <a:rPr lang="de-DE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Das bedeutet: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internationaler Wettbewerbsvorteil für deutsche KMUs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zukünftiges Personal nach eigenem Bedarf ausgebildet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geringe Investitionen auf dem Personalmarkt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57786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Ergänzende Information: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 drei Akteure sichern durch eine ausdifferenzierte Rollenverteilung die Rahmenbedingungen der Berufsbildung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Das „Ownership“ liegt bei allen drei Akteuren; Sie alle tragen es zugleich und übernehmen Verantwortung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 gewährleisten die ständige Innovationsfähigkeit des Systems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 stellen Qualitätsstandards sicher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32937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 Impuls für die Entwicklung und Aktualisierung von Ausbildungsstandards kommt aus den Unternehmen und Kammern. Sie wissen am besten, welche Kenntnisse gebraucht werden.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Weitere Aufgaben: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Betriebe bei der Suche nach Azubis unterstützen, Ausbildungsverträge registrieren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Mediation bei Uneinigkeiten zwischen Azubis und Betrieben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 Wirtschaft investiert jährlich 9,7 Mrd. € in Berufsbildung (2024)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68432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Ergänzende Information: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 Prozess von Abstimmung und Verabschiedung neuer Ausbildungsordnungen wird durch das Bundesinstitut für Berufsbildung geleitet.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Wirtschafts- und Sozialpartner sind im gesamten Prozess einbezogen.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68094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Detailinformation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 Finanzierung durch den Staat beläuft sich auf rund 4,4 Mrd. €, davon über 3,4 Mrd. € für 1.550 Berufsschulen und ca. 0,9 Mrd. € für Steuerungs-, Monitoring- und Fördermaßnahmen (2023)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Staat verabschiedet das Berufsbildungsgesetz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69419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ggf. vorangegangene Folien nochmals zusammenfassen: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Drei Hauptakteure einigen sich gleichberechtigt auf die grundlegenden Standards für die Duale Berufsausbildung. 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Diese Standards folgen den konkreten Anforderungen aus der Arbeitswelt. 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94042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Ergänzende Information: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 Dauer der Weiterentwicklung und Durchsetzung von Standards beträgt max. 1 Jahr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Standards werden an beiden Lernorten dynamisch an die Anforderungen der Arbeitswelt angepasst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Das BIBB erforscht kontinuierlich den Wandel von Arbeit und Ausbildung; die Erkenntnisse fließen in den Prozess ein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2395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hyperlink" Target="http://www.govet.international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11" Type="http://schemas.openxmlformats.org/officeDocument/2006/relationships/hyperlink" Target="mailto:govet@bibb.de" TargetMode="External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5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7.jpe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gerüc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CEA9E23A-8F75-4C3F-AB46-05DE57C054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2E9657AB-AE6E-4E63-A693-2CF785B85FB8}"/>
              </a:ext>
            </a:extLst>
          </p:cNvPr>
          <p:cNvSpPr/>
          <p:nvPr userDrawn="1"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D0043F3-D1FD-44D9-86E2-40020BF1DD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23" y="5648096"/>
            <a:ext cx="1097857" cy="10961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E68AABC-10D3-49E7-8FED-881B17C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1A482-943E-4E06-89EE-0531058A6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 marL="1250950" indent="-355600">
              <a:lnSpc>
                <a:spcPct val="100000"/>
              </a:lnSpc>
              <a:defRPr sz="2400"/>
            </a:lvl2pPr>
            <a:lvl3pPr marL="1790700" indent="-269875">
              <a:lnSpc>
                <a:spcPct val="100000"/>
              </a:lnSpc>
              <a:defRPr sz="2000"/>
            </a:lvl3pPr>
            <a:lvl4pPr marL="2155825" indent="-269875">
              <a:lnSpc>
                <a:spcPct val="100000"/>
              </a:lnSpc>
              <a:defRPr/>
            </a:lvl4pPr>
            <a:lvl5pPr marL="2598738" indent="-269875"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563434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CEA9E23A-8F75-4C3F-AB46-05DE57C054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2E9657AB-AE6E-4E63-A693-2CF785B85FB8}"/>
              </a:ext>
            </a:extLst>
          </p:cNvPr>
          <p:cNvSpPr/>
          <p:nvPr userDrawn="1"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D0043F3-D1FD-44D9-86E2-40020BF1DD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23" y="5648096"/>
            <a:ext cx="1097857" cy="10961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E68AABC-10D3-49E7-8FED-881B17C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1A482-943E-4E06-89EE-0531058A6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700363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6654B1F5-AD94-4F43-9AF8-8E99537EA5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1052513"/>
            <a:ext cx="11053762" cy="1005846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357187" indent="0">
              <a:buNone/>
              <a:defRPr/>
            </a:lvl2pPr>
            <a:lvl3pPr marL="806450" indent="0">
              <a:buNone/>
              <a:defRPr/>
            </a:lvl3pPr>
            <a:lvl4pPr marL="1163637" indent="0">
              <a:buNone/>
              <a:defRPr/>
            </a:lvl4pPr>
            <a:lvl5pPr marL="1520825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43876BC-0158-4643-98F3-1C58795369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733A6227-8E82-4281-95DD-E2138C80C2DF}"/>
              </a:ext>
            </a:extLst>
          </p:cNvPr>
          <p:cNvSpPr/>
          <p:nvPr userDrawn="1"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C57CBAC-083C-4B33-B30C-4672AB33BC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23" y="5648096"/>
            <a:ext cx="1097857" cy="10961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4602E17-CDCF-418F-86F8-A9783BDDA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EAC4C9-C746-494B-92BA-AE252C0375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0158" y="2141489"/>
            <a:ext cx="4860000" cy="446715"/>
          </a:xfrm>
          <a:solidFill>
            <a:schemeClr val="accent1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DFCC827-EE89-41C0-841E-36E6CA90D3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0158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0B2F003-0D45-47AE-91F7-B6FC8FBEDA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2575" y="2141489"/>
            <a:ext cx="4860000" cy="446715"/>
          </a:xfrm>
          <a:solidFill>
            <a:schemeClr val="accent1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E98050B-5FEC-4197-A3E5-5E4A91470A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52575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800"/>
            </a:lvl4pPr>
            <a:lvl5pPr>
              <a:lnSpc>
                <a:spcPct val="100000"/>
              </a:lnSpc>
              <a:defRPr sz="18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911088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 Oran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F4BD3340-DC2B-4D68-8D14-221F53299F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0" r="28057"/>
          <a:stretch/>
        </p:blipFill>
        <p:spPr>
          <a:xfrm>
            <a:off x="-1" y="1052514"/>
            <a:ext cx="12192001" cy="5805486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E0C15F5-7624-4C0F-A330-92606E04C50C}"/>
              </a:ext>
            </a:extLst>
          </p:cNvPr>
          <p:cNvSpPr/>
          <p:nvPr userDrawn="1"/>
        </p:nvSpPr>
        <p:spPr>
          <a:xfrm>
            <a:off x="1" y="113804"/>
            <a:ext cx="12191999" cy="7839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1E94B7-2936-4763-B117-E3C78A1E8C7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8813" y="296863"/>
            <a:ext cx="9000576" cy="446715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2400"/>
            </a:lvl1pPr>
          </a:lstStyle>
          <a:p>
            <a:r>
              <a:rPr lang="de-DE" dirty="0"/>
              <a:t>GOVET at BIBB</a:t>
            </a:r>
          </a:p>
        </p:txBody>
      </p:sp>
      <p:pic>
        <p:nvPicPr>
          <p:cNvPr id="35" name="Grafik 34">
            <a:extLst>
              <a:ext uri="{FF2B5EF4-FFF2-40B4-BE49-F238E27FC236}">
                <a16:creationId xmlns:a16="http://schemas.microsoft.com/office/drawing/2014/main" id="{36DEB25A-C3FB-42BB-A37C-98ADFE5CD24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0956" y="2816645"/>
            <a:ext cx="454995" cy="579652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862A3916-6FA1-4728-8964-27022EE3AF0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4766" y="3608533"/>
            <a:ext cx="467374" cy="467374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447BC9B3-AD81-451C-BEFF-4B614382F1E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0086" y="4252783"/>
            <a:ext cx="416735" cy="516253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58EDDB5A-FD23-4523-829E-58F0A0E0577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19423" y="4945053"/>
            <a:ext cx="278061" cy="390355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DB72E0DA-FA17-42CA-A956-A5CA6A580F56}"/>
              </a:ext>
            </a:extLst>
          </p:cNvPr>
          <p:cNvSpPr txBox="1"/>
          <p:nvPr userDrawn="1"/>
        </p:nvSpPr>
        <p:spPr>
          <a:xfrm>
            <a:off x="1524994" y="2798634"/>
            <a:ext cx="355110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Friedrich-Ebert-Allee 114-116</a:t>
            </a:r>
            <a:b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53113 Bonn, 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Germany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govet@bibb.de</a:t>
            </a:r>
            <a:endParaRPr kumimoji="0" lang="de-DE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49 228 107 1818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www.govet.international</a:t>
            </a:r>
            <a:endParaRPr kumimoji="0" lang="de-DE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1636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uReg 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O:\Zentralstelle\05 Kommunikation\07 Corporate Design\Logo\BReg_Foerderzusatz\BReg_Office_Farbe_de_WBZ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52"/>
          <a:stretch/>
        </p:blipFill>
        <p:spPr bwMode="auto">
          <a:xfrm>
            <a:off x="264386" y="5506915"/>
            <a:ext cx="1750394" cy="1351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" t="10576" b="13391"/>
          <a:stretch/>
        </p:blipFill>
        <p:spPr>
          <a:xfrm>
            <a:off x="-17092" y="801842"/>
            <a:ext cx="12226183" cy="4828374"/>
          </a:xfrm>
          <a:prstGeom prst="rect">
            <a:avLst/>
          </a:prstGeom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78864" y="2926922"/>
            <a:ext cx="5734228" cy="80759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5841" y="5790398"/>
            <a:ext cx="1974230" cy="658078"/>
          </a:xfrm>
          <a:prstGeom prst="rect">
            <a:avLst/>
          </a:prstGeom>
        </p:spPr>
      </p:pic>
      <p:sp>
        <p:nvSpPr>
          <p:cNvPr id="11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9255095" y="2799162"/>
            <a:ext cx="2493994" cy="935352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300"/>
              </a:spcAft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3 Zeilen: Ort, Datum, Referent*in</a:t>
            </a:r>
          </a:p>
          <a:p>
            <a:pPr lvl="0"/>
            <a:endParaRPr lang="de-DE" dirty="0"/>
          </a:p>
        </p:txBody>
      </p:sp>
      <p:sp>
        <p:nvSpPr>
          <p:cNvPr id="12" name="Textfeld 11"/>
          <p:cNvSpPr txBox="1"/>
          <p:nvPr userDrawn="1"/>
        </p:nvSpPr>
        <p:spPr>
          <a:xfrm>
            <a:off x="3781425" y="5819775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Zentralstelle der Bundesregierung für internationale Berufsbildungszusammenarbeit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2060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uReg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" t="10576" b="13391"/>
          <a:stretch/>
        </p:blipFill>
        <p:spPr>
          <a:xfrm>
            <a:off x="-17092" y="801842"/>
            <a:ext cx="12226183" cy="4828374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76727" y="2868212"/>
            <a:ext cx="5719273" cy="84920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8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9255095" y="2799162"/>
            <a:ext cx="2493994" cy="935352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300"/>
              </a:spcAft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3 Zeilen: Ort, Datum, Referent*in</a:t>
            </a:r>
          </a:p>
          <a:p>
            <a:pPr lvl="0"/>
            <a:endParaRPr lang="de-DE" dirty="0"/>
          </a:p>
        </p:txBody>
      </p:sp>
      <p:sp>
        <p:nvSpPr>
          <p:cNvPr id="9" name="Textfeld 8"/>
          <p:cNvSpPr txBox="1"/>
          <p:nvPr userDrawn="1"/>
        </p:nvSpPr>
        <p:spPr>
          <a:xfrm>
            <a:off x="3781425" y="5819775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German Office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international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Cooperation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Vocational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Education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Training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26" y="5676892"/>
            <a:ext cx="2107670" cy="115200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6349" y="5769210"/>
            <a:ext cx="231851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224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79425" y="1949450"/>
            <a:ext cx="11269663" cy="3736975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D6851B"/>
              </a:buClr>
              <a:buFont typeface="Wingdings 3" panose="05040102010807070707" pitchFamily="18" charset="2"/>
              <a:buChar char="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682094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Kapitelüberschriftjjjjjjjjjjjjjjjjjjjjjjjjjjjjjjjjjjjjjjjjjjjjjjjjjjjjjjjjjjjjjjjjjjjjjjjjjjjjjjjjjjjjjjjjjjjjjjjjjjjjjjjjjjjjj</a:t>
            </a:r>
          </a:p>
        </p:txBody>
      </p:sp>
      <p:pic>
        <p:nvPicPr>
          <p:cNvPr id="4" name="Grafik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4" y="1768507"/>
            <a:ext cx="12205434" cy="3339521"/>
          </a:xfrm>
          <a:prstGeom prst="rect">
            <a:avLst/>
          </a:prstGeom>
        </p:spPr>
      </p:pic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>
          <a:xfrm>
            <a:off x="479425" y="5305425"/>
            <a:ext cx="11269663" cy="12858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3322287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08" b="2745"/>
          <a:stretch/>
        </p:blipFill>
        <p:spPr>
          <a:xfrm>
            <a:off x="0" y="823959"/>
            <a:ext cx="12192000" cy="6029010"/>
          </a:xfrm>
          <a:prstGeom prst="rect">
            <a:avLst/>
          </a:prstGeom>
        </p:spPr>
      </p:pic>
      <p:sp>
        <p:nvSpPr>
          <p:cNvPr id="4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3468687" y="2644967"/>
            <a:ext cx="5254625" cy="3041811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3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921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jpe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A030D1F-0E6E-4510-8496-39E299C73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51A3B7B-FE76-44A5-8C9E-872A502CD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954232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50" r:id="rId2"/>
    <p:sldLayoutId id="2147483653" r:id="rId3"/>
    <p:sldLayoutId id="2147483679" r:id="rId4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57188" indent="-357188" algn="l" defTabSz="357188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714375" indent="-357188" algn="l" defTabSz="53657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071563" indent="-265113" algn="l" defTabSz="47942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438275" indent="-274638" algn="l" defTabSz="357188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1795463" indent="-274638" algn="l" defTabSz="360363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5" userDrawn="1">
          <p15:clr>
            <a:srgbClr val="F26B43"/>
          </p15:clr>
        </p15:guide>
        <p15:guide id="2" orient="horz" pos="187" userDrawn="1">
          <p15:clr>
            <a:srgbClr val="F26B43"/>
          </p15:clr>
        </p15:guide>
        <p15:guide id="3" pos="7378" userDrawn="1">
          <p15:clr>
            <a:srgbClr val="F26B43"/>
          </p15:clr>
        </p15:guide>
        <p15:guide id="4" orient="horz" pos="3566" userDrawn="1">
          <p15:clr>
            <a:srgbClr val="F26B43"/>
          </p15:clr>
        </p15:guide>
        <p15:guide id="5" orient="horz" pos="663" userDrawn="1">
          <p15:clr>
            <a:srgbClr val="F26B43"/>
          </p15:clr>
        </p15:guide>
        <p15:guide id="6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8" t="40524" r="5778" b="38418"/>
          <a:stretch/>
        </p:blipFill>
        <p:spPr>
          <a:xfrm>
            <a:off x="9624562" y="116632"/>
            <a:ext cx="2160000" cy="514286"/>
          </a:xfrm>
          <a:prstGeom prst="rect">
            <a:avLst/>
          </a:prstGeom>
        </p:spPr>
      </p:pic>
      <p:sp>
        <p:nvSpPr>
          <p:cNvPr id="13" name="Textplatzhalter 2"/>
          <p:cNvSpPr txBox="1">
            <a:spLocks/>
          </p:cNvSpPr>
          <p:nvPr userDrawn="1"/>
        </p:nvSpPr>
        <p:spPr>
          <a:xfrm>
            <a:off x="9161092" y="2868212"/>
            <a:ext cx="2683380" cy="8492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9074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70" r:id="rId3"/>
    <p:sldLayoutId id="2147483672" r:id="rId4"/>
    <p:sldLayoutId id="214748367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725">
          <p15:clr>
            <a:srgbClr val="F26B43"/>
          </p15:clr>
        </p15:guide>
        <p15:guide id="2" pos="7401">
          <p15:clr>
            <a:srgbClr val="F26B43"/>
          </p15:clr>
        </p15:guide>
        <p15:guide id="3" pos="3840">
          <p15:clr>
            <a:srgbClr val="F26B43"/>
          </p15:clr>
        </p15:guide>
        <p15:guide id="4" pos="30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iab-forum.de/" TargetMode="External"/><Relationship Id="rId13" Type="http://schemas.openxmlformats.org/officeDocument/2006/relationships/hyperlink" Target="http://www.gesetze-im-internet.de/ihkg/index.html" TargetMode="External"/><Relationship Id="rId18" Type="http://schemas.openxmlformats.org/officeDocument/2006/relationships/hyperlink" Target="https://www.bmftr.bund.de/" TargetMode="External"/><Relationship Id="rId3" Type="http://schemas.openxmlformats.org/officeDocument/2006/relationships/hyperlink" Target="https://www.bibb.de/datenreport/de/index.php" TargetMode="External"/><Relationship Id="rId7" Type="http://schemas.openxmlformats.org/officeDocument/2006/relationships/hyperlink" Target="https://www.bibb.de/dienst/publikationen/de/20504" TargetMode="External"/><Relationship Id="rId12" Type="http://schemas.openxmlformats.org/officeDocument/2006/relationships/hyperlink" Target="http://www.gesetze-im-internet.de/jarbschg/index.html" TargetMode="External"/><Relationship Id="rId17" Type="http://schemas.openxmlformats.org/officeDocument/2006/relationships/hyperlink" Target="https://www.bmbfsfj.bund.de/" TargetMode="External"/><Relationship Id="rId2" Type="http://schemas.openxmlformats.org/officeDocument/2006/relationships/notesSlide" Target="../notesSlides/notesSlide29.xml"/><Relationship Id="rId16" Type="http://schemas.openxmlformats.org/officeDocument/2006/relationships/hyperlink" Target="https://www.govet.international/" TargetMode="External"/><Relationship Id="rId20" Type="http://schemas.openxmlformats.org/officeDocument/2006/relationships/hyperlink" Target="mailto:govet@bibb.d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datenportal.bmbf.de/portal/de/index.html" TargetMode="External"/><Relationship Id="rId11" Type="http://schemas.openxmlformats.org/officeDocument/2006/relationships/hyperlink" Target="https://www.gesetze-im-internet.de/bbig_2005/" TargetMode="External"/><Relationship Id="rId5" Type="http://schemas.openxmlformats.org/officeDocument/2006/relationships/hyperlink" Target="https://www.destatis.de/DE/Home/_inhalt.html" TargetMode="External"/><Relationship Id="rId15" Type="http://schemas.openxmlformats.org/officeDocument/2006/relationships/hyperlink" Target="http://www.gesetze-im-internet.de/betrvg/" TargetMode="External"/><Relationship Id="rId10" Type="http://schemas.openxmlformats.org/officeDocument/2006/relationships/hyperlink" Target="https://www.govet.international/de/54899.php" TargetMode="External"/><Relationship Id="rId19" Type="http://schemas.openxmlformats.org/officeDocument/2006/relationships/hyperlink" Target="https://www.bibb.de/" TargetMode="External"/><Relationship Id="rId4" Type="http://schemas.openxmlformats.org/officeDocument/2006/relationships/hyperlink" Target="https://www.bmbfsfj.bund.de/bmbfsfj/service/publikationen/berufsbildungsbericht-2026-285646" TargetMode="External"/><Relationship Id="rId9" Type="http://schemas.openxmlformats.org/officeDocument/2006/relationships/hyperlink" Target="https://www.bibb.de/dienst/publikationen/de/19200" TargetMode="External"/><Relationship Id="rId14" Type="http://schemas.openxmlformats.org/officeDocument/2006/relationships/hyperlink" Target="http://www.gesetze-im-internet.de/tvg/index.html" TargetMode="Externa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FC94C589-756E-4FDD-B45A-40F0F41855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539" y="3045124"/>
            <a:ext cx="6047117" cy="689389"/>
          </a:xfrm>
        </p:spPr>
        <p:txBody>
          <a:bodyPr/>
          <a:lstStyle/>
          <a:p>
            <a:r>
              <a:rPr lang="de-DE" sz="2800" dirty="0"/>
              <a:t>Duale Berufsausbildung in Deutschland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3C5CCC5-26E7-4334-8882-8D81D053DB6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96863"/>
            <a:ext cx="9001125" cy="446087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97564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E52289-9C17-495F-9F61-49E6C9192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Grundlagen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7E0E0D5-9C26-4040-BB59-15F43139D7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Die Akteure: Staat – der Rahmengeber</a:t>
            </a:r>
          </a:p>
          <a:p>
            <a:pPr marL="0" indent="0">
              <a:buNone/>
            </a:pPr>
            <a:endParaRPr lang="de-DE" b="1" dirty="0"/>
          </a:p>
          <a:p>
            <a:pPr lvl="1"/>
            <a:r>
              <a:rPr lang="de-DE" dirty="0"/>
              <a:t>verhandelt die </a:t>
            </a:r>
            <a:r>
              <a:rPr lang="de-DE" u="sng" dirty="0"/>
              <a:t>Ausbildungsordnung</a:t>
            </a:r>
            <a:r>
              <a:rPr lang="de-DE" dirty="0"/>
              <a:t> mit den Sozialpartnern (betriebliche Ausbildung)</a:t>
            </a:r>
          </a:p>
          <a:p>
            <a:pPr lvl="1"/>
            <a:r>
              <a:rPr lang="de-DE" dirty="0"/>
              <a:t>definiert die Ausbildung in den Berufsschulen: </a:t>
            </a:r>
            <a:r>
              <a:rPr lang="de-DE" u="sng" dirty="0"/>
              <a:t>Rahmenlehrplan</a:t>
            </a:r>
          </a:p>
          <a:p>
            <a:pPr lvl="1"/>
            <a:r>
              <a:rPr lang="de-DE" dirty="0"/>
              <a:t>Finanziert, organisiert und überprüft das öffentliche Berufsschulsystem</a:t>
            </a:r>
          </a:p>
          <a:p>
            <a:pPr lvl="1"/>
            <a:r>
              <a:rPr lang="de-DE" dirty="0"/>
              <a:t>betreibt und ermöglicht Berufsbildungsforschung </a:t>
            </a:r>
            <a:r>
              <a:rPr lang="de-DE" dirty="0">
                <a:sym typeface="Wingdings" panose="05000000000000000000" pitchFamily="2" charset="2"/>
              </a:rPr>
              <a:t> </a:t>
            </a:r>
            <a:r>
              <a:rPr lang="de-DE" dirty="0"/>
              <a:t>BIBB</a:t>
            </a:r>
          </a:p>
          <a:p>
            <a:pPr lvl="1"/>
            <a:r>
              <a:rPr lang="de-DE" dirty="0"/>
              <a:t>unterstützt die Suche nach einem Ausbildungsplatz (bspw. Jugendliche, Arbeitslose, benachteiligte Menschen)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36477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4B3210-779C-49B9-B314-A1986E73A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Grundlagen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4CEC22-5734-47C1-BF67-1937D0BC61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Der Rahmen: Standards</a:t>
            </a: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de-DE" dirty="0"/>
              <a:t>definieren die Umsetzung Dualer Berufsausbildung in Betrieben und Berufsschulen</a:t>
            </a:r>
          </a:p>
          <a:p>
            <a:pPr lvl="1"/>
            <a:r>
              <a:rPr lang="de-DE" dirty="0"/>
              <a:t>sichern die Qualitätskontrolle und Förderung der Dualen Berufsausbildung</a:t>
            </a:r>
          </a:p>
          <a:p>
            <a:pPr lvl="1"/>
            <a:r>
              <a:rPr lang="de-DE" dirty="0"/>
              <a:t>sind bundesweit gültig und verbindlich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28582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15A165-6206-478D-8042-80BC7DC5A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Grundlagen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DAA2CA-0F3C-4774-8E4F-990C4D2433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Der Rahmen: Standards – Entstehung </a:t>
            </a:r>
          </a:p>
          <a:p>
            <a:pPr marL="0" indent="0">
              <a:buNone/>
            </a:pPr>
            <a:endParaRPr lang="de-DE" b="1" dirty="0"/>
          </a:p>
          <a:p>
            <a:pPr lvl="1"/>
            <a:r>
              <a:rPr lang="de-DE" b="1" dirty="0"/>
              <a:t>1. Arbeitgeber </a:t>
            </a:r>
            <a:r>
              <a:rPr lang="de-DE" dirty="0"/>
              <a:t>identifizieren im Betrieb neue Aufgabengebiete und Qualifikationen </a:t>
            </a:r>
          </a:p>
          <a:p>
            <a:pPr lvl="1"/>
            <a:r>
              <a:rPr lang="de-DE" b="1" dirty="0"/>
              <a:t>2. Sozialpartner und Staat </a:t>
            </a:r>
            <a:r>
              <a:rPr lang="de-DE" dirty="0"/>
              <a:t>verhandeln und verabschieden vom BIBB </a:t>
            </a:r>
            <a:br>
              <a:rPr lang="de-DE" dirty="0"/>
            </a:br>
            <a:r>
              <a:rPr lang="de-DE" dirty="0"/>
              <a:t>moderiert neue betriebliche Ausbildungsstandards </a:t>
            </a:r>
          </a:p>
          <a:p>
            <a:pPr lvl="1"/>
            <a:r>
              <a:rPr lang="de-DE" b="1" dirty="0"/>
              <a:t>3. Staat </a:t>
            </a:r>
            <a:r>
              <a:rPr lang="de-DE" dirty="0"/>
              <a:t>stimmt die Rahmenlehrpläne auf die neu definierten Ausbildungsordnungen ab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b="1" dirty="0"/>
              <a:t>Die verabschiedeten Standards werden in Ausbildungsordnungen (Betriebe) und Rahmenlehrplänen (Berufsschule) fixiert.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193176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DAA2CA-0F3C-4774-8E4F-990C4D2433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2" y="1087167"/>
            <a:ext cx="11053762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sz="2600" b="1" dirty="0"/>
              <a:t>Der Rahmen: Standards – Ausbildungsordnung 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dirty="0"/>
              <a:t>Das gemeinsame Ziel folgt dem ‚</a:t>
            </a:r>
            <a:r>
              <a:rPr lang="de-DE" b="1" dirty="0"/>
              <a:t>Berufsprinzip</a:t>
            </a:r>
            <a:r>
              <a:rPr lang="de-DE" dirty="0"/>
              <a:t>‘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Ausbildungsstandards für die </a:t>
            </a:r>
            <a:r>
              <a:rPr lang="de-DE" u="sng" dirty="0"/>
              <a:t>betriebliche Ausbildung</a:t>
            </a:r>
            <a:r>
              <a:rPr lang="de-DE" dirty="0"/>
              <a:t> werden in der </a:t>
            </a:r>
            <a:r>
              <a:rPr lang="de-DE" u="sng" dirty="0"/>
              <a:t>Ausbildungsordnung</a:t>
            </a:r>
            <a:r>
              <a:rPr lang="de-DE" dirty="0"/>
              <a:t> festgehalten:</a:t>
            </a:r>
          </a:p>
          <a:p>
            <a:pPr lvl="1"/>
            <a:endParaRPr lang="de-DE" dirty="0"/>
          </a:p>
          <a:p>
            <a:pPr lvl="1"/>
            <a:r>
              <a:rPr lang="de-DE" dirty="0"/>
              <a:t>Berufsbezeichnung </a:t>
            </a:r>
          </a:p>
          <a:p>
            <a:pPr lvl="1"/>
            <a:r>
              <a:rPr lang="de-DE" dirty="0"/>
              <a:t>Berufsprofil</a:t>
            </a:r>
          </a:p>
          <a:p>
            <a:pPr lvl="1"/>
            <a:r>
              <a:rPr lang="de-DE" dirty="0"/>
              <a:t>Inhalte</a:t>
            </a:r>
          </a:p>
          <a:p>
            <a:pPr lvl="1"/>
            <a:r>
              <a:rPr lang="de-DE" dirty="0"/>
              <a:t>Zeitrahmen und zeitliche Gliederung</a:t>
            </a:r>
          </a:p>
          <a:p>
            <a:pPr lvl="1"/>
            <a:r>
              <a:rPr lang="de-DE" dirty="0"/>
              <a:t>Prüfungsanforderungen</a:t>
            </a:r>
          </a:p>
          <a:p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815A165-6206-478D-8042-80BC7DC5A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Grundlagen</a:t>
            </a:r>
          </a:p>
        </p:txBody>
      </p:sp>
    </p:spTree>
    <p:extLst>
      <p:ext uri="{BB962C8B-B14F-4D97-AF65-F5344CB8AC3E}">
        <p14:creationId xmlns:p14="http://schemas.microsoft.com/office/powerpoint/2010/main" val="10678683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15A165-6206-478D-8042-80BC7DC5A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Grundlagen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DAA2CA-0F3C-4774-8E4F-990C4D2433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Der Rahmen: Standards – Rahmenlehrplan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dirty="0"/>
              <a:t>Die Ausbildung in der </a:t>
            </a:r>
            <a:r>
              <a:rPr lang="de-DE" u="sng" dirty="0"/>
              <a:t>Berufsschule</a:t>
            </a:r>
            <a:r>
              <a:rPr lang="de-DE" dirty="0"/>
              <a:t> vermittelt die erforderlichen berufstheoretischen Kenntnisse und erweitert die Allgemeinbildung. </a:t>
            </a:r>
          </a:p>
          <a:p>
            <a:pPr marL="0" indent="0">
              <a:buNone/>
            </a:pPr>
            <a:r>
              <a:rPr lang="de-DE" dirty="0"/>
              <a:t>Diese Ausbildungsstandards werden im </a:t>
            </a:r>
            <a:r>
              <a:rPr lang="de-DE" u="sng" dirty="0"/>
              <a:t>Rahmenlehrplan</a:t>
            </a:r>
            <a:r>
              <a:rPr lang="de-DE" dirty="0"/>
              <a:t> definiert:</a:t>
            </a:r>
          </a:p>
          <a:p>
            <a:pPr lvl="1"/>
            <a:r>
              <a:rPr lang="de-DE" dirty="0"/>
              <a:t>Lernziel</a:t>
            </a:r>
          </a:p>
          <a:p>
            <a:pPr lvl="1"/>
            <a:r>
              <a:rPr lang="de-DE" dirty="0"/>
              <a:t>Inhalte</a:t>
            </a:r>
          </a:p>
          <a:p>
            <a:pPr lvl="1"/>
            <a:r>
              <a:rPr lang="de-DE" dirty="0"/>
              <a:t>Lernfelder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311990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>
            <a:extLst>
              <a:ext uri="{FF2B5EF4-FFF2-40B4-BE49-F238E27FC236}">
                <a16:creationId xmlns:a16="http://schemas.microsoft.com/office/drawing/2014/main" id="{9C2472E5-C5F4-426B-9124-8FB895AD34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/>
              <a:t>Der gesetzliche Rahmen</a:t>
            </a:r>
          </a:p>
          <a:p>
            <a:r>
              <a:rPr lang="de-DE" b="1" dirty="0"/>
              <a:t>Es gilt Berufsfreiheit gemäß Artikel 12, Grundgesetz.</a:t>
            </a:r>
          </a:p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752B1450-3EDD-4380-8249-F70992C5A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Grundlagen</a:t>
            </a:r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502DBF9-4496-4926-96AD-F4C23EE27F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Betriebliche Gesetzgebung</a:t>
            </a:r>
            <a:endParaRPr lang="de-DE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D0C62AC-FBC2-40C0-A98C-611E9CBF092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de-DE" b="1" dirty="0"/>
              <a:t>Berufsbildungsgesetz</a:t>
            </a:r>
          </a:p>
          <a:p>
            <a:r>
              <a:rPr lang="de-DE" b="1" dirty="0"/>
              <a:t>Handwerksordnung</a:t>
            </a:r>
          </a:p>
          <a:p>
            <a:r>
              <a:rPr lang="de-DE" dirty="0"/>
              <a:t>Jugendarbeitsschutzgesetz</a:t>
            </a:r>
          </a:p>
          <a:p>
            <a:r>
              <a:rPr lang="de-DE" dirty="0"/>
              <a:t>Tarifvertragsgesetz</a:t>
            </a:r>
          </a:p>
          <a:p>
            <a:r>
              <a:rPr lang="de-DE" dirty="0"/>
              <a:t>Gesetz zur vorläufigen Regelung des Rechts     der Industrie- und Handelskammer</a:t>
            </a:r>
          </a:p>
          <a:p>
            <a:r>
              <a:rPr lang="de-DE" dirty="0"/>
              <a:t>Betriebsverfassungsgesetz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846BE3D0-637E-441B-B5AF-CFF35458F6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de-DE" dirty="0"/>
              <a:t>Schulgesetzgebung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259FD15B-DBA4-4DEC-B867-842E52168BD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de-DE" dirty="0"/>
              <a:t>allgemeine Schulpflicht</a:t>
            </a:r>
          </a:p>
          <a:p>
            <a:r>
              <a:rPr lang="de-DE" dirty="0"/>
              <a:t>Schulgesetze der Länder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D5E347DE-72A7-4F26-BC29-CF962A6A9F41}"/>
              </a:ext>
            </a:extLst>
          </p:cNvPr>
          <p:cNvSpPr txBox="1">
            <a:spLocks/>
          </p:cNvSpPr>
          <p:nvPr/>
        </p:nvSpPr>
        <p:spPr>
          <a:xfrm>
            <a:off x="658813" y="5385593"/>
            <a:ext cx="11053762" cy="8397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b="1" dirty="0"/>
          </a:p>
        </p:txBody>
      </p: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C18AD791-0478-47EA-81B2-9F8D99EC92EF}"/>
              </a:ext>
            </a:extLst>
          </p:cNvPr>
          <p:cNvCxnSpPr>
            <a:cxnSpLocks/>
          </p:cNvCxnSpPr>
          <p:nvPr/>
        </p:nvCxnSpPr>
        <p:spPr>
          <a:xfrm>
            <a:off x="6619815" y="2141489"/>
            <a:ext cx="0" cy="193612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EBDF1BBA-0532-493D-B90E-C32B0ED1BB75}"/>
              </a:ext>
            </a:extLst>
          </p:cNvPr>
          <p:cNvCxnSpPr>
            <a:cxnSpLocks/>
          </p:cNvCxnSpPr>
          <p:nvPr/>
        </p:nvCxnSpPr>
        <p:spPr>
          <a:xfrm>
            <a:off x="687397" y="2141489"/>
            <a:ext cx="0" cy="302378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6198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479425" y="769841"/>
            <a:ext cx="10066338" cy="709613"/>
          </a:xfrm>
        </p:spPr>
        <p:txBody>
          <a:bodyPr/>
          <a:lstStyle/>
          <a:p>
            <a:r>
              <a:rPr lang="de-DE" dirty="0"/>
              <a:t>Duale Berufsausbildung: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sz="2800" dirty="0"/>
              <a:t>Motivationen, Interessen und Ablauf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337207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Einstieg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11053762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Motivation und Maßnahmen – der Staat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b="1" dirty="0"/>
              <a:t>Motivation</a:t>
            </a:r>
            <a:r>
              <a:rPr lang="de-DE" dirty="0"/>
              <a:t>: Deutschland braucht qualifizierte Fachkräfte, </a:t>
            </a:r>
            <a:br>
              <a:rPr lang="de-DE" dirty="0"/>
            </a:br>
            <a:r>
              <a:rPr lang="de-DE" dirty="0"/>
              <a:t>um Wachstum und Entwicklung zu sichern.</a:t>
            </a:r>
          </a:p>
          <a:p>
            <a:pPr marL="0" indent="0">
              <a:buNone/>
            </a:pPr>
            <a:r>
              <a:rPr lang="de-DE" b="1" dirty="0"/>
              <a:t>Erkenntnis: </a:t>
            </a:r>
            <a:r>
              <a:rPr lang="de-DE" dirty="0"/>
              <a:t>Wir müssen das Duale Berufsbildungssystem </a:t>
            </a:r>
            <a:br>
              <a:rPr lang="de-DE" dirty="0"/>
            </a:br>
            <a:r>
              <a:rPr lang="de-DE" dirty="0"/>
              <a:t>stärken und steuern.</a:t>
            </a:r>
          </a:p>
          <a:p>
            <a:pPr marL="0" indent="0">
              <a:buNone/>
            </a:pPr>
            <a:r>
              <a:rPr lang="de-DE" b="1" dirty="0"/>
              <a:t>Maßnahmen: </a:t>
            </a:r>
          </a:p>
          <a:p>
            <a:pPr lvl="1"/>
            <a:r>
              <a:rPr lang="de-DE" dirty="0"/>
              <a:t>gesetzlichen Rahmen schaffen und aktualisieren</a:t>
            </a:r>
          </a:p>
          <a:p>
            <a:pPr lvl="1"/>
            <a:r>
              <a:rPr lang="de-DE" dirty="0"/>
              <a:t>Beauftragung der weiteren Akteure</a:t>
            </a:r>
          </a:p>
          <a:p>
            <a:pPr lvl="1"/>
            <a:r>
              <a:rPr lang="de-DE" dirty="0"/>
              <a:t>Überprüfung und Entwicklung des Systems (u. a. durch das BIBB)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00D68E0-B6D7-42B6-9B80-E3780F92B9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0776" y="1526240"/>
            <a:ext cx="2564929" cy="2978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6933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Einstieg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Motivation und Einstieg – Jugendliche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/>
              <a:t>Motivation: </a:t>
            </a:r>
            <a:r>
              <a:rPr lang="de-DE" dirty="0"/>
              <a:t>„Ich möchte … werden!“ </a:t>
            </a:r>
          </a:p>
          <a:p>
            <a:pPr marL="0" indent="0">
              <a:buNone/>
            </a:pPr>
            <a:r>
              <a:rPr lang="de-DE" b="1" dirty="0"/>
              <a:t>Einstieg:</a:t>
            </a:r>
          </a:p>
          <a:p>
            <a:pPr lvl="1"/>
            <a:r>
              <a:rPr lang="de-DE" dirty="0"/>
              <a:t>potenzielle Betriebe suchen </a:t>
            </a:r>
            <a:br>
              <a:rPr lang="de-DE" dirty="0"/>
            </a:br>
            <a:r>
              <a:rPr lang="de-DE" dirty="0"/>
              <a:t>und Angebote sichten</a:t>
            </a:r>
          </a:p>
          <a:p>
            <a:pPr lvl="1"/>
            <a:r>
              <a:rPr lang="de-DE" dirty="0"/>
              <a:t>Bewerbungen schreiben</a:t>
            </a:r>
          </a:p>
          <a:p>
            <a:pPr lvl="1"/>
            <a:r>
              <a:rPr lang="de-DE" dirty="0"/>
              <a:t>ggf. Auswahlverfahren</a:t>
            </a:r>
          </a:p>
          <a:p>
            <a:pPr lvl="1"/>
            <a:r>
              <a:rPr lang="de-DE" dirty="0"/>
              <a:t>Ausbildungsbetrieb wählen</a:t>
            </a:r>
          </a:p>
          <a:p>
            <a:pPr lvl="1"/>
            <a:r>
              <a:rPr lang="de-DE" dirty="0"/>
              <a:t>Ausbildungsvertrag abschließen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BC858AD-81EA-4AB1-BEB0-63CF9C4637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6382" y="1113028"/>
            <a:ext cx="3899011" cy="4360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2733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Einstieg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Motivation und Einstieg – Unternehmen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/>
              <a:t>Motivation: </a:t>
            </a:r>
            <a:r>
              <a:rPr lang="de-DE" dirty="0"/>
              <a:t>„Ich möchte Sicherheit für die Besetzung von Stellen“ </a:t>
            </a:r>
          </a:p>
          <a:p>
            <a:pPr marL="0" indent="0">
              <a:buNone/>
            </a:pPr>
            <a:r>
              <a:rPr lang="de-DE" b="1" dirty="0"/>
              <a:t>Einstieg:</a:t>
            </a:r>
          </a:p>
          <a:p>
            <a:pPr lvl="1"/>
            <a:r>
              <a:rPr lang="de-DE" dirty="0"/>
              <a:t>als Ausbildungsbetrieb zugelassen werden</a:t>
            </a:r>
          </a:p>
          <a:p>
            <a:pPr lvl="1"/>
            <a:r>
              <a:rPr lang="de-DE" dirty="0"/>
              <a:t>Ausbildungsplätze anbieten</a:t>
            </a:r>
          </a:p>
          <a:p>
            <a:pPr lvl="1"/>
            <a:r>
              <a:rPr lang="de-DE" dirty="0"/>
              <a:t>Bewerbungen auswerten</a:t>
            </a:r>
          </a:p>
          <a:p>
            <a:pPr lvl="1"/>
            <a:r>
              <a:rPr lang="de-DE" dirty="0"/>
              <a:t>Auszubildende auswählen</a:t>
            </a:r>
          </a:p>
          <a:p>
            <a:pPr lvl="1"/>
            <a:r>
              <a:rPr lang="de-DE" dirty="0"/>
              <a:t>Ausbildungsvertrag abschließen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15E939C-D805-483C-9713-9F955B54F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804" y="2516372"/>
            <a:ext cx="4270016" cy="314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586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229F7B-AC44-4DD5-9866-FB065F08D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Inhalt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3F2FB5E-94C3-4240-ADE2-8092604A83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Die Duale Berufsausbildung in Deutschland</a:t>
            </a:r>
          </a:p>
          <a:p>
            <a:pPr marL="0" indent="0">
              <a:buNone/>
            </a:pPr>
            <a:endParaRPr lang="de-DE" b="1" dirty="0"/>
          </a:p>
          <a:p>
            <a:pPr marL="1352550" lvl="1" indent="-457200">
              <a:buFont typeface="+mj-lt"/>
              <a:buAutoNum type="arabicPeriod"/>
            </a:pPr>
            <a:r>
              <a:rPr lang="de-DE" b="1" dirty="0"/>
              <a:t>Grundlagen und Rahmenbedingungen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de-DE" b="1" dirty="0"/>
              <a:t>Motivationen, Interessen und Ablauf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de-DE" b="1" dirty="0"/>
              <a:t>Das Erfolgsmodell</a:t>
            </a:r>
          </a:p>
          <a:p>
            <a:pPr marL="0" indent="0">
              <a:buNone/>
            </a:pP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4650753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Ablauf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6965669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b="1" dirty="0"/>
              <a:t>Der Ausbildungsvertrag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dirty="0"/>
              <a:t>Die berufliche Ausbildung beginnt mit dem Abschluss des Ausbildungsvertrages zwischen Arbeitgeber und Auszubildenden.</a:t>
            </a:r>
          </a:p>
          <a:p>
            <a:pPr marL="0" indent="0">
              <a:buNone/>
            </a:pPr>
            <a:r>
              <a:rPr lang="de-DE" dirty="0"/>
              <a:t>Der Ausbildungsvertrag regelt:</a:t>
            </a:r>
          </a:p>
          <a:p>
            <a:pPr lvl="1"/>
            <a:r>
              <a:rPr lang="de-DE" dirty="0"/>
              <a:t>Dauer</a:t>
            </a:r>
          </a:p>
          <a:p>
            <a:pPr lvl="1"/>
            <a:r>
              <a:rPr lang="de-DE" dirty="0"/>
              <a:t>Inhalte</a:t>
            </a:r>
          </a:p>
          <a:p>
            <a:pPr lvl="1"/>
            <a:r>
              <a:rPr lang="de-DE" dirty="0"/>
              <a:t>Probezeit</a:t>
            </a:r>
          </a:p>
          <a:p>
            <a:pPr lvl="1"/>
            <a:r>
              <a:rPr lang="de-DE" dirty="0"/>
              <a:t>Sachliche und zeitliche Gliederung</a:t>
            </a:r>
          </a:p>
          <a:p>
            <a:pPr lvl="1"/>
            <a:r>
              <a:rPr lang="de-DE" dirty="0"/>
              <a:t>Vergütung</a:t>
            </a:r>
          </a:p>
          <a:p>
            <a:pPr lvl="1"/>
            <a:r>
              <a:rPr lang="de-DE" dirty="0"/>
              <a:t>Rechte und Pflichten beider Seiten</a:t>
            </a:r>
          </a:p>
          <a:p>
            <a:pPr lvl="1"/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BAB343E-8FC8-4A17-83B2-DB966D9DE4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39" t="40907" r="15489" b="-1"/>
          <a:stretch/>
        </p:blipFill>
        <p:spPr>
          <a:xfrm>
            <a:off x="7046253" y="2329843"/>
            <a:ext cx="3543301" cy="3730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6302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08246B10-35B2-4A92-ABB5-279C37247B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0158" y="1711183"/>
            <a:ext cx="4860000" cy="446715"/>
          </a:xfrm>
        </p:spPr>
        <p:txBody>
          <a:bodyPr/>
          <a:lstStyle/>
          <a:p>
            <a:r>
              <a:rPr lang="de-DE" dirty="0"/>
              <a:t>70 % Ausbildung im </a:t>
            </a:r>
            <a:r>
              <a:rPr lang="de-DE" b="1" dirty="0"/>
              <a:t>Betrieb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A3DF00B-E700-4914-9E72-E58906D847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2575" y="1711183"/>
            <a:ext cx="4860000" cy="446715"/>
          </a:xfrm>
        </p:spPr>
        <p:txBody>
          <a:bodyPr/>
          <a:lstStyle/>
          <a:p>
            <a:r>
              <a:rPr lang="de-DE" dirty="0"/>
              <a:t>30 % Unterricht in der </a:t>
            </a:r>
            <a:r>
              <a:rPr lang="de-DE" b="1" dirty="0"/>
              <a:t>Berufsschule</a:t>
            </a:r>
          </a:p>
        </p:txBody>
      </p: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B7A1AD76-8C12-4677-98F8-8620702B098E}"/>
              </a:ext>
            </a:extLst>
          </p:cNvPr>
          <p:cNvCxnSpPr>
            <a:cxnSpLocks/>
          </p:cNvCxnSpPr>
          <p:nvPr/>
        </p:nvCxnSpPr>
        <p:spPr>
          <a:xfrm>
            <a:off x="6619815" y="1711183"/>
            <a:ext cx="0" cy="161586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12204B2E-2F42-4E80-B008-17B0746FA150}"/>
              </a:ext>
            </a:extLst>
          </p:cNvPr>
          <p:cNvCxnSpPr>
            <a:cxnSpLocks/>
          </p:cNvCxnSpPr>
          <p:nvPr/>
        </p:nvCxnSpPr>
        <p:spPr>
          <a:xfrm>
            <a:off x="687397" y="1711183"/>
            <a:ext cx="0" cy="251364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Ablauf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5052993-4656-4772-AAD9-7390BBAB33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0158" y="2321209"/>
            <a:ext cx="4860000" cy="2217173"/>
          </a:xfrm>
        </p:spPr>
        <p:txBody>
          <a:bodyPr/>
          <a:lstStyle/>
          <a:p>
            <a:r>
              <a:rPr lang="de-DE" dirty="0"/>
              <a:t>strukturierte Ausbildung unter realen Arbeitsbedingungen</a:t>
            </a:r>
          </a:p>
          <a:p>
            <a:r>
              <a:rPr lang="de-DE" dirty="0"/>
              <a:t>die Auszubildenden arbeiten in konkreten betrieblichen Prozessen mit</a:t>
            </a:r>
          </a:p>
          <a:p>
            <a:r>
              <a:rPr lang="de-DE" dirty="0"/>
              <a:t>die Auszubildenden erhalten </a:t>
            </a:r>
            <a:br>
              <a:rPr lang="de-DE" dirty="0"/>
            </a:br>
            <a:r>
              <a:rPr lang="de-DE" dirty="0"/>
              <a:t>eine Vergütung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854451FB-F4E2-4629-8031-D4DE2D7688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52575" y="2321209"/>
            <a:ext cx="4860000" cy="2217173"/>
          </a:xfrm>
        </p:spPr>
        <p:txBody>
          <a:bodyPr/>
          <a:lstStyle/>
          <a:p>
            <a:r>
              <a:rPr lang="de-DE" dirty="0"/>
              <a:t>Unterricht im Klassenverband</a:t>
            </a:r>
          </a:p>
          <a:p>
            <a:r>
              <a:rPr lang="de-DE" dirty="0"/>
              <a:t>berufsbezogene (2/3) und</a:t>
            </a:r>
          </a:p>
          <a:p>
            <a:r>
              <a:rPr lang="de-DE" dirty="0"/>
              <a:t>allgemeinbildende (1/3) Fächer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6EE81DD7-7968-4CBF-8A65-2F88330A4C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1052513"/>
            <a:ext cx="11053762" cy="1005846"/>
          </a:xfrm>
        </p:spPr>
        <p:txBody>
          <a:bodyPr>
            <a:normAutofit/>
          </a:bodyPr>
          <a:lstStyle/>
          <a:p>
            <a:r>
              <a:rPr lang="de-DE" b="1" dirty="0"/>
              <a:t>Duales Lernen an zwei Ausbildungsorten</a:t>
            </a:r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0B2590B8-67E7-4575-815A-1669C50F68D0}"/>
              </a:ext>
            </a:extLst>
          </p:cNvPr>
          <p:cNvSpPr txBox="1">
            <a:spLocks/>
          </p:cNvSpPr>
          <p:nvPr/>
        </p:nvSpPr>
        <p:spPr>
          <a:xfrm>
            <a:off x="658813" y="5385593"/>
            <a:ext cx="11053762" cy="8397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/>
              <a:t>Eine Duale Berufsausbildung dauert zwei bis dreieinhalb Jahre.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2653E254-E1F1-451C-AD64-49D2E7055C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964" y="3448026"/>
            <a:ext cx="6747093" cy="188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4530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Ablauf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Die Abschlussprüfung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/>
              <a:t>Abschlussprüfung</a:t>
            </a:r>
          </a:p>
          <a:p>
            <a:pPr lvl="1"/>
            <a:r>
              <a:rPr lang="de-DE" dirty="0"/>
              <a:t>Organisiert durch die Kammern</a:t>
            </a:r>
          </a:p>
          <a:p>
            <a:pPr lvl="1"/>
            <a:r>
              <a:rPr lang="de-DE" dirty="0"/>
              <a:t>Theoretischer und praktischer Teil</a:t>
            </a:r>
          </a:p>
          <a:p>
            <a:pPr lvl="1"/>
            <a:r>
              <a:rPr lang="de-DE" dirty="0"/>
              <a:t>Prüfungsausschuss besetzt durch</a:t>
            </a:r>
          </a:p>
          <a:p>
            <a:pPr lvl="2"/>
            <a:r>
              <a:rPr lang="de-DE" dirty="0"/>
              <a:t>Arbeitgeber</a:t>
            </a:r>
          </a:p>
          <a:p>
            <a:pPr lvl="2"/>
            <a:r>
              <a:rPr lang="de-DE" dirty="0"/>
              <a:t>Arbeitnehmer (gewerkschaftliche Vertreter)</a:t>
            </a:r>
          </a:p>
          <a:p>
            <a:pPr lvl="2"/>
            <a:r>
              <a:rPr lang="de-DE" dirty="0"/>
              <a:t>Berufsschullehrer (vertreten den Staat)</a:t>
            </a:r>
          </a:p>
        </p:txBody>
      </p:sp>
    </p:spTree>
    <p:extLst>
      <p:ext uri="{BB962C8B-B14F-4D97-AF65-F5344CB8AC3E}">
        <p14:creationId xmlns:p14="http://schemas.microsoft.com/office/powerpoint/2010/main" val="26063457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Ablauf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Die Abschlussprüfung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/>
              <a:t>Ausbildungszeugnis</a:t>
            </a:r>
          </a:p>
          <a:p>
            <a:pPr lvl="1"/>
            <a:r>
              <a:rPr lang="de-DE" dirty="0"/>
              <a:t>ausgestellt von der Kammer</a:t>
            </a:r>
          </a:p>
          <a:p>
            <a:pPr lvl="1"/>
            <a:r>
              <a:rPr lang="de-DE" dirty="0"/>
              <a:t>staatlich anerkannter Abschluss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/>
              <a:t>Der erfolgreiche Abschluss beendet die Ausbildung.</a:t>
            </a:r>
            <a:br>
              <a:rPr lang="de-DE" b="1" dirty="0"/>
            </a:br>
            <a:r>
              <a:rPr lang="de-DE" b="1" dirty="0"/>
              <a:t>Die berufliche Karriere beginnt.</a:t>
            </a:r>
          </a:p>
        </p:txBody>
      </p:sp>
    </p:spTree>
    <p:extLst>
      <p:ext uri="{BB962C8B-B14F-4D97-AF65-F5344CB8AC3E}">
        <p14:creationId xmlns:p14="http://schemas.microsoft.com/office/powerpoint/2010/main" val="33750085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Ablauf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8908769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Beginn der beruflichen Karriere: Chancen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b="1" dirty="0"/>
              <a:t>Auf dem Arbeitsmarkt </a:t>
            </a:r>
          </a:p>
          <a:p>
            <a:pPr lvl="1"/>
            <a:r>
              <a:rPr lang="de-DE" dirty="0"/>
              <a:t>Arbeitsvertrag unmittelbar mit dem ausbildenden Betrieb</a:t>
            </a:r>
          </a:p>
          <a:p>
            <a:pPr lvl="1"/>
            <a:r>
              <a:rPr lang="de-DE" dirty="0"/>
              <a:t>Arbeitsvertrag in einem anderen Unternehmen</a:t>
            </a:r>
          </a:p>
          <a:p>
            <a:pPr lvl="1"/>
            <a:r>
              <a:rPr lang="de-DE" dirty="0"/>
              <a:t>Anstellung in einem anderen Berufsfeld</a:t>
            </a:r>
          </a:p>
          <a:p>
            <a:pPr marL="0" indent="0">
              <a:buNone/>
            </a:pPr>
            <a:r>
              <a:rPr lang="de-DE" b="1" dirty="0"/>
              <a:t>Fortsetzung der Ausbildung</a:t>
            </a:r>
          </a:p>
          <a:p>
            <a:pPr lvl="1"/>
            <a:r>
              <a:rPr lang="de-DE" dirty="0"/>
              <a:t>Fort- und Weiterbildungsmaßnahmen  </a:t>
            </a:r>
          </a:p>
          <a:p>
            <a:pPr lvl="1"/>
            <a:r>
              <a:rPr lang="de-DE" dirty="0"/>
              <a:t>Studium („tertiärer Bereich“)</a:t>
            </a:r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BE25678-3DF6-4701-A408-203376D4D3D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4817" y="2131359"/>
            <a:ext cx="3112201" cy="3334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5024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479425" y="768603"/>
            <a:ext cx="10066338" cy="709613"/>
          </a:xfrm>
        </p:spPr>
        <p:txBody>
          <a:bodyPr/>
          <a:lstStyle/>
          <a:p>
            <a:r>
              <a:rPr lang="de-DE" dirty="0"/>
              <a:t>Duale Berufsausbildung:</a:t>
            </a:r>
          </a:p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sz="2800" dirty="0"/>
              <a:t>Das Erfolgsmodell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452255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7D90CCD-CD02-462B-83EC-F5E5E4CE7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funktioniert die Duale Berufsausbildung?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7B7A31FD-3935-4812-B441-C59053FC0A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Zusammenfassung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b="1" dirty="0"/>
              <a:t>Ablauf</a:t>
            </a:r>
          </a:p>
          <a:p>
            <a:pPr lvl="1"/>
            <a:r>
              <a:rPr lang="de-DE" dirty="0"/>
              <a:t>Ausbildung parallel in Betrieb (70 %) und Berufsschule (30 %): „Dual“</a:t>
            </a:r>
          </a:p>
          <a:p>
            <a:pPr lvl="1"/>
            <a:r>
              <a:rPr lang="de-DE" dirty="0"/>
              <a:t>Ausbildung mit definierten Inhalten und Dauer (Ausbildungsvertrag)</a:t>
            </a:r>
          </a:p>
          <a:p>
            <a:pPr lvl="1"/>
            <a:r>
              <a:rPr lang="de-DE" dirty="0"/>
              <a:t>Ausbildung im konkreten Arbeitsprozess</a:t>
            </a:r>
          </a:p>
          <a:p>
            <a:pPr lvl="1"/>
            <a:r>
              <a:rPr lang="de-DE" dirty="0"/>
              <a:t>Abschlussprüfung vor unabhängiger Kommission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894279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29020E-E24C-4E3B-8219-F011B12AD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funktioniert die Duale Berufsausbildung?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4CAE68A-4834-4B0D-B690-448C0BC023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Zusammenfassung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b="1" dirty="0"/>
              <a:t>Rahmen</a:t>
            </a:r>
          </a:p>
          <a:p>
            <a:pPr lvl="1"/>
            <a:r>
              <a:rPr lang="de-DE" dirty="0"/>
              <a:t>Staat gewährleistet den gesetzlichen Rahmen</a:t>
            </a:r>
          </a:p>
          <a:p>
            <a:pPr lvl="1"/>
            <a:r>
              <a:rPr lang="de-DE" dirty="0"/>
              <a:t>Staat organisiert den schulischen Teil der Ausbildung</a:t>
            </a:r>
          </a:p>
          <a:p>
            <a:pPr lvl="1"/>
            <a:r>
              <a:rPr lang="de-DE" dirty="0"/>
              <a:t>Kammern und Sozialpartner definieren Umfang und Inhalte der Ausbildung</a:t>
            </a:r>
          </a:p>
          <a:p>
            <a:pPr lvl="1"/>
            <a:r>
              <a:rPr lang="de-DE" dirty="0"/>
              <a:t>Kammern beaufsichtigen als zuständige Stelle die Ausbildung im Betrieb</a:t>
            </a:r>
          </a:p>
        </p:txBody>
      </p:sp>
    </p:spTree>
    <p:extLst>
      <p:ext uri="{BB962C8B-B14F-4D97-AF65-F5344CB8AC3E}">
        <p14:creationId xmlns:p14="http://schemas.microsoft.com/office/powerpoint/2010/main" val="1106973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68FB1C-AC20-44E4-9B45-A9C4291DF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Warum ist die Duale Berufsausbildung in Deutschland erfolgreich?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7EF0426-79DB-4039-845A-F7DF4D81B8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Erfolgsfaktoren</a:t>
            </a: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de-DE" dirty="0"/>
              <a:t>Historisch gewachsenes System</a:t>
            </a:r>
          </a:p>
          <a:p>
            <a:pPr lvl="1"/>
            <a:r>
              <a:rPr lang="de-DE" dirty="0"/>
              <a:t>Hohe gesellschaftliche Akzeptanz</a:t>
            </a:r>
          </a:p>
          <a:p>
            <a:pPr lvl="1"/>
            <a:r>
              <a:rPr lang="de-DE" dirty="0" err="1"/>
              <a:t>Win</a:t>
            </a:r>
            <a:r>
              <a:rPr lang="de-DE" dirty="0"/>
              <a:t>-</a:t>
            </a:r>
            <a:r>
              <a:rPr lang="de-DE" dirty="0" err="1"/>
              <a:t>Win</a:t>
            </a:r>
            <a:r>
              <a:rPr lang="de-DE" dirty="0"/>
              <a:t>-Situation für Auszubildende und Unternehmen</a:t>
            </a:r>
          </a:p>
          <a:p>
            <a:pPr lvl="1"/>
            <a:r>
              <a:rPr lang="de-DE" dirty="0"/>
              <a:t>Ausbildung gemäß Fachkräftebedarf</a:t>
            </a:r>
          </a:p>
          <a:p>
            <a:pPr lvl="1"/>
            <a:r>
              <a:rPr lang="de-DE" dirty="0"/>
              <a:t>Starke Institutionen (Kammern, Sozialpartner, KMU)</a:t>
            </a:r>
          </a:p>
          <a:p>
            <a:pPr lvl="1"/>
            <a:r>
              <a:rPr lang="de-DE" dirty="0"/>
              <a:t>Mitgestaltung des Systems durch alle Beteiligten</a:t>
            </a:r>
          </a:p>
          <a:p>
            <a:pPr lvl="1"/>
            <a:r>
              <a:rPr lang="de-DE" dirty="0"/>
              <a:t>Hohe Flexibilität und Anpassungsfähigkeit des Systems</a:t>
            </a:r>
          </a:p>
          <a:p>
            <a:pPr lvl="1"/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52608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229F7B-AC44-4DD5-9866-FB065F08D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Fünf Grundpfeiler der Berufsausbildung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3F2FB5E-94C3-4240-ADE2-8092604A83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Die Grundpfeiler</a:t>
            </a:r>
          </a:p>
          <a:p>
            <a:pPr marL="0" indent="0">
              <a:buNone/>
            </a:pPr>
            <a:endParaRPr lang="de-DE" b="1" dirty="0"/>
          </a:p>
          <a:p>
            <a:pPr marL="1352550" lvl="1" indent="-457200">
              <a:buFont typeface="+mj-lt"/>
              <a:buAutoNum type="arabicPeriod"/>
            </a:pPr>
            <a:r>
              <a:rPr lang="de-DE" b="1" dirty="0"/>
              <a:t>Kooperation zwischen Staat, Wirtschaft und Sozialpartnern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de-DE" b="1" dirty="0"/>
              <a:t>Lernen im Arbeitsprozess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de-DE" b="1" dirty="0"/>
              <a:t>Allgemein anerkannte nationale Standards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de-DE" b="1" dirty="0"/>
              <a:t>Qualifiziertes Berufsbildungspersonal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de-DE" b="1" dirty="0"/>
              <a:t>Institutionalisierte Forschung und Beratung</a:t>
            </a:r>
          </a:p>
          <a:p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3360022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479425" y="830223"/>
            <a:ext cx="10066338" cy="709613"/>
          </a:xfrm>
        </p:spPr>
        <p:txBody>
          <a:bodyPr/>
          <a:lstStyle/>
          <a:p>
            <a:r>
              <a:rPr lang="de-DE" dirty="0"/>
              <a:t>Duale Berufsausbildung:</a:t>
            </a:r>
          </a:p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sz="2800" dirty="0"/>
              <a:t>Grundlagen und Rahmenbedingungen</a:t>
            </a:r>
          </a:p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1A858B1-EC6D-41C9-B420-98B313415A24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96863"/>
            <a:ext cx="9001125" cy="446087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216798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A385F2-5B02-400E-B8C0-E5D8E9858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Vorteile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865F475-A2DC-4682-B1B0-A05E14F762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Vorteile für Auszubildende:</a:t>
            </a:r>
          </a:p>
          <a:p>
            <a:pPr marL="0" indent="0">
              <a:buNone/>
            </a:pPr>
            <a:r>
              <a:rPr lang="de-DE" dirty="0"/>
              <a:t>Die Duale Berufsausbildung ist die ideale Vorbereitung für den Einstieg ins</a:t>
            </a:r>
          </a:p>
          <a:p>
            <a:pPr marL="0" indent="0">
              <a:buNone/>
            </a:pPr>
            <a:r>
              <a:rPr lang="de-DE" dirty="0"/>
              <a:t>Berufsleben:</a:t>
            </a: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de-DE" dirty="0"/>
              <a:t>fachspezifische Kompetenzen und Qualifikationen für den Beruf</a:t>
            </a:r>
          </a:p>
          <a:p>
            <a:pPr lvl="1"/>
            <a:r>
              <a:rPr lang="de-DE" dirty="0"/>
              <a:t>reale Arbeitsbedingung (Maschinen, Abläufe, Arbeitsklima)</a:t>
            </a:r>
          </a:p>
          <a:p>
            <a:pPr lvl="1"/>
            <a:r>
              <a:rPr lang="de-DE" dirty="0"/>
              <a:t>Ausbildungsvergütung</a:t>
            </a:r>
          </a:p>
        </p:txBody>
      </p:sp>
    </p:spTree>
    <p:extLst>
      <p:ext uri="{BB962C8B-B14F-4D97-AF65-F5344CB8AC3E}">
        <p14:creationId xmlns:p14="http://schemas.microsoft.com/office/powerpoint/2010/main" val="9324159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A8C119-155F-4B6A-AFA5-0F43F2CFA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Vorteile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BF39B61-C3EF-4F87-A939-3EA5C9F4A7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Vorteile für Unternehmen:</a:t>
            </a:r>
          </a:p>
          <a:p>
            <a:pPr marL="0" indent="0">
              <a:buNone/>
            </a:pPr>
            <a:r>
              <a:rPr lang="de-DE" dirty="0"/>
              <a:t>Die duale Berufsausbildung sichert ausgezeichnet qualifiziertes Personal:</a:t>
            </a: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de-DE" dirty="0"/>
              <a:t>kompetente Fachkräfte, entsprechend den Anforderungen des Betriebs (im Gegensatz zu externen Bewerbern)</a:t>
            </a:r>
          </a:p>
          <a:p>
            <a:pPr lvl="1"/>
            <a:r>
              <a:rPr lang="de-DE" dirty="0"/>
              <a:t>erhöhte Produktivität (schnelle Amortisierung)</a:t>
            </a:r>
          </a:p>
          <a:p>
            <a:pPr lvl="1"/>
            <a:r>
              <a:rPr lang="de-DE" dirty="0"/>
              <a:t>aktive Beteiligung der Wirtschaft an der Entwicklung von Ausbildungsstandards</a:t>
            </a:r>
          </a:p>
          <a:p>
            <a:pPr lvl="1"/>
            <a:r>
              <a:rPr lang="de-DE" dirty="0"/>
              <a:t>Beitrag zur Corporate </a:t>
            </a:r>
            <a:r>
              <a:rPr lang="de-DE" dirty="0" err="1"/>
              <a:t>Social</a:t>
            </a:r>
            <a:r>
              <a:rPr lang="de-DE" dirty="0"/>
              <a:t> </a:t>
            </a:r>
            <a:r>
              <a:rPr lang="de-DE" dirty="0" err="1"/>
              <a:t>Responsibility</a:t>
            </a:r>
            <a:r>
              <a:rPr lang="de-DE" dirty="0"/>
              <a:t> (CSR)</a:t>
            </a:r>
            <a:endParaRPr lang="de-D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7851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496F86-45F2-47D2-9135-928021D9D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Vorteile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A2D72C8-748D-4BBF-9372-8DD98923CF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Vorteile für Staat und Gesellschaft:</a:t>
            </a:r>
          </a:p>
          <a:p>
            <a:pPr marL="0" indent="0">
              <a:buNone/>
            </a:pPr>
            <a:r>
              <a:rPr lang="de-DE" dirty="0"/>
              <a:t>Gegenseitiger Nutzen, Wohlstand und sozialer Frieden:</a:t>
            </a: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de-DE" dirty="0"/>
              <a:t>hohe Wirtschaftsleistung und Produktivität</a:t>
            </a:r>
          </a:p>
          <a:p>
            <a:pPr lvl="1"/>
            <a:r>
              <a:rPr lang="de-DE" dirty="0"/>
              <a:t>harmonisierter Arbeitsmarkt (Angebot/Nachfrage)</a:t>
            </a:r>
          </a:p>
          <a:p>
            <a:pPr lvl="1"/>
            <a:r>
              <a:rPr lang="de-DE" dirty="0"/>
              <a:t>soziale und wirtschaftliche Integration junger Menschen</a:t>
            </a:r>
          </a:p>
          <a:p>
            <a:pPr lvl="1"/>
            <a:r>
              <a:rPr lang="de-DE" dirty="0"/>
              <a:t>Einflussnahme aller Beteiligten auf den Ausbildungsprozess</a:t>
            </a:r>
          </a:p>
        </p:txBody>
      </p:sp>
    </p:spTree>
    <p:extLst>
      <p:ext uri="{BB962C8B-B14F-4D97-AF65-F5344CB8AC3E}">
        <p14:creationId xmlns:p14="http://schemas.microsoft.com/office/powerpoint/2010/main" val="10257983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4553B0-AADC-4DD0-BABE-9F9E2C2A8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Herausforderungen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AB2B7F0-31F9-4464-8379-019CAD702A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Herausforderungen aus Sicht der Auszubildenden</a:t>
            </a: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de-DE" dirty="0"/>
              <a:t>Diskrepanz zwischen gesuchten und offenen Ausbildungsstellen </a:t>
            </a:r>
            <a:br>
              <a:rPr lang="de-DE" dirty="0"/>
            </a:br>
            <a:r>
              <a:rPr lang="de-DE" dirty="0"/>
              <a:t>(fehlende Stellen)</a:t>
            </a:r>
          </a:p>
          <a:p>
            <a:pPr lvl="1"/>
            <a:r>
              <a:rPr lang="de-DE" dirty="0"/>
              <a:t>Zugang zur Dualen Berufsausbildung (Beteiligung)</a:t>
            </a:r>
          </a:p>
          <a:p>
            <a:pPr lvl="1"/>
            <a:r>
              <a:rPr lang="de-DE" dirty="0"/>
              <a:t>steigende berufliche Anforderungen</a:t>
            </a:r>
          </a:p>
          <a:p>
            <a:pPr lvl="1"/>
            <a:r>
              <a:rPr lang="de-DE" dirty="0"/>
              <a:t>lebensbegleitendes Lernen</a:t>
            </a:r>
          </a:p>
        </p:txBody>
      </p:sp>
    </p:spTree>
    <p:extLst>
      <p:ext uri="{BB962C8B-B14F-4D97-AF65-F5344CB8AC3E}">
        <p14:creationId xmlns:p14="http://schemas.microsoft.com/office/powerpoint/2010/main" val="5470126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C07151-C977-4B96-AC42-968A0C22D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Herausforderungen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C693265-CF8A-4FCA-A769-BA86F15A9D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Herausforderungen aus Sicht der Unternehmen</a:t>
            </a: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de-DE" dirty="0"/>
              <a:t>Diskrepanz zwischen gesuchten und offenen Ausbildungsstellen </a:t>
            </a:r>
            <a:br>
              <a:rPr lang="de-DE" dirty="0"/>
            </a:br>
            <a:r>
              <a:rPr lang="de-DE" dirty="0"/>
              <a:t>(fehlende Bewerberinnen und Bewerber)</a:t>
            </a:r>
          </a:p>
          <a:p>
            <a:pPr lvl="1"/>
            <a:r>
              <a:rPr lang="de-DE" dirty="0"/>
              <a:t>„Ausbildungsreife“</a:t>
            </a:r>
          </a:p>
          <a:p>
            <a:pPr lvl="1"/>
            <a:r>
              <a:rPr lang="de-DE" dirty="0"/>
              <a:t>Inklusion von Menschen mit Behinderung</a:t>
            </a:r>
          </a:p>
          <a:p>
            <a:pPr lvl="1"/>
            <a:r>
              <a:rPr lang="de-DE" dirty="0"/>
              <a:t>Inklusion von Migrantinnen und Migranten</a:t>
            </a:r>
          </a:p>
        </p:txBody>
      </p:sp>
    </p:spTree>
    <p:extLst>
      <p:ext uri="{BB962C8B-B14F-4D97-AF65-F5344CB8AC3E}">
        <p14:creationId xmlns:p14="http://schemas.microsoft.com/office/powerpoint/2010/main" val="5506948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3E7821-62C1-4ABD-8548-CA99D6215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Herausforderungen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2FCC598-EDBC-43C4-9C94-5DAE8EFA01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Herausforderungen aus Sicht von Staat und Gesellschaft</a:t>
            </a: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de-DE" dirty="0"/>
              <a:t>Demografischer Wandel</a:t>
            </a:r>
          </a:p>
          <a:p>
            <a:pPr lvl="1"/>
            <a:r>
              <a:rPr lang="de-DE" dirty="0"/>
              <a:t>absehbarer Fachkräftemangel</a:t>
            </a:r>
          </a:p>
          <a:p>
            <a:pPr lvl="1"/>
            <a:r>
              <a:rPr lang="de-DE" dirty="0"/>
              <a:t>Trend zur Akademisierung</a:t>
            </a:r>
          </a:p>
          <a:p>
            <a:pPr lvl="1"/>
            <a:r>
              <a:rPr lang="de-DE" dirty="0"/>
              <a:t>regionale Unterschiede</a:t>
            </a:r>
          </a:p>
          <a:p>
            <a:pPr lvl="1"/>
            <a:r>
              <a:rPr lang="de-DE" dirty="0"/>
              <a:t>Inklusion</a:t>
            </a:r>
          </a:p>
        </p:txBody>
      </p:sp>
    </p:spTree>
    <p:extLst>
      <p:ext uri="{BB962C8B-B14F-4D97-AF65-F5344CB8AC3E}">
        <p14:creationId xmlns:p14="http://schemas.microsoft.com/office/powerpoint/2010/main" val="24206553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E93842-BB68-4495-9D81-E68008BCE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Weitere Informationen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530CC76-DD33-4601-A95F-E377CFFDA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11053762" cy="4608512"/>
          </a:xfrm>
        </p:spPr>
        <p:txBody>
          <a:bodyPr numCol="2" spcCol="360000">
            <a:normAutofit fontScale="70000" lnSpcReduction="20000"/>
          </a:bodyPr>
          <a:lstStyle/>
          <a:p>
            <a:pPr marL="0" indent="0">
              <a:buNone/>
            </a:pPr>
            <a:r>
              <a:rPr lang="de-DE" b="1" dirty="0"/>
              <a:t>Zahlen und Fakten</a:t>
            </a:r>
          </a:p>
          <a:p>
            <a:pPr lvl="1"/>
            <a:r>
              <a:rPr lang="de-DE" dirty="0"/>
              <a:t>BIBB Datenreport (</a:t>
            </a:r>
            <a:r>
              <a:rPr lang="de-DE" dirty="0">
                <a:solidFill>
                  <a:srgbClr val="E27F1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lvl="1"/>
            <a:r>
              <a:rPr lang="de-DE" dirty="0"/>
              <a:t>Berufsbildungsbericht BMBFSFJ (</a:t>
            </a:r>
            <a:r>
              <a:rPr lang="de-DE" dirty="0">
                <a:solidFill>
                  <a:srgbClr val="E27F1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lvl="1"/>
            <a:r>
              <a:rPr lang="de-DE" dirty="0"/>
              <a:t>Statistisches Bundesamt (</a:t>
            </a:r>
            <a:r>
              <a:rPr lang="de-DE" dirty="0">
                <a:solidFill>
                  <a:srgbClr val="E27F1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lvl="1"/>
            <a:r>
              <a:rPr lang="de-DE" dirty="0"/>
              <a:t>BMFTR Datenportal (</a:t>
            </a:r>
            <a:r>
              <a:rPr lang="de-DE" dirty="0">
                <a:solidFill>
                  <a:srgbClr val="E27F1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lvl="1"/>
            <a:r>
              <a:rPr lang="de-DE" dirty="0"/>
              <a:t>BIBB Report 2/2025 (</a:t>
            </a:r>
            <a:r>
              <a:rPr lang="de-DE" dirty="0">
                <a:solidFill>
                  <a:srgbClr val="E27F1C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lvl="1"/>
            <a:r>
              <a:rPr lang="de-DE" dirty="0"/>
              <a:t>IAB-Forum (</a:t>
            </a:r>
            <a:r>
              <a:rPr lang="de-DE" dirty="0">
                <a:solidFill>
                  <a:srgbClr val="E27F1C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  <a:br>
              <a:rPr lang="de-DE" dirty="0"/>
            </a:b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/>
              <a:t>Ausbildungsstandards</a:t>
            </a:r>
          </a:p>
          <a:p>
            <a:pPr lvl="1"/>
            <a:r>
              <a:rPr lang="de-DE" dirty="0"/>
              <a:t>BIBB Broschüre: Ausbildungsordnungen und wie sie entstehen (</a:t>
            </a:r>
            <a:r>
              <a:rPr lang="de-DE" dirty="0">
                <a:solidFill>
                  <a:srgbClr val="E27F1C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lvl="1"/>
            <a:r>
              <a:rPr lang="de-DE" dirty="0"/>
              <a:t>Beispiele für die Ausbildungsordnungen und Rahmenlehrpläne (</a:t>
            </a:r>
            <a:r>
              <a:rPr lang="de-DE" dirty="0">
                <a:solidFill>
                  <a:srgbClr val="E27F1C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  <a:p>
            <a:pPr marL="0" indent="0">
              <a:buNone/>
            </a:pPr>
            <a:br>
              <a:rPr lang="de-DE" dirty="0"/>
            </a:br>
            <a:endParaRPr lang="de-DE" dirty="0"/>
          </a:p>
          <a:p>
            <a:pPr marL="0" indent="0">
              <a:buNone/>
            </a:pPr>
            <a:r>
              <a:rPr lang="de-DE" b="1" dirty="0"/>
              <a:t>Rechtliche Dokumente</a:t>
            </a:r>
          </a:p>
          <a:p>
            <a:pPr lvl="1"/>
            <a:r>
              <a:rPr lang="de-DE" dirty="0"/>
              <a:t>Berufsbildungsgesetz (</a:t>
            </a:r>
            <a:r>
              <a:rPr lang="de-DE" dirty="0">
                <a:solidFill>
                  <a:srgbClr val="E27F1C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lvl="1"/>
            <a:r>
              <a:rPr lang="de-DE" dirty="0"/>
              <a:t>Jugendbeschäftigungsgesetz (</a:t>
            </a:r>
            <a:r>
              <a:rPr lang="de-DE" dirty="0">
                <a:solidFill>
                  <a:srgbClr val="E27F1C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lvl="1"/>
            <a:r>
              <a:rPr lang="de-DE" dirty="0"/>
              <a:t>Kammergesetz (</a:t>
            </a:r>
            <a:r>
              <a:rPr lang="de-DE" dirty="0">
                <a:solidFill>
                  <a:srgbClr val="E27F1C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lvl="1"/>
            <a:r>
              <a:rPr lang="de-DE" dirty="0"/>
              <a:t>Tarifvertragsgesetz (</a:t>
            </a:r>
            <a:r>
              <a:rPr lang="de-DE" dirty="0">
                <a:solidFill>
                  <a:srgbClr val="E27F1C"/>
                </a:solidFill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lvl="1"/>
            <a:r>
              <a:rPr lang="de-DE" dirty="0"/>
              <a:t>Betriebsverfassungsgesetz (</a:t>
            </a:r>
            <a:r>
              <a:rPr lang="de-DE" dirty="0">
                <a:solidFill>
                  <a:srgbClr val="E27F1C"/>
                </a:solidFill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marL="357187" lvl="1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/>
              <a:t>Internetseiten</a:t>
            </a:r>
          </a:p>
          <a:p>
            <a:pPr lvl="1"/>
            <a:r>
              <a:rPr lang="de-DE" dirty="0"/>
              <a:t>GOVET (</a:t>
            </a:r>
            <a:r>
              <a:rPr lang="de-DE" dirty="0">
                <a:solidFill>
                  <a:srgbClr val="E27F1C"/>
                </a:solidFill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lvl="1"/>
            <a:r>
              <a:rPr lang="de-DE" dirty="0"/>
              <a:t>BMBFSFJ (</a:t>
            </a:r>
            <a:r>
              <a:rPr lang="de-DE" dirty="0">
                <a:solidFill>
                  <a:srgbClr val="E27F1C"/>
                </a:solidFill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lvl="1"/>
            <a:r>
              <a:rPr lang="de-DE" dirty="0"/>
              <a:t>BMFTR (</a:t>
            </a:r>
            <a:r>
              <a:rPr lang="de-DE" dirty="0">
                <a:solidFill>
                  <a:srgbClr val="E27F1C"/>
                </a:solidFill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lvl="1"/>
            <a:r>
              <a:rPr lang="de-DE" dirty="0"/>
              <a:t>BIBB (</a:t>
            </a:r>
            <a:r>
              <a:rPr lang="de-DE" dirty="0">
                <a:solidFill>
                  <a:srgbClr val="E27F1C"/>
                </a:solidFill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marL="357187" lvl="1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/>
              <a:t>Kontakt bei weiteren Fragen</a:t>
            </a:r>
          </a:p>
          <a:p>
            <a:pPr lvl="1"/>
            <a:r>
              <a:rPr lang="de-DE" dirty="0">
                <a:solidFill>
                  <a:srgbClr val="E27F1C"/>
                </a:solidFill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govet@bibb.de</a:t>
            </a:r>
            <a:endParaRPr lang="de-DE" dirty="0">
              <a:solidFill>
                <a:srgbClr val="E27F1C"/>
              </a:solidFill>
            </a:endParaRPr>
          </a:p>
          <a:p>
            <a:pPr marL="357187" lvl="1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397889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049C5C-5E1A-4218-8EDC-96B7677EF4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1"/>
              <a:t>GOVET im </a:t>
            </a:r>
            <a:r>
              <a:rPr lang="de-DE" b="1" dirty="0"/>
              <a:t>BIBB</a:t>
            </a:r>
          </a:p>
        </p:txBody>
      </p:sp>
    </p:spTree>
    <p:extLst>
      <p:ext uri="{BB962C8B-B14F-4D97-AF65-F5344CB8AC3E}">
        <p14:creationId xmlns:p14="http://schemas.microsoft.com/office/powerpoint/2010/main" val="317927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Grundlagen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DA86173F-B960-4FEF-8D09-3CAAF7CE57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Die Duale Berufsausbildung im deutschen Ausbildungssystem Im Überblick</a:t>
            </a:r>
          </a:p>
          <a:p>
            <a:endParaRPr lang="de-DE" dirty="0"/>
          </a:p>
        </p:txBody>
      </p:sp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D12FB160-62EB-4853-B5A8-DDE88F826263}"/>
              </a:ext>
            </a:extLst>
          </p:cNvPr>
          <p:cNvGrpSpPr/>
          <p:nvPr/>
        </p:nvGrpSpPr>
        <p:grpSpPr>
          <a:xfrm>
            <a:off x="658812" y="1653988"/>
            <a:ext cx="11053763" cy="4007037"/>
            <a:chOff x="658812" y="1653988"/>
            <a:chExt cx="11053763" cy="4007037"/>
          </a:xfrm>
        </p:grpSpPr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5D9F4331-F230-4EF4-9805-A0C96ABE9F86}"/>
                </a:ext>
              </a:extLst>
            </p:cNvPr>
            <p:cNvSpPr/>
            <p:nvPr/>
          </p:nvSpPr>
          <p:spPr>
            <a:xfrm>
              <a:off x="658813" y="3479185"/>
              <a:ext cx="2608822" cy="90076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8" name="Rechteck 27">
              <a:extLst>
                <a:ext uri="{FF2B5EF4-FFF2-40B4-BE49-F238E27FC236}">
                  <a16:creationId xmlns:a16="http://schemas.microsoft.com/office/drawing/2014/main" id="{BD6BD2DA-8B78-4C81-841E-84D53CD511FD}"/>
                </a:ext>
              </a:extLst>
            </p:cNvPr>
            <p:cNvSpPr/>
            <p:nvPr/>
          </p:nvSpPr>
          <p:spPr>
            <a:xfrm>
              <a:off x="3307882" y="3479185"/>
              <a:ext cx="4377295" cy="90076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641EF18E-F7CF-492D-B68F-E4ACB3056886}"/>
                </a:ext>
              </a:extLst>
            </p:cNvPr>
            <p:cNvSpPr/>
            <p:nvPr/>
          </p:nvSpPr>
          <p:spPr>
            <a:xfrm>
              <a:off x="658813" y="5076078"/>
              <a:ext cx="11053762" cy="58494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" name="Rechteck 1">
              <a:extLst>
                <a:ext uri="{FF2B5EF4-FFF2-40B4-BE49-F238E27FC236}">
                  <a16:creationId xmlns:a16="http://schemas.microsoft.com/office/drawing/2014/main" id="{1B55C893-A8E0-41DA-87BA-6881B6EFE907}"/>
                </a:ext>
              </a:extLst>
            </p:cNvPr>
            <p:cNvSpPr/>
            <p:nvPr/>
          </p:nvSpPr>
          <p:spPr>
            <a:xfrm>
              <a:off x="658813" y="1653988"/>
              <a:ext cx="11053762" cy="58494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FCB5471B-B07D-4477-9C32-EE335DAA100D}"/>
                </a:ext>
              </a:extLst>
            </p:cNvPr>
            <p:cNvSpPr/>
            <p:nvPr/>
          </p:nvSpPr>
          <p:spPr>
            <a:xfrm>
              <a:off x="658813" y="1653988"/>
              <a:ext cx="7180822" cy="101791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331C90CC-1FE0-4E17-9325-128710B278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5910" y="1753471"/>
              <a:ext cx="4592172" cy="918434"/>
            </a:xfrm>
            <a:prstGeom prst="rect">
              <a:avLst/>
            </a:prstGeom>
          </p:spPr>
        </p:pic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28CAD65C-935F-4F5F-829E-42E45767D2DD}"/>
                </a:ext>
              </a:extLst>
            </p:cNvPr>
            <p:cNvSpPr txBox="1"/>
            <p:nvPr/>
          </p:nvSpPr>
          <p:spPr>
            <a:xfrm>
              <a:off x="7839635" y="1715628"/>
              <a:ext cx="3872939" cy="461665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schemeClr val="bg1"/>
                  </a:solidFill>
                </a:rPr>
                <a:t>Arbeitsmarkt</a:t>
              </a:r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01C1D5DD-3A89-4002-AF70-B2C80E5566A0}"/>
                </a:ext>
              </a:extLst>
            </p:cNvPr>
            <p:cNvSpPr/>
            <p:nvPr/>
          </p:nvSpPr>
          <p:spPr>
            <a:xfrm>
              <a:off x="7839635" y="4807323"/>
              <a:ext cx="3872938" cy="853701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4F3A4452-5D69-42ED-B219-E0914EBC9E6B}"/>
                </a:ext>
              </a:extLst>
            </p:cNvPr>
            <p:cNvSpPr txBox="1"/>
            <p:nvPr/>
          </p:nvSpPr>
          <p:spPr>
            <a:xfrm>
              <a:off x="658813" y="5137718"/>
              <a:ext cx="110537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schemeClr val="bg1"/>
                  </a:solidFill>
                </a:rPr>
                <a:t>Allgemeine Schulbildung</a:t>
              </a:r>
            </a:p>
          </p:txBody>
        </p:sp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D6BA2B5F-6584-400B-83C0-8B4B257F4091}"/>
                </a:ext>
              </a:extLst>
            </p:cNvPr>
            <p:cNvSpPr/>
            <p:nvPr/>
          </p:nvSpPr>
          <p:spPr>
            <a:xfrm>
              <a:off x="8021171" y="3479185"/>
              <a:ext cx="3691402" cy="90076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0999E5FA-B4D4-49DE-8207-4108E5CA5ABA}"/>
                </a:ext>
              </a:extLst>
            </p:cNvPr>
            <p:cNvSpPr txBox="1"/>
            <p:nvPr/>
          </p:nvSpPr>
          <p:spPr>
            <a:xfrm>
              <a:off x="8021171" y="3698735"/>
              <a:ext cx="36914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schemeClr val="bg1"/>
                  </a:solidFill>
                </a:rPr>
                <a:t>Hochschulbildung</a:t>
              </a:r>
            </a:p>
          </p:txBody>
        </p:sp>
        <p:sp>
          <p:nvSpPr>
            <p:cNvPr id="15" name="Gleichschenkliges Dreieck 14">
              <a:extLst>
                <a:ext uri="{FF2B5EF4-FFF2-40B4-BE49-F238E27FC236}">
                  <a16:creationId xmlns:a16="http://schemas.microsoft.com/office/drawing/2014/main" id="{4ED101E8-D4E3-413F-9D46-FB5653B4F623}"/>
                </a:ext>
              </a:extLst>
            </p:cNvPr>
            <p:cNvSpPr/>
            <p:nvPr/>
          </p:nvSpPr>
          <p:spPr>
            <a:xfrm>
              <a:off x="8021171" y="2794075"/>
              <a:ext cx="3691403" cy="646100"/>
            </a:xfrm>
            <a:prstGeom prst="triangl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Pfeil: nach unten 17">
              <a:extLst>
                <a:ext uri="{FF2B5EF4-FFF2-40B4-BE49-F238E27FC236}">
                  <a16:creationId xmlns:a16="http://schemas.microsoft.com/office/drawing/2014/main" id="{CC869338-18C6-4502-8935-39E0827953CA}"/>
                </a:ext>
              </a:extLst>
            </p:cNvPr>
            <p:cNvSpPr/>
            <p:nvPr/>
          </p:nvSpPr>
          <p:spPr>
            <a:xfrm rot="10800000">
              <a:off x="9608016" y="4388759"/>
              <a:ext cx="517712" cy="616479"/>
            </a:xfrm>
            <a:prstGeom prst="downArrow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Pfeil: nach unten 18">
              <a:extLst>
                <a:ext uri="{FF2B5EF4-FFF2-40B4-BE49-F238E27FC236}">
                  <a16:creationId xmlns:a16="http://schemas.microsoft.com/office/drawing/2014/main" id="{7CCF8E66-7B31-4FD4-A213-B3B22C272C58}"/>
                </a:ext>
              </a:extLst>
            </p:cNvPr>
            <p:cNvSpPr/>
            <p:nvPr/>
          </p:nvSpPr>
          <p:spPr>
            <a:xfrm rot="10800000">
              <a:off x="3990368" y="4388758"/>
              <a:ext cx="517712" cy="748959"/>
            </a:xfrm>
            <a:prstGeom prst="downArrow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Flussdiagramm: Manuelle Verarbeitung 24">
              <a:extLst>
                <a:ext uri="{FF2B5EF4-FFF2-40B4-BE49-F238E27FC236}">
                  <a16:creationId xmlns:a16="http://schemas.microsoft.com/office/drawing/2014/main" id="{00DAD3B3-143C-4696-B5FE-F720102B05AB}"/>
                </a:ext>
              </a:extLst>
            </p:cNvPr>
            <p:cNvSpPr/>
            <p:nvPr/>
          </p:nvSpPr>
          <p:spPr>
            <a:xfrm rot="10800000">
              <a:off x="658812" y="2794071"/>
              <a:ext cx="7026365" cy="646102"/>
            </a:xfrm>
            <a:prstGeom prst="flowChartManualOperati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6" name="Textfeld 25">
              <a:extLst>
                <a:ext uri="{FF2B5EF4-FFF2-40B4-BE49-F238E27FC236}">
                  <a16:creationId xmlns:a16="http://schemas.microsoft.com/office/drawing/2014/main" id="{6685E25A-5772-4353-8682-2E7F0140B5F5}"/>
                </a:ext>
              </a:extLst>
            </p:cNvPr>
            <p:cNvSpPr txBox="1"/>
            <p:nvPr/>
          </p:nvSpPr>
          <p:spPr>
            <a:xfrm>
              <a:off x="4185532" y="3511013"/>
              <a:ext cx="33044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schemeClr val="bg1"/>
                  </a:solidFill>
                </a:rPr>
                <a:t>Duale </a:t>
              </a:r>
            </a:p>
            <a:p>
              <a:pPr algn="ctr"/>
              <a:r>
                <a:rPr lang="de-DE" sz="2400" dirty="0">
                  <a:solidFill>
                    <a:schemeClr val="bg1"/>
                  </a:solidFill>
                </a:rPr>
                <a:t>Berufsausbildung</a:t>
              </a:r>
            </a:p>
          </p:txBody>
        </p:sp>
        <p:sp>
          <p:nvSpPr>
            <p:cNvPr id="27" name="Textfeld 26">
              <a:extLst>
                <a:ext uri="{FF2B5EF4-FFF2-40B4-BE49-F238E27FC236}">
                  <a16:creationId xmlns:a16="http://schemas.microsoft.com/office/drawing/2014/main" id="{8F2471DB-6AB4-4982-8C2C-3B50D40615F7}"/>
                </a:ext>
              </a:extLst>
            </p:cNvPr>
            <p:cNvSpPr txBox="1"/>
            <p:nvPr/>
          </p:nvSpPr>
          <p:spPr>
            <a:xfrm>
              <a:off x="2404597" y="2891455"/>
              <a:ext cx="36914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schemeClr val="bg1"/>
                  </a:solidFill>
                </a:rPr>
                <a:t>Berufsausbildung</a:t>
              </a:r>
            </a:p>
          </p:txBody>
        </p:sp>
        <p:sp>
          <p:nvSpPr>
            <p:cNvPr id="29" name="Textfeld 28">
              <a:extLst>
                <a:ext uri="{FF2B5EF4-FFF2-40B4-BE49-F238E27FC236}">
                  <a16:creationId xmlns:a16="http://schemas.microsoft.com/office/drawing/2014/main" id="{07245652-894E-4324-B674-9ADA123E812C}"/>
                </a:ext>
              </a:extLst>
            </p:cNvPr>
            <p:cNvSpPr txBox="1"/>
            <p:nvPr/>
          </p:nvSpPr>
          <p:spPr>
            <a:xfrm>
              <a:off x="713055" y="3511013"/>
              <a:ext cx="249406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schemeClr val="bg1"/>
                  </a:solidFill>
                </a:rPr>
                <a:t>Vollzeit</a:t>
              </a:r>
            </a:p>
            <a:p>
              <a:pPr algn="ctr"/>
              <a:r>
                <a:rPr lang="de-DE" sz="2400" dirty="0">
                  <a:solidFill>
                    <a:schemeClr val="bg1"/>
                  </a:solidFill>
                </a:rPr>
                <a:t>Berufsschule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00986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Grundlagen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F373666-7242-438A-9060-4E66E7E17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11053762" cy="4608512"/>
          </a:xfrm>
        </p:spPr>
        <p:txBody>
          <a:bodyPr/>
          <a:lstStyle/>
          <a:p>
            <a:pPr marL="0" indent="0">
              <a:buNone/>
            </a:pPr>
            <a:r>
              <a:rPr lang="de-DE" b="1" dirty="0"/>
              <a:t>Die Beteiligten: Auszubildende (Azubis)</a:t>
            </a:r>
          </a:p>
          <a:p>
            <a:pPr marL="0" indent="0">
              <a:buNone/>
            </a:pPr>
            <a:endParaRPr lang="de-DE" b="1" dirty="0"/>
          </a:p>
          <a:p>
            <a:pPr lvl="1"/>
            <a:r>
              <a:rPr lang="de-DE" dirty="0"/>
              <a:t>jährlich 1,22 Mio. Azubis</a:t>
            </a:r>
          </a:p>
          <a:p>
            <a:pPr lvl="1"/>
            <a:r>
              <a:rPr lang="de-DE" dirty="0"/>
              <a:t>in 324 anerkannten Ausbildungsberufen</a:t>
            </a:r>
          </a:p>
          <a:p>
            <a:pPr marL="0" indent="0">
              <a:buNone/>
            </a:pPr>
            <a:br>
              <a:rPr lang="de-DE" dirty="0"/>
            </a:br>
            <a:endParaRPr lang="de-DE" dirty="0"/>
          </a:p>
          <a:p>
            <a:pPr marL="0" indent="0">
              <a:buNone/>
            </a:pPr>
            <a:r>
              <a:rPr lang="de-DE" dirty="0"/>
              <a:t>Das bedeutet:</a:t>
            </a:r>
          </a:p>
          <a:p>
            <a:pPr lvl="1"/>
            <a:r>
              <a:rPr lang="de-DE" dirty="0"/>
              <a:t>5 % aller aktuell Beschäftigten </a:t>
            </a:r>
            <a:br>
              <a:rPr lang="de-DE" dirty="0"/>
            </a:br>
            <a:r>
              <a:rPr lang="de-DE" dirty="0"/>
              <a:t>sind Auszubildende</a:t>
            </a:r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151C2F4-9FAD-464D-BCE8-3D6B094876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81" t="24118" r="29251"/>
          <a:stretch/>
        </p:blipFill>
        <p:spPr>
          <a:xfrm>
            <a:off x="7516907" y="1039371"/>
            <a:ext cx="3536577" cy="3605472"/>
          </a:xfrm>
          <a:prstGeom prst="rect">
            <a:avLst/>
          </a:prstGeom>
        </p:spPr>
      </p:pic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9816FE72-21F8-4A15-8C27-E4A9F6B07FED}"/>
              </a:ext>
            </a:extLst>
          </p:cNvPr>
          <p:cNvCxnSpPr>
            <a:cxnSpLocks/>
          </p:cNvCxnSpPr>
          <p:nvPr/>
        </p:nvCxnSpPr>
        <p:spPr>
          <a:xfrm>
            <a:off x="8124183" y="4644844"/>
            <a:ext cx="4067819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3333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A23D8C-4529-4C78-957C-E8DC917E4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Grundlagen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83A1E19-81D1-40EA-B2AD-DA6386C79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4" y="1052513"/>
            <a:ext cx="6071440" cy="4608512"/>
          </a:xfrm>
        </p:spPr>
        <p:txBody>
          <a:bodyPr/>
          <a:lstStyle/>
          <a:p>
            <a:pPr marL="0" indent="0">
              <a:buNone/>
            </a:pPr>
            <a:r>
              <a:rPr lang="de-DE" b="1" dirty="0"/>
              <a:t>Die Beteiligten: Arbeitgeber</a:t>
            </a:r>
          </a:p>
          <a:p>
            <a:pPr marL="0" indent="0">
              <a:buNone/>
            </a:pPr>
            <a:endParaRPr lang="de-DE" b="1" dirty="0"/>
          </a:p>
          <a:p>
            <a:pPr lvl="1"/>
            <a:r>
              <a:rPr lang="de-DE" dirty="0"/>
              <a:t>jährlich bilden etwa 18,7 % aller Betriebe mit sozialversicherungs-pflichtigen Beschäftigten aus </a:t>
            </a:r>
            <a:br>
              <a:rPr lang="de-DE" dirty="0"/>
            </a:br>
            <a:r>
              <a:rPr lang="de-DE" dirty="0"/>
              <a:t>(ca. 396.800 von 2,1 Mio.)</a:t>
            </a:r>
          </a:p>
          <a:p>
            <a:pPr lvl="1"/>
            <a:r>
              <a:rPr lang="de-DE" dirty="0"/>
              <a:t>das sind rund 475.950 neue Azubis </a:t>
            </a:r>
            <a:br>
              <a:rPr lang="de-DE" dirty="0"/>
            </a:br>
            <a:r>
              <a:rPr lang="de-DE" dirty="0"/>
              <a:t>pro Jahr</a:t>
            </a:r>
          </a:p>
          <a:p>
            <a:pPr lvl="1"/>
            <a:r>
              <a:rPr lang="de-DE" dirty="0"/>
              <a:t>79 % von ihnen werden nach der Ausbildung unmittelbar übernommen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8B6E2FB-8156-4FAD-8EC2-41391FF301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656" y="1593475"/>
            <a:ext cx="4993919" cy="367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900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6CF9AC-97E1-4448-834C-5E0770A68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Grundlagen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1276DC7-11F1-4AF1-B73A-261D75E652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653" y="1052513"/>
            <a:ext cx="11053762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b="1" dirty="0"/>
              <a:t>Kooperative Steuerung:</a:t>
            </a:r>
            <a:r>
              <a:rPr lang="de-DE" dirty="0"/>
              <a:t> </a:t>
            </a:r>
            <a:r>
              <a:rPr lang="de-DE" b="1" dirty="0"/>
              <a:t>Wirtschaft, Sozialpartner und Staat sichern die Rahmenbedingungen der Dualen Berufsausbildung</a:t>
            </a:r>
          </a:p>
          <a:p>
            <a:pPr marL="0" indent="0">
              <a:buNone/>
            </a:pPr>
            <a:endParaRPr lang="de-DE" b="1" dirty="0"/>
          </a:p>
          <a:p>
            <a:pPr lvl="1"/>
            <a:r>
              <a:rPr lang="de-DE" dirty="0"/>
              <a:t>Kammern</a:t>
            </a:r>
          </a:p>
          <a:p>
            <a:pPr lvl="1"/>
            <a:r>
              <a:rPr lang="de-DE" dirty="0"/>
              <a:t>Sozialpartner (Arbeitnehmer- und Arbeitgeberverbände)</a:t>
            </a:r>
          </a:p>
          <a:p>
            <a:pPr lvl="1"/>
            <a:r>
              <a:rPr lang="de-DE" dirty="0"/>
              <a:t>Staat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b="1" dirty="0"/>
              <a:t>Kammern und Sozialpartner: </a:t>
            </a:r>
            <a:r>
              <a:rPr lang="de-DE" dirty="0"/>
              <a:t>definieren und überprüfen Ausbildungsinhalte im Betrieb</a:t>
            </a:r>
          </a:p>
          <a:p>
            <a:pPr marL="0" indent="0">
              <a:buNone/>
            </a:pPr>
            <a:r>
              <a:rPr lang="de-DE" b="1" dirty="0"/>
              <a:t>Staat: </a:t>
            </a:r>
            <a:r>
              <a:rPr lang="de-DE" dirty="0"/>
              <a:t>gestaltet die gesetzlichen Rahmenbedingungen und stellt die Ressourcen für die Schulausbildung</a:t>
            </a:r>
          </a:p>
        </p:txBody>
      </p:sp>
    </p:spTree>
    <p:extLst>
      <p:ext uri="{BB962C8B-B14F-4D97-AF65-F5344CB8AC3E}">
        <p14:creationId xmlns:p14="http://schemas.microsoft.com/office/powerpoint/2010/main" val="3656556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C9F39B-795A-44B0-B75C-D7E9A7958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Grundlagen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C15D617-3826-44DB-ABDC-816991A21E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588" indent="0">
              <a:buNone/>
            </a:pPr>
            <a:r>
              <a:rPr lang="de-DE" b="1" dirty="0"/>
              <a:t>Die Akteure: Kammern – die zuständige Stelle</a:t>
            </a:r>
          </a:p>
          <a:p>
            <a:pPr marL="1588" indent="0">
              <a:buNone/>
            </a:pPr>
            <a:endParaRPr lang="de-DE" b="1" dirty="0"/>
          </a:p>
          <a:p>
            <a:pPr lvl="1"/>
            <a:r>
              <a:rPr lang="de-DE" dirty="0"/>
              <a:t>prüfen und registrieren Ausbildungsbetriebe</a:t>
            </a:r>
          </a:p>
          <a:p>
            <a:pPr lvl="1"/>
            <a:r>
              <a:rPr lang="de-DE" dirty="0"/>
              <a:t>beaufsichtigen und überprüfen betriebliche Ausbildung</a:t>
            </a:r>
          </a:p>
          <a:p>
            <a:pPr lvl="1"/>
            <a:r>
              <a:rPr lang="de-DE" dirty="0"/>
              <a:t>qualifizieren das Ausbildungspersonal</a:t>
            </a:r>
          </a:p>
          <a:p>
            <a:pPr lvl="1"/>
            <a:r>
              <a:rPr lang="de-DE" dirty="0"/>
              <a:t>organisieren Prüfungen</a:t>
            </a:r>
            <a:r>
              <a:rPr lang="de-DE" dirty="0">
                <a:solidFill>
                  <a:srgbClr val="FF0000"/>
                </a:solidFill>
              </a:rPr>
              <a:t> </a:t>
            </a:r>
          </a:p>
          <a:p>
            <a:pPr lvl="1"/>
            <a:r>
              <a:rPr lang="de-DE" dirty="0"/>
              <a:t>führen Info-Veranstaltungen und Beratung durch</a:t>
            </a:r>
          </a:p>
        </p:txBody>
      </p:sp>
    </p:spTree>
    <p:extLst>
      <p:ext uri="{BB962C8B-B14F-4D97-AF65-F5344CB8AC3E}">
        <p14:creationId xmlns:p14="http://schemas.microsoft.com/office/powerpoint/2010/main" val="4242553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F940DC-F1D6-455D-B39C-8BDFF13FB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Grundlagen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4AB894A-E996-4455-9E7B-A58DCE0F76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Die Akteure: Sozialpartner</a:t>
            </a:r>
          </a:p>
          <a:p>
            <a:pPr marL="0" indent="0">
              <a:buNone/>
            </a:pPr>
            <a:r>
              <a:rPr lang="de-DE" dirty="0"/>
              <a:t>Gewerkschaften und Arbeitgeberverbände verhandeln untereinander und mit dem Staat die jeweiligen </a:t>
            </a:r>
            <a:r>
              <a:rPr lang="de-DE" u="sng" dirty="0"/>
              <a:t>Standards für den betrieblichen Teil der Ausbildung</a:t>
            </a:r>
          </a:p>
          <a:p>
            <a:pPr marL="0" indent="0">
              <a:buNone/>
            </a:pPr>
            <a:endParaRPr lang="de-DE" u="sng" dirty="0"/>
          </a:p>
          <a:p>
            <a:pPr marL="0" indent="0">
              <a:buNone/>
            </a:pPr>
            <a:endParaRPr lang="de-DE" dirty="0">
              <a:solidFill>
                <a:srgbClr val="FF0000"/>
              </a:solidFill>
            </a:endParaRPr>
          </a:p>
          <a:p>
            <a:pPr lvl="1"/>
            <a:r>
              <a:rPr lang="de-DE" dirty="0"/>
              <a:t>Ausbildungsinhalte</a:t>
            </a:r>
          </a:p>
          <a:p>
            <a:pPr lvl="1"/>
            <a:r>
              <a:rPr lang="de-DE" dirty="0"/>
              <a:t>Ausbildungsvergütung</a:t>
            </a:r>
          </a:p>
          <a:p>
            <a:pPr lvl="1"/>
            <a:r>
              <a:rPr lang="de-DE" dirty="0"/>
              <a:t>Überwachung der Ausbildung im Betrieb</a:t>
            </a:r>
          </a:p>
          <a:p>
            <a:pPr lvl="1"/>
            <a:r>
              <a:rPr lang="de-DE" dirty="0"/>
              <a:t>Beteiligung am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/>
              <a:t>Prüfungsausschuss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0C0DCF6-3A8C-4B21-AF63-595DE7188A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642" y="2393199"/>
            <a:ext cx="4497067" cy="307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927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BIBB">
      <a:dk1>
        <a:sysClr val="windowText" lastClr="000000"/>
      </a:dk1>
      <a:lt1>
        <a:sysClr val="window" lastClr="FFFFFF"/>
      </a:lt1>
      <a:dk2>
        <a:srgbClr val="585858"/>
      </a:dk2>
      <a:lt2>
        <a:srgbClr val="E7E6E6"/>
      </a:lt2>
      <a:accent1>
        <a:srgbClr val="D37230"/>
      </a:accent1>
      <a:accent2>
        <a:srgbClr val="7FC200"/>
      </a:accent2>
      <a:accent3>
        <a:srgbClr val="00306B"/>
      </a:accent3>
      <a:accent4>
        <a:srgbClr val="FFC000"/>
      </a:accent4>
      <a:accent5>
        <a:srgbClr val="85C0FB"/>
      </a:accent5>
      <a:accent6>
        <a:srgbClr val="BFBFBF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2425</Words>
  <Application>Microsoft Office PowerPoint</Application>
  <PresentationFormat>Breitbild</PresentationFormat>
  <Paragraphs>549</Paragraphs>
  <Slides>37</Slides>
  <Notes>29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37</vt:i4>
      </vt:variant>
    </vt:vector>
  </HeadingPairs>
  <TitlesOfParts>
    <vt:vector size="44" baseType="lpstr">
      <vt:lpstr>Arial</vt:lpstr>
      <vt:lpstr>Calibri</vt:lpstr>
      <vt:lpstr>Fira Sans</vt:lpstr>
      <vt:lpstr>Wingdings</vt:lpstr>
      <vt:lpstr>Wingdings 3</vt:lpstr>
      <vt:lpstr>Office</vt:lpstr>
      <vt:lpstr>1_Office</vt:lpstr>
      <vt:lpstr> </vt:lpstr>
      <vt:lpstr>Inhalt</vt:lpstr>
      <vt:lpstr> </vt:lpstr>
      <vt:lpstr>Grundlagen</vt:lpstr>
      <vt:lpstr>Grundlagen</vt:lpstr>
      <vt:lpstr>Grundlagen</vt:lpstr>
      <vt:lpstr>Grundlagen</vt:lpstr>
      <vt:lpstr>Grundlagen</vt:lpstr>
      <vt:lpstr>Grundlagen</vt:lpstr>
      <vt:lpstr>Grundlagen</vt:lpstr>
      <vt:lpstr>Grundlagen</vt:lpstr>
      <vt:lpstr>Grundlagen</vt:lpstr>
      <vt:lpstr>Grundlagen</vt:lpstr>
      <vt:lpstr>Grundlagen</vt:lpstr>
      <vt:lpstr>Grundlagen</vt:lpstr>
      <vt:lpstr>PowerPoint-Präsentation</vt:lpstr>
      <vt:lpstr>Einstieg</vt:lpstr>
      <vt:lpstr>Einstieg</vt:lpstr>
      <vt:lpstr>Einstieg</vt:lpstr>
      <vt:lpstr>Ablauf</vt:lpstr>
      <vt:lpstr>Ablauf</vt:lpstr>
      <vt:lpstr>Ablauf</vt:lpstr>
      <vt:lpstr>Ablauf</vt:lpstr>
      <vt:lpstr>Ablauf</vt:lpstr>
      <vt:lpstr>PowerPoint-Präsentation</vt:lpstr>
      <vt:lpstr>Wie funktioniert die Duale Berufsausbildung?</vt:lpstr>
      <vt:lpstr>Wie funktioniert die Duale Berufsausbildung?</vt:lpstr>
      <vt:lpstr>Warum ist die Duale Berufsausbildung in Deutschland erfolgreich?</vt:lpstr>
      <vt:lpstr>Fünf Grundpfeiler der Berufsausbildung</vt:lpstr>
      <vt:lpstr>Vorteile</vt:lpstr>
      <vt:lpstr>Vorteile</vt:lpstr>
      <vt:lpstr>Vorteile</vt:lpstr>
      <vt:lpstr>Herausforderungen</vt:lpstr>
      <vt:lpstr>Herausforderungen</vt:lpstr>
      <vt:lpstr>Herausforderungen</vt:lpstr>
      <vt:lpstr>Weitere Informationen</vt:lpstr>
      <vt:lpstr>GOVET im BIBB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danyel</dc:creator>
  <cp:lastModifiedBy>Wilkes, Maria</cp:lastModifiedBy>
  <cp:revision>98</cp:revision>
  <dcterms:created xsi:type="dcterms:W3CDTF">2020-12-18T10:19:10Z</dcterms:created>
  <dcterms:modified xsi:type="dcterms:W3CDTF">2026-05-18T08:30:21Z</dcterms:modified>
</cp:coreProperties>
</file>