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0"/>
  </p:notesMasterIdLst>
  <p:sldIdLst>
    <p:sldId id="257" r:id="rId3"/>
    <p:sldId id="292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52" autoAdjust="0"/>
    <p:restoredTop sz="69164" autoAdjust="0"/>
  </p:normalViewPr>
  <p:slideViewPr>
    <p:cSldViewPr snapToGrid="0" showGuides="1">
      <p:cViewPr varScale="1">
        <p:scale>
          <a:sx n="77" d="100"/>
          <a:sy n="77" d="100"/>
        </p:scale>
        <p:origin x="111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18.05.2026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Paritätisch besetzte Prüfungsausschüsse, gemeinsam beschlossene Ausbildungsstandards, gemeinsame Steuerung des Systems auf allen Ebenen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 rund 70 % im Betrieb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Berufsausbildungs-Standards, durch die Kammer ausgestelltes Zeugnis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und aus den Betrieben, staatliche Lehrer an den Berufsschulen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Datenreports, Berufsbildungsbericht, Ausbildungsstandards (BIBB)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Berufsprofil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 Kompetenzen müssen vermittelt werden?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Inhalte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 konkreten Fähigkeiten und Verrichtungen müssen beherrscht werden?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Prüfungskenntnisse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Welches Wissen bereitet die Auszubildenden optimal auf ihre Abschlussprüfung vor?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946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Inhalte des Rahmenlehrplans definieren sich über "Lernfelder".</a:t>
            </a:r>
          </a:p>
          <a:p>
            <a:endParaRPr lang="de-DE" dirty="0"/>
          </a:p>
          <a:p>
            <a:r>
              <a:rPr lang="de-DE" dirty="0"/>
              <a:t>ggf. an dieser Stelle die Thematik "Lernfelder" erläutern.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056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Dynamik des Berufsbildungssystem erläutern anhand BBiG-Novellen, zuletzt: </a:t>
            </a:r>
          </a:p>
          <a:p>
            <a:r>
              <a:rPr lang="de-DE" dirty="0"/>
              <a:t>2020: Prinzip der Gleichwertigkeit von beruflicher und akademischer Bildung kodifiziert</a:t>
            </a:r>
          </a:p>
          <a:p>
            <a:r>
              <a:rPr lang="de-DE" dirty="0"/>
              <a:t>2024: </a:t>
            </a:r>
            <a:r>
              <a:rPr lang="de-DE" b="0" i="0" dirty="0">
                <a:solidFill>
                  <a:srgbClr val="586162"/>
                </a:solidFill>
                <a:effectLst/>
                <a:latin typeface="Fira Sans"/>
              </a:rPr>
              <a:t>Berufsbildungsvalidierungs- und -</a:t>
            </a:r>
            <a:r>
              <a:rPr lang="de-DE" b="0" i="0" dirty="0" err="1">
                <a:solidFill>
                  <a:srgbClr val="586162"/>
                </a:solidFill>
                <a:effectLst/>
                <a:latin typeface="Fira Sans"/>
              </a:rPr>
              <a:t>digitalisierungsgesetz</a:t>
            </a:r>
            <a:r>
              <a:rPr lang="de-DE" b="0" i="0" dirty="0">
                <a:solidFill>
                  <a:srgbClr val="586162"/>
                </a:solidFill>
                <a:effectLst/>
                <a:latin typeface="Fira Sans"/>
              </a:rPr>
              <a:t> (</a:t>
            </a:r>
            <a:r>
              <a:rPr lang="de-DE" b="0" i="0" dirty="0" err="1">
                <a:solidFill>
                  <a:srgbClr val="586162"/>
                </a:solidFill>
                <a:effectLst/>
                <a:latin typeface="Fira Sans"/>
              </a:rPr>
              <a:t>BVaDiG</a:t>
            </a:r>
            <a:r>
              <a:rPr lang="de-DE" b="0" i="0" dirty="0">
                <a:solidFill>
                  <a:srgbClr val="586162"/>
                </a:solidFill>
                <a:effectLst/>
                <a:latin typeface="Fira Sans"/>
              </a:rPr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283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Motivation: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 Berufsausbildung sichert den sozialen Status junger Menschen als Bürger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Staat kann berufliche Ausbildung nicht alleine gewährleisten: Kosten und Kompetenzen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Maßnahmen: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Gewährleistung von Durchlässigkeit: Hochschulzugang für Azubis mit Abschluss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Öffnung der Dualen Berufsausbildung unabhängig von vorherigen Abschlüssen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885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Erwartungen und Ziele von Jugendlichen an eine Ausbildungsstelle sind vielfältig: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etwas Praktisches lernen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eigenes Geld verdienen (Selbstständigkeit)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Traum verwirklichen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soziales Prestige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Pflichterfüllung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396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 hier gibt es einige weitere Beweggründe: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 suchen loyale Mitarbeiter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 wissen selbst am besten, welche Qualifikationen bei uns gebraucht werden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 möchten sozial verantwortlich handeln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 suchen den Input und das innovative Potenzial von jungen Leuten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 sparen Einarbeitungs- und Umschulungskosten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864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Ausbildungsvertrag regelt außerdem: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Urlaubsanspruch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evtl. Voraussetzung für eine Beendigung des Ausbildungsverhältnisses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Ausbildungsvertrag ähnelt einem Arbeitsvertrag. Er ist die Grundlage für das Lernen im Betrieb während der Ausbildung.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Ausbildungsvertrag wird von den Kammern registriert.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208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Gesetzliche Grundlagen: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dirty="0"/>
              <a:t>... für die Ausbildung im Betrieb &gt; Ausbildungsvertrag</a:t>
            </a:r>
          </a:p>
          <a:p>
            <a:r>
              <a:rPr lang="de-DE" dirty="0"/>
              <a:t>... für die Berufsschule &gt; Schulpflicht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Zeitliche Aufteilung: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dirty="0"/>
              <a:t>beispielsweise:</a:t>
            </a:r>
          </a:p>
          <a:p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Montags bis Mittwoch: im Betrieb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Donnerstag und Freitag: in der Berufsschule</a:t>
            </a:r>
          </a:p>
          <a:p>
            <a:endParaRPr lang="de-DE" dirty="0"/>
          </a:p>
          <a:p>
            <a:r>
              <a:rPr lang="de-DE" dirty="0"/>
              <a:t>alternativ: Blockunterricht</a:t>
            </a:r>
          </a:p>
          <a:p>
            <a:endParaRPr lang="de-DE" dirty="0"/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Betriebliche Ausbildung und der Berufsschulunterricht folgen den Ausbildungsstandards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915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Wichtig: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 Beteiligung der jeweiligen Lehr- und Ausbildungskräfte!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221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 Erinnerung: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laut IAB-Forum waren 85 % der Absolventinnen und Absolventen des Jahres 2020 in sozialversicherungspflichtiger Beschäftigung</a:t>
            </a:r>
            <a:endParaRPr lang="de-DE" dirty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Rund 79 % aller Auszubildenden werden vom ausbildenden Betrieb übernommen.</a:t>
            </a:r>
            <a:r>
              <a:rPr lang="de-DE" dirty="0">
                <a:effectLst/>
              </a:rPr>
              <a:t>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07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haben ca. 51 % der Bevölkerung in ihrem Leben eine duale Berufsausbildung begonnen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Laut IAB-Forum (2023) waren 85 % der Absolventinnen und Absolventen des Jahres 2020 in sozialversicherungspflichtiger Beschäftigung.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positive Effekt: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Jugendarbeitslosigkeit in Deutschland liegt bei nur rund 5,7 % (2025)  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 Erinnerung: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Kammern sind die Vertreter der Wirtschaft, Gewerkschaften/Arbeitnehmervertreter und Verbände/Arbeitgebervertreter sind die Sozialpartner.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 erzielen einen Konsens.</a:t>
            </a:r>
          </a:p>
          <a:p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Fazit 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Duale Berufsausbildung wird im Wesentlichen von denjenigen gestaltet, die unmittelbar betroffen sind und die den Bedarf am Arbeitsmarkt am besten kennen.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Fazit 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Entscheidungen zur Berufsausbildung werden im Konsensprinzip getroffen.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Fazit III: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Standards gelten bundesweit. Sie werden regelmäßig aktualisiert.</a:t>
            </a:r>
            <a:r>
              <a:rPr lang="de-DE" dirty="0">
                <a:effectLst/>
              </a:rPr>
              <a:t>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736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Nachfrage nach Fachkräften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Deutschland ist eine entwickelte Industrienation mit einem starken Mittelstand.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-Situation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Auszubildende lernen „on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“, sind in den Arbeitsprozess integriert. Unternehmen bilden ihre eigene zukünftige Belegschaft nach eigenem Bedarf aus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Qualifiziertes Ausbildungspersonal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Ausbilder sind „vom Fach“ und haben selbst eine Ausbildung durchlaufen, kennen auch das Unternehmen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Staat steuert zwar als Gesetzgeber den Prozess und setzt den Rahmen, er überlässt aber wesentliche Entscheidungen den unmittelbaren Stakeholdern.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5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Paritätisch besetzte Prüfungsausschüsse, gemeinsam beschlossene Ausbildungsstandards, gemeinsame Steuerung des Systems auf allen Ebenen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 rund 70 % im Betrieb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Berufsausbildungs-Standards, durch die Kammer ausgestelltes Zeugnis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und aus den Betrieben, staatliche Lehrer an den Berufsschulen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Datenreports, Berufsbildungsbericht, Ausbildungsstandards (BIBB)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13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Vorteile: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höhere Identifikation mit dem Ausbildungsbetrieb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Ausbildung als Grundlage für weiterführende Maßnahmen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145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Weiterer Vorteil: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Rekrutierungs- und Umschulungskosten werden reduziert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68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Weiterer Vorteil: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Frühindikator für die Entwicklungen in Wirtschaft und auf dem Arbeitsmarkt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9451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Diskrepanz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2025: ca. 84.000 Bewerber/innen ohne Ausbildungsplatz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Zugang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Mangel an informellen Kompetenzen: Disziplin, Verlässlichkeit, grundlegende Kenntnisse (Lesen, Schreiben, Rechnen)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Anforderungen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Bspw.: IT-Kenntnisse, Fremdsprachenkenntnisse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Lebensbegleitendes Lernen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Besonders für ältere </a:t>
            </a: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Bewerber</a:t>
            </a:r>
            <a:r>
              <a:rPr lang="de-DE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/innen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0358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Diskrepanz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Unbesetzte Ausbildungsstellen 2010: 19.800 / 2025: 54.400 = 2,8-fach höherer Wert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„Ausbildungsreife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Fehlende soziale Kompetenzen, Grundkenntnisse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Inklusion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Hoher personeller und zeitlicher Extraaufwand, besondere Qualifikationen des ausbildenden Personals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004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Demografischer Wandel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Weniger junge Menschen, die in eine Ausbildung gehen können, Bedarf des Arbeitsmarktes kann nicht mehr bedient werden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 zur Akademisierung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Ausbildung ist tendenziell Out, Universität ist In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Regionale Unterschiede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Angebot und Nachfrage von Ausbildungsplätzen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Inklusion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 gesellschaftliche Aufgabe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990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440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Azubis sind im Durchschnitt 19,9 Jahre alt (2024)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Investition pro Auszubildenden pro Jahr beträgt im Durchschnitt 26.210 Euro (2022/2023)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69 % davon (ca. 18.124 Euro) amortisieren sich (Produktivbeitrag der Auszubildenden)</a:t>
            </a: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bedeutet: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internationaler Wettbewerbsvorteil für deutsche KMUs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zukünftiges Personal nach eigenem Bedarf ausgebildet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geringe Investitionen auf dem Personalmarkt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77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drei Akteure sichern durch eine ausdifferenzierte Rollenverteilung die Rahmenbedingungen der Berufsbildung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„Ownership“ liegt bei allen drei Akteuren; Sie alle tragen es zugleich und übernehmen Verantwortung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 gewährleisten die ständige Innovationsfähigkeit des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 stellen Qualitätsstandards sicher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29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Impuls für die Entwicklung und Aktualisierung von Ausbildungsstandards kommt aus den Unternehmen und Kammern. Sie wissen am besten, welche Kenntnisse gebraucht werden.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Aufgaben: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Betriebe bei der Suche nach Azubis unterstützen, Ausbildungsverträge registrieren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Mediation bei Uneinigkeiten zwischen Azubis und Betrieben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Wirtschaft investiert jährlich 9,7 Mrd. € in Berufsbildung (2024)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Prozess von Abstimmung und Verabschiedung neuer Ausbildungsordnungen wird durch das Bundesinstitut für Berufsbildung geleitet.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Wirtschafts- und Sozialpartner sind im gesamten Prozess einbezogen.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Detailinformation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Finanzierung durch den Staat beläuft sich auf rund 4,4 Mrd. €, davon über 3,4 Mrd. € für 1.550 Berufsschulen und ca. 0,9 Mrd. € für Steuerungs-, Monitoring- und Fördermaßnahmen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Staat verabschiedet das Berufsbildungsgesetz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ggf. vorangegangene Folien nochmals zusammenfassen: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Drei Hauptakteure einigen sich gleichberechtigt auf die grundlegenden Standards für die Duale Berufsausbildung.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 Standards folgen den konkreten Anforderungen aus der Arbeitswelt.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Dauer der Weiterentwicklung und Durchsetzung von Standards beträgt max. 1 Jahr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 werden an beiden Lernorten dynamisch an die Anforderungen der Arbeitswelt angepasst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BIBB erforscht kontinuierlich den Wandel von Arbeit und Ausbildung; die Erkenntnisse fließen in den Prozess ein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B72E0DA-FA17-42CA-A956-A5CA6A580F56}"/>
              </a:ext>
            </a:extLst>
          </p:cNvPr>
          <p:cNvSpPr txBox="1"/>
          <p:nvPr userDrawn="1"/>
        </p:nvSpPr>
        <p:spPr>
          <a:xfrm>
            <a:off x="1524994" y="279863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63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768507"/>
            <a:ext cx="12205434" cy="333952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8" b="2745"/>
          <a:stretch/>
        </p:blipFill>
        <p:spPr>
          <a:xfrm>
            <a:off x="0" y="823959"/>
            <a:ext cx="12192000" cy="6029010"/>
          </a:xfrm>
          <a:prstGeom prst="rect">
            <a:avLst/>
          </a:prstGeom>
        </p:spPr>
      </p:pic>
      <p:sp>
        <p:nvSpPr>
          <p:cNvPr id="4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3468687" y="2644967"/>
            <a:ext cx="5254625" cy="304181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2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3" r:id="rId3"/>
    <p:sldLayoutId id="2147483679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0" r:id="rId3"/>
    <p:sldLayoutId id="2147483672" r:id="rId4"/>
    <p:sldLayoutId id="214748367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iab-forum.de/" TargetMode="External"/><Relationship Id="rId13" Type="http://schemas.openxmlformats.org/officeDocument/2006/relationships/hyperlink" Target="http://www.gesetze-im-internet.de/ihkg/index.html" TargetMode="External"/><Relationship Id="rId18" Type="http://schemas.openxmlformats.org/officeDocument/2006/relationships/hyperlink" Target="https://www.bmftr.bund.de/" TargetMode="External"/><Relationship Id="rId3" Type="http://schemas.openxmlformats.org/officeDocument/2006/relationships/hyperlink" Target="https://www.bibb.de/datenreport/de/index.php" TargetMode="External"/><Relationship Id="rId7" Type="http://schemas.openxmlformats.org/officeDocument/2006/relationships/hyperlink" Target="https://www.bibb.de/dienst/publikationen/de/20504" TargetMode="External"/><Relationship Id="rId12" Type="http://schemas.openxmlformats.org/officeDocument/2006/relationships/hyperlink" Target="http://www.gesetze-im-internet.de/jarbschg/index.html" TargetMode="External"/><Relationship Id="rId17" Type="http://schemas.openxmlformats.org/officeDocument/2006/relationships/hyperlink" Target="https://www.bmbfsfj.bund.de/" TargetMode="External"/><Relationship Id="rId2" Type="http://schemas.openxmlformats.org/officeDocument/2006/relationships/notesSlide" Target="../notesSlides/notesSlide29.xml"/><Relationship Id="rId16" Type="http://schemas.openxmlformats.org/officeDocument/2006/relationships/hyperlink" Target="https://www.govet.international/" TargetMode="External"/><Relationship Id="rId20" Type="http://schemas.openxmlformats.org/officeDocument/2006/relationships/hyperlink" Target="mailto:govet@bibb.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atenportal.bmbf.de/portal/de/index.html" TargetMode="External"/><Relationship Id="rId11" Type="http://schemas.openxmlformats.org/officeDocument/2006/relationships/hyperlink" Target="https://www.gesetze-im-internet.de/bbig_2005/" TargetMode="External"/><Relationship Id="rId5" Type="http://schemas.openxmlformats.org/officeDocument/2006/relationships/hyperlink" Target="https://www.destatis.de/DE/Home/_inhalt.html" TargetMode="External"/><Relationship Id="rId15" Type="http://schemas.openxmlformats.org/officeDocument/2006/relationships/hyperlink" Target="http://www.gesetze-im-internet.de/betrvg/" TargetMode="External"/><Relationship Id="rId10" Type="http://schemas.openxmlformats.org/officeDocument/2006/relationships/hyperlink" Target="https://www.govet.international/de/54899.php" TargetMode="External"/><Relationship Id="rId19" Type="http://schemas.openxmlformats.org/officeDocument/2006/relationships/hyperlink" Target="https://www.bibb.de/" TargetMode="External"/><Relationship Id="rId4" Type="http://schemas.openxmlformats.org/officeDocument/2006/relationships/hyperlink" Target="https://www.bmbfsfj.bund.de/bmbfsfj/service/publikationen/berufsbildungsbericht-2026-285646" TargetMode="External"/><Relationship Id="rId9" Type="http://schemas.openxmlformats.org/officeDocument/2006/relationships/hyperlink" Target="https://www.bibb.de/dienst/publikationen/de/19200" TargetMode="External"/><Relationship Id="rId14" Type="http://schemas.openxmlformats.org/officeDocument/2006/relationships/hyperlink" Target="http://www.gesetze-im-internet.de/tvg/index.html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C94C589-756E-4FDD-B45A-40F0F4185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539" y="3045124"/>
            <a:ext cx="6047117" cy="689389"/>
          </a:xfrm>
        </p:spPr>
        <p:txBody>
          <a:bodyPr/>
          <a:lstStyle/>
          <a:p>
            <a:r>
              <a:rPr lang="de-DE" sz="2800" dirty="0"/>
              <a:t>Duale Berufsausbildung in Deutschland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Die Akteure: Staat – der Rahmengeber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de-DE" dirty="0"/>
              <a:t>verhandelt die </a:t>
            </a:r>
            <a:r>
              <a:rPr lang="de-DE" u="sng" dirty="0"/>
              <a:t>Ausbildungsordnung</a:t>
            </a:r>
            <a:r>
              <a:rPr lang="de-DE" dirty="0"/>
              <a:t> mit den Sozialpartnern (betriebliche Ausbildung)</a:t>
            </a:r>
          </a:p>
          <a:p>
            <a:pPr lvl="1"/>
            <a:r>
              <a:rPr lang="de-DE" dirty="0"/>
              <a:t>definiert die Ausbildung in den Berufsschulen: </a:t>
            </a:r>
            <a:r>
              <a:rPr lang="de-DE" u="sng" dirty="0"/>
              <a:t>Rahmenlehrplan</a:t>
            </a:r>
          </a:p>
          <a:p>
            <a:pPr lvl="1"/>
            <a:r>
              <a:rPr lang="de-DE" dirty="0"/>
              <a:t>Finanziert, organisiert und überprüft das öffentliche Berufsschulsystem</a:t>
            </a:r>
          </a:p>
          <a:p>
            <a:pPr lvl="1"/>
            <a:r>
              <a:rPr lang="de-DE" dirty="0"/>
              <a:t>betreibt und ermöglicht Berufsbildungsforschung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BIBB</a:t>
            </a:r>
          </a:p>
          <a:p>
            <a:pPr lvl="1"/>
            <a:r>
              <a:rPr lang="de-DE" dirty="0"/>
              <a:t>unterstützt die Suche nach einem Ausbildungsplatz (bspw. Jugendliche, Arbeitslose, benachteiligte Menschen)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Der Rahmen: Standards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definieren die Umsetzung Dualer Berufsausbildung in Betrieben und Berufsschulen</a:t>
            </a:r>
          </a:p>
          <a:p>
            <a:pPr lvl="1"/>
            <a:r>
              <a:rPr lang="de-DE" dirty="0"/>
              <a:t>sichern die Qualitätskontrolle und Förderung der Dualen Berufsausbildung</a:t>
            </a:r>
          </a:p>
          <a:p>
            <a:pPr lvl="1"/>
            <a:r>
              <a:rPr lang="de-DE" dirty="0"/>
              <a:t>sind bundesweit gültig und verbindlich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Der Rahmen: Standards – Entstehung 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de-DE" b="1" dirty="0"/>
              <a:t>1. Arbeitgeber </a:t>
            </a:r>
            <a:r>
              <a:rPr lang="de-DE" dirty="0"/>
              <a:t>identifizieren im Betrieb neue Aufgabengebiete und Qualifikationen </a:t>
            </a:r>
          </a:p>
          <a:p>
            <a:pPr lvl="1"/>
            <a:r>
              <a:rPr lang="de-DE" b="1" dirty="0"/>
              <a:t>2. Sozialpartner und Staat </a:t>
            </a:r>
            <a:r>
              <a:rPr lang="de-DE" dirty="0"/>
              <a:t>verhandeln und verabschieden vom BIBB </a:t>
            </a:r>
            <a:br>
              <a:rPr lang="de-DE" dirty="0"/>
            </a:br>
            <a:r>
              <a:rPr lang="de-DE" dirty="0"/>
              <a:t>moderiert neue betriebliche Ausbildungsstandards </a:t>
            </a:r>
          </a:p>
          <a:p>
            <a:pPr lvl="1"/>
            <a:r>
              <a:rPr lang="de-DE" b="1" dirty="0"/>
              <a:t>3. Staat </a:t>
            </a:r>
            <a:r>
              <a:rPr lang="de-DE" dirty="0"/>
              <a:t>stimmt die Rahmenlehrpläne auf die neu definierten Ausbildungsordnungen ab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Die verabschiedeten Standards werden in Ausbildungsordnungen (Betriebe) und Rahmenlehrplänen (Berufsschule) fixiert.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1087167"/>
            <a:ext cx="11053762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600" b="1" dirty="0"/>
              <a:t>Der Rahmen: Standards – Ausbildungsordnung 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dirty="0"/>
              <a:t>Das gemeinsame Ziel folgt dem ‚</a:t>
            </a:r>
            <a:r>
              <a:rPr lang="de-DE" b="1" dirty="0"/>
              <a:t>Berufsprinzip</a:t>
            </a:r>
            <a:r>
              <a:rPr lang="de-DE" dirty="0"/>
              <a:t>‘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Ausbildungsstandards für die </a:t>
            </a:r>
            <a:r>
              <a:rPr lang="de-DE" u="sng" dirty="0"/>
              <a:t>betriebliche Ausbildung</a:t>
            </a:r>
            <a:r>
              <a:rPr lang="de-DE" dirty="0"/>
              <a:t> werden in der </a:t>
            </a:r>
            <a:r>
              <a:rPr lang="de-DE" u="sng" dirty="0"/>
              <a:t>Ausbildungsordnung</a:t>
            </a:r>
            <a:r>
              <a:rPr lang="de-DE" dirty="0"/>
              <a:t> festgehalten: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Berufsbezeichnung </a:t>
            </a:r>
          </a:p>
          <a:p>
            <a:pPr lvl="1"/>
            <a:r>
              <a:rPr lang="de-DE" dirty="0"/>
              <a:t>Berufsprofil</a:t>
            </a:r>
          </a:p>
          <a:p>
            <a:pPr lvl="1"/>
            <a:r>
              <a:rPr lang="de-DE" dirty="0"/>
              <a:t>Inhalte</a:t>
            </a:r>
          </a:p>
          <a:p>
            <a:pPr lvl="1"/>
            <a:r>
              <a:rPr lang="de-DE" dirty="0"/>
              <a:t>Zeitrahmen und zeitliche Gliederung</a:t>
            </a:r>
          </a:p>
          <a:p>
            <a:pPr lvl="1"/>
            <a:r>
              <a:rPr lang="de-DE" dirty="0"/>
              <a:t>Prüfungsanforderungen</a:t>
            </a:r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</p:spTree>
    <p:extLst>
      <p:ext uri="{BB962C8B-B14F-4D97-AF65-F5344CB8AC3E}">
        <p14:creationId xmlns:p14="http://schemas.microsoft.com/office/powerpoint/2010/main" val="106786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Der Rahmen: Standards – Rahmenlehrplan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dirty="0"/>
              <a:t>Die Ausbildung in der </a:t>
            </a:r>
            <a:r>
              <a:rPr lang="de-DE" u="sng" dirty="0"/>
              <a:t>Berufsschule</a:t>
            </a:r>
            <a:r>
              <a:rPr lang="de-DE" dirty="0"/>
              <a:t> vermittelt die erforderlichen berufstheoretischen Kenntnisse und erweitert die Allgemeinbildung. </a:t>
            </a:r>
          </a:p>
          <a:p>
            <a:pPr marL="0" indent="0">
              <a:buNone/>
            </a:pPr>
            <a:r>
              <a:rPr lang="de-DE" dirty="0"/>
              <a:t>Diese Ausbildungsstandards werden im </a:t>
            </a:r>
            <a:r>
              <a:rPr lang="de-DE" u="sng" dirty="0"/>
              <a:t>Rahmenlehrplan</a:t>
            </a:r>
            <a:r>
              <a:rPr lang="de-DE" dirty="0"/>
              <a:t> definiert:</a:t>
            </a:r>
          </a:p>
          <a:p>
            <a:pPr lvl="1"/>
            <a:r>
              <a:rPr lang="de-DE" dirty="0"/>
              <a:t>Lernziel</a:t>
            </a:r>
          </a:p>
          <a:p>
            <a:pPr lvl="1"/>
            <a:r>
              <a:rPr lang="de-DE" dirty="0"/>
              <a:t>Inhalte</a:t>
            </a:r>
          </a:p>
          <a:p>
            <a:pPr lvl="1"/>
            <a:r>
              <a:rPr lang="de-DE" dirty="0"/>
              <a:t>Lernfelder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19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C2472E5-C5F4-426B-9124-8FB895AD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/>
              <a:t>Der gesetzliche Rahmen</a:t>
            </a:r>
          </a:p>
          <a:p>
            <a:r>
              <a:rPr lang="de-DE" b="1" dirty="0"/>
              <a:t>Es gilt Berufsfreiheit gemäß Artikel 12, Grundgesetz.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2B1450-3EDD-4380-8249-F70992C5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Grundlagen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02DBF9-4496-4926-96AD-F4C23EE27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Betriebliche Gesetzgebung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0C62AC-FBC2-40C0-A98C-611E9CBF09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Berufsbildungsgesetz</a:t>
            </a:r>
          </a:p>
          <a:p>
            <a:r>
              <a:rPr lang="de-DE" b="1" dirty="0"/>
              <a:t>Handwerksordnung</a:t>
            </a:r>
          </a:p>
          <a:p>
            <a:r>
              <a:rPr lang="de-DE" dirty="0"/>
              <a:t>Jugendarbeitsschutzgesetz</a:t>
            </a:r>
          </a:p>
          <a:p>
            <a:r>
              <a:rPr lang="de-DE" dirty="0"/>
              <a:t>Tarifvertragsgesetz</a:t>
            </a:r>
          </a:p>
          <a:p>
            <a:r>
              <a:rPr lang="de-DE" dirty="0"/>
              <a:t>Gesetz zur vorläufigen Regelung des Rechts     der Industrie- und Handelskammer</a:t>
            </a:r>
          </a:p>
          <a:p>
            <a:r>
              <a:rPr lang="de-DE" dirty="0"/>
              <a:t>Betriebsverfassungsgesetz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6BE3D0-637E-441B-B5AF-CFF35458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Schulgesetzgebung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59FD15B-DBA4-4DEC-B867-842E52168B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/>
              <a:t>allgemeine Schulpflicht</a:t>
            </a:r>
          </a:p>
          <a:p>
            <a:r>
              <a:rPr lang="de-DE" dirty="0"/>
              <a:t>Schulgesetze der Länder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5E347DE-72A7-4F26-BC29-CF962A6A9F41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18AD791-0478-47EA-81B2-9F8D99EC92EF}"/>
              </a:ext>
            </a:extLst>
          </p:cNvPr>
          <p:cNvCxnSpPr>
            <a:cxnSpLocks/>
          </p:cNvCxnSpPr>
          <p:nvPr/>
        </p:nvCxnSpPr>
        <p:spPr>
          <a:xfrm>
            <a:off x="6619815" y="2141489"/>
            <a:ext cx="0" cy="193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BDF1BBA-0532-493D-B90E-C32B0ED1BB75}"/>
              </a:ext>
            </a:extLst>
          </p:cNvPr>
          <p:cNvCxnSpPr>
            <a:cxnSpLocks/>
          </p:cNvCxnSpPr>
          <p:nvPr/>
        </p:nvCxnSpPr>
        <p:spPr>
          <a:xfrm>
            <a:off x="687397" y="2141489"/>
            <a:ext cx="0" cy="3023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9841"/>
            <a:ext cx="10066338" cy="709613"/>
          </a:xfrm>
        </p:spPr>
        <p:txBody>
          <a:bodyPr/>
          <a:lstStyle/>
          <a:p>
            <a:r>
              <a:rPr lang="de-DE" dirty="0"/>
              <a:t>Duale Berufsausbildung: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800" dirty="0"/>
              <a:t>Motivationen, Interessen und Ablauf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372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Einstieg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Motivation und Maßnahmen – der Staat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Motivation</a:t>
            </a:r>
            <a:r>
              <a:rPr lang="de-DE" dirty="0"/>
              <a:t>: Deutschland braucht qualifizierte Fachkräfte, </a:t>
            </a:r>
            <a:br>
              <a:rPr lang="de-DE" dirty="0"/>
            </a:br>
            <a:r>
              <a:rPr lang="de-DE" dirty="0"/>
              <a:t>um Wachstum und Entwicklung zu sichern.</a:t>
            </a:r>
          </a:p>
          <a:p>
            <a:pPr marL="0" indent="0">
              <a:buNone/>
            </a:pPr>
            <a:r>
              <a:rPr lang="de-DE" b="1" dirty="0"/>
              <a:t>Erkenntnis: </a:t>
            </a:r>
            <a:r>
              <a:rPr lang="de-DE" dirty="0"/>
              <a:t>Wir müssen das Duale Berufsbildungssystem </a:t>
            </a:r>
            <a:br>
              <a:rPr lang="de-DE" dirty="0"/>
            </a:br>
            <a:r>
              <a:rPr lang="de-DE" dirty="0"/>
              <a:t>stärken und steuern.</a:t>
            </a:r>
          </a:p>
          <a:p>
            <a:pPr marL="0" indent="0">
              <a:buNone/>
            </a:pPr>
            <a:r>
              <a:rPr lang="de-DE" b="1" dirty="0"/>
              <a:t>Maßnahmen: </a:t>
            </a:r>
          </a:p>
          <a:p>
            <a:pPr lvl="1"/>
            <a:r>
              <a:rPr lang="de-DE" dirty="0"/>
              <a:t>gesetzlichen Rahmen schaffen und aktualisieren</a:t>
            </a:r>
          </a:p>
          <a:p>
            <a:pPr lvl="1"/>
            <a:r>
              <a:rPr lang="de-DE" dirty="0"/>
              <a:t>Beauftragung der weiteren Akteure</a:t>
            </a:r>
          </a:p>
          <a:p>
            <a:pPr lvl="1"/>
            <a:r>
              <a:rPr lang="de-DE" dirty="0"/>
              <a:t>Überprüfung und Entwicklung des Systems (u. a. durch das BIBB)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0D68E0-B6D7-42B6-9B80-E3780F92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76" y="1526240"/>
            <a:ext cx="2564929" cy="29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Einstieg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Motivation und Einstieg – Jugendliche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Motivation: </a:t>
            </a:r>
            <a:r>
              <a:rPr lang="de-DE" dirty="0"/>
              <a:t>„Ich möchte … werden!“ </a:t>
            </a:r>
          </a:p>
          <a:p>
            <a:pPr marL="0" indent="0">
              <a:buNone/>
            </a:pPr>
            <a:r>
              <a:rPr lang="de-DE" b="1" dirty="0"/>
              <a:t>Einstieg:</a:t>
            </a:r>
          </a:p>
          <a:p>
            <a:pPr lvl="1"/>
            <a:r>
              <a:rPr lang="de-DE" dirty="0"/>
              <a:t>potenzielle Betriebe suchen </a:t>
            </a:r>
            <a:br>
              <a:rPr lang="de-DE" dirty="0"/>
            </a:br>
            <a:r>
              <a:rPr lang="de-DE" dirty="0"/>
              <a:t>und Angebote sichten</a:t>
            </a:r>
          </a:p>
          <a:p>
            <a:pPr lvl="1"/>
            <a:r>
              <a:rPr lang="de-DE" dirty="0"/>
              <a:t>Bewerbungen schreiben</a:t>
            </a:r>
          </a:p>
          <a:p>
            <a:pPr lvl="1"/>
            <a:r>
              <a:rPr lang="de-DE" dirty="0"/>
              <a:t>ggf. Auswahlverfahren</a:t>
            </a:r>
          </a:p>
          <a:p>
            <a:pPr lvl="1"/>
            <a:r>
              <a:rPr lang="de-DE" dirty="0"/>
              <a:t>Ausbildungsbetrieb wählen</a:t>
            </a:r>
          </a:p>
          <a:p>
            <a:pPr lvl="1"/>
            <a:r>
              <a:rPr lang="de-DE" dirty="0"/>
              <a:t>Ausbildungsvertrag abschließen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C858AD-81EA-4AB1-BEB0-63CF9C463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82" y="1113028"/>
            <a:ext cx="3899011" cy="43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Einstieg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Motivation und Einstieg – Unternehmen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Motivation: </a:t>
            </a:r>
            <a:r>
              <a:rPr lang="de-DE" dirty="0"/>
              <a:t>„Ich möchte Sicherheit für die Besetzung von Stellen“ </a:t>
            </a:r>
          </a:p>
          <a:p>
            <a:pPr marL="0" indent="0">
              <a:buNone/>
            </a:pPr>
            <a:r>
              <a:rPr lang="de-DE" b="1" dirty="0"/>
              <a:t>Einstieg:</a:t>
            </a:r>
          </a:p>
          <a:p>
            <a:pPr lvl="1"/>
            <a:r>
              <a:rPr lang="de-DE" dirty="0"/>
              <a:t>als Ausbildungsbetrieb zugelassen werden</a:t>
            </a:r>
          </a:p>
          <a:p>
            <a:pPr lvl="1"/>
            <a:r>
              <a:rPr lang="de-DE" dirty="0"/>
              <a:t>Ausbildungsplätze anbieten</a:t>
            </a:r>
          </a:p>
          <a:p>
            <a:pPr lvl="1"/>
            <a:r>
              <a:rPr lang="de-DE" dirty="0"/>
              <a:t>Bewerbungen auswerten</a:t>
            </a:r>
          </a:p>
          <a:p>
            <a:pPr lvl="1"/>
            <a:r>
              <a:rPr lang="de-DE" dirty="0"/>
              <a:t>Auszubildende auswählen</a:t>
            </a:r>
          </a:p>
          <a:p>
            <a:pPr lvl="1"/>
            <a:r>
              <a:rPr lang="de-DE" dirty="0"/>
              <a:t>Ausbildungsvertrag abschließen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5E939C-D805-483C-9713-9F955B54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04" y="2516372"/>
            <a:ext cx="4270016" cy="31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Die Duale Berufsausbildung in Deutschland</a:t>
            </a:r>
          </a:p>
          <a:p>
            <a:pPr marL="0" indent="0">
              <a:buNone/>
            </a:pPr>
            <a:endParaRPr lang="de-DE" b="1" dirty="0"/>
          </a:p>
          <a:p>
            <a:pPr marL="1352550" lvl="1" indent="-457200">
              <a:buFont typeface="+mj-lt"/>
              <a:buAutoNum type="arabicPeriod"/>
            </a:pPr>
            <a:r>
              <a:rPr lang="de-DE" b="1" dirty="0"/>
              <a:t>Grundlagen und Rahmenbedingungen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Motivationen, Interessen und Ablauf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Das Erfolgsmodell</a:t>
            </a:r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965669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/>
              <a:t>Der Ausbildungsvertrag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dirty="0"/>
              <a:t>Die berufliche Ausbildung beginnt mit dem Abschluss des Ausbildungsvertrages zwischen Arbeitgeber und Auszubildenden.</a:t>
            </a:r>
          </a:p>
          <a:p>
            <a:pPr marL="0" indent="0">
              <a:buNone/>
            </a:pPr>
            <a:r>
              <a:rPr lang="de-DE" dirty="0"/>
              <a:t>Der Ausbildungsvertrag regelt:</a:t>
            </a:r>
          </a:p>
          <a:p>
            <a:pPr lvl="1"/>
            <a:r>
              <a:rPr lang="de-DE" dirty="0"/>
              <a:t>Dauer</a:t>
            </a:r>
          </a:p>
          <a:p>
            <a:pPr lvl="1"/>
            <a:r>
              <a:rPr lang="de-DE" dirty="0"/>
              <a:t>Inhalte</a:t>
            </a:r>
          </a:p>
          <a:p>
            <a:pPr lvl="1"/>
            <a:r>
              <a:rPr lang="de-DE" dirty="0"/>
              <a:t>Probezeit</a:t>
            </a:r>
          </a:p>
          <a:p>
            <a:pPr lvl="1"/>
            <a:r>
              <a:rPr lang="de-DE" dirty="0"/>
              <a:t>Sachliche und zeitliche Gliederung</a:t>
            </a:r>
          </a:p>
          <a:p>
            <a:pPr lvl="1"/>
            <a:r>
              <a:rPr lang="de-DE" dirty="0"/>
              <a:t>Vergütung</a:t>
            </a:r>
          </a:p>
          <a:p>
            <a:pPr lvl="1"/>
            <a:r>
              <a:rPr lang="de-DE" dirty="0"/>
              <a:t>Rechte und Pflichten beider Seiten</a:t>
            </a:r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AB343E-8FC8-4A17-83B2-DB966D9D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40907" r="15489" b="-1"/>
          <a:stretch/>
        </p:blipFill>
        <p:spPr>
          <a:xfrm>
            <a:off x="7046253" y="2329843"/>
            <a:ext cx="3543301" cy="37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246B10-35B2-4A92-ABB5-279C3724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1711183"/>
            <a:ext cx="4860000" cy="446715"/>
          </a:xfrm>
        </p:spPr>
        <p:txBody>
          <a:bodyPr/>
          <a:lstStyle/>
          <a:p>
            <a:r>
              <a:rPr lang="de-DE" dirty="0"/>
              <a:t>70 % Ausbildung im </a:t>
            </a:r>
            <a:r>
              <a:rPr lang="de-DE" b="1" dirty="0"/>
              <a:t>Betrieb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DF00B-E700-4914-9E72-E58906D84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1711183"/>
            <a:ext cx="4860000" cy="446715"/>
          </a:xfrm>
        </p:spPr>
        <p:txBody>
          <a:bodyPr/>
          <a:lstStyle/>
          <a:p>
            <a:r>
              <a:rPr lang="de-DE" dirty="0"/>
              <a:t>30 % Unterricht in der </a:t>
            </a:r>
            <a:r>
              <a:rPr lang="de-DE" b="1" dirty="0"/>
              <a:t>Berufsschule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7A1AD76-8C12-4677-98F8-8620702B098E}"/>
              </a:ext>
            </a:extLst>
          </p:cNvPr>
          <p:cNvCxnSpPr>
            <a:cxnSpLocks/>
          </p:cNvCxnSpPr>
          <p:nvPr/>
        </p:nvCxnSpPr>
        <p:spPr>
          <a:xfrm>
            <a:off x="6619815" y="1711183"/>
            <a:ext cx="0" cy="1615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2204B2E-2F42-4E80-B008-17B0746FA150}"/>
              </a:ext>
            </a:extLst>
          </p:cNvPr>
          <p:cNvCxnSpPr>
            <a:cxnSpLocks/>
          </p:cNvCxnSpPr>
          <p:nvPr/>
        </p:nvCxnSpPr>
        <p:spPr>
          <a:xfrm>
            <a:off x="687397" y="1711183"/>
            <a:ext cx="0" cy="2513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52993-4656-4772-AAD9-7390BBAB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321209"/>
            <a:ext cx="4860000" cy="2217173"/>
          </a:xfrm>
        </p:spPr>
        <p:txBody>
          <a:bodyPr/>
          <a:lstStyle/>
          <a:p>
            <a:r>
              <a:rPr lang="de-DE" dirty="0"/>
              <a:t>strukturierte Ausbildung unter realen Arbeitsbedingungen</a:t>
            </a:r>
          </a:p>
          <a:p>
            <a:r>
              <a:rPr lang="de-DE" dirty="0"/>
              <a:t>die Auszubildenden arbeiten in konkreten betrieblichen Prozessen mit</a:t>
            </a:r>
          </a:p>
          <a:p>
            <a:r>
              <a:rPr lang="de-DE" dirty="0"/>
              <a:t>die Auszubildenden erhalten </a:t>
            </a:r>
            <a:br>
              <a:rPr lang="de-DE" dirty="0"/>
            </a:br>
            <a:r>
              <a:rPr lang="de-DE" dirty="0"/>
              <a:t>eine Vergütung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54451FB-F4E2-4629-8031-D4DE2D768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321209"/>
            <a:ext cx="4860000" cy="2217173"/>
          </a:xfrm>
        </p:spPr>
        <p:txBody>
          <a:bodyPr/>
          <a:lstStyle/>
          <a:p>
            <a:r>
              <a:rPr lang="de-DE" dirty="0"/>
              <a:t>Unterricht im Klassenverband</a:t>
            </a:r>
          </a:p>
          <a:p>
            <a:r>
              <a:rPr lang="de-DE" dirty="0"/>
              <a:t>berufsbezogene (2/3) und</a:t>
            </a:r>
          </a:p>
          <a:p>
            <a:r>
              <a:rPr lang="de-DE" dirty="0"/>
              <a:t>allgemeinbildende (1/3) Fächer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EE81DD7-7968-4CBF-8A65-2F88330A4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>
            <a:normAutofit/>
          </a:bodyPr>
          <a:lstStyle/>
          <a:p>
            <a:r>
              <a:rPr lang="de-DE" b="1" dirty="0"/>
              <a:t>Duales Lernen an zwei Ausbildungsorten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B2590B8-67E7-4575-815A-1669C50F68D0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Eine Duale Berufsausbildung dauert zwei bis dreieinhalb Jahre.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653E254-E1F1-451C-AD64-49D2E70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64" y="3448026"/>
            <a:ext cx="6747093" cy="1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Die Abschlussprüfung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Abschlussprüfung</a:t>
            </a:r>
          </a:p>
          <a:p>
            <a:pPr lvl="1"/>
            <a:r>
              <a:rPr lang="de-DE" dirty="0"/>
              <a:t>Organisiert durch die Kammern</a:t>
            </a:r>
          </a:p>
          <a:p>
            <a:pPr lvl="1"/>
            <a:r>
              <a:rPr lang="de-DE" dirty="0"/>
              <a:t>Theoretischer und praktischer Teil</a:t>
            </a:r>
          </a:p>
          <a:p>
            <a:pPr lvl="1"/>
            <a:r>
              <a:rPr lang="de-DE" dirty="0"/>
              <a:t>Prüfungsausschuss besetzt durch</a:t>
            </a:r>
          </a:p>
          <a:p>
            <a:pPr lvl="2"/>
            <a:r>
              <a:rPr lang="de-DE" dirty="0"/>
              <a:t>Arbeitgeber</a:t>
            </a:r>
          </a:p>
          <a:p>
            <a:pPr lvl="2"/>
            <a:r>
              <a:rPr lang="de-DE" dirty="0"/>
              <a:t>Arbeitnehmer (gewerkschaftliche Vertreter)</a:t>
            </a:r>
          </a:p>
          <a:p>
            <a:pPr lvl="2"/>
            <a:r>
              <a:rPr lang="de-DE" dirty="0"/>
              <a:t>Berufsschullehrer (vertreten den Staat)</a:t>
            </a:r>
          </a:p>
        </p:txBody>
      </p:sp>
    </p:spTree>
    <p:extLst>
      <p:ext uri="{BB962C8B-B14F-4D97-AF65-F5344CB8AC3E}">
        <p14:creationId xmlns:p14="http://schemas.microsoft.com/office/powerpoint/2010/main" val="260634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Die Abschlussprüfung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Ausbildungszeugnis</a:t>
            </a:r>
          </a:p>
          <a:p>
            <a:pPr lvl="1"/>
            <a:r>
              <a:rPr lang="de-DE" dirty="0"/>
              <a:t>ausgestellt von der Kammer</a:t>
            </a:r>
          </a:p>
          <a:p>
            <a:pPr lvl="1"/>
            <a:r>
              <a:rPr lang="de-DE" dirty="0"/>
              <a:t>staatlich anerkannter Abschluss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Der erfolgreiche Abschluss beendet die Ausbildung.</a:t>
            </a:r>
            <a:br>
              <a:rPr lang="de-DE" b="1" dirty="0"/>
            </a:br>
            <a:r>
              <a:rPr lang="de-DE" b="1" dirty="0"/>
              <a:t>Die berufliche Karriere beginnt.</a:t>
            </a:r>
          </a:p>
        </p:txBody>
      </p:sp>
    </p:spTree>
    <p:extLst>
      <p:ext uri="{BB962C8B-B14F-4D97-AF65-F5344CB8AC3E}">
        <p14:creationId xmlns:p14="http://schemas.microsoft.com/office/powerpoint/2010/main" val="337500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890876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Beginn der beruflichen Karriere: Chancen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Auf dem Arbeitsmarkt </a:t>
            </a:r>
          </a:p>
          <a:p>
            <a:pPr lvl="1"/>
            <a:r>
              <a:rPr lang="de-DE" dirty="0"/>
              <a:t>Arbeitsvertrag unmittelbar mit dem ausbildenden Betrieb</a:t>
            </a:r>
          </a:p>
          <a:p>
            <a:pPr lvl="1"/>
            <a:r>
              <a:rPr lang="de-DE" dirty="0"/>
              <a:t>Arbeitsvertrag in einem anderen Unternehmen</a:t>
            </a:r>
          </a:p>
          <a:p>
            <a:pPr lvl="1"/>
            <a:r>
              <a:rPr lang="de-DE" dirty="0"/>
              <a:t>Anstellung in einem anderen Berufsfeld</a:t>
            </a:r>
          </a:p>
          <a:p>
            <a:pPr marL="0" indent="0">
              <a:buNone/>
            </a:pPr>
            <a:r>
              <a:rPr lang="de-DE" b="1" dirty="0"/>
              <a:t>Fortsetzung der Ausbildung</a:t>
            </a:r>
          </a:p>
          <a:p>
            <a:pPr lvl="1"/>
            <a:r>
              <a:rPr lang="de-DE" dirty="0"/>
              <a:t>Fort- und Weiterbildungsmaßnahmen  </a:t>
            </a:r>
          </a:p>
          <a:p>
            <a:pPr lvl="1"/>
            <a:r>
              <a:rPr lang="de-DE" dirty="0"/>
              <a:t>Studium („tertiärer Bereich“)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25678-3DF6-4701-A408-203376D4D3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17" y="2131359"/>
            <a:ext cx="3112201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8603"/>
            <a:ext cx="10066338" cy="709613"/>
          </a:xfrm>
        </p:spPr>
        <p:txBody>
          <a:bodyPr/>
          <a:lstStyle/>
          <a:p>
            <a:r>
              <a:rPr lang="de-DE" dirty="0"/>
              <a:t>Duale Berufsausbildung: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800" dirty="0"/>
              <a:t>Das Erfolgsmodell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522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D90CCD-CD02-462B-83EC-F5E5E4CE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funktioniert die Duale Berufsausbildung?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7A31FD-3935-4812-B441-C59053FC0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Zusammenfassung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Ablauf</a:t>
            </a:r>
          </a:p>
          <a:p>
            <a:pPr lvl="1"/>
            <a:r>
              <a:rPr lang="de-DE" dirty="0"/>
              <a:t>Ausbildung parallel in Betrieb (70 %) und Berufsschule (30 %): „Dual“</a:t>
            </a:r>
          </a:p>
          <a:p>
            <a:pPr lvl="1"/>
            <a:r>
              <a:rPr lang="de-DE" dirty="0"/>
              <a:t>Ausbildung mit definierten Inhalten und Dauer (Ausbildungsvertrag)</a:t>
            </a:r>
          </a:p>
          <a:p>
            <a:pPr lvl="1"/>
            <a:r>
              <a:rPr lang="de-DE" dirty="0"/>
              <a:t>Ausbildung im konkreten Arbeitsprozess</a:t>
            </a:r>
          </a:p>
          <a:p>
            <a:pPr lvl="1"/>
            <a:r>
              <a:rPr lang="de-DE" dirty="0"/>
              <a:t>Abschlussprüfung vor unabhängiger Kommission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942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9020E-E24C-4E3B-8219-F011B12A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funktioniert die Duale Berufsausbildung?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AE68A-4834-4B0D-B690-448C0BC0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Zusammenfassung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Rahmen</a:t>
            </a:r>
          </a:p>
          <a:p>
            <a:pPr lvl="1"/>
            <a:r>
              <a:rPr lang="de-DE" dirty="0"/>
              <a:t>Staat gewährleistet den gesetzlichen Rahmen</a:t>
            </a:r>
          </a:p>
          <a:p>
            <a:pPr lvl="1"/>
            <a:r>
              <a:rPr lang="de-DE" dirty="0"/>
              <a:t>Staat organisiert den schulischen Teil der Ausbildung</a:t>
            </a:r>
          </a:p>
          <a:p>
            <a:pPr lvl="1"/>
            <a:r>
              <a:rPr lang="de-DE" dirty="0"/>
              <a:t>Kammern und Sozialpartner definieren Umfang und Inhalte der Ausbildung</a:t>
            </a:r>
          </a:p>
          <a:p>
            <a:pPr lvl="1"/>
            <a:r>
              <a:rPr lang="de-DE" dirty="0"/>
              <a:t>Kammern beaufsichtigen als zuständige Stelle die Ausbildung im Betrieb</a:t>
            </a:r>
          </a:p>
        </p:txBody>
      </p:sp>
    </p:spTree>
    <p:extLst>
      <p:ext uri="{BB962C8B-B14F-4D97-AF65-F5344CB8AC3E}">
        <p14:creationId xmlns:p14="http://schemas.microsoft.com/office/powerpoint/2010/main" val="11069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FB1C-AC20-44E4-9B45-A9C4291D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ist die Duale Berufsausbildung in Deutschland erfolgreich?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F0426-79DB-4039-845A-F7DF4D81B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Erfolgsfaktoren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Historisch gewachsenes System</a:t>
            </a:r>
          </a:p>
          <a:p>
            <a:pPr lvl="1"/>
            <a:r>
              <a:rPr lang="de-DE" dirty="0"/>
              <a:t>Hohe gesellschaftliche Akzeptanz</a:t>
            </a:r>
          </a:p>
          <a:p>
            <a:pPr lvl="1"/>
            <a:r>
              <a:rPr lang="de-DE" dirty="0" err="1"/>
              <a:t>Win</a:t>
            </a:r>
            <a:r>
              <a:rPr lang="de-DE" dirty="0"/>
              <a:t>-</a:t>
            </a:r>
            <a:r>
              <a:rPr lang="de-DE" dirty="0" err="1"/>
              <a:t>Win</a:t>
            </a:r>
            <a:r>
              <a:rPr lang="de-DE" dirty="0"/>
              <a:t>-Situation für Auszubildende und Unternehmen</a:t>
            </a:r>
          </a:p>
          <a:p>
            <a:pPr lvl="1"/>
            <a:r>
              <a:rPr lang="de-DE" dirty="0"/>
              <a:t>Ausbildung gemäß Fachkräftebedarf</a:t>
            </a:r>
          </a:p>
          <a:p>
            <a:pPr lvl="1"/>
            <a:r>
              <a:rPr lang="de-DE" dirty="0"/>
              <a:t>Starke Institutionen (Kammern, Sozialpartner, KMU)</a:t>
            </a:r>
          </a:p>
          <a:p>
            <a:pPr lvl="1"/>
            <a:r>
              <a:rPr lang="de-DE" dirty="0"/>
              <a:t>Mitgestaltung des Systems durch alle Beteiligten</a:t>
            </a:r>
          </a:p>
          <a:p>
            <a:pPr lvl="1"/>
            <a:r>
              <a:rPr lang="de-DE" dirty="0"/>
              <a:t>Hohe Flexibilität und Anpassungsfähigkeit des Systems</a:t>
            </a:r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26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Fünf Grundpfeiler der Berufsausbildung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Die Grundpfeiler</a:t>
            </a:r>
          </a:p>
          <a:p>
            <a:pPr marL="0" indent="0">
              <a:buNone/>
            </a:pPr>
            <a:endParaRPr lang="de-DE" b="1" dirty="0"/>
          </a:p>
          <a:p>
            <a:pPr marL="1352550" lvl="1" indent="-457200">
              <a:buFont typeface="+mj-lt"/>
              <a:buAutoNum type="arabicPeriod"/>
            </a:pPr>
            <a:r>
              <a:rPr lang="de-DE" b="1" dirty="0"/>
              <a:t>Kooperation zwischen Staat, Wirtschaft und Sozialpartnern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Lernen im Arbeitsprozess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Allgemein anerkannte nationale Standards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Qualifiziertes Berufsbildungspersonal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Institutionalisierte Forschung und Beratung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3600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830223"/>
            <a:ext cx="10066338" cy="709613"/>
          </a:xfrm>
        </p:spPr>
        <p:txBody>
          <a:bodyPr/>
          <a:lstStyle/>
          <a:p>
            <a:r>
              <a:rPr lang="de-DE" dirty="0"/>
              <a:t>Duale Berufsausbildung: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800" dirty="0"/>
              <a:t>Grundlagen und Rahmenbedingungen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A858B1-EC6D-41C9-B420-98B313415A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385F2-5B02-400E-B8C0-E5D8E985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Vorteile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5F475-A2DC-4682-B1B0-A05E14F76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Vorteile für Auszubildende:</a:t>
            </a:r>
          </a:p>
          <a:p>
            <a:pPr marL="0" indent="0">
              <a:buNone/>
            </a:pPr>
            <a:r>
              <a:rPr lang="de-DE" dirty="0"/>
              <a:t>Die Duale Berufsausbildung ist die ideale Vorbereitung für den Einstieg ins</a:t>
            </a:r>
          </a:p>
          <a:p>
            <a:pPr marL="0" indent="0">
              <a:buNone/>
            </a:pPr>
            <a:r>
              <a:rPr lang="de-DE" dirty="0"/>
              <a:t>Berufsleben: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fachspezifische Kompetenzen und Qualifikationen für den Beruf</a:t>
            </a:r>
          </a:p>
          <a:p>
            <a:pPr lvl="1"/>
            <a:r>
              <a:rPr lang="de-DE" dirty="0"/>
              <a:t>reale Arbeitsbedingung (Maschinen, Abläufe, Arbeitsklima)</a:t>
            </a:r>
          </a:p>
          <a:p>
            <a:pPr lvl="1"/>
            <a:r>
              <a:rPr lang="de-DE" dirty="0"/>
              <a:t>Ausbildungsvergütung</a:t>
            </a:r>
          </a:p>
        </p:txBody>
      </p:sp>
    </p:spTree>
    <p:extLst>
      <p:ext uri="{BB962C8B-B14F-4D97-AF65-F5344CB8AC3E}">
        <p14:creationId xmlns:p14="http://schemas.microsoft.com/office/powerpoint/2010/main" val="93241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8C119-155F-4B6A-AFA5-0F43F2CF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Vorteile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39B61-C3EF-4F87-A939-3EA5C9F4A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Vorteile für Unternehmen:</a:t>
            </a:r>
          </a:p>
          <a:p>
            <a:pPr marL="0" indent="0">
              <a:buNone/>
            </a:pPr>
            <a:r>
              <a:rPr lang="de-DE" dirty="0"/>
              <a:t>Die duale Berufsausbildung sichert ausgezeichnet qualifiziertes Personal: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kompetente Fachkräfte, entsprechend den Anforderungen des Betriebs (im Gegensatz zu externen Bewerbern)</a:t>
            </a:r>
          </a:p>
          <a:p>
            <a:pPr lvl="1"/>
            <a:r>
              <a:rPr lang="de-DE" dirty="0"/>
              <a:t>erhöhte Produktivität (schnelle Amortisierung)</a:t>
            </a:r>
          </a:p>
          <a:p>
            <a:pPr lvl="1"/>
            <a:r>
              <a:rPr lang="de-DE" dirty="0"/>
              <a:t>aktive Beteiligung der Wirtschaft an der Entwicklung von Ausbildungsstandards</a:t>
            </a:r>
          </a:p>
          <a:p>
            <a:pPr lvl="1"/>
            <a:r>
              <a:rPr lang="de-DE" dirty="0"/>
              <a:t>Beitrag zur Corporate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Responsibility</a:t>
            </a:r>
            <a:r>
              <a:rPr lang="de-DE" dirty="0"/>
              <a:t> (CSR)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8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96F86-45F2-47D2-9135-928021D9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Vorteile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2D72C8-748D-4BBF-9372-8DD98923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Vorteile für Staat und Gesellschaft:</a:t>
            </a:r>
          </a:p>
          <a:p>
            <a:pPr marL="0" indent="0">
              <a:buNone/>
            </a:pPr>
            <a:r>
              <a:rPr lang="de-DE" dirty="0"/>
              <a:t>Gegenseitiger Nutzen, Wohlstand und sozialer Frieden: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hohe Wirtschaftsleistung und Produktivität</a:t>
            </a:r>
          </a:p>
          <a:p>
            <a:pPr lvl="1"/>
            <a:r>
              <a:rPr lang="de-DE" dirty="0"/>
              <a:t>harmonisierter Arbeitsmarkt (Angebot/Nachfrage)</a:t>
            </a:r>
          </a:p>
          <a:p>
            <a:pPr lvl="1"/>
            <a:r>
              <a:rPr lang="de-DE" dirty="0"/>
              <a:t>soziale und wirtschaftliche Integration junger Menschen</a:t>
            </a:r>
          </a:p>
          <a:p>
            <a:pPr lvl="1"/>
            <a:r>
              <a:rPr lang="de-DE" dirty="0"/>
              <a:t>Einflussnahme aller Beteiligten auf den Ausbildungsprozess</a:t>
            </a:r>
          </a:p>
        </p:txBody>
      </p:sp>
    </p:spTree>
    <p:extLst>
      <p:ext uri="{BB962C8B-B14F-4D97-AF65-F5344CB8AC3E}">
        <p14:creationId xmlns:p14="http://schemas.microsoft.com/office/powerpoint/2010/main" val="102579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53B0-AADC-4DD0-BABE-9F9E2C2A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2B7F0-31F9-4464-8379-019CAD70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Herausforderungen aus Sicht der Auszubildenden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Diskrepanz zwischen gesuchten und offenen Ausbildungsstellen </a:t>
            </a:r>
            <a:br>
              <a:rPr lang="de-DE" dirty="0"/>
            </a:br>
            <a:r>
              <a:rPr lang="de-DE" dirty="0"/>
              <a:t>(fehlende Stellen)</a:t>
            </a:r>
          </a:p>
          <a:p>
            <a:pPr lvl="1"/>
            <a:r>
              <a:rPr lang="de-DE" dirty="0"/>
              <a:t>Zugang zur Dualen Berufsausbildung (Beteiligung)</a:t>
            </a:r>
          </a:p>
          <a:p>
            <a:pPr lvl="1"/>
            <a:r>
              <a:rPr lang="de-DE" dirty="0"/>
              <a:t>steigende berufliche Anforderungen</a:t>
            </a:r>
          </a:p>
          <a:p>
            <a:pPr lvl="1"/>
            <a:r>
              <a:rPr lang="de-DE" dirty="0"/>
              <a:t>lebensbegleitendes Lernen</a:t>
            </a:r>
          </a:p>
        </p:txBody>
      </p:sp>
    </p:spTree>
    <p:extLst>
      <p:ext uri="{BB962C8B-B14F-4D97-AF65-F5344CB8AC3E}">
        <p14:creationId xmlns:p14="http://schemas.microsoft.com/office/powerpoint/2010/main" val="54701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07151-C977-4B96-AC42-968A0C22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93265-CF8A-4FCA-A769-BA86F15A9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Herausforderungen aus Sicht der Unternehmen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Diskrepanz zwischen gesuchten und offenen Ausbildungsstellen </a:t>
            </a:r>
            <a:br>
              <a:rPr lang="de-DE" dirty="0"/>
            </a:br>
            <a:r>
              <a:rPr lang="de-DE" dirty="0"/>
              <a:t>(fehlende Bewerberinnen und Bewerber)</a:t>
            </a:r>
          </a:p>
          <a:p>
            <a:pPr lvl="1"/>
            <a:r>
              <a:rPr lang="de-DE" dirty="0"/>
              <a:t>„Ausbildungsreife“</a:t>
            </a:r>
          </a:p>
          <a:p>
            <a:pPr lvl="1"/>
            <a:r>
              <a:rPr lang="de-DE" dirty="0"/>
              <a:t>Inklusion von Menschen mit Behinderung</a:t>
            </a:r>
          </a:p>
          <a:p>
            <a:pPr lvl="1"/>
            <a:r>
              <a:rPr lang="de-DE" dirty="0"/>
              <a:t>Inklusion von Migrantinnen und Migranten</a:t>
            </a:r>
          </a:p>
        </p:txBody>
      </p:sp>
    </p:spTree>
    <p:extLst>
      <p:ext uri="{BB962C8B-B14F-4D97-AF65-F5344CB8AC3E}">
        <p14:creationId xmlns:p14="http://schemas.microsoft.com/office/powerpoint/2010/main" val="550694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E7821-62C1-4ABD-8548-CA99D621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CC598-EDBC-43C4-9C94-5DAE8EFA0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Herausforderungen aus Sicht von Staat und Gesellschaft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Demografischer Wandel</a:t>
            </a:r>
          </a:p>
          <a:p>
            <a:pPr lvl="1"/>
            <a:r>
              <a:rPr lang="de-DE" dirty="0"/>
              <a:t>absehbarer Fachkräftemangel</a:t>
            </a:r>
          </a:p>
          <a:p>
            <a:pPr lvl="1"/>
            <a:r>
              <a:rPr lang="de-DE" dirty="0"/>
              <a:t>Trend zur Akademisierung</a:t>
            </a:r>
          </a:p>
          <a:p>
            <a:pPr lvl="1"/>
            <a:r>
              <a:rPr lang="de-DE" dirty="0"/>
              <a:t>regionale Unterschiede</a:t>
            </a:r>
          </a:p>
          <a:p>
            <a:pPr lvl="1"/>
            <a:r>
              <a:rPr lang="de-DE" dirty="0"/>
              <a:t>Inklusion</a:t>
            </a:r>
          </a:p>
        </p:txBody>
      </p:sp>
    </p:spTree>
    <p:extLst>
      <p:ext uri="{BB962C8B-B14F-4D97-AF65-F5344CB8AC3E}">
        <p14:creationId xmlns:p14="http://schemas.microsoft.com/office/powerpoint/2010/main" val="242065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Informationen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 numCol="2" spcCol="360000"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/>
              <a:t>Zahlen und Fakten</a:t>
            </a:r>
          </a:p>
          <a:p>
            <a:pPr lvl="1"/>
            <a:r>
              <a:rPr lang="de-DE" dirty="0"/>
              <a:t>BIBB Datenreport (</a:t>
            </a:r>
            <a:r>
              <a:rPr lang="de-DE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Berufsbildungsbericht BMBFSFJ (</a:t>
            </a:r>
            <a:r>
              <a:rPr lang="de-DE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Statistisches Bundesamt (</a:t>
            </a:r>
            <a:r>
              <a:rPr lang="de-DE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BMFTR Datenportal (</a:t>
            </a:r>
            <a:r>
              <a:rPr lang="de-DE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BIBB Report 2/2025 (</a:t>
            </a:r>
            <a:r>
              <a:rPr lang="de-DE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IAB-Forum (</a:t>
            </a:r>
            <a:r>
              <a:rPr lang="de-DE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Ausbildungsstandards</a:t>
            </a:r>
          </a:p>
          <a:p>
            <a:pPr lvl="1"/>
            <a:r>
              <a:rPr lang="de-DE" dirty="0"/>
              <a:t>BIBB Broschüre: Ausbildungsordnungen und wie sie entstehen (</a:t>
            </a:r>
            <a:r>
              <a:rPr lang="de-DE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Beispiele für die Ausbildungsordnungen und Rahmenlehrpläne (</a:t>
            </a:r>
            <a:r>
              <a:rPr lang="de-DE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/>
              <a:t>Rechtliche Dokumente</a:t>
            </a:r>
          </a:p>
          <a:p>
            <a:pPr lvl="1"/>
            <a:r>
              <a:rPr lang="de-DE" dirty="0"/>
              <a:t>Berufsbildungsgesetz (</a:t>
            </a:r>
            <a:r>
              <a:rPr lang="de-DE" dirty="0">
                <a:solidFill>
                  <a:srgbClr val="E27F1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Jugendbeschäftigungsgesetz (</a:t>
            </a:r>
            <a:r>
              <a:rPr lang="de-DE" dirty="0">
                <a:solidFill>
                  <a:srgbClr val="E27F1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Kammergesetz (</a:t>
            </a:r>
            <a:r>
              <a:rPr lang="de-DE" dirty="0">
                <a:solidFill>
                  <a:srgbClr val="E27F1C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Tarifvertragsgesetz (</a:t>
            </a:r>
            <a:r>
              <a:rPr lang="de-DE" dirty="0">
                <a:solidFill>
                  <a:srgbClr val="E27F1C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Betriebsverfassungsgesetz (</a:t>
            </a:r>
            <a:r>
              <a:rPr lang="de-DE" dirty="0">
                <a:solidFill>
                  <a:srgbClr val="E27F1C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marL="357187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Internetseiten</a:t>
            </a:r>
          </a:p>
          <a:p>
            <a:pPr lvl="1"/>
            <a:r>
              <a:rPr lang="de-DE" dirty="0"/>
              <a:t>GOVET (</a:t>
            </a:r>
            <a:r>
              <a:rPr lang="de-DE" dirty="0">
                <a:solidFill>
                  <a:srgbClr val="E27F1C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BMBFSFJ (</a:t>
            </a:r>
            <a:r>
              <a:rPr lang="de-DE" dirty="0">
                <a:solidFill>
                  <a:srgbClr val="E27F1C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BMFTR (</a:t>
            </a:r>
            <a:r>
              <a:rPr lang="de-DE" dirty="0">
                <a:solidFill>
                  <a:srgbClr val="E27F1C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BIBB (</a:t>
            </a:r>
            <a:r>
              <a:rPr lang="de-DE" dirty="0">
                <a:solidFill>
                  <a:srgbClr val="E27F1C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marL="357187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Kontakt bei weiteren Fragen</a:t>
            </a:r>
          </a:p>
          <a:p>
            <a:pPr lvl="1"/>
            <a:r>
              <a:rPr lang="de-DE" dirty="0">
                <a:solidFill>
                  <a:srgbClr val="E27F1C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lang="de-DE" dirty="0">
              <a:solidFill>
                <a:srgbClr val="E27F1C"/>
              </a:solidFill>
            </a:endParaRPr>
          </a:p>
          <a:p>
            <a:pPr marL="357187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9788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/>
              <a:t>GOVET im </a:t>
            </a:r>
            <a:r>
              <a:rPr lang="de-DE" b="1" dirty="0"/>
              <a:t>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86173F-B960-4FEF-8D09-3CAAF7CE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Die Duale Berufsausbildung im deutschen Ausbildungssystem Im Überblick</a:t>
            </a:r>
          </a:p>
          <a:p>
            <a:endParaRPr lang="de-DE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12FB160-62EB-4853-B5A8-DDE88F826263}"/>
              </a:ext>
            </a:extLst>
          </p:cNvPr>
          <p:cNvGrpSpPr/>
          <p:nvPr/>
        </p:nvGrpSpPr>
        <p:grpSpPr>
          <a:xfrm>
            <a:off x="658812" y="1653988"/>
            <a:ext cx="11053763" cy="4007037"/>
            <a:chOff x="658812" y="1653988"/>
            <a:chExt cx="11053763" cy="4007037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D9F4331-F230-4EF4-9805-A0C96ABE9F86}"/>
                </a:ext>
              </a:extLst>
            </p:cNvPr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D6BD2DA-8B78-4C81-841E-84D53CD511FD}"/>
                </a:ext>
              </a:extLst>
            </p:cNvPr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41EF18E-F7CF-492D-B68F-E4ACB3056886}"/>
                </a:ext>
              </a:extLst>
            </p:cNvPr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B55C893-A8E0-41DA-87BA-6881B6EFE907}"/>
                </a:ext>
              </a:extLst>
            </p:cNvPr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CB5471B-B07D-4477-9C32-EE335DAA100D}"/>
                </a:ext>
              </a:extLst>
            </p:cNvPr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31C90CC-1FE0-4E17-9325-128710B2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8CAD65C-935F-4F5F-829E-42E45767D2DD}"/>
                </a:ext>
              </a:extLst>
            </p:cNvPr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Arbeitsmarkt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1C1D5DD-3A89-4002-AF70-B2C80E5566A0}"/>
                </a:ext>
              </a:extLst>
            </p:cNvPr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F3A4452-5D69-42ED-B219-E0914EBC9E6B}"/>
                </a:ext>
              </a:extLst>
            </p:cNvPr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Allgemeine Schulbildung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6BA2B5F-6584-400B-83C0-8B4B257F4091}"/>
                </a:ext>
              </a:extLst>
            </p:cNvPr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99E5FA-B4D4-49DE-8207-4108E5CA5ABA}"/>
                </a:ext>
              </a:extLst>
            </p:cNvPr>
            <p:cNvSpPr txBox="1"/>
            <p:nvPr/>
          </p:nvSpPr>
          <p:spPr>
            <a:xfrm>
              <a:off x="8021171" y="369873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Hochschulbildung</a:t>
              </a:r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4ED101E8-D4E3-413F-9D46-FB5653B4F623}"/>
                </a:ext>
              </a:extLst>
            </p:cNvPr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Pfeil: nach unten 17">
              <a:extLst>
                <a:ext uri="{FF2B5EF4-FFF2-40B4-BE49-F238E27FC236}">
                  <a16:creationId xmlns:a16="http://schemas.microsoft.com/office/drawing/2014/main" id="{CC869338-18C6-4502-8935-39E0827953CA}"/>
                </a:ext>
              </a:extLst>
            </p:cNvPr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7CCF8E66-7B31-4FD4-A213-B3B22C272C58}"/>
                </a:ext>
              </a:extLst>
            </p:cNvPr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ussdiagramm: Manuelle Verarbeitung 24">
              <a:extLst>
                <a:ext uri="{FF2B5EF4-FFF2-40B4-BE49-F238E27FC236}">
                  <a16:creationId xmlns:a16="http://schemas.microsoft.com/office/drawing/2014/main" id="{00DAD3B3-143C-4696-B5FE-F720102B05AB}"/>
                </a:ext>
              </a:extLst>
            </p:cNvPr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685E25A-5772-4353-8682-2E7F0140B5F5}"/>
                </a:ext>
              </a:extLst>
            </p:cNvPr>
            <p:cNvSpPr txBox="1"/>
            <p:nvPr/>
          </p:nvSpPr>
          <p:spPr>
            <a:xfrm>
              <a:off x="4185532" y="3511013"/>
              <a:ext cx="33044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Duale </a:t>
              </a:r>
            </a:p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Berufsausbildung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F2471DB-6AB4-4982-8C2C-3B50D40615F7}"/>
                </a:ext>
              </a:extLst>
            </p:cNvPr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Berufsausbildung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7245652-894E-4324-B674-9ADA123E812C}"/>
                </a:ext>
              </a:extLst>
            </p:cNvPr>
            <p:cNvSpPr txBox="1"/>
            <p:nvPr/>
          </p:nvSpPr>
          <p:spPr>
            <a:xfrm>
              <a:off x="713055" y="3511013"/>
              <a:ext cx="24940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Vollzeit</a:t>
              </a:r>
            </a:p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Berufsschule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Die Beteiligten: Auszubildende (Azubis)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de-DE" dirty="0"/>
              <a:t>jährlich 1,22 Mio. Azubis</a:t>
            </a:r>
          </a:p>
          <a:p>
            <a:pPr lvl="1"/>
            <a:r>
              <a:rPr lang="de-DE" dirty="0"/>
              <a:t>in 324 anerkannten Ausbildungsberufen</a:t>
            </a:r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dirty="0"/>
              <a:t>Das bedeutet:</a:t>
            </a:r>
          </a:p>
          <a:p>
            <a:pPr lvl="1"/>
            <a:r>
              <a:rPr lang="de-DE" dirty="0"/>
              <a:t>5 % aller aktuell Beschäftigten </a:t>
            </a:r>
            <a:br>
              <a:rPr lang="de-DE" dirty="0"/>
            </a:br>
            <a:r>
              <a:rPr lang="de-DE" dirty="0"/>
              <a:t>sind Auszubildende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51C2F4-9FAD-464D-BCE8-3D6B0948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4118" r="29251"/>
          <a:stretch/>
        </p:blipFill>
        <p:spPr>
          <a:xfrm>
            <a:off x="7516907" y="1039371"/>
            <a:ext cx="3536577" cy="3605472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16FE72-21F8-4A15-8C27-E4A9F6B07FED}"/>
              </a:ext>
            </a:extLst>
          </p:cNvPr>
          <p:cNvCxnSpPr>
            <a:cxnSpLocks/>
          </p:cNvCxnSpPr>
          <p:nvPr/>
        </p:nvCxnSpPr>
        <p:spPr>
          <a:xfrm>
            <a:off x="8124183" y="4644844"/>
            <a:ext cx="4067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23D8C-4529-4C78-957C-E8DC917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A1E19-81D1-40EA-B2AD-DA6386C7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052513"/>
            <a:ext cx="6071440" cy="4608512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Die Beteiligten: Arbeitgeber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de-DE" dirty="0"/>
              <a:t>jährlich bilden etwa 18,7 % aller Betriebe mit sozialversicherungs-pflichtigen Beschäftigten aus </a:t>
            </a:r>
            <a:br>
              <a:rPr lang="de-DE" dirty="0"/>
            </a:br>
            <a:r>
              <a:rPr lang="de-DE" dirty="0"/>
              <a:t>(ca. 396.800 von 2,1 Mio.)</a:t>
            </a:r>
          </a:p>
          <a:p>
            <a:pPr lvl="1"/>
            <a:r>
              <a:rPr lang="de-DE" dirty="0"/>
              <a:t>das sind rund 475.950 neue Azubis </a:t>
            </a:r>
            <a:br>
              <a:rPr lang="de-DE" dirty="0"/>
            </a:br>
            <a:r>
              <a:rPr lang="de-DE" dirty="0"/>
              <a:t>pro Jahr</a:t>
            </a:r>
          </a:p>
          <a:p>
            <a:pPr lvl="1"/>
            <a:r>
              <a:rPr lang="de-DE" dirty="0"/>
              <a:t>79 % von ihnen werden nach der Ausbildung unmittelbar übernommen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B6E2FB-8156-4FAD-8EC2-41391FF3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56" y="1593475"/>
            <a:ext cx="4993919" cy="36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F9AC-97E1-4448-834C-5E0770A6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76DC7-11F1-4AF1-B73A-261D75E6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653" y="1052513"/>
            <a:ext cx="11053762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/>
              <a:t>Kooperative Steuerung:</a:t>
            </a:r>
            <a:r>
              <a:rPr lang="de-DE" dirty="0"/>
              <a:t> </a:t>
            </a:r>
            <a:r>
              <a:rPr lang="de-DE" b="1" dirty="0"/>
              <a:t>Wirtschaft, Sozialpartner und Staat sichern die Rahmenbedingungen der Dualen Berufsausbildung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de-DE" dirty="0"/>
              <a:t>Kammern</a:t>
            </a:r>
          </a:p>
          <a:p>
            <a:pPr lvl="1"/>
            <a:r>
              <a:rPr lang="de-DE" dirty="0"/>
              <a:t>Sozialpartner (Arbeitnehmer- und Arbeitgeberverbände)</a:t>
            </a:r>
          </a:p>
          <a:p>
            <a:pPr lvl="1"/>
            <a:r>
              <a:rPr lang="de-DE" dirty="0"/>
              <a:t>Staat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Kammern und Sozialpartner: </a:t>
            </a:r>
            <a:r>
              <a:rPr lang="de-DE" dirty="0"/>
              <a:t>definieren und überprüfen Ausbildungsinhalte im Betrieb</a:t>
            </a:r>
          </a:p>
          <a:p>
            <a:pPr marL="0" indent="0">
              <a:buNone/>
            </a:pPr>
            <a:r>
              <a:rPr lang="de-DE" b="1" dirty="0"/>
              <a:t>Staat: </a:t>
            </a:r>
            <a:r>
              <a:rPr lang="de-DE" dirty="0"/>
              <a:t>gestaltet die gesetzlichen Rahmenbedingungen und stellt die Ressourcen für die Schulausbildung</a:t>
            </a:r>
          </a:p>
        </p:txBody>
      </p:sp>
    </p:spTree>
    <p:extLst>
      <p:ext uri="{BB962C8B-B14F-4D97-AF65-F5344CB8AC3E}">
        <p14:creationId xmlns:p14="http://schemas.microsoft.com/office/powerpoint/2010/main" val="365655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0">
              <a:buNone/>
            </a:pPr>
            <a:r>
              <a:rPr lang="de-DE" b="1" dirty="0"/>
              <a:t>Die Akteure: Kammern – die zuständige Stelle</a:t>
            </a:r>
          </a:p>
          <a:p>
            <a:pPr marL="1588" indent="0">
              <a:buNone/>
            </a:pPr>
            <a:endParaRPr lang="de-DE" b="1" dirty="0"/>
          </a:p>
          <a:p>
            <a:pPr lvl="1"/>
            <a:r>
              <a:rPr lang="de-DE" dirty="0"/>
              <a:t>prüfen und registrieren Ausbildungsbetriebe</a:t>
            </a:r>
          </a:p>
          <a:p>
            <a:pPr lvl="1"/>
            <a:r>
              <a:rPr lang="de-DE" dirty="0"/>
              <a:t>beaufsichtigen und überprüfen betriebliche Ausbildung</a:t>
            </a:r>
          </a:p>
          <a:p>
            <a:pPr lvl="1"/>
            <a:r>
              <a:rPr lang="de-DE" dirty="0"/>
              <a:t>qualifizieren das Ausbildungspersonal</a:t>
            </a:r>
          </a:p>
          <a:p>
            <a:pPr lvl="1"/>
            <a:r>
              <a:rPr lang="de-DE" dirty="0"/>
              <a:t>organisieren Prüfungen</a:t>
            </a:r>
            <a:r>
              <a:rPr lang="de-DE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de-DE" dirty="0"/>
              <a:t>führen Info-Veranstaltungen und Beratung durch</a:t>
            </a:r>
          </a:p>
        </p:txBody>
      </p:sp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Die Akteure: Sozialpartner</a:t>
            </a:r>
          </a:p>
          <a:p>
            <a:pPr marL="0" indent="0">
              <a:buNone/>
            </a:pPr>
            <a:r>
              <a:rPr lang="de-DE" dirty="0"/>
              <a:t>Gewerkschaften und Arbeitgeberverbände verhandeln untereinander und mit dem Staat die jeweiligen </a:t>
            </a:r>
            <a:r>
              <a:rPr lang="de-DE" u="sng" dirty="0"/>
              <a:t>Standards für den betrieblichen Teil der Ausbildung</a:t>
            </a:r>
          </a:p>
          <a:p>
            <a:pPr marL="0" indent="0">
              <a:buNone/>
            </a:pPr>
            <a:endParaRPr lang="de-DE" u="sng" dirty="0"/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de-DE" dirty="0"/>
              <a:t>Ausbildungsinhalte</a:t>
            </a:r>
          </a:p>
          <a:p>
            <a:pPr lvl="1"/>
            <a:r>
              <a:rPr lang="de-DE" dirty="0"/>
              <a:t>Ausbildungsvergütung</a:t>
            </a:r>
          </a:p>
          <a:p>
            <a:pPr lvl="1"/>
            <a:r>
              <a:rPr lang="de-DE" dirty="0"/>
              <a:t>Überwachung der Ausbildung im Betrieb</a:t>
            </a:r>
          </a:p>
          <a:p>
            <a:pPr lvl="1"/>
            <a:r>
              <a:rPr lang="de-DE" dirty="0"/>
              <a:t>Beteiligung am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Prüfungsausschuss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C0DCF6-3A8C-4B21-AF63-595DE718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42" y="2393199"/>
            <a:ext cx="4497067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2425</Words>
  <Application>Microsoft Office PowerPoint</Application>
  <PresentationFormat>Breitbild</PresentationFormat>
  <Paragraphs>549</Paragraphs>
  <Slides>37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4" baseType="lpstr">
      <vt:lpstr>Arial</vt:lpstr>
      <vt:lpstr>Calibri</vt:lpstr>
      <vt:lpstr>Fira Sans</vt:lpstr>
      <vt:lpstr>Wingdings</vt:lpstr>
      <vt:lpstr>Wingdings 3</vt:lpstr>
      <vt:lpstr>Office</vt:lpstr>
      <vt:lpstr>1_Office</vt:lpstr>
      <vt:lpstr> </vt:lpstr>
      <vt:lpstr>Inhalt</vt:lpstr>
      <vt:lpstr> 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PowerPoint-Präsentation</vt:lpstr>
      <vt:lpstr>Einstieg</vt:lpstr>
      <vt:lpstr>Einstieg</vt:lpstr>
      <vt:lpstr>Einstieg</vt:lpstr>
      <vt:lpstr>Ablauf</vt:lpstr>
      <vt:lpstr>Ablauf</vt:lpstr>
      <vt:lpstr>Ablauf</vt:lpstr>
      <vt:lpstr>Ablauf</vt:lpstr>
      <vt:lpstr>Ablauf</vt:lpstr>
      <vt:lpstr>PowerPoint-Präsentation</vt:lpstr>
      <vt:lpstr>Wie funktioniert die Duale Berufsausbildung?</vt:lpstr>
      <vt:lpstr>Wie funktioniert die Duale Berufsausbildung?</vt:lpstr>
      <vt:lpstr>Warum ist die Duale Berufsausbildung in Deutschland erfolgreich?</vt:lpstr>
      <vt:lpstr>Fünf Grundpfeiler der Berufsausbildung</vt:lpstr>
      <vt:lpstr>Vorteile</vt:lpstr>
      <vt:lpstr>Vorteile</vt:lpstr>
      <vt:lpstr>Vorteile</vt:lpstr>
      <vt:lpstr>Herausforderungen</vt:lpstr>
      <vt:lpstr>Herausforderungen</vt:lpstr>
      <vt:lpstr>Herausforderungen</vt:lpstr>
      <vt:lpstr>Weitere Informationen</vt:lpstr>
      <vt:lpstr>GOVET im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98</cp:revision>
  <dcterms:created xsi:type="dcterms:W3CDTF">2020-12-18T10:19:10Z</dcterms:created>
  <dcterms:modified xsi:type="dcterms:W3CDTF">2026-05-18T08:30:21Z</dcterms:modified>
</cp:coreProperties>
</file>