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4" r:id="rId2"/>
  </p:sldMasterIdLst>
  <p:notesMasterIdLst>
    <p:notesMasterId r:id="rId26"/>
  </p:notesMasterIdLst>
  <p:sldIdLst>
    <p:sldId id="257" r:id="rId3"/>
    <p:sldId id="368" r:id="rId4"/>
    <p:sldId id="369" r:id="rId5"/>
    <p:sldId id="370" r:id="rId6"/>
    <p:sldId id="371" r:id="rId7"/>
    <p:sldId id="367" r:id="rId8"/>
    <p:sldId id="259" r:id="rId9"/>
    <p:sldId id="372" r:id="rId10"/>
    <p:sldId id="361" r:id="rId11"/>
    <p:sldId id="373" r:id="rId12"/>
    <p:sldId id="374" r:id="rId13"/>
    <p:sldId id="375" r:id="rId14"/>
    <p:sldId id="363" r:id="rId15"/>
    <p:sldId id="377" r:id="rId16"/>
    <p:sldId id="378" r:id="rId17"/>
    <p:sldId id="381" r:id="rId18"/>
    <p:sldId id="382" r:id="rId19"/>
    <p:sldId id="383" r:id="rId20"/>
    <p:sldId id="356" r:id="rId21"/>
    <p:sldId id="357" r:id="rId22"/>
    <p:sldId id="366" r:id="rId23"/>
    <p:sldId id="359" r:id="rId24"/>
    <p:sldId id="291" r:id="rId25"/>
  </p:sldIdLst>
  <p:sldSz cx="12192000" cy="6858000"/>
  <p:notesSz cx="6858000" cy="9144000"/>
  <p:embeddedFontLst>
    <p:embeddedFont>
      <p:font typeface="Wingdings 3" panose="05040102010807070707" pitchFamily="18" charset="2"/>
      <p:regular r:id="rId27"/>
    </p:embeddedFont>
  </p:embeddedFont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366" userDrawn="1">
          <p15:clr>
            <a:srgbClr val="A4A3A4"/>
          </p15:clr>
        </p15:guide>
        <p15:guide id="2" pos="3931" userDrawn="1">
          <p15:clr>
            <a:srgbClr val="A4A3A4"/>
          </p15:clr>
        </p15:guide>
        <p15:guide id="3" orient="horz" pos="2863" userDrawn="1">
          <p15:clr>
            <a:srgbClr val="A4A3A4"/>
          </p15:clr>
        </p15:guide>
        <p15:guide id="4" orient="horz" pos="3543" userDrawn="1">
          <p15:clr>
            <a:srgbClr val="A4A3A4"/>
          </p15:clr>
        </p15:guide>
        <p15:guide id="5" orient="horz" pos="3475" userDrawn="1">
          <p15:clr>
            <a:srgbClr val="A4A3A4"/>
          </p15:clr>
        </p15:guide>
        <p15:guide id="6" pos="6607" userDrawn="1">
          <p15:clr>
            <a:srgbClr val="A4A3A4"/>
          </p15:clr>
        </p15:guide>
        <p15:guide id="7" pos="6131" userDrawn="1">
          <p15:clr>
            <a:srgbClr val="A4A3A4"/>
          </p15:clr>
        </p15:guide>
        <p15:guide id="8" orient="horz" pos="1162" userDrawn="1">
          <p15:clr>
            <a:srgbClr val="A4A3A4"/>
          </p15:clr>
        </p15:guide>
        <p15:guide id="9" orient="horz" pos="2160" userDrawn="1">
          <p15:clr>
            <a:srgbClr val="A4A3A4"/>
          </p15:clr>
        </p15:guide>
        <p15:guide id="11" pos="642" userDrawn="1">
          <p15:clr>
            <a:srgbClr val="A4A3A4"/>
          </p15:clr>
        </p15:guide>
        <p15:guide id="12" orient="horz" pos="2092" userDrawn="1">
          <p15:clr>
            <a:srgbClr val="A4A3A4"/>
          </p15:clr>
        </p15:guide>
        <p15:guide id="13" orient="horz" pos="981" userDrawn="1">
          <p15:clr>
            <a:srgbClr val="A4A3A4"/>
          </p15:clr>
        </p15:guide>
        <p15:guide id="14" pos="5428" userDrawn="1">
          <p15:clr>
            <a:srgbClr val="A4A3A4"/>
          </p15:clr>
        </p15:guide>
        <p15:guide id="15" orient="horz" pos="3702"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eter Rechmann" initials="PR" lastIdx="29" clrIdx="0">
    <p:extLst>
      <p:ext uri="{19B8F6BF-5375-455C-9EA6-DF929625EA0E}">
        <p15:presenceInfo xmlns:p15="http://schemas.microsoft.com/office/powerpoint/2012/main" userId="Peter Rechmann" providerId="None"/>
      </p:ext>
    </p:extLst>
  </p:cmAuthor>
  <p:cmAuthor id="2" name="Schlich, Thorsten" initials="ST" lastIdx="58" clrIdx="1">
    <p:extLst>
      <p:ext uri="{19B8F6BF-5375-455C-9EA6-DF929625EA0E}">
        <p15:presenceInfo xmlns:p15="http://schemas.microsoft.com/office/powerpoint/2012/main" userId="Schlich, Thorsten" providerId="None"/>
      </p:ext>
    </p:extLst>
  </p:cmAuthor>
  <p:cmAuthor id="3" name="Shahin Eilanjeghi, Sepehr" initials="SES" lastIdx="22" clrIdx="2">
    <p:extLst>
      <p:ext uri="{19B8F6BF-5375-455C-9EA6-DF929625EA0E}">
        <p15:presenceInfo xmlns:p15="http://schemas.microsoft.com/office/powerpoint/2012/main" userId="Shahin Eilanjeghi, Sepehr" providerId="None"/>
      </p:ext>
    </p:extLst>
  </p:cmAuthor>
  <p:cmAuthor id="4" name="Kerstin Öchsler" initials="KÖ" lastIdx="5" clrIdx="3">
    <p:extLst>
      <p:ext uri="{19B8F6BF-5375-455C-9EA6-DF929625EA0E}">
        <p15:presenceInfo xmlns:p15="http://schemas.microsoft.com/office/powerpoint/2012/main" userId="S-1-5-21-1714780564-1514027911-36100705-1129" providerId="AD"/>
      </p:ext>
    </p:extLst>
  </p:cmAuthor>
  <p:cmAuthor id="5" name="Eva Schimmelpfennig" initials="ES" lastIdx="4" clrIdx="4">
    <p:extLst>
      <p:ext uri="{19B8F6BF-5375-455C-9EA6-DF929625EA0E}">
        <p15:presenceInfo xmlns:p15="http://schemas.microsoft.com/office/powerpoint/2012/main" userId="S::e.schimmelpfennig@mediacompany.com::3a67210d-cf20-4159-955d-1293d16c320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6851B"/>
    <a:srgbClr val="FBF3E8"/>
    <a:srgbClr val="EAC28D"/>
    <a:srgbClr val="33CC33"/>
    <a:srgbClr val="E2A95F"/>
    <a:srgbClr val="E27F1C"/>
    <a:srgbClr val="FAF1EA"/>
    <a:srgbClr val="BF5A08"/>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13" autoAdjust="0"/>
    <p:restoredTop sz="93521" autoAdjust="0"/>
  </p:normalViewPr>
  <p:slideViewPr>
    <p:cSldViewPr snapToGrid="0" showGuides="1">
      <p:cViewPr varScale="1">
        <p:scale>
          <a:sx n="104" d="100"/>
          <a:sy n="104" d="100"/>
        </p:scale>
        <p:origin x="870" y="114"/>
      </p:cViewPr>
      <p:guideLst>
        <p:guide orient="horz" pos="1366"/>
        <p:guide pos="3931"/>
        <p:guide orient="horz" pos="2863"/>
        <p:guide orient="horz" pos="3543"/>
        <p:guide orient="horz" pos="3475"/>
        <p:guide pos="6607"/>
        <p:guide pos="6131"/>
        <p:guide orient="horz" pos="1162"/>
        <p:guide orient="horz" pos="2160"/>
        <p:guide pos="642"/>
        <p:guide orient="horz" pos="2092"/>
        <p:guide orient="horz" pos="981"/>
        <p:guide pos="5428"/>
        <p:guide orient="horz" pos="3702"/>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commentAuthors" Target="commentAuthor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1.fntdata"/><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0.12683892230011118"/>
          <c:y val="0.13122368023696054"/>
          <c:w val="0.85266994750656167"/>
          <c:h val="0.68998228346456691"/>
        </c:manualLayout>
      </c:layout>
      <c:barChart>
        <c:barDir val="col"/>
        <c:grouping val="clustered"/>
        <c:varyColors val="0"/>
        <c:ser>
          <c:idx val="0"/>
          <c:order val="0"/>
          <c:tx>
            <c:strRef>
              <c:f>Tabelle1!$B$1</c:f>
              <c:strCache>
                <c:ptCount val="1"/>
                <c:pt idx="0">
                  <c:v>Coûts bruts</c:v>
                </c:pt>
              </c:strCache>
            </c:strRef>
          </c:tx>
          <c:spPr>
            <a:solidFill>
              <a:schemeClr val="accent1">
                <a:shade val="65000"/>
              </a:schemeClr>
            </a:solidFill>
            <a:ln>
              <a:noFill/>
            </a:ln>
            <a:effectLst/>
          </c:spPr>
          <c:invertIfNegative val="0"/>
          <c:dLbls>
            <c:numFmt formatCode="#,##0.00\ &quot;€&quot;"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Tabelle1!$A$2:$A$5</c:f>
              <c:strCache>
                <c:ptCount val="3"/>
                <c:pt idx="0">
                  <c:v>1ère année</c:v>
                </c:pt>
                <c:pt idx="1">
                  <c:v>2ère année</c:v>
                </c:pt>
                <c:pt idx="2">
                  <c:v>3ère année</c:v>
                </c:pt>
              </c:strCache>
            </c:strRef>
          </c:cat>
          <c:val>
            <c:numRef>
              <c:f>Tabelle1!$B$2:$B$5</c:f>
              <c:numCache>
                <c:formatCode>"€"#,##0_);[Red]\("€"#,##0\)</c:formatCode>
                <c:ptCount val="4"/>
                <c:pt idx="0">
                  <c:v>27250</c:v>
                </c:pt>
                <c:pt idx="1">
                  <c:v>26339</c:v>
                </c:pt>
                <c:pt idx="2">
                  <c:v>27623</c:v>
                </c:pt>
              </c:numCache>
            </c:numRef>
          </c:val>
          <c:extLst>
            <c:ext xmlns:c16="http://schemas.microsoft.com/office/drawing/2014/chart" uri="{C3380CC4-5D6E-409C-BE32-E72D297353CC}">
              <c16:uniqueId val="{00000000-58EA-4A56-B313-6E5FAABEBE7C}"/>
            </c:ext>
          </c:extLst>
        </c:ser>
        <c:ser>
          <c:idx val="1"/>
          <c:order val="1"/>
          <c:tx>
            <c:strRef>
              <c:f>Tabelle1!$C$1</c:f>
              <c:strCache>
                <c:ptCount val="1"/>
                <c:pt idx="0">
                  <c:v>Gains</c:v>
                </c:pt>
              </c:strCache>
            </c:strRef>
          </c:tx>
          <c:spPr>
            <a:solidFill>
              <a:schemeClr val="accent1"/>
            </a:solidFill>
            <a:ln>
              <a:noFill/>
            </a:ln>
            <a:effectLst/>
          </c:spPr>
          <c:invertIfNegative val="0"/>
          <c:dPt>
            <c:idx val="2"/>
            <c:invertIfNegative val="0"/>
            <c:bubble3D val="0"/>
            <c:spPr>
              <a:solidFill>
                <a:schemeClr val="accent1"/>
              </a:solidFill>
              <a:ln>
                <a:noFill/>
              </a:ln>
              <a:effectLst/>
            </c:spPr>
            <c:extLst>
              <c:ext xmlns:c16="http://schemas.microsoft.com/office/drawing/2014/chart" uri="{C3380CC4-5D6E-409C-BE32-E72D297353CC}">
                <c16:uniqueId val="{00000001-58EA-4A56-B313-6E5FAABEBE7C}"/>
              </c:ext>
            </c:extLst>
          </c:dPt>
          <c:dLbls>
            <c:dLbl>
              <c:idx val="0"/>
              <c:layout>
                <c:manualLayout>
                  <c:x val="6.5519885242178947E-3"/>
                  <c:y val="-3.183878244484804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58EA-4A56-B313-6E5FAABEBE7C}"/>
                </c:ext>
              </c:extLst>
            </c:dLbl>
            <c:dLbl>
              <c:idx val="1"/>
              <c:layout>
                <c:manualLayout>
                  <c:x val="7.6439866115875438E-3"/>
                  <c:y val="-6.367756488969491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58EA-4A56-B313-6E5FAABEBE7C}"/>
                </c:ext>
              </c:extLst>
            </c:dLbl>
            <c:dLbl>
              <c:idx val="2"/>
              <c:layout>
                <c:manualLayout>
                  <c:x val="5.7661996725979067E-3"/>
                  <c:y val="-2.989310742617810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8EA-4A56-B313-6E5FAABEBE7C}"/>
                </c:ext>
              </c:extLst>
            </c:dLbl>
            <c:numFmt formatCode="#,##0.00\ &quot;€&quot;"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Tabelle1!$A$2:$A$5</c:f>
              <c:strCache>
                <c:ptCount val="3"/>
                <c:pt idx="0">
                  <c:v>1ère année</c:v>
                </c:pt>
                <c:pt idx="1">
                  <c:v>2ère année</c:v>
                </c:pt>
                <c:pt idx="2">
                  <c:v>3ère année</c:v>
                </c:pt>
              </c:strCache>
            </c:strRef>
          </c:cat>
          <c:val>
            <c:numRef>
              <c:f>Tabelle1!$C$2:$C$5</c:f>
              <c:numCache>
                <c:formatCode>"€"#,##0_);[Red]\("€"#,##0\)</c:formatCode>
                <c:ptCount val="4"/>
                <c:pt idx="0">
                  <c:v>15433</c:v>
                </c:pt>
                <c:pt idx="1">
                  <c:v>18764</c:v>
                </c:pt>
                <c:pt idx="2">
                  <c:v>24089</c:v>
                </c:pt>
              </c:numCache>
            </c:numRef>
          </c:val>
          <c:extLst>
            <c:ext xmlns:c16="http://schemas.microsoft.com/office/drawing/2014/chart" uri="{C3380CC4-5D6E-409C-BE32-E72D297353CC}">
              <c16:uniqueId val="{00000002-58EA-4A56-B313-6E5FAABEBE7C}"/>
            </c:ext>
          </c:extLst>
        </c:ser>
        <c:ser>
          <c:idx val="2"/>
          <c:order val="2"/>
          <c:tx>
            <c:strRef>
              <c:f>Tabelle1!$D$1</c:f>
              <c:strCache>
                <c:ptCount val="1"/>
                <c:pt idx="0">
                  <c:v>Coûts nets</c:v>
                </c:pt>
              </c:strCache>
            </c:strRef>
          </c:tx>
          <c:spPr>
            <a:solidFill>
              <a:schemeClr val="accent1">
                <a:tint val="65000"/>
              </a:schemeClr>
            </a:solidFill>
            <a:ln>
              <a:noFill/>
            </a:ln>
            <a:effectLst/>
          </c:spPr>
          <c:invertIfNegative val="0"/>
          <c:dLbls>
            <c:dLbl>
              <c:idx val="0"/>
              <c:layout>
                <c:manualLayout>
                  <c:x val="6.0976485325910266E-3"/>
                  <c:y val="-4.1565906530359907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8EA-4A56-B313-6E5FAABEBE7C}"/>
                </c:ext>
              </c:extLst>
            </c:dLbl>
            <c:dLbl>
              <c:idx val="1"/>
              <c:layout>
                <c:manualLayout>
                  <c:x val="3.6864823620382141E-3"/>
                  <c:y val="5.9786715255489937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8EA-4A56-B313-6E5FAABEBE7C}"/>
                </c:ext>
              </c:extLst>
            </c:dLbl>
            <c:dLbl>
              <c:idx val="2"/>
              <c:layout>
                <c:manualLayout>
                  <c:x val="5.232820441034812E-3"/>
                  <c:y val="-3.572963207905360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8EA-4A56-B313-6E5FAABEBE7C}"/>
                </c:ext>
              </c:extLst>
            </c:dLbl>
            <c:numFmt formatCode="#,##0.00\ &quot;€&quot;"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Tabelle1!$A$2:$A$5</c:f>
              <c:strCache>
                <c:ptCount val="3"/>
                <c:pt idx="0">
                  <c:v>1ère année</c:v>
                </c:pt>
                <c:pt idx="1">
                  <c:v>2ère année</c:v>
                </c:pt>
                <c:pt idx="2">
                  <c:v>3ère année</c:v>
                </c:pt>
              </c:strCache>
            </c:strRef>
          </c:cat>
          <c:val>
            <c:numRef>
              <c:f>Tabelle1!$D$2:$D$5</c:f>
              <c:numCache>
                <c:formatCode>"€"#,##0_);[Red]\("€"#,##0\)</c:formatCode>
                <c:ptCount val="4"/>
                <c:pt idx="0">
                  <c:v>11818</c:v>
                </c:pt>
                <c:pt idx="1">
                  <c:v>7575</c:v>
                </c:pt>
                <c:pt idx="2">
                  <c:v>3534</c:v>
                </c:pt>
              </c:numCache>
            </c:numRef>
          </c:val>
          <c:extLst>
            <c:ext xmlns:c16="http://schemas.microsoft.com/office/drawing/2014/chart" uri="{C3380CC4-5D6E-409C-BE32-E72D297353CC}">
              <c16:uniqueId val="{00000006-58EA-4A56-B313-6E5FAABEBE7C}"/>
            </c:ext>
          </c:extLst>
        </c:ser>
        <c:dLbls>
          <c:showLegendKey val="0"/>
          <c:showVal val="0"/>
          <c:showCatName val="0"/>
          <c:showSerName val="0"/>
          <c:showPercent val="0"/>
          <c:showBubbleSize val="0"/>
        </c:dLbls>
        <c:gapWidth val="219"/>
        <c:overlap val="-27"/>
        <c:axId val="10224808"/>
        <c:axId val="10225136"/>
      </c:barChart>
      <c:catAx>
        <c:axId val="102248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crossAx val="10225136"/>
        <c:crosses val="autoZero"/>
        <c:auto val="1"/>
        <c:lblAlgn val="ctr"/>
        <c:lblOffset val="100"/>
        <c:noMultiLvlLbl val="0"/>
      </c:catAx>
      <c:valAx>
        <c:axId val="10225136"/>
        <c:scaling>
          <c:orientation val="minMax"/>
        </c:scaling>
        <c:delete val="0"/>
        <c:axPos val="l"/>
        <c:majorGridlines>
          <c:spPr>
            <a:ln w="9525" cap="flat" cmpd="sng" algn="ctr">
              <a:solidFill>
                <a:schemeClr val="tx1">
                  <a:lumMod val="15000"/>
                  <a:lumOff val="85000"/>
                </a:schemeClr>
              </a:solidFill>
              <a:round/>
            </a:ln>
            <a:effectLst/>
          </c:spPr>
        </c:majorGridlines>
        <c:numFmt formatCode="#,##0\ &quot;€&quot;"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crossAx val="102248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legend>
    <c:plotVisOnly val="1"/>
    <c:dispBlanksAs val="gap"/>
    <c:showDLblsOverMax val="0"/>
  </c:chart>
  <c:spPr>
    <a:noFill/>
    <a:ln>
      <a:noFill/>
    </a:ln>
    <a:effectLst/>
  </c:spPr>
  <c:txPr>
    <a:bodyPr/>
    <a:lstStyle/>
    <a:p>
      <a:pPr>
        <a:defRPr/>
      </a:pPr>
      <a:endParaRPr lang="de-DE"/>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withinLinear" id="14">
  <a:schemeClr val="accent1"/>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0.79579</cdr:x>
      <cdr:y>0.79416</cdr:y>
    </cdr:from>
    <cdr:to>
      <cdr:x>1</cdr:x>
      <cdr:y>0.90316</cdr:y>
    </cdr:to>
    <cdr:sp macro="" textlink="">
      <cdr:nvSpPr>
        <cdr:cNvPr id="5" name="Textfeld 4"/>
        <cdr:cNvSpPr txBox="1"/>
      </cdr:nvSpPr>
      <cdr:spPr>
        <a:xfrm xmlns:a="http://schemas.openxmlformats.org/drawingml/2006/main">
          <a:off x="5519936" y="3672408"/>
          <a:ext cx="1416496" cy="50405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de-DE" sz="1100"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0E9FA54-641D-6241-A02F-D7EBC8BA42BD}" type="datetimeFigureOut">
              <a:rPr lang="de-DE" smtClean="0"/>
              <a:t>21.05.2026</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de-DE"/>
              <a:t>Mastertextformat bearbeiten
Zweite Ebene
Dritte Ebene
Vierte Ebene
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1A0F3E6-BB32-6A49-8260-2D8D30743B15}" type="slidenum">
              <a:rPr lang="de-DE" smtClean="0"/>
              <a:t>‹Nr.›</a:t>
            </a:fld>
            <a:endParaRPr lang="de-DE"/>
          </a:p>
        </p:txBody>
      </p:sp>
    </p:spTree>
    <p:extLst>
      <p:ext uri="{BB962C8B-B14F-4D97-AF65-F5344CB8AC3E}">
        <p14:creationId xmlns:p14="http://schemas.microsoft.com/office/powerpoint/2010/main" val="16095009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41A0F3E6-BB32-6A49-8260-2D8D30743B15}" type="slidenum">
              <a:rPr lang="de-DE" smtClean="0"/>
              <a:t>2</a:t>
            </a:fld>
            <a:endParaRPr lang="de-DE" dirty="0"/>
          </a:p>
        </p:txBody>
      </p:sp>
    </p:spTree>
    <p:extLst>
      <p:ext uri="{BB962C8B-B14F-4D97-AF65-F5344CB8AC3E}">
        <p14:creationId xmlns:p14="http://schemas.microsoft.com/office/powerpoint/2010/main" val="31130240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fr-FR" dirty="0"/>
              <a:t>Toutes les entreprises du secteur de la construction versent 1,9 % de la masse salariale brute dans les zones tarifaires Est et Ouest à un fonds de formation, qu'elles forment ou non des apprentis. Dans la zone tarifaire de Berlin, ce taux est de 1,65 %. Source : https://www.soka-bau.de/soka-bau-a-z/beitraege </a:t>
            </a:r>
          </a:p>
          <a:p>
            <a:br>
              <a:rPr lang="fr-FR" dirty="0"/>
            </a:br>
            <a:endParaRPr lang="fr-FR" dirty="0"/>
          </a:p>
          <a:p>
            <a:endParaRPr lang="de-DE" dirty="0"/>
          </a:p>
        </p:txBody>
      </p:sp>
      <p:sp>
        <p:nvSpPr>
          <p:cNvPr id="4" name="Foliennummernplatzhalter 3"/>
          <p:cNvSpPr>
            <a:spLocks noGrp="1"/>
          </p:cNvSpPr>
          <p:nvPr>
            <p:ph type="sldNum" sz="quarter" idx="5"/>
          </p:nvPr>
        </p:nvSpPr>
        <p:spPr/>
        <p:txBody>
          <a:bodyPr/>
          <a:lstStyle/>
          <a:p>
            <a:fld id="{41A0F3E6-BB32-6A49-8260-2D8D30743B15}" type="slidenum">
              <a:rPr lang="de-DE" smtClean="0"/>
              <a:t>21</a:t>
            </a:fld>
            <a:endParaRPr lang="de-DE"/>
          </a:p>
        </p:txBody>
      </p:sp>
    </p:spTree>
    <p:extLst>
      <p:ext uri="{BB962C8B-B14F-4D97-AF65-F5344CB8AC3E}">
        <p14:creationId xmlns:p14="http://schemas.microsoft.com/office/powerpoint/2010/main" val="26332672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41A0F3E6-BB32-6A49-8260-2D8D30743B15}" type="slidenum">
              <a:rPr lang="de-DE" smtClean="0"/>
              <a:t>3</a:t>
            </a:fld>
            <a:endParaRPr lang="de-DE" dirty="0"/>
          </a:p>
        </p:txBody>
      </p:sp>
    </p:spTree>
    <p:extLst>
      <p:ext uri="{BB962C8B-B14F-4D97-AF65-F5344CB8AC3E}">
        <p14:creationId xmlns:p14="http://schemas.microsoft.com/office/powerpoint/2010/main" val="16962855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41A0F3E6-BB32-6A49-8260-2D8D30743B15}" type="slidenum">
              <a:rPr lang="de-DE" smtClean="0"/>
              <a:t>4</a:t>
            </a:fld>
            <a:endParaRPr lang="de-DE" dirty="0"/>
          </a:p>
        </p:txBody>
      </p:sp>
    </p:spTree>
    <p:extLst>
      <p:ext uri="{BB962C8B-B14F-4D97-AF65-F5344CB8AC3E}">
        <p14:creationId xmlns:p14="http://schemas.microsoft.com/office/powerpoint/2010/main" val="40368074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fr-FR" u="sng" dirty="0"/>
              <a:t>Informations complémentaires:</a:t>
            </a:r>
          </a:p>
          <a:p>
            <a:endParaRPr lang="fr-FR" dirty="0"/>
          </a:p>
          <a:p>
            <a:r>
              <a:rPr lang="fr-FR" dirty="0"/>
              <a:t>Au total, environ 52 % de la population a commencé une formation professionnelle en alternance au cours de sa vie. (Année de référence 2023, source : rapport de données 2025)</a:t>
            </a:r>
          </a:p>
          <a:p>
            <a:r>
              <a:rPr lang="fr-FR" dirty="0"/>
              <a:t>Le taux d'emploi est élevé : selon le forum IAB, 85 % des diplômés de 2020 occupaient un emploi soumis à l'assurance sociale un an après la fin de leur formation. </a:t>
            </a:r>
          </a:p>
          <a:p>
            <a:br>
              <a:rPr lang="fr-FR" dirty="0"/>
            </a:br>
            <a:endParaRPr lang="fr-FR" dirty="0"/>
          </a:p>
          <a:p>
            <a:r>
              <a:rPr lang="fr-FR" dirty="0"/>
              <a:t>L'effet positif : selon le forum IAB, le taux de chômage des jeunes en Allemagne s'élève à 4,8 %.</a:t>
            </a:r>
          </a:p>
          <a:p>
            <a:endParaRPr lang="fr-FR" dirty="0"/>
          </a:p>
        </p:txBody>
      </p:sp>
      <p:sp>
        <p:nvSpPr>
          <p:cNvPr id="4" name="Foliennummernplatzhalter 3"/>
          <p:cNvSpPr>
            <a:spLocks noGrp="1"/>
          </p:cNvSpPr>
          <p:nvPr>
            <p:ph type="sldNum" sz="quarter" idx="5"/>
          </p:nvPr>
        </p:nvSpPr>
        <p:spPr/>
        <p:txBody>
          <a:bodyPr/>
          <a:lstStyle/>
          <a:p>
            <a:fld id="{41A0F3E6-BB32-6A49-8260-2D8D30743B15}" type="slidenum">
              <a:rPr lang="de-DE" smtClean="0"/>
              <a:t>7</a:t>
            </a:fld>
            <a:endParaRPr lang="de-DE" dirty="0"/>
          </a:p>
        </p:txBody>
      </p:sp>
    </p:spTree>
    <p:extLst>
      <p:ext uri="{BB962C8B-B14F-4D97-AF65-F5344CB8AC3E}">
        <p14:creationId xmlns:p14="http://schemas.microsoft.com/office/powerpoint/2010/main" val="35432078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41A0F3E6-BB32-6A49-8260-2D8D30743B15}" type="slidenum">
              <a:rPr lang="de-DE" smtClean="0"/>
              <a:t>8</a:t>
            </a:fld>
            <a:endParaRPr lang="de-DE" dirty="0"/>
          </a:p>
        </p:txBody>
      </p:sp>
    </p:spTree>
    <p:extLst>
      <p:ext uri="{BB962C8B-B14F-4D97-AF65-F5344CB8AC3E}">
        <p14:creationId xmlns:p14="http://schemas.microsoft.com/office/powerpoint/2010/main" val="21241025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41A0F3E6-BB32-6A49-8260-2D8D30743B15}" type="slidenum">
              <a:rPr lang="de-DE" smtClean="0"/>
              <a:t>11</a:t>
            </a:fld>
            <a:endParaRPr lang="de-DE" dirty="0"/>
          </a:p>
        </p:txBody>
      </p:sp>
    </p:spTree>
    <p:extLst>
      <p:ext uri="{BB962C8B-B14F-4D97-AF65-F5344CB8AC3E}">
        <p14:creationId xmlns:p14="http://schemas.microsoft.com/office/powerpoint/2010/main" val="40529582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41A0F3E6-BB32-6A49-8260-2D8D30743B15}" type="slidenum">
              <a:rPr lang="de-DE" smtClean="0"/>
              <a:t>15</a:t>
            </a:fld>
            <a:endParaRPr lang="de-DE" dirty="0"/>
          </a:p>
        </p:txBody>
      </p:sp>
    </p:spTree>
    <p:extLst>
      <p:ext uri="{BB962C8B-B14F-4D97-AF65-F5344CB8AC3E}">
        <p14:creationId xmlns:p14="http://schemas.microsoft.com/office/powerpoint/2010/main" val="11712447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41A0F3E6-BB32-6A49-8260-2D8D30743B15}" type="slidenum">
              <a:rPr lang="de-DE" smtClean="0"/>
              <a:t>16</a:t>
            </a:fld>
            <a:endParaRPr lang="de-DE" dirty="0"/>
          </a:p>
        </p:txBody>
      </p:sp>
    </p:spTree>
    <p:extLst>
      <p:ext uri="{BB962C8B-B14F-4D97-AF65-F5344CB8AC3E}">
        <p14:creationId xmlns:p14="http://schemas.microsoft.com/office/powerpoint/2010/main" val="36547666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b="1" dirty="0"/>
              <a:t>Recruitment costs:</a:t>
            </a:r>
          </a:p>
          <a:p>
            <a:pPr marL="171450" indent="-171450">
              <a:buFont typeface="Arial" panose="020B0604020202020204" pitchFamily="34" charset="0"/>
              <a:buChar char="•"/>
            </a:pPr>
            <a:r>
              <a:rPr lang="en-US" dirty="0"/>
              <a:t>On average, companies incur costs of €13,689 when recruiting a new skilled worker.</a:t>
            </a:r>
          </a:p>
          <a:p>
            <a:pPr marL="171450" indent="-171450">
              <a:buFont typeface="Arial" panose="020B0604020202020204" pitchFamily="34" charset="0"/>
              <a:buChar char="•"/>
            </a:pPr>
            <a:r>
              <a:rPr lang="en-US" dirty="0"/>
              <a:t>This amounts to just under 59% of the average total net cost of a three-year apprenticeship.</a:t>
            </a:r>
          </a:p>
          <a:p>
            <a:pPr marL="171450" indent="-171450">
              <a:buFont typeface="Arial" panose="020B0604020202020204" pitchFamily="34" charset="0"/>
              <a:buChar char="•"/>
            </a:pPr>
            <a:endParaRPr lang="en-US" dirty="0"/>
          </a:p>
          <a:p>
            <a:pPr marL="0" indent="0">
              <a:buFont typeface="Arial" panose="020B0604020202020204" pitchFamily="34" charset="0"/>
              <a:buNone/>
            </a:pPr>
            <a:r>
              <a:rPr lang="en-US" dirty="0"/>
              <a:t>BIBB Cost-Benefit Survey 2022/2023; BIBB Data Report 2026</a:t>
            </a:r>
            <a:endParaRPr lang="it-IT" dirty="0"/>
          </a:p>
          <a:p>
            <a:endParaRPr lang="it-IT" dirty="0"/>
          </a:p>
        </p:txBody>
      </p:sp>
      <p:sp>
        <p:nvSpPr>
          <p:cNvPr id="4" name="Foliennummernplatzhalter 3"/>
          <p:cNvSpPr>
            <a:spLocks noGrp="1"/>
          </p:cNvSpPr>
          <p:nvPr>
            <p:ph type="sldNum" sz="quarter" idx="5"/>
          </p:nvPr>
        </p:nvSpPr>
        <p:spPr/>
        <p:txBody>
          <a:bodyPr/>
          <a:lstStyle/>
          <a:p>
            <a:fld id="{41A0F3E6-BB32-6A49-8260-2D8D30743B15}" type="slidenum">
              <a:rPr lang="de-DE" smtClean="0"/>
              <a:t>17</a:t>
            </a:fld>
            <a:endParaRPr lang="de-DE"/>
          </a:p>
        </p:txBody>
      </p:sp>
    </p:spTree>
    <p:extLst>
      <p:ext uri="{BB962C8B-B14F-4D97-AF65-F5344CB8AC3E}">
        <p14:creationId xmlns:p14="http://schemas.microsoft.com/office/powerpoint/2010/main" val="298011838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8.jpeg"/><Relationship Id="rId4"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hyperlink" Target="mailto:govet@bibb.de" TargetMode="External"/><Relationship Id="rId7" Type="http://schemas.openxmlformats.org/officeDocument/2006/relationships/image" Target="../media/image12.png"/><Relationship Id="rId12" Type="http://schemas.openxmlformats.org/officeDocument/2006/relationships/image" Target="../media/image17.sv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11.sv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svg"/><Relationship Id="rId4" Type="http://schemas.openxmlformats.org/officeDocument/2006/relationships/hyperlink" Target="http://www.govet.international/" TargetMode="External"/><Relationship Id="rId9" Type="http://schemas.openxmlformats.org/officeDocument/2006/relationships/image" Target="../media/image1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20.jpe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Master" Target="../slideMasters/slideMaster2.xml"/><Relationship Id="rId4" Type="http://schemas.openxmlformats.org/officeDocument/2006/relationships/image" Target="../media/image20.jpe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9.png"/><Relationship Id="rId1" Type="http://schemas.openxmlformats.org/officeDocument/2006/relationships/slideMaster" Target="../slideMasters/slideMaster2.xml"/><Relationship Id="rId4" Type="http://schemas.openxmlformats.org/officeDocument/2006/relationships/image" Target="../media/image24.jpe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Startfolie">
    <p:bg>
      <p:bgRef idx="1001">
        <a:schemeClr val="bg1"/>
      </p:bgRef>
    </p:bg>
    <p:spTree>
      <p:nvGrpSpPr>
        <p:cNvPr id="1" name=""/>
        <p:cNvGrpSpPr/>
        <p:nvPr/>
      </p:nvGrpSpPr>
      <p:grpSpPr>
        <a:xfrm>
          <a:off x="0" y="0"/>
          <a:ext cx="0" cy="0"/>
          <a:chOff x="0" y="0"/>
          <a:chExt cx="0" cy="0"/>
        </a:xfrm>
      </p:grpSpPr>
      <p:pic>
        <p:nvPicPr>
          <p:cNvPr id="22" name="Grafik 21">
            <a:extLst>
              <a:ext uri="{FF2B5EF4-FFF2-40B4-BE49-F238E27FC236}">
                <a16:creationId xmlns:a16="http://schemas.microsoft.com/office/drawing/2014/main" id="{D11CEA51-0EC7-44E9-9456-0656B5072932}"/>
              </a:ext>
            </a:extLst>
          </p:cNvPr>
          <p:cNvPicPr>
            <a:picLocks noChangeAspect="1"/>
          </p:cNvPicPr>
          <p:nvPr userDrawn="1"/>
        </p:nvPicPr>
        <p:blipFill rotWithShape="1">
          <a:blip r:embed="rId2">
            <a:extLst>
              <a:ext uri="{28A0092B-C50C-407E-A947-70E740481C1C}">
                <a14:useLocalDpi xmlns:a14="http://schemas.microsoft.com/office/drawing/2010/main"/>
              </a:ext>
            </a:extLst>
          </a:blip>
          <a:srcRect l="2640" t="6646" r="5164" b="14435"/>
          <a:stretch/>
        </p:blipFill>
        <p:spPr>
          <a:xfrm>
            <a:off x="-1" y="1052513"/>
            <a:ext cx="12192001" cy="4105275"/>
          </a:xfrm>
          <a:prstGeom prst="rect">
            <a:avLst/>
          </a:prstGeom>
        </p:spPr>
      </p:pic>
      <p:pic>
        <p:nvPicPr>
          <p:cNvPr id="7" name="Grafik 6">
            <a:extLst>
              <a:ext uri="{FF2B5EF4-FFF2-40B4-BE49-F238E27FC236}">
                <a16:creationId xmlns:a16="http://schemas.microsoft.com/office/drawing/2014/main" id="{77F82F2F-7D5D-4518-B648-2A60057EC36E}"/>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9824455" y="296863"/>
            <a:ext cx="2119238" cy="446715"/>
          </a:xfrm>
          <a:prstGeom prst="rect">
            <a:avLst/>
          </a:prstGeom>
        </p:spPr>
      </p:pic>
      <p:pic>
        <p:nvPicPr>
          <p:cNvPr id="12" name="Grafik 11">
            <a:extLst>
              <a:ext uri="{FF2B5EF4-FFF2-40B4-BE49-F238E27FC236}">
                <a16:creationId xmlns:a16="http://schemas.microsoft.com/office/drawing/2014/main" id="{0F4B9FEE-1B17-4943-9379-F5D33539506C}"/>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9259526" y="5661025"/>
            <a:ext cx="2453049" cy="514349"/>
          </a:xfrm>
          <a:prstGeom prst="rect">
            <a:avLst/>
          </a:prstGeom>
        </p:spPr>
      </p:pic>
      <p:pic>
        <p:nvPicPr>
          <p:cNvPr id="13" name="Grafik 12">
            <a:extLst>
              <a:ext uri="{FF2B5EF4-FFF2-40B4-BE49-F238E27FC236}">
                <a16:creationId xmlns:a16="http://schemas.microsoft.com/office/drawing/2014/main" id="{E8B4058B-0CB2-480A-A183-0953240008C2}"/>
              </a:ext>
            </a:extLst>
          </p:cNvPr>
          <p:cNvPicPr>
            <a:picLocks noChangeAspect="1"/>
          </p:cNvPicPr>
          <p:nvPr userDrawn="1"/>
        </p:nvPicPr>
        <p:blipFill>
          <a:blip r:embed="rId6" cstate="hqprint">
            <a:extLst>
              <a:ext uri="{28A0092B-C50C-407E-A947-70E740481C1C}">
                <a14:useLocalDpi xmlns:a14="http://schemas.microsoft.com/office/drawing/2010/main"/>
              </a:ext>
            </a:extLst>
          </a:blip>
          <a:stretch>
            <a:fillRect/>
          </a:stretch>
        </p:blipFill>
        <p:spPr>
          <a:xfrm>
            <a:off x="658813" y="5371775"/>
            <a:ext cx="1117022" cy="1200799"/>
          </a:xfrm>
          <a:prstGeom prst="rect">
            <a:avLst/>
          </a:prstGeom>
        </p:spPr>
      </p:pic>
      <p:sp>
        <p:nvSpPr>
          <p:cNvPr id="14" name="Textplatzhalter 10">
            <a:extLst>
              <a:ext uri="{FF2B5EF4-FFF2-40B4-BE49-F238E27FC236}">
                <a16:creationId xmlns:a16="http://schemas.microsoft.com/office/drawing/2014/main" id="{2DBAAD3D-CA48-4B40-9820-D2952C1CBB2B}"/>
              </a:ext>
            </a:extLst>
          </p:cNvPr>
          <p:cNvSpPr>
            <a:spLocks noGrp="1"/>
          </p:cNvSpPr>
          <p:nvPr>
            <p:ph type="body" sz="quarter" idx="12" hasCustomPrompt="1"/>
          </p:nvPr>
        </p:nvSpPr>
        <p:spPr>
          <a:xfrm>
            <a:off x="9222044" y="3084394"/>
            <a:ext cx="2493994" cy="650120"/>
          </a:xfrm>
          <a:prstGeom prst="rect">
            <a:avLst/>
          </a:prstGeom>
        </p:spPr>
        <p:txBody>
          <a:bodyPr/>
          <a:lstStyle>
            <a:lvl1pPr marL="0" indent="0" algn="r">
              <a:spcBef>
                <a:spcPts val="0"/>
              </a:spcBef>
              <a:spcAft>
                <a:spcPts val="300"/>
              </a:spcAft>
              <a:buNone/>
              <a:defRPr sz="2000">
                <a:solidFill>
                  <a:schemeClr val="bg1"/>
                </a:solidFill>
              </a:defRPr>
            </a:lvl1pPr>
            <a:lvl2pPr algn="r">
              <a:defRPr sz="2000">
                <a:solidFill>
                  <a:schemeClr val="bg1"/>
                </a:solidFill>
              </a:defRPr>
            </a:lvl2pPr>
            <a:lvl3pPr algn="r">
              <a:defRPr sz="2000">
                <a:solidFill>
                  <a:schemeClr val="bg1"/>
                </a:solidFill>
              </a:defRPr>
            </a:lvl3pPr>
            <a:lvl4pPr algn="r">
              <a:defRPr sz="2000">
                <a:solidFill>
                  <a:schemeClr val="bg1"/>
                </a:solidFill>
              </a:defRPr>
            </a:lvl4pPr>
            <a:lvl5pPr algn="r">
              <a:defRPr sz="2000">
                <a:solidFill>
                  <a:schemeClr val="bg1"/>
                </a:solidFill>
              </a:defRPr>
            </a:lvl5pPr>
          </a:lstStyle>
          <a:p>
            <a:pPr lvl="0"/>
            <a:r>
              <a:rPr lang="de-DE" dirty="0"/>
              <a:t>Berufsausbildung in </a:t>
            </a:r>
            <a:br>
              <a:rPr lang="de-DE" dirty="0"/>
            </a:br>
            <a:r>
              <a:rPr lang="de-DE" dirty="0"/>
              <a:t>Deutschland</a:t>
            </a:r>
          </a:p>
        </p:txBody>
      </p:sp>
      <p:sp>
        <p:nvSpPr>
          <p:cNvPr id="15" name="Textfeld 14">
            <a:extLst>
              <a:ext uri="{FF2B5EF4-FFF2-40B4-BE49-F238E27FC236}">
                <a16:creationId xmlns:a16="http://schemas.microsoft.com/office/drawing/2014/main" id="{01E08A3D-9CC1-47CC-A636-CCBF9BCAD35B}"/>
              </a:ext>
            </a:extLst>
          </p:cNvPr>
          <p:cNvSpPr txBox="1"/>
          <p:nvPr userDrawn="1"/>
        </p:nvSpPr>
        <p:spPr>
          <a:xfrm>
            <a:off x="3781425" y="5561872"/>
            <a:ext cx="4638675"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rPr>
              <a:t>Zentralstelle der Bundesregierung für internationale Berufsbildungszusammenarbeit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61266879"/>
      </p:ext>
    </p:extLst>
  </p:cSld>
  <p:clrMapOvr>
    <a:overrideClrMapping bg1="lt1" tx1="dk1" bg2="lt2" tx2="dk2" accent1="accent1" accent2="accent2" accent3="accent3" accent4="accent4" accent5="accent5" accent6="accent6" hlink="hlink" folHlink="folHlink"/>
  </p:clrMapOvr>
  <p:transition spd="slow">
    <p:fade/>
  </p:transition>
  <p:extLst>
    <p:ext uri="{DCECCB84-F9BA-43D5-87BE-67443E8EF086}">
      <p15:sldGuideLst xmlns:p15="http://schemas.microsoft.com/office/powerpoint/2012/main">
        <p15:guide id="1" orient="horz" pos="3249"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ufzählung">
    <p:spTree>
      <p:nvGrpSpPr>
        <p:cNvPr id="1" name=""/>
        <p:cNvGrpSpPr/>
        <p:nvPr/>
      </p:nvGrpSpPr>
      <p:grpSpPr>
        <a:xfrm>
          <a:off x="0" y="0"/>
          <a:ext cx="0" cy="0"/>
          <a:chOff x="0" y="0"/>
          <a:chExt cx="0" cy="0"/>
        </a:xfrm>
      </p:grpSpPr>
      <p:sp>
        <p:nvSpPr>
          <p:cNvPr id="6" name="Textplatzhalter 5"/>
          <p:cNvSpPr>
            <a:spLocks noGrp="1"/>
          </p:cNvSpPr>
          <p:nvPr>
            <p:ph type="body" sz="quarter" idx="10" hasCustomPrompt="1"/>
          </p:nvPr>
        </p:nvSpPr>
        <p:spPr>
          <a:xfrm>
            <a:off x="479425" y="631825"/>
            <a:ext cx="10066338" cy="709613"/>
          </a:xfrm>
          <a:prstGeom prst="rect">
            <a:avLst/>
          </a:prstGeom>
        </p:spPr>
        <p:txBody>
          <a:bodyPr/>
          <a:lstStyle>
            <a:lvl1pPr>
              <a:buFontTx/>
              <a:buNone/>
              <a:defRPr>
                <a:solidFill>
                  <a:schemeClr val="tx1">
                    <a:lumMod val="50000"/>
                    <a:lumOff val="50000"/>
                  </a:schemeClr>
                </a:solidFill>
              </a:defRPr>
            </a:lvl1pPr>
            <a:lvl2pPr marL="457200" indent="0">
              <a:buFontTx/>
              <a:buNone/>
              <a:defRPr>
                <a:solidFill>
                  <a:schemeClr val="tx1">
                    <a:lumMod val="50000"/>
                    <a:lumOff val="50000"/>
                  </a:schemeClr>
                </a:solidFill>
              </a:defRPr>
            </a:lvl2pPr>
            <a:lvl3pPr marL="914400" indent="0">
              <a:buFontTx/>
              <a:buNone/>
              <a:defRPr>
                <a:solidFill>
                  <a:schemeClr val="tx1">
                    <a:lumMod val="50000"/>
                    <a:lumOff val="50000"/>
                  </a:schemeClr>
                </a:solidFill>
              </a:defRPr>
            </a:lvl3pPr>
            <a:lvl4pPr marL="1371600" indent="0">
              <a:buFontTx/>
              <a:buNone/>
              <a:defRPr>
                <a:solidFill>
                  <a:schemeClr val="tx1">
                    <a:lumMod val="50000"/>
                    <a:lumOff val="50000"/>
                  </a:schemeClr>
                </a:solidFill>
              </a:defRPr>
            </a:lvl4pPr>
            <a:lvl5pPr marL="1828800" indent="0">
              <a:buFontTx/>
              <a:buNone/>
              <a:defRPr>
                <a:solidFill>
                  <a:schemeClr val="tx1">
                    <a:lumMod val="50000"/>
                    <a:lumOff val="50000"/>
                  </a:schemeClr>
                </a:solidFill>
              </a:defRPr>
            </a:lvl5pPr>
          </a:lstStyle>
          <a:p>
            <a:pPr lvl="0"/>
            <a:r>
              <a:rPr lang="de-DE" dirty="0"/>
              <a:t>Überschriftjjjjjjjjjjjjjjjjjjjjjjjjjjjjjjjjjjjjjjjjjjjjjjjjjjjjjjjjjjjjjjjjjjjjjjjjjjjjjjjjjjjjjjjjjjjjjjjjjjjjjjjjjjjjj</a:t>
            </a:r>
          </a:p>
        </p:txBody>
      </p:sp>
      <p:sp>
        <p:nvSpPr>
          <p:cNvPr id="8" name="Textplatzhalter 7"/>
          <p:cNvSpPr>
            <a:spLocks noGrp="1"/>
          </p:cNvSpPr>
          <p:nvPr>
            <p:ph type="body" sz="quarter" idx="11" hasCustomPrompt="1"/>
          </p:nvPr>
        </p:nvSpPr>
        <p:spPr>
          <a:xfrm>
            <a:off x="479425" y="1454150"/>
            <a:ext cx="10083800" cy="495300"/>
          </a:xfrm>
          <a:prstGeom prst="rect">
            <a:avLst/>
          </a:prstGeom>
        </p:spPr>
        <p:txBody>
          <a:bodyPr tIns="108000"/>
          <a:lstStyle>
            <a:lvl1pPr marL="0" indent="0" algn="l">
              <a:spcBef>
                <a:spcPts val="0"/>
              </a:spcBef>
              <a:buFontTx/>
              <a:buNone/>
              <a:defRPr sz="2000">
                <a:solidFill>
                  <a:schemeClr val="tx1">
                    <a:lumMod val="50000"/>
                    <a:lumOff val="50000"/>
                  </a:schemeClr>
                </a:solidFill>
              </a:defRPr>
            </a:lvl1pPr>
            <a:lvl2pPr marL="457200" indent="0">
              <a:buFontTx/>
              <a:buNone/>
              <a:defRPr sz="2000"/>
            </a:lvl2pPr>
            <a:lvl3pPr marL="914400" indent="0">
              <a:buFontTx/>
              <a:buNone/>
              <a:defRPr sz="2000"/>
            </a:lvl3pPr>
            <a:lvl4pPr marL="1371600" indent="0">
              <a:buFontTx/>
              <a:buNone/>
              <a:defRPr sz="2000"/>
            </a:lvl4pPr>
            <a:lvl5pPr marL="1828800" indent="0">
              <a:buFontTx/>
              <a:buNone/>
              <a:defRPr sz="2000">
                <a:solidFill>
                  <a:schemeClr val="tx1">
                    <a:lumMod val="50000"/>
                    <a:lumOff val="50000"/>
                  </a:schemeClr>
                </a:solidFill>
              </a:defRPr>
            </a:lvl5pPr>
          </a:lstStyle>
          <a:p>
            <a:pPr lvl="0"/>
            <a:r>
              <a:rPr lang="de-DE" dirty="0"/>
              <a:t>Unterüberschrift</a:t>
            </a:r>
          </a:p>
        </p:txBody>
      </p:sp>
      <p:pic>
        <p:nvPicPr>
          <p:cNvPr id="13" name="Grafik 12"/>
          <p:cNvPicPr>
            <a:picLocks noChangeAspect="1"/>
          </p:cNvPicPr>
          <p:nvPr userDrawn="1"/>
        </p:nvPicPr>
        <p:blipFill>
          <a:blip r:embed="rId2"/>
          <a:stretch>
            <a:fillRect/>
          </a:stretch>
        </p:blipFill>
        <p:spPr>
          <a:xfrm>
            <a:off x="9283348" y="5686778"/>
            <a:ext cx="3301025" cy="1080000"/>
          </a:xfrm>
          <a:prstGeom prst="rect">
            <a:avLst/>
          </a:prstGeom>
        </p:spPr>
      </p:pic>
      <p:pic>
        <p:nvPicPr>
          <p:cNvPr id="14" name="Grafik 13"/>
          <p:cNvPicPr>
            <a:picLocks noChangeAspect="1"/>
          </p:cNvPicPr>
          <p:nvPr userDrawn="1"/>
        </p:nvPicPr>
        <p:blipFill rotWithShape="1">
          <a:blip r:embed="rId2"/>
          <a:srcRect r="80272"/>
          <a:stretch/>
        </p:blipFill>
        <p:spPr>
          <a:xfrm>
            <a:off x="1" y="5686778"/>
            <a:ext cx="9283348" cy="1080000"/>
          </a:xfrm>
          <a:prstGeom prst="rect">
            <a:avLst/>
          </a:prstGeom>
        </p:spPr>
      </p:pic>
      <p:sp>
        <p:nvSpPr>
          <p:cNvPr id="3" name="Textplatzhalter 2"/>
          <p:cNvSpPr>
            <a:spLocks noGrp="1"/>
          </p:cNvSpPr>
          <p:nvPr>
            <p:ph type="body" sz="quarter" idx="12"/>
          </p:nvPr>
        </p:nvSpPr>
        <p:spPr>
          <a:xfrm>
            <a:off x="479425" y="1949450"/>
            <a:ext cx="11269663" cy="3736975"/>
          </a:xfrm>
          <a:prstGeom prst="rect">
            <a:avLst/>
          </a:prstGeom>
        </p:spPr>
        <p:txBody>
          <a:bodyPr/>
          <a:lstStyle>
            <a:lvl1pPr marL="457200" indent="-457200">
              <a:buClr>
                <a:srgbClr val="D6851B"/>
              </a:buClr>
              <a:buFont typeface="Wingdings 3" panose="05040102010807070707" pitchFamily="18" charset="2"/>
              <a:buChar char=""/>
              <a:defRPr sz="2000">
                <a:solidFill>
                  <a:schemeClr val="tx1">
                    <a:lumMod val="50000"/>
                    <a:lumOff val="50000"/>
                  </a:schemeClr>
                </a:solidFill>
              </a:defRPr>
            </a:lvl1pPr>
            <a:lvl2pPr marL="685800" indent="-228600">
              <a:buClr>
                <a:srgbClr val="D6851B"/>
              </a:buClr>
              <a:buFont typeface="Wingdings 3" panose="05040102010807070707" pitchFamily="18" charset="2"/>
              <a:buChar char=""/>
              <a:defRPr sz="1800">
                <a:solidFill>
                  <a:schemeClr val="tx1">
                    <a:lumMod val="50000"/>
                    <a:lumOff val="50000"/>
                  </a:schemeClr>
                </a:solidFill>
              </a:defRPr>
            </a:lvl2pPr>
            <a:lvl3pPr marL="1143000" indent="-228600">
              <a:buClr>
                <a:srgbClr val="D6851B"/>
              </a:buClr>
              <a:buFont typeface="Wingdings 3" panose="05040102010807070707" pitchFamily="18" charset="2"/>
              <a:buChar char=""/>
              <a:defRPr sz="1800">
                <a:solidFill>
                  <a:schemeClr val="tx1">
                    <a:lumMod val="50000"/>
                    <a:lumOff val="50000"/>
                  </a:schemeClr>
                </a:solidFill>
              </a:defRPr>
            </a:lvl3pPr>
            <a:lvl4pPr marL="1600200" indent="-228600">
              <a:buClr>
                <a:srgbClr val="D6851B"/>
              </a:buClr>
              <a:buFont typeface="Wingdings 3" panose="05040102010807070707" pitchFamily="18" charset="2"/>
              <a:buChar char=""/>
              <a:defRPr>
                <a:solidFill>
                  <a:schemeClr val="tx1">
                    <a:lumMod val="50000"/>
                    <a:lumOff val="50000"/>
                  </a:schemeClr>
                </a:solidFill>
              </a:defRPr>
            </a:lvl4pPr>
            <a:lvl5pPr marL="2057400" indent="-228600">
              <a:buClr>
                <a:srgbClr val="D6851B"/>
              </a:buClr>
              <a:buFont typeface="Wingdings 3" panose="05040102010807070707" pitchFamily="18" charset="2"/>
              <a:buChar char=""/>
              <a:defRPr>
                <a:solidFill>
                  <a:schemeClr val="tx1">
                    <a:lumMod val="50000"/>
                    <a:lumOff val="50000"/>
                  </a:schemeClr>
                </a:solidFill>
              </a:defRPr>
            </a:lvl5pPr>
          </a:lstStyle>
          <a:p>
            <a:pPr lvl="0"/>
            <a:r>
              <a:rPr lang="de-DE" dirty="0"/>
              <a:t>Formatvorlagen des Textmasters bearbeiten</a:t>
            </a:r>
          </a:p>
          <a:p>
            <a:pPr lvl="1"/>
            <a:r>
              <a:rPr lang="de-DE" dirty="0"/>
              <a:t>Zweite Ebene</a:t>
            </a:r>
          </a:p>
          <a:p>
            <a:pPr lvl="2"/>
            <a:r>
              <a:rPr lang="de-DE" dirty="0"/>
              <a:t>Dritte Ebene</a:t>
            </a:r>
          </a:p>
        </p:txBody>
      </p:sp>
    </p:spTree>
    <p:extLst>
      <p:ext uri="{BB962C8B-B14F-4D97-AF65-F5344CB8AC3E}">
        <p14:creationId xmlns:p14="http://schemas.microsoft.com/office/powerpoint/2010/main" val="2682094303"/>
      </p:ext>
    </p:extLst>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563317" y="855232"/>
            <a:ext cx="3932237" cy="1600200"/>
          </a:xfrm>
          <a:prstGeom prst="rect">
            <a:avLst/>
          </a:prstGeom>
        </p:spPr>
        <p:txBody>
          <a:bodyPr/>
          <a:lstStyle>
            <a:lvl1pPr>
              <a:defRPr lang="de-DE" sz="2800">
                <a:solidFill>
                  <a:schemeClr val="tx1">
                    <a:lumMod val="50000"/>
                    <a:lumOff val="50000"/>
                  </a:schemeClr>
                </a:solidFill>
                <a:latin typeface="+mn-lt"/>
                <a:ea typeface="+mn-ea"/>
                <a:cs typeface="+mn-cs"/>
              </a:defRPr>
            </a:lvl1pPr>
          </a:lstStyle>
          <a:p>
            <a:pPr marL="0" lvl="0" indent="0">
              <a:spcBef>
                <a:spcPts val="1000"/>
              </a:spcBef>
              <a:buFontTx/>
            </a:pPr>
            <a:r>
              <a:rPr lang="de-DE"/>
              <a:t>Titelmasterformat durch Klicken bearbeiten</a:t>
            </a:r>
          </a:p>
        </p:txBody>
      </p:sp>
      <p:sp>
        <p:nvSpPr>
          <p:cNvPr id="3" name="Inhaltsplatzhalter 2"/>
          <p:cNvSpPr>
            <a:spLocks noGrp="1"/>
          </p:cNvSpPr>
          <p:nvPr>
            <p:ph idx="1"/>
          </p:nvPr>
        </p:nvSpPr>
        <p:spPr>
          <a:xfrm>
            <a:off x="19516" y="0"/>
            <a:ext cx="7231137" cy="6858000"/>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7563317" y="2573767"/>
            <a:ext cx="3932237" cy="3213847"/>
          </a:xfrm>
          <a:prstGeom prst="rect">
            <a:avLst/>
          </a:prstGeom>
        </p:spPr>
        <p:txBody>
          <a:bodyPr/>
          <a:lstStyle>
            <a:lvl1pPr marL="0" indent="0">
              <a:buNone/>
              <a:defRPr sz="1600">
                <a:solidFill>
                  <a:schemeClr val="tx1">
                    <a:lumMod val="50000"/>
                    <a:lumOff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pic>
        <p:nvPicPr>
          <p:cNvPr id="8" name="Grafik 7"/>
          <p:cNvPicPr>
            <a:picLocks noChangeAspect="1"/>
          </p:cNvPicPr>
          <p:nvPr userDrawn="1"/>
        </p:nvPicPr>
        <p:blipFill>
          <a:blip r:embed="rId2"/>
          <a:stretch>
            <a:fillRect/>
          </a:stretch>
        </p:blipFill>
        <p:spPr>
          <a:xfrm>
            <a:off x="9283348" y="5686778"/>
            <a:ext cx="3301025" cy="1080000"/>
          </a:xfrm>
          <a:prstGeom prst="rect">
            <a:avLst/>
          </a:prstGeom>
        </p:spPr>
      </p:pic>
      <p:pic>
        <p:nvPicPr>
          <p:cNvPr id="9" name="Grafik 8"/>
          <p:cNvPicPr>
            <a:picLocks noChangeAspect="1"/>
          </p:cNvPicPr>
          <p:nvPr userDrawn="1"/>
        </p:nvPicPr>
        <p:blipFill rotWithShape="1">
          <a:blip r:embed="rId2"/>
          <a:srcRect r="80272"/>
          <a:stretch/>
        </p:blipFill>
        <p:spPr>
          <a:xfrm>
            <a:off x="1" y="5686778"/>
            <a:ext cx="9283348" cy="1080000"/>
          </a:xfrm>
          <a:prstGeom prst="rect">
            <a:avLst/>
          </a:prstGeom>
        </p:spPr>
      </p:pic>
    </p:spTree>
    <p:extLst>
      <p:ext uri="{BB962C8B-B14F-4D97-AF65-F5344CB8AC3E}">
        <p14:creationId xmlns:p14="http://schemas.microsoft.com/office/powerpoint/2010/main" val="3398329828"/>
      </p:ext>
    </p:extLst>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Benutzerdefiniertes Layout">
    <p:spTree>
      <p:nvGrpSpPr>
        <p:cNvPr id="1" name=""/>
        <p:cNvGrpSpPr/>
        <p:nvPr/>
      </p:nvGrpSpPr>
      <p:grpSpPr>
        <a:xfrm>
          <a:off x="0" y="0"/>
          <a:ext cx="0" cy="0"/>
          <a:chOff x="0" y="0"/>
          <a:chExt cx="0" cy="0"/>
        </a:xfrm>
      </p:grpSpPr>
      <p:sp>
        <p:nvSpPr>
          <p:cNvPr id="3" name="Textplatzhalter 5"/>
          <p:cNvSpPr>
            <a:spLocks noGrp="1"/>
          </p:cNvSpPr>
          <p:nvPr>
            <p:ph type="body" sz="quarter" idx="10" hasCustomPrompt="1"/>
          </p:nvPr>
        </p:nvSpPr>
        <p:spPr>
          <a:xfrm>
            <a:off x="479425" y="631825"/>
            <a:ext cx="10066338" cy="709613"/>
          </a:xfrm>
          <a:prstGeom prst="rect">
            <a:avLst/>
          </a:prstGeom>
        </p:spPr>
        <p:txBody>
          <a:bodyPr/>
          <a:lstStyle>
            <a:lvl1pPr>
              <a:buFontTx/>
              <a:buNone/>
              <a:defRPr>
                <a:solidFill>
                  <a:schemeClr val="tx1">
                    <a:lumMod val="50000"/>
                    <a:lumOff val="50000"/>
                  </a:schemeClr>
                </a:solidFill>
              </a:defRPr>
            </a:lvl1pPr>
            <a:lvl2pPr marL="457200" indent="0">
              <a:buFontTx/>
              <a:buNone/>
              <a:defRPr>
                <a:solidFill>
                  <a:schemeClr val="tx1">
                    <a:lumMod val="50000"/>
                    <a:lumOff val="50000"/>
                  </a:schemeClr>
                </a:solidFill>
              </a:defRPr>
            </a:lvl2pPr>
            <a:lvl3pPr marL="914400" indent="0">
              <a:buFontTx/>
              <a:buNone/>
              <a:defRPr>
                <a:solidFill>
                  <a:schemeClr val="tx1">
                    <a:lumMod val="50000"/>
                    <a:lumOff val="50000"/>
                  </a:schemeClr>
                </a:solidFill>
              </a:defRPr>
            </a:lvl3pPr>
            <a:lvl4pPr marL="1371600" indent="0">
              <a:buFontTx/>
              <a:buNone/>
              <a:defRPr>
                <a:solidFill>
                  <a:schemeClr val="tx1">
                    <a:lumMod val="50000"/>
                    <a:lumOff val="50000"/>
                  </a:schemeClr>
                </a:solidFill>
              </a:defRPr>
            </a:lvl4pPr>
            <a:lvl5pPr marL="1828800" indent="0">
              <a:buFontTx/>
              <a:buNone/>
              <a:defRPr>
                <a:solidFill>
                  <a:schemeClr val="tx1">
                    <a:lumMod val="50000"/>
                    <a:lumOff val="50000"/>
                  </a:schemeClr>
                </a:solidFill>
              </a:defRPr>
            </a:lvl5pPr>
          </a:lstStyle>
          <a:p>
            <a:pPr lvl="0"/>
            <a:r>
              <a:rPr lang="de-DE" dirty="0"/>
              <a:t>Kapitelüberschriftjjjjjjjjjjjjjjjjjjjjjjjjjjjjjjjjjjjjjjjjjjjjjjjjjjjjjjjjjjjjjjjjjjjjjjjjjjjjjjjjjjjjjjjjjjjjjjjjjjjjjjjjjjjjj</a:t>
            </a:r>
          </a:p>
        </p:txBody>
      </p:sp>
      <p:sp>
        <p:nvSpPr>
          <p:cNvPr id="6" name="Textplatzhalter 5"/>
          <p:cNvSpPr>
            <a:spLocks noGrp="1"/>
          </p:cNvSpPr>
          <p:nvPr>
            <p:ph type="body" sz="quarter" idx="11"/>
          </p:nvPr>
        </p:nvSpPr>
        <p:spPr>
          <a:xfrm>
            <a:off x="479425" y="5305425"/>
            <a:ext cx="11269663" cy="1285875"/>
          </a:xfrm>
          <a:prstGeom prst="rect">
            <a:avLst/>
          </a:prstGeom>
        </p:spPr>
        <p:txBody>
          <a:bodyPr/>
          <a:lstStyle>
            <a:lvl1pPr marL="0" indent="0">
              <a:buFontTx/>
              <a:buNone/>
              <a:defRPr sz="1600">
                <a:solidFill>
                  <a:schemeClr val="tx1">
                    <a:lumMod val="50000"/>
                    <a:lumOff val="50000"/>
                  </a:schemeClr>
                </a:solidFill>
              </a:defRPr>
            </a:lvl1pPr>
            <a:lvl2pPr marL="457200" indent="0">
              <a:buFontTx/>
              <a:buNone/>
              <a:defRPr sz="1600">
                <a:solidFill>
                  <a:schemeClr val="tx1">
                    <a:lumMod val="50000"/>
                    <a:lumOff val="50000"/>
                  </a:schemeClr>
                </a:solidFill>
              </a:defRPr>
            </a:lvl2pPr>
            <a:lvl3pPr marL="914400" indent="0">
              <a:buFontTx/>
              <a:buNone/>
              <a:defRPr sz="1600">
                <a:solidFill>
                  <a:schemeClr val="tx1">
                    <a:lumMod val="50000"/>
                    <a:lumOff val="50000"/>
                  </a:schemeClr>
                </a:solidFill>
              </a:defRPr>
            </a:lvl3pPr>
            <a:lvl4pPr marL="1371600" indent="0">
              <a:buFontTx/>
              <a:buNone/>
              <a:defRPr sz="1600">
                <a:solidFill>
                  <a:schemeClr val="tx1">
                    <a:lumMod val="50000"/>
                    <a:lumOff val="50000"/>
                  </a:schemeClr>
                </a:solidFill>
              </a:defRPr>
            </a:lvl4pPr>
            <a:lvl5pPr marL="1828800" indent="0">
              <a:buFontTx/>
              <a:buNone/>
              <a:defRPr sz="1600">
                <a:solidFill>
                  <a:schemeClr val="tx1">
                    <a:lumMod val="50000"/>
                    <a:lumOff val="50000"/>
                  </a:schemeClr>
                </a:solidFill>
              </a:defRPr>
            </a:lvl5pPr>
          </a:lstStyle>
          <a:p>
            <a:pPr lvl="0"/>
            <a:r>
              <a:rPr lang="de-DE" dirty="0"/>
              <a:t>Formatvorlagen des Textmasters bearbeiten</a:t>
            </a:r>
          </a:p>
        </p:txBody>
      </p:sp>
      <p:pic>
        <p:nvPicPr>
          <p:cNvPr id="7" name="Grafik 6">
            <a:extLst>
              <a:ext uri="{FF2B5EF4-FFF2-40B4-BE49-F238E27FC236}">
                <a16:creationId xmlns:a16="http://schemas.microsoft.com/office/drawing/2014/main" id="{DC1EBB47-CE08-4E2B-BF90-3920E79A3A5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765072"/>
            <a:ext cx="12192000" cy="3327856"/>
          </a:xfrm>
          <a:prstGeom prst="rect">
            <a:avLst/>
          </a:prstGeom>
        </p:spPr>
      </p:pic>
    </p:spTree>
    <p:extLst>
      <p:ext uri="{BB962C8B-B14F-4D97-AF65-F5344CB8AC3E}">
        <p14:creationId xmlns:p14="http://schemas.microsoft.com/office/powerpoint/2010/main" val="3322287398"/>
      </p:ext>
    </p:extLst>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Bild mit Überschrift">
    <p:spTree>
      <p:nvGrpSpPr>
        <p:cNvPr id="1" name=""/>
        <p:cNvGrpSpPr/>
        <p:nvPr/>
      </p:nvGrpSpPr>
      <p:grpSpPr>
        <a:xfrm>
          <a:off x="0" y="0"/>
          <a:ext cx="0" cy="0"/>
          <a:chOff x="0" y="0"/>
          <a:chExt cx="0" cy="0"/>
        </a:xfrm>
      </p:grpSpPr>
      <p:sp>
        <p:nvSpPr>
          <p:cNvPr id="3" name="Bildplatzhalter 2"/>
          <p:cNvSpPr>
            <a:spLocks noGrp="1"/>
          </p:cNvSpPr>
          <p:nvPr>
            <p:ph type="pic" idx="1"/>
          </p:nvPr>
        </p:nvSpPr>
        <p:spPr>
          <a:xfrm>
            <a:off x="7154426" y="2062162"/>
            <a:ext cx="5037574" cy="4795838"/>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dirty="0"/>
          </a:p>
        </p:txBody>
      </p:sp>
      <p:sp>
        <p:nvSpPr>
          <p:cNvPr id="8" name="Textplatzhalter 5"/>
          <p:cNvSpPr>
            <a:spLocks noGrp="1"/>
          </p:cNvSpPr>
          <p:nvPr>
            <p:ph type="body" sz="quarter" idx="10" hasCustomPrompt="1"/>
          </p:nvPr>
        </p:nvSpPr>
        <p:spPr>
          <a:xfrm>
            <a:off x="479425" y="631825"/>
            <a:ext cx="10066338" cy="709613"/>
          </a:xfrm>
          <a:prstGeom prst="rect">
            <a:avLst/>
          </a:prstGeom>
        </p:spPr>
        <p:txBody>
          <a:bodyPr/>
          <a:lstStyle>
            <a:lvl1pPr>
              <a:buFontTx/>
              <a:buNone/>
              <a:defRPr>
                <a:solidFill>
                  <a:schemeClr val="tx1">
                    <a:lumMod val="50000"/>
                    <a:lumOff val="50000"/>
                  </a:schemeClr>
                </a:solidFill>
              </a:defRPr>
            </a:lvl1pPr>
            <a:lvl2pPr marL="457200" indent="0">
              <a:buFontTx/>
              <a:buNone/>
              <a:defRPr>
                <a:solidFill>
                  <a:schemeClr val="tx1">
                    <a:lumMod val="50000"/>
                    <a:lumOff val="50000"/>
                  </a:schemeClr>
                </a:solidFill>
              </a:defRPr>
            </a:lvl2pPr>
            <a:lvl3pPr marL="914400" indent="0">
              <a:buFontTx/>
              <a:buNone/>
              <a:defRPr>
                <a:solidFill>
                  <a:schemeClr val="tx1">
                    <a:lumMod val="50000"/>
                    <a:lumOff val="50000"/>
                  </a:schemeClr>
                </a:solidFill>
              </a:defRPr>
            </a:lvl3pPr>
            <a:lvl4pPr marL="1371600" indent="0">
              <a:buFontTx/>
              <a:buNone/>
              <a:defRPr>
                <a:solidFill>
                  <a:schemeClr val="tx1">
                    <a:lumMod val="50000"/>
                    <a:lumOff val="50000"/>
                  </a:schemeClr>
                </a:solidFill>
              </a:defRPr>
            </a:lvl4pPr>
            <a:lvl5pPr marL="1828800" indent="0">
              <a:buFontTx/>
              <a:buNone/>
              <a:defRPr>
                <a:solidFill>
                  <a:schemeClr val="tx1">
                    <a:lumMod val="50000"/>
                    <a:lumOff val="50000"/>
                  </a:schemeClr>
                </a:solidFill>
              </a:defRPr>
            </a:lvl5pPr>
          </a:lstStyle>
          <a:p>
            <a:pPr lvl="0"/>
            <a:r>
              <a:rPr lang="de-DE" dirty="0"/>
              <a:t>Überschriftjjjjjjjjjjjjjjjjjjjjjjjjjjjjjjjjjjjjjjjjjjjjjjjjjjjjjjjjjjjjjjjjjjjjjjjjjjjjjjjjjjjjjjjjjjjjjjjjjjjjjjjjjjjjj</a:t>
            </a:r>
          </a:p>
        </p:txBody>
      </p:sp>
      <p:sp>
        <p:nvSpPr>
          <p:cNvPr id="9" name="Textplatzhalter 7"/>
          <p:cNvSpPr>
            <a:spLocks noGrp="1"/>
          </p:cNvSpPr>
          <p:nvPr>
            <p:ph type="body" sz="quarter" idx="11" hasCustomPrompt="1"/>
          </p:nvPr>
        </p:nvSpPr>
        <p:spPr>
          <a:xfrm>
            <a:off x="479425" y="1454150"/>
            <a:ext cx="10083800" cy="495300"/>
          </a:xfrm>
          <a:prstGeom prst="rect">
            <a:avLst/>
          </a:prstGeom>
        </p:spPr>
        <p:txBody>
          <a:bodyPr tIns="108000"/>
          <a:lstStyle>
            <a:lvl1pPr marL="0" indent="0" algn="l">
              <a:spcBef>
                <a:spcPts val="0"/>
              </a:spcBef>
              <a:buFontTx/>
              <a:buNone/>
              <a:defRPr sz="2000">
                <a:solidFill>
                  <a:schemeClr val="tx1">
                    <a:lumMod val="50000"/>
                    <a:lumOff val="50000"/>
                  </a:schemeClr>
                </a:solidFill>
              </a:defRPr>
            </a:lvl1pPr>
            <a:lvl2pPr marL="457200" indent="0">
              <a:buFontTx/>
              <a:buNone/>
              <a:defRPr sz="2000"/>
            </a:lvl2pPr>
            <a:lvl3pPr marL="914400" indent="0">
              <a:buFontTx/>
              <a:buNone/>
              <a:defRPr sz="2000"/>
            </a:lvl3pPr>
            <a:lvl4pPr marL="1371600" indent="0">
              <a:buFontTx/>
              <a:buNone/>
              <a:defRPr sz="2000"/>
            </a:lvl4pPr>
            <a:lvl5pPr marL="1828800" indent="0">
              <a:buFontTx/>
              <a:buNone/>
              <a:defRPr sz="2000">
                <a:solidFill>
                  <a:schemeClr val="tx1">
                    <a:lumMod val="50000"/>
                    <a:lumOff val="50000"/>
                  </a:schemeClr>
                </a:solidFill>
              </a:defRPr>
            </a:lvl5pPr>
          </a:lstStyle>
          <a:p>
            <a:pPr lvl="0"/>
            <a:r>
              <a:rPr lang="de-DE" dirty="0"/>
              <a:t>Unterüberschrift</a:t>
            </a:r>
          </a:p>
        </p:txBody>
      </p:sp>
      <p:sp>
        <p:nvSpPr>
          <p:cNvPr id="10" name="Textplatzhalter 9"/>
          <p:cNvSpPr>
            <a:spLocks noGrp="1"/>
          </p:cNvSpPr>
          <p:nvPr>
            <p:ph type="body" sz="quarter" idx="12"/>
          </p:nvPr>
        </p:nvSpPr>
        <p:spPr>
          <a:xfrm>
            <a:off x="479425" y="2062162"/>
            <a:ext cx="6423793" cy="3624616"/>
          </a:xfrm>
          <a:prstGeom prst="rect">
            <a:avLst/>
          </a:prstGeom>
        </p:spPr>
        <p:txBody>
          <a:bodyPr/>
          <a:lstStyle>
            <a:lvl1pPr>
              <a:spcBef>
                <a:spcPts val="300"/>
              </a:spcBef>
              <a:spcAft>
                <a:spcPts val="300"/>
              </a:spcAft>
              <a:defRPr sz="2000">
                <a:solidFill>
                  <a:schemeClr val="tx1">
                    <a:lumMod val="50000"/>
                    <a:lumOff val="50000"/>
                  </a:schemeClr>
                </a:solidFill>
              </a:defRPr>
            </a:lvl1pPr>
            <a:lvl2pPr marL="457200" indent="0">
              <a:buFontTx/>
              <a:buNone/>
              <a:defRPr>
                <a:solidFill>
                  <a:schemeClr val="tx1">
                    <a:lumMod val="50000"/>
                    <a:lumOff val="50000"/>
                  </a:schemeClr>
                </a:solidFill>
              </a:defRPr>
            </a:lvl2pPr>
            <a:lvl3pPr marL="914400" indent="0">
              <a:buFontTx/>
              <a:buNone/>
              <a:defRPr/>
            </a:lvl3pPr>
            <a:lvl4pPr marL="1371600" indent="0">
              <a:buFontTx/>
              <a:buNone/>
              <a:defRPr/>
            </a:lvl4pPr>
            <a:lvl5pPr marL="1828800" indent="0">
              <a:buFontTx/>
              <a:buNone/>
              <a:defRPr/>
            </a:lvl5pPr>
          </a:lstStyle>
          <a:p>
            <a:pPr lvl="0"/>
            <a:endParaRPr lang="de-DE" dirty="0"/>
          </a:p>
        </p:txBody>
      </p:sp>
      <p:pic>
        <p:nvPicPr>
          <p:cNvPr id="11" name="Grafik 10"/>
          <p:cNvPicPr>
            <a:picLocks noChangeAspect="1"/>
          </p:cNvPicPr>
          <p:nvPr userDrawn="1"/>
        </p:nvPicPr>
        <p:blipFill>
          <a:blip r:embed="rId2"/>
          <a:stretch>
            <a:fillRect/>
          </a:stretch>
        </p:blipFill>
        <p:spPr>
          <a:xfrm>
            <a:off x="9283348" y="5686778"/>
            <a:ext cx="3301025" cy="1080000"/>
          </a:xfrm>
          <a:prstGeom prst="rect">
            <a:avLst/>
          </a:prstGeom>
        </p:spPr>
      </p:pic>
      <p:pic>
        <p:nvPicPr>
          <p:cNvPr id="12" name="Grafik 11"/>
          <p:cNvPicPr>
            <a:picLocks noChangeAspect="1"/>
          </p:cNvPicPr>
          <p:nvPr userDrawn="1"/>
        </p:nvPicPr>
        <p:blipFill rotWithShape="1">
          <a:blip r:embed="rId2"/>
          <a:srcRect r="80272"/>
          <a:stretch/>
        </p:blipFill>
        <p:spPr>
          <a:xfrm>
            <a:off x="1" y="5686778"/>
            <a:ext cx="9283348" cy="1080000"/>
          </a:xfrm>
          <a:prstGeom prst="rect">
            <a:avLst/>
          </a:prstGeom>
        </p:spPr>
      </p:pic>
    </p:spTree>
    <p:extLst>
      <p:ext uri="{BB962C8B-B14F-4D97-AF65-F5344CB8AC3E}">
        <p14:creationId xmlns:p14="http://schemas.microsoft.com/office/powerpoint/2010/main" val="1968424360"/>
      </p:ext>
    </p:extLst>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Startfolie">
    <p:bg>
      <p:bgRef idx="1001">
        <a:schemeClr val="bg1"/>
      </p:bgRef>
    </p:bg>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DDD5B921-7DF5-4D0B-BFC4-18D8279438D5}"/>
              </a:ext>
            </a:extLst>
          </p:cNvPr>
          <p:cNvPicPr>
            <a:picLocks noChangeAspect="1"/>
          </p:cNvPicPr>
          <p:nvPr userDrawn="1"/>
        </p:nvPicPr>
        <p:blipFill rotWithShape="1">
          <a:blip r:embed="rId2">
            <a:extLst>
              <a:ext uri="{28A0092B-C50C-407E-A947-70E740481C1C}">
                <a14:useLocalDpi xmlns:a14="http://schemas.microsoft.com/office/drawing/2010/main"/>
              </a:ext>
            </a:extLst>
          </a:blip>
          <a:srcRect t="5136" r="2141" b="11120"/>
          <a:stretch/>
        </p:blipFill>
        <p:spPr>
          <a:xfrm>
            <a:off x="0" y="1052513"/>
            <a:ext cx="12192000" cy="4105275"/>
          </a:xfrm>
          <a:prstGeom prst="rect">
            <a:avLst/>
          </a:prstGeom>
        </p:spPr>
      </p:pic>
      <p:pic>
        <p:nvPicPr>
          <p:cNvPr id="7" name="Grafik 6">
            <a:extLst>
              <a:ext uri="{FF2B5EF4-FFF2-40B4-BE49-F238E27FC236}">
                <a16:creationId xmlns:a16="http://schemas.microsoft.com/office/drawing/2014/main" id="{77F82F2F-7D5D-4518-B648-2A60057EC36E}"/>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9824455" y="296863"/>
            <a:ext cx="2119238" cy="446715"/>
          </a:xfrm>
          <a:prstGeom prst="rect">
            <a:avLst/>
          </a:prstGeom>
        </p:spPr>
      </p:pic>
      <p:sp>
        <p:nvSpPr>
          <p:cNvPr id="8" name="Textplatzhalter 10">
            <a:extLst>
              <a:ext uri="{FF2B5EF4-FFF2-40B4-BE49-F238E27FC236}">
                <a16:creationId xmlns:a16="http://schemas.microsoft.com/office/drawing/2014/main" id="{85FD2334-CC2F-47A7-9D8B-75BAB6770215}"/>
              </a:ext>
            </a:extLst>
          </p:cNvPr>
          <p:cNvSpPr>
            <a:spLocks noGrp="1"/>
          </p:cNvSpPr>
          <p:nvPr>
            <p:ph type="body" sz="quarter" idx="12" hasCustomPrompt="1"/>
          </p:nvPr>
        </p:nvSpPr>
        <p:spPr bwMode="auto">
          <a:xfrm>
            <a:off x="9222044" y="3084394"/>
            <a:ext cx="2493994" cy="650120"/>
          </a:xfrm>
          <a:prstGeom prst="rect">
            <a:avLst/>
          </a:prstGeom>
        </p:spPr>
        <p:txBody>
          <a:bodyPr/>
          <a:lstStyle>
            <a:lvl1pPr marL="0" indent="0" algn="r">
              <a:spcBef>
                <a:spcPts val="0"/>
              </a:spcBef>
              <a:spcAft>
                <a:spcPts val="300"/>
              </a:spcAft>
              <a:buNone/>
              <a:defRPr sz="2000">
                <a:solidFill>
                  <a:schemeClr val="bg1"/>
                </a:solidFill>
              </a:defRPr>
            </a:lvl1pPr>
            <a:lvl2pPr algn="r">
              <a:defRPr sz="2000">
                <a:solidFill>
                  <a:schemeClr val="bg1"/>
                </a:solidFill>
              </a:defRPr>
            </a:lvl2pPr>
            <a:lvl3pPr algn="r">
              <a:defRPr sz="2000">
                <a:solidFill>
                  <a:schemeClr val="bg1"/>
                </a:solidFill>
              </a:defRPr>
            </a:lvl3pPr>
            <a:lvl4pPr algn="r">
              <a:defRPr sz="2000">
                <a:solidFill>
                  <a:schemeClr val="bg1"/>
                </a:solidFill>
              </a:defRPr>
            </a:lvl4pPr>
            <a:lvl5pPr algn="r">
              <a:defRPr sz="2000">
                <a:solidFill>
                  <a:schemeClr val="bg1"/>
                </a:solidFill>
              </a:defRPr>
            </a:lvl5pPr>
          </a:lstStyle>
          <a:p>
            <a:pPr lvl="0">
              <a:defRPr/>
            </a:pPr>
            <a:r>
              <a:rPr lang="de-DE" dirty="0"/>
              <a:t>VET in </a:t>
            </a:r>
            <a:br>
              <a:rPr lang="de-DE" dirty="0"/>
            </a:br>
            <a:r>
              <a:rPr lang="de-DE" dirty="0"/>
              <a:t>Germany</a:t>
            </a:r>
            <a:endParaRPr dirty="0"/>
          </a:p>
        </p:txBody>
      </p:sp>
      <p:pic>
        <p:nvPicPr>
          <p:cNvPr id="9" name="Grafik 8">
            <a:extLst>
              <a:ext uri="{FF2B5EF4-FFF2-40B4-BE49-F238E27FC236}">
                <a16:creationId xmlns:a16="http://schemas.microsoft.com/office/drawing/2014/main" id="{FCFEA2A0-C452-4C75-BECE-27E6F462248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bwMode="auto">
          <a:xfrm>
            <a:off x="461523" y="5164760"/>
            <a:ext cx="1636905" cy="1661949"/>
          </a:xfrm>
          <a:prstGeom prst="rect">
            <a:avLst/>
          </a:prstGeom>
        </p:spPr>
      </p:pic>
      <p:pic>
        <p:nvPicPr>
          <p:cNvPr id="10" name="Grafik 9">
            <a:extLst>
              <a:ext uri="{FF2B5EF4-FFF2-40B4-BE49-F238E27FC236}">
                <a16:creationId xmlns:a16="http://schemas.microsoft.com/office/drawing/2014/main" id="{99E3DF66-9F95-43AE-9CCE-F9910FE76F4B}"/>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bwMode="auto">
          <a:xfrm>
            <a:off x="9699303" y="5521567"/>
            <a:ext cx="2202582" cy="684000"/>
          </a:xfrm>
          <a:prstGeom prst="rect">
            <a:avLst/>
          </a:prstGeom>
        </p:spPr>
      </p:pic>
      <p:sp>
        <p:nvSpPr>
          <p:cNvPr id="11" name="Textfeld 10">
            <a:extLst>
              <a:ext uri="{FF2B5EF4-FFF2-40B4-BE49-F238E27FC236}">
                <a16:creationId xmlns:a16="http://schemas.microsoft.com/office/drawing/2014/main" id="{6B7710A3-9736-4881-8F82-17A465CA6280}"/>
              </a:ext>
            </a:extLst>
          </p:cNvPr>
          <p:cNvSpPr txBox="1"/>
          <p:nvPr userDrawn="1"/>
        </p:nvSpPr>
        <p:spPr bwMode="auto">
          <a:xfrm>
            <a:off x="3781425" y="5561872"/>
            <a:ext cx="4638675" cy="923330"/>
          </a:xfrm>
          <a:prstGeom prst="rect">
            <a:avLst/>
          </a:prstGeom>
          <a:noFill/>
        </p:spPr>
        <p:txBody>
          <a:bodyPr wrap="square" rtlCol="0">
            <a:spAutoFit/>
          </a:bodyPr>
          <a:lstStyle/>
          <a:p>
            <a:pPr marL="0" marR="0" lvl="0" indent="0" algn="ctr" defTabSz="914400">
              <a:lnSpc>
                <a:spcPct val="100000"/>
              </a:lnSpc>
              <a:spcBef>
                <a:spcPts val="0"/>
              </a:spcBef>
              <a:spcAft>
                <a:spcPts val="0"/>
              </a:spcAft>
              <a:buClrTx/>
              <a:buSzTx/>
              <a:buFontTx/>
              <a:buNone/>
              <a:defRPr/>
            </a:pPr>
            <a:r>
              <a:rPr lang="en-GB" sz="1800" b="0" i="0" u="none" strike="noStrike" cap="none" spc="0" noProof="0" dirty="0">
                <a:ln>
                  <a:noFill/>
                </a:ln>
                <a:solidFill>
                  <a:prstClr val="black"/>
                </a:solidFill>
                <a:latin typeface="Calibri"/>
                <a:ea typeface="Arial"/>
                <a:cs typeface="Arial"/>
              </a:rPr>
              <a:t>German Office for international Cooperation in Vocational Education and Training</a:t>
            </a:r>
            <a:endParaRPr lang="en-GB" noProof="0" dirty="0"/>
          </a:p>
          <a:p>
            <a:pPr marL="0" marR="0" lvl="0" indent="0" algn="ctr" defTabSz="914400">
              <a:lnSpc>
                <a:spcPct val="100000"/>
              </a:lnSpc>
              <a:spcBef>
                <a:spcPts val="0"/>
              </a:spcBef>
              <a:spcAft>
                <a:spcPts val="0"/>
              </a:spcAft>
              <a:buClrTx/>
              <a:buSzTx/>
              <a:buFontTx/>
              <a:buNone/>
              <a:defRPr/>
            </a:pPr>
            <a:endParaRPr lang="de-DE" sz="1800" b="0" i="0" u="none" strike="noStrike" cap="none" spc="0" dirty="0">
              <a:ln>
                <a:noFill/>
              </a:ln>
              <a:solidFill>
                <a:prstClr val="black"/>
              </a:solidFill>
              <a:latin typeface="Calibri"/>
              <a:ea typeface="Arial"/>
              <a:cs typeface="Arial"/>
            </a:endParaRPr>
          </a:p>
        </p:txBody>
      </p:sp>
    </p:spTree>
    <p:extLst>
      <p:ext uri="{BB962C8B-B14F-4D97-AF65-F5344CB8AC3E}">
        <p14:creationId xmlns:p14="http://schemas.microsoft.com/office/powerpoint/2010/main" val="1639775373"/>
      </p:ext>
    </p:extLst>
  </p:cSld>
  <p:clrMapOvr>
    <a:overrideClrMapping bg1="lt1" tx1="dk1" bg2="lt2" tx2="dk2" accent1="accent1" accent2="accent2" accent3="accent3" accent4="accent4" accent5="accent5" accent6="accent6" hlink="hlink" folHlink="folHlink"/>
  </p:clrMapOvr>
  <p:transition spd="slow">
    <p:fade/>
  </p:transition>
  <p:extLst>
    <p:ext uri="{DCECCB84-F9BA-43D5-87BE-67443E8EF086}">
      <p15:sldGuideLst xmlns:p15="http://schemas.microsoft.com/office/powerpoint/2012/main">
        <p15:guide id="1" orient="horz" pos="3249" userDrawn="1">
          <p15:clr>
            <a:srgbClr val="FBAE40"/>
          </p15:clr>
        </p15:guide>
        <p15:guide id="2" orient="horz" pos="2160" userDrawn="1">
          <p15:clr>
            <a:srgbClr val="FBAE40"/>
          </p15:clr>
        </p15:guide>
        <p15:guide id="3" orient="horz" pos="3725"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elfolie Orange">
    <p:bg>
      <p:bgRef idx="1001">
        <a:schemeClr val="bg1"/>
      </p:bgRef>
    </p:bg>
    <p:spTree>
      <p:nvGrpSpPr>
        <p:cNvPr id="1" name=""/>
        <p:cNvGrpSpPr/>
        <p:nvPr/>
      </p:nvGrpSpPr>
      <p:grpSpPr>
        <a:xfrm>
          <a:off x="0" y="0"/>
          <a:ext cx="0" cy="0"/>
          <a:chOff x="0" y="0"/>
          <a:chExt cx="0" cy="0"/>
        </a:xfrm>
      </p:grpSpPr>
      <p:pic>
        <p:nvPicPr>
          <p:cNvPr id="12" name="Grafik 11">
            <a:extLst>
              <a:ext uri="{FF2B5EF4-FFF2-40B4-BE49-F238E27FC236}">
                <a16:creationId xmlns:a16="http://schemas.microsoft.com/office/drawing/2014/main" id="{F4BD3340-DC2B-4D68-8D14-221F53299F2B}"/>
              </a:ext>
            </a:extLst>
          </p:cNvPr>
          <p:cNvPicPr>
            <a:picLocks noChangeAspect="1"/>
          </p:cNvPicPr>
          <p:nvPr userDrawn="1"/>
        </p:nvPicPr>
        <p:blipFill rotWithShape="1">
          <a:blip r:embed="rId2">
            <a:extLst>
              <a:ext uri="{28A0092B-C50C-407E-A947-70E740481C1C}">
                <a14:useLocalDpi xmlns:a14="http://schemas.microsoft.com/office/drawing/2010/main"/>
              </a:ext>
            </a:extLst>
          </a:blip>
          <a:srcRect l="14620" r="28057"/>
          <a:stretch/>
        </p:blipFill>
        <p:spPr>
          <a:xfrm>
            <a:off x="0" y="1080835"/>
            <a:ext cx="12192001" cy="5805486"/>
          </a:xfrm>
          <a:prstGeom prst="rect">
            <a:avLst/>
          </a:prstGeom>
        </p:spPr>
      </p:pic>
      <p:sp>
        <p:nvSpPr>
          <p:cNvPr id="10" name="Rechteck 9">
            <a:extLst>
              <a:ext uri="{FF2B5EF4-FFF2-40B4-BE49-F238E27FC236}">
                <a16:creationId xmlns:a16="http://schemas.microsoft.com/office/drawing/2014/main" id="{9E0C15F5-7624-4C0F-A330-92606E04C50C}"/>
              </a:ext>
            </a:extLst>
          </p:cNvPr>
          <p:cNvSpPr/>
          <p:nvPr userDrawn="1"/>
        </p:nvSpPr>
        <p:spPr>
          <a:xfrm>
            <a:off x="1" y="113804"/>
            <a:ext cx="12191999" cy="7839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 </a:t>
            </a:r>
          </a:p>
        </p:txBody>
      </p:sp>
      <p:sp>
        <p:nvSpPr>
          <p:cNvPr id="2" name="Titel 1">
            <a:extLst>
              <a:ext uri="{FF2B5EF4-FFF2-40B4-BE49-F238E27FC236}">
                <a16:creationId xmlns:a16="http://schemas.microsoft.com/office/drawing/2014/main" id="{7D1E94B7-2936-4763-B117-E3C78A1E8C79}"/>
              </a:ext>
            </a:extLst>
          </p:cNvPr>
          <p:cNvSpPr>
            <a:spLocks noGrp="1"/>
          </p:cNvSpPr>
          <p:nvPr>
            <p:ph type="ctrTitle" hasCustomPrompt="1"/>
          </p:nvPr>
        </p:nvSpPr>
        <p:spPr>
          <a:xfrm>
            <a:off x="658813" y="296863"/>
            <a:ext cx="9000576" cy="446715"/>
          </a:xfrm>
        </p:spPr>
        <p:txBody>
          <a:bodyPr anchor="t">
            <a:normAutofit/>
          </a:bodyPr>
          <a:lstStyle>
            <a:lvl1pPr algn="l">
              <a:lnSpc>
                <a:spcPct val="100000"/>
              </a:lnSpc>
              <a:defRPr sz="2400"/>
            </a:lvl1pPr>
          </a:lstStyle>
          <a:p>
            <a:r>
              <a:rPr lang="de-DE" dirty="0"/>
              <a:t>GOVET at BIBB</a:t>
            </a:r>
          </a:p>
        </p:txBody>
      </p:sp>
      <p:sp>
        <p:nvSpPr>
          <p:cNvPr id="11" name="Textfeld 10">
            <a:extLst>
              <a:ext uri="{FF2B5EF4-FFF2-40B4-BE49-F238E27FC236}">
                <a16:creationId xmlns:a16="http://schemas.microsoft.com/office/drawing/2014/main" id="{D3F6CC70-A1B7-4805-A98F-B93B88A3F446}"/>
              </a:ext>
            </a:extLst>
          </p:cNvPr>
          <p:cNvSpPr txBox="1"/>
          <p:nvPr userDrawn="1"/>
        </p:nvSpPr>
        <p:spPr>
          <a:xfrm>
            <a:off x="1403276" y="2816644"/>
            <a:ext cx="3612607" cy="250324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1600"/>
              </a:spcAft>
              <a:buClrTx/>
              <a:buSzTx/>
              <a:buFontTx/>
              <a:buNone/>
              <a:tabLst/>
              <a:defRPr/>
            </a:pPr>
            <a:r>
              <a:rPr kumimoji="0" lang="de-DE" sz="2200" b="0" i="0" u="none" strike="noStrike" kern="1200" cap="none" spc="0" normalizeH="0" baseline="0" noProof="0" dirty="0">
                <a:ln>
                  <a:noFill/>
                </a:ln>
                <a:solidFill>
                  <a:schemeClr val="bg1"/>
                </a:solidFill>
                <a:effectLst/>
                <a:uLnTx/>
                <a:uFillTx/>
                <a:latin typeface="Calibri" panose="020F0502020204030204"/>
                <a:ea typeface="+mn-ea"/>
                <a:cs typeface="+mn-cs"/>
              </a:rPr>
              <a:t>Friedrich-Ebert-Allee 114</a:t>
            </a:r>
            <a:r>
              <a:rPr kumimoji="0" lang="de-DE" sz="900" b="0" i="0" u="none" strike="noStrike" kern="1200" cap="none" spc="0" normalizeH="0" baseline="0" noProof="0" dirty="0">
                <a:ln>
                  <a:noFill/>
                </a:ln>
                <a:solidFill>
                  <a:schemeClr val="bg1"/>
                </a:solidFill>
                <a:effectLst/>
                <a:uLnTx/>
                <a:uFillTx/>
                <a:latin typeface="Calibri" panose="020F0502020204030204"/>
                <a:ea typeface="+mn-ea"/>
                <a:cs typeface="+mn-cs"/>
              </a:rPr>
              <a:t> </a:t>
            </a:r>
            <a:r>
              <a:rPr kumimoji="0" lang="de-DE" sz="2200" b="0" i="0" u="none" strike="noStrike" kern="1200" cap="none" spc="0" normalizeH="0" baseline="0" noProof="0" dirty="0">
                <a:ln>
                  <a:noFill/>
                </a:ln>
                <a:solidFill>
                  <a:schemeClr val="bg1"/>
                </a:solidFill>
                <a:effectLst/>
                <a:uLnTx/>
                <a:uFillTx/>
                <a:latin typeface="Calibri" panose="020F0502020204030204"/>
                <a:ea typeface="+mn-ea"/>
                <a:cs typeface="+mn-cs"/>
              </a:rPr>
              <a:t>-116</a:t>
            </a:r>
            <a:br>
              <a:rPr kumimoji="0" lang="de-DE" sz="2200" b="0" i="0" u="none" strike="noStrike" kern="1200" cap="none" spc="0" normalizeH="0" baseline="0" noProof="0" dirty="0">
                <a:ln>
                  <a:noFill/>
                </a:ln>
                <a:solidFill>
                  <a:schemeClr val="bg1"/>
                </a:solidFill>
                <a:effectLst/>
                <a:uLnTx/>
                <a:uFillTx/>
                <a:latin typeface="Calibri" panose="020F0502020204030204"/>
                <a:ea typeface="+mn-ea"/>
                <a:cs typeface="+mn-cs"/>
              </a:rPr>
            </a:br>
            <a:r>
              <a:rPr kumimoji="0" lang="de-DE" sz="2200" b="0" i="0" u="none" strike="noStrike" kern="1200" cap="none" spc="0" normalizeH="0" baseline="0" noProof="0" dirty="0">
                <a:ln>
                  <a:noFill/>
                </a:ln>
                <a:solidFill>
                  <a:schemeClr val="bg1"/>
                </a:solidFill>
                <a:effectLst/>
                <a:uLnTx/>
                <a:uFillTx/>
                <a:latin typeface="Calibri" panose="020F0502020204030204"/>
                <a:ea typeface="+mn-ea"/>
                <a:cs typeface="+mn-cs"/>
              </a:rPr>
              <a:t>53175 Bonn, Germany</a:t>
            </a:r>
          </a:p>
          <a:p>
            <a:pPr marL="0" marR="0" lvl="0" indent="0" algn="l" defTabSz="914400" rtl="0" eaLnBrk="1" fontAlgn="auto" latinLnBrk="0" hangingPunct="1">
              <a:lnSpc>
                <a:spcPct val="100000"/>
              </a:lnSpc>
              <a:spcBef>
                <a:spcPts val="0"/>
              </a:spcBef>
              <a:spcAft>
                <a:spcPts val="2000"/>
              </a:spcAft>
              <a:buClrTx/>
              <a:buSzTx/>
              <a:buFontTx/>
              <a:buNone/>
              <a:tabLst/>
              <a:defRPr/>
            </a:pPr>
            <a:r>
              <a:rPr kumimoji="0" lang="de-DE" sz="2200" b="0" i="0" u="none" strike="noStrike" kern="1200" cap="none" spc="0" normalizeH="0" baseline="0" noProof="0" dirty="0">
                <a:ln>
                  <a:noFill/>
                </a:ln>
                <a:solidFill>
                  <a:schemeClr val="bg1"/>
                </a:solidFill>
                <a:effectLst/>
                <a:uLnTx/>
                <a:uFillTx/>
                <a:latin typeface="Calibri" panose="020F0502020204030204"/>
                <a:ea typeface="+mn-ea"/>
                <a:cs typeface="+mn-cs"/>
                <a:hlinkClick r:id="rId3">
                  <a:extLst>
                    <a:ext uri="{A12FA001-AC4F-418D-AE19-62706E023703}">
                      <ahyp:hlinkClr xmlns:ahyp="http://schemas.microsoft.com/office/drawing/2018/hyperlinkcolor" val="tx"/>
                    </a:ext>
                  </a:extLst>
                </a:hlinkClick>
              </a:rPr>
              <a:t>govet@bibb.de</a:t>
            </a:r>
            <a:r>
              <a:rPr kumimoji="0" lang="de-DE" sz="2200" b="0" i="0" u="none" strike="noStrike" kern="1200" cap="none" spc="0" normalizeH="0" baseline="0" noProof="0" dirty="0">
                <a:ln>
                  <a:noFill/>
                </a:ln>
                <a:solidFill>
                  <a:schemeClr val="bg1"/>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2000"/>
              </a:spcAft>
              <a:buClrTx/>
              <a:buSzTx/>
              <a:buFontTx/>
              <a:buNone/>
              <a:tabLst/>
              <a:defRPr/>
            </a:pPr>
            <a:r>
              <a:rPr kumimoji="0" lang="de-DE" sz="2200" b="0" i="0" u="none" strike="noStrike" kern="1200" cap="none" spc="0" normalizeH="0" baseline="0" noProof="0" dirty="0">
                <a:ln>
                  <a:noFill/>
                </a:ln>
                <a:solidFill>
                  <a:schemeClr val="bg1"/>
                </a:solidFill>
                <a:effectLst/>
                <a:uLnTx/>
                <a:uFillTx/>
                <a:latin typeface="Calibri" panose="020F0502020204030204"/>
                <a:ea typeface="+mn-ea"/>
                <a:cs typeface="+mn-cs"/>
              </a:rPr>
              <a:t>+49 228 107 1818</a:t>
            </a:r>
          </a:p>
          <a:p>
            <a:pPr marL="0" marR="0" lvl="0" indent="0" algn="l" defTabSz="914400" rtl="0" eaLnBrk="1" fontAlgn="auto" latinLnBrk="0" hangingPunct="1">
              <a:lnSpc>
                <a:spcPct val="100000"/>
              </a:lnSpc>
              <a:spcBef>
                <a:spcPts val="0"/>
              </a:spcBef>
              <a:spcAft>
                <a:spcPts val="2000"/>
              </a:spcAft>
              <a:buClrTx/>
              <a:buSzTx/>
              <a:buFontTx/>
              <a:buNone/>
              <a:tabLst/>
              <a:defRPr/>
            </a:pPr>
            <a:r>
              <a:rPr kumimoji="0" lang="de-DE" sz="2200" b="0" i="0" u="none" strike="noStrike" kern="1200" cap="none" spc="0" normalizeH="0" baseline="0" noProof="0" dirty="0">
                <a:ln>
                  <a:noFill/>
                </a:ln>
                <a:solidFill>
                  <a:schemeClr val="bg1"/>
                </a:solidFill>
                <a:effectLst/>
                <a:uLnTx/>
                <a:uFillTx/>
                <a:latin typeface="Calibri" panose="020F0502020204030204"/>
                <a:ea typeface="+mn-ea"/>
                <a:cs typeface="+mn-cs"/>
                <a:hlinkClick r:id="rId4">
                  <a:extLst>
                    <a:ext uri="{A12FA001-AC4F-418D-AE19-62706E023703}">
                      <ahyp:hlinkClr xmlns:ahyp="http://schemas.microsoft.com/office/drawing/2018/hyperlinkcolor" val="tx"/>
                    </a:ext>
                  </a:extLst>
                </a:hlinkClick>
              </a:rPr>
              <a:t>www.govet.international</a:t>
            </a:r>
            <a:endParaRPr kumimoji="0" lang="de-DE" sz="2200" b="0"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pic>
        <p:nvPicPr>
          <p:cNvPr id="35" name="Grafik 34">
            <a:extLst>
              <a:ext uri="{FF2B5EF4-FFF2-40B4-BE49-F238E27FC236}">
                <a16:creationId xmlns:a16="http://schemas.microsoft.com/office/drawing/2014/main" id="{36DEB25A-C3FB-42BB-A37C-98ADFE5CD247}"/>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737360" y="2900686"/>
            <a:ext cx="442188" cy="563336"/>
          </a:xfrm>
          <a:prstGeom prst="rect">
            <a:avLst/>
          </a:prstGeom>
        </p:spPr>
      </p:pic>
      <p:pic>
        <p:nvPicPr>
          <p:cNvPr id="36" name="Grafik 35">
            <a:extLst>
              <a:ext uri="{FF2B5EF4-FFF2-40B4-BE49-F238E27FC236}">
                <a16:creationId xmlns:a16="http://schemas.microsoft.com/office/drawing/2014/main" id="{862A3916-6FA1-4728-8964-27022EE3AF0B}"/>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737361" y="3646643"/>
            <a:ext cx="442187" cy="442187"/>
          </a:xfrm>
          <a:prstGeom prst="rect">
            <a:avLst/>
          </a:prstGeom>
        </p:spPr>
      </p:pic>
      <p:pic>
        <p:nvPicPr>
          <p:cNvPr id="37" name="Grafik 36">
            <a:extLst>
              <a:ext uri="{FF2B5EF4-FFF2-40B4-BE49-F238E27FC236}">
                <a16:creationId xmlns:a16="http://schemas.microsoft.com/office/drawing/2014/main" id="{447BC9B3-AD81-451C-BEFF-4B614382F1E1}"/>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776288" y="4283053"/>
            <a:ext cx="385974" cy="478146"/>
          </a:xfrm>
          <a:prstGeom prst="rect">
            <a:avLst/>
          </a:prstGeom>
        </p:spPr>
      </p:pic>
      <p:pic>
        <p:nvPicPr>
          <p:cNvPr id="38" name="Grafik 37">
            <a:extLst>
              <a:ext uri="{FF2B5EF4-FFF2-40B4-BE49-F238E27FC236}">
                <a16:creationId xmlns:a16="http://schemas.microsoft.com/office/drawing/2014/main" id="{58EDDB5A-FD23-4523-829E-58F0A0E05779}"/>
              </a:ext>
            </a:extLst>
          </p:cNvPr>
          <p:cNvPicPr>
            <a:picLocks noChangeAspect="1"/>
          </p:cNvPicPr>
          <p:nvPr userDrawn="1"/>
        </p:nvPicPr>
        <p:blipFill>
          <a:blip r:embed="rId11">
            <a:extLst>
              <a:ext uri="{96DAC541-7B7A-43D3-8B79-37D633B846F1}">
                <asvg:svgBlip xmlns:asvg="http://schemas.microsoft.com/office/drawing/2016/SVG/main" r:embed="rId12"/>
              </a:ext>
            </a:extLst>
          </a:blip>
          <a:stretch>
            <a:fillRect/>
          </a:stretch>
        </p:blipFill>
        <p:spPr>
          <a:xfrm>
            <a:off x="819424" y="4945053"/>
            <a:ext cx="278061" cy="390355"/>
          </a:xfrm>
          <a:prstGeom prst="rect">
            <a:avLst/>
          </a:prstGeom>
        </p:spPr>
      </p:pic>
    </p:spTree>
    <p:extLst>
      <p:ext uri="{BB962C8B-B14F-4D97-AF65-F5344CB8AC3E}">
        <p14:creationId xmlns:p14="http://schemas.microsoft.com/office/powerpoint/2010/main" val="4108445539"/>
      </p:ext>
    </p:extLst>
  </p:cSld>
  <p:clrMapOvr>
    <a:overrideClrMapping bg1="lt1" tx1="dk1" bg2="lt2" tx2="dk2" accent1="accent1" accent2="accent2" accent3="accent3" accent4="accent4" accent5="accent5" accent6="accent6" hlink="hlink" folHlink="folHlink"/>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elfolie BuReg DE">
    <p:spTree>
      <p:nvGrpSpPr>
        <p:cNvPr id="1" name=""/>
        <p:cNvGrpSpPr/>
        <p:nvPr/>
      </p:nvGrpSpPr>
      <p:grpSpPr>
        <a:xfrm>
          <a:off x="0" y="0"/>
          <a:ext cx="0" cy="0"/>
          <a:chOff x="0" y="0"/>
          <a:chExt cx="0" cy="0"/>
        </a:xfrm>
      </p:grpSpPr>
      <p:pic>
        <p:nvPicPr>
          <p:cNvPr id="7" name="Picture 2" descr="O:\Zentralstelle\05 Kommunikation\07 Corporate Design\Logo\BReg_Foerderzusatz\BReg_Office_Farbe_de_WBZ.jpg"/>
          <p:cNvPicPr>
            <a:picLocks noChangeAspect="1" noChangeArrowheads="1"/>
          </p:cNvPicPr>
          <p:nvPr userDrawn="1"/>
        </p:nvPicPr>
        <p:blipFill rotWithShape="1">
          <a:blip r:embed="rId2" cstate="screen">
            <a:extLst>
              <a:ext uri="{28A0092B-C50C-407E-A947-70E740481C1C}">
                <a14:useLocalDpi xmlns:a14="http://schemas.microsoft.com/office/drawing/2010/main"/>
              </a:ext>
            </a:extLst>
          </a:blip>
          <a:srcRect b="6852"/>
          <a:stretch/>
        </p:blipFill>
        <p:spPr bwMode="auto">
          <a:xfrm>
            <a:off x="451675" y="5253524"/>
            <a:ext cx="1750394" cy="1351087"/>
          </a:xfrm>
          <a:prstGeom prst="rect">
            <a:avLst/>
          </a:prstGeom>
          <a:noFill/>
          <a:extLst>
            <a:ext uri="{909E8E84-426E-40DD-AFC4-6F175D3DCCD1}">
              <a14:hiddenFill xmlns:a14="http://schemas.microsoft.com/office/drawing/2010/main">
                <a:solidFill>
                  <a:srgbClr val="FFFFFF"/>
                </a:solidFill>
              </a14:hiddenFill>
            </a:ext>
          </a:extLst>
        </p:spPr>
      </p:pic>
      <p:pic>
        <p:nvPicPr>
          <p:cNvPr id="8" name="Grafik 7"/>
          <p:cNvPicPr>
            <a:picLocks noChangeAspect="1"/>
          </p:cNvPicPr>
          <p:nvPr userDrawn="1"/>
        </p:nvPicPr>
        <p:blipFill rotWithShape="1">
          <a:blip r:embed="rId3" cstate="screen">
            <a:extLst>
              <a:ext uri="{28A0092B-C50C-407E-A947-70E740481C1C}">
                <a14:useLocalDpi xmlns:a14="http://schemas.microsoft.com/office/drawing/2010/main"/>
              </a:ext>
            </a:extLst>
          </a:blip>
          <a:srcRect l="168" t="13830" b="21207"/>
          <a:stretch/>
        </p:blipFill>
        <p:spPr>
          <a:xfrm>
            <a:off x="-17092" y="1052513"/>
            <a:ext cx="12226183" cy="4125416"/>
          </a:xfrm>
          <a:prstGeom prst="rect">
            <a:avLst/>
          </a:prstGeom>
        </p:spPr>
      </p:pic>
      <p:sp>
        <p:nvSpPr>
          <p:cNvPr id="3" name="Untertitel 2"/>
          <p:cNvSpPr>
            <a:spLocks noGrp="1"/>
          </p:cNvSpPr>
          <p:nvPr>
            <p:ph type="subTitle" idx="1"/>
          </p:nvPr>
        </p:nvSpPr>
        <p:spPr>
          <a:xfrm>
            <a:off x="658813" y="2926922"/>
            <a:ext cx="5312330" cy="807592"/>
          </a:xfrm>
          <a:prstGeom prst="rect">
            <a:avLst/>
          </a:prstGeo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Formatvorlage des Untertitelmasters durch Klicken bearbeiten</a:t>
            </a:r>
          </a:p>
        </p:txBody>
      </p:sp>
      <p:pic>
        <p:nvPicPr>
          <p:cNvPr id="9" name="Grafik 8"/>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912790" y="5522880"/>
            <a:ext cx="1974230" cy="658078"/>
          </a:xfrm>
          <a:prstGeom prst="rect">
            <a:avLst/>
          </a:prstGeom>
        </p:spPr>
      </p:pic>
      <p:sp>
        <p:nvSpPr>
          <p:cNvPr id="11" name="Textplatzhalter 10"/>
          <p:cNvSpPr>
            <a:spLocks noGrp="1"/>
          </p:cNvSpPr>
          <p:nvPr>
            <p:ph type="body" sz="quarter" idx="12" hasCustomPrompt="1"/>
          </p:nvPr>
        </p:nvSpPr>
        <p:spPr>
          <a:xfrm>
            <a:off x="9222044" y="2926922"/>
            <a:ext cx="2493994" cy="807592"/>
          </a:xfrm>
          <a:prstGeom prst="rect">
            <a:avLst/>
          </a:prstGeom>
        </p:spPr>
        <p:txBody>
          <a:bodyPr/>
          <a:lstStyle>
            <a:lvl1pPr marL="0" indent="0" algn="r">
              <a:spcBef>
                <a:spcPts val="0"/>
              </a:spcBef>
              <a:spcAft>
                <a:spcPts val="300"/>
              </a:spcAft>
              <a:buNone/>
              <a:defRPr sz="2000">
                <a:solidFill>
                  <a:schemeClr val="bg1"/>
                </a:solidFill>
              </a:defRPr>
            </a:lvl1pPr>
            <a:lvl2pPr algn="r">
              <a:defRPr sz="2000">
                <a:solidFill>
                  <a:schemeClr val="bg1"/>
                </a:solidFill>
              </a:defRPr>
            </a:lvl2pPr>
            <a:lvl3pPr algn="r">
              <a:defRPr sz="2000">
                <a:solidFill>
                  <a:schemeClr val="bg1"/>
                </a:solidFill>
              </a:defRPr>
            </a:lvl3pPr>
            <a:lvl4pPr algn="r">
              <a:defRPr sz="2000">
                <a:solidFill>
                  <a:schemeClr val="bg1"/>
                </a:solidFill>
              </a:defRPr>
            </a:lvl4pPr>
            <a:lvl5pPr algn="r">
              <a:defRPr sz="2000">
                <a:solidFill>
                  <a:schemeClr val="bg1"/>
                </a:solidFill>
              </a:defRPr>
            </a:lvl5pPr>
          </a:lstStyle>
          <a:p>
            <a:pPr lvl="0"/>
            <a:r>
              <a:rPr lang="de-DE" dirty="0"/>
              <a:t>3 Zeilen: Ort, Datum, Referent*in</a:t>
            </a:r>
          </a:p>
          <a:p>
            <a:pPr lvl="0"/>
            <a:endParaRPr lang="de-DE" dirty="0"/>
          </a:p>
        </p:txBody>
      </p:sp>
      <p:sp>
        <p:nvSpPr>
          <p:cNvPr id="12" name="Textfeld 11"/>
          <p:cNvSpPr txBox="1"/>
          <p:nvPr userDrawn="1"/>
        </p:nvSpPr>
        <p:spPr>
          <a:xfrm>
            <a:off x="3781425" y="5561872"/>
            <a:ext cx="4638675"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rPr>
              <a:t>Zentralstelle der Bundesregierung für internationale Berufsbildungszusammenarbeit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0" name="Grafik 9">
            <a:extLst>
              <a:ext uri="{FF2B5EF4-FFF2-40B4-BE49-F238E27FC236}">
                <a16:creationId xmlns:a16="http://schemas.microsoft.com/office/drawing/2014/main" id="{04F1E446-A11B-4E8D-BCF6-2B0257520D6A}"/>
              </a:ext>
            </a:extLst>
          </p:cNvPr>
          <p:cNvPicPr>
            <a:picLocks noChangeAspect="1"/>
          </p:cNvPicPr>
          <p:nvPr userDrawn="1"/>
        </p:nvPicPr>
        <p:blipFill>
          <a:blip r:embed="rId5" cstate="hqprint">
            <a:extLst>
              <a:ext uri="{28A0092B-C50C-407E-A947-70E740481C1C}">
                <a14:useLocalDpi xmlns:a14="http://schemas.microsoft.com/office/drawing/2010/main"/>
              </a:ext>
            </a:extLst>
          </a:blip>
          <a:stretch>
            <a:fillRect/>
          </a:stretch>
        </p:blipFill>
        <p:spPr>
          <a:xfrm>
            <a:off x="9593337" y="296863"/>
            <a:ext cx="2119238" cy="446715"/>
          </a:xfrm>
          <a:prstGeom prst="rect">
            <a:avLst/>
          </a:prstGeom>
        </p:spPr>
      </p:pic>
    </p:spTree>
    <p:extLst>
      <p:ext uri="{BB962C8B-B14F-4D97-AF65-F5344CB8AC3E}">
        <p14:creationId xmlns:p14="http://schemas.microsoft.com/office/powerpoint/2010/main" val="715619436"/>
      </p:ext>
    </p:extLst>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el und Inhalt eingerück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E68AABC-10D3-49E7-8FED-881B17C85BF5}"/>
              </a:ext>
            </a:extLst>
          </p:cNvPr>
          <p:cNvSpPr>
            <a:spLocks noGrp="1"/>
          </p:cNvSpPr>
          <p:nvPr>
            <p:ph type="title"/>
          </p:nvPr>
        </p:nvSpPr>
        <p:spPr/>
        <p:txBody>
          <a:bodyPr/>
          <a:lstStyle/>
          <a:p>
            <a:r>
              <a:rPr lang="de-DE" dirty="0"/>
              <a:t>Mastertitelformat bearbeiten</a:t>
            </a:r>
          </a:p>
        </p:txBody>
      </p:sp>
      <p:sp>
        <p:nvSpPr>
          <p:cNvPr id="3" name="Inhaltsplatzhalter 2">
            <a:extLst>
              <a:ext uri="{FF2B5EF4-FFF2-40B4-BE49-F238E27FC236}">
                <a16:creationId xmlns:a16="http://schemas.microsoft.com/office/drawing/2014/main" id="{7961A482-943E-4E06-89EE-0531058A68C2}"/>
              </a:ext>
            </a:extLst>
          </p:cNvPr>
          <p:cNvSpPr>
            <a:spLocks noGrp="1"/>
          </p:cNvSpPr>
          <p:nvPr>
            <p:ph idx="1"/>
          </p:nvPr>
        </p:nvSpPr>
        <p:spPr/>
        <p:txBody>
          <a:bodyPr/>
          <a:lstStyle>
            <a:lvl1pPr>
              <a:lnSpc>
                <a:spcPct val="100000"/>
              </a:lnSpc>
              <a:buSzPct val="70000"/>
              <a:defRPr/>
            </a:lvl1pPr>
            <a:lvl2pPr marL="1250950" indent="-355600">
              <a:lnSpc>
                <a:spcPct val="100000"/>
              </a:lnSpc>
              <a:buSzPct val="70000"/>
              <a:defRPr sz="2400"/>
            </a:lvl2pPr>
            <a:lvl3pPr marL="1790700" indent="-269875">
              <a:lnSpc>
                <a:spcPct val="100000"/>
              </a:lnSpc>
              <a:buSzPct val="60000"/>
              <a:defRPr sz="2000"/>
            </a:lvl3pPr>
            <a:lvl4pPr marL="2155825" indent="-269875">
              <a:lnSpc>
                <a:spcPct val="100000"/>
              </a:lnSpc>
              <a:defRPr/>
            </a:lvl4pPr>
            <a:lvl5pPr marL="2598738" indent="-269875">
              <a:lnSpc>
                <a:spcPct val="100000"/>
              </a:lnSpc>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pic>
        <p:nvPicPr>
          <p:cNvPr id="7" name="Grafik 6">
            <a:extLst>
              <a:ext uri="{FF2B5EF4-FFF2-40B4-BE49-F238E27FC236}">
                <a16:creationId xmlns:a16="http://schemas.microsoft.com/office/drawing/2014/main" id="{728AD8DA-C3DC-4B1D-ACAD-14A9B74D5096}"/>
              </a:ext>
            </a:extLst>
          </p:cNvPr>
          <p:cNvPicPr>
            <a:picLocks noChangeAspect="1"/>
          </p:cNvPicPr>
          <p:nvPr userDrawn="1"/>
        </p:nvPicPr>
        <p:blipFill>
          <a:blip r:embed="rId2"/>
          <a:stretch>
            <a:fillRect/>
          </a:stretch>
        </p:blipFill>
        <p:spPr>
          <a:xfrm>
            <a:off x="9283348" y="5686778"/>
            <a:ext cx="3301025" cy="1080000"/>
          </a:xfrm>
          <a:prstGeom prst="rect">
            <a:avLst/>
          </a:prstGeom>
        </p:spPr>
      </p:pic>
      <p:pic>
        <p:nvPicPr>
          <p:cNvPr id="8" name="Grafik 7">
            <a:extLst>
              <a:ext uri="{FF2B5EF4-FFF2-40B4-BE49-F238E27FC236}">
                <a16:creationId xmlns:a16="http://schemas.microsoft.com/office/drawing/2014/main" id="{7BF9EF9A-ED28-4138-A282-B2C23CA48FCD}"/>
              </a:ext>
            </a:extLst>
          </p:cNvPr>
          <p:cNvPicPr>
            <a:picLocks noChangeAspect="1"/>
          </p:cNvPicPr>
          <p:nvPr userDrawn="1"/>
        </p:nvPicPr>
        <p:blipFill rotWithShape="1">
          <a:blip r:embed="rId2"/>
          <a:srcRect r="80272"/>
          <a:stretch/>
        </p:blipFill>
        <p:spPr>
          <a:xfrm>
            <a:off x="1" y="5686778"/>
            <a:ext cx="9283348" cy="1080000"/>
          </a:xfrm>
          <a:prstGeom prst="rect">
            <a:avLst/>
          </a:prstGeom>
        </p:spPr>
      </p:pic>
      <p:pic>
        <p:nvPicPr>
          <p:cNvPr id="9" name="Grafik 8">
            <a:extLst>
              <a:ext uri="{FF2B5EF4-FFF2-40B4-BE49-F238E27FC236}">
                <a16:creationId xmlns:a16="http://schemas.microsoft.com/office/drawing/2014/main" id="{29CC0B62-7EA8-4B74-BB64-334514ABFE8D}"/>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9824455" y="296863"/>
            <a:ext cx="2119238" cy="446715"/>
          </a:xfrm>
          <a:prstGeom prst="rect">
            <a:avLst/>
          </a:prstGeom>
        </p:spPr>
      </p:pic>
    </p:spTree>
    <p:extLst>
      <p:ext uri="{BB962C8B-B14F-4D97-AF65-F5344CB8AC3E}">
        <p14:creationId xmlns:p14="http://schemas.microsoft.com/office/powerpoint/2010/main" val="1563434669"/>
      </p:ext>
    </p:extLst>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el und Inhalt einfach">
    <p:spTree>
      <p:nvGrpSpPr>
        <p:cNvPr id="1" name=""/>
        <p:cNvGrpSpPr/>
        <p:nvPr/>
      </p:nvGrpSpPr>
      <p:grpSpPr>
        <a:xfrm>
          <a:off x="0" y="0"/>
          <a:ext cx="0" cy="0"/>
          <a:chOff x="0" y="0"/>
          <a:chExt cx="0" cy="0"/>
        </a:xfrm>
      </p:grpSpPr>
      <p:pic>
        <p:nvPicPr>
          <p:cNvPr id="15" name="Grafik 14">
            <a:extLst>
              <a:ext uri="{FF2B5EF4-FFF2-40B4-BE49-F238E27FC236}">
                <a16:creationId xmlns:a16="http://schemas.microsoft.com/office/drawing/2014/main" id="{CEA9E23A-8F75-4C3F-AB46-05DE57C05407}"/>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9824455" y="296863"/>
            <a:ext cx="2119238" cy="446715"/>
          </a:xfrm>
          <a:prstGeom prst="rect">
            <a:avLst/>
          </a:prstGeom>
        </p:spPr>
      </p:pic>
      <p:sp>
        <p:nvSpPr>
          <p:cNvPr id="2" name="Titel 1">
            <a:extLst>
              <a:ext uri="{FF2B5EF4-FFF2-40B4-BE49-F238E27FC236}">
                <a16:creationId xmlns:a16="http://schemas.microsoft.com/office/drawing/2014/main" id="{DE68AABC-10D3-49E7-8FED-881B17C85BF5}"/>
              </a:ext>
            </a:extLst>
          </p:cNvPr>
          <p:cNvSpPr>
            <a:spLocks noGrp="1"/>
          </p:cNvSpPr>
          <p:nvPr>
            <p:ph type="title"/>
          </p:nvPr>
        </p:nvSpPr>
        <p:spPr/>
        <p:txBody>
          <a:bodyPr/>
          <a:lstStyle/>
          <a:p>
            <a:r>
              <a:rPr lang="de-DE" dirty="0"/>
              <a:t>Mastertitelformat bearbeiten</a:t>
            </a:r>
          </a:p>
        </p:txBody>
      </p:sp>
      <p:sp>
        <p:nvSpPr>
          <p:cNvPr id="3" name="Inhaltsplatzhalter 2">
            <a:extLst>
              <a:ext uri="{FF2B5EF4-FFF2-40B4-BE49-F238E27FC236}">
                <a16:creationId xmlns:a16="http://schemas.microsoft.com/office/drawing/2014/main" id="{7961A482-943E-4E06-89EE-0531058A68C2}"/>
              </a:ext>
            </a:extLst>
          </p:cNvPr>
          <p:cNvSpPr>
            <a:spLocks noGrp="1"/>
          </p:cNvSpPr>
          <p:nvPr>
            <p:ph idx="1"/>
          </p:nvPr>
        </p:nvSpPr>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pic>
        <p:nvPicPr>
          <p:cNvPr id="7" name="Grafik 6">
            <a:extLst>
              <a:ext uri="{FF2B5EF4-FFF2-40B4-BE49-F238E27FC236}">
                <a16:creationId xmlns:a16="http://schemas.microsoft.com/office/drawing/2014/main" id="{78CE626D-E25D-4DE6-B325-A695EA88CCAD}"/>
              </a:ext>
            </a:extLst>
          </p:cNvPr>
          <p:cNvPicPr>
            <a:picLocks noChangeAspect="1"/>
          </p:cNvPicPr>
          <p:nvPr userDrawn="1"/>
        </p:nvPicPr>
        <p:blipFill>
          <a:blip r:embed="rId3"/>
          <a:stretch>
            <a:fillRect/>
          </a:stretch>
        </p:blipFill>
        <p:spPr>
          <a:xfrm>
            <a:off x="9283348" y="5686778"/>
            <a:ext cx="3301025" cy="1080000"/>
          </a:xfrm>
          <a:prstGeom prst="rect">
            <a:avLst/>
          </a:prstGeom>
        </p:spPr>
      </p:pic>
      <p:pic>
        <p:nvPicPr>
          <p:cNvPr id="8" name="Grafik 7">
            <a:extLst>
              <a:ext uri="{FF2B5EF4-FFF2-40B4-BE49-F238E27FC236}">
                <a16:creationId xmlns:a16="http://schemas.microsoft.com/office/drawing/2014/main" id="{4CEDECF0-1F0F-45D2-9825-9530D5BBEE68}"/>
              </a:ext>
            </a:extLst>
          </p:cNvPr>
          <p:cNvPicPr>
            <a:picLocks noChangeAspect="1"/>
          </p:cNvPicPr>
          <p:nvPr userDrawn="1"/>
        </p:nvPicPr>
        <p:blipFill rotWithShape="1">
          <a:blip r:embed="rId3"/>
          <a:srcRect r="80272"/>
          <a:stretch/>
        </p:blipFill>
        <p:spPr>
          <a:xfrm>
            <a:off x="1" y="5686778"/>
            <a:ext cx="9283348" cy="1080000"/>
          </a:xfrm>
          <a:prstGeom prst="rect">
            <a:avLst/>
          </a:prstGeom>
        </p:spPr>
      </p:pic>
    </p:spTree>
    <p:extLst>
      <p:ext uri="{BB962C8B-B14F-4D97-AF65-F5344CB8AC3E}">
        <p14:creationId xmlns:p14="http://schemas.microsoft.com/office/powerpoint/2010/main" val="1700363474"/>
      </p:ext>
    </p:extLst>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Vergleich">
    <p:spTree>
      <p:nvGrpSpPr>
        <p:cNvPr id="1" name=""/>
        <p:cNvGrpSpPr/>
        <p:nvPr/>
      </p:nvGrpSpPr>
      <p:grpSpPr>
        <a:xfrm>
          <a:off x="0" y="0"/>
          <a:ext cx="0" cy="0"/>
          <a:chOff x="0" y="0"/>
          <a:chExt cx="0" cy="0"/>
        </a:xfrm>
      </p:grpSpPr>
      <p:sp>
        <p:nvSpPr>
          <p:cNvPr id="19" name="Textplatzhalter 18">
            <a:extLst>
              <a:ext uri="{FF2B5EF4-FFF2-40B4-BE49-F238E27FC236}">
                <a16:creationId xmlns:a16="http://schemas.microsoft.com/office/drawing/2014/main" id="{6654B1F5-AD94-4F43-9AF8-8E99537EA5CB}"/>
              </a:ext>
            </a:extLst>
          </p:cNvPr>
          <p:cNvSpPr>
            <a:spLocks noGrp="1"/>
          </p:cNvSpPr>
          <p:nvPr>
            <p:ph type="body" sz="quarter" idx="10"/>
          </p:nvPr>
        </p:nvSpPr>
        <p:spPr>
          <a:xfrm>
            <a:off x="658813" y="1052513"/>
            <a:ext cx="11053762" cy="1005846"/>
          </a:xfrm>
        </p:spPr>
        <p:txBody>
          <a:bodyPr/>
          <a:lstStyle>
            <a:lvl1pPr marL="0" indent="0">
              <a:lnSpc>
                <a:spcPct val="100000"/>
              </a:lnSpc>
              <a:buNone/>
              <a:defRPr/>
            </a:lvl1pPr>
            <a:lvl2pPr marL="357187" indent="0">
              <a:buNone/>
              <a:defRPr/>
            </a:lvl2pPr>
            <a:lvl3pPr marL="806450" indent="0">
              <a:buNone/>
              <a:defRPr/>
            </a:lvl3pPr>
            <a:lvl4pPr marL="1163637" indent="0">
              <a:buNone/>
              <a:defRPr/>
            </a:lvl4pPr>
            <a:lvl5pPr marL="1520825" indent="0">
              <a:buNone/>
              <a:defRPr/>
            </a:lvl5pPr>
          </a:lstStyle>
          <a:p>
            <a:pPr lvl="0"/>
            <a:r>
              <a:rPr lang="de-DE" dirty="0"/>
              <a:t>Mastertextformat bearbeiten</a:t>
            </a:r>
          </a:p>
        </p:txBody>
      </p:sp>
      <p:pic>
        <p:nvPicPr>
          <p:cNvPr id="10" name="Grafik 9">
            <a:extLst>
              <a:ext uri="{FF2B5EF4-FFF2-40B4-BE49-F238E27FC236}">
                <a16:creationId xmlns:a16="http://schemas.microsoft.com/office/drawing/2014/main" id="{643876BC-0158-4643-98F3-1C58795369D7}"/>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9824455" y="296863"/>
            <a:ext cx="2119238" cy="446715"/>
          </a:xfrm>
          <a:prstGeom prst="rect">
            <a:avLst/>
          </a:prstGeom>
        </p:spPr>
      </p:pic>
      <p:sp>
        <p:nvSpPr>
          <p:cNvPr id="2" name="Titel 1">
            <a:extLst>
              <a:ext uri="{FF2B5EF4-FFF2-40B4-BE49-F238E27FC236}">
                <a16:creationId xmlns:a16="http://schemas.microsoft.com/office/drawing/2014/main" id="{74602E17-CDCF-418F-86F8-A9783BDDA91E}"/>
              </a:ext>
            </a:extLst>
          </p:cNvPr>
          <p:cNvSpPr>
            <a:spLocks noGrp="1"/>
          </p:cNvSpPr>
          <p:nvPr>
            <p:ph type="title"/>
          </p:nvPr>
        </p:nvSpPr>
        <p:spPr>
          <a:xfrm>
            <a:off x="658812" y="296863"/>
            <a:ext cx="9000000" cy="446715"/>
          </a:xfrm>
        </p:spPr>
        <p:txBody>
          <a:bodyPr/>
          <a:lstStyle>
            <a:lvl1pPr>
              <a:defRPr>
                <a:solidFill>
                  <a:srgbClr val="D6851B"/>
                </a:solidFill>
              </a:defRPr>
            </a:lvl1pPr>
          </a:lstStyle>
          <a:p>
            <a:r>
              <a:rPr lang="de-DE" dirty="0"/>
              <a:t>Mastertitelformat bearbeiten</a:t>
            </a:r>
          </a:p>
        </p:txBody>
      </p:sp>
      <p:sp>
        <p:nvSpPr>
          <p:cNvPr id="3" name="Textplatzhalter 2">
            <a:extLst>
              <a:ext uri="{FF2B5EF4-FFF2-40B4-BE49-F238E27FC236}">
                <a16:creationId xmlns:a16="http://schemas.microsoft.com/office/drawing/2014/main" id="{79EAC4C9-C746-494B-92BA-AE252C03757B}"/>
              </a:ext>
            </a:extLst>
          </p:cNvPr>
          <p:cNvSpPr>
            <a:spLocks noGrp="1"/>
          </p:cNvSpPr>
          <p:nvPr>
            <p:ph type="body" idx="1"/>
          </p:nvPr>
        </p:nvSpPr>
        <p:spPr>
          <a:xfrm>
            <a:off x="920158" y="2141489"/>
            <a:ext cx="4860000" cy="446715"/>
          </a:xfrm>
          <a:solidFill>
            <a:srgbClr val="D6851B"/>
          </a:solidFill>
        </p:spPr>
        <p:txBody>
          <a:bodyPr lIns="360000" anchor="ctr">
            <a:normAutofit/>
          </a:bodyPr>
          <a:lstStyle>
            <a:lvl1pPr marL="0" indent="0">
              <a:buNone/>
              <a:defRPr sz="20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Mastertextformat bearbeiten</a:t>
            </a:r>
          </a:p>
        </p:txBody>
      </p:sp>
      <p:sp>
        <p:nvSpPr>
          <p:cNvPr id="4" name="Inhaltsplatzhalter 3">
            <a:extLst>
              <a:ext uri="{FF2B5EF4-FFF2-40B4-BE49-F238E27FC236}">
                <a16:creationId xmlns:a16="http://schemas.microsoft.com/office/drawing/2014/main" id="{EDFCC827-EE89-41C0-841E-36E6CA90D394}"/>
              </a:ext>
            </a:extLst>
          </p:cNvPr>
          <p:cNvSpPr>
            <a:spLocks noGrp="1"/>
          </p:cNvSpPr>
          <p:nvPr>
            <p:ph sz="half" idx="2"/>
          </p:nvPr>
        </p:nvSpPr>
        <p:spPr>
          <a:xfrm>
            <a:off x="920158" y="2751515"/>
            <a:ext cx="4860000" cy="2618510"/>
          </a:xfrm>
        </p:spPr>
        <p:txBody>
          <a:bodyPr/>
          <a:lstStyle>
            <a:lvl1pPr>
              <a:lnSpc>
                <a:spcPct val="100000"/>
              </a:lnSpc>
              <a:spcBef>
                <a:spcPts val="500"/>
              </a:spcBef>
              <a:defRPr sz="2000"/>
            </a:lvl1pPr>
            <a:lvl2pPr>
              <a:lnSpc>
                <a:spcPct val="100000"/>
              </a:lnSpc>
              <a:defRPr sz="1800"/>
            </a:lvl2pPr>
            <a:lvl3pPr>
              <a:lnSpc>
                <a:spcPct val="100000"/>
              </a:lnSpc>
              <a:defRPr/>
            </a:lvl3pPr>
            <a:lvl4pPr>
              <a:lnSpc>
                <a:spcPct val="100000"/>
              </a:lnSpc>
              <a:defRPr/>
            </a:lvl4pPr>
            <a:lvl5pPr>
              <a:lnSpc>
                <a:spcPct val="100000"/>
              </a:lnSpc>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Textplatzhalter 4">
            <a:extLst>
              <a:ext uri="{FF2B5EF4-FFF2-40B4-BE49-F238E27FC236}">
                <a16:creationId xmlns:a16="http://schemas.microsoft.com/office/drawing/2014/main" id="{F0B2F003-0D45-47AE-91F7-B6FC8FBEDA44}"/>
              </a:ext>
            </a:extLst>
          </p:cNvPr>
          <p:cNvSpPr>
            <a:spLocks noGrp="1"/>
          </p:cNvSpPr>
          <p:nvPr>
            <p:ph type="body" sz="quarter" idx="3"/>
          </p:nvPr>
        </p:nvSpPr>
        <p:spPr>
          <a:xfrm>
            <a:off x="6852575" y="2141489"/>
            <a:ext cx="4860000" cy="446715"/>
          </a:xfrm>
          <a:solidFill>
            <a:srgbClr val="D6851B"/>
          </a:solidFill>
        </p:spPr>
        <p:txBody>
          <a:bodyPr lIns="360000" anchor="ctr">
            <a:normAutofit/>
          </a:bodyPr>
          <a:lstStyle>
            <a:lvl1pPr marL="0" indent="0">
              <a:buNone/>
              <a:defRPr sz="20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Mastertextformat bearbeiten</a:t>
            </a:r>
          </a:p>
        </p:txBody>
      </p:sp>
      <p:sp>
        <p:nvSpPr>
          <p:cNvPr id="6" name="Inhaltsplatzhalter 5">
            <a:extLst>
              <a:ext uri="{FF2B5EF4-FFF2-40B4-BE49-F238E27FC236}">
                <a16:creationId xmlns:a16="http://schemas.microsoft.com/office/drawing/2014/main" id="{7E98050B-5FEC-4197-A3E5-5E4A91470ABB}"/>
              </a:ext>
            </a:extLst>
          </p:cNvPr>
          <p:cNvSpPr>
            <a:spLocks noGrp="1"/>
          </p:cNvSpPr>
          <p:nvPr>
            <p:ph sz="quarter" idx="4"/>
          </p:nvPr>
        </p:nvSpPr>
        <p:spPr>
          <a:xfrm>
            <a:off x="6852575" y="2751515"/>
            <a:ext cx="4860000" cy="2618510"/>
          </a:xfrm>
        </p:spPr>
        <p:txBody>
          <a:bodyPr/>
          <a:lstStyle>
            <a:lvl1pPr>
              <a:lnSpc>
                <a:spcPct val="100000"/>
              </a:lnSpc>
              <a:spcBef>
                <a:spcPts val="500"/>
              </a:spcBef>
              <a:defRPr sz="2000"/>
            </a:lvl1pPr>
            <a:lvl2pPr>
              <a:lnSpc>
                <a:spcPct val="100000"/>
              </a:lnSpc>
              <a:defRPr sz="1800"/>
            </a:lvl2pPr>
            <a:lvl3pPr>
              <a:lnSpc>
                <a:spcPct val="100000"/>
              </a:lnSpc>
              <a:defRPr sz="1800"/>
            </a:lvl3pPr>
            <a:lvl4pPr>
              <a:lnSpc>
                <a:spcPct val="100000"/>
              </a:lnSpc>
              <a:defRPr sz="1800"/>
            </a:lvl4pPr>
            <a:lvl5pPr>
              <a:lnSpc>
                <a:spcPct val="100000"/>
              </a:lnSpc>
              <a:defRPr sz="1800"/>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pic>
        <p:nvPicPr>
          <p:cNvPr id="13" name="Grafik 12">
            <a:extLst>
              <a:ext uri="{FF2B5EF4-FFF2-40B4-BE49-F238E27FC236}">
                <a16:creationId xmlns:a16="http://schemas.microsoft.com/office/drawing/2014/main" id="{30E2E643-0C98-4ED4-8F79-DBFF3496D360}"/>
              </a:ext>
            </a:extLst>
          </p:cNvPr>
          <p:cNvPicPr>
            <a:picLocks noChangeAspect="1"/>
          </p:cNvPicPr>
          <p:nvPr userDrawn="1"/>
        </p:nvPicPr>
        <p:blipFill>
          <a:blip r:embed="rId3"/>
          <a:stretch>
            <a:fillRect/>
          </a:stretch>
        </p:blipFill>
        <p:spPr>
          <a:xfrm>
            <a:off x="9283348" y="5686778"/>
            <a:ext cx="3301025" cy="1080000"/>
          </a:xfrm>
          <a:prstGeom prst="rect">
            <a:avLst/>
          </a:prstGeom>
        </p:spPr>
      </p:pic>
      <p:pic>
        <p:nvPicPr>
          <p:cNvPr id="14" name="Grafik 13">
            <a:extLst>
              <a:ext uri="{FF2B5EF4-FFF2-40B4-BE49-F238E27FC236}">
                <a16:creationId xmlns:a16="http://schemas.microsoft.com/office/drawing/2014/main" id="{987E3285-951E-41C1-A8BA-952B052AD687}"/>
              </a:ext>
            </a:extLst>
          </p:cNvPr>
          <p:cNvPicPr>
            <a:picLocks noChangeAspect="1"/>
          </p:cNvPicPr>
          <p:nvPr userDrawn="1"/>
        </p:nvPicPr>
        <p:blipFill rotWithShape="1">
          <a:blip r:embed="rId3"/>
          <a:srcRect r="80272"/>
          <a:stretch/>
        </p:blipFill>
        <p:spPr>
          <a:xfrm>
            <a:off x="1" y="5686778"/>
            <a:ext cx="9283348" cy="1080000"/>
          </a:xfrm>
          <a:prstGeom prst="rect">
            <a:avLst/>
          </a:prstGeom>
        </p:spPr>
      </p:pic>
    </p:spTree>
    <p:extLst>
      <p:ext uri="{BB962C8B-B14F-4D97-AF65-F5344CB8AC3E}">
        <p14:creationId xmlns:p14="http://schemas.microsoft.com/office/powerpoint/2010/main" val="911088672"/>
      </p:ext>
    </p:extLst>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elfolie BuReg DE">
    <p:spTree>
      <p:nvGrpSpPr>
        <p:cNvPr id="1" name=""/>
        <p:cNvGrpSpPr/>
        <p:nvPr/>
      </p:nvGrpSpPr>
      <p:grpSpPr>
        <a:xfrm>
          <a:off x="0" y="0"/>
          <a:ext cx="0" cy="0"/>
          <a:chOff x="0" y="0"/>
          <a:chExt cx="0" cy="0"/>
        </a:xfrm>
      </p:grpSpPr>
      <p:pic>
        <p:nvPicPr>
          <p:cNvPr id="7" name="Picture 2" descr="O:\Zentralstelle\05 Kommunikation\07 Corporate Design\Logo\BReg_Foerderzusatz\BReg_Office_Farbe_de_WBZ.jpg"/>
          <p:cNvPicPr>
            <a:picLocks noChangeAspect="1" noChangeArrowheads="1"/>
          </p:cNvPicPr>
          <p:nvPr userDrawn="1"/>
        </p:nvPicPr>
        <p:blipFill rotWithShape="1">
          <a:blip r:embed="rId2" cstate="screen">
            <a:extLst>
              <a:ext uri="{28A0092B-C50C-407E-A947-70E740481C1C}">
                <a14:useLocalDpi xmlns:a14="http://schemas.microsoft.com/office/drawing/2010/main"/>
              </a:ext>
            </a:extLst>
          </a:blip>
          <a:srcRect b="6852"/>
          <a:stretch/>
        </p:blipFill>
        <p:spPr bwMode="auto">
          <a:xfrm>
            <a:off x="264386" y="5506915"/>
            <a:ext cx="1750394" cy="1351087"/>
          </a:xfrm>
          <a:prstGeom prst="rect">
            <a:avLst/>
          </a:prstGeom>
          <a:noFill/>
          <a:extLst>
            <a:ext uri="{909E8E84-426E-40DD-AFC4-6F175D3DCCD1}">
              <a14:hiddenFill xmlns:a14="http://schemas.microsoft.com/office/drawing/2010/main">
                <a:solidFill>
                  <a:srgbClr val="FFFFFF"/>
                </a:solidFill>
              </a14:hiddenFill>
            </a:ext>
          </a:extLst>
        </p:spPr>
      </p:pic>
      <p:pic>
        <p:nvPicPr>
          <p:cNvPr id="8" name="Grafik 7"/>
          <p:cNvPicPr>
            <a:picLocks noChangeAspect="1"/>
          </p:cNvPicPr>
          <p:nvPr userDrawn="1"/>
        </p:nvPicPr>
        <p:blipFill rotWithShape="1">
          <a:blip r:embed="rId3" cstate="screen">
            <a:extLst>
              <a:ext uri="{28A0092B-C50C-407E-A947-70E740481C1C}">
                <a14:useLocalDpi xmlns:a14="http://schemas.microsoft.com/office/drawing/2010/main"/>
              </a:ext>
            </a:extLst>
          </a:blip>
          <a:srcRect l="168" t="10576" b="13391"/>
          <a:stretch/>
        </p:blipFill>
        <p:spPr>
          <a:xfrm>
            <a:off x="-17092" y="801842"/>
            <a:ext cx="12226183" cy="4828374"/>
          </a:xfrm>
          <a:prstGeom prst="rect">
            <a:avLst/>
          </a:prstGeom>
        </p:spPr>
      </p:pic>
      <p:sp>
        <p:nvSpPr>
          <p:cNvPr id="3" name="Untertitel 2"/>
          <p:cNvSpPr>
            <a:spLocks noGrp="1"/>
          </p:cNvSpPr>
          <p:nvPr>
            <p:ph type="subTitle" idx="1"/>
          </p:nvPr>
        </p:nvSpPr>
        <p:spPr>
          <a:xfrm>
            <a:off x="378864" y="2926922"/>
            <a:ext cx="5734228" cy="807592"/>
          </a:xfrm>
          <a:prstGeom prst="rect">
            <a:avLst/>
          </a:prstGeo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p>
        </p:txBody>
      </p:sp>
      <p:pic>
        <p:nvPicPr>
          <p:cNvPr id="9" name="Grafik 8"/>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945841" y="5790398"/>
            <a:ext cx="1974230" cy="658078"/>
          </a:xfrm>
          <a:prstGeom prst="rect">
            <a:avLst/>
          </a:prstGeom>
        </p:spPr>
      </p:pic>
      <p:sp>
        <p:nvSpPr>
          <p:cNvPr id="11" name="Textplatzhalter 10"/>
          <p:cNvSpPr>
            <a:spLocks noGrp="1"/>
          </p:cNvSpPr>
          <p:nvPr>
            <p:ph type="body" sz="quarter" idx="12" hasCustomPrompt="1"/>
          </p:nvPr>
        </p:nvSpPr>
        <p:spPr>
          <a:xfrm>
            <a:off x="9255095" y="2799162"/>
            <a:ext cx="2493994" cy="935352"/>
          </a:xfrm>
          <a:prstGeom prst="rect">
            <a:avLst/>
          </a:prstGeom>
        </p:spPr>
        <p:txBody>
          <a:bodyPr/>
          <a:lstStyle>
            <a:lvl1pPr algn="r">
              <a:spcBef>
                <a:spcPts val="0"/>
              </a:spcBef>
              <a:spcAft>
                <a:spcPts val="300"/>
              </a:spcAft>
              <a:defRPr sz="2000">
                <a:solidFill>
                  <a:schemeClr val="bg1"/>
                </a:solidFill>
              </a:defRPr>
            </a:lvl1pPr>
            <a:lvl2pPr algn="r">
              <a:defRPr sz="2000">
                <a:solidFill>
                  <a:schemeClr val="bg1"/>
                </a:solidFill>
              </a:defRPr>
            </a:lvl2pPr>
            <a:lvl3pPr algn="r">
              <a:defRPr sz="2000">
                <a:solidFill>
                  <a:schemeClr val="bg1"/>
                </a:solidFill>
              </a:defRPr>
            </a:lvl3pPr>
            <a:lvl4pPr algn="r">
              <a:defRPr sz="2000">
                <a:solidFill>
                  <a:schemeClr val="bg1"/>
                </a:solidFill>
              </a:defRPr>
            </a:lvl4pPr>
            <a:lvl5pPr algn="r">
              <a:defRPr sz="2000">
                <a:solidFill>
                  <a:schemeClr val="bg1"/>
                </a:solidFill>
              </a:defRPr>
            </a:lvl5pPr>
          </a:lstStyle>
          <a:p>
            <a:pPr lvl="0"/>
            <a:r>
              <a:rPr lang="de-DE" dirty="0"/>
              <a:t>3 Zeilen: Ort, Datum, Referent*in</a:t>
            </a:r>
          </a:p>
          <a:p>
            <a:pPr lvl="0"/>
            <a:endParaRPr lang="de-DE" dirty="0"/>
          </a:p>
        </p:txBody>
      </p:sp>
      <p:sp>
        <p:nvSpPr>
          <p:cNvPr id="12" name="Textfeld 11"/>
          <p:cNvSpPr txBox="1"/>
          <p:nvPr userDrawn="1"/>
        </p:nvSpPr>
        <p:spPr>
          <a:xfrm>
            <a:off x="3781425" y="5819775"/>
            <a:ext cx="4638675"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rPr>
              <a:t>Zentralstelle der Bundesregierung für internationale Berufsbildungszusammenarbeit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92060808"/>
      </p:ext>
    </p:extLst>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elfolie BuReg EN">
    <p:spTree>
      <p:nvGrpSpPr>
        <p:cNvPr id="1" name=""/>
        <p:cNvGrpSpPr/>
        <p:nvPr/>
      </p:nvGrpSpPr>
      <p:grpSpPr>
        <a:xfrm>
          <a:off x="0" y="0"/>
          <a:ext cx="0" cy="0"/>
          <a:chOff x="0" y="0"/>
          <a:chExt cx="0" cy="0"/>
        </a:xfrm>
      </p:grpSpPr>
      <p:pic>
        <p:nvPicPr>
          <p:cNvPr id="7" name="Grafik 6"/>
          <p:cNvPicPr>
            <a:picLocks noChangeAspect="1"/>
          </p:cNvPicPr>
          <p:nvPr userDrawn="1"/>
        </p:nvPicPr>
        <p:blipFill rotWithShape="1">
          <a:blip r:embed="rId2" cstate="screen">
            <a:extLst>
              <a:ext uri="{28A0092B-C50C-407E-A947-70E740481C1C}">
                <a14:useLocalDpi xmlns:a14="http://schemas.microsoft.com/office/drawing/2010/main"/>
              </a:ext>
            </a:extLst>
          </a:blip>
          <a:srcRect l="168" t="10576" b="13391"/>
          <a:stretch/>
        </p:blipFill>
        <p:spPr>
          <a:xfrm>
            <a:off x="-17092" y="801842"/>
            <a:ext cx="12226183" cy="4828374"/>
          </a:xfrm>
          <a:prstGeom prst="rect">
            <a:avLst/>
          </a:prstGeom>
        </p:spPr>
      </p:pic>
      <p:sp>
        <p:nvSpPr>
          <p:cNvPr id="3" name="Inhaltsplatzhalter 2"/>
          <p:cNvSpPr>
            <a:spLocks noGrp="1"/>
          </p:cNvSpPr>
          <p:nvPr>
            <p:ph idx="1"/>
          </p:nvPr>
        </p:nvSpPr>
        <p:spPr>
          <a:xfrm>
            <a:off x="376727" y="2868212"/>
            <a:ext cx="5719273" cy="849209"/>
          </a:xfrm>
          <a:prstGeom prst="rect">
            <a:avLst/>
          </a:prstGeom>
        </p:spPr>
        <p:txBody>
          <a:bodyPr/>
          <a:lstStyle/>
          <a:p>
            <a:pPr lvl="0"/>
            <a:r>
              <a:rPr lang="de-DE" dirty="0"/>
              <a:t>Formatvorlagen des Textmasters bearbeiten</a:t>
            </a:r>
          </a:p>
        </p:txBody>
      </p:sp>
      <p:sp>
        <p:nvSpPr>
          <p:cNvPr id="8" name="Textplatzhalter 10"/>
          <p:cNvSpPr>
            <a:spLocks noGrp="1"/>
          </p:cNvSpPr>
          <p:nvPr>
            <p:ph type="body" sz="quarter" idx="12" hasCustomPrompt="1"/>
          </p:nvPr>
        </p:nvSpPr>
        <p:spPr>
          <a:xfrm>
            <a:off x="9255095" y="2799162"/>
            <a:ext cx="2493994" cy="935352"/>
          </a:xfrm>
          <a:prstGeom prst="rect">
            <a:avLst/>
          </a:prstGeom>
        </p:spPr>
        <p:txBody>
          <a:bodyPr/>
          <a:lstStyle>
            <a:lvl1pPr algn="r">
              <a:spcBef>
                <a:spcPts val="0"/>
              </a:spcBef>
              <a:spcAft>
                <a:spcPts val="300"/>
              </a:spcAft>
              <a:defRPr sz="2000">
                <a:solidFill>
                  <a:schemeClr val="bg1"/>
                </a:solidFill>
              </a:defRPr>
            </a:lvl1pPr>
            <a:lvl2pPr algn="r">
              <a:defRPr sz="2000">
                <a:solidFill>
                  <a:schemeClr val="bg1"/>
                </a:solidFill>
              </a:defRPr>
            </a:lvl2pPr>
            <a:lvl3pPr algn="r">
              <a:defRPr sz="2000">
                <a:solidFill>
                  <a:schemeClr val="bg1"/>
                </a:solidFill>
              </a:defRPr>
            </a:lvl3pPr>
            <a:lvl4pPr algn="r">
              <a:defRPr sz="2000">
                <a:solidFill>
                  <a:schemeClr val="bg1"/>
                </a:solidFill>
              </a:defRPr>
            </a:lvl4pPr>
            <a:lvl5pPr algn="r">
              <a:defRPr sz="2000">
                <a:solidFill>
                  <a:schemeClr val="bg1"/>
                </a:solidFill>
              </a:defRPr>
            </a:lvl5pPr>
          </a:lstStyle>
          <a:p>
            <a:pPr lvl="0"/>
            <a:r>
              <a:rPr lang="de-DE" dirty="0"/>
              <a:t>3 Zeilen: Ort, Datum, Referent*in</a:t>
            </a:r>
          </a:p>
          <a:p>
            <a:pPr lvl="0"/>
            <a:endParaRPr lang="de-DE" dirty="0"/>
          </a:p>
        </p:txBody>
      </p:sp>
      <p:sp>
        <p:nvSpPr>
          <p:cNvPr id="9" name="Textfeld 8"/>
          <p:cNvSpPr txBox="1"/>
          <p:nvPr userDrawn="1"/>
        </p:nvSpPr>
        <p:spPr>
          <a:xfrm>
            <a:off x="3781425" y="5819775"/>
            <a:ext cx="4638675"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rPr>
              <a:t>German Office for international </a:t>
            </a:r>
            <a:r>
              <a:rPr kumimoji="0" lang="de-DE" sz="1800" b="0" i="0" u="none" strike="noStrike" kern="1200" cap="none" spc="0" normalizeH="0" baseline="0" noProof="0" dirty="0" err="1">
                <a:ln>
                  <a:noFill/>
                </a:ln>
                <a:solidFill>
                  <a:prstClr val="black"/>
                </a:solidFill>
                <a:effectLst/>
                <a:uLnTx/>
                <a:uFillTx/>
                <a:latin typeface="Calibri" panose="020F0502020204030204"/>
                <a:ea typeface="+mn-ea"/>
                <a:cs typeface="+mn-cs"/>
              </a:rPr>
              <a:t>Cooperation</a:t>
            </a:r>
            <a:r>
              <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rPr>
              <a:t> </a:t>
            </a:r>
            <a:br>
              <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rPr>
              <a:t>in </a:t>
            </a:r>
            <a:r>
              <a:rPr kumimoji="0" lang="de-DE" sz="1800" b="0" i="0" u="none" strike="noStrike" kern="1200" cap="none" spc="0" normalizeH="0" baseline="0" noProof="0" dirty="0" err="1">
                <a:ln>
                  <a:noFill/>
                </a:ln>
                <a:solidFill>
                  <a:prstClr val="black"/>
                </a:solidFill>
                <a:effectLst/>
                <a:uLnTx/>
                <a:uFillTx/>
                <a:latin typeface="Calibri" panose="020F0502020204030204"/>
                <a:ea typeface="+mn-ea"/>
                <a:cs typeface="+mn-cs"/>
              </a:rPr>
              <a:t>Vocational</a:t>
            </a:r>
            <a:r>
              <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rPr>
              <a:t> Education </a:t>
            </a:r>
            <a:r>
              <a:rPr kumimoji="0" lang="de-DE" sz="1800" b="0" i="0" u="none" strike="noStrike" kern="1200" cap="none" spc="0" normalizeH="0" baseline="0" noProof="0" dirty="0" err="1">
                <a:ln>
                  <a:noFill/>
                </a:ln>
                <a:solidFill>
                  <a:prstClr val="black"/>
                </a:solidFill>
                <a:effectLst/>
                <a:uLnTx/>
                <a:uFillTx/>
                <a:latin typeface="Calibri" panose="020F0502020204030204"/>
                <a:ea typeface="+mn-ea"/>
                <a:cs typeface="+mn-cs"/>
              </a:rPr>
              <a:t>and</a:t>
            </a:r>
            <a:r>
              <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rPr>
              <a:t> Training</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1" name="Grafik 10"/>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76726" y="5676892"/>
            <a:ext cx="2107670" cy="1152000"/>
          </a:xfrm>
          <a:prstGeom prst="rect">
            <a:avLst/>
          </a:prstGeom>
        </p:spPr>
      </p:pic>
      <p:pic>
        <p:nvPicPr>
          <p:cNvPr id="10" name="Grafik 9"/>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9606349" y="5769210"/>
            <a:ext cx="2318510" cy="720000"/>
          </a:xfrm>
          <a:prstGeom prst="rect">
            <a:avLst/>
          </a:prstGeom>
        </p:spPr>
      </p:pic>
    </p:spTree>
    <p:extLst>
      <p:ext uri="{BB962C8B-B14F-4D97-AF65-F5344CB8AC3E}">
        <p14:creationId xmlns:p14="http://schemas.microsoft.com/office/powerpoint/2010/main" val="1350224706"/>
      </p:ext>
    </p:extLst>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slideLayout" Target="../slideLayouts/slideLayout10.xml"/><Relationship Id="rId7"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8A030D1F-0E6E-4510-8496-39E299C73461}"/>
              </a:ext>
            </a:extLst>
          </p:cNvPr>
          <p:cNvSpPr>
            <a:spLocks noGrp="1"/>
          </p:cNvSpPr>
          <p:nvPr>
            <p:ph type="title"/>
          </p:nvPr>
        </p:nvSpPr>
        <p:spPr>
          <a:xfrm>
            <a:off x="658812" y="296863"/>
            <a:ext cx="9000000" cy="446715"/>
          </a:xfrm>
          <a:prstGeom prst="rect">
            <a:avLst/>
          </a:prstGeom>
        </p:spPr>
        <p:txBody>
          <a:bodyPr vert="horz" lIns="0" tIns="0" rIns="0" bIns="0" rtlCol="0" anchor="t" anchorCtr="0">
            <a:normAutofit/>
          </a:bodyPr>
          <a:lstStyle/>
          <a:p>
            <a:r>
              <a:rPr lang="de-DE" dirty="0"/>
              <a:t>Mastertitelformat bearbeiten</a:t>
            </a:r>
          </a:p>
        </p:txBody>
      </p:sp>
      <p:sp>
        <p:nvSpPr>
          <p:cNvPr id="3" name="Textplatzhalter 2">
            <a:extLst>
              <a:ext uri="{FF2B5EF4-FFF2-40B4-BE49-F238E27FC236}">
                <a16:creationId xmlns:a16="http://schemas.microsoft.com/office/drawing/2014/main" id="{A51A3B7B-FE76-44A5-8C9E-872A502CD19F}"/>
              </a:ext>
            </a:extLst>
          </p:cNvPr>
          <p:cNvSpPr>
            <a:spLocks noGrp="1"/>
          </p:cNvSpPr>
          <p:nvPr>
            <p:ph type="body" idx="1"/>
          </p:nvPr>
        </p:nvSpPr>
        <p:spPr>
          <a:xfrm>
            <a:off x="658813" y="1052513"/>
            <a:ext cx="11053762" cy="4608512"/>
          </a:xfrm>
          <a:prstGeom prst="rect">
            <a:avLst/>
          </a:prstGeom>
        </p:spPr>
        <p:txBody>
          <a:bodyPr vert="horz" lIns="0" tIns="0" rIns="0" bIns="0" rtlCol="0">
            <a:norm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1954232424"/>
      </p:ext>
    </p:extLst>
  </p:cSld>
  <p:clrMap bg1="lt1" tx1="dk1" bg2="lt2" tx2="dk2" accent1="accent1" accent2="accent2" accent3="accent3" accent4="accent4" accent5="accent5" accent6="accent6" hlink="hlink" folHlink="folHlink"/>
  <p:sldLayoutIdLst>
    <p:sldLayoutId id="2147483680" r:id="rId1"/>
    <p:sldLayoutId id="2147483684" r:id="rId2"/>
    <p:sldLayoutId id="2147483683" r:id="rId3"/>
    <p:sldLayoutId id="2147483679" r:id="rId4"/>
    <p:sldLayoutId id="2147483663" r:id="rId5"/>
    <p:sldLayoutId id="2147483650" r:id="rId6"/>
    <p:sldLayoutId id="2147483653" r:id="rId7"/>
  </p:sldLayoutIdLst>
  <p:transition spd="slow">
    <p:fade/>
  </p:transition>
  <p:txStyles>
    <p:titleStyle>
      <a:lvl1pPr algn="l" defTabSz="914400" rtl="0" eaLnBrk="1" latinLnBrk="0" hangingPunct="1">
        <a:lnSpc>
          <a:spcPct val="100000"/>
        </a:lnSpc>
        <a:spcBef>
          <a:spcPct val="0"/>
        </a:spcBef>
        <a:buNone/>
        <a:defRPr sz="2400" kern="1200">
          <a:solidFill>
            <a:srgbClr val="D6851B"/>
          </a:solidFill>
          <a:latin typeface="+mj-lt"/>
          <a:ea typeface="+mj-ea"/>
          <a:cs typeface="+mj-cs"/>
        </a:defRPr>
      </a:lvl1pPr>
    </p:titleStyle>
    <p:bodyStyle>
      <a:lvl1pPr marL="357188" indent="-357188" algn="l" defTabSz="357188" rtl="0" eaLnBrk="1" latinLnBrk="0" hangingPunct="1">
        <a:lnSpc>
          <a:spcPct val="90000"/>
        </a:lnSpc>
        <a:spcBef>
          <a:spcPts val="1000"/>
        </a:spcBef>
        <a:buClr>
          <a:schemeClr val="accent1"/>
        </a:buClr>
        <a:buSzPct val="90000"/>
        <a:buFont typeface="Wingdings 3" panose="05040102010807070707" pitchFamily="18" charset="2"/>
        <a:buChar char=""/>
        <a:tabLst/>
        <a:defRPr sz="2400" kern="1200">
          <a:solidFill>
            <a:schemeClr val="tx1"/>
          </a:solidFill>
          <a:latin typeface="+mj-lt"/>
          <a:ea typeface="+mn-ea"/>
          <a:cs typeface="+mn-cs"/>
        </a:defRPr>
      </a:lvl1pPr>
      <a:lvl2pPr marL="714375" indent="-357188" algn="l" defTabSz="536575" rtl="0" eaLnBrk="1" latinLnBrk="0" hangingPunct="1">
        <a:lnSpc>
          <a:spcPct val="90000"/>
        </a:lnSpc>
        <a:spcBef>
          <a:spcPts val="500"/>
        </a:spcBef>
        <a:buClr>
          <a:schemeClr val="accent1"/>
        </a:buClr>
        <a:buSzPct val="90000"/>
        <a:buFont typeface="Wingdings 3" panose="05040102010807070707" pitchFamily="18" charset="2"/>
        <a:buChar char=""/>
        <a:tabLst/>
        <a:defRPr sz="2000" kern="1200">
          <a:solidFill>
            <a:schemeClr val="tx1"/>
          </a:solidFill>
          <a:latin typeface="+mj-lt"/>
          <a:ea typeface="+mn-ea"/>
          <a:cs typeface="+mn-cs"/>
        </a:defRPr>
      </a:lvl2pPr>
      <a:lvl3pPr marL="1071563" indent="-265113" algn="l" defTabSz="479425" rtl="0" eaLnBrk="1" latinLnBrk="0" hangingPunct="1">
        <a:lnSpc>
          <a:spcPct val="90000"/>
        </a:lnSpc>
        <a:spcBef>
          <a:spcPts val="500"/>
        </a:spcBef>
        <a:buClr>
          <a:schemeClr val="accent1"/>
        </a:buClr>
        <a:buSzPct val="90000"/>
        <a:buFont typeface="Wingdings 3" panose="05040102010807070707" pitchFamily="18" charset="2"/>
        <a:buChar char=""/>
        <a:tabLst/>
        <a:defRPr sz="1800" kern="1200">
          <a:solidFill>
            <a:schemeClr val="tx1"/>
          </a:solidFill>
          <a:latin typeface="+mj-lt"/>
          <a:ea typeface="+mn-ea"/>
          <a:cs typeface="+mn-cs"/>
        </a:defRPr>
      </a:lvl3pPr>
      <a:lvl4pPr marL="1438275" indent="-274638" algn="l" defTabSz="357188" rtl="0" eaLnBrk="1" latinLnBrk="0" hangingPunct="1">
        <a:lnSpc>
          <a:spcPct val="90000"/>
        </a:lnSpc>
        <a:spcBef>
          <a:spcPts val="500"/>
        </a:spcBef>
        <a:buClr>
          <a:schemeClr val="accent1"/>
        </a:buClr>
        <a:buSzPct val="90000"/>
        <a:buFont typeface="Wingdings 3" panose="05040102010807070707" pitchFamily="18" charset="2"/>
        <a:buChar char=""/>
        <a:tabLst/>
        <a:defRPr sz="1800" kern="1200">
          <a:solidFill>
            <a:schemeClr val="tx1"/>
          </a:solidFill>
          <a:latin typeface="+mj-lt"/>
          <a:ea typeface="+mn-ea"/>
          <a:cs typeface="+mn-cs"/>
        </a:defRPr>
      </a:lvl4pPr>
      <a:lvl5pPr marL="1795463" indent="-274638" algn="l" defTabSz="360363" rtl="0" eaLnBrk="1" latinLnBrk="0" hangingPunct="1">
        <a:lnSpc>
          <a:spcPct val="90000"/>
        </a:lnSpc>
        <a:spcBef>
          <a:spcPts val="500"/>
        </a:spcBef>
        <a:buClr>
          <a:schemeClr val="accent1"/>
        </a:buClr>
        <a:buSzPct val="90000"/>
        <a:buFont typeface="Wingdings 3" panose="05040102010807070707" pitchFamily="18" charset="2"/>
        <a:buChar char=""/>
        <a:tabLst/>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15" userDrawn="1">
          <p15:clr>
            <a:srgbClr val="F26B43"/>
          </p15:clr>
        </p15:guide>
        <p15:guide id="2" orient="horz" pos="187" userDrawn="1">
          <p15:clr>
            <a:srgbClr val="F26B43"/>
          </p15:clr>
        </p15:guide>
        <p15:guide id="3" pos="7378" userDrawn="1">
          <p15:clr>
            <a:srgbClr val="F26B43"/>
          </p15:clr>
        </p15:guide>
        <p15:guide id="4" orient="horz" pos="3566" userDrawn="1">
          <p15:clr>
            <a:srgbClr val="F26B43"/>
          </p15:clr>
        </p15:guide>
        <p15:guide id="5" orient="horz" pos="663" userDrawn="1">
          <p15:clr>
            <a:srgbClr val="F26B43"/>
          </p15:clr>
        </p15:guide>
        <p15:guide id="6"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Grafik 6"/>
          <p:cNvPicPr>
            <a:picLocks noChangeAspect="1"/>
          </p:cNvPicPr>
          <p:nvPr userDrawn="1"/>
        </p:nvPicPr>
        <p:blipFill rotWithShape="1">
          <a:blip r:embed="rId8" cstate="screen">
            <a:extLst>
              <a:ext uri="{28A0092B-C50C-407E-A947-70E740481C1C}">
                <a14:useLocalDpi xmlns:a14="http://schemas.microsoft.com/office/drawing/2010/main"/>
              </a:ext>
            </a:extLst>
          </a:blip>
          <a:srcRect l="5778" t="40524" r="5778" b="38418"/>
          <a:stretch/>
        </p:blipFill>
        <p:spPr>
          <a:xfrm>
            <a:off x="9624562" y="116632"/>
            <a:ext cx="2160000" cy="514286"/>
          </a:xfrm>
          <a:prstGeom prst="rect">
            <a:avLst/>
          </a:prstGeom>
        </p:spPr>
      </p:pic>
      <p:sp>
        <p:nvSpPr>
          <p:cNvPr id="13" name="Textplatzhalter 2"/>
          <p:cNvSpPr txBox="1">
            <a:spLocks/>
          </p:cNvSpPr>
          <p:nvPr userDrawn="1"/>
        </p:nvSpPr>
        <p:spPr>
          <a:xfrm>
            <a:off x="9161092" y="2868212"/>
            <a:ext cx="2683380" cy="849209"/>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de-DE"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39074687"/>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70" r:id="rId3"/>
    <p:sldLayoutId id="2147483671" r:id="rId4"/>
    <p:sldLayoutId id="2147483672" r:id="rId5"/>
    <p:sldLayoutId id="2147483675" r:id="rId6"/>
  </p:sldLayoutIdLst>
  <p:transition spd="slow">
    <p:fad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725">
          <p15:clr>
            <a:srgbClr val="F26B43"/>
          </p15:clr>
        </p15:guide>
        <p15:guide id="2" pos="7401">
          <p15:clr>
            <a:srgbClr val="F26B43"/>
          </p15:clr>
        </p15:guide>
        <p15:guide id="3" pos="3840">
          <p15:clr>
            <a:srgbClr val="F26B43"/>
          </p15:clr>
        </p15:guide>
        <p15:guide id="4" pos="302">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8" Type="http://schemas.openxmlformats.org/officeDocument/2006/relationships/hyperlink" Target="https://www.destatis.de/EN/Themes/Society-Environment/Education-Research-Culture/Vocational-Training/_node.html" TargetMode="External"/><Relationship Id="rId3" Type="http://schemas.openxmlformats.org/officeDocument/2006/relationships/hyperlink" Target="https://www.bibb.de/datenreport/de/index.php" TargetMode="External"/><Relationship Id="rId7" Type="http://schemas.openxmlformats.org/officeDocument/2006/relationships/hyperlink" Target="https://www.datenportal.bmftr.bund.de/portal/en/index.html" TargetMode="External"/><Relationship Id="rId2" Type="http://schemas.openxmlformats.org/officeDocument/2006/relationships/hyperlink" Target="http://www.govet.international/" TargetMode="External"/><Relationship Id="rId1" Type="http://schemas.openxmlformats.org/officeDocument/2006/relationships/slideLayout" Target="../slideLayouts/slideLayout5.xml"/><Relationship Id="rId6" Type="http://schemas.openxmlformats.org/officeDocument/2006/relationships/hyperlink" Target="https://www.kmk.org/" TargetMode="External"/><Relationship Id="rId5" Type="http://schemas.openxmlformats.org/officeDocument/2006/relationships/hyperlink" Target="https://www.bibb.de/dienst/publikationen/de/20504" TargetMode="External"/><Relationship Id="rId4" Type="http://schemas.openxmlformats.org/officeDocument/2006/relationships/hyperlink" Target="https://www.bmbfsfj.bund.de/bmbfsfj/service/publikationen/berufsbildungsbericht-2026-285646"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27.sv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36.sv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35.png"/><Relationship Id="rId5" Type="http://schemas.openxmlformats.org/officeDocument/2006/relationships/image" Target="../media/image34.svg"/><Relationship Id="rId4" Type="http://schemas.openxmlformats.org/officeDocument/2006/relationships/image" Target="../media/image33.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platzhalter 6">
            <a:extLst>
              <a:ext uri="{FF2B5EF4-FFF2-40B4-BE49-F238E27FC236}">
                <a16:creationId xmlns:a16="http://schemas.microsoft.com/office/drawing/2014/main" id="{3437C60D-0298-4EF7-B6A9-35118A36D2DC}"/>
              </a:ext>
            </a:extLst>
          </p:cNvPr>
          <p:cNvSpPr>
            <a:spLocks noGrp="1"/>
          </p:cNvSpPr>
          <p:nvPr>
            <p:ph type="body" sz="quarter" idx="12"/>
          </p:nvPr>
        </p:nvSpPr>
        <p:spPr/>
        <p:txBody>
          <a:bodyPr/>
          <a:lstStyle/>
          <a:p>
            <a:endParaRPr lang="de-DE"/>
          </a:p>
        </p:txBody>
      </p:sp>
      <p:sp>
        <p:nvSpPr>
          <p:cNvPr id="2" name="Titel 1">
            <a:extLst>
              <a:ext uri="{FF2B5EF4-FFF2-40B4-BE49-F238E27FC236}">
                <a16:creationId xmlns:a16="http://schemas.microsoft.com/office/drawing/2014/main" id="{43C5CCC5-26E7-4334-8882-8D81D053DB69}"/>
              </a:ext>
            </a:extLst>
          </p:cNvPr>
          <p:cNvSpPr>
            <a:spLocks noGrp="1"/>
          </p:cNvSpPr>
          <p:nvPr>
            <p:ph type="ctrTitle" idx="4294967295"/>
          </p:nvPr>
        </p:nvSpPr>
        <p:spPr>
          <a:xfrm>
            <a:off x="0" y="296863"/>
            <a:ext cx="9001125" cy="446087"/>
          </a:xfrm>
          <a:prstGeom prst="rect">
            <a:avLst/>
          </a:prstGeom>
        </p:spPr>
        <p:txBody>
          <a:bodyPr/>
          <a:lstStyle/>
          <a:p>
            <a:r>
              <a:rPr lang="fr-FR" noProof="0" dirty="0"/>
              <a:t> </a:t>
            </a:r>
          </a:p>
        </p:txBody>
      </p:sp>
      <p:sp>
        <p:nvSpPr>
          <p:cNvPr id="5" name="Untertitel 2">
            <a:extLst>
              <a:ext uri="{FF2B5EF4-FFF2-40B4-BE49-F238E27FC236}">
                <a16:creationId xmlns:a16="http://schemas.microsoft.com/office/drawing/2014/main" id="{6764CCA4-6541-4553-AAE9-1F3555794ADE}"/>
              </a:ext>
            </a:extLst>
          </p:cNvPr>
          <p:cNvSpPr txBox="1">
            <a:spLocks/>
          </p:cNvSpPr>
          <p:nvPr/>
        </p:nvSpPr>
        <p:spPr>
          <a:xfrm>
            <a:off x="658813" y="2997816"/>
            <a:ext cx="5437187" cy="935394"/>
          </a:xfrm>
          <a:prstGeom prst="rect">
            <a:avLst/>
          </a:prstGeom>
        </p:spPr>
        <p:txBody>
          <a:bodyPr vert="horz" lIns="0" tIns="0" rIns="0" bIns="0" rtlCol="0">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400" kern="1200">
                <a:solidFill>
                  <a:schemeClr val="bg1"/>
                </a:solidFill>
                <a:latin typeface="+mj-lt"/>
                <a:ea typeface="+mn-ea"/>
                <a:cs typeface="+mn-cs"/>
              </a:defRPr>
            </a:lvl1pPr>
            <a:lvl2pPr marL="457200" indent="0" algn="ctr"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kern="1200">
                <a:solidFill>
                  <a:schemeClr val="tx1"/>
                </a:solidFill>
                <a:latin typeface="+mj-lt"/>
                <a:ea typeface="+mn-ea"/>
                <a:cs typeface="+mn-cs"/>
              </a:defRPr>
            </a:lvl2pPr>
            <a:lvl3pPr marL="914400" indent="0" algn="ctr"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kern="1200">
                <a:solidFill>
                  <a:schemeClr val="tx1"/>
                </a:solidFill>
                <a:latin typeface="+mj-lt"/>
                <a:ea typeface="+mn-ea"/>
                <a:cs typeface="+mn-cs"/>
              </a:defRPr>
            </a:lvl3pPr>
            <a:lvl4pPr marL="1371600" indent="0" algn="ctr"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kern="1200">
                <a:solidFill>
                  <a:schemeClr val="tx1"/>
                </a:solidFill>
                <a:latin typeface="+mj-lt"/>
                <a:ea typeface="+mn-ea"/>
                <a:cs typeface="+mn-cs"/>
              </a:defRPr>
            </a:lvl4pPr>
            <a:lvl5pPr marL="1828800" indent="0" algn="ctr"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kern="1200">
                <a:solidFill>
                  <a:schemeClr val="tx1"/>
                </a:solidFill>
                <a:latin typeface="+mj-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600"/>
              </a:spcBef>
            </a:pPr>
            <a:r>
              <a:rPr lang="fr-FR" sz="2800" dirty="0"/>
              <a:t>La formation professionnelle en alternance : Coûts et bénéfices</a:t>
            </a:r>
          </a:p>
        </p:txBody>
      </p:sp>
    </p:spTree>
    <p:extLst>
      <p:ext uri="{BB962C8B-B14F-4D97-AF65-F5344CB8AC3E}">
        <p14:creationId xmlns:p14="http://schemas.microsoft.com/office/powerpoint/2010/main" val="21975647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25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1" name="Gerader Verbinder 40">
            <a:extLst>
              <a:ext uri="{FF2B5EF4-FFF2-40B4-BE49-F238E27FC236}">
                <a16:creationId xmlns:a16="http://schemas.microsoft.com/office/drawing/2014/main" id="{A3E5BEE4-6E74-41F9-BF1B-39521456CFA9}"/>
              </a:ext>
            </a:extLst>
          </p:cNvPr>
          <p:cNvCxnSpPr>
            <a:cxnSpLocks/>
            <a:stCxn id="37" idx="2"/>
            <a:endCxn id="29" idx="0"/>
          </p:cNvCxnSpPr>
          <p:nvPr/>
        </p:nvCxnSpPr>
        <p:spPr>
          <a:xfrm>
            <a:off x="6162668" y="1389539"/>
            <a:ext cx="950" cy="3266159"/>
          </a:xfrm>
          <a:prstGeom prst="line">
            <a:avLst/>
          </a:prstGeom>
        </p:spPr>
        <p:style>
          <a:lnRef idx="1">
            <a:schemeClr val="accent1"/>
          </a:lnRef>
          <a:fillRef idx="0">
            <a:schemeClr val="accent1"/>
          </a:fillRef>
          <a:effectRef idx="0">
            <a:schemeClr val="accent1"/>
          </a:effectRef>
          <a:fontRef idx="minor">
            <a:schemeClr val="tx1"/>
          </a:fontRef>
        </p:style>
      </p:cxnSp>
      <p:sp>
        <p:nvSpPr>
          <p:cNvPr id="3" name="Titel 2">
            <a:extLst>
              <a:ext uri="{FF2B5EF4-FFF2-40B4-BE49-F238E27FC236}">
                <a16:creationId xmlns:a16="http://schemas.microsoft.com/office/drawing/2014/main" id="{4D82307E-9F42-4EE4-B180-087417AADD82}"/>
              </a:ext>
            </a:extLst>
          </p:cNvPr>
          <p:cNvSpPr>
            <a:spLocks noGrp="1"/>
          </p:cNvSpPr>
          <p:nvPr>
            <p:ph type="title"/>
          </p:nvPr>
        </p:nvSpPr>
        <p:spPr>
          <a:xfrm>
            <a:off x="658812" y="296863"/>
            <a:ext cx="9000000" cy="446715"/>
          </a:xfrm>
        </p:spPr>
        <p:txBody>
          <a:bodyPr>
            <a:normAutofit/>
          </a:bodyPr>
          <a:lstStyle/>
          <a:p>
            <a:r>
              <a:rPr lang="fr-FR" dirty="0">
                <a:solidFill>
                  <a:srgbClr val="D6851B"/>
                </a:solidFill>
              </a:rPr>
              <a:t>2. b) Comment les gains sont-ils générés ?</a:t>
            </a:r>
          </a:p>
        </p:txBody>
      </p:sp>
      <p:sp>
        <p:nvSpPr>
          <p:cNvPr id="4" name="Textplatzhalter 3">
            <a:extLst>
              <a:ext uri="{FF2B5EF4-FFF2-40B4-BE49-F238E27FC236}">
                <a16:creationId xmlns:a16="http://schemas.microsoft.com/office/drawing/2014/main" id="{F0ADEF79-00EC-4906-91D3-89B4A8CF0001}"/>
              </a:ext>
            </a:extLst>
          </p:cNvPr>
          <p:cNvSpPr>
            <a:spLocks noGrp="1"/>
          </p:cNvSpPr>
          <p:nvPr>
            <p:ph type="body" idx="1"/>
          </p:nvPr>
        </p:nvSpPr>
        <p:spPr>
          <a:xfrm>
            <a:off x="3643618" y="1568074"/>
            <a:ext cx="5040000" cy="432000"/>
          </a:xfrm>
          <a:solidFill>
            <a:srgbClr val="D6851B"/>
          </a:solidFill>
        </p:spPr>
        <p:txBody>
          <a:bodyPr wrap="square" lIns="36000" tIns="72000" rIns="36000" bIns="72000">
            <a:spAutoFit/>
          </a:bodyPr>
          <a:lstStyle/>
          <a:p>
            <a:pPr algn="ctr">
              <a:lnSpc>
                <a:spcPct val="100000"/>
              </a:lnSpc>
              <a:spcBef>
                <a:spcPts val="600"/>
              </a:spcBef>
            </a:pPr>
            <a:r>
              <a:rPr lang="fr-FR" sz="1800" dirty="0"/>
              <a:t>Pendant la formation (gains immédiats)</a:t>
            </a:r>
          </a:p>
        </p:txBody>
      </p:sp>
      <p:sp>
        <p:nvSpPr>
          <p:cNvPr id="12" name="Textfeld 11">
            <a:extLst>
              <a:ext uri="{FF2B5EF4-FFF2-40B4-BE49-F238E27FC236}">
                <a16:creationId xmlns:a16="http://schemas.microsoft.com/office/drawing/2014/main" id="{3B13838D-A3A5-42AA-895A-AA0A579D710B}"/>
              </a:ext>
            </a:extLst>
          </p:cNvPr>
          <p:cNvSpPr txBox="1"/>
          <p:nvPr/>
        </p:nvSpPr>
        <p:spPr>
          <a:xfrm>
            <a:off x="658812" y="5489456"/>
            <a:ext cx="7303174" cy="246221"/>
          </a:xfrm>
          <a:prstGeom prst="rect">
            <a:avLst/>
          </a:prstGeom>
          <a:noFill/>
        </p:spPr>
        <p:txBody>
          <a:bodyPr wrap="square" rtlCol="0">
            <a:spAutoFit/>
          </a:bodyPr>
          <a:lstStyle/>
          <a:p>
            <a:r>
              <a:rPr lang="fr-FR" sz="1000" dirty="0">
                <a:solidFill>
                  <a:schemeClr val="tx1">
                    <a:lumMod val="50000"/>
                    <a:lumOff val="50000"/>
                  </a:schemeClr>
                </a:solidFill>
              </a:rPr>
              <a:t>Sources : Rapport de données BIBB relatif au rapport sur la formation professionnelle (2026), Report du BIBB 2/2025</a:t>
            </a:r>
          </a:p>
        </p:txBody>
      </p:sp>
      <p:sp>
        <p:nvSpPr>
          <p:cNvPr id="22" name="Textplatzhalter 3">
            <a:extLst>
              <a:ext uri="{FF2B5EF4-FFF2-40B4-BE49-F238E27FC236}">
                <a16:creationId xmlns:a16="http://schemas.microsoft.com/office/drawing/2014/main" id="{9B145DD1-78BC-405C-B4CD-444AB798401E}"/>
              </a:ext>
            </a:extLst>
          </p:cNvPr>
          <p:cNvSpPr txBox="1">
            <a:spLocks/>
          </p:cNvSpPr>
          <p:nvPr/>
        </p:nvSpPr>
        <p:spPr>
          <a:xfrm>
            <a:off x="3643618" y="2113464"/>
            <a:ext cx="5040000" cy="391628"/>
          </a:xfrm>
          <a:prstGeom prst="rect">
            <a:avLst/>
          </a:prstGeom>
          <a:solidFill>
            <a:srgbClr val="D6851B"/>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ct val="100000"/>
              </a:lnSpc>
              <a:spcBef>
                <a:spcPts val="600"/>
              </a:spcBef>
            </a:pPr>
            <a:r>
              <a:rPr lang="fr-FR" sz="1600" dirty="0"/>
              <a:t>Prestations de production pendant la durée de formation </a:t>
            </a:r>
          </a:p>
        </p:txBody>
      </p:sp>
      <p:sp>
        <p:nvSpPr>
          <p:cNvPr id="23" name="Textplatzhalter 3">
            <a:extLst>
              <a:ext uri="{FF2B5EF4-FFF2-40B4-BE49-F238E27FC236}">
                <a16:creationId xmlns:a16="http://schemas.microsoft.com/office/drawing/2014/main" id="{2D371EC3-A387-461F-AA58-FE1A8E4228EF}"/>
              </a:ext>
            </a:extLst>
          </p:cNvPr>
          <p:cNvSpPr txBox="1">
            <a:spLocks/>
          </p:cNvSpPr>
          <p:nvPr/>
        </p:nvSpPr>
        <p:spPr>
          <a:xfrm>
            <a:off x="3643618" y="2618482"/>
            <a:ext cx="5040000" cy="682989"/>
          </a:xfrm>
          <a:prstGeom prst="rect">
            <a:avLst/>
          </a:prstGeom>
          <a:solidFill>
            <a:srgbClr val="FBF3E8"/>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ct val="100000"/>
              </a:lnSpc>
              <a:spcBef>
                <a:spcPts val="600"/>
              </a:spcBef>
            </a:pPr>
            <a:r>
              <a:rPr lang="fr-FR" sz="1600" dirty="0">
                <a:solidFill>
                  <a:schemeClr val="tx1"/>
                </a:solidFill>
              </a:rPr>
              <a:t>39 % de tâches simples</a:t>
            </a:r>
          </a:p>
          <a:p>
            <a:pPr marL="285750" indent="-285750" algn="ctr" defTabSz="914400">
              <a:lnSpc>
                <a:spcPts val="2200"/>
              </a:lnSpc>
              <a:spcBef>
                <a:spcPts val="200"/>
              </a:spcBef>
              <a:spcAft>
                <a:spcPts val="200"/>
              </a:spcAft>
              <a:buClr>
                <a:srgbClr val="D6851B"/>
              </a:buClr>
              <a:buSzPct val="65000"/>
              <a:buFont typeface="Wingdings 3" panose="05040102010807070707" pitchFamily="18" charset="2"/>
              <a:buChar char=""/>
            </a:pPr>
            <a:r>
              <a:rPr lang="fr-FR" sz="1600" dirty="0">
                <a:solidFill>
                  <a:schemeClr val="tx1"/>
                </a:solidFill>
              </a:rPr>
              <a:t>Économies des coûts de personnel non formé</a:t>
            </a:r>
          </a:p>
        </p:txBody>
      </p:sp>
      <p:sp>
        <p:nvSpPr>
          <p:cNvPr id="24" name="Textplatzhalter 3">
            <a:extLst>
              <a:ext uri="{FF2B5EF4-FFF2-40B4-BE49-F238E27FC236}">
                <a16:creationId xmlns:a16="http://schemas.microsoft.com/office/drawing/2014/main" id="{299AEAD2-18DA-4C4B-A71D-FEAA181974A4}"/>
              </a:ext>
            </a:extLst>
          </p:cNvPr>
          <p:cNvSpPr txBox="1">
            <a:spLocks/>
          </p:cNvSpPr>
          <p:nvPr/>
        </p:nvSpPr>
        <p:spPr>
          <a:xfrm>
            <a:off x="3643618" y="3394675"/>
            <a:ext cx="5040000" cy="682989"/>
          </a:xfrm>
          <a:prstGeom prst="rect">
            <a:avLst/>
          </a:prstGeom>
          <a:solidFill>
            <a:srgbClr val="FBF3E8"/>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ct val="100000"/>
              </a:lnSpc>
              <a:spcBef>
                <a:spcPts val="600"/>
              </a:spcBef>
            </a:pPr>
            <a:r>
              <a:rPr lang="fr-FR" sz="1600" dirty="0">
                <a:solidFill>
                  <a:schemeClr val="tx1"/>
                </a:solidFill>
              </a:rPr>
              <a:t>59 % de tâches spécialisées</a:t>
            </a:r>
          </a:p>
          <a:p>
            <a:pPr marL="285750" indent="-285750" algn="ctr" defTabSz="914400">
              <a:lnSpc>
                <a:spcPts val="2200"/>
              </a:lnSpc>
              <a:spcBef>
                <a:spcPts val="200"/>
              </a:spcBef>
              <a:spcAft>
                <a:spcPts val="200"/>
              </a:spcAft>
              <a:buClr>
                <a:srgbClr val="D6851B"/>
              </a:buClr>
              <a:buSzPct val="65000"/>
              <a:buFont typeface="Wingdings 3" panose="05040102010807070707" pitchFamily="18" charset="2"/>
              <a:buChar char=""/>
            </a:pPr>
            <a:r>
              <a:rPr lang="fr-FR" sz="1600" dirty="0">
                <a:solidFill>
                  <a:schemeClr val="tx1"/>
                </a:solidFill>
              </a:rPr>
              <a:t>Économies des coûts de personnel qualifié</a:t>
            </a:r>
          </a:p>
        </p:txBody>
      </p:sp>
      <p:sp>
        <p:nvSpPr>
          <p:cNvPr id="25" name="Textplatzhalter 3">
            <a:extLst>
              <a:ext uri="{FF2B5EF4-FFF2-40B4-BE49-F238E27FC236}">
                <a16:creationId xmlns:a16="http://schemas.microsoft.com/office/drawing/2014/main" id="{8DA752B4-A0BB-416B-ADE7-2C88C776DBBD}"/>
              </a:ext>
            </a:extLst>
          </p:cNvPr>
          <p:cNvSpPr txBox="1">
            <a:spLocks/>
          </p:cNvSpPr>
          <p:nvPr/>
        </p:nvSpPr>
        <p:spPr>
          <a:xfrm>
            <a:off x="3643618" y="4170868"/>
            <a:ext cx="5040000" cy="391628"/>
          </a:xfrm>
          <a:prstGeom prst="rect">
            <a:avLst/>
          </a:prstGeom>
          <a:solidFill>
            <a:srgbClr val="FBF3E8"/>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ct val="100000"/>
              </a:lnSpc>
              <a:spcBef>
                <a:spcPts val="600"/>
              </a:spcBef>
            </a:pPr>
            <a:r>
              <a:rPr lang="fr-FR" sz="1600" dirty="0">
                <a:solidFill>
                  <a:schemeClr val="tx1"/>
                </a:solidFill>
              </a:rPr>
              <a:t>~1 % de contributions à la production dans l’atelier d’apprentissage</a:t>
            </a:r>
          </a:p>
        </p:txBody>
      </p:sp>
      <p:sp>
        <p:nvSpPr>
          <p:cNvPr id="29" name="Textplatzhalter 3">
            <a:extLst>
              <a:ext uri="{FF2B5EF4-FFF2-40B4-BE49-F238E27FC236}">
                <a16:creationId xmlns:a16="http://schemas.microsoft.com/office/drawing/2014/main" id="{D9BD8C14-AC28-4C1F-9470-1BBC9113B764}"/>
              </a:ext>
            </a:extLst>
          </p:cNvPr>
          <p:cNvSpPr txBox="1">
            <a:spLocks/>
          </p:cNvSpPr>
          <p:nvPr/>
        </p:nvSpPr>
        <p:spPr>
          <a:xfrm>
            <a:off x="3643618" y="4655698"/>
            <a:ext cx="5040000" cy="391628"/>
          </a:xfrm>
          <a:prstGeom prst="rect">
            <a:avLst/>
          </a:prstGeom>
          <a:solidFill>
            <a:srgbClr val="FBF3E8"/>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ct val="100000"/>
              </a:lnSpc>
              <a:spcBef>
                <a:spcPts val="600"/>
              </a:spcBef>
            </a:pPr>
            <a:r>
              <a:rPr lang="fr-FR" sz="1600" dirty="0">
                <a:solidFill>
                  <a:schemeClr val="tx1"/>
                </a:solidFill>
              </a:rPr>
              <a:t> ~1 % de subventions éventuelles (État, FSE/BA* ou autre)</a:t>
            </a:r>
          </a:p>
        </p:txBody>
      </p:sp>
      <p:sp>
        <p:nvSpPr>
          <p:cNvPr id="2" name="Rechteck 1">
            <a:extLst>
              <a:ext uri="{FF2B5EF4-FFF2-40B4-BE49-F238E27FC236}">
                <a16:creationId xmlns:a16="http://schemas.microsoft.com/office/drawing/2014/main" id="{12F378B9-9F04-4FE9-B58B-076448EDEE6E}"/>
              </a:ext>
            </a:extLst>
          </p:cNvPr>
          <p:cNvSpPr/>
          <p:nvPr/>
        </p:nvSpPr>
        <p:spPr>
          <a:xfrm>
            <a:off x="525581" y="5347764"/>
            <a:ext cx="4538422" cy="246221"/>
          </a:xfrm>
          <a:prstGeom prst="rect">
            <a:avLst/>
          </a:prstGeom>
        </p:spPr>
        <p:txBody>
          <a:bodyPr wrap="none">
            <a:spAutoFit/>
          </a:bodyPr>
          <a:lstStyle/>
          <a:p>
            <a:r>
              <a:rPr lang="fr-FR" sz="1000" dirty="0"/>
              <a:t> * </a:t>
            </a:r>
            <a:r>
              <a:rPr lang="fr-FR" sz="1000" dirty="0">
                <a:solidFill>
                  <a:schemeClr val="bg1">
                    <a:lumMod val="50000"/>
                  </a:schemeClr>
                </a:solidFill>
              </a:rPr>
              <a:t>Fonds social européen, Bundesagentur für Arbeit [Agence fédérale pour l’emploi]</a:t>
            </a:r>
          </a:p>
        </p:txBody>
      </p:sp>
      <p:sp>
        <p:nvSpPr>
          <p:cNvPr id="37" name="Textplatzhalter 3">
            <a:extLst>
              <a:ext uri="{FF2B5EF4-FFF2-40B4-BE49-F238E27FC236}">
                <a16:creationId xmlns:a16="http://schemas.microsoft.com/office/drawing/2014/main" id="{C5DBAD32-32D4-4406-A167-79D764ABF7CD}"/>
              </a:ext>
            </a:extLst>
          </p:cNvPr>
          <p:cNvSpPr txBox="1">
            <a:spLocks/>
          </p:cNvSpPr>
          <p:nvPr/>
        </p:nvSpPr>
        <p:spPr>
          <a:xfrm>
            <a:off x="4722668" y="885539"/>
            <a:ext cx="2880000" cy="504000"/>
          </a:xfrm>
          <a:prstGeom prst="rect">
            <a:avLst/>
          </a:prstGeom>
          <a:solidFill>
            <a:srgbClr val="D6851B"/>
          </a:solidFill>
        </p:spPr>
        <p:txBody>
          <a:bodyPr vert="horz" lIns="0" tIns="0" rIns="0" bIns="0" rtlCol="0" anchor="ctr">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fr-FR" sz="1800" b="1" dirty="0"/>
              <a:t>Gains</a:t>
            </a:r>
          </a:p>
        </p:txBody>
      </p:sp>
    </p:spTree>
    <p:extLst>
      <p:ext uri="{BB962C8B-B14F-4D97-AF65-F5344CB8AC3E}">
        <p14:creationId xmlns:p14="http://schemas.microsoft.com/office/powerpoint/2010/main" val="79481262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fade">
                                      <p:cBhvr>
                                        <p:cTn id="7" dur="6000"/>
                                        <p:tgtEl>
                                          <p:spTgt spid="4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bg/>
                                          </p:spTgt>
                                        </p:tgtEl>
                                        <p:attrNameLst>
                                          <p:attrName>style.visibility</p:attrName>
                                        </p:attrNameLst>
                                      </p:cBhvr>
                                      <p:to>
                                        <p:strVal val="visible"/>
                                      </p:to>
                                    </p:set>
                                    <p:animEffect transition="in" filter="fade">
                                      <p:cBhvr>
                                        <p:cTn id="12" dur="500"/>
                                        <p:tgtEl>
                                          <p:spTgt spid="4">
                                            <p:bg/>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animEffect transition="in" filter="fade">
                                      <p:cBhvr>
                                        <p:cTn id="15" dur="500"/>
                                        <p:tgtEl>
                                          <p:spTgt spid="4">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2">
                                            <p:bg/>
                                          </p:spTgt>
                                        </p:tgtEl>
                                        <p:attrNameLst>
                                          <p:attrName>style.visibility</p:attrName>
                                        </p:attrNameLst>
                                      </p:cBhvr>
                                      <p:to>
                                        <p:strVal val="visible"/>
                                      </p:to>
                                    </p:set>
                                    <p:animEffect transition="in" filter="fade">
                                      <p:cBhvr>
                                        <p:cTn id="20" dur="500"/>
                                        <p:tgtEl>
                                          <p:spTgt spid="22">
                                            <p:bg/>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2">
                                            <p:txEl>
                                              <p:pRg st="0" end="0"/>
                                            </p:txEl>
                                          </p:spTgt>
                                        </p:tgtEl>
                                        <p:attrNameLst>
                                          <p:attrName>style.visibility</p:attrName>
                                        </p:attrNameLst>
                                      </p:cBhvr>
                                      <p:to>
                                        <p:strVal val="visible"/>
                                      </p:to>
                                    </p:set>
                                    <p:animEffect transition="in" filter="fade">
                                      <p:cBhvr>
                                        <p:cTn id="23" dur="500"/>
                                        <p:tgtEl>
                                          <p:spTgt spid="22">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23">
                                            <p:bg/>
                                          </p:spTgt>
                                        </p:tgtEl>
                                        <p:attrNameLst>
                                          <p:attrName>style.visibility</p:attrName>
                                        </p:attrNameLst>
                                      </p:cBhvr>
                                      <p:to>
                                        <p:strVal val="visible"/>
                                      </p:to>
                                    </p:set>
                                    <p:animEffect transition="in" filter="fade">
                                      <p:cBhvr>
                                        <p:cTn id="28" dur="500"/>
                                        <p:tgtEl>
                                          <p:spTgt spid="23">
                                            <p:bg/>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3">
                                            <p:txEl>
                                              <p:pRg st="0" end="0"/>
                                            </p:txEl>
                                          </p:spTgt>
                                        </p:tgtEl>
                                        <p:attrNameLst>
                                          <p:attrName>style.visibility</p:attrName>
                                        </p:attrNameLst>
                                      </p:cBhvr>
                                      <p:to>
                                        <p:strVal val="visible"/>
                                      </p:to>
                                    </p:set>
                                    <p:animEffect transition="in" filter="fade">
                                      <p:cBhvr>
                                        <p:cTn id="31" dur="500"/>
                                        <p:tgtEl>
                                          <p:spTgt spid="23">
                                            <p:txEl>
                                              <p:pRg st="0" end="0"/>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3">
                                            <p:txEl>
                                              <p:pRg st="1" end="1"/>
                                            </p:txEl>
                                          </p:spTgt>
                                        </p:tgtEl>
                                        <p:attrNameLst>
                                          <p:attrName>style.visibility</p:attrName>
                                        </p:attrNameLst>
                                      </p:cBhvr>
                                      <p:to>
                                        <p:strVal val="visible"/>
                                      </p:to>
                                    </p:set>
                                    <p:animEffect transition="in" filter="fade">
                                      <p:cBhvr>
                                        <p:cTn id="34" dur="500"/>
                                        <p:tgtEl>
                                          <p:spTgt spid="23">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24">
                                            <p:bg/>
                                          </p:spTgt>
                                        </p:tgtEl>
                                        <p:attrNameLst>
                                          <p:attrName>style.visibility</p:attrName>
                                        </p:attrNameLst>
                                      </p:cBhvr>
                                      <p:to>
                                        <p:strVal val="visible"/>
                                      </p:to>
                                    </p:set>
                                    <p:animEffect transition="in" filter="fade">
                                      <p:cBhvr>
                                        <p:cTn id="39" dur="500"/>
                                        <p:tgtEl>
                                          <p:spTgt spid="24">
                                            <p:bg/>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4">
                                            <p:txEl>
                                              <p:pRg st="0" end="0"/>
                                            </p:txEl>
                                          </p:spTgt>
                                        </p:tgtEl>
                                        <p:attrNameLst>
                                          <p:attrName>style.visibility</p:attrName>
                                        </p:attrNameLst>
                                      </p:cBhvr>
                                      <p:to>
                                        <p:strVal val="visible"/>
                                      </p:to>
                                    </p:set>
                                    <p:animEffect transition="in" filter="fade">
                                      <p:cBhvr>
                                        <p:cTn id="42" dur="500"/>
                                        <p:tgtEl>
                                          <p:spTgt spid="24">
                                            <p:txEl>
                                              <p:pRg st="0" end="0"/>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24">
                                            <p:txEl>
                                              <p:pRg st="1" end="1"/>
                                            </p:txEl>
                                          </p:spTgt>
                                        </p:tgtEl>
                                        <p:attrNameLst>
                                          <p:attrName>style.visibility</p:attrName>
                                        </p:attrNameLst>
                                      </p:cBhvr>
                                      <p:to>
                                        <p:strVal val="visible"/>
                                      </p:to>
                                    </p:set>
                                    <p:animEffect transition="in" filter="fade">
                                      <p:cBhvr>
                                        <p:cTn id="45" dur="500"/>
                                        <p:tgtEl>
                                          <p:spTgt spid="24">
                                            <p:txEl>
                                              <p:pRg st="1" end="1"/>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25">
                                            <p:bg/>
                                          </p:spTgt>
                                        </p:tgtEl>
                                        <p:attrNameLst>
                                          <p:attrName>style.visibility</p:attrName>
                                        </p:attrNameLst>
                                      </p:cBhvr>
                                      <p:to>
                                        <p:strVal val="visible"/>
                                      </p:to>
                                    </p:set>
                                    <p:animEffect transition="in" filter="fade">
                                      <p:cBhvr>
                                        <p:cTn id="50" dur="500"/>
                                        <p:tgtEl>
                                          <p:spTgt spid="25">
                                            <p:bg/>
                                          </p:spTgt>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25">
                                            <p:txEl>
                                              <p:pRg st="0" end="0"/>
                                            </p:txEl>
                                          </p:spTgt>
                                        </p:tgtEl>
                                        <p:attrNameLst>
                                          <p:attrName>style.visibility</p:attrName>
                                        </p:attrNameLst>
                                      </p:cBhvr>
                                      <p:to>
                                        <p:strVal val="visible"/>
                                      </p:to>
                                    </p:set>
                                    <p:animEffect transition="in" filter="fade">
                                      <p:cBhvr>
                                        <p:cTn id="53" dur="500"/>
                                        <p:tgtEl>
                                          <p:spTgt spid="25">
                                            <p:txEl>
                                              <p:pRg st="0" end="0"/>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29">
                                            <p:bg/>
                                          </p:spTgt>
                                        </p:tgtEl>
                                        <p:attrNameLst>
                                          <p:attrName>style.visibility</p:attrName>
                                        </p:attrNameLst>
                                      </p:cBhvr>
                                      <p:to>
                                        <p:strVal val="visible"/>
                                      </p:to>
                                    </p:set>
                                    <p:animEffect transition="in" filter="fade">
                                      <p:cBhvr>
                                        <p:cTn id="58" dur="500"/>
                                        <p:tgtEl>
                                          <p:spTgt spid="29">
                                            <p:bg/>
                                          </p:spTgt>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29">
                                            <p:txEl>
                                              <p:pRg st="0" end="0"/>
                                            </p:txEl>
                                          </p:spTgt>
                                        </p:tgtEl>
                                        <p:attrNameLst>
                                          <p:attrName>style.visibility</p:attrName>
                                        </p:attrNameLst>
                                      </p:cBhvr>
                                      <p:to>
                                        <p:strVal val="visible"/>
                                      </p:to>
                                    </p:set>
                                    <p:animEffect transition="in" filter="fade">
                                      <p:cBhvr>
                                        <p:cTn id="61"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animBg="1"/>
      <p:bldP spid="22" grpId="0" uiExpand="1" build="p" animBg="1"/>
      <p:bldP spid="23" grpId="0" uiExpand="1" build="p" animBg="1"/>
      <p:bldP spid="24" grpId="0" uiExpand="1" build="p" animBg="1"/>
      <p:bldP spid="25" grpId="0" uiExpand="1" build="p" animBg="1"/>
      <p:bldP spid="29" grpId="0" uiExpand="1" build="p"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A7DCDE-9502-4DE6-A0E5-133FBAA22CD9}"/>
              </a:ext>
            </a:extLst>
          </p:cNvPr>
          <p:cNvSpPr>
            <a:spLocks noGrp="1"/>
          </p:cNvSpPr>
          <p:nvPr>
            <p:ph type="title"/>
          </p:nvPr>
        </p:nvSpPr>
        <p:spPr>
          <a:xfrm>
            <a:off x="658812" y="296863"/>
            <a:ext cx="9000000" cy="1093526"/>
          </a:xfrm>
        </p:spPr>
        <p:txBody>
          <a:bodyPr>
            <a:normAutofit/>
          </a:bodyPr>
          <a:lstStyle/>
          <a:p>
            <a:r>
              <a:rPr lang="fr-FR" dirty="0">
                <a:solidFill>
                  <a:srgbClr val="D6851B"/>
                </a:solidFill>
              </a:rPr>
              <a:t>3. Combien coûte la formation ?</a:t>
            </a:r>
            <a:br>
              <a:rPr lang="fr-FR" dirty="0">
                <a:solidFill>
                  <a:srgbClr val="D6851B"/>
                </a:solidFill>
              </a:rPr>
            </a:br>
            <a:r>
              <a:rPr lang="fr-FR" dirty="0">
                <a:solidFill>
                  <a:srgbClr val="D6851B"/>
                </a:solidFill>
              </a:rPr>
              <a:t>    </a:t>
            </a:r>
            <a:r>
              <a:rPr lang="fr-FR" sz="1400" dirty="0">
                <a:solidFill>
                  <a:srgbClr val="D6851B"/>
                </a:solidFill>
              </a:rPr>
              <a:t> </a:t>
            </a:r>
            <a:r>
              <a:rPr lang="fr-FR" dirty="0">
                <a:solidFill>
                  <a:srgbClr val="D6851B"/>
                </a:solidFill>
              </a:rPr>
              <a:t>Quels sont les bénéfices ?</a:t>
            </a:r>
          </a:p>
        </p:txBody>
      </p:sp>
      <p:sp>
        <p:nvSpPr>
          <p:cNvPr id="5" name="Textfeld 4">
            <a:extLst>
              <a:ext uri="{FF2B5EF4-FFF2-40B4-BE49-F238E27FC236}">
                <a16:creationId xmlns:a16="http://schemas.microsoft.com/office/drawing/2014/main" id="{72BF8F37-371D-40FB-87AD-4FC5A8133E45}"/>
              </a:ext>
            </a:extLst>
          </p:cNvPr>
          <p:cNvSpPr txBox="1"/>
          <p:nvPr/>
        </p:nvSpPr>
        <p:spPr>
          <a:xfrm>
            <a:off x="658812" y="1567612"/>
            <a:ext cx="7528844" cy="1231106"/>
          </a:xfrm>
          <a:prstGeom prst="rect">
            <a:avLst/>
          </a:prstGeom>
          <a:noFill/>
        </p:spPr>
        <p:txBody>
          <a:bodyPr wrap="square" lIns="0" tIns="0" rIns="0" bIns="0" rtlCol="0">
            <a:spAutoFit/>
          </a:bodyPr>
          <a:lstStyle/>
          <a:p>
            <a:pPr marL="457200" indent="-457200">
              <a:lnSpc>
                <a:spcPts val="2400"/>
              </a:lnSpc>
              <a:spcAft>
                <a:spcPts val="1200"/>
              </a:spcAft>
              <a:buFont typeface="+mj-lt"/>
              <a:buAutoNum type="alphaLcParenR"/>
            </a:pPr>
            <a:r>
              <a:rPr lang="fr-FR" sz="2000" dirty="0">
                <a:latin typeface="+mj-lt"/>
              </a:rPr>
              <a:t>Combien coûte en moyenne une formation d’une durée de trois ans ?</a:t>
            </a:r>
          </a:p>
          <a:p>
            <a:pPr marL="457200" indent="-457200">
              <a:lnSpc>
                <a:spcPts val="2400"/>
              </a:lnSpc>
              <a:spcAft>
                <a:spcPts val="1200"/>
              </a:spcAft>
              <a:buFont typeface="+mj-lt"/>
              <a:buAutoNum type="alphaLcParenR"/>
            </a:pPr>
            <a:r>
              <a:rPr lang="fr-FR" sz="2000" dirty="0">
                <a:latin typeface="+mj-lt"/>
              </a:rPr>
              <a:t>Quel est le coût annuel d’une place de formation ?</a:t>
            </a:r>
          </a:p>
          <a:p>
            <a:pPr marL="457200" indent="-457200">
              <a:lnSpc>
                <a:spcPts val="2400"/>
              </a:lnSpc>
              <a:spcAft>
                <a:spcPts val="1200"/>
              </a:spcAft>
              <a:buFont typeface="+mj-lt"/>
              <a:buAutoNum type="alphaLcParenR"/>
            </a:pPr>
            <a:r>
              <a:rPr lang="fr-FR" sz="2000" dirty="0">
                <a:latin typeface="+mj-lt"/>
              </a:rPr>
              <a:t>Quels sont les bénéfices à plus long terme ?</a:t>
            </a:r>
          </a:p>
        </p:txBody>
      </p:sp>
    </p:spTree>
    <p:extLst>
      <p:ext uri="{BB962C8B-B14F-4D97-AF65-F5344CB8AC3E}">
        <p14:creationId xmlns:p14="http://schemas.microsoft.com/office/powerpoint/2010/main" val="627783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Effect transition="in" filter="fade">
                                      <p:cBhvr>
                                        <p:cTn id="11" dur="1000"/>
                                        <p:tgtEl>
                                          <p:spTgt spid="5">
                                            <p:txEl>
                                              <p:pRg st="1" end="1"/>
                                            </p:txEl>
                                          </p:spTgt>
                                        </p:tgtEl>
                                      </p:cBhvr>
                                    </p:animEffect>
                                  </p:childTnLst>
                                </p:cTn>
                              </p:par>
                            </p:childTnLst>
                          </p:cTn>
                        </p:par>
                        <p:par>
                          <p:cTn id="12" fill="hold">
                            <p:stCondLst>
                              <p:cond delay="2000"/>
                            </p:stCondLst>
                            <p:childTnLst>
                              <p:par>
                                <p:cTn id="13" presetID="10" presetClass="entr" presetSubtype="0" fill="hold" grpId="0" nodeType="after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Effect transition="in" filter="fade">
                                      <p:cBhvr>
                                        <p:cTn id="15" dur="10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F46CD52-B1DC-4DF7-8FCC-44740D0CFA9B}"/>
              </a:ext>
            </a:extLst>
          </p:cNvPr>
          <p:cNvSpPr>
            <a:spLocks noGrp="1"/>
          </p:cNvSpPr>
          <p:nvPr>
            <p:ph type="title"/>
          </p:nvPr>
        </p:nvSpPr>
        <p:spPr/>
        <p:txBody>
          <a:bodyPr/>
          <a:lstStyle/>
          <a:p>
            <a:r>
              <a:rPr lang="fr-FR" dirty="0">
                <a:solidFill>
                  <a:srgbClr val="D6851B"/>
                </a:solidFill>
              </a:rPr>
              <a:t>3</a:t>
            </a:r>
            <a:r>
              <a:rPr lang="fr-FR" noProof="0" dirty="0">
                <a:solidFill>
                  <a:srgbClr val="D6851B"/>
                </a:solidFill>
              </a:rPr>
              <a:t>. a</a:t>
            </a:r>
            <a:r>
              <a:rPr lang="fr-FR" dirty="0">
                <a:solidFill>
                  <a:srgbClr val="D6851B"/>
                </a:solidFill>
              </a:rPr>
              <a:t>) Combien coûte la formation ?</a:t>
            </a:r>
          </a:p>
        </p:txBody>
      </p:sp>
      <p:sp>
        <p:nvSpPr>
          <p:cNvPr id="10" name="Textplatzhalter 7">
            <a:extLst>
              <a:ext uri="{FF2B5EF4-FFF2-40B4-BE49-F238E27FC236}">
                <a16:creationId xmlns:a16="http://schemas.microsoft.com/office/drawing/2014/main" id="{003C9279-0FE1-43E2-B482-E54CA39B1402}"/>
              </a:ext>
            </a:extLst>
          </p:cNvPr>
          <p:cNvSpPr>
            <a:spLocks noGrp="1"/>
          </p:cNvSpPr>
          <p:nvPr>
            <p:ph type="body" sz="quarter" idx="10"/>
          </p:nvPr>
        </p:nvSpPr>
        <p:spPr>
          <a:xfrm>
            <a:off x="658813" y="814695"/>
            <a:ext cx="11053762" cy="435462"/>
          </a:xfrm>
        </p:spPr>
        <p:txBody>
          <a:bodyPr>
            <a:normAutofit/>
          </a:bodyPr>
          <a:lstStyle/>
          <a:p>
            <a:r>
              <a:rPr lang="fr-FR" sz="2000" b="1" dirty="0"/>
              <a:t>Évolution des coûts</a:t>
            </a:r>
            <a:r>
              <a:rPr lang="fr-FR" sz="2000" dirty="0"/>
              <a:t> </a:t>
            </a:r>
            <a:r>
              <a:rPr lang="fr-FR" sz="1600" dirty="0"/>
              <a:t>par années pour une formation d’une durée de 3 ans*</a:t>
            </a:r>
          </a:p>
        </p:txBody>
      </p:sp>
      <p:graphicFrame>
        <p:nvGraphicFramePr>
          <p:cNvPr id="20" name="Diagramm 19">
            <a:extLst>
              <a:ext uri="{FF2B5EF4-FFF2-40B4-BE49-F238E27FC236}">
                <a16:creationId xmlns:a16="http://schemas.microsoft.com/office/drawing/2014/main" id="{53CA81C0-3B95-4C64-B337-3518B77F9DEA}"/>
              </a:ext>
            </a:extLst>
          </p:cNvPr>
          <p:cNvGraphicFramePr/>
          <p:nvPr>
            <p:extLst>
              <p:ext uri="{D42A27DB-BD31-4B8C-83A1-F6EECF244321}">
                <p14:modId xmlns:p14="http://schemas.microsoft.com/office/powerpoint/2010/main" val="4273562701"/>
              </p:ext>
            </p:extLst>
          </p:nvPr>
        </p:nvGraphicFramePr>
        <p:xfrm>
          <a:off x="-134448" y="1216293"/>
          <a:ext cx="11630057" cy="3988846"/>
        </p:xfrm>
        <a:graphic>
          <a:graphicData uri="http://schemas.openxmlformats.org/drawingml/2006/chart">
            <c:chart xmlns:c="http://schemas.openxmlformats.org/drawingml/2006/chart" xmlns:r="http://schemas.openxmlformats.org/officeDocument/2006/relationships" r:id="rId2"/>
          </a:graphicData>
        </a:graphic>
      </p:graphicFrame>
      <p:cxnSp>
        <p:nvCxnSpPr>
          <p:cNvPr id="21" name="Gerade Verbindung mit Pfeil 20">
            <a:extLst>
              <a:ext uri="{FF2B5EF4-FFF2-40B4-BE49-F238E27FC236}">
                <a16:creationId xmlns:a16="http://schemas.microsoft.com/office/drawing/2014/main" id="{3CC19496-683D-4230-AD21-C54E0884A52C}"/>
              </a:ext>
            </a:extLst>
          </p:cNvPr>
          <p:cNvCxnSpPr>
            <a:cxnSpLocks/>
          </p:cNvCxnSpPr>
          <p:nvPr/>
        </p:nvCxnSpPr>
        <p:spPr>
          <a:xfrm flipV="1">
            <a:off x="1666875" y="2447925"/>
            <a:ext cx="6966497" cy="880404"/>
          </a:xfrm>
          <a:prstGeom prst="straightConnector1">
            <a:avLst/>
          </a:prstGeom>
          <a:ln w="28575">
            <a:solidFill>
              <a:schemeClr val="accent2">
                <a:lumMod val="75000"/>
              </a:schemeClr>
            </a:solidFill>
            <a:headEnd type="none"/>
            <a:tailEnd type="arrow" w="med" len="sm"/>
          </a:ln>
        </p:spPr>
        <p:style>
          <a:lnRef idx="1">
            <a:schemeClr val="accent2"/>
          </a:lnRef>
          <a:fillRef idx="0">
            <a:schemeClr val="accent2"/>
          </a:fillRef>
          <a:effectRef idx="0">
            <a:schemeClr val="accent2"/>
          </a:effectRef>
          <a:fontRef idx="minor">
            <a:schemeClr val="tx1"/>
          </a:fontRef>
        </p:style>
      </p:cxnSp>
      <p:cxnSp>
        <p:nvCxnSpPr>
          <p:cNvPr id="22" name="Gerade Verbindung mit Pfeil 21">
            <a:extLst>
              <a:ext uri="{FF2B5EF4-FFF2-40B4-BE49-F238E27FC236}">
                <a16:creationId xmlns:a16="http://schemas.microsoft.com/office/drawing/2014/main" id="{C313BF57-0566-4893-A0EB-C0C5129496A4}"/>
              </a:ext>
            </a:extLst>
          </p:cNvPr>
          <p:cNvCxnSpPr>
            <a:cxnSpLocks/>
          </p:cNvCxnSpPr>
          <p:nvPr/>
        </p:nvCxnSpPr>
        <p:spPr>
          <a:xfrm>
            <a:off x="1666875" y="3429000"/>
            <a:ext cx="6966497" cy="979955"/>
          </a:xfrm>
          <a:prstGeom prst="straightConnector1">
            <a:avLst/>
          </a:prstGeom>
          <a:ln w="28575">
            <a:solidFill>
              <a:srgbClr val="E2A95F"/>
            </a:solidFill>
            <a:prstDash val="solid"/>
            <a:tailEnd type="arrow" w="med" len="sm"/>
          </a:ln>
        </p:spPr>
        <p:style>
          <a:lnRef idx="1">
            <a:schemeClr val="accent1"/>
          </a:lnRef>
          <a:fillRef idx="0">
            <a:schemeClr val="accent1"/>
          </a:fillRef>
          <a:effectRef idx="0">
            <a:schemeClr val="accent1"/>
          </a:effectRef>
          <a:fontRef idx="minor">
            <a:schemeClr val="tx1"/>
          </a:fontRef>
        </p:style>
      </p:cxnSp>
      <p:sp>
        <p:nvSpPr>
          <p:cNvPr id="3" name="Rechteck 2">
            <a:extLst>
              <a:ext uri="{FF2B5EF4-FFF2-40B4-BE49-F238E27FC236}">
                <a16:creationId xmlns:a16="http://schemas.microsoft.com/office/drawing/2014/main" id="{F8186C1C-7893-4D8C-8A92-0924D9DA4BDF}"/>
              </a:ext>
            </a:extLst>
          </p:cNvPr>
          <p:cNvSpPr/>
          <p:nvPr/>
        </p:nvSpPr>
        <p:spPr>
          <a:xfrm>
            <a:off x="8667847" y="4233016"/>
            <a:ext cx="3044728" cy="3693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mj-lt"/>
            </a:endParaRPr>
          </a:p>
        </p:txBody>
      </p:sp>
      <p:sp>
        <p:nvSpPr>
          <p:cNvPr id="23" name="Textfeld 22">
            <a:extLst>
              <a:ext uri="{FF2B5EF4-FFF2-40B4-BE49-F238E27FC236}">
                <a16:creationId xmlns:a16="http://schemas.microsoft.com/office/drawing/2014/main" id="{2A400692-F347-462A-B7C5-57705204E290}"/>
              </a:ext>
            </a:extLst>
          </p:cNvPr>
          <p:cNvSpPr txBox="1"/>
          <p:nvPr/>
        </p:nvSpPr>
        <p:spPr>
          <a:xfrm>
            <a:off x="8790935" y="4233016"/>
            <a:ext cx="3044728" cy="369332"/>
          </a:xfrm>
          <a:prstGeom prst="rect">
            <a:avLst/>
          </a:prstGeom>
          <a:solidFill>
            <a:schemeClr val="bg1"/>
          </a:solidFill>
        </p:spPr>
        <p:txBody>
          <a:bodyPr wrap="square" rtlCol="0">
            <a:spAutoFit/>
          </a:bodyPr>
          <a:lstStyle/>
          <a:p>
            <a:r>
              <a:rPr lang="fr-FR" dirty="0">
                <a:latin typeface="+mj-lt"/>
                <a:ea typeface="Arial" panose="020B0604020202020204" pitchFamily="34" charset="-128"/>
                <a:cs typeface="Arial" panose="020B0604020202020204" pitchFamily="34" charset="-128"/>
              </a:rPr>
              <a:t>Baisse </a:t>
            </a:r>
            <a:r>
              <a:rPr lang="fr-FR" dirty="0">
                <a:solidFill>
                  <a:schemeClr val="tx1">
                    <a:lumMod val="85000"/>
                    <a:lumOff val="15000"/>
                  </a:schemeClr>
                </a:solidFill>
                <a:latin typeface="+mj-lt"/>
                <a:ea typeface="Arial" panose="020B0604020202020204" pitchFamily="34" charset="-128"/>
                <a:cs typeface="Arial" panose="020B0604020202020204" pitchFamily="34" charset="-128"/>
              </a:rPr>
              <a:t>des</a:t>
            </a:r>
            <a:r>
              <a:rPr lang="fr-FR" dirty="0">
                <a:latin typeface="+mj-lt"/>
                <a:ea typeface="Arial" panose="020B0604020202020204" pitchFamily="34" charset="-128"/>
                <a:cs typeface="Arial" panose="020B0604020202020204" pitchFamily="34" charset="-128"/>
              </a:rPr>
              <a:t> coûts nets</a:t>
            </a:r>
          </a:p>
        </p:txBody>
      </p:sp>
      <p:sp>
        <p:nvSpPr>
          <p:cNvPr id="24" name="Textfeld 23">
            <a:extLst>
              <a:ext uri="{FF2B5EF4-FFF2-40B4-BE49-F238E27FC236}">
                <a16:creationId xmlns:a16="http://schemas.microsoft.com/office/drawing/2014/main" id="{83362D70-3C33-4A78-B456-1C9DCE025EDC}"/>
              </a:ext>
            </a:extLst>
          </p:cNvPr>
          <p:cNvSpPr txBox="1"/>
          <p:nvPr/>
        </p:nvSpPr>
        <p:spPr>
          <a:xfrm>
            <a:off x="8793718" y="1981465"/>
            <a:ext cx="2860573" cy="923330"/>
          </a:xfrm>
          <a:prstGeom prst="rect">
            <a:avLst/>
          </a:prstGeom>
          <a:noFill/>
        </p:spPr>
        <p:txBody>
          <a:bodyPr wrap="square" rtlCol="0">
            <a:spAutoFit/>
          </a:bodyPr>
          <a:lstStyle/>
          <a:p>
            <a:r>
              <a:rPr lang="fr-FR" dirty="0">
                <a:latin typeface="+mj-lt"/>
                <a:ea typeface="Arial" panose="020B0604020202020204" pitchFamily="34" charset="-128"/>
                <a:cs typeface="Arial" panose="020B0604020202020204" pitchFamily="34" charset="-128"/>
              </a:rPr>
              <a:t>Augmentation de la productivité</a:t>
            </a:r>
            <a:br>
              <a:rPr lang="fr-FR" dirty="0">
                <a:latin typeface="+mj-lt"/>
                <a:ea typeface="Arial" panose="020B0604020202020204" pitchFamily="34" charset="-128"/>
                <a:cs typeface="Arial" panose="020B0604020202020204" pitchFamily="34" charset="-128"/>
              </a:rPr>
            </a:br>
            <a:r>
              <a:rPr lang="fr-FR" dirty="0">
                <a:latin typeface="+mj-lt"/>
                <a:ea typeface="Arial" panose="020B0604020202020204" pitchFamily="34" charset="-128"/>
                <a:cs typeface="Arial" panose="020B0604020202020204" pitchFamily="34" charset="-128"/>
              </a:rPr>
              <a:t>de la personne en apprentissage pendant la formation</a:t>
            </a:r>
          </a:p>
        </p:txBody>
      </p:sp>
      <p:sp>
        <p:nvSpPr>
          <p:cNvPr id="19" name="Textfeld 18">
            <a:extLst>
              <a:ext uri="{FF2B5EF4-FFF2-40B4-BE49-F238E27FC236}">
                <a16:creationId xmlns:a16="http://schemas.microsoft.com/office/drawing/2014/main" id="{F6653A10-FEBD-4106-A6A6-103C4A8707A4}"/>
              </a:ext>
            </a:extLst>
          </p:cNvPr>
          <p:cNvSpPr txBox="1">
            <a:spLocks noChangeArrowheads="1"/>
          </p:cNvSpPr>
          <p:nvPr/>
        </p:nvSpPr>
        <p:spPr bwMode="auto">
          <a:xfrm>
            <a:off x="2822113" y="4922361"/>
            <a:ext cx="6836700" cy="738664"/>
          </a:xfrm>
          <a:prstGeom prst="rect">
            <a:avLst/>
          </a:prstGeom>
          <a:solidFill>
            <a:srgbClr val="FBF3E8"/>
          </a:solidFill>
          <a:ln w="19050">
            <a:noFill/>
            <a:miter lim="800000"/>
            <a:headEnd/>
            <a:tailEnd/>
          </a:ln>
        </p:spPr>
        <p:txBody>
          <a:bodyPr wrap="square">
            <a:spAutoFit/>
          </a:bodyPr>
          <a:lstStyle>
            <a:lvl1pPr eaLnBrk="0" hangingPunct="0">
              <a:defRPr sz="900">
                <a:solidFill>
                  <a:schemeClr val="tx1"/>
                </a:solidFill>
                <a:latin typeface="Arial" charset="0"/>
                <a:cs typeface="Arial" charset="0"/>
              </a:defRPr>
            </a:lvl1pPr>
            <a:lvl2pPr marL="742950" indent="-285750" eaLnBrk="0" hangingPunct="0">
              <a:defRPr sz="900">
                <a:solidFill>
                  <a:schemeClr val="tx1"/>
                </a:solidFill>
                <a:latin typeface="Arial" charset="0"/>
                <a:cs typeface="Arial" charset="0"/>
              </a:defRPr>
            </a:lvl2pPr>
            <a:lvl3pPr marL="1143000" indent="-228600" eaLnBrk="0" hangingPunct="0">
              <a:defRPr sz="900">
                <a:solidFill>
                  <a:schemeClr val="tx1"/>
                </a:solidFill>
                <a:latin typeface="Arial" charset="0"/>
                <a:cs typeface="Arial" charset="0"/>
              </a:defRPr>
            </a:lvl3pPr>
            <a:lvl4pPr marL="1600200" indent="-228600" eaLnBrk="0" hangingPunct="0">
              <a:defRPr sz="900">
                <a:solidFill>
                  <a:schemeClr val="tx1"/>
                </a:solidFill>
                <a:latin typeface="Arial" charset="0"/>
                <a:cs typeface="Arial" charset="0"/>
              </a:defRPr>
            </a:lvl4pPr>
            <a:lvl5pPr marL="2057400" indent="-228600" eaLnBrk="0" hangingPunct="0">
              <a:defRPr sz="900">
                <a:solidFill>
                  <a:schemeClr val="tx1"/>
                </a:solidFill>
                <a:latin typeface="Arial" charset="0"/>
                <a:cs typeface="Arial" charset="0"/>
              </a:defRPr>
            </a:lvl5pPr>
            <a:lvl6pPr marL="2514600" indent="-228600" eaLnBrk="0" fontAlgn="base" hangingPunct="0">
              <a:spcBef>
                <a:spcPct val="0"/>
              </a:spcBef>
              <a:spcAft>
                <a:spcPct val="0"/>
              </a:spcAft>
              <a:defRPr sz="900">
                <a:solidFill>
                  <a:schemeClr val="tx1"/>
                </a:solidFill>
                <a:latin typeface="Arial" charset="0"/>
                <a:cs typeface="Arial" charset="0"/>
              </a:defRPr>
            </a:lvl6pPr>
            <a:lvl7pPr marL="2971800" indent="-228600" eaLnBrk="0" fontAlgn="base" hangingPunct="0">
              <a:spcBef>
                <a:spcPct val="0"/>
              </a:spcBef>
              <a:spcAft>
                <a:spcPct val="0"/>
              </a:spcAft>
              <a:defRPr sz="900">
                <a:solidFill>
                  <a:schemeClr val="tx1"/>
                </a:solidFill>
                <a:latin typeface="Arial" charset="0"/>
                <a:cs typeface="Arial" charset="0"/>
              </a:defRPr>
            </a:lvl7pPr>
            <a:lvl8pPr marL="3429000" indent="-228600" eaLnBrk="0" fontAlgn="base" hangingPunct="0">
              <a:spcBef>
                <a:spcPct val="0"/>
              </a:spcBef>
              <a:spcAft>
                <a:spcPct val="0"/>
              </a:spcAft>
              <a:defRPr sz="900">
                <a:solidFill>
                  <a:schemeClr val="tx1"/>
                </a:solidFill>
                <a:latin typeface="Arial" charset="0"/>
                <a:cs typeface="Arial" charset="0"/>
              </a:defRPr>
            </a:lvl8pPr>
            <a:lvl9pPr marL="3886200" indent="-228600" eaLnBrk="0" fontAlgn="base" hangingPunct="0">
              <a:spcBef>
                <a:spcPct val="0"/>
              </a:spcBef>
              <a:spcAft>
                <a:spcPct val="0"/>
              </a:spcAft>
              <a:defRPr sz="900">
                <a:solidFill>
                  <a:schemeClr val="tx1"/>
                </a:solidFill>
                <a:latin typeface="Arial" charset="0"/>
                <a:cs typeface="Arial" charset="0"/>
              </a:defRPr>
            </a:lvl9pPr>
          </a:lstStyle>
          <a:p>
            <a:pPr marL="285750" indent="-285750" algn="ctr" eaLnBrk="1" hangingPunct="1">
              <a:lnSpc>
                <a:spcPts val="2200"/>
              </a:lnSpc>
              <a:spcBef>
                <a:spcPts val="600"/>
              </a:spcBef>
              <a:buClr>
                <a:schemeClr val="accent1"/>
              </a:buClr>
              <a:buSzPct val="65000"/>
              <a:buFont typeface="Wingdings 3" panose="05040102010807070707" pitchFamily="18" charset="2"/>
              <a:buChar char=""/>
            </a:pPr>
            <a:r>
              <a:rPr lang="fr-FR" sz="1800" b="1" dirty="0">
                <a:latin typeface="+mj-lt"/>
                <a:cs typeface="+mn-cs"/>
              </a:rPr>
              <a:t>22.927 € = coûts nets moyens cumulés</a:t>
            </a:r>
          </a:p>
          <a:p>
            <a:pPr algn="ctr" eaLnBrk="1" hangingPunct="1"/>
            <a:endParaRPr lang="en-US" altLang="de-DE" sz="300" dirty="0">
              <a:solidFill>
                <a:schemeClr val="tx1">
                  <a:lumMod val="85000"/>
                  <a:lumOff val="15000"/>
                </a:schemeClr>
              </a:solidFill>
              <a:latin typeface="+mj-lt"/>
            </a:endParaRPr>
          </a:p>
          <a:p>
            <a:pPr algn="ctr" eaLnBrk="1" hangingPunct="1"/>
            <a:endParaRPr lang="en-US" altLang="de-DE" sz="300" dirty="0">
              <a:solidFill>
                <a:schemeClr val="tx1">
                  <a:lumMod val="85000"/>
                  <a:lumOff val="15000"/>
                </a:schemeClr>
              </a:solidFill>
              <a:latin typeface="+mj-lt"/>
            </a:endParaRPr>
          </a:p>
          <a:p>
            <a:pPr algn="ctr" eaLnBrk="1" hangingPunct="1"/>
            <a:r>
              <a:rPr lang="fr-FR" sz="1600" dirty="0">
                <a:latin typeface="+mj-lt"/>
                <a:cs typeface="+mn-cs"/>
              </a:rPr>
              <a:t>* Chiffres par personne en apprentissage pour l’année scolaire 2022/2023</a:t>
            </a:r>
          </a:p>
        </p:txBody>
      </p:sp>
      <p:sp>
        <p:nvSpPr>
          <p:cNvPr id="4" name="Textfeld 3">
            <a:extLst>
              <a:ext uri="{FF2B5EF4-FFF2-40B4-BE49-F238E27FC236}">
                <a16:creationId xmlns:a16="http://schemas.microsoft.com/office/drawing/2014/main" id="{61B1E055-EA40-EEE1-BAEC-EFA6383AD96C}"/>
              </a:ext>
            </a:extLst>
          </p:cNvPr>
          <p:cNvSpPr txBox="1"/>
          <p:nvPr/>
        </p:nvSpPr>
        <p:spPr>
          <a:xfrm>
            <a:off x="658812" y="6474269"/>
            <a:ext cx="6357256"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Sources : Rapport de données BIBB relatif au rapport sur la formation professionnelle (2026),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Report du BIBB 2/2025</a:t>
            </a:r>
          </a:p>
        </p:txBody>
      </p:sp>
    </p:spTree>
    <p:extLst>
      <p:ext uri="{BB962C8B-B14F-4D97-AF65-F5344CB8AC3E}">
        <p14:creationId xmlns:p14="http://schemas.microsoft.com/office/powerpoint/2010/main" val="147178836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0">
                                            <p:graphicEl>
                                              <a:chart seriesIdx="-3" categoryIdx="-3" bldStep="gridLegend"/>
                                            </p:graphicEl>
                                          </p:spTgt>
                                        </p:tgtEl>
                                        <p:attrNameLst>
                                          <p:attrName>style.visibility</p:attrName>
                                        </p:attrNameLst>
                                      </p:cBhvr>
                                      <p:to>
                                        <p:strVal val="visible"/>
                                      </p:to>
                                    </p:set>
                                    <p:animEffect transition="in" filter="fade">
                                      <p:cBhvr>
                                        <p:cTn id="7" dur="500"/>
                                        <p:tgtEl>
                                          <p:spTgt spid="20">
                                            <p:graphicEl>
                                              <a:chart seriesIdx="-3" categoryIdx="-3" bldStep="gridLegend"/>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0">
                                            <p:graphicEl>
                                              <a:chart seriesIdx="-4" categoryIdx="0" bldStep="category"/>
                                            </p:graphicEl>
                                          </p:spTgt>
                                        </p:tgtEl>
                                        <p:attrNameLst>
                                          <p:attrName>style.visibility</p:attrName>
                                        </p:attrNameLst>
                                      </p:cBhvr>
                                      <p:to>
                                        <p:strVal val="visible"/>
                                      </p:to>
                                    </p:set>
                                    <p:animEffect transition="in" filter="fade">
                                      <p:cBhvr>
                                        <p:cTn id="12" dur="500"/>
                                        <p:tgtEl>
                                          <p:spTgt spid="20">
                                            <p:graphicEl>
                                              <a:chart seriesIdx="-4" categoryIdx="0" bldStep="category"/>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0">
                                            <p:graphicEl>
                                              <a:chart seriesIdx="-4" categoryIdx="1" bldStep="category"/>
                                            </p:graphicEl>
                                          </p:spTgt>
                                        </p:tgtEl>
                                        <p:attrNameLst>
                                          <p:attrName>style.visibility</p:attrName>
                                        </p:attrNameLst>
                                      </p:cBhvr>
                                      <p:to>
                                        <p:strVal val="visible"/>
                                      </p:to>
                                    </p:set>
                                    <p:animEffect transition="in" filter="fade">
                                      <p:cBhvr>
                                        <p:cTn id="17" dur="500"/>
                                        <p:tgtEl>
                                          <p:spTgt spid="20">
                                            <p:graphicEl>
                                              <a:chart seriesIdx="-4" categoryIdx="1" bldStep="category"/>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0">
                                            <p:graphicEl>
                                              <a:chart seriesIdx="-4" categoryIdx="2" bldStep="category"/>
                                            </p:graphicEl>
                                          </p:spTgt>
                                        </p:tgtEl>
                                        <p:attrNameLst>
                                          <p:attrName>style.visibility</p:attrName>
                                        </p:attrNameLst>
                                      </p:cBhvr>
                                      <p:to>
                                        <p:strVal val="visible"/>
                                      </p:to>
                                    </p:set>
                                    <p:animEffect transition="in" filter="fade">
                                      <p:cBhvr>
                                        <p:cTn id="22" dur="500"/>
                                        <p:tgtEl>
                                          <p:spTgt spid="20">
                                            <p:graphicEl>
                                              <a:chart seriesIdx="-4" categoryIdx="2" bldStep="category"/>
                                            </p:graphic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0">
                                            <p:graphicEl>
                                              <a:chart seriesIdx="-4" categoryIdx="3" bldStep="category"/>
                                            </p:graphicEl>
                                          </p:spTgt>
                                        </p:tgtEl>
                                        <p:attrNameLst>
                                          <p:attrName>style.visibility</p:attrName>
                                        </p:attrNameLst>
                                      </p:cBhvr>
                                      <p:to>
                                        <p:strVal val="visible"/>
                                      </p:to>
                                    </p:set>
                                    <p:animEffect transition="in" filter="fade">
                                      <p:cBhvr>
                                        <p:cTn id="25" dur="500"/>
                                        <p:tgtEl>
                                          <p:spTgt spid="20">
                                            <p:graphicEl>
                                              <a:chart seriesIdx="-4" categoryIdx="3" bldStep="category"/>
                                            </p:graphic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21"/>
                                        </p:tgtEl>
                                        <p:attrNameLst>
                                          <p:attrName>style.visibility</p:attrName>
                                        </p:attrNameLst>
                                      </p:cBhvr>
                                      <p:to>
                                        <p:strVal val="visible"/>
                                      </p:to>
                                    </p:set>
                                    <p:animEffect transition="in" filter="wipe(left)">
                                      <p:cBhvr>
                                        <p:cTn id="30" dur="1500"/>
                                        <p:tgtEl>
                                          <p:spTgt spid="21"/>
                                        </p:tgtEl>
                                      </p:cBhvr>
                                    </p:animEffect>
                                  </p:childTnLst>
                                </p:cTn>
                              </p:par>
                            </p:childTnLst>
                          </p:cTn>
                        </p:par>
                        <p:par>
                          <p:cTn id="31" fill="hold">
                            <p:stCondLst>
                              <p:cond delay="1500"/>
                            </p:stCondLst>
                            <p:childTnLst>
                              <p:par>
                                <p:cTn id="32" presetID="10" presetClass="entr" presetSubtype="0" fill="hold" grpId="0" nodeType="afterEffect">
                                  <p:stCondLst>
                                    <p:cond delay="0"/>
                                  </p:stCondLst>
                                  <p:childTnLst>
                                    <p:set>
                                      <p:cBhvr>
                                        <p:cTn id="33" dur="1" fill="hold">
                                          <p:stCondLst>
                                            <p:cond delay="0"/>
                                          </p:stCondLst>
                                        </p:cTn>
                                        <p:tgtEl>
                                          <p:spTgt spid="24"/>
                                        </p:tgtEl>
                                        <p:attrNameLst>
                                          <p:attrName>style.visibility</p:attrName>
                                        </p:attrNameLst>
                                      </p:cBhvr>
                                      <p:to>
                                        <p:strVal val="visible"/>
                                      </p:to>
                                    </p:set>
                                    <p:animEffect transition="in" filter="fade">
                                      <p:cBhvr>
                                        <p:cTn id="34" dur="500"/>
                                        <p:tgtEl>
                                          <p:spTgt spid="24"/>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22"/>
                                        </p:tgtEl>
                                        <p:attrNameLst>
                                          <p:attrName>style.visibility</p:attrName>
                                        </p:attrNameLst>
                                      </p:cBhvr>
                                      <p:to>
                                        <p:strVal val="visible"/>
                                      </p:to>
                                    </p:set>
                                    <p:animEffect transition="in" filter="wipe(left)">
                                      <p:cBhvr>
                                        <p:cTn id="39" dur="1250"/>
                                        <p:tgtEl>
                                          <p:spTgt spid="22"/>
                                        </p:tgtEl>
                                      </p:cBhvr>
                                    </p:animEffect>
                                  </p:childTnLst>
                                </p:cTn>
                              </p:par>
                            </p:childTnLst>
                          </p:cTn>
                        </p:par>
                        <p:par>
                          <p:cTn id="40" fill="hold">
                            <p:stCondLst>
                              <p:cond delay="1250"/>
                            </p:stCondLst>
                            <p:childTnLst>
                              <p:par>
                                <p:cTn id="41" presetID="10" presetClass="entr" presetSubtype="0" fill="hold" grpId="0" nodeType="afterEffect">
                                  <p:stCondLst>
                                    <p:cond delay="0"/>
                                  </p:stCondLst>
                                  <p:childTnLst>
                                    <p:set>
                                      <p:cBhvr>
                                        <p:cTn id="42" dur="1" fill="hold">
                                          <p:stCondLst>
                                            <p:cond delay="0"/>
                                          </p:stCondLst>
                                        </p:cTn>
                                        <p:tgtEl>
                                          <p:spTgt spid="23"/>
                                        </p:tgtEl>
                                        <p:attrNameLst>
                                          <p:attrName>style.visibility</p:attrName>
                                        </p:attrNameLst>
                                      </p:cBhvr>
                                      <p:to>
                                        <p:strVal val="visible"/>
                                      </p:to>
                                    </p:set>
                                    <p:animEffect transition="in" filter="fade">
                                      <p:cBhvr>
                                        <p:cTn id="43" dur="500"/>
                                        <p:tgtEl>
                                          <p:spTgt spid="23"/>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19"/>
                                        </p:tgtEl>
                                        <p:attrNameLst>
                                          <p:attrName>style.visibility</p:attrName>
                                        </p:attrNameLst>
                                      </p:cBhvr>
                                      <p:to>
                                        <p:strVal val="visible"/>
                                      </p:to>
                                    </p:set>
                                    <p:animEffect transition="in" filter="fade">
                                      <p:cBhvr>
                                        <p:cTn id="48"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0" grpId="0" uiExpand="1">
        <p:bldSub>
          <a:bldChart bld="category"/>
        </p:bldSub>
      </p:bldGraphic>
      <p:bldP spid="23" grpId="0" animBg="1"/>
      <p:bldP spid="24" grpId="0"/>
      <p:bldP spid="1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F46CD52-B1DC-4DF7-8FCC-44740D0CFA9B}"/>
              </a:ext>
            </a:extLst>
          </p:cNvPr>
          <p:cNvSpPr>
            <a:spLocks noGrp="1"/>
          </p:cNvSpPr>
          <p:nvPr>
            <p:ph type="title"/>
          </p:nvPr>
        </p:nvSpPr>
        <p:spPr/>
        <p:txBody>
          <a:bodyPr/>
          <a:lstStyle/>
          <a:p>
            <a:r>
              <a:rPr lang="fr-FR" dirty="0"/>
              <a:t>3. b) Quel est le coût annuel d’une personne en apprentissage ?</a:t>
            </a:r>
          </a:p>
        </p:txBody>
      </p:sp>
      <p:graphicFrame>
        <p:nvGraphicFramePr>
          <p:cNvPr id="18" name="Tabelle 17">
            <a:extLst>
              <a:ext uri="{FF2B5EF4-FFF2-40B4-BE49-F238E27FC236}">
                <a16:creationId xmlns:a16="http://schemas.microsoft.com/office/drawing/2014/main" id="{BE74FA60-37AA-49AF-B36B-116A143235F6}"/>
              </a:ext>
            </a:extLst>
          </p:cNvPr>
          <p:cNvGraphicFramePr>
            <a:graphicFrameLocks noGrp="1"/>
          </p:cNvGraphicFramePr>
          <p:nvPr>
            <p:extLst>
              <p:ext uri="{D42A27DB-BD31-4B8C-83A1-F6EECF244321}">
                <p14:modId xmlns:p14="http://schemas.microsoft.com/office/powerpoint/2010/main" val="1514296061"/>
              </p:ext>
            </p:extLst>
          </p:nvPr>
        </p:nvGraphicFramePr>
        <p:xfrm>
          <a:off x="638629" y="1113928"/>
          <a:ext cx="11073950" cy="3791966"/>
        </p:xfrm>
        <a:graphic>
          <a:graphicData uri="http://schemas.openxmlformats.org/drawingml/2006/table">
            <a:tbl>
              <a:tblPr firstRow="1" bandRow="1">
                <a:tableStyleId>{5C22544A-7EE6-4342-B048-85BDC9FD1C3A}</a:tableStyleId>
              </a:tblPr>
              <a:tblGrid>
                <a:gridCol w="3111438">
                  <a:extLst>
                    <a:ext uri="{9D8B030D-6E8A-4147-A177-3AD203B41FA5}">
                      <a16:colId xmlns:a16="http://schemas.microsoft.com/office/drawing/2014/main" val="1694208140"/>
                    </a:ext>
                  </a:extLst>
                </a:gridCol>
                <a:gridCol w="1890455">
                  <a:extLst>
                    <a:ext uri="{9D8B030D-6E8A-4147-A177-3AD203B41FA5}">
                      <a16:colId xmlns:a16="http://schemas.microsoft.com/office/drawing/2014/main" val="3574722509"/>
                    </a:ext>
                  </a:extLst>
                </a:gridCol>
                <a:gridCol w="1952080">
                  <a:extLst>
                    <a:ext uri="{9D8B030D-6E8A-4147-A177-3AD203B41FA5}">
                      <a16:colId xmlns:a16="http://schemas.microsoft.com/office/drawing/2014/main" val="1590611565"/>
                    </a:ext>
                  </a:extLst>
                </a:gridCol>
                <a:gridCol w="1962364">
                  <a:extLst>
                    <a:ext uri="{9D8B030D-6E8A-4147-A177-3AD203B41FA5}">
                      <a16:colId xmlns:a16="http://schemas.microsoft.com/office/drawing/2014/main" val="3519297343"/>
                    </a:ext>
                  </a:extLst>
                </a:gridCol>
                <a:gridCol w="2157613">
                  <a:extLst>
                    <a:ext uri="{9D8B030D-6E8A-4147-A177-3AD203B41FA5}">
                      <a16:colId xmlns:a16="http://schemas.microsoft.com/office/drawing/2014/main" val="955372826"/>
                    </a:ext>
                  </a:extLst>
                </a:gridCol>
              </a:tblGrid>
              <a:tr h="139040">
                <a:tc>
                  <a:txBody>
                    <a:bodyPr/>
                    <a:lstStyle/>
                    <a:p>
                      <a:pPr algn="l"/>
                      <a:r>
                        <a:rPr lang="fr-FR" sz="1800" dirty="0"/>
                        <a:t>Métier</a:t>
                      </a:r>
                    </a:p>
                  </a:txBody>
                  <a:tcPr anchor="ctr">
                    <a:lnL w="12700" cmpd="sng">
                      <a:noFill/>
                    </a:lnL>
                    <a:lnR w="28575" cap="flat" cmpd="sng" algn="ctr">
                      <a:solidFill>
                        <a:schemeClr val="bg1"/>
                      </a:solidFill>
                      <a:prstDash val="solid"/>
                      <a:round/>
                      <a:headEnd type="none" w="med" len="med"/>
                      <a:tailEnd type="none" w="med" len="med"/>
                    </a:lnR>
                    <a:lnT w="12700" cmpd="sng">
                      <a:noFill/>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AC28D"/>
                    </a:solidFill>
                  </a:tcPr>
                </a:tc>
                <a:tc>
                  <a:txBody>
                    <a:bodyPr/>
                    <a:lstStyle/>
                    <a:p>
                      <a:pPr algn="ctr"/>
                      <a:r>
                        <a:rPr lang="fr-FR" sz="1800" dirty="0"/>
                        <a:t>Coûts bruts</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mpd="sng">
                      <a:noFill/>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AC28D"/>
                    </a:solidFill>
                  </a:tcPr>
                </a:tc>
                <a:tc>
                  <a:txBody>
                    <a:bodyPr/>
                    <a:lstStyle/>
                    <a:p>
                      <a:pPr algn="ctr"/>
                      <a:r>
                        <a:rPr lang="fr-FR" sz="1800" dirty="0"/>
                        <a:t>Gains</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mpd="sng">
                      <a:noFill/>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AC28D"/>
                    </a:solidFill>
                  </a:tcPr>
                </a:tc>
                <a:tc>
                  <a:txBody>
                    <a:bodyPr/>
                    <a:lstStyle/>
                    <a:p>
                      <a:pPr algn="ctr"/>
                      <a:r>
                        <a:rPr lang="fr-FR" sz="1800" dirty="0"/>
                        <a:t>Coûts nets</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mpd="sng">
                      <a:noFill/>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AC28D"/>
                    </a:solidFill>
                  </a:tcPr>
                </a:tc>
                <a:tc>
                  <a:txBody>
                    <a:bodyPr/>
                    <a:lstStyle/>
                    <a:p>
                      <a:pPr algn="ctr"/>
                      <a:r>
                        <a:rPr lang="fr-FR" sz="1800" dirty="0"/>
                        <a:t>Durée de la formation en années</a:t>
                      </a:r>
                    </a:p>
                  </a:txBody>
                  <a:tcPr>
                    <a:lnL w="28575" cap="flat" cmpd="sng" algn="ctr">
                      <a:solidFill>
                        <a:schemeClr val="bg1"/>
                      </a:solidFill>
                      <a:prstDash val="solid"/>
                      <a:round/>
                      <a:headEnd type="none" w="med" len="med"/>
                      <a:tailEnd type="none" w="med" len="med"/>
                    </a:lnL>
                    <a:lnR w="12700" cmpd="sng">
                      <a:noFill/>
                    </a:lnR>
                    <a:lnT w="12700" cmpd="sng">
                      <a:noFill/>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AC28D"/>
                    </a:solidFill>
                  </a:tcPr>
                </a:tc>
                <a:extLst>
                  <a:ext uri="{0D108BD9-81ED-4DB2-BD59-A6C34878D82A}">
                    <a16:rowId xmlns:a16="http://schemas.microsoft.com/office/drawing/2014/main" val="985442256"/>
                  </a:ext>
                </a:extLst>
              </a:tr>
              <a:tr h="370840">
                <a:tc>
                  <a:txBody>
                    <a:bodyPr/>
                    <a:lstStyle/>
                    <a:p>
                      <a:r>
                        <a:rPr lang="fr-FR" sz="1800" b="1" dirty="0">
                          <a:solidFill>
                            <a:schemeClr val="tx1">
                              <a:lumMod val="85000"/>
                              <a:lumOff val="15000"/>
                            </a:schemeClr>
                          </a:solidFill>
                          <a:latin typeface="+mn-lt"/>
                        </a:rPr>
                        <a:t>Moyenne</a:t>
                      </a:r>
                    </a:p>
                  </a:txBody>
                  <a:tcPr>
                    <a:lnL w="12700" cmpd="sng">
                      <a:noFill/>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6851B"/>
                    </a:solidFill>
                  </a:tcPr>
                </a:tc>
                <a:tc>
                  <a:txBody>
                    <a:bodyPr/>
                    <a:lstStyle/>
                    <a:p>
                      <a:pPr marL="0" indent="0" algn="ctr">
                        <a:buFont typeface="Symbol" panose="05050102010706020507" pitchFamily="18" charset="2"/>
                        <a:buNone/>
                      </a:pPr>
                      <a:r>
                        <a:rPr lang="fr-FR" sz="1800" b="1" dirty="0">
                          <a:solidFill>
                            <a:schemeClr val="tx1"/>
                          </a:solidFill>
                          <a:latin typeface="+mn-lt"/>
                        </a:rPr>
                        <a:t>26 210 €</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6851B"/>
                    </a:solidFill>
                  </a:tcPr>
                </a:tc>
                <a:tc>
                  <a:txBody>
                    <a:bodyPr/>
                    <a:lstStyle/>
                    <a:p>
                      <a:pPr algn="ctr"/>
                      <a:r>
                        <a:rPr lang="fr-FR" sz="1800" b="1" dirty="0">
                          <a:solidFill>
                            <a:schemeClr val="tx1"/>
                          </a:solidFill>
                          <a:latin typeface="+mn-lt"/>
                        </a:rPr>
                        <a:t>18 124 €</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6851B"/>
                    </a:solidFill>
                  </a:tcPr>
                </a:tc>
                <a:tc>
                  <a:txBody>
                    <a:bodyPr/>
                    <a:lstStyle/>
                    <a:p>
                      <a:pPr algn="ctr"/>
                      <a:r>
                        <a:rPr lang="fr-FR" sz="1800" b="1" dirty="0">
                          <a:solidFill>
                            <a:schemeClr val="tx1"/>
                          </a:solidFill>
                          <a:latin typeface="+mn-lt"/>
                        </a:rPr>
                        <a:t>8 086 €</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6851B"/>
                    </a:solidFill>
                  </a:tcPr>
                </a:tc>
                <a:tc>
                  <a:txBody>
                    <a:bodyPr/>
                    <a:lstStyle/>
                    <a:p>
                      <a:pPr algn="ctr"/>
                      <a:r>
                        <a:rPr lang="fr-FR" sz="1800" b="1" dirty="0">
                          <a:solidFill>
                            <a:schemeClr val="tx1">
                              <a:lumMod val="85000"/>
                              <a:lumOff val="15000"/>
                            </a:schemeClr>
                          </a:solidFill>
                          <a:latin typeface="+mn-lt"/>
                        </a:rPr>
                        <a:t>2 - 3,5</a:t>
                      </a:r>
                    </a:p>
                  </a:txBody>
                  <a:tcPr>
                    <a:lnL w="28575" cap="flat" cmpd="sng" algn="ctr">
                      <a:solidFill>
                        <a:schemeClr val="bg1"/>
                      </a:solidFill>
                      <a:prstDash val="solid"/>
                      <a:round/>
                      <a:headEnd type="none" w="med" len="med"/>
                      <a:tailEnd type="none" w="med" len="med"/>
                    </a:lnL>
                    <a:lnR w="12700" cmpd="sng">
                      <a:noFill/>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6851B"/>
                    </a:solidFill>
                  </a:tcPr>
                </a:tc>
                <a:extLst>
                  <a:ext uri="{0D108BD9-81ED-4DB2-BD59-A6C34878D82A}">
                    <a16:rowId xmlns:a16="http://schemas.microsoft.com/office/drawing/2014/main" val="395666870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800" dirty="0">
                          <a:solidFill>
                            <a:schemeClr val="tx1">
                              <a:lumMod val="85000"/>
                              <a:lumOff val="15000"/>
                            </a:schemeClr>
                          </a:solidFill>
                          <a:latin typeface="+mn-lt"/>
                        </a:rPr>
                        <a:t>Informaticien spécialisé</a:t>
                      </a:r>
                    </a:p>
                  </a:txBody>
                  <a:tcPr>
                    <a:lnL w="12700" cmpd="sng">
                      <a:noFill/>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FBF3E8"/>
                    </a:solidFill>
                  </a:tcPr>
                </a:tc>
                <a:tc>
                  <a:txBody>
                    <a:bodyPr/>
                    <a:lstStyle/>
                    <a:p>
                      <a:pPr algn="ctr"/>
                      <a:r>
                        <a:rPr lang="fr-FR" sz="1800" dirty="0">
                          <a:solidFill>
                            <a:schemeClr val="tx1"/>
                          </a:solidFill>
                          <a:latin typeface="+mn-lt"/>
                        </a:rPr>
                        <a:t>29 732 €</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FBF3E8"/>
                    </a:solidFill>
                  </a:tcPr>
                </a:tc>
                <a:tc>
                  <a:txBody>
                    <a:bodyPr/>
                    <a:lstStyle/>
                    <a:p>
                      <a:pPr algn="ctr"/>
                      <a:r>
                        <a:rPr lang="fr-FR" sz="1800" dirty="0">
                          <a:solidFill>
                            <a:schemeClr val="tx1"/>
                          </a:solidFill>
                          <a:latin typeface="+mn-lt"/>
                        </a:rPr>
                        <a:t>22 024 €</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FBF3E8"/>
                    </a:solidFill>
                  </a:tcPr>
                </a:tc>
                <a:tc>
                  <a:txBody>
                    <a:bodyPr/>
                    <a:lstStyle/>
                    <a:p>
                      <a:pPr algn="ctr"/>
                      <a:r>
                        <a:rPr lang="fr-FR" sz="1800" dirty="0">
                          <a:solidFill>
                            <a:schemeClr val="tx1"/>
                          </a:solidFill>
                          <a:latin typeface="+mn-lt"/>
                        </a:rPr>
                        <a:t>7 707 €</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FBF3E8"/>
                    </a:solidFill>
                  </a:tcPr>
                </a:tc>
                <a:tc>
                  <a:txBody>
                    <a:bodyPr/>
                    <a:lstStyle/>
                    <a:p>
                      <a:pPr algn="ctr"/>
                      <a:r>
                        <a:rPr lang="fr-FR" sz="1800" dirty="0">
                          <a:solidFill>
                            <a:schemeClr val="tx1">
                              <a:lumMod val="85000"/>
                              <a:lumOff val="15000"/>
                            </a:schemeClr>
                          </a:solidFill>
                          <a:latin typeface="+mn-lt"/>
                        </a:rPr>
                        <a:t>3</a:t>
                      </a:r>
                    </a:p>
                  </a:txBody>
                  <a:tcPr>
                    <a:lnL w="28575" cap="flat" cmpd="sng" algn="ctr">
                      <a:solidFill>
                        <a:schemeClr val="bg1"/>
                      </a:solidFill>
                      <a:prstDash val="solid"/>
                      <a:round/>
                      <a:headEnd type="none" w="med" len="med"/>
                      <a:tailEnd type="none" w="med" len="med"/>
                    </a:lnL>
                    <a:lnR w="12700" cmpd="sng">
                      <a:noFill/>
                    </a:lnR>
                    <a:lnT w="28575"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FBF3E8"/>
                    </a:solidFill>
                  </a:tcPr>
                </a:tc>
                <a:extLst>
                  <a:ext uri="{0D108BD9-81ED-4DB2-BD59-A6C34878D82A}">
                    <a16:rowId xmlns:a16="http://schemas.microsoft.com/office/drawing/2014/main" val="1842235379"/>
                  </a:ext>
                </a:extLst>
              </a:tr>
              <a:tr h="370840">
                <a:tc>
                  <a:txBody>
                    <a:bodyPr/>
                    <a:lstStyle/>
                    <a:p>
                      <a:pPr>
                        <a:lnSpc>
                          <a:spcPct val="115000"/>
                        </a:lnSpc>
                        <a:spcAft>
                          <a:spcPts val="1000"/>
                        </a:spcAft>
                      </a:pPr>
                      <a:r>
                        <a:rPr lang="fr-FR" sz="1800" b="0" dirty="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rPr>
                        <a:t>Mécatronicien automobile</a:t>
                      </a:r>
                    </a:p>
                  </a:txBody>
                  <a:tcPr>
                    <a:lnL w="12700" cmpd="sng">
                      <a:noFill/>
                    </a:lnL>
                    <a:lnR w="28575"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lnSpc>
                          <a:spcPct val="115000"/>
                        </a:lnSpc>
                        <a:spcAft>
                          <a:spcPts val="1000"/>
                        </a:spcAft>
                      </a:pPr>
                      <a:r>
                        <a:rPr lang="fr-FR" sz="1800" b="0" dirty="0">
                          <a:solidFill>
                            <a:schemeClr val="tx1"/>
                          </a:solidFill>
                          <a:latin typeface="Calibri" panose="020F0502020204030204" pitchFamily="34" charset="0"/>
                          <a:ea typeface="Calibri" panose="020F0502020204030204" pitchFamily="34" charset="0"/>
                          <a:cs typeface="Times New Roman" panose="02020603050405020304" pitchFamily="18" charset="0"/>
                        </a:rPr>
                        <a:t>19 597 €</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lnSpc>
                          <a:spcPct val="115000"/>
                        </a:lnSpc>
                        <a:spcAft>
                          <a:spcPts val="1000"/>
                        </a:spcAft>
                      </a:pPr>
                      <a:r>
                        <a:rPr lang="fr-FR" sz="1800" b="0" dirty="0">
                          <a:solidFill>
                            <a:schemeClr val="tx1"/>
                          </a:solidFill>
                          <a:latin typeface="Calibri" panose="020F0502020204030204" pitchFamily="34" charset="0"/>
                          <a:ea typeface="Calibri" panose="020F0502020204030204" pitchFamily="34" charset="0"/>
                          <a:cs typeface="Times New Roman" panose="02020603050405020304" pitchFamily="18" charset="0"/>
                        </a:rPr>
                        <a:t>13 326 €</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lnSpc>
                          <a:spcPct val="115000"/>
                        </a:lnSpc>
                        <a:spcAft>
                          <a:spcPts val="1000"/>
                        </a:spcAft>
                      </a:pPr>
                      <a:r>
                        <a:rPr lang="fr-FR" sz="1800" b="0" dirty="0">
                          <a:solidFill>
                            <a:schemeClr val="tx1"/>
                          </a:solidFill>
                          <a:latin typeface="Calibri" panose="020F0502020204030204" pitchFamily="34" charset="0"/>
                          <a:ea typeface="Calibri" panose="020F0502020204030204" pitchFamily="34" charset="0"/>
                          <a:cs typeface="Times New Roman" panose="02020603050405020304" pitchFamily="18" charset="0"/>
                        </a:rPr>
                        <a:t>6 217 €</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lnSpc>
                          <a:spcPct val="115000"/>
                        </a:lnSpc>
                        <a:spcAft>
                          <a:spcPts val="1000"/>
                        </a:spcAft>
                      </a:pPr>
                      <a:r>
                        <a:rPr lang="fr-FR" sz="1800" b="0" dirty="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rPr>
                        <a:t>3,5</a:t>
                      </a:r>
                    </a:p>
                  </a:txBody>
                  <a:tcPr>
                    <a:lnL w="28575"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5390779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800" dirty="0">
                          <a:solidFill>
                            <a:schemeClr val="tx1">
                              <a:lumMod val="85000"/>
                              <a:lumOff val="15000"/>
                            </a:schemeClr>
                          </a:solidFill>
                          <a:latin typeface="+mn-lt"/>
                        </a:rPr>
                        <a:t>Commerciaux en expédition/logistique</a:t>
                      </a:r>
                    </a:p>
                  </a:txBody>
                  <a:tcPr>
                    <a:lnL w="12700" cmpd="sng">
                      <a:noFill/>
                    </a:lnL>
                    <a:lnR w="28575"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FBF3E8"/>
                    </a:solidFill>
                  </a:tcPr>
                </a:tc>
                <a:tc>
                  <a:txBody>
                    <a:bodyPr/>
                    <a:lstStyle/>
                    <a:p>
                      <a:pPr algn="ctr"/>
                      <a:r>
                        <a:rPr lang="fr-FR" sz="1800" dirty="0">
                          <a:solidFill>
                            <a:schemeClr val="tx1"/>
                          </a:solidFill>
                          <a:latin typeface="+mn-lt"/>
                        </a:rPr>
                        <a:t>24 847 €</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FBF3E8"/>
                    </a:solidFill>
                  </a:tcPr>
                </a:tc>
                <a:tc>
                  <a:txBody>
                    <a:bodyPr/>
                    <a:lstStyle/>
                    <a:p>
                      <a:pPr algn="ctr"/>
                      <a:r>
                        <a:rPr lang="fr-FR" sz="1800" dirty="0">
                          <a:solidFill>
                            <a:schemeClr val="tx1"/>
                          </a:solidFill>
                          <a:latin typeface="+mn-lt"/>
                        </a:rPr>
                        <a:t>19 456 €</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FBF3E8"/>
                    </a:solidFill>
                  </a:tcPr>
                </a:tc>
                <a:tc>
                  <a:txBody>
                    <a:bodyPr/>
                    <a:lstStyle/>
                    <a:p>
                      <a:pPr marL="0" algn="ctr" defTabSz="914400" rtl="0" eaLnBrk="1" latinLnBrk="0" hangingPunct="1">
                        <a:lnSpc>
                          <a:spcPct val="115000"/>
                        </a:lnSpc>
                        <a:spcAft>
                          <a:spcPts val="1000"/>
                        </a:spcAft>
                      </a:pPr>
                      <a:r>
                        <a:rPr lang="fr-FR" sz="1800" b="0" kern="1200" dirty="0">
                          <a:solidFill>
                            <a:schemeClr val="tx1"/>
                          </a:solidFill>
                          <a:latin typeface="Calibri" panose="020F0502020204030204" pitchFamily="34" charset="0"/>
                          <a:cs typeface="Times New Roman" panose="02020603050405020304" pitchFamily="18" charset="0"/>
                        </a:rPr>
                        <a:t>5.391 €</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FBF3E8"/>
                    </a:solidFill>
                  </a:tcPr>
                </a:tc>
                <a:tc>
                  <a:txBody>
                    <a:bodyPr/>
                    <a:lstStyle/>
                    <a:p>
                      <a:pPr algn="ctr"/>
                      <a:r>
                        <a:rPr lang="fr-FR" sz="1800" dirty="0">
                          <a:solidFill>
                            <a:schemeClr val="tx1">
                              <a:lumMod val="85000"/>
                              <a:lumOff val="15000"/>
                            </a:schemeClr>
                          </a:solidFill>
                          <a:latin typeface="+mn-lt"/>
                        </a:rPr>
                        <a:t>3</a:t>
                      </a:r>
                    </a:p>
                  </a:txBody>
                  <a:tcPr>
                    <a:lnL w="28575"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FBF3E8"/>
                    </a:solidFill>
                  </a:tcPr>
                </a:tc>
                <a:extLst>
                  <a:ext uri="{0D108BD9-81ED-4DB2-BD59-A6C34878D82A}">
                    <a16:rowId xmlns:a16="http://schemas.microsoft.com/office/drawing/2014/main" val="564339186"/>
                  </a:ext>
                </a:extLst>
              </a:tr>
              <a:tr h="357712">
                <a:tc>
                  <a:txBody>
                    <a:bodyPr/>
                    <a:lstStyle/>
                    <a:p>
                      <a:r>
                        <a:rPr lang="fr-FR" sz="1800" dirty="0">
                          <a:solidFill>
                            <a:schemeClr val="tx1">
                              <a:lumMod val="85000"/>
                              <a:lumOff val="15000"/>
                            </a:schemeClr>
                          </a:solidFill>
                          <a:latin typeface="+mn-lt"/>
                        </a:rPr>
                        <a:t>Vendeur dans la branche alimentaire</a:t>
                      </a:r>
                    </a:p>
                  </a:txBody>
                  <a:tcPr>
                    <a:lnL w="12700" cmpd="sng">
                      <a:noFill/>
                    </a:lnL>
                    <a:lnR w="28575"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fr-FR" sz="1800" dirty="0">
                          <a:solidFill>
                            <a:schemeClr val="tx1"/>
                          </a:solidFill>
                          <a:latin typeface="+mn-lt"/>
                        </a:rPr>
                        <a:t>26 730 €</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fr-FR" sz="1800" dirty="0">
                          <a:solidFill>
                            <a:schemeClr val="tx1"/>
                          </a:solidFill>
                          <a:latin typeface="+mn-lt"/>
                        </a:rPr>
                        <a:t>17 966</a:t>
                      </a:r>
                      <a:r>
                        <a:rPr lang="fr-FR" sz="1800" baseline="0" dirty="0">
                          <a:solidFill>
                            <a:schemeClr val="tx1"/>
                          </a:solidFill>
                          <a:latin typeface="+mn-lt"/>
                        </a:rPr>
                        <a:t> €</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fr-FR" sz="1800" dirty="0">
                          <a:solidFill>
                            <a:schemeClr val="tx1"/>
                          </a:solidFill>
                          <a:latin typeface="+mn-lt"/>
                        </a:rPr>
                        <a:t>8 764 €</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fr-FR" sz="1800" dirty="0">
                          <a:solidFill>
                            <a:schemeClr val="tx1">
                              <a:lumMod val="85000"/>
                              <a:lumOff val="15000"/>
                            </a:schemeClr>
                          </a:solidFill>
                          <a:latin typeface="+mn-lt"/>
                        </a:rPr>
                        <a:t>3</a:t>
                      </a:r>
                    </a:p>
                  </a:txBody>
                  <a:tcPr>
                    <a:lnL w="28575"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92279014"/>
                  </a:ext>
                </a:extLst>
              </a:tr>
              <a:tr h="370840">
                <a:tc>
                  <a:txBody>
                    <a:bodyPr/>
                    <a:lstStyle/>
                    <a:p>
                      <a:r>
                        <a:rPr lang="fr-FR" sz="1800" dirty="0">
                          <a:solidFill>
                            <a:schemeClr val="tx1">
                              <a:lumMod val="85000"/>
                              <a:lumOff val="15000"/>
                            </a:schemeClr>
                          </a:solidFill>
                          <a:latin typeface="+mn-lt"/>
                        </a:rPr>
                        <a:t>Professionnels de l'hôtellerie</a:t>
                      </a:r>
                    </a:p>
                  </a:txBody>
                  <a:tcPr>
                    <a:lnL w="12700" cmpd="sng">
                      <a:noFill/>
                    </a:lnL>
                    <a:lnR w="28575"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FBF3E8"/>
                    </a:solidFill>
                  </a:tcPr>
                </a:tc>
                <a:tc>
                  <a:txBody>
                    <a:bodyPr/>
                    <a:lstStyle/>
                    <a:p>
                      <a:pPr algn="ctr"/>
                      <a:r>
                        <a:rPr lang="fr-FR" sz="1800" dirty="0">
                          <a:solidFill>
                            <a:schemeClr val="tx1"/>
                          </a:solidFill>
                          <a:latin typeface="+mn-lt"/>
                        </a:rPr>
                        <a:t>21 639 €</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FBF3E8"/>
                    </a:solidFill>
                  </a:tcPr>
                </a:tc>
                <a:tc>
                  <a:txBody>
                    <a:bodyPr/>
                    <a:lstStyle/>
                    <a:p>
                      <a:pPr algn="ctr"/>
                      <a:r>
                        <a:rPr lang="fr-FR" sz="1800" baseline="0" dirty="0">
                          <a:solidFill>
                            <a:schemeClr val="tx1"/>
                          </a:solidFill>
                          <a:latin typeface="+mn-lt"/>
                        </a:rPr>
                        <a:t>22 119 €</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FBF3E8"/>
                    </a:solidFill>
                  </a:tcPr>
                </a:tc>
                <a:tc>
                  <a:txBody>
                    <a:bodyPr/>
                    <a:lstStyle/>
                    <a:p>
                      <a:pPr algn="ctr"/>
                      <a:r>
                        <a:rPr lang="fr-FR" sz="1800" b="1" dirty="0">
                          <a:solidFill>
                            <a:srgbClr val="00B050"/>
                          </a:solidFill>
                          <a:latin typeface="+mn-lt"/>
                        </a:rPr>
                        <a:t>-429 €</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FBF3E8"/>
                    </a:solidFill>
                  </a:tcPr>
                </a:tc>
                <a:tc>
                  <a:txBody>
                    <a:bodyPr/>
                    <a:lstStyle/>
                    <a:p>
                      <a:pPr algn="ctr"/>
                      <a:r>
                        <a:rPr lang="fr-FR" sz="1800" dirty="0">
                          <a:solidFill>
                            <a:schemeClr val="tx1">
                              <a:lumMod val="85000"/>
                              <a:lumOff val="15000"/>
                            </a:schemeClr>
                          </a:solidFill>
                          <a:latin typeface="+mn-lt"/>
                        </a:rPr>
                        <a:t>3</a:t>
                      </a:r>
                    </a:p>
                  </a:txBody>
                  <a:tcPr>
                    <a:lnL w="28575"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FBF3E8"/>
                    </a:solidFill>
                  </a:tcPr>
                </a:tc>
                <a:extLst>
                  <a:ext uri="{0D108BD9-81ED-4DB2-BD59-A6C34878D82A}">
                    <a16:rowId xmlns:a16="http://schemas.microsoft.com/office/drawing/2014/main" val="472607387"/>
                  </a:ext>
                </a:extLst>
              </a:tr>
              <a:tr h="370840">
                <a:tc>
                  <a:txBody>
                    <a:bodyPr/>
                    <a:lstStyle/>
                    <a:p>
                      <a:r>
                        <a:rPr lang="fr-FR" sz="1800" dirty="0">
                          <a:solidFill>
                            <a:schemeClr val="tx1">
                              <a:lumMod val="85000"/>
                              <a:lumOff val="15000"/>
                            </a:schemeClr>
                          </a:solidFill>
                          <a:latin typeface="+mn-lt"/>
                        </a:rPr>
                        <a:t>Peintre vernisseur</a:t>
                      </a:r>
                    </a:p>
                  </a:txBody>
                  <a:tcPr>
                    <a:lnL w="12700" cmpd="sng">
                      <a:noFill/>
                    </a:lnL>
                    <a:lnR w="28575"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fr-FR" sz="1800" dirty="0">
                          <a:solidFill>
                            <a:schemeClr val="tx1"/>
                          </a:solidFill>
                          <a:latin typeface="+mn-lt"/>
                        </a:rPr>
                        <a:t>24 449 €</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fr-FR" sz="1800" dirty="0">
                          <a:solidFill>
                            <a:schemeClr val="tx1"/>
                          </a:solidFill>
                          <a:latin typeface="+mn-lt"/>
                        </a:rPr>
                        <a:t>16 983 €</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algn="ctr" defTabSz="914400" rtl="0" eaLnBrk="1" latinLnBrk="0" hangingPunct="1"/>
                      <a:r>
                        <a:rPr lang="fr-FR" sz="1800" kern="1200" dirty="0">
                          <a:solidFill>
                            <a:schemeClr val="tx1"/>
                          </a:solidFill>
                          <a:latin typeface="+mn-lt"/>
                          <a:ea typeface="+mn-ea"/>
                          <a:cs typeface="+mn-cs"/>
                        </a:rPr>
                        <a:t>7 466 €</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fr-FR" sz="1800" dirty="0">
                          <a:solidFill>
                            <a:schemeClr val="tx1">
                              <a:lumMod val="85000"/>
                              <a:lumOff val="15000"/>
                            </a:schemeClr>
                          </a:solidFill>
                          <a:latin typeface="+mn-lt"/>
                        </a:rPr>
                        <a:t>3</a:t>
                      </a:r>
                    </a:p>
                  </a:txBody>
                  <a:tcPr>
                    <a:lnL w="28575"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10228911"/>
                  </a:ext>
                </a:extLst>
              </a:tr>
            </a:tbl>
          </a:graphicData>
        </a:graphic>
      </p:graphicFrame>
      <p:sp>
        <p:nvSpPr>
          <p:cNvPr id="19" name="Textfeld 18">
            <a:extLst>
              <a:ext uri="{FF2B5EF4-FFF2-40B4-BE49-F238E27FC236}">
                <a16:creationId xmlns:a16="http://schemas.microsoft.com/office/drawing/2014/main" id="{71C5EE45-D21E-4C71-8957-E30D7149DAFF}"/>
              </a:ext>
            </a:extLst>
          </p:cNvPr>
          <p:cNvSpPr txBox="1">
            <a:spLocks noChangeArrowheads="1"/>
          </p:cNvSpPr>
          <p:nvPr/>
        </p:nvSpPr>
        <p:spPr bwMode="auto">
          <a:xfrm>
            <a:off x="2822113" y="5164416"/>
            <a:ext cx="6836699" cy="646972"/>
          </a:xfrm>
          <a:prstGeom prst="rect">
            <a:avLst/>
          </a:prstGeom>
          <a:solidFill>
            <a:srgbClr val="FBF3E8"/>
          </a:solidFill>
          <a:ln w="19050">
            <a:noFill/>
            <a:miter lim="800000"/>
            <a:headEnd/>
            <a:tailEnd/>
          </a:ln>
        </p:spPr>
        <p:txBody>
          <a:bodyPr wrap="square">
            <a:spAutoFit/>
          </a:bodyPr>
          <a:lstStyle>
            <a:lvl1pPr eaLnBrk="0" hangingPunct="0">
              <a:defRPr sz="900">
                <a:solidFill>
                  <a:schemeClr val="tx1"/>
                </a:solidFill>
                <a:latin typeface="Arial" charset="0"/>
                <a:cs typeface="Arial" charset="0"/>
              </a:defRPr>
            </a:lvl1pPr>
            <a:lvl2pPr marL="742950" indent="-285750" eaLnBrk="0" hangingPunct="0">
              <a:defRPr sz="900">
                <a:solidFill>
                  <a:schemeClr val="tx1"/>
                </a:solidFill>
                <a:latin typeface="Arial" charset="0"/>
                <a:cs typeface="Arial" charset="0"/>
              </a:defRPr>
            </a:lvl2pPr>
            <a:lvl3pPr marL="1143000" indent="-228600" eaLnBrk="0" hangingPunct="0">
              <a:defRPr sz="900">
                <a:solidFill>
                  <a:schemeClr val="tx1"/>
                </a:solidFill>
                <a:latin typeface="Arial" charset="0"/>
                <a:cs typeface="Arial" charset="0"/>
              </a:defRPr>
            </a:lvl3pPr>
            <a:lvl4pPr marL="1600200" indent="-228600" eaLnBrk="0" hangingPunct="0">
              <a:defRPr sz="900">
                <a:solidFill>
                  <a:schemeClr val="tx1"/>
                </a:solidFill>
                <a:latin typeface="Arial" charset="0"/>
                <a:cs typeface="Arial" charset="0"/>
              </a:defRPr>
            </a:lvl4pPr>
            <a:lvl5pPr marL="2057400" indent="-228600" eaLnBrk="0" hangingPunct="0">
              <a:defRPr sz="900">
                <a:solidFill>
                  <a:schemeClr val="tx1"/>
                </a:solidFill>
                <a:latin typeface="Arial" charset="0"/>
                <a:cs typeface="Arial" charset="0"/>
              </a:defRPr>
            </a:lvl5pPr>
            <a:lvl6pPr marL="2514600" indent="-228600" eaLnBrk="0" fontAlgn="base" hangingPunct="0">
              <a:spcBef>
                <a:spcPct val="0"/>
              </a:spcBef>
              <a:spcAft>
                <a:spcPct val="0"/>
              </a:spcAft>
              <a:defRPr sz="900">
                <a:solidFill>
                  <a:schemeClr val="tx1"/>
                </a:solidFill>
                <a:latin typeface="Arial" charset="0"/>
                <a:cs typeface="Arial" charset="0"/>
              </a:defRPr>
            </a:lvl6pPr>
            <a:lvl7pPr marL="2971800" indent="-228600" eaLnBrk="0" fontAlgn="base" hangingPunct="0">
              <a:spcBef>
                <a:spcPct val="0"/>
              </a:spcBef>
              <a:spcAft>
                <a:spcPct val="0"/>
              </a:spcAft>
              <a:defRPr sz="900">
                <a:solidFill>
                  <a:schemeClr val="tx1"/>
                </a:solidFill>
                <a:latin typeface="Arial" charset="0"/>
                <a:cs typeface="Arial" charset="0"/>
              </a:defRPr>
            </a:lvl7pPr>
            <a:lvl8pPr marL="3429000" indent="-228600" eaLnBrk="0" fontAlgn="base" hangingPunct="0">
              <a:spcBef>
                <a:spcPct val="0"/>
              </a:spcBef>
              <a:spcAft>
                <a:spcPct val="0"/>
              </a:spcAft>
              <a:defRPr sz="900">
                <a:solidFill>
                  <a:schemeClr val="tx1"/>
                </a:solidFill>
                <a:latin typeface="Arial" charset="0"/>
                <a:cs typeface="Arial" charset="0"/>
              </a:defRPr>
            </a:lvl8pPr>
            <a:lvl9pPr marL="3886200" indent="-228600" eaLnBrk="0" fontAlgn="base" hangingPunct="0">
              <a:spcBef>
                <a:spcPct val="0"/>
              </a:spcBef>
              <a:spcAft>
                <a:spcPct val="0"/>
              </a:spcAft>
              <a:defRPr sz="900">
                <a:solidFill>
                  <a:schemeClr val="tx1"/>
                </a:solidFill>
                <a:latin typeface="Arial" charset="0"/>
                <a:cs typeface="Arial" charset="0"/>
              </a:defRPr>
            </a:lvl9pPr>
          </a:lstStyle>
          <a:p>
            <a:pPr marL="285750" indent="-285750" algn="ctr" eaLnBrk="1" hangingPunct="1">
              <a:lnSpc>
                <a:spcPts val="2200"/>
              </a:lnSpc>
              <a:spcBef>
                <a:spcPts val="600"/>
              </a:spcBef>
              <a:spcAft>
                <a:spcPts val="200"/>
              </a:spcAft>
              <a:buClr>
                <a:schemeClr val="accent1"/>
              </a:buClr>
              <a:buSzPct val="65000"/>
              <a:buFont typeface="Wingdings 3" panose="05040102010807070707" pitchFamily="18" charset="2"/>
              <a:buChar char=""/>
            </a:pPr>
            <a:r>
              <a:rPr lang="fr-FR" sz="1800" b="1" dirty="0">
                <a:latin typeface="+mj-lt"/>
                <a:cs typeface="+mn-cs"/>
              </a:rPr>
              <a:t>69 % </a:t>
            </a:r>
            <a:r>
              <a:rPr lang="fr-FR" sz="1800" dirty="0">
                <a:latin typeface="+mj-lt"/>
                <a:cs typeface="+mn-cs"/>
              </a:rPr>
              <a:t>des fonds investis sont refinancés grâce aux contributions productives des apprentis pendant leur formation.</a:t>
            </a:r>
          </a:p>
        </p:txBody>
      </p:sp>
      <p:sp>
        <p:nvSpPr>
          <p:cNvPr id="4" name="Textfeld 3">
            <a:extLst>
              <a:ext uri="{FF2B5EF4-FFF2-40B4-BE49-F238E27FC236}">
                <a16:creationId xmlns:a16="http://schemas.microsoft.com/office/drawing/2014/main" id="{D3E9687B-1853-8A4F-F107-3AB17ACE2940}"/>
              </a:ext>
            </a:extLst>
          </p:cNvPr>
          <p:cNvSpPr txBox="1"/>
          <p:nvPr/>
        </p:nvSpPr>
        <p:spPr>
          <a:xfrm>
            <a:off x="658812" y="6561137"/>
            <a:ext cx="6291942" cy="261610"/>
          </a:xfrm>
          <a:prstGeom prst="rect">
            <a:avLst/>
          </a:prstGeom>
          <a:noFill/>
        </p:spPr>
        <p:txBody>
          <a:bodyPr wrap="square">
            <a:spAutoFit/>
          </a:bodyPr>
          <a:lstStyle/>
          <a:p>
            <a:r>
              <a:rPr lang="fr-FR" sz="1100" dirty="0">
                <a:solidFill>
                  <a:schemeClr val="tx1">
                    <a:lumMod val="50000"/>
                    <a:lumOff val="50000"/>
                  </a:schemeClr>
                </a:solidFill>
              </a:rPr>
              <a:t>Source: enquête du BIBB 2022/23</a:t>
            </a:r>
          </a:p>
        </p:txBody>
      </p:sp>
    </p:spTree>
    <p:extLst>
      <p:ext uri="{BB962C8B-B14F-4D97-AF65-F5344CB8AC3E}">
        <p14:creationId xmlns:p14="http://schemas.microsoft.com/office/powerpoint/2010/main" val="12036651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1" name="Gerader Verbinder 40">
            <a:extLst>
              <a:ext uri="{FF2B5EF4-FFF2-40B4-BE49-F238E27FC236}">
                <a16:creationId xmlns:a16="http://schemas.microsoft.com/office/drawing/2014/main" id="{A3E5BEE4-6E74-41F9-BF1B-39521456CFA9}"/>
              </a:ext>
            </a:extLst>
          </p:cNvPr>
          <p:cNvCxnSpPr>
            <a:cxnSpLocks/>
          </p:cNvCxnSpPr>
          <p:nvPr/>
        </p:nvCxnSpPr>
        <p:spPr>
          <a:xfrm flipH="1">
            <a:off x="6156872" y="1195049"/>
            <a:ext cx="1" cy="4077416"/>
          </a:xfrm>
          <a:prstGeom prst="line">
            <a:avLst/>
          </a:prstGeom>
        </p:spPr>
        <p:style>
          <a:lnRef idx="1">
            <a:schemeClr val="accent1"/>
          </a:lnRef>
          <a:fillRef idx="0">
            <a:schemeClr val="accent1"/>
          </a:fillRef>
          <a:effectRef idx="0">
            <a:schemeClr val="accent1"/>
          </a:effectRef>
          <a:fontRef idx="minor">
            <a:schemeClr val="tx1"/>
          </a:fontRef>
        </p:style>
      </p:cxnSp>
      <p:sp>
        <p:nvSpPr>
          <p:cNvPr id="4" name="Textplatzhalter 3">
            <a:extLst>
              <a:ext uri="{FF2B5EF4-FFF2-40B4-BE49-F238E27FC236}">
                <a16:creationId xmlns:a16="http://schemas.microsoft.com/office/drawing/2014/main" id="{F0ADEF79-00EC-4906-91D3-89B4A8CF0001}"/>
              </a:ext>
            </a:extLst>
          </p:cNvPr>
          <p:cNvSpPr>
            <a:spLocks noGrp="1"/>
          </p:cNvSpPr>
          <p:nvPr>
            <p:ph type="body" idx="1"/>
          </p:nvPr>
        </p:nvSpPr>
        <p:spPr>
          <a:xfrm>
            <a:off x="3636960" y="1568074"/>
            <a:ext cx="5040000" cy="432000"/>
          </a:xfrm>
          <a:solidFill>
            <a:srgbClr val="D6851B"/>
          </a:solidFill>
        </p:spPr>
        <p:txBody>
          <a:bodyPr wrap="square" lIns="36000" tIns="72000" rIns="36000" bIns="72000">
            <a:spAutoFit/>
          </a:bodyPr>
          <a:lstStyle/>
          <a:p>
            <a:pPr algn="ctr">
              <a:lnSpc>
                <a:spcPct val="100000"/>
              </a:lnSpc>
              <a:spcBef>
                <a:spcPts val="600"/>
              </a:spcBef>
            </a:pPr>
            <a:r>
              <a:rPr lang="fr-FR" sz="1800" b="1" dirty="0"/>
              <a:t>Après et pendant la formation (à plus long terme)</a:t>
            </a:r>
          </a:p>
        </p:txBody>
      </p:sp>
      <p:sp>
        <p:nvSpPr>
          <p:cNvPr id="23" name="Textplatzhalter 3">
            <a:extLst>
              <a:ext uri="{FF2B5EF4-FFF2-40B4-BE49-F238E27FC236}">
                <a16:creationId xmlns:a16="http://schemas.microsoft.com/office/drawing/2014/main" id="{2D371EC3-A387-461F-AA58-FE1A8E4228EF}"/>
              </a:ext>
            </a:extLst>
          </p:cNvPr>
          <p:cNvSpPr txBox="1">
            <a:spLocks/>
          </p:cNvSpPr>
          <p:nvPr/>
        </p:nvSpPr>
        <p:spPr>
          <a:xfrm>
            <a:off x="3636960" y="1996070"/>
            <a:ext cx="5040000" cy="391628"/>
          </a:xfrm>
          <a:prstGeom prst="rect">
            <a:avLst/>
          </a:prstGeom>
          <a:solidFill>
            <a:srgbClr val="FBF3E8"/>
          </a:solidFill>
          <a:ln>
            <a:solidFill>
              <a:schemeClr val="accent1"/>
            </a:solidFill>
          </a:ln>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ct val="100000"/>
              </a:lnSpc>
              <a:spcBef>
                <a:spcPts val="600"/>
              </a:spcBef>
            </a:pPr>
            <a:r>
              <a:rPr lang="fr-FR" sz="1600" dirty="0">
                <a:solidFill>
                  <a:schemeClr val="tx1"/>
                </a:solidFill>
              </a:rPr>
              <a:t>Bénéfices non mesurables</a:t>
            </a:r>
          </a:p>
        </p:txBody>
      </p:sp>
      <p:sp>
        <p:nvSpPr>
          <p:cNvPr id="24" name="Textplatzhalter 3">
            <a:extLst>
              <a:ext uri="{FF2B5EF4-FFF2-40B4-BE49-F238E27FC236}">
                <a16:creationId xmlns:a16="http://schemas.microsoft.com/office/drawing/2014/main" id="{299AEAD2-18DA-4C4B-A71D-FEAA181974A4}"/>
              </a:ext>
            </a:extLst>
          </p:cNvPr>
          <p:cNvSpPr txBox="1">
            <a:spLocks/>
          </p:cNvSpPr>
          <p:nvPr/>
        </p:nvSpPr>
        <p:spPr>
          <a:xfrm>
            <a:off x="3636960" y="2652644"/>
            <a:ext cx="5040000" cy="657341"/>
          </a:xfrm>
          <a:prstGeom prst="rect">
            <a:avLst/>
          </a:prstGeom>
          <a:solidFill>
            <a:srgbClr val="FBF3E8"/>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ct val="100000"/>
              </a:lnSpc>
              <a:spcBef>
                <a:spcPts val="600"/>
              </a:spcBef>
            </a:pPr>
            <a:r>
              <a:rPr lang="fr-FR" sz="1600" dirty="0">
                <a:solidFill>
                  <a:schemeClr val="tx1"/>
                </a:solidFill>
              </a:rPr>
              <a:t>Formation sur mesure</a:t>
            </a:r>
          </a:p>
          <a:p>
            <a:pPr marL="285750" indent="-285750" algn="ctr" defTabSz="914400">
              <a:lnSpc>
                <a:spcPts val="2200"/>
              </a:lnSpc>
              <a:spcBef>
                <a:spcPts val="0"/>
              </a:spcBef>
              <a:spcAft>
                <a:spcPts val="200"/>
              </a:spcAft>
              <a:buClr>
                <a:srgbClr val="D6851B"/>
              </a:buClr>
              <a:buSzPct val="65000"/>
              <a:buFont typeface="Wingdings 3" panose="05040102010807070707" pitchFamily="18" charset="2"/>
              <a:buChar char=""/>
            </a:pPr>
            <a:r>
              <a:rPr lang="fr-FR" sz="1600" dirty="0">
                <a:solidFill>
                  <a:schemeClr val="tx1"/>
                </a:solidFill>
              </a:rPr>
              <a:t>Transmission d’aptitudes propres à l’entreprise </a:t>
            </a:r>
          </a:p>
        </p:txBody>
      </p:sp>
      <p:sp>
        <p:nvSpPr>
          <p:cNvPr id="25" name="Textplatzhalter 3">
            <a:extLst>
              <a:ext uri="{FF2B5EF4-FFF2-40B4-BE49-F238E27FC236}">
                <a16:creationId xmlns:a16="http://schemas.microsoft.com/office/drawing/2014/main" id="{8DA752B4-A0BB-416B-ADE7-2C88C776DBBD}"/>
              </a:ext>
            </a:extLst>
          </p:cNvPr>
          <p:cNvSpPr txBox="1">
            <a:spLocks/>
          </p:cNvSpPr>
          <p:nvPr/>
        </p:nvSpPr>
        <p:spPr>
          <a:xfrm>
            <a:off x="3636960" y="3440456"/>
            <a:ext cx="5040000" cy="657341"/>
          </a:xfrm>
          <a:prstGeom prst="rect">
            <a:avLst/>
          </a:prstGeom>
          <a:solidFill>
            <a:srgbClr val="FBF3E8"/>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ct val="100000"/>
              </a:lnSpc>
              <a:spcBef>
                <a:spcPts val="600"/>
              </a:spcBef>
            </a:pPr>
            <a:r>
              <a:rPr lang="fr-FR" sz="1600" dirty="0">
                <a:solidFill>
                  <a:schemeClr val="tx1"/>
                </a:solidFill>
              </a:rPr>
              <a:t>Sélection</a:t>
            </a:r>
          </a:p>
          <a:p>
            <a:pPr marL="285750" indent="-285750" algn="ctr" defTabSz="914400">
              <a:lnSpc>
                <a:spcPts val="2200"/>
              </a:lnSpc>
              <a:spcBef>
                <a:spcPts val="0"/>
              </a:spcBef>
              <a:spcAft>
                <a:spcPts val="200"/>
              </a:spcAft>
              <a:buClr>
                <a:srgbClr val="D6851B"/>
              </a:buClr>
              <a:buSzPct val="65000"/>
              <a:buFont typeface="Wingdings 3" panose="05040102010807070707" pitchFamily="18" charset="2"/>
              <a:buChar char=""/>
            </a:pPr>
            <a:r>
              <a:rPr lang="fr-FR" sz="1600" dirty="0">
                <a:solidFill>
                  <a:schemeClr val="tx1"/>
                </a:solidFill>
              </a:rPr>
              <a:t>Éviter les erreurs d’affectation de personnel</a:t>
            </a:r>
          </a:p>
        </p:txBody>
      </p:sp>
      <p:sp>
        <p:nvSpPr>
          <p:cNvPr id="29" name="Textplatzhalter 3">
            <a:extLst>
              <a:ext uri="{FF2B5EF4-FFF2-40B4-BE49-F238E27FC236}">
                <a16:creationId xmlns:a16="http://schemas.microsoft.com/office/drawing/2014/main" id="{D9BD8C14-AC28-4C1F-9470-1BBC9113B764}"/>
              </a:ext>
            </a:extLst>
          </p:cNvPr>
          <p:cNvSpPr txBox="1">
            <a:spLocks/>
          </p:cNvSpPr>
          <p:nvPr/>
        </p:nvSpPr>
        <p:spPr>
          <a:xfrm>
            <a:off x="3636960" y="4228268"/>
            <a:ext cx="5040000" cy="391628"/>
          </a:xfrm>
          <a:prstGeom prst="rect">
            <a:avLst/>
          </a:prstGeom>
          <a:solidFill>
            <a:srgbClr val="FBF3E8"/>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ct val="100000"/>
              </a:lnSpc>
              <a:spcBef>
                <a:spcPts val="600"/>
              </a:spcBef>
            </a:pPr>
            <a:r>
              <a:rPr lang="fr-FR" sz="1600" dirty="0">
                <a:solidFill>
                  <a:schemeClr val="tx1"/>
                </a:solidFill>
              </a:rPr>
              <a:t>Prévention du manque de personnel</a:t>
            </a:r>
          </a:p>
        </p:txBody>
      </p:sp>
      <p:sp>
        <p:nvSpPr>
          <p:cNvPr id="37" name="Textplatzhalter 3">
            <a:extLst>
              <a:ext uri="{FF2B5EF4-FFF2-40B4-BE49-F238E27FC236}">
                <a16:creationId xmlns:a16="http://schemas.microsoft.com/office/drawing/2014/main" id="{C5DBAD32-32D4-4406-A167-79D764ABF7CD}"/>
              </a:ext>
            </a:extLst>
          </p:cNvPr>
          <p:cNvSpPr txBox="1">
            <a:spLocks/>
          </p:cNvSpPr>
          <p:nvPr/>
        </p:nvSpPr>
        <p:spPr>
          <a:xfrm>
            <a:off x="4716960" y="885539"/>
            <a:ext cx="2880000" cy="504000"/>
          </a:xfrm>
          <a:prstGeom prst="rect">
            <a:avLst/>
          </a:prstGeom>
          <a:solidFill>
            <a:srgbClr val="D6851B"/>
          </a:solidFill>
        </p:spPr>
        <p:txBody>
          <a:bodyPr vert="horz" lIns="0" tIns="0" rIns="0" bIns="0" rtlCol="0" anchor="ctr">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fr-FR" sz="1800" b="1" dirty="0"/>
              <a:t>Bénéfices</a:t>
            </a:r>
          </a:p>
        </p:txBody>
      </p:sp>
      <p:sp>
        <p:nvSpPr>
          <p:cNvPr id="6" name="Titel 5">
            <a:extLst>
              <a:ext uri="{FF2B5EF4-FFF2-40B4-BE49-F238E27FC236}">
                <a16:creationId xmlns:a16="http://schemas.microsoft.com/office/drawing/2014/main" id="{A52388F7-8896-43BA-9094-FFF2D7C8831E}"/>
              </a:ext>
            </a:extLst>
          </p:cNvPr>
          <p:cNvSpPr>
            <a:spLocks noGrp="1"/>
          </p:cNvSpPr>
          <p:nvPr>
            <p:ph type="title"/>
          </p:nvPr>
        </p:nvSpPr>
        <p:spPr/>
        <p:txBody>
          <a:bodyPr>
            <a:normAutofit/>
          </a:bodyPr>
          <a:lstStyle/>
          <a:p>
            <a:r>
              <a:rPr lang="fr-FR" dirty="0"/>
              <a:t>3. c) En quoi consistent les bénéfices ?</a:t>
            </a:r>
          </a:p>
        </p:txBody>
      </p:sp>
      <p:sp>
        <p:nvSpPr>
          <p:cNvPr id="16" name="Textplatzhalter 3">
            <a:extLst>
              <a:ext uri="{FF2B5EF4-FFF2-40B4-BE49-F238E27FC236}">
                <a16:creationId xmlns:a16="http://schemas.microsoft.com/office/drawing/2014/main" id="{A5813624-45C2-4EDB-892B-9B8D27C56D7C}"/>
              </a:ext>
            </a:extLst>
          </p:cNvPr>
          <p:cNvSpPr txBox="1">
            <a:spLocks/>
          </p:cNvSpPr>
          <p:nvPr/>
        </p:nvSpPr>
        <p:spPr>
          <a:xfrm>
            <a:off x="3636960" y="4750367"/>
            <a:ext cx="5040000" cy="391628"/>
          </a:xfrm>
          <a:prstGeom prst="rect">
            <a:avLst/>
          </a:prstGeom>
          <a:solidFill>
            <a:srgbClr val="FBF3E8"/>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ct val="100000"/>
              </a:lnSpc>
              <a:spcBef>
                <a:spcPts val="600"/>
              </a:spcBef>
            </a:pPr>
            <a:r>
              <a:rPr lang="fr-FR" sz="1600" dirty="0">
                <a:solidFill>
                  <a:schemeClr val="tx1"/>
                </a:solidFill>
              </a:rPr>
              <a:t>Meilleure rétention des employé·e·s</a:t>
            </a:r>
          </a:p>
        </p:txBody>
      </p:sp>
      <p:sp>
        <p:nvSpPr>
          <p:cNvPr id="17" name="Textplatzhalter 3">
            <a:extLst>
              <a:ext uri="{FF2B5EF4-FFF2-40B4-BE49-F238E27FC236}">
                <a16:creationId xmlns:a16="http://schemas.microsoft.com/office/drawing/2014/main" id="{682C7A98-2185-4AA1-9179-379C0896795B}"/>
              </a:ext>
            </a:extLst>
          </p:cNvPr>
          <p:cNvSpPr txBox="1">
            <a:spLocks/>
          </p:cNvSpPr>
          <p:nvPr/>
        </p:nvSpPr>
        <p:spPr>
          <a:xfrm>
            <a:off x="3636960" y="5272465"/>
            <a:ext cx="5040000" cy="391628"/>
          </a:xfrm>
          <a:prstGeom prst="rect">
            <a:avLst/>
          </a:prstGeom>
          <a:solidFill>
            <a:srgbClr val="FBF3E8"/>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ct val="100000"/>
              </a:lnSpc>
              <a:spcBef>
                <a:spcPts val="600"/>
              </a:spcBef>
            </a:pPr>
            <a:r>
              <a:rPr lang="fr-FR" sz="1600" dirty="0">
                <a:solidFill>
                  <a:schemeClr val="tx1"/>
                </a:solidFill>
              </a:rPr>
              <a:t>Entretenir l’image de l’entreprise (RSE)</a:t>
            </a:r>
          </a:p>
        </p:txBody>
      </p:sp>
    </p:spTree>
    <p:extLst>
      <p:ext uri="{BB962C8B-B14F-4D97-AF65-F5344CB8AC3E}">
        <p14:creationId xmlns:p14="http://schemas.microsoft.com/office/powerpoint/2010/main" val="289395114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fade">
                                      <p:cBhvr>
                                        <p:cTn id="7" dur="2750"/>
                                        <p:tgtEl>
                                          <p:spTgt spid="4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bg/>
                                          </p:spTgt>
                                        </p:tgtEl>
                                        <p:attrNameLst>
                                          <p:attrName>style.visibility</p:attrName>
                                        </p:attrNameLst>
                                      </p:cBhvr>
                                      <p:to>
                                        <p:strVal val="visible"/>
                                      </p:to>
                                    </p:set>
                                    <p:animEffect transition="in" filter="fade">
                                      <p:cBhvr>
                                        <p:cTn id="12" dur="1000"/>
                                        <p:tgtEl>
                                          <p:spTgt spid="4">
                                            <p:bg/>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animEffect transition="in" filter="fade">
                                      <p:cBhvr>
                                        <p:cTn id="15" dur="1000"/>
                                        <p:tgtEl>
                                          <p:spTgt spid="4">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3">
                                            <p:bg/>
                                          </p:spTgt>
                                        </p:tgtEl>
                                        <p:attrNameLst>
                                          <p:attrName>style.visibility</p:attrName>
                                        </p:attrNameLst>
                                      </p:cBhvr>
                                      <p:to>
                                        <p:strVal val="visible"/>
                                      </p:to>
                                    </p:set>
                                    <p:animEffect transition="in" filter="fade">
                                      <p:cBhvr>
                                        <p:cTn id="20" dur="500"/>
                                        <p:tgtEl>
                                          <p:spTgt spid="23">
                                            <p:bg/>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3">
                                            <p:txEl>
                                              <p:pRg st="0" end="0"/>
                                            </p:txEl>
                                          </p:spTgt>
                                        </p:tgtEl>
                                        <p:attrNameLst>
                                          <p:attrName>style.visibility</p:attrName>
                                        </p:attrNameLst>
                                      </p:cBhvr>
                                      <p:to>
                                        <p:strVal val="visible"/>
                                      </p:to>
                                    </p:set>
                                    <p:animEffect transition="in" filter="fade">
                                      <p:cBhvr>
                                        <p:cTn id="23" dur="500"/>
                                        <p:tgtEl>
                                          <p:spTgt spid="23">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24">
                                            <p:bg/>
                                          </p:spTgt>
                                        </p:tgtEl>
                                        <p:attrNameLst>
                                          <p:attrName>style.visibility</p:attrName>
                                        </p:attrNameLst>
                                      </p:cBhvr>
                                      <p:to>
                                        <p:strVal val="visible"/>
                                      </p:to>
                                    </p:set>
                                    <p:animEffect transition="in" filter="fade">
                                      <p:cBhvr>
                                        <p:cTn id="28" dur="500"/>
                                        <p:tgtEl>
                                          <p:spTgt spid="24">
                                            <p:bg/>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4">
                                            <p:txEl>
                                              <p:pRg st="0" end="0"/>
                                            </p:txEl>
                                          </p:spTgt>
                                        </p:tgtEl>
                                        <p:attrNameLst>
                                          <p:attrName>style.visibility</p:attrName>
                                        </p:attrNameLst>
                                      </p:cBhvr>
                                      <p:to>
                                        <p:strVal val="visible"/>
                                      </p:to>
                                    </p:set>
                                    <p:animEffect transition="in" filter="fade">
                                      <p:cBhvr>
                                        <p:cTn id="31" dur="500"/>
                                        <p:tgtEl>
                                          <p:spTgt spid="24">
                                            <p:txEl>
                                              <p:pRg st="0" end="0"/>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4">
                                            <p:txEl>
                                              <p:pRg st="1" end="1"/>
                                            </p:txEl>
                                          </p:spTgt>
                                        </p:tgtEl>
                                        <p:attrNameLst>
                                          <p:attrName>style.visibility</p:attrName>
                                        </p:attrNameLst>
                                      </p:cBhvr>
                                      <p:to>
                                        <p:strVal val="visible"/>
                                      </p:to>
                                    </p:set>
                                    <p:animEffect transition="in" filter="fade">
                                      <p:cBhvr>
                                        <p:cTn id="34" dur="500"/>
                                        <p:tgtEl>
                                          <p:spTgt spid="24">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25">
                                            <p:bg/>
                                          </p:spTgt>
                                        </p:tgtEl>
                                        <p:attrNameLst>
                                          <p:attrName>style.visibility</p:attrName>
                                        </p:attrNameLst>
                                      </p:cBhvr>
                                      <p:to>
                                        <p:strVal val="visible"/>
                                      </p:to>
                                    </p:set>
                                    <p:animEffect transition="in" filter="fade">
                                      <p:cBhvr>
                                        <p:cTn id="39" dur="500"/>
                                        <p:tgtEl>
                                          <p:spTgt spid="25">
                                            <p:bg/>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5">
                                            <p:txEl>
                                              <p:pRg st="0" end="0"/>
                                            </p:txEl>
                                          </p:spTgt>
                                        </p:tgtEl>
                                        <p:attrNameLst>
                                          <p:attrName>style.visibility</p:attrName>
                                        </p:attrNameLst>
                                      </p:cBhvr>
                                      <p:to>
                                        <p:strVal val="visible"/>
                                      </p:to>
                                    </p:set>
                                    <p:animEffect transition="in" filter="fade">
                                      <p:cBhvr>
                                        <p:cTn id="42" dur="500"/>
                                        <p:tgtEl>
                                          <p:spTgt spid="25">
                                            <p:txEl>
                                              <p:pRg st="0" end="0"/>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25">
                                            <p:txEl>
                                              <p:pRg st="1" end="1"/>
                                            </p:txEl>
                                          </p:spTgt>
                                        </p:tgtEl>
                                        <p:attrNameLst>
                                          <p:attrName>style.visibility</p:attrName>
                                        </p:attrNameLst>
                                      </p:cBhvr>
                                      <p:to>
                                        <p:strVal val="visible"/>
                                      </p:to>
                                    </p:set>
                                    <p:animEffect transition="in" filter="fade">
                                      <p:cBhvr>
                                        <p:cTn id="45" dur="500"/>
                                        <p:tgtEl>
                                          <p:spTgt spid="25">
                                            <p:txEl>
                                              <p:pRg st="1" end="1"/>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29">
                                            <p:bg/>
                                          </p:spTgt>
                                        </p:tgtEl>
                                        <p:attrNameLst>
                                          <p:attrName>style.visibility</p:attrName>
                                        </p:attrNameLst>
                                      </p:cBhvr>
                                      <p:to>
                                        <p:strVal val="visible"/>
                                      </p:to>
                                    </p:set>
                                    <p:animEffect transition="in" filter="fade">
                                      <p:cBhvr>
                                        <p:cTn id="50" dur="500"/>
                                        <p:tgtEl>
                                          <p:spTgt spid="29">
                                            <p:bg/>
                                          </p:spTgt>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29">
                                            <p:txEl>
                                              <p:pRg st="0" end="0"/>
                                            </p:txEl>
                                          </p:spTgt>
                                        </p:tgtEl>
                                        <p:attrNameLst>
                                          <p:attrName>style.visibility</p:attrName>
                                        </p:attrNameLst>
                                      </p:cBhvr>
                                      <p:to>
                                        <p:strVal val="visible"/>
                                      </p:to>
                                    </p:set>
                                    <p:animEffect transition="in" filter="fade">
                                      <p:cBhvr>
                                        <p:cTn id="53" dur="500"/>
                                        <p:tgtEl>
                                          <p:spTgt spid="29">
                                            <p:txEl>
                                              <p:pRg st="0" end="0"/>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16">
                                            <p:bg/>
                                          </p:spTgt>
                                        </p:tgtEl>
                                        <p:attrNameLst>
                                          <p:attrName>style.visibility</p:attrName>
                                        </p:attrNameLst>
                                      </p:cBhvr>
                                      <p:to>
                                        <p:strVal val="visible"/>
                                      </p:to>
                                    </p:set>
                                    <p:animEffect transition="in" filter="fade">
                                      <p:cBhvr>
                                        <p:cTn id="58" dur="500"/>
                                        <p:tgtEl>
                                          <p:spTgt spid="16">
                                            <p:bg/>
                                          </p:spTgt>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16">
                                            <p:txEl>
                                              <p:pRg st="0" end="0"/>
                                            </p:txEl>
                                          </p:spTgt>
                                        </p:tgtEl>
                                        <p:attrNameLst>
                                          <p:attrName>style.visibility</p:attrName>
                                        </p:attrNameLst>
                                      </p:cBhvr>
                                      <p:to>
                                        <p:strVal val="visible"/>
                                      </p:to>
                                    </p:set>
                                    <p:animEffect transition="in" filter="fade">
                                      <p:cBhvr>
                                        <p:cTn id="61" dur="500"/>
                                        <p:tgtEl>
                                          <p:spTgt spid="16">
                                            <p:txEl>
                                              <p:pRg st="0" end="0"/>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grpId="0" nodeType="clickEffect">
                                  <p:stCondLst>
                                    <p:cond delay="0"/>
                                  </p:stCondLst>
                                  <p:childTnLst>
                                    <p:set>
                                      <p:cBhvr>
                                        <p:cTn id="65" dur="1" fill="hold">
                                          <p:stCondLst>
                                            <p:cond delay="0"/>
                                          </p:stCondLst>
                                        </p:cTn>
                                        <p:tgtEl>
                                          <p:spTgt spid="17">
                                            <p:bg/>
                                          </p:spTgt>
                                        </p:tgtEl>
                                        <p:attrNameLst>
                                          <p:attrName>style.visibility</p:attrName>
                                        </p:attrNameLst>
                                      </p:cBhvr>
                                      <p:to>
                                        <p:strVal val="visible"/>
                                      </p:to>
                                    </p:set>
                                    <p:animEffect transition="in" filter="fade">
                                      <p:cBhvr>
                                        <p:cTn id="66" dur="500"/>
                                        <p:tgtEl>
                                          <p:spTgt spid="17">
                                            <p:bg/>
                                          </p:spTgt>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17">
                                            <p:txEl>
                                              <p:pRg st="0" end="0"/>
                                            </p:txEl>
                                          </p:spTgt>
                                        </p:tgtEl>
                                        <p:attrNameLst>
                                          <p:attrName>style.visibility</p:attrName>
                                        </p:attrNameLst>
                                      </p:cBhvr>
                                      <p:to>
                                        <p:strVal val="visible"/>
                                      </p:to>
                                    </p:set>
                                    <p:animEffect transition="in" filter="fade">
                                      <p:cBhvr>
                                        <p:cTn id="69" dur="5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animBg="1"/>
      <p:bldP spid="23" grpId="0" uiExpand="1" build="p" animBg="1"/>
      <p:bldP spid="24" grpId="0" uiExpand="1" build="p" animBg="1"/>
      <p:bldP spid="25" grpId="0" uiExpand="1" build="p" animBg="1"/>
      <p:bldP spid="29" grpId="0" uiExpand="1" build="p" animBg="1"/>
      <p:bldP spid="16" grpId="0" uiExpand="1" build="p" animBg="1"/>
      <p:bldP spid="17" grpId="0" uiExpand="1" build="p"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A7DCDE-9502-4DE6-A0E5-133FBAA22CD9}"/>
              </a:ext>
            </a:extLst>
          </p:cNvPr>
          <p:cNvSpPr>
            <a:spLocks noGrp="1"/>
          </p:cNvSpPr>
          <p:nvPr>
            <p:ph type="title"/>
          </p:nvPr>
        </p:nvSpPr>
        <p:spPr>
          <a:xfrm>
            <a:off x="658812" y="296863"/>
            <a:ext cx="9000000" cy="1093526"/>
          </a:xfrm>
        </p:spPr>
        <p:txBody>
          <a:bodyPr>
            <a:normAutofit/>
          </a:bodyPr>
          <a:lstStyle/>
          <a:p>
            <a:r>
              <a:rPr lang="fr-FR" dirty="0"/>
              <a:t>4. Est-ce qu’une nouvelle embauche est moins chère qu’une mesure de formation ?</a:t>
            </a:r>
          </a:p>
        </p:txBody>
      </p:sp>
      <p:sp>
        <p:nvSpPr>
          <p:cNvPr id="5" name="Textfeld 4">
            <a:extLst>
              <a:ext uri="{FF2B5EF4-FFF2-40B4-BE49-F238E27FC236}">
                <a16:creationId xmlns:a16="http://schemas.microsoft.com/office/drawing/2014/main" id="{72BF8F37-371D-40FB-87AD-4FC5A8133E45}"/>
              </a:ext>
            </a:extLst>
          </p:cNvPr>
          <p:cNvSpPr txBox="1"/>
          <p:nvPr/>
        </p:nvSpPr>
        <p:spPr>
          <a:xfrm>
            <a:off x="658812" y="1567612"/>
            <a:ext cx="7528844" cy="769441"/>
          </a:xfrm>
          <a:prstGeom prst="rect">
            <a:avLst/>
          </a:prstGeom>
          <a:noFill/>
        </p:spPr>
        <p:txBody>
          <a:bodyPr wrap="square" lIns="0" tIns="0" rIns="0" bIns="0" rtlCol="0">
            <a:spAutoFit/>
          </a:bodyPr>
          <a:lstStyle/>
          <a:p>
            <a:pPr marL="457200" indent="-457200">
              <a:lnSpc>
                <a:spcPts val="2400"/>
              </a:lnSpc>
              <a:spcAft>
                <a:spcPts val="1200"/>
              </a:spcAft>
              <a:buFont typeface="+mj-lt"/>
              <a:buAutoNum type="alphaLcParenR"/>
            </a:pPr>
            <a:r>
              <a:rPr lang="fr-FR" sz="2000" dirty="0">
                <a:latin typeface="+mj-lt"/>
              </a:rPr>
              <a:t>Quels sont les coûts entraînés par l’embauche de nouveaux personnels ?</a:t>
            </a:r>
          </a:p>
          <a:p>
            <a:pPr marL="457200" indent="-457200">
              <a:lnSpc>
                <a:spcPts val="2400"/>
              </a:lnSpc>
              <a:spcAft>
                <a:spcPts val="1200"/>
              </a:spcAft>
              <a:buFont typeface="+mj-lt"/>
              <a:buAutoNum type="alphaLcParenR"/>
            </a:pPr>
            <a:r>
              <a:rPr lang="fr-FR" sz="2000" dirty="0">
                <a:latin typeface="+mj-lt"/>
              </a:rPr>
              <a:t>Combien coûte une nouvelle embauche ?</a:t>
            </a:r>
          </a:p>
        </p:txBody>
      </p:sp>
    </p:spTree>
    <p:extLst>
      <p:ext uri="{BB962C8B-B14F-4D97-AF65-F5344CB8AC3E}">
        <p14:creationId xmlns:p14="http://schemas.microsoft.com/office/powerpoint/2010/main" val="351588431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Effect transition="in" filter="fade">
                                      <p:cBhvr>
                                        <p:cTn id="11"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A7DCDE-9502-4DE6-A0E5-133FBAA22CD9}"/>
              </a:ext>
            </a:extLst>
          </p:cNvPr>
          <p:cNvSpPr>
            <a:spLocks noGrp="1"/>
          </p:cNvSpPr>
          <p:nvPr>
            <p:ph type="title"/>
          </p:nvPr>
        </p:nvSpPr>
        <p:spPr>
          <a:xfrm>
            <a:off x="658812" y="296863"/>
            <a:ext cx="9000000" cy="1093526"/>
          </a:xfrm>
        </p:spPr>
        <p:txBody>
          <a:bodyPr>
            <a:normAutofit/>
          </a:bodyPr>
          <a:lstStyle/>
          <a:p>
            <a:r>
              <a:rPr lang="fr-FR" dirty="0"/>
              <a:t>5. La formation en alternance – Un modèle payant</a:t>
            </a:r>
          </a:p>
        </p:txBody>
      </p:sp>
      <p:sp>
        <p:nvSpPr>
          <p:cNvPr id="5" name="Textfeld 4">
            <a:extLst>
              <a:ext uri="{FF2B5EF4-FFF2-40B4-BE49-F238E27FC236}">
                <a16:creationId xmlns:a16="http://schemas.microsoft.com/office/drawing/2014/main" id="{72BF8F37-371D-40FB-87AD-4FC5A8133E45}"/>
              </a:ext>
            </a:extLst>
          </p:cNvPr>
          <p:cNvSpPr txBox="1"/>
          <p:nvPr/>
        </p:nvSpPr>
        <p:spPr>
          <a:xfrm>
            <a:off x="658812" y="1567612"/>
            <a:ext cx="7528844" cy="1692771"/>
          </a:xfrm>
          <a:prstGeom prst="rect">
            <a:avLst/>
          </a:prstGeom>
          <a:noFill/>
        </p:spPr>
        <p:txBody>
          <a:bodyPr wrap="square" lIns="0" tIns="0" rIns="0" bIns="0" rtlCol="0">
            <a:spAutoFit/>
          </a:bodyPr>
          <a:lstStyle/>
          <a:p>
            <a:pPr marL="457200" indent="-457200">
              <a:lnSpc>
                <a:spcPts val="2400"/>
              </a:lnSpc>
              <a:spcAft>
                <a:spcPts val="1200"/>
              </a:spcAft>
              <a:buFont typeface="+mj-lt"/>
              <a:buAutoNum type="alphaLcParenR"/>
            </a:pPr>
            <a:r>
              <a:rPr lang="fr-FR" sz="2000" dirty="0">
                <a:latin typeface="+mj-lt"/>
              </a:rPr>
              <a:t>Gains et bénéfices en un coup d’œil</a:t>
            </a:r>
          </a:p>
          <a:p>
            <a:pPr marL="457200" indent="-457200">
              <a:lnSpc>
                <a:spcPts val="2400"/>
              </a:lnSpc>
              <a:spcAft>
                <a:spcPts val="1200"/>
              </a:spcAft>
              <a:buFont typeface="+mj-lt"/>
              <a:buAutoNum type="alphaLcParenR"/>
            </a:pPr>
            <a:r>
              <a:rPr lang="fr-FR" sz="2000" dirty="0">
                <a:latin typeface="+mj-lt"/>
              </a:rPr>
              <a:t>Comparaison des coûts et des bénéfices</a:t>
            </a:r>
          </a:p>
          <a:p>
            <a:pPr marL="457200" indent="-457200">
              <a:lnSpc>
                <a:spcPts val="2400"/>
              </a:lnSpc>
              <a:spcAft>
                <a:spcPts val="1200"/>
              </a:spcAft>
              <a:buFont typeface="+mj-lt"/>
              <a:buAutoNum type="alphaLcParenR"/>
            </a:pPr>
            <a:r>
              <a:rPr lang="fr-FR" sz="2000" dirty="0">
                <a:latin typeface="+mj-lt"/>
              </a:rPr>
              <a:t>Aperçu des bénéfices pour l’entreprise</a:t>
            </a:r>
          </a:p>
          <a:p>
            <a:pPr marL="457200" indent="-457200">
              <a:lnSpc>
                <a:spcPts val="2400"/>
              </a:lnSpc>
              <a:spcAft>
                <a:spcPts val="1200"/>
              </a:spcAft>
              <a:buFont typeface="+mj-lt"/>
              <a:buAutoNum type="alphaLcParenR"/>
            </a:pPr>
            <a:r>
              <a:rPr lang="fr-FR" sz="2000" dirty="0">
                <a:latin typeface="+mj-lt"/>
              </a:rPr>
              <a:t>Aspects sociaux et économiques</a:t>
            </a:r>
          </a:p>
        </p:txBody>
      </p:sp>
    </p:spTree>
    <p:extLst>
      <p:ext uri="{BB962C8B-B14F-4D97-AF65-F5344CB8AC3E}">
        <p14:creationId xmlns:p14="http://schemas.microsoft.com/office/powerpoint/2010/main" val="290717192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2" name="Gerader Verbinder 51">
            <a:extLst>
              <a:ext uri="{FF2B5EF4-FFF2-40B4-BE49-F238E27FC236}">
                <a16:creationId xmlns:a16="http://schemas.microsoft.com/office/drawing/2014/main" id="{9F3B998C-AC3F-4794-880D-84880F07AE46}"/>
              </a:ext>
            </a:extLst>
          </p:cNvPr>
          <p:cNvCxnSpPr>
            <a:cxnSpLocks/>
            <a:endCxn id="44" idx="0"/>
          </p:cNvCxnSpPr>
          <p:nvPr/>
        </p:nvCxnSpPr>
        <p:spPr>
          <a:xfrm flipH="1">
            <a:off x="5069693" y="2244255"/>
            <a:ext cx="17126" cy="2249927"/>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Gerader Verbinder 52">
            <a:extLst>
              <a:ext uri="{FF2B5EF4-FFF2-40B4-BE49-F238E27FC236}">
                <a16:creationId xmlns:a16="http://schemas.microsoft.com/office/drawing/2014/main" id="{F248277D-73A9-4F77-AD0F-F8FE8862319B}"/>
              </a:ext>
            </a:extLst>
          </p:cNvPr>
          <p:cNvCxnSpPr>
            <a:cxnSpLocks/>
          </p:cNvCxnSpPr>
          <p:nvPr/>
        </p:nvCxnSpPr>
        <p:spPr>
          <a:xfrm>
            <a:off x="7301700" y="2213040"/>
            <a:ext cx="0" cy="2656887"/>
          </a:xfrm>
          <a:prstGeom prst="line">
            <a:avLst/>
          </a:prstGeom>
        </p:spPr>
        <p:style>
          <a:lnRef idx="1">
            <a:schemeClr val="accent1"/>
          </a:lnRef>
          <a:fillRef idx="0">
            <a:schemeClr val="accent1"/>
          </a:fillRef>
          <a:effectRef idx="0">
            <a:schemeClr val="accent1"/>
          </a:effectRef>
          <a:fontRef idx="minor">
            <a:schemeClr val="tx1"/>
          </a:fontRef>
        </p:style>
      </p:cxnSp>
      <p:cxnSp>
        <p:nvCxnSpPr>
          <p:cNvPr id="54" name="Gerader Verbinder 53">
            <a:extLst>
              <a:ext uri="{FF2B5EF4-FFF2-40B4-BE49-F238E27FC236}">
                <a16:creationId xmlns:a16="http://schemas.microsoft.com/office/drawing/2014/main" id="{67A23176-D976-477E-B418-F7EDCDFAE6DD}"/>
              </a:ext>
            </a:extLst>
          </p:cNvPr>
          <p:cNvCxnSpPr>
            <a:cxnSpLocks/>
            <a:endCxn id="35" idx="0"/>
          </p:cNvCxnSpPr>
          <p:nvPr/>
        </p:nvCxnSpPr>
        <p:spPr>
          <a:xfrm>
            <a:off x="10081726" y="2249635"/>
            <a:ext cx="10849" cy="2938503"/>
          </a:xfrm>
          <a:prstGeom prst="line">
            <a:avLst/>
          </a:prstGeom>
        </p:spPr>
        <p:style>
          <a:lnRef idx="1">
            <a:schemeClr val="accent1"/>
          </a:lnRef>
          <a:fillRef idx="0">
            <a:schemeClr val="accent1"/>
          </a:fillRef>
          <a:effectRef idx="0">
            <a:schemeClr val="accent1"/>
          </a:effectRef>
          <a:fontRef idx="minor">
            <a:schemeClr val="tx1"/>
          </a:fontRef>
        </p:style>
      </p:cxnSp>
      <p:cxnSp>
        <p:nvCxnSpPr>
          <p:cNvPr id="55" name="Gerader Verbinder 54">
            <a:extLst>
              <a:ext uri="{FF2B5EF4-FFF2-40B4-BE49-F238E27FC236}">
                <a16:creationId xmlns:a16="http://schemas.microsoft.com/office/drawing/2014/main" id="{10B77064-9233-4E44-BC31-734ABC2624A7}"/>
              </a:ext>
            </a:extLst>
          </p:cNvPr>
          <p:cNvCxnSpPr>
            <a:cxnSpLocks/>
            <a:stCxn id="4" idx="2"/>
            <a:endCxn id="41" idx="0"/>
          </p:cNvCxnSpPr>
          <p:nvPr/>
        </p:nvCxnSpPr>
        <p:spPr>
          <a:xfrm>
            <a:off x="2278812" y="1757968"/>
            <a:ext cx="0" cy="3184025"/>
          </a:xfrm>
          <a:prstGeom prst="line">
            <a:avLst/>
          </a:prstGeom>
        </p:spPr>
        <p:style>
          <a:lnRef idx="1">
            <a:schemeClr val="accent1"/>
          </a:lnRef>
          <a:fillRef idx="0">
            <a:schemeClr val="accent1"/>
          </a:fillRef>
          <a:effectRef idx="0">
            <a:schemeClr val="accent1"/>
          </a:effectRef>
          <a:fontRef idx="minor">
            <a:schemeClr val="tx1"/>
          </a:fontRef>
        </p:style>
      </p:cxnSp>
      <p:sp>
        <p:nvSpPr>
          <p:cNvPr id="3" name="Titel 2">
            <a:extLst>
              <a:ext uri="{FF2B5EF4-FFF2-40B4-BE49-F238E27FC236}">
                <a16:creationId xmlns:a16="http://schemas.microsoft.com/office/drawing/2014/main" id="{4D82307E-9F42-4EE4-B180-087417AADD82}"/>
              </a:ext>
            </a:extLst>
          </p:cNvPr>
          <p:cNvSpPr>
            <a:spLocks noGrp="1"/>
          </p:cNvSpPr>
          <p:nvPr>
            <p:ph type="title"/>
          </p:nvPr>
        </p:nvSpPr>
        <p:spPr/>
        <p:txBody>
          <a:bodyPr/>
          <a:lstStyle/>
          <a:p>
            <a:r>
              <a:rPr lang="fr-FR" dirty="0"/>
              <a:t>5. a) Gains et bénéfices en un coup d’œil</a:t>
            </a:r>
          </a:p>
        </p:txBody>
      </p:sp>
      <p:sp>
        <p:nvSpPr>
          <p:cNvPr id="4" name="Textplatzhalter 3">
            <a:extLst>
              <a:ext uri="{FF2B5EF4-FFF2-40B4-BE49-F238E27FC236}">
                <a16:creationId xmlns:a16="http://schemas.microsoft.com/office/drawing/2014/main" id="{F0ADEF79-00EC-4906-91D3-89B4A8CF0001}"/>
              </a:ext>
            </a:extLst>
          </p:cNvPr>
          <p:cNvSpPr>
            <a:spLocks noGrp="1"/>
          </p:cNvSpPr>
          <p:nvPr>
            <p:ph type="body" idx="1"/>
          </p:nvPr>
        </p:nvSpPr>
        <p:spPr>
          <a:xfrm>
            <a:off x="658812" y="1397118"/>
            <a:ext cx="3240000" cy="360850"/>
          </a:xfrm>
          <a:solidFill>
            <a:srgbClr val="EAC28D"/>
          </a:solidFill>
        </p:spPr>
        <p:txBody>
          <a:bodyPr wrap="square" lIns="36000" tIns="72000" rIns="36000" bIns="72000">
            <a:spAutoFit/>
          </a:bodyPr>
          <a:lstStyle/>
          <a:p>
            <a:pPr algn="ctr">
              <a:lnSpc>
                <a:spcPct val="100000"/>
              </a:lnSpc>
              <a:spcBef>
                <a:spcPts val="600"/>
              </a:spcBef>
            </a:pPr>
            <a:r>
              <a:rPr lang="fr-FR" sz="1400" dirty="0"/>
              <a:t>Pendant la formation (gains immédiats)</a:t>
            </a:r>
          </a:p>
        </p:txBody>
      </p:sp>
      <p:sp>
        <p:nvSpPr>
          <p:cNvPr id="11" name="Textplatzhalter 3">
            <a:extLst>
              <a:ext uri="{FF2B5EF4-FFF2-40B4-BE49-F238E27FC236}">
                <a16:creationId xmlns:a16="http://schemas.microsoft.com/office/drawing/2014/main" id="{F2D45D2A-CE04-42D0-9076-1FC4CFAA23EC}"/>
              </a:ext>
            </a:extLst>
          </p:cNvPr>
          <p:cNvSpPr txBox="1">
            <a:spLocks/>
          </p:cNvSpPr>
          <p:nvPr/>
        </p:nvSpPr>
        <p:spPr>
          <a:xfrm>
            <a:off x="4025693" y="828041"/>
            <a:ext cx="4233210" cy="432000"/>
          </a:xfrm>
          <a:prstGeom prst="rect">
            <a:avLst/>
          </a:prstGeom>
          <a:solidFill>
            <a:srgbClr val="D6851B"/>
          </a:solidFill>
        </p:spPr>
        <p:txBody>
          <a:bodyPr vert="horz" lIns="0" tIns="0" rIns="0" bIns="0" rtlCol="0" anchor="ctr">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fr-FR" sz="1800" b="1" dirty="0"/>
              <a:t>Gains et bénéfices</a:t>
            </a:r>
          </a:p>
        </p:txBody>
      </p:sp>
      <p:sp>
        <p:nvSpPr>
          <p:cNvPr id="12" name="Textfeld 11">
            <a:extLst>
              <a:ext uri="{FF2B5EF4-FFF2-40B4-BE49-F238E27FC236}">
                <a16:creationId xmlns:a16="http://schemas.microsoft.com/office/drawing/2014/main" id="{3B13838D-A3A5-42AA-895A-AA0A579D710B}"/>
              </a:ext>
            </a:extLst>
          </p:cNvPr>
          <p:cNvSpPr txBox="1"/>
          <p:nvPr/>
        </p:nvSpPr>
        <p:spPr>
          <a:xfrm>
            <a:off x="571130" y="5737934"/>
            <a:ext cx="7303174" cy="261610"/>
          </a:xfrm>
          <a:prstGeom prst="rect">
            <a:avLst/>
          </a:prstGeom>
          <a:noFill/>
        </p:spPr>
        <p:txBody>
          <a:bodyPr wrap="square" rtlCol="0">
            <a:spAutoFit/>
          </a:bodyPr>
          <a:lstStyle/>
          <a:p>
            <a:r>
              <a:rPr lang="fr-FR" sz="1100" dirty="0">
                <a:solidFill>
                  <a:schemeClr val="tx1">
                    <a:lumMod val="50000"/>
                    <a:lumOff val="50000"/>
                  </a:schemeClr>
                </a:solidFill>
                <a:latin typeface="+mj-lt"/>
              </a:rPr>
              <a:t> * Fonds social européen, Bundesagentur für Arbeit [Agence fédérale pour l’emploi]</a:t>
            </a:r>
          </a:p>
        </p:txBody>
      </p:sp>
      <p:sp>
        <p:nvSpPr>
          <p:cNvPr id="20" name="Textplatzhalter 3">
            <a:extLst>
              <a:ext uri="{FF2B5EF4-FFF2-40B4-BE49-F238E27FC236}">
                <a16:creationId xmlns:a16="http://schemas.microsoft.com/office/drawing/2014/main" id="{6ED48A4A-3AF6-43DF-A4F5-9702626E922F}"/>
              </a:ext>
            </a:extLst>
          </p:cNvPr>
          <p:cNvSpPr txBox="1">
            <a:spLocks/>
          </p:cNvSpPr>
          <p:nvPr/>
        </p:nvSpPr>
        <p:spPr>
          <a:xfrm>
            <a:off x="658812" y="2613545"/>
            <a:ext cx="3240000" cy="722487"/>
          </a:xfrm>
          <a:prstGeom prst="rect">
            <a:avLst/>
          </a:prstGeom>
          <a:solidFill>
            <a:srgbClr val="FBF3E8"/>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1500"/>
              </a:lnSpc>
              <a:spcBef>
                <a:spcPts val="0"/>
              </a:spcBef>
            </a:pPr>
            <a:r>
              <a:rPr lang="fr-FR" sz="1400" dirty="0">
                <a:solidFill>
                  <a:schemeClr val="tx1"/>
                </a:solidFill>
              </a:rPr>
              <a:t>39 % de tâches simples </a:t>
            </a:r>
          </a:p>
          <a:p>
            <a:pPr marL="285750" indent="-285750" algn="ctr" defTabSz="914400">
              <a:lnSpc>
                <a:spcPts val="1500"/>
              </a:lnSpc>
              <a:spcBef>
                <a:spcPts val="0"/>
              </a:spcBef>
              <a:buClr>
                <a:srgbClr val="D6851B"/>
              </a:buClr>
              <a:buSzPct val="65000"/>
              <a:buFont typeface="Wingdings 3" panose="05040102010807070707" pitchFamily="18" charset="2"/>
              <a:buChar char=""/>
            </a:pPr>
            <a:r>
              <a:rPr lang="fr-FR" sz="1400" dirty="0">
                <a:solidFill>
                  <a:schemeClr val="tx1"/>
                </a:solidFill>
              </a:rPr>
              <a:t>Économies des coûts de personnel non formé</a:t>
            </a:r>
          </a:p>
        </p:txBody>
      </p:sp>
      <p:sp>
        <p:nvSpPr>
          <p:cNvPr id="21" name="Textplatzhalter 3">
            <a:extLst>
              <a:ext uri="{FF2B5EF4-FFF2-40B4-BE49-F238E27FC236}">
                <a16:creationId xmlns:a16="http://schemas.microsoft.com/office/drawing/2014/main" id="{4E43C32F-8D40-455E-9B41-CFD7208112A4}"/>
              </a:ext>
            </a:extLst>
          </p:cNvPr>
          <p:cNvSpPr txBox="1">
            <a:spLocks/>
          </p:cNvSpPr>
          <p:nvPr/>
        </p:nvSpPr>
        <p:spPr>
          <a:xfrm>
            <a:off x="658812" y="3446213"/>
            <a:ext cx="3240000" cy="720000"/>
          </a:xfrm>
          <a:prstGeom prst="rect">
            <a:avLst/>
          </a:prstGeom>
          <a:solidFill>
            <a:srgbClr val="FBF3E8"/>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1500"/>
              </a:lnSpc>
              <a:spcBef>
                <a:spcPts val="0"/>
              </a:spcBef>
            </a:pPr>
            <a:r>
              <a:rPr lang="fr-FR" sz="1400" dirty="0">
                <a:solidFill>
                  <a:schemeClr val="tx1"/>
                </a:solidFill>
              </a:rPr>
              <a:t>59 % de tâches spécialisées </a:t>
            </a:r>
          </a:p>
          <a:p>
            <a:pPr marL="285750" indent="-285750" algn="ctr" defTabSz="914400">
              <a:lnSpc>
                <a:spcPts val="1500"/>
              </a:lnSpc>
              <a:spcBef>
                <a:spcPts val="0"/>
              </a:spcBef>
              <a:buClr>
                <a:srgbClr val="D6851B"/>
              </a:buClr>
              <a:buSzPct val="65000"/>
              <a:buFont typeface="Wingdings 3" panose="05040102010807070707" pitchFamily="18" charset="2"/>
              <a:buChar char=""/>
            </a:pPr>
            <a:r>
              <a:rPr lang="fr-FR" sz="1400" dirty="0">
                <a:solidFill>
                  <a:schemeClr val="tx1"/>
                </a:solidFill>
              </a:rPr>
              <a:t>Économies des coûts de personnel qualifié</a:t>
            </a:r>
          </a:p>
        </p:txBody>
      </p:sp>
      <p:sp>
        <p:nvSpPr>
          <p:cNvPr id="22" name="Textplatzhalter 3">
            <a:extLst>
              <a:ext uri="{FF2B5EF4-FFF2-40B4-BE49-F238E27FC236}">
                <a16:creationId xmlns:a16="http://schemas.microsoft.com/office/drawing/2014/main" id="{9B145DD1-78BC-405C-B4CD-444AB798401E}"/>
              </a:ext>
            </a:extLst>
          </p:cNvPr>
          <p:cNvSpPr txBox="1">
            <a:spLocks/>
          </p:cNvSpPr>
          <p:nvPr/>
        </p:nvSpPr>
        <p:spPr>
          <a:xfrm>
            <a:off x="4025693" y="1393562"/>
            <a:ext cx="7686882" cy="360850"/>
          </a:xfrm>
          <a:prstGeom prst="rect">
            <a:avLst/>
          </a:prstGeom>
          <a:solidFill>
            <a:srgbClr val="EAC28D"/>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ct val="100000"/>
              </a:lnSpc>
              <a:spcBef>
                <a:spcPts val="600"/>
              </a:spcBef>
            </a:pPr>
            <a:r>
              <a:rPr lang="fr-FR" sz="1400" dirty="0"/>
              <a:t>Après et pendant la formation (à long terme)</a:t>
            </a:r>
          </a:p>
        </p:txBody>
      </p:sp>
      <p:sp>
        <p:nvSpPr>
          <p:cNvPr id="23" name="Textplatzhalter 3">
            <a:extLst>
              <a:ext uri="{FF2B5EF4-FFF2-40B4-BE49-F238E27FC236}">
                <a16:creationId xmlns:a16="http://schemas.microsoft.com/office/drawing/2014/main" id="{2D371EC3-A387-461F-AA58-FE1A8E4228EF}"/>
              </a:ext>
            </a:extLst>
          </p:cNvPr>
          <p:cNvSpPr txBox="1">
            <a:spLocks/>
          </p:cNvSpPr>
          <p:nvPr/>
        </p:nvSpPr>
        <p:spPr>
          <a:xfrm>
            <a:off x="4025693" y="2396402"/>
            <a:ext cx="2088000" cy="576293"/>
          </a:xfrm>
          <a:prstGeom prst="rect">
            <a:avLst/>
          </a:prstGeom>
          <a:solidFill>
            <a:srgbClr val="EAC28D"/>
          </a:solidFill>
          <a:ln>
            <a:noFill/>
          </a:ln>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ct val="100000"/>
              </a:lnSpc>
              <a:spcBef>
                <a:spcPts val="600"/>
              </a:spcBef>
            </a:pPr>
            <a:r>
              <a:rPr lang="fr-FR" sz="1400" dirty="0">
                <a:solidFill>
                  <a:schemeClr val="tx1"/>
                </a:solidFill>
              </a:rPr>
              <a:t>Coûts de recrutement</a:t>
            </a:r>
          </a:p>
        </p:txBody>
      </p:sp>
      <p:sp>
        <p:nvSpPr>
          <p:cNvPr id="24" name="Textplatzhalter 3">
            <a:extLst>
              <a:ext uri="{FF2B5EF4-FFF2-40B4-BE49-F238E27FC236}">
                <a16:creationId xmlns:a16="http://schemas.microsoft.com/office/drawing/2014/main" id="{299AEAD2-18DA-4C4B-A71D-FEAA181974A4}"/>
              </a:ext>
            </a:extLst>
          </p:cNvPr>
          <p:cNvSpPr txBox="1">
            <a:spLocks/>
          </p:cNvSpPr>
          <p:nvPr/>
        </p:nvSpPr>
        <p:spPr>
          <a:xfrm>
            <a:off x="4025693" y="3099742"/>
            <a:ext cx="2088000" cy="337767"/>
          </a:xfrm>
          <a:prstGeom prst="rect">
            <a:avLst/>
          </a:prstGeom>
          <a:solidFill>
            <a:srgbClr val="FBF3E8"/>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1500"/>
              </a:lnSpc>
              <a:spcBef>
                <a:spcPts val="0"/>
              </a:spcBef>
            </a:pPr>
            <a:r>
              <a:rPr lang="fr-FR" sz="1400" dirty="0">
                <a:solidFill>
                  <a:schemeClr val="tx1"/>
                </a:solidFill>
              </a:rPr>
              <a:t>Frais d’annonce</a:t>
            </a:r>
          </a:p>
        </p:txBody>
      </p:sp>
      <p:sp>
        <p:nvSpPr>
          <p:cNvPr id="25" name="Textplatzhalter 3">
            <a:extLst>
              <a:ext uri="{FF2B5EF4-FFF2-40B4-BE49-F238E27FC236}">
                <a16:creationId xmlns:a16="http://schemas.microsoft.com/office/drawing/2014/main" id="{8DA752B4-A0BB-416B-ADE7-2C88C776DBBD}"/>
              </a:ext>
            </a:extLst>
          </p:cNvPr>
          <p:cNvSpPr txBox="1">
            <a:spLocks/>
          </p:cNvSpPr>
          <p:nvPr/>
        </p:nvSpPr>
        <p:spPr>
          <a:xfrm>
            <a:off x="4025693" y="3564556"/>
            <a:ext cx="2088000" cy="337767"/>
          </a:xfrm>
          <a:prstGeom prst="rect">
            <a:avLst/>
          </a:prstGeom>
          <a:solidFill>
            <a:srgbClr val="FBF3E8"/>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1500"/>
              </a:lnSpc>
              <a:spcBef>
                <a:spcPts val="0"/>
              </a:spcBef>
            </a:pPr>
            <a:r>
              <a:rPr lang="fr-FR" sz="1400" dirty="0">
                <a:solidFill>
                  <a:schemeClr val="tx1"/>
                </a:solidFill>
              </a:rPr>
              <a:t>Présélection</a:t>
            </a:r>
          </a:p>
        </p:txBody>
      </p:sp>
      <p:sp>
        <p:nvSpPr>
          <p:cNvPr id="27" name="Textplatzhalter 3">
            <a:extLst>
              <a:ext uri="{FF2B5EF4-FFF2-40B4-BE49-F238E27FC236}">
                <a16:creationId xmlns:a16="http://schemas.microsoft.com/office/drawing/2014/main" id="{858BAEB2-2157-42EF-BBA0-3B0D94422291}"/>
              </a:ext>
            </a:extLst>
          </p:cNvPr>
          <p:cNvSpPr txBox="1">
            <a:spLocks/>
          </p:cNvSpPr>
          <p:nvPr/>
        </p:nvSpPr>
        <p:spPr>
          <a:xfrm>
            <a:off x="6257700" y="2395920"/>
            <a:ext cx="2088000" cy="576293"/>
          </a:xfrm>
          <a:prstGeom prst="rect">
            <a:avLst/>
          </a:prstGeom>
          <a:solidFill>
            <a:srgbClr val="EAC28D"/>
          </a:solidFill>
          <a:ln>
            <a:noFill/>
          </a:ln>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ct val="100000"/>
              </a:lnSpc>
              <a:spcBef>
                <a:spcPts val="600"/>
              </a:spcBef>
            </a:pPr>
            <a:r>
              <a:rPr lang="fr-FR" sz="1400" dirty="0">
                <a:solidFill>
                  <a:schemeClr val="tx1"/>
                </a:solidFill>
              </a:rPr>
              <a:t>Coûts d’introduction</a:t>
            </a:r>
            <a:br>
              <a:rPr lang="fr-FR" sz="1400" dirty="0">
                <a:solidFill>
                  <a:schemeClr val="tx1"/>
                </a:solidFill>
              </a:rPr>
            </a:br>
            <a:r>
              <a:rPr lang="fr-FR" sz="1400" dirty="0">
                <a:solidFill>
                  <a:schemeClr val="tx1"/>
                </a:solidFill>
              </a:rPr>
              <a:t>au travail</a:t>
            </a:r>
          </a:p>
        </p:txBody>
      </p:sp>
      <p:sp>
        <p:nvSpPr>
          <p:cNvPr id="29" name="Textplatzhalter 3">
            <a:extLst>
              <a:ext uri="{FF2B5EF4-FFF2-40B4-BE49-F238E27FC236}">
                <a16:creationId xmlns:a16="http://schemas.microsoft.com/office/drawing/2014/main" id="{D9BD8C14-AC28-4C1F-9470-1BBC9113B764}"/>
              </a:ext>
            </a:extLst>
          </p:cNvPr>
          <p:cNvSpPr txBox="1">
            <a:spLocks/>
          </p:cNvSpPr>
          <p:nvPr/>
        </p:nvSpPr>
        <p:spPr>
          <a:xfrm>
            <a:off x="6257700" y="3578564"/>
            <a:ext cx="2088000" cy="337767"/>
          </a:xfrm>
          <a:prstGeom prst="rect">
            <a:avLst/>
          </a:prstGeom>
          <a:solidFill>
            <a:srgbClr val="FBF3E8"/>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1500"/>
              </a:lnSpc>
              <a:spcBef>
                <a:spcPts val="0"/>
              </a:spcBef>
              <a:buClrTx/>
            </a:pPr>
            <a:r>
              <a:rPr lang="fr-FR" sz="1400" dirty="0">
                <a:solidFill>
                  <a:schemeClr val="tx1"/>
                </a:solidFill>
                <a:cs typeface="Arial" charset="0"/>
              </a:rPr>
              <a:t>Coûts de formation continue</a:t>
            </a:r>
          </a:p>
        </p:txBody>
      </p:sp>
      <p:sp>
        <p:nvSpPr>
          <p:cNvPr id="30" name="Textplatzhalter 3">
            <a:extLst>
              <a:ext uri="{FF2B5EF4-FFF2-40B4-BE49-F238E27FC236}">
                <a16:creationId xmlns:a16="http://schemas.microsoft.com/office/drawing/2014/main" id="{497BB729-88A3-41D5-9175-A11B91DC20CB}"/>
              </a:ext>
            </a:extLst>
          </p:cNvPr>
          <p:cNvSpPr txBox="1">
            <a:spLocks/>
          </p:cNvSpPr>
          <p:nvPr/>
        </p:nvSpPr>
        <p:spPr>
          <a:xfrm>
            <a:off x="8472575" y="1894982"/>
            <a:ext cx="3240000" cy="360850"/>
          </a:xfrm>
          <a:prstGeom prst="rect">
            <a:avLst/>
          </a:prstGeom>
          <a:solidFill>
            <a:srgbClr val="D6851B"/>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ct val="100000"/>
              </a:lnSpc>
              <a:spcBef>
                <a:spcPts val="600"/>
              </a:spcBef>
            </a:pPr>
            <a:r>
              <a:rPr lang="fr-FR" sz="1400" b="1" dirty="0"/>
              <a:t>Bénéfices non mesurables</a:t>
            </a:r>
          </a:p>
        </p:txBody>
      </p:sp>
      <p:sp>
        <p:nvSpPr>
          <p:cNvPr id="31" name="Textplatzhalter 3">
            <a:extLst>
              <a:ext uri="{FF2B5EF4-FFF2-40B4-BE49-F238E27FC236}">
                <a16:creationId xmlns:a16="http://schemas.microsoft.com/office/drawing/2014/main" id="{F2A5860E-A85B-4A29-9C3F-14AB6B643320}"/>
              </a:ext>
            </a:extLst>
          </p:cNvPr>
          <p:cNvSpPr txBox="1">
            <a:spLocks/>
          </p:cNvSpPr>
          <p:nvPr/>
        </p:nvSpPr>
        <p:spPr>
          <a:xfrm>
            <a:off x="8472575" y="2395920"/>
            <a:ext cx="3240000" cy="722487"/>
          </a:xfrm>
          <a:prstGeom prst="rect">
            <a:avLst/>
          </a:prstGeom>
          <a:solidFill>
            <a:srgbClr val="FBF3E8"/>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1500"/>
              </a:lnSpc>
              <a:spcBef>
                <a:spcPts val="0"/>
              </a:spcBef>
            </a:pPr>
            <a:r>
              <a:rPr lang="fr-FR" sz="1400" dirty="0">
                <a:solidFill>
                  <a:schemeClr val="tx1"/>
                </a:solidFill>
              </a:rPr>
              <a:t>Formation sur mesure</a:t>
            </a:r>
          </a:p>
          <a:p>
            <a:pPr marL="285750" indent="-285750" algn="ctr" defTabSz="914400">
              <a:lnSpc>
                <a:spcPts val="1500"/>
              </a:lnSpc>
              <a:spcBef>
                <a:spcPts val="0"/>
              </a:spcBef>
              <a:buClr>
                <a:srgbClr val="D6851B"/>
              </a:buClr>
              <a:buSzPct val="65000"/>
              <a:buFont typeface="Wingdings 3" panose="05040102010807070707" pitchFamily="18" charset="2"/>
              <a:buChar char=""/>
            </a:pPr>
            <a:r>
              <a:rPr lang="fr-FR" sz="1400" dirty="0">
                <a:solidFill>
                  <a:schemeClr val="tx1"/>
                </a:solidFill>
              </a:rPr>
              <a:t>Transmission d’aptitudes propres à l’entreprise </a:t>
            </a:r>
          </a:p>
        </p:txBody>
      </p:sp>
      <p:sp>
        <p:nvSpPr>
          <p:cNvPr id="32" name="Textplatzhalter 3">
            <a:extLst>
              <a:ext uri="{FF2B5EF4-FFF2-40B4-BE49-F238E27FC236}">
                <a16:creationId xmlns:a16="http://schemas.microsoft.com/office/drawing/2014/main" id="{4305A8B3-2531-41F2-A438-5F18E4036627}"/>
              </a:ext>
            </a:extLst>
          </p:cNvPr>
          <p:cNvSpPr txBox="1">
            <a:spLocks/>
          </p:cNvSpPr>
          <p:nvPr/>
        </p:nvSpPr>
        <p:spPr>
          <a:xfrm>
            <a:off x="8472575" y="3276242"/>
            <a:ext cx="3240000" cy="720000"/>
          </a:xfrm>
          <a:prstGeom prst="rect">
            <a:avLst/>
          </a:prstGeom>
          <a:solidFill>
            <a:srgbClr val="FBF3E8"/>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1500"/>
              </a:lnSpc>
              <a:spcBef>
                <a:spcPts val="0"/>
              </a:spcBef>
            </a:pPr>
            <a:r>
              <a:rPr lang="fr-FR" sz="1400" dirty="0">
                <a:solidFill>
                  <a:schemeClr val="tx1"/>
                </a:solidFill>
              </a:rPr>
              <a:t>Sélection </a:t>
            </a:r>
          </a:p>
          <a:p>
            <a:pPr marL="285750" indent="-285750" algn="ctr" defTabSz="914400">
              <a:lnSpc>
                <a:spcPts val="1500"/>
              </a:lnSpc>
              <a:spcBef>
                <a:spcPts val="0"/>
              </a:spcBef>
              <a:buClr>
                <a:srgbClr val="D6851B"/>
              </a:buClr>
              <a:buSzPct val="65000"/>
              <a:buFont typeface="Wingdings 3" panose="05040102010807070707" pitchFamily="18" charset="2"/>
              <a:buChar char=""/>
            </a:pPr>
            <a:r>
              <a:rPr lang="fr-FR" sz="1400" dirty="0">
                <a:solidFill>
                  <a:schemeClr val="tx1"/>
                </a:solidFill>
              </a:rPr>
              <a:t>Éviter les erreurs d’affectation de personnel</a:t>
            </a:r>
          </a:p>
        </p:txBody>
      </p:sp>
      <p:sp>
        <p:nvSpPr>
          <p:cNvPr id="33" name="Textplatzhalter 3">
            <a:extLst>
              <a:ext uri="{FF2B5EF4-FFF2-40B4-BE49-F238E27FC236}">
                <a16:creationId xmlns:a16="http://schemas.microsoft.com/office/drawing/2014/main" id="{CDF21ECD-BBB7-4A1D-808F-07DC10B198AC}"/>
              </a:ext>
            </a:extLst>
          </p:cNvPr>
          <p:cNvSpPr txBox="1">
            <a:spLocks/>
          </p:cNvSpPr>
          <p:nvPr/>
        </p:nvSpPr>
        <p:spPr>
          <a:xfrm>
            <a:off x="8472575" y="4163582"/>
            <a:ext cx="3240000" cy="337767"/>
          </a:xfrm>
          <a:prstGeom prst="rect">
            <a:avLst/>
          </a:prstGeom>
          <a:solidFill>
            <a:srgbClr val="FBF3E8"/>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1500"/>
              </a:lnSpc>
              <a:spcBef>
                <a:spcPts val="0"/>
              </a:spcBef>
            </a:pPr>
            <a:r>
              <a:rPr lang="fr-FR" sz="1400" dirty="0">
                <a:solidFill>
                  <a:schemeClr val="tx1"/>
                </a:solidFill>
              </a:rPr>
              <a:t>Éviter le manque de personnel	</a:t>
            </a:r>
          </a:p>
        </p:txBody>
      </p:sp>
      <p:sp>
        <p:nvSpPr>
          <p:cNvPr id="34" name="Textplatzhalter 3">
            <a:extLst>
              <a:ext uri="{FF2B5EF4-FFF2-40B4-BE49-F238E27FC236}">
                <a16:creationId xmlns:a16="http://schemas.microsoft.com/office/drawing/2014/main" id="{CC10857E-6071-43E2-BA07-72CCE78090B8}"/>
              </a:ext>
            </a:extLst>
          </p:cNvPr>
          <p:cNvSpPr txBox="1">
            <a:spLocks/>
          </p:cNvSpPr>
          <p:nvPr/>
        </p:nvSpPr>
        <p:spPr>
          <a:xfrm>
            <a:off x="8472575" y="4681418"/>
            <a:ext cx="3240000" cy="337767"/>
          </a:xfrm>
          <a:prstGeom prst="rect">
            <a:avLst/>
          </a:prstGeom>
          <a:solidFill>
            <a:srgbClr val="FBF3E8"/>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1500"/>
              </a:lnSpc>
              <a:spcBef>
                <a:spcPts val="0"/>
              </a:spcBef>
            </a:pPr>
            <a:r>
              <a:rPr lang="fr-FR" sz="1400" dirty="0">
                <a:solidFill>
                  <a:schemeClr val="tx1"/>
                </a:solidFill>
              </a:rPr>
              <a:t>Meilleure rétention des employé·e·s</a:t>
            </a:r>
          </a:p>
        </p:txBody>
      </p:sp>
      <p:sp>
        <p:nvSpPr>
          <p:cNvPr id="35" name="Textplatzhalter 3">
            <a:extLst>
              <a:ext uri="{FF2B5EF4-FFF2-40B4-BE49-F238E27FC236}">
                <a16:creationId xmlns:a16="http://schemas.microsoft.com/office/drawing/2014/main" id="{E03A5399-92B1-4A80-A545-81FB786B3EAE}"/>
              </a:ext>
            </a:extLst>
          </p:cNvPr>
          <p:cNvSpPr txBox="1">
            <a:spLocks/>
          </p:cNvSpPr>
          <p:nvPr/>
        </p:nvSpPr>
        <p:spPr>
          <a:xfrm>
            <a:off x="8472575" y="5188138"/>
            <a:ext cx="3240000" cy="337767"/>
          </a:xfrm>
          <a:prstGeom prst="rect">
            <a:avLst/>
          </a:prstGeom>
          <a:solidFill>
            <a:srgbClr val="FBF3E8"/>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1500"/>
              </a:lnSpc>
              <a:spcBef>
                <a:spcPts val="0"/>
              </a:spcBef>
            </a:pPr>
            <a:r>
              <a:rPr lang="fr-FR" sz="1400" dirty="0">
                <a:solidFill>
                  <a:schemeClr val="tx1"/>
                </a:solidFill>
              </a:rPr>
              <a:t>Entretenir l’image de l’entreprise (RSE)</a:t>
            </a:r>
          </a:p>
        </p:txBody>
      </p:sp>
      <p:sp>
        <p:nvSpPr>
          <p:cNvPr id="36" name="Textplatzhalter 3">
            <a:extLst>
              <a:ext uri="{FF2B5EF4-FFF2-40B4-BE49-F238E27FC236}">
                <a16:creationId xmlns:a16="http://schemas.microsoft.com/office/drawing/2014/main" id="{9BE71021-41F8-4451-A0C8-814C5C48DCF9}"/>
              </a:ext>
            </a:extLst>
          </p:cNvPr>
          <p:cNvSpPr txBox="1">
            <a:spLocks/>
          </p:cNvSpPr>
          <p:nvPr/>
        </p:nvSpPr>
        <p:spPr>
          <a:xfrm>
            <a:off x="658812" y="1895045"/>
            <a:ext cx="3240000" cy="581423"/>
          </a:xfrm>
          <a:prstGeom prst="rect">
            <a:avLst/>
          </a:prstGeom>
          <a:solidFill>
            <a:srgbClr val="D6851B"/>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1700"/>
              </a:lnSpc>
              <a:spcBef>
                <a:spcPts val="600"/>
              </a:spcBef>
            </a:pPr>
            <a:r>
              <a:rPr lang="fr-FR" sz="1400" b="1" dirty="0"/>
              <a:t>Prestations de production pendant la durée de formation</a:t>
            </a:r>
          </a:p>
        </p:txBody>
      </p:sp>
      <p:sp>
        <p:nvSpPr>
          <p:cNvPr id="37" name="Textplatzhalter 3">
            <a:extLst>
              <a:ext uri="{FF2B5EF4-FFF2-40B4-BE49-F238E27FC236}">
                <a16:creationId xmlns:a16="http://schemas.microsoft.com/office/drawing/2014/main" id="{1E469209-DDE8-4CEF-A4BF-6A2C7418F3BB}"/>
              </a:ext>
            </a:extLst>
          </p:cNvPr>
          <p:cNvSpPr txBox="1">
            <a:spLocks/>
          </p:cNvSpPr>
          <p:nvPr/>
        </p:nvSpPr>
        <p:spPr>
          <a:xfrm>
            <a:off x="658812" y="4274788"/>
            <a:ext cx="3240000" cy="530127"/>
          </a:xfrm>
          <a:prstGeom prst="rect">
            <a:avLst/>
          </a:prstGeom>
          <a:solidFill>
            <a:srgbClr val="FBF3E8"/>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1500"/>
              </a:lnSpc>
              <a:spcBef>
                <a:spcPts val="0"/>
              </a:spcBef>
            </a:pPr>
            <a:r>
              <a:rPr lang="fr-FR" sz="2200" baseline="-14000" dirty="0">
                <a:solidFill>
                  <a:prstClr val="black"/>
                </a:solidFill>
              </a:rPr>
              <a:t>~</a:t>
            </a:r>
            <a:r>
              <a:rPr lang="fr-FR" sz="1400" dirty="0">
                <a:solidFill>
                  <a:schemeClr val="tx1"/>
                </a:solidFill>
              </a:rPr>
              <a:t>1 % de contributions à la production</a:t>
            </a:r>
            <a:br>
              <a:rPr lang="fr-FR" sz="1400" dirty="0">
                <a:solidFill>
                  <a:schemeClr val="tx1"/>
                </a:solidFill>
              </a:rPr>
            </a:br>
            <a:r>
              <a:rPr lang="fr-FR" sz="1400" dirty="0">
                <a:solidFill>
                  <a:schemeClr val="tx1"/>
                </a:solidFill>
              </a:rPr>
              <a:t>dans l’atelier d’apprentissage</a:t>
            </a:r>
          </a:p>
        </p:txBody>
      </p:sp>
      <p:sp>
        <p:nvSpPr>
          <p:cNvPr id="41" name="Textplatzhalter 3">
            <a:extLst>
              <a:ext uri="{FF2B5EF4-FFF2-40B4-BE49-F238E27FC236}">
                <a16:creationId xmlns:a16="http://schemas.microsoft.com/office/drawing/2014/main" id="{3626285C-C54A-46DD-B966-7B91CBF910CB}"/>
              </a:ext>
            </a:extLst>
          </p:cNvPr>
          <p:cNvSpPr txBox="1">
            <a:spLocks/>
          </p:cNvSpPr>
          <p:nvPr/>
        </p:nvSpPr>
        <p:spPr>
          <a:xfrm>
            <a:off x="658812" y="4941993"/>
            <a:ext cx="3240000" cy="530127"/>
          </a:xfrm>
          <a:prstGeom prst="rect">
            <a:avLst/>
          </a:prstGeom>
          <a:solidFill>
            <a:srgbClr val="FBF3E8"/>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1500"/>
              </a:lnSpc>
              <a:spcBef>
                <a:spcPts val="0"/>
              </a:spcBef>
            </a:pPr>
            <a:r>
              <a:rPr lang="fr-FR" sz="1400" dirty="0">
                <a:solidFill>
                  <a:schemeClr val="tx1"/>
                </a:solidFill>
              </a:rPr>
              <a:t> </a:t>
            </a:r>
            <a:r>
              <a:rPr lang="fr-FR" sz="2200" baseline="-14000" dirty="0">
                <a:solidFill>
                  <a:schemeClr val="tx1"/>
                </a:solidFill>
              </a:rPr>
              <a:t>~ </a:t>
            </a:r>
            <a:r>
              <a:rPr lang="fr-FR" sz="1400" dirty="0">
                <a:solidFill>
                  <a:schemeClr val="tx1"/>
                </a:solidFill>
              </a:rPr>
              <a:t>1 % subventions</a:t>
            </a:r>
            <a:br>
              <a:rPr lang="fr-FR" sz="1400" dirty="0">
                <a:solidFill>
                  <a:schemeClr val="tx1"/>
                </a:solidFill>
              </a:rPr>
            </a:br>
            <a:r>
              <a:rPr lang="fr-FR" sz="1400" dirty="0">
                <a:solidFill>
                  <a:schemeClr val="tx1"/>
                </a:solidFill>
              </a:rPr>
              <a:t>(État, FSE/BA* ou autre)</a:t>
            </a:r>
          </a:p>
        </p:txBody>
      </p:sp>
      <p:sp>
        <p:nvSpPr>
          <p:cNvPr id="42" name="Textplatzhalter 3">
            <a:extLst>
              <a:ext uri="{FF2B5EF4-FFF2-40B4-BE49-F238E27FC236}">
                <a16:creationId xmlns:a16="http://schemas.microsoft.com/office/drawing/2014/main" id="{76168779-71F0-4157-82DF-0764F6270688}"/>
              </a:ext>
            </a:extLst>
          </p:cNvPr>
          <p:cNvSpPr txBox="1">
            <a:spLocks/>
          </p:cNvSpPr>
          <p:nvPr/>
        </p:nvSpPr>
        <p:spPr>
          <a:xfrm>
            <a:off x="4025700" y="1894982"/>
            <a:ext cx="4320000" cy="360850"/>
          </a:xfrm>
          <a:prstGeom prst="rect">
            <a:avLst/>
          </a:prstGeom>
          <a:solidFill>
            <a:srgbClr val="D6851B"/>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ct val="100000"/>
              </a:lnSpc>
              <a:spcBef>
                <a:spcPts val="600"/>
              </a:spcBef>
            </a:pPr>
            <a:r>
              <a:rPr lang="fr-FR" sz="1400" b="1" dirty="0"/>
              <a:t>Économies</a:t>
            </a:r>
          </a:p>
        </p:txBody>
      </p:sp>
      <p:sp>
        <p:nvSpPr>
          <p:cNvPr id="43" name="Textplatzhalter 3">
            <a:extLst>
              <a:ext uri="{FF2B5EF4-FFF2-40B4-BE49-F238E27FC236}">
                <a16:creationId xmlns:a16="http://schemas.microsoft.com/office/drawing/2014/main" id="{6FBBAC23-8C13-4517-A731-9F4F86D74BA2}"/>
              </a:ext>
            </a:extLst>
          </p:cNvPr>
          <p:cNvSpPr txBox="1">
            <a:spLocks/>
          </p:cNvSpPr>
          <p:nvPr/>
        </p:nvSpPr>
        <p:spPr>
          <a:xfrm>
            <a:off x="4025693" y="4029370"/>
            <a:ext cx="2088000" cy="337767"/>
          </a:xfrm>
          <a:prstGeom prst="rect">
            <a:avLst/>
          </a:prstGeom>
          <a:solidFill>
            <a:srgbClr val="FBF3E8"/>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1500"/>
              </a:lnSpc>
              <a:spcBef>
                <a:spcPts val="0"/>
              </a:spcBef>
            </a:pPr>
            <a:r>
              <a:rPr lang="fr-FR" sz="1400" dirty="0">
                <a:solidFill>
                  <a:schemeClr val="tx1"/>
                </a:solidFill>
              </a:rPr>
              <a:t>Entretiens d’embauche</a:t>
            </a:r>
          </a:p>
        </p:txBody>
      </p:sp>
      <p:sp>
        <p:nvSpPr>
          <p:cNvPr id="44" name="Textplatzhalter 3">
            <a:extLst>
              <a:ext uri="{FF2B5EF4-FFF2-40B4-BE49-F238E27FC236}">
                <a16:creationId xmlns:a16="http://schemas.microsoft.com/office/drawing/2014/main" id="{77261BC0-E45A-4F0A-88B5-0C3331D18FF5}"/>
              </a:ext>
            </a:extLst>
          </p:cNvPr>
          <p:cNvSpPr txBox="1">
            <a:spLocks/>
          </p:cNvSpPr>
          <p:nvPr/>
        </p:nvSpPr>
        <p:spPr>
          <a:xfrm>
            <a:off x="4025693" y="4494182"/>
            <a:ext cx="2088000" cy="337767"/>
          </a:xfrm>
          <a:prstGeom prst="rect">
            <a:avLst/>
          </a:prstGeom>
          <a:solidFill>
            <a:srgbClr val="FBF3E8"/>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1500"/>
              </a:lnSpc>
              <a:spcBef>
                <a:spcPts val="0"/>
              </a:spcBef>
            </a:pPr>
            <a:r>
              <a:rPr lang="fr-FR" sz="1400" dirty="0">
                <a:solidFill>
                  <a:schemeClr val="tx1"/>
                </a:solidFill>
              </a:rPr>
              <a:t>Sélection finale</a:t>
            </a:r>
          </a:p>
        </p:txBody>
      </p:sp>
      <p:sp>
        <p:nvSpPr>
          <p:cNvPr id="45" name="Textplatzhalter 3">
            <a:extLst>
              <a:ext uri="{FF2B5EF4-FFF2-40B4-BE49-F238E27FC236}">
                <a16:creationId xmlns:a16="http://schemas.microsoft.com/office/drawing/2014/main" id="{0AC2563B-08A1-4C33-AE9C-DA69D7F78E38}"/>
              </a:ext>
            </a:extLst>
          </p:cNvPr>
          <p:cNvSpPr txBox="1">
            <a:spLocks/>
          </p:cNvSpPr>
          <p:nvPr/>
        </p:nvSpPr>
        <p:spPr>
          <a:xfrm>
            <a:off x="6257700" y="4050622"/>
            <a:ext cx="2088000" cy="720000"/>
          </a:xfrm>
          <a:prstGeom prst="rect">
            <a:avLst/>
          </a:prstGeom>
          <a:solidFill>
            <a:srgbClr val="FBF3E8"/>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1500"/>
              </a:lnSpc>
              <a:spcBef>
                <a:spcPts val="0"/>
              </a:spcBef>
              <a:buClrTx/>
            </a:pPr>
            <a:r>
              <a:rPr lang="fr-FR" sz="1400" dirty="0">
                <a:solidFill>
                  <a:schemeClr val="tx1"/>
                </a:solidFill>
                <a:cs typeface="Arial" charset="0"/>
              </a:rPr>
              <a:t>Perte de travail par l’engagement de personnels expérimentés</a:t>
            </a:r>
          </a:p>
        </p:txBody>
      </p:sp>
      <p:sp>
        <p:nvSpPr>
          <p:cNvPr id="46" name="Textplatzhalter 3">
            <a:extLst>
              <a:ext uri="{FF2B5EF4-FFF2-40B4-BE49-F238E27FC236}">
                <a16:creationId xmlns:a16="http://schemas.microsoft.com/office/drawing/2014/main" id="{5E2D229B-0AB3-49B2-BF94-31F898337148}"/>
              </a:ext>
            </a:extLst>
          </p:cNvPr>
          <p:cNvSpPr txBox="1">
            <a:spLocks/>
          </p:cNvSpPr>
          <p:nvPr/>
        </p:nvSpPr>
        <p:spPr>
          <a:xfrm>
            <a:off x="6257700" y="4867445"/>
            <a:ext cx="2088000" cy="337767"/>
          </a:xfrm>
          <a:prstGeom prst="rect">
            <a:avLst/>
          </a:prstGeom>
          <a:solidFill>
            <a:srgbClr val="FBF3E8"/>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1500"/>
              </a:lnSpc>
              <a:spcBef>
                <a:spcPts val="0"/>
              </a:spcBef>
              <a:buClrTx/>
            </a:pPr>
            <a:r>
              <a:rPr lang="fr-FR" sz="1400" dirty="0">
                <a:solidFill>
                  <a:schemeClr val="tx1"/>
                </a:solidFill>
                <a:cs typeface="Arial" charset="0"/>
              </a:rPr>
              <a:t>Coûts publicitaires</a:t>
            </a:r>
          </a:p>
        </p:txBody>
      </p:sp>
      <p:sp>
        <p:nvSpPr>
          <p:cNvPr id="51" name="Textplatzhalter 3">
            <a:extLst>
              <a:ext uri="{FF2B5EF4-FFF2-40B4-BE49-F238E27FC236}">
                <a16:creationId xmlns:a16="http://schemas.microsoft.com/office/drawing/2014/main" id="{DF185E9C-9B1D-4576-A9F5-E450FDE3C886}"/>
              </a:ext>
            </a:extLst>
          </p:cNvPr>
          <p:cNvSpPr txBox="1">
            <a:spLocks/>
          </p:cNvSpPr>
          <p:nvPr/>
        </p:nvSpPr>
        <p:spPr>
          <a:xfrm>
            <a:off x="6257700" y="3099742"/>
            <a:ext cx="2088000" cy="337767"/>
          </a:xfrm>
          <a:prstGeom prst="rect">
            <a:avLst/>
          </a:prstGeom>
          <a:solidFill>
            <a:srgbClr val="FBF3E8"/>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1500"/>
              </a:lnSpc>
              <a:spcBef>
                <a:spcPts val="0"/>
              </a:spcBef>
            </a:pPr>
            <a:r>
              <a:rPr lang="fr-FR" sz="1400" dirty="0">
                <a:solidFill>
                  <a:schemeClr val="tx1"/>
                </a:solidFill>
                <a:cs typeface="Arial" charset="0"/>
              </a:rPr>
              <a:t>Différences de productivité</a:t>
            </a:r>
          </a:p>
        </p:txBody>
      </p:sp>
      <p:cxnSp>
        <p:nvCxnSpPr>
          <p:cNvPr id="61" name="Verbinder: gewinkelt 60">
            <a:extLst>
              <a:ext uri="{FF2B5EF4-FFF2-40B4-BE49-F238E27FC236}">
                <a16:creationId xmlns:a16="http://schemas.microsoft.com/office/drawing/2014/main" id="{A066DC58-1F4A-48D6-A1A7-4DC959FDFF42}"/>
              </a:ext>
            </a:extLst>
          </p:cNvPr>
          <p:cNvCxnSpPr>
            <a:stCxn id="11" idx="2"/>
            <a:endCxn id="4" idx="0"/>
          </p:cNvCxnSpPr>
          <p:nvPr/>
        </p:nvCxnSpPr>
        <p:spPr>
          <a:xfrm rot="5400000">
            <a:off x="4142017" y="-603164"/>
            <a:ext cx="137077" cy="3863486"/>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63" name="Verbinder: gewinkelt 62">
            <a:extLst>
              <a:ext uri="{FF2B5EF4-FFF2-40B4-BE49-F238E27FC236}">
                <a16:creationId xmlns:a16="http://schemas.microsoft.com/office/drawing/2014/main" id="{3C224D95-88C4-4DE4-B2AD-EC3BCEEBEF2E}"/>
              </a:ext>
            </a:extLst>
          </p:cNvPr>
          <p:cNvCxnSpPr>
            <a:stCxn id="11" idx="2"/>
            <a:endCxn id="22" idx="0"/>
          </p:cNvCxnSpPr>
          <p:nvPr/>
        </p:nvCxnSpPr>
        <p:spPr>
          <a:xfrm rot="16200000" flipH="1">
            <a:off x="6938956" y="463383"/>
            <a:ext cx="133521" cy="1726836"/>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65" name="Verbinder: gewinkelt 64">
            <a:extLst>
              <a:ext uri="{FF2B5EF4-FFF2-40B4-BE49-F238E27FC236}">
                <a16:creationId xmlns:a16="http://schemas.microsoft.com/office/drawing/2014/main" id="{66887D7E-B2CD-4094-AF42-87905297AD76}"/>
              </a:ext>
            </a:extLst>
          </p:cNvPr>
          <p:cNvCxnSpPr>
            <a:stCxn id="22" idx="2"/>
            <a:endCxn id="42" idx="0"/>
          </p:cNvCxnSpPr>
          <p:nvPr/>
        </p:nvCxnSpPr>
        <p:spPr>
          <a:xfrm rot="5400000">
            <a:off x="6957132" y="982980"/>
            <a:ext cx="140570" cy="1683434"/>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67" name="Verbinder: gewinkelt 66">
            <a:extLst>
              <a:ext uri="{FF2B5EF4-FFF2-40B4-BE49-F238E27FC236}">
                <a16:creationId xmlns:a16="http://schemas.microsoft.com/office/drawing/2014/main" id="{94F9487C-C6B4-4C5C-850A-363F765EEA3C}"/>
              </a:ext>
            </a:extLst>
          </p:cNvPr>
          <p:cNvCxnSpPr>
            <a:stCxn id="22" idx="2"/>
            <a:endCxn id="30" idx="0"/>
          </p:cNvCxnSpPr>
          <p:nvPr/>
        </p:nvCxnSpPr>
        <p:spPr>
          <a:xfrm rot="16200000" flipH="1">
            <a:off x="8910569" y="712976"/>
            <a:ext cx="140570" cy="2223441"/>
          </a:xfrm>
          <a:prstGeom prst="bentConnector3">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0638681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fade">
                                      <p:cBhvr>
                                        <p:cTn id="7" dur="500"/>
                                        <p:tgtEl>
                                          <p:spTgt spid="4">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xEl>
                                              <p:pRg st="0" end="0"/>
                                            </p:txEl>
                                          </p:spTgt>
                                        </p:tgtEl>
                                        <p:attrNameLst>
                                          <p:attrName>style.visibility</p:attrName>
                                        </p:attrNameLst>
                                      </p:cBhvr>
                                      <p:to>
                                        <p:strVal val="visible"/>
                                      </p:to>
                                    </p:set>
                                    <p:animEffect transition="in" filter="fade">
                                      <p:cBhvr>
                                        <p:cTn id="10" dur="500"/>
                                        <p:tgtEl>
                                          <p:spTgt spid="4">
                                            <p:txEl>
                                              <p:pRg st="0" end="0"/>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61"/>
                                        </p:tgtEl>
                                        <p:attrNameLst>
                                          <p:attrName>style.visibility</p:attrName>
                                        </p:attrNameLst>
                                      </p:cBhvr>
                                      <p:to>
                                        <p:strVal val="visible"/>
                                      </p:to>
                                    </p:set>
                                    <p:animEffect transition="in" filter="fade">
                                      <p:cBhvr>
                                        <p:cTn id="13" dur="500"/>
                                        <p:tgtEl>
                                          <p:spTgt spid="61"/>
                                        </p:tgtEl>
                                      </p:cBhvr>
                                    </p:animEffect>
                                  </p:childTnLst>
                                </p:cTn>
                              </p:par>
                              <p:par>
                                <p:cTn id="14" presetID="10" presetClass="entr" presetSubtype="0" fill="hold" nodeType="withEffect">
                                  <p:stCondLst>
                                    <p:cond delay="0"/>
                                  </p:stCondLst>
                                  <p:childTnLst>
                                    <p:set>
                                      <p:cBhvr>
                                        <p:cTn id="15" dur="1" fill="hold">
                                          <p:stCondLst>
                                            <p:cond delay="0"/>
                                          </p:stCondLst>
                                        </p:cTn>
                                        <p:tgtEl>
                                          <p:spTgt spid="63"/>
                                        </p:tgtEl>
                                        <p:attrNameLst>
                                          <p:attrName>style.visibility</p:attrName>
                                        </p:attrNameLst>
                                      </p:cBhvr>
                                      <p:to>
                                        <p:strVal val="visible"/>
                                      </p:to>
                                    </p:set>
                                    <p:animEffect transition="in" filter="fade">
                                      <p:cBhvr>
                                        <p:cTn id="16" dur="500"/>
                                        <p:tgtEl>
                                          <p:spTgt spid="63"/>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fade">
                                      <p:cBhvr>
                                        <p:cTn id="19" dur="500"/>
                                        <p:tgtEl>
                                          <p:spTgt spid="22"/>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400"/>
                                  </p:stCondLst>
                                  <p:childTnLst>
                                    <p:set>
                                      <p:cBhvr>
                                        <p:cTn id="23" dur="1" fill="hold">
                                          <p:stCondLst>
                                            <p:cond delay="0"/>
                                          </p:stCondLst>
                                        </p:cTn>
                                        <p:tgtEl>
                                          <p:spTgt spid="36"/>
                                        </p:tgtEl>
                                        <p:attrNameLst>
                                          <p:attrName>style.visibility</p:attrName>
                                        </p:attrNameLst>
                                      </p:cBhvr>
                                      <p:to>
                                        <p:strVal val="visible"/>
                                      </p:to>
                                    </p:set>
                                    <p:animEffect transition="in" filter="fade">
                                      <p:cBhvr>
                                        <p:cTn id="24" dur="500"/>
                                        <p:tgtEl>
                                          <p:spTgt spid="36"/>
                                        </p:tgtEl>
                                      </p:cBhvr>
                                    </p:animEffect>
                                  </p:childTnLst>
                                </p:cTn>
                              </p:par>
                              <p:par>
                                <p:cTn id="25" presetID="10" presetClass="entr" presetSubtype="0" fill="hold" nodeType="withEffect">
                                  <p:stCondLst>
                                    <p:cond delay="0"/>
                                  </p:stCondLst>
                                  <p:childTnLst>
                                    <p:set>
                                      <p:cBhvr>
                                        <p:cTn id="26" dur="1" fill="hold">
                                          <p:stCondLst>
                                            <p:cond delay="0"/>
                                          </p:stCondLst>
                                        </p:cTn>
                                        <p:tgtEl>
                                          <p:spTgt spid="55"/>
                                        </p:tgtEl>
                                        <p:attrNameLst>
                                          <p:attrName>style.visibility</p:attrName>
                                        </p:attrNameLst>
                                      </p:cBhvr>
                                      <p:to>
                                        <p:strVal val="visible"/>
                                      </p:to>
                                    </p:set>
                                    <p:animEffect transition="in" filter="fade">
                                      <p:cBhvr>
                                        <p:cTn id="27" dur="2750"/>
                                        <p:tgtEl>
                                          <p:spTgt spid="55"/>
                                        </p:tgtEl>
                                      </p:cBhvr>
                                    </p:animEffect>
                                  </p:childTnLst>
                                </p:cTn>
                              </p:par>
                              <p:par>
                                <p:cTn id="28" presetID="10" presetClass="entr" presetSubtype="0" fill="hold" grpId="0" nodeType="withEffect">
                                  <p:stCondLst>
                                    <p:cond delay="800"/>
                                  </p:stCondLst>
                                  <p:childTnLst>
                                    <p:set>
                                      <p:cBhvr>
                                        <p:cTn id="29" dur="1" fill="hold">
                                          <p:stCondLst>
                                            <p:cond delay="0"/>
                                          </p:stCondLst>
                                        </p:cTn>
                                        <p:tgtEl>
                                          <p:spTgt spid="20"/>
                                        </p:tgtEl>
                                        <p:attrNameLst>
                                          <p:attrName>style.visibility</p:attrName>
                                        </p:attrNameLst>
                                      </p:cBhvr>
                                      <p:to>
                                        <p:strVal val="visible"/>
                                      </p:to>
                                    </p:set>
                                    <p:animEffect transition="in" filter="fade">
                                      <p:cBhvr>
                                        <p:cTn id="30" dur="500"/>
                                        <p:tgtEl>
                                          <p:spTgt spid="20"/>
                                        </p:tgtEl>
                                      </p:cBhvr>
                                    </p:animEffect>
                                  </p:childTnLst>
                                </p:cTn>
                              </p:par>
                              <p:par>
                                <p:cTn id="31" presetID="10" presetClass="entr" presetSubtype="0" fill="hold" grpId="0" nodeType="withEffect">
                                  <p:stCondLst>
                                    <p:cond delay="1100"/>
                                  </p:stCondLst>
                                  <p:childTnLst>
                                    <p:set>
                                      <p:cBhvr>
                                        <p:cTn id="32" dur="1" fill="hold">
                                          <p:stCondLst>
                                            <p:cond delay="0"/>
                                          </p:stCondLst>
                                        </p:cTn>
                                        <p:tgtEl>
                                          <p:spTgt spid="21"/>
                                        </p:tgtEl>
                                        <p:attrNameLst>
                                          <p:attrName>style.visibility</p:attrName>
                                        </p:attrNameLst>
                                      </p:cBhvr>
                                      <p:to>
                                        <p:strVal val="visible"/>
                                      </p:to>
                                    </p:set>
                                    <p:animEffect transition="in" filter="fade">
                                      <p:cBhvr>
                                        <p:cTn id="33" dur="500"/>
                                        <p:tgtEl>
                                          <p:spTgt spid="21"/>
                                        </p:tgtEl>
                                      </p:cBhvr>
                                    </p:animEffect>
                                  </p:childTnLst>
                                </p:cTn>
                              </p:par>
                              <p:par>
                                <p:cTn id="34" presetID="10" presetClass="entr" presetSubtype="0" fill="hold" grpId="0" nodeType="withEffect">
                                  <p:stCondLst>
                                    <p:cond delay="1500"/>
                                  </p:stCondLst>
                                  <p:childTnLst>
                                    <p:set>
                                      <p:cBhvr>
                                        <p:cTn id="35" dur="1" fill="hold">
                                          <p:stCondLst>
                                            <p:cond delay="0"/>
                                          </p:stCondLst>
                                        </p:cTn>
                                        <p:tgtEl>
                                          <p:spTgt spid="37"/>
                                        </p:tgtEl>
                                        <p:attrNameLst>
                                          <p:attrName>style.visibility</p:attrName>
                                        </p:attrNameLst>
                                      </p:cBhvr>
                                      <p:to>
                                        <p:strVal val="visible"/>
                                      </p:to>
                                    </p:set>
                                    <p:animEffect transition="in" filter="fade">
                                      <p:cBhvr>
                                        <p:cTn id="36" dur="500"/>
                                        <p:tgtEl>
                                          <p:spTgt spid="37"/>
                                        </p:tgtEl>
                                      </p:cBhvr>
                                    </p:animEffect>
                                  </p:childTnLst>
                                </p:cTn>
                              </p:par>
                              <p:par>
                                <p:cTn id="37" presetID="10" presetClass="entr" presetSubtype="0" fill="hold" grpId="0" nodeType="withEffect">
                                  <p:stCondLst>
                                    <p:cond delay="1800"/>
                                  </p:stCondLst>
                                  <p:childTnLst>
                                    <p:set>
                                      <p:cBhvr>
                                        <p:cTn id="38" dur="1" fill="hold">
                                          <p:stCondLst>
                                            <p:cond delay="0"/>
                                          </p:stCondLst>
                                        </p:cTn>
                                        <p:tgtEl>
                                          <p:spTgt spid="41"/>
                                        </p:tgtEl>
                                        <p:attrNameLst>
                                          <p:attrName>style.visibility</p:attrName>
                                        </p:attrNameLst>
                                      </p:cBhvr>
                                      <p:to>
                                        <p:strVal val="visible"/>
                                      </p:to>
                                    </p:set>
                                    <p:animEffect transition="in" filter="fade">
                                      <p:cBhvr>
                                        <p:cTn id="39" dur="500"/>
                                        <p:tgtEl>
                                          <p:spTgt spid="41"/>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42"/>
                                        </p:tgtEl>
                                        <p:attrNameLst>
                                          <p:attrName>style.visibility</p:attrName>
                                        </p:attrNameLst>
                                      </p:cBhvr>
                                      <p:to>
                                        <p:strVal val="visible"/>
                                      </p:to>
                                    </p:set>
                                    <p:animEffect transition="in" filter="fade">
                                      <p:cBhvr>
                                        <p:cTn id="44" dur="500"/>
                                        <p:tgtEl>
                                          <p:spTgt spid="42"/>
                                        </p:tgtEl>
                                      </p:cBhvr>
                                    </p:animEffect>
                                  </p:childTnLst>
                                </p:cTn>
                              </p:par>
                              <p:par>
                                <p:cTn id="45" presetID="10" presetClass="entr" presetSubtype="0" fill="hold" nodeType="withEffect">
                                  <p:stCondLst>
                                    <p:cond delay="0"/>
                                  </p:stCondLst>
                                  <p:childTnLst>
                                    <p:set>
                                      <p:cBhvr>
                                        <p:cTn id="46" dur="1" fill="hold">
                                          <p:stCondLst>
                                            <p:cond delay="0"/>
                                          </p:stCondLst>
                                        </p:cTn>
                                        <p:tgtEl>
                                          <p:spTgt spid="65"/>
                                        </p:tgtEl>
                                        <p:attrNameLst>
                                          <p:attrName>style.visibility</p:attrName>
                                        </p:attrNameLst>
                                      </p:cBhvr>
                                      <p:to>
                                        <p:strVal val="visible"/>
                                      </p:to>
                                    </p:set>
                                    <p:animEffect transition="in" filter="fade">
                                      <p:cBhvr>
                                        <p:cTn id="47" dur="500"/>
                                        <p:tgtEl>
                                          <p:spTgt spid="65"/>
                                        </p:tgtEl>
                                      </p:cBhvr>
                                    </p:animEffect>
                                  </p:childTnLst>
                                </p:cTn>
                              </p:par>
                              <p:par>
                                <p:cTn id="48" presetID="10" presetClass="entr" presetSubtype="0" fill="hold" nodeType="withEffect">
                                  <p:stCondLst>
                                    <p:cond delay="0"/>
                                  </p:stCondLst>
                                  <p:childTnLst>
                                    <p:set>
                                      <p:cBhvr>
                                        <p:cTn id="49" dur="1" fill="hold">
                                          <p:stCondLst>
                                            <p:cond delay="0"/>
                                          </p:stCondLst>
                                        </p:cTn>
                                        <p:tgtEl>
                                          <p:spTgt spid="52"/>
                                        </p:tgtEl>
                                        <p:attrNameLst>
                                          <p:attrName>style.visibility</p:attrName>
                                        </p:attrNameLst>
                                      </p:cBhvr>
                                      <p:to>
                                        <p:strVal val="visible"/>
                                      </p:to>
                                    </p:set>
                                    <p:animEffect transition="in" filter="fade">
                                      <p:cBhvr>
                                        <p:cTn id="50" dur="2750"/>
                                        <p:tgtEl>
                                          <p:spTgt spid="52"/>
                                        </p:tgtEl>
                                      </p:cBhvr>
                                    </p:animEffect>
                                  </p:childTnLst>
                                </p:cTn>
                              </p:par>
                              <p:par>
                                <p:cTn id="51" presetID="10" presetClass="entr" presetSubtype="0" fill="hold" grpId="0" nodeType="withEffect">
                                  <p:stCondLst>
                                    <p:cond delay="600"/>
                                  </p:stCondLst>
                                  <p:childTnLst>
                                    <p:set>
                                      <p:cBhvr>
                                        <p:cTn id="52" dur="1" fill="hold">
                                          <p:stCondLst>
                                            <p:cond delay="0"/>
                                          </p:stCondLst>
                                        </p:cTn>
                                        <p:tgtEl>
                                          <p:spTgt spid="23"/>
                                        </p:tgtEl>
                                        <p:attrNameLst>
                                          <p:attrName>style.visibility</p:attrName>
                                        </p:attrNameLst>
                                      </p:cBhvr>
                                      <p:to>
                                        <p:strVal val="visible"/>
                                      </p:to>
                                    </p:set>
                                    <p:animEffect transition="in" filter="fade">
                                      <p:cBhvr>
                                        <p:cTn id="53" dur="500"/>
                                        <p:tgtEl>
                                          <p:spTgt spid="23"/>
                                        </p:tgtEl>
                                      </p:cBhvr>
                                    </p:animEffect>
                                  </p:childTnLst>
                                </p:cTn>
                              </p:par>
                              <p:par>
                                <p:cTn id="54" presetID="10" presetClass="entr" presetSubtype="0" fill="hold" grpId="0" nodeType="withEffect">
                                  <p:stCondLst>
                                    <p:cond delay="1100"/>
                                  </p:stCondLst>
                                  <p:childTnLst>
                                    <p:set>
                                      <p:cBhvr>
                                        <p:cTn id="55" dur="1" fill="hold">
                                          <p:stCondLst>
                                            <p:cond delay="0"/>
                                          </p:stCondLst>
                                        </p:cTn>
                                        <p:tgtEl>
                                          <p:spTgt spid="24"/>
                                        </p:tgtEl>
                                        <p:attrNameLst>
                                          <p:attrName>style.visibility</p:attrName>
                                        </p:attrNameLst>
                                      </p:cBhvr>
                                      <p:to>
                                        <p:strVal val="visible"/>
                                      </p:to>
                                    </p:set>
                                    <p:animEffect transition="in" filter="fade">
                                      <p:cBhvr>
                                        <p:cTn id="56" dur="500"/>
                                        <p:tgtEl>
                                          <p:spTgt spid="24"/>
                                        </p:tgtEl>
                                      </p:cBhvr>
                                    </p:animEffect>
                                  </p:childTnLst>
                                </p:cTn>
                              </p:par>
                              <p:par>
                                <p:cTn id="57" presetID="10" presetClass="entr" presetSubtype="0" fill="hold" grpId="0" nodeType="withEffect">
                                  <p:stCondLst>
                                    <p:cond delay="1600"/>
                                  </p:stCondLst>
                                  <p:childTnLst>
                                    <p:set>
                                      <p:cBhvr>
                                        <p:cTn id="58" dur="1" fill="hold">
                                          <p:stCondLst>
                                            <p:cond delay="0"/>
                                          </p:stCondLst>
                                        </p:cTn>
                                        <p:tgtEl>
                                          <p:spTgt spid="25"/>
                                        </p:tgtEl>
                                        <p:attrNameLst>
                                          <p:attrName>style.visibility</p:attrName>
                                        </p:attrNameLst>
                                      </p:cBhvr>
                                      <p:to>
                                        <p:strVal val="visible"/>
                                      </p:to>
                                    </p:set>
                                    <p:animEffect transition="in" filter="fade">
                                      <p:cBhvr>
                                        <p:cTn id="59" dur="500"/>
                                        <p:tgtEl>
                                          <p:spTgt spid="25"/>
                                        </p:tgtEl>
                                      </p:cBhvr>
                                    </p:animEffect>
                                  </p:childTnLst>
                                </p:cTn>
                              </p:par>
                              <p:par>
                                <p:cTn id="60" presetID="10" presetClass="entr" presetSubtype="0" fill="hold" grpId="0" nodeType="withEffect">
                                  <p:stCondLst>
                                    <p:cond delay="2100"/>
                                  </p:stCondLst>
                                  <p:childTnLst>
                                    <p:set>
                                      <p:cBhvr>
                                        <p:cTn id="61" dur="1" fill="hold">
                                          <p:stCondLst>
                                            <p:cond delay="0"/>
                                          </p:stCondLst>
                                        </p:cTn>
                                        <p:tgtEl>
                                          <p:spTgt spid="43"/>
                                        </p:tgtEl>
                                        <p:attrNameLst>
                                          <p:attrName>style.visibility</p:attrName>
                                        </p:attrNameLst>
                                      </p:cBhvr>
                                      <p:to>
                                        <p:strVal val="visible"/>
                                      </p:to>
                                    </p:set>
                                    <p:animEffect transition="in" filter="fade">
                                      <p:cBhvr>
                                        <p:cTn id="62" dur="500"/>
                                        <p:tgtEl>
                                          <p:spTgt spid="43"/>
                                        </p:tgtEl>
                                      </p:cBhvr>
                                    </p:animEffect>
                                  </p:childTnLst>
                                </p:cTn>
                              </p:par>
                              <p:par>
                                <p:cTn id="63" presetID="10" presetClass="entr" presetSubtype="0" fill="hold" grpId="0" nodeType="withEffect">
                                  <p:stCondLst>
                                    <p:cond delay="2600"/>
                                  </p:stCondLst>
                                  <p:childTnLst>
                                    <p:set>
                                      <p:cBhvr>
                                        <p:cTn id="64" dur="1" fill="hold">
                                          <p:stCondLst>
                                            <p:cond delay="0"/>
                                          </p:stCondLst>
                                        </p:cTn>
                                        <p:tgtEl>
                                          <p:spTgt spid="44"/>
                                        </p:tgtEl>
                                        <p:attrNameLst>
                                          <p:attrName>style.visibility</p:attrName>
                                        </p:attrNameLst>
                                      </p:cBhvr>
                                      <p:to>
                                        <p:strVal val="visible"/>
                                      </p:to>
                                    </p:set>
                                    <p:animEffect transition="in" filter="fade">
                                      <p:cBhvr>
                                        <p:cTn id="65" dur="500"/>
                                        <p:tgtEl>
                                          <p:spTgt spid="44"/>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27"/>
                                        </p:tgtEl>
                                        <p:attrNameLst>
                                          <p:attrName>style.visibility</p:attrName>
                                        </p:attrNameLst>
                                      </p:cBhvr>
                                      <p:to>
                                        <p:strVal val="visible"/>
                                      </p:to>
                                    </p:set>
                                    <p:animEffect transition="in" filter="fade">
                                      <p:cBhvr>
                                        <p:cTn id="70" dur="500"/>
                                        <p:tgtEl>
                                          <p:spTgt spid="27"/>
                                        </p:tgtEl>
                                      </p:cBhvr>
                                    </p:animEffect>
                                  </p:childTnLst>
                                </p:cTn>
                              </p:par>
                              <p:par>
                                <p:cTn id="71" presetID="10" presetClass="entr" presetSubtype="0" fill="hold" nodeType="withEffect">
                                  <p:stCondLst>
                                    <p:cond delay="0"/>
                                  </p:stCondLst>
                                  <p:childTnLst>
                                    <p:set>
                                      <p:cBhvr>
                                        <p:cTn id="72" dur="1" fill="hold">
                                          <p:stCondLst>
                                            <p:cond delay="0"/>
                                          </p:stCondLst>
                                        </p:cTn>
                                        <p:tgtEl>
                                          <p:spTgt spid="53"/>
                                        </p:tgtEl>
                                        <p:attrNameLst>
                                          <p:attrName>style.visibility</p:attrName>
                                        </p:attrNameLst>
                                      </p:cBhvr>
                                      <p:to>
                                        <p:strVal val="visible"/>
                                      </p:to>
                                    </p:set>
                                    <p:animEffect transition="in" filter="fade">
                                      <p:cBhvr>
                                        <p:cTn id="73" dur="2750"/>
                                        <p:tgtEl>
                                          <p:spTgt spid="53"/>
                                        </p:tgtEl>
                                      </p:cBhvr>
                                    </p:animEffect>
                                  </p:childTnLst>
                                </p:cTn>
                              </p:par>
                              <p:par>
                                <p:cTn id="74" presetID="10" presetClass="entr" presetSubtype="0" fill="hold" grpId="0" nodeType="withEffect">
                                  <p:stCondLst>
                                    <p:cond delay="500"/>
                                  </p:stCondLst>
                                  <p:childTnLst>
                                    <p:set>
                                      <p:cBhvr>
                                        <p:cTn id="75" dur="1" fill="hold">
                                          <p:stCondLst>
                                            <p:cond delay="0"/>
                                          </p:stCondLst>
                                        </p:cTn>
                                        <p:tgtEl>
                                          <p:spTgt spid="51"/>
                                        </p:tgtEl>
                                        <p:attrNameLst>
                                          <p:attrName>style.visibility</p:attrName>
                                        </p:attrNameLst>
                                      </p:cBhvr>
                                      <p:to>
                                        <p:strVal val="visible"/>
                                      </p:to>
                                    </p:set>
                                    <p:animEffect transition="in" filter="fade">
                                      <p:cBhvr>
                                        <p:cTn id="76" dur="500"/>
                                        <p:tgtEl>
                                          <p:spTgt spid="51"/>
                                        </p:tgtEl>
                                      </p:cBhvr>
                                    </p:animEffect>
                                  </p:childTnLst>
                                </p:cTn>
                              </p:par>
                              <p:par>
                                <p:cTn id="77" presetID="10" presetClass="entr" presetSubtype="0" fill="hold" grpId="0" nodeType="withEffect">
                                  <p:stCondLst>
                                    <p:cond delay="1000"/>
                                  </p:stCondLst>
                                  <p:childTnLst>
                                    <p:set>
                                      <p:cBhvr>
                                        <p:cTn id="78" dur="1" fill="hold">
                                          <p:stCondLst>
                                            <p:cond delay="0"/>
                                          </p:stCondLst>
                                        </p:cTn>
                                        <p:tgtEl>
                                          <p:spTgt spid="29"/>
                                        </p:tgtEl>
                                        <p:attrNameLst>
                                          <p:attrName>style.visibility</p:attrName>
                                        </p:attrNameLst>
                                      </p:cBhvr>
                                      <p:to>
                                        <p:strVal val="visible"/>
                                      </p:to>
                                    </p:set>
                                    <p:animEffect transition="in" filter="fade">
                                      <p:cBhvr>
                                        <p:cTn id="79" dur="500"/>
                                        <p:tgtEl>
                                          <p:spTgt spid="29"/>
                                        </p:tgtEl>
                                      </p:cBhvr>
                                    </p:animEffect>
                                  </p:childTnLst>
                                </p:cTn>
                              </p:par>
                              <p:par>
                                <p:cTn id="80" presetID="10" presetClass="entr" presetSubtype="0" fill="hold" grpId="0" nodeType="withEffect">
                                  <p:stCondLst>
                                    <p:cond delay="1500"/>
                                  </p:stCondLst>
                                  <p:childTnLst>
                                    <p:set>
                                      <p:cBhvr>
                                        <p:cTn id="81" dur="1" fill="hold">
                                          <p:stCondLst>
                                            <p:cond delay="0"/>
                                          </p:stCondLst>
                                        </p:cTn>
                                        <p:tgtEl>
                                          <p:spTgt spid="45"/>
                                        </p:tgtEl>
                                        <p:attrNameLst>
                                          <p:attrName>style.visibility</p:attrName>
                                        </p:attrNameLst>
                                      </p:cBhvr>
                                      <p:to>
                                        <p:strVal val="visible"/>
                                      </p:to>
                                    </p:set>
                                    <p:animEffect transition="in" filter="fade">
                                      <p:cBhvr>
                                        <p:cTn id="82" dur="500"/>
                                        <p:tgtEl>
                                          <p:spTgt spid="45"/>
                                        </p:tgtEl>
                                      </p:cBhvr>
                                    </p:animEffect>
                                  </p:childTnLst>
                                </p:cTn>
                              </p:par>
                              <p:par>
                                <p:cTn id="83" presetID="10" presetClass="entr" presetSubtype="0" fill="hold" grpId="0" nodeType="withEffect">
                                  <p:stCondLst>
                                    <p:cond delay="2000"/>
                                  </p:stCondLst>
                                  <p:childTnLst>
                                    <p:set>
                                      <p:cBhvr>
                                        <p:cTn id="84" dur="1" fill="hold">
                                          <p:stCondLst>
                                            <p:cond delay="0"/>
                                          </p:stCondLst>
                                        </p:cTn>
                                        <p:tgtEl>
                                          <p:spTgt spid="46"/>
                                        </p:tgtEl>
                                        <p:attrNameLst>
                                          <p:attrName>style.visibility</p:attrName>
                                        </p:attrNameLst>
                                      </p:cBhvr>
                                      <p:to>
                                        <p:strVal val="visible"/>
                                      </p:to>
                                    </p:set>
                                    <p:animEffect transition="in" filter="fade">
                                      <p:cBhvr>
                                        <p:cTn id="85" dur="500"/>
                                        <p:tgtEl>
                                          <p:spTgt spid="46"/>
                                        </p:tgtEl>
                                      </p:cBhvr>
                                    </p:animEffect>
                                  </p:childTnLst>
                                </p:cTn>
                              </p:par>
                            </p:childTnLst>
                          </p:cTn>
                        </p:par>
                      </p:childTnLst>
                    </p:cTn>
                  </p:par>
                  <p:par>
                    <p:cTn id="86" fill="hold">
                      <p:stCondLst>
                        <p:cond delay="indefinite"/>
                      </p:stCondLst>
                      <p:childTnLst>
                        <p:par>
                          <p:cTn id="87" fill="hold">
                            <p:stCondLst>
                              <p:cond delay="0"/>
                            </p:stCondLst>
                            <p:childTnLst>
                              <p:par>
                                <p:cTn id="88" presetID="10" presetClass="entr" presetSubtype="0" fill="hold" grpId="0" nodeType="clickEffect">
                                  <p:stCondLst>
                                    <p:cond delay="0"/>
                                  </p:stCondLst>
                                  <p:childTnLst>
                                    <p:set>
                                      <p:cBhvr>
                                        <p:cTn id="89" dur="1" fill="hold">
                                          <p:stCondLst>
                                            <p:cond delay="0"/>
                                          </p:stCondLst>
                                        </p:cTn>
                                        <p:tgtEl>
                                          <p:spTgt spid="30"/>
                                        </p:tgtEl>
                                        <p:attrNameLst>
                                          <p:attrName>style.visibility</p:attrName>
                                        </p:attrNameLst>
                                      </p:cBhvr>
                                      <p:to>
                                        <p:strVal val="visible"/>
                                      </p:to>
                                    </p:set>
                                    <p:animEffect transition="in" filter="fade">
                                      <p:cBhvr>
                                        <p:cTn id="90" dur="500"/>
                                        <p:tgtEl>
                                          <p:spTgt spid="30"/>
                                        </p:tgtEl>
                                      </p:cBhvr>
                                    </p:animEffect>
                                  </p:childTnLst>
                                </p:cTn>
                              </p:par>
                              <p:par>
                                <p:cTn id="91" presetID="10" presetClass="entr" presetSubtype="0" fill="hold" nodeType="withEffect">
                                  <p:stCondLst>
                                    <p:cond delay="0"/>
                                  </p:stCondLst>
                                  <p:childTnLst>
                                    <p:set>
                                      <p:cBhvr>
                                        <p:cTn id="92" dur="1" fill="hold">
                                          <p:stCondLst>
                                            <p:cond delay="0"/>
                                          </p:stCondLst>
                                        </p:cTn>
                                        <p:tgtEl>
                                          <p:spTgt spid="67"/>
                                        </p:tgtEl>
                                        <p:attrNameLst>
                                          <p:attrName>style.visibility</p:attrName>
                                        </p:attrNameLst>
                                      </p:cBhvr>
                                      <p:to>
                                        <p:strVal val="visible"/>
                                      </p:to>
                                    </p:set>
                                    <p:animEffect transition="in" filter="fade">
                                      <p:cBhvr>
                                        <p:cTn id="93" dur="500"/>
                                        <p:tgtEl>
                                          <p:spTgt spid="67"/>
                                        </p:tgtEl>
                                      </p:cBhvr>
                                    </p:animEffect>
                                  </p:childTnLst>
                                </p:cTn>
                              </p:par>
                              <p:par>
                                <p:cTn id="94" presetID="10" presetClass="entr" presetSubtype="0" fill="hold" nodeType="withEffect">
                                  <p:stCondLst>
                                    <p:cond delay="0"/>
                                  </p:stCondLst>
                                  <p:childTnLst>
                                    <p:set>
                                      <p:cBhvr>
                                        <p:cTn id="95" dur="1" fill="hold">
                                          <p:stCondLst>
                                            <p:cond delay="0"/>
                                          </p:stCondLst>
                                        </p:cTn>
                                        <p:tgtEl>
                                          <p:spTgt spid="54"/>
                                        </p:tgtEl>
                                        <p:attrNameLst>
                                          <p:attrName>style.visibility</p:attrName>
                                        </p:attrNameLst>
                                      </p:cBhvr>
                                      <p:to>
                                        <p:strVal val="visible"/>
                                      </p:to>
                                    </p:set>
                                    <p:animEffect transition="in" filter="fade">
                                      <p:cBhvr>
                                        <p:cTn id="96" dur="2750"/>
                                        <p:tgtEl>
                                          <p:spTgt spid="54"/>
                                        </p:tgtEl>
                                      </p:cBhvr>
                                    </p:animEffect>
                                  </p:childTnLst>
                                </p:cTn>
                              </p:par>
                              <p:par>
                                <p:cTn id="97" presetID="10" presetClass="entr" presetSubtype="0" fill="hold" grpId="0" nodeType="withEffect">
                                  <p:stCondLst>
                                    <p:cond delay="500"/>
                                  </p:stCondLst>
                                  <p:childTnLst>
                                    <p:set>
                                      <p:cBhvr>
                                        <p:cTn id="98" dur="1" fill="hold">
                                          <p:stCondLst>
                                            <p:cond delay="0"/>
                                          </p:stCondLst>
                                        </p:cTn>
                                        <p:tgtEl>
                                          <p:spTgt spid="31"/>
                                        </p:tgtEl>
                                        <p:attrNameLst>
                                          <p:attrName>style.visibility</p:attrName>
                                        </p:attrNameLst>
                                      </p:cBhvr>
                                      <p:to>
                                        <p:strVal val="visible"/>
                                      </p:to>
                                    </p:set>
                                    <p:animEffect transition="in" filter="fade">
                                      <p:cBhvr>
                                        <p:cTn id="99" dur="500"/>
                                        <p:tgtEl>
                                          <p:spTgt spid="31"/>
                                        </p:tgtEl>
                                      </p:cBhvr>
                                    </p:animEffect>
                                  </p:childTnLst>
                                </p:cTn>
                              </p:par>
                              <p:par>
                                <p:cTn id="100" presetID="10" presetClass="entr" presetSubtype="0" fill="hold" grpId="0" nodeType="withEffect">
                                  <p:stCondLst>
                                    <p:cond delay="1000"/>
                                  </p:stCondLst>
                                  <p:childTnLst>
                                    <p:set>
                                      <p:cBhvr>
                                        <p:cTn id="101" dur="1" fill="hold">
                                          <p:stCondLst>
                                            <p:cond delay="0"/>
                                          </p:stCondLst>
                                        </p:cTn>
                                        <p:tgtEl>
                                          <p:spTgt spid="32"/>
                                        </p:tgtEl>
                                        <p:attrNameLst>
                                          <p:attrName>style.visibility</p:attrName>
                                        </p:attrNameLst>
                                      </p:cBhvr>
                                      <p:to>
                                        <p:strVal val="visible"/>
                                      </p:to>
                                    </p:set>
                                    <p:animEffect transition="in" filter="fade">
                                      <p:cBhvr>
                                        <p:cTn id="102" dur="500"/>
                                        <p:tgtEl>
                                          <p:spTgt spid="32"/>
                                        </p:tgtEl>
                                      </p:cBhvr>
                                    </p:animEffect>
                                  </p:childTnLst>
                                </p:cTn>
                              </p:par>
                              <p:par>
                                <p:cTn id="103" presetID="10" presetClass="entr" presetSubtype="0" fill="hold" grpId="0" nodeType="withEffect">
                                  <p:stCondLst>
                                    <p:cond delay="1500"/>
                                  </p:stCondLst>
                                  <p:childTnLst>
                                    <p:set>
                                      <p:cBhvr>
                                        <p:cTn id="104" dur="1" fill="hold">
                                          <p:stCondLst>
                                            <p:cond delay="0"/>
                                          </p:stCondLst>
                                        </p:cTn>
                                        <p:tgtEl>
                                          <p:spTgt spid="33"/>
                                        </p:tgtEl>
                                        <p:attrNameLst>
                                          <p:attrName>style.visibility</p:attrName>
                                        </p:attrNameLst>
                                      </p:cBhvr>
                                      <p:to>
                                        <p:strVal val="visible"/>
                                      </p:to>
                                    </p:set>
                                    <p:animEffect transition="in" filter="fade">
                                      <p:cBhvr>
                                        <p:cTn id="105" dur="500"/>
                                        <p:tgtEl>
                                          <p:spTgt spid="33"/>
                                        </p:tgtEl>
                                      </p:cBhvr>
                                    </p:animEffect>
                                  </p:childTnLst>
                                </p:cTn>
                              </p:par>
                              <p:par>
                                <p:cTn id="106" presetID="10" presetClass="entr" presetSubtype="0" fill="hold" grpId="0" nodeType="withEffect">
                                  <p:stCondLst>
                                    <p:cond delay="2000"/>
                                  </p:stCondLst>
                                  <p:childTnLst>
                                    <p:set>
                                      <p:cBhvr>
                                        <p:cTn id="107" dur="1" fill="hold">
                                          <p:stCondLst>
                                            <p:cond delay="0"/>
                                          </p:stCondLst>
                                        </p:cTn>
                                        <p:tgtEl>
                                          <p:spTgt spid="34"/>
                                        </p:tgtEl>
                                        <p:attrNameLst>
                                          <p:attrName>style.visibility</p:attrName>
                                        </p:attrNameLst>
                                      </p:cBhvr>
                                      <p:to>
                                        <p:strVal val="visible"/>
                                      </p:to>
                                    </p:set>
                                    <p:animEffect transition="in" filter="fade">
                                      <p:cBhvr>
                                        <p:cTn id="108" dur="500"/>
                                        <p:tgtEl>
                                          <p:spTgt spid="34"/>
                                        </p:tgtEl>
                                      </p:cBhvr>
                                    </p:animEffect>
                                  </p:childTnLst>
                                </p:cTn>
                              </p:par>
                              <p:par>
                                <p:cTn id="109" presetID="10" presetClass="entr" presetSubtype="0" fill="hold" grpId="0" nodeType="withEffect">
                                  <p:stCondLst>
                                    <p:cond delay="2500"/>
                                  </p:stCondLst>
                                  <p:childTnLst>
                                    <p:set>
                                      <p:cBhvr>
                                        <p:cTn id="110" dur="1" fill="hold">
                                          <p:stCondLst>
                                            <p:cond delay="0"/>
                                          </p:stCondLst>
                                        </p:cTn>
                                        <p:tgtEl>
                                          <p:spTgt spid="35"/>
                                        </p:tgtEl>
                                        <p:attrNameLst>
                                          <p:attrName>style.visibility</p:attrName>
                                        </p:attrNameLst>
                                      </p:cBhvr>
                                      <p:to>
                                        <p:strVal val="visible"/>
                                      </p:to>
                                    </p:set>
                                    <p:animEffect transition="in" filter="fade">
                                      <p:cBhvr>
                                        <p:cTn id="111"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P spid="20" grpId="0" animBg="1"/>
      <p:bldP spid="21" grpId="0" animBg="1"/>
      <p:bldP spid="22" grpId="0" animBg="1"/>
      <p:bldP spid="23" grpId="0" animBg="1"/>
      <p:bldP spid="24" grpId="0" animBg="1"/>
      <p:bldP spid="25" grpId="0" animBg="1"/>
      <p:bldP spid="27" grpId="0" animBg="1"/>
      <p:bldP spid="29" grpId="0" animBg="1"/>
      <p:bldP spid="30" grpId="0" animBg="1"/>
      <p:bldP spid="31" grpId="0" animBg="1"/>
      <p:bldP spid="32" grpId="0" animBg="1"/>
      <p:bldP spid="33" grpId="0" animBg="1"/>
      <p:bldP spid="34" grpId="0" animBg="1"/>
      <p:bldP spid="35" grpId="0" animBg="1"/>
      <p:bldP spid="36" grpId="0" animBg="1"/>
      <p:bldP spid="37" grpId="0" animBg="1"/>
      <p:bldP spid="41" grpId="0" animBg="1"/>
      <p:bldP spid="42" grpId="0" animBg="1"/>
      <p:bldP spid="43" grpId="0" animBg="1"/>
      <p:bldP spid="44" grpId="0" animBg="1"/>
      <p:bldP spid="45" grpId="0" animBg="1"/>
      <p:bldP spid="46" grpId="0" animBg="1"/>
      <p:bldP spid="51"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4D82307E-9F42-4EE4-B180-087417AADD82}"/>
              </a:ext>
            </a:extLst>
          </p:cNvPr>
          <p:cNvSpPr>
            <a:spLocks noGrp="1"/>
          </p:cNvSpPr>
          <p:nvPr>
            <p:ph type="title"/>
          </p:nvPr>
        </p:nvSpPr>
        <p:spPr/>
        <p:txBody>
          <a:bodyPr/>
          <a:lstStyle/>
          <a:p>
            <a:r>
              <a:rPr lang="fr-FR" dirty="0"/>
              <a:t>5. b) Comparaison des coûts et des bénéfices</a:t>
            </a:r>
          </a:p>
        </p:txBody>
      </p:sp>
      <p:sp>
        <p:nvSpPr>
          <p:cNvPr id="4" name="Gleichschenkliges Dreieck 3">
            <a:extLst>
              <a:ext uri="{FF2B5EF4-FFF2-40B4-BE49-F238E27FC236}">
                <a16:creationId xmlns:a16="http://schemas.microsoft.com/office/drawing/2014/main" id="{A9A995B8-648E-4B7E-9ED8-A075BC62EC36}"/>
              </a:ext>
            </a:extLst>
          </p:cNvPr>
          <p:cNvSpPr/>
          <p:nvPr/>
        </p:nvSpPr>
        <p:spPr>
          <a:xfrm>
            <a:off x="5787616" y="4970609"/>
            <a:ext cx="738914" cy="487844"/>
          </a:xfrm>
          <a:prstGeom prst="triangl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mj-lt"/>
            </a:endParaRPr>
          </a:p>
        </p:txBody>
      </p:sp>
      <p:sp>
        <p:nvSpPr>
          <p:cNvPr id="20" name="Textplatzhalter 3">
            <a:extLst>
              <a:ext uri="{FF2B5EF4-FFF2-40B4-BE49-F238E27FC236}">
                <a16:creationId xmlns:a16="http://schemas.microsoft.com/office/drawing/2014/main" id="{62D9EBFA-8453-44AB-81E1-BE5E58C3BBCA}"/>
              </a:ext>
            </a:extLst>
          </p:cNvPr>
          <p:cNvSpPr txBox="1">
            <a:spLocks/>
          </p:cNvSpPr>
          <p:nvPr/>
        </p:nvSpPr>
        <p:spPr>
          <a:xfrm>
            <a:off x="6380954" y="2314933"/>
            <a:ext cx="2088000" cy="1084125"/>
          </a:xfrm>
          <a:prstGeom prst="rect">
            <a:avLst/>
          </a:prstGeom>
          <a:solidFill>
            <a:srgbClr val="EAC28D"/>
          </a:solidFill>
          <a:ln>
            <a:noFill/>
          </a:ln>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ct val="100000"/>
              </a:lnSpc>
              <a:spcBef>
                <a:spcPts val="600"/>
              </a:spcBef>
            </a:pPr>
            <a:r>
              <a:rPr lang="fr-FR" sz="1400" b="1" dirty="0">
                <a:solidFill>
                  <a:schemeClr val="tx1"/>
                </a:solidFill>
              </a:rPr>
              <a:t>Économies</a:t>
            </a:r>
          </a:p>
          <a:p>
            <a:pPr algn="ctr">
              <a:lnSpc>
                <a:spcPct val="100000"/>
              </a:lnSpc>
              <a:spcBef>
                <a:spcPts val="600"/>
              </a:spcBef>
            </a:pPr>
            <a:r>
              <a:rPr lang="fr-FR" sz="1400" dirty="0">
                <a:solidFill>
                  <a:schemeClr val="tx1"/>
                </a:solidFill>
              </a:rPr>
              <a:t>Coûts de recrutement</a:t>
            </a:r>
            <a:br>
              <a:rPr lang="fr-FR" sz="1400" dirty="0">
                <a:solidFill>
                  <a:schemeClr val="tx1"/>
                </a:solidFill>
              </a:rPr>
            </a:br>
            <a:r>
              <a:rPr lang="fr-FR" sz="1400" dirty="0">
                <a:solidFill>
                  <a:schemeClr val="tx1"/>
                </a:solidFill>
              </a:rPr>
              <a:t>et d’introduction</a:t>
            </a:r>
            <a:br>
              <a:rPr lang="fr-FR" sz="1400" dirty="0">
                <a:solidFill>
                  <a:schemeClr val="tx1"/>
                </a:solidFill>
              </a:rPr>
            </a:br>
            <a:r>
              <a:rPr lang="fr-FR" sz="1400" dirty="0">
                <a:solidFill>
                  <a:schemeClr val="tx1"/>
                </a:solidFill>
              </a:rPr>
              <a:t>au travail</a:t>
            </a:r>
          </a:p>
        </p:txBody>
      </p:sp>
      <p:sp>
        <p:nvSpPr>
          <p:cNvPr id="23" name="Textplatzhalter 3">
            <a:extLst>
              <a:ext uri="{FF2B5EF4-FFF2-40B4-BE49-F238E27FC236}">
                <a16:creationId xmlns:a16="http://schemas.microsoft.com/office/drawing/2014/main" id="{B9BB8479-85DB-4D74-8F8C-DBB41F0064F1}"/>
              </a:ext>
            </a:extLst>
          </p:cNvPr>
          <p:cNvSpPr txBox="1">
            <a:spLocks/>
          </p:cNvSpPr>
          <p:nvPr/>
        </p:nvSpPr>
        <p:spPr>
          <a:xfrm>
            <a:off x="8596329" y="1802784"/>
            <a:ext cx="2088000" cy="530127"/>
          </a:xfrm>
          <a:prstGeom prst="rect">
            <a:avLst/>
          </a:prstGeom>
          <a:solidFill>
            <a:srgbClr val="FBF3E8"/>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1500"/>
              </a:lnSpc>
              <a:spcBef>
                <a:spcPts val="0"/>
              </a:spcBef>
            </a:pPr>
            <a:r>
              <a:rPr lang="fr-FR" sz="1400" dirty="0">
                <a:solidFill>
                  <a:schemeClr val="tx1"/>
                </a:solidFill>
              </a:rPr>
              <a:t>Formation</a:t>
            </a:r>
            <a:br>
              <a:rPr lang="fr-FR" sz="1400" dirty="0">
                <a:solidFill>
                  <a:schemeClr val="tx1"/>
                </a:solidFill>
              </a:rPr>
            </a:br>
            <a:r>
              <a:rPr lang="fr-FR" sz="1400" dirty="0">
                <a:solidFill>
                  <a:schemeClr val="tx1"/>
                </a:solidFill>
              </a:rPr>
              <a:t>sur mesure</a:t>
            </a:r>
          </a:p>
        </p:txBody>
      </p:sp>
      <p:sp>
        <p:nvSpPr>
          <p:cNvPr id="31" name="Textplatzhalter 3">
            <a:extLst>
              <a:ext uri="{FF2B5EF4-FFF2-40B4-BE49-F238E27FC236}">
                <a16:creationId xmlns:a16="http://schemas.microsoft.com/office/drawing/2014/main" id="{EA501815-108E-4F3D-B2FA-CEBC74F3B5BC}"/>
              </a:ext>
            </a:extLst>
          </p:cNvPr>
          <p:cNvSpPr txBox="1">
            <a:spLocks/>
          </p:cNvSpPr>
          <p:nvPr/>
        </p:nvSpPr>
        <p:spPr>
          <a:xfrm>
            <a:off x="8596329" y="2449999"/>
            <a:ext cx="2088000" cy="530127"/>
          </a:xfrm>
          <a:prstGeom prst="rect">
            <a:avLst/>
          </a:prstGeom>
          <a:solidFill>
            <a:srgbClr val="FBF3E8"/>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1500"/>
              </a:lnSpc>
              <a:spcBef>
                <a:spcPts val="0"/>
              </a:spcBef>
            </a:pPr>
            <a:r>
              <a:rPr lang="fr-FR" sz="1400" dirty="0">
                <a:solidFill>
                  <a:schemeClr val="tx1"/>
                </a:solidFill>
              </a:rPr>
              <a:t>Possibilité</a:t>
            </a:r>
            <a:br>
              <a:rPr lang="fr-FR" sz="1400" dirty="0">
                <a:solidFill>
                  <a:schemeClr val="tx1"/>
                </a:solidFill>
              </a:rPr>
            </a:br>
            <a:r>
              <a:rPr lang="fr-FR" sz="1400" dirty="0">
                <a:solidFill>
                  <a:schemeClr val="tx1"/>
                </a:solidFill>
              </a:rPr>
              <a:t>de sélection</a:t>
            </a:r>
          </a:p>
        </p:txBody>
      </p:sp>
      <p:sp>
        <p:nvSpPr>
          <p:cNvPr id="32" name="Textplatzhalter 3">
            <a:extLst>
              <a:ext uri="{FF2B5EF4-FFF2-40B4-BE49-F238E27FC236}">
                <a16:creationId xmlns:a16="http://schemas.microsoft.com/office/drawing/2014/main" id="{875F8134-7360-4344-93B2-E318CBB43998}"/>
              </a:ext>
            </a:extLst>
          </p:cNvPr>
          <p:cNvSpPr txBox="1">
            <a:spLocks/>
          </p:cNvSpPr>
          <p:nvPr/>
        </p:nvSpPr>
        <p:spPr>
          <a:xfrm>
            <a:off x="8596329" y="3097214"/>
            <a:ext cx="2088000" cy="576293"/>
          </a:xfrm>
          <a:prstGeom prst="rect">
            <a:avLst/>
          </a:prstGeom>
          <a:solidFill>
            <a:srgbClr val="FBF3E8"/>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ct val="100000"/>
              </a:lnSpc>
              <a:spcBef>
                <a:spcPts val="600"/>
              </a:spcBef>
            </a:pPr>
            <a:r>
              <a:rPr lang="fr-FR" sz="1400" dirty="0">
                <a:solidFill>
                  <a:schemeClr val="tx1"/>
                </a:solidFill>
              </a:rPr>
              <a:t>Éviter le manque de personnel</a:t>
            </a:r>
          </a:p>
        </p:txBody>
      </p:sp>
      <p:sp>
        <p:nvSpPr>
          <p:cNvPr id="33" name="Textplatzhalter 3">
            <a:extLst>
              <a:ext uri="{FF2B5EF4-FFF2-40B4-BE49-F238E27FC236}">
                <a16:creationId xmlns:a16="http://schemas.microsoft.com/office/drawing/2014/main" id="{24C113F5-2978-4BAF-AAEE-F35DE6D5C495}"/>
              </a:ext>
            </a:extLst>
          </p:cNvPr>
          <p:cNvSpPr txBox="1">
            <a:spLocks/>
          </p:cNvSpPr>
          <p:nvPr/>
        </p:nvSpPr>
        <p:spPr>
          <a:xfrm>
            <a:off x="8596329" y="3794356"/>
            <a:ext cx="2088000" cy="576293"/>
          </a:xfrm>
          <a:prstGeom prst="rect">
            <a:avLst/>
          </a:prstGeom>
          <a:solidFill>
            <a:srgbClr val="FBF3E8"/>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ct val="100000"/>
              </a:lnSpc>
              <a:spcBef>
                <a:spcPts val="600"/>
              </a:spcBef>
            </a:pPr>
            <a:r>
              <a:rPr lang="fr-FR" sz="1400" dirty="0">
                <a:solidFill>
                  <a:schemeClr val="tx1"/>
                </a:solidFill>
              </a:rPr>
              <a:t>Meilleure rétention des employé·e·s  </a:t>
            </a:r>
          </a:p>
        </p:txBody>
      </p:sp>
      <p:sp>
        <p:nvSpPr>
          <p:cNvPr id="34" name="Textplatzhalter 3">
            <a:extLst>
              <a:ext uri="{FF2B5EF4-FFF2-40B4-BE49-F238E27FC236}">
                <a16:creationId xmlns:a16="http://schemas.microsoft.com/office/drawing/2014/main" id="{2A02F0CF-65AC-442A-9115-27F584633555}"/>
              </a:ext>
            </a:extLst>
          </p:cNvPr>
          <p:cNvSpPr txBox="1">
            <a:spLocks/>
          </p:cNvSpPr>
          <p:nvPr/>
        </p:nvSpPr>
        <p:spPr>
          <a:xfrm>
            <a:off x="8596329" y="1347929"/>
            <a:ext cx="2088000" cy="337767"/>
          </a:xfrm>
          <a:prstGeom prst="rect">
            <a:avLst/>
          </a:prstGeom>
          <a:solidFill>
            <a:srgbClr val="FBF3E8"/>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1500"/>
              </a:lnSpc>
              <a:spcBef>
                <a:spcPts val="0"/>
              </a:spcBef>
            </a:pPr>
            <a:r>
              <a:rPr lang="fr-FR" sz="1400" dirty="0">
                <a:solidFill>
                  <a:schemeClr val="tx1"/>
                </a:solidFill>
              </a:rPr>
              <a:t>Meilleure image</a:t>
            </a:r>
          </a:p>
        </p:txBody>
      </p:sp>
      <p:sp>
        <p:nvSpPr>
          <p:cNvPr id="35" name="Textplatzhalter 3">
            <a:extLst>
              <a:ext uri="{FF2B5EF4-FFF2-40B4-BE49-F238E27FC236}">
                <a16:creationId xmlns:a16="http://schemas.microsoft.com/office/drawing/2014/main" id="{07FD7E62-6BCE-401F-A7F7-F69339868EB5}"/>
              </a:ext>
            </a:extLst>
          </p:cNvPr>
          <p:cNvSpPr txBox="1">
            <a:spLocks/>
          </p:cNvSpPr>
          <p:nvPr/>
        </p:nvSpPr>
        <p:spPr>
          <a:xfrm>
            <a:off x="6380954" y="3501968"/>
            <a:ext cx="2088000" cy="868681"/>
          </a:xfrm>
          <a:prstGeom prst="rect">
            <a:avLst/>
          </a:prstGeom>
          <a:solidFill>
            <a:srgbClr val="EAC28D"/>
          </a:solidFill>
          <a:ln>
            <a:noFill/>
          </a:ln>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ct val="100000"/>
              </a:lnSpc>
              <a:spcBef>
                <a:spcPts val="600"/>
              </a:spcBef>
            </a:pPr>
            <a:r>
              <a:rPr lang="fr-FR" sz="1400" b="1" dirty="0">
                <a:solidFill>
                  <a:schemeClr val="tx1"/>
                </a:solidFill>
              </a:rPr>
              <a:t>Gains</a:t>
            </a:r>
          </a:p>
          <a:p>
            <a:pPr algn="ctr">
              <a:lnSpc>
                <a:spcPct val="100000"/>
              </a:lnSpc>
              <a:spcBef>
                <a:spcPts val="600"/>
              </a:spcBef>
            </a:pPr>
            <a:r>
              <a:rPr lang="fr-FR" sz="1400" dirty="0">
                <a:solidFill>
                  <a:schemeClr val="tx1"/>
                </a:solidFill>
              </a:rPr>
              <a:t>Tâches simples et spécialisées</a:t>
            </a:r>
          </a:p>
        </p:txBody>
      </p:sp>
      <p:sp>
        <p:nvSpPr>
          <p:cNvPr id="39" name="Textplatzhalter 3">
            <a:extLst>
              <a:ext uri="{FF2B5EF4-FFF2-40B4-BE49-F238E27FC236}">
                <a16:creationId xmlns:a16="http://schemas.microsoft.com/office/drawing/2014/main" id="{D3249CB2-9E34-454D-80E1-6C0F7FA2BA40}"/>
              </a:ext>
            </a:extLst>
          </p:cNvPr>
          <p:cNvSpPr txBox="1">
            <a:spLocks/>
          </p:cNvSpPr>
          <p:nvPr/>
        </p:nvSpPr>
        <p:spPr>
          <a:xfrm>
            <a:off x="1627098" y="3838919"/>
            <a:ext cx="2088000" cy="531730"/>
          </a:xfrm>
          <a:prstGeom prst="rect">
            <a:avLst/>
          </a:prstGeom>
          <a:solidFill>
            <a:srgbClr val="FBF3E8"/>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1500"/>
              </a:lnSpc>
              <a:spcBef>
                <a:spcPts val="0"/>
              </a:spcBef>
            </a:pPr>
            <a:r>
              <a:rPr lang="fr-FR" sz="1400" dirty="0">
                <a:solidFill>
                  <a:prstClr val="black"/>
                </a:solidFill>
              </a:rPr>
              <a:t>Coûts des installations et du matériel</a:t>
            </a:r>
          </a:p>
          <a:p>
            <a:pPr algn="ctr">
              <a:lnSpc>
                <a:spcPts val="1500"/>
              </a:lnSpc>
              <a:spcBef>
                <a:spcPts val="0"/>
              </a:spcBef>
            </a:pPr>
            <a:r>
              <a:rPr lang="fr-FR" sz="2200" baseline="-14000" dirty="0">
                <a:solidFill>
                  <a:prstClr val="black"/>
                </a:solidFill>
              </a:rPr>
              <a:t>~</a:t>
            </a:r>
            <a:r>
              <a:rPr lang="fr-FR" sz="1400" dirty="0">
                <a:solidFill>
                  <a:schemeClr val="tx1"/>
                </a:solidFill>
              </a:rPr>
              <a:t>4 %</a:t>
            </a:r>
          </a:p>
        </p:txBody>
      </p:sp>
      <p:sp>
        <p:nvSpPr>
          <p:cNvPr id="40" name="Textplatzhalter 3">
            <a:extLst>
              <a:ext uri="{FF2B5EF4-FFF2-40B4-BE49-F238E27FC236}">
                <a16:creationId xmlns:a16="http://schemas.microsoft.com/office/drawing/2014/main" id="{46E27A29-7AE8-441E-B8D4-567BF262CB00}"/>
              </a:ext>
            </a:extLst>
          </p:cNvPr>
          <p:cNvSpPr txBox="1">
            <a:spLocks/>
          </p:cNvSpPr>
          <p:nvPr/>
        </p:nvSpPr>
        <p:spPr>
          <a:xfrm>
            <a:off x="3846436" y="3838919"/>
            <a:ext cx="2088000" cy="531730"/>
          </a:xfrm>
          <a:prstGeom prst="rect">
            <a:avLst/>
          </a:prstGeom>
          <a:solidFill>
            <a:srgbClr val="FBF3E8"/>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1500"/>
              </a:lnSpc>
              <a:spcBef>
                <a:spcPts val="0"/>
              </a:spcBef>
            </a:pPr>
            <a:r>
              <a:rPr lang="fr-FR" sz="1400" dirty="0">
                <a:solidFill>
                  <a:prstClr val="black"/>
                </a:solidFill>
              </a:rPr>
              <a:t>Coûts divers</a:t>
            </a:r>
          </a:p>
          <a:p>
            <a:pPr algn="ctr">
              <a:lnSpc>
                <a:spcPts val="1500"/>
              </a:lnSpc>
              <a:spcBef>
                <a:spcPts val="0"/>
              </a:spcBef>
            </a:pPr>
            <a:r>
              <a:rPr lang="fr-FR" sz="2200" baseline="-14000" dirty="0">
                <a:solidFill>
                  <a:prstClr val="black"/>
                </a:solidFill>
              </a:rPr>
              <a:t>~</a:t>
            </a:r>
            <a:r>
              <a:rPr lang="fr-FR" sz="1400" dirty="0">
                <a:solidFill>
                  <a:schemeClr val="tx1"/>
                </a:solidFill>
              </a:rPr>
              <a:t>11 %</a:t>
            </a:r>
          </a:p>
        </p:txBody>
      </p:sp>
      <p:sp>
        <p:nvSpPr>
          <p:cNvPr id="41" name="Textplatzhalter 3">
            <a:extLst>
              <a:ext uri="{FF2B5EF4-FFF2-40B4-BE49-F238E27FC236}">
                <a16:creationId xmlns:a16="http://schemas.microsoft.com/office/drawing/2014/main" id="{8786A134-3C7B-4845-A197-348427A9CC89}"/>
              </a:ext>
            </a:extLst>
          </p:cNvPr>
          <p:cNvSpPr txBox="1">
            <a:spLocks/>
          </p:cNvSpPr>
          <p:nvPr/>
        </p:nvSpPr>
        <p:spPr>
          <a:xfrm>
            <a:off x="1627098" y="2856996"/>
            <a:ext cx="2088000" cy="868680"/>
          </a:xfrm>
          <a:prstGeom prst="rect">
            <a:avLst/>
          </a:prstGeom>
          <a:solidFill>
            <a:srgbClr val="FBF3E8"/>
          </a:solidFill>
        </p:spPr>
        <p:txBody>
          <a:bodyPr vert="horz" wrap="square" lIns="36000" tIns="72000" rIns="36000" bIns="72000" rtlCol="0" anchor="ctr">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1500"/>
              </a:lnSpc>
              <a:spcBef>
                <a:spcPts val="0"/>
              </a:spcBef>
            </a:pPr>
            <a:r>
              <a:rPr lang="fr-FR" sz="1400" dirty="0">
                <a:solidFill>
                  <a:prstClr val="black"/>
                </a:solidFill>
              </a:rPr>
              <a:t>Coûts de personnel pour les formateurs</a:t>
            </a:r>
          </a:p>
          <a:p>
            <a:pPr algn="ctr">
              <a:lnSpc>
                <a:spcPts val="1500"/>
              </a:lnSpc>
              <a:spcBef>
                <a:spcPts val="0"/>
              </a:spcBef>
            </a:pPr>
            <a:r>
              <a:rPr lang="fr-FR" sz="2200" baseline="-14000" dirty="0">
                <a:solidFill>
                  <a:prstClr val="black"/>
                </a:solidFill>
              </a:rPr>
              <a:t>~</a:t>
            </a:r>
            <a:r>
              <a:rPr lang="fr-FR" sz="1400" dirty="0">
                <a:solidFill>
                  <a:schemeClr val="tx1"/>
                </a:solidFill>
              </a:rPr>
              <a:t>25 %</a:t>
            </a:r>
          </a:p>
        </p:txBody>
      </p:sp>
      <p:sp>
        <p:nvSpPr>
          <p:cNvPr id="42" name="Textplatzhalter 3">
            <a:extLst>
              <a:ext uri="{FF2B5EF4-FFF2-40B4-BE49-F238E27FC236}">
                <a16:creationId xmlns:a16="http://schemas.microsoft.com/office/drawing/2014/main" id="{09BEE0C5-E17F-4905-8C8C-A07D9ED111E7}"/>
              </a:ext>
            </a:extLst>
          </p:cNvPr>
          <p:cNvSpPr txBox="1">
            <a:spLocks/>
          </p:cNvSpPr>
          <p:nvPr/>
        </p:nvSpPr>
        <p:spPr>
          <a:xfrm>
            <a:off x="3838497" y="2856996"/>
            <a:ext cx="2088000" cy="868680"/>
          </a:xfrm>
          <a:prstGeom prst="rect">
            <a:avLst/>
          </a:prstGeom>
          <a:solidFill>
            <a:srgbClr val="FBF3E8"/>
          </a:solidFill>
        </p:spPr>
        <p:txBody>
          <a:bodyPr vert="horz" wrap="square" lIns="36000" tIns="72000" rIns="36000" bIns="72000" rtlCol="0" anchor="ctr">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1500"/>
              </a:lnSpc>
              <a:spcBef>
                <a:spcPts val="0"/>
              </a:spcBef>
            </a:pPr>
            <a:r>
              <a:rPr lang="fr-FR" sz="1400" dirty="0">
                <a:solidFill>
                  <a:prstClr val="black"/>
                </a:solidFill>
              </a:rPr>
              <a:t>Coûts de personnel pour les personnes en apprentissage</a:t>
            </a:r>
          </a:p>
          <a:p>
            <a:pPr algn="ctr">
              <a:lnSpc>
                <a:spcPts val="1500"/>
              </a:lnSpc>
              <a:spcBef>
                <a:spcPts val="0"/>
              </a:spcBef>
            </a:pPr>
            <a:r>
              <a:rPr lang="fr-FR" sz="2200" baseline="-14000" dirty="0">
                <a:solidFill>
                  <a:prstClr val="black"/>
                </a:solidFill>
              </a:rPr>
              <a:t>~</a:t>
            </a:r>
            <a:r>
              <a:rPr lang="fr-FR" sz="1400" dirty="0">
                <a:solidFill>
                  <a:schemeClr val="tx1"/>
                </a:solidFill>
              </a:rPr>
              <a:t>60 %</a:t>
            </a:r>
          </a:p>
        </p:txBody>
      </p:sp>
      <p:sp>
        <p:nvSpPr>
          <p:cNvPr id="43" name="Textplatzhalter 3">
            <a:extLst>
              <a:ext uri="{FF2B5EF4-FFF2-40B4-BE49-F238E27FC236}">
                <a16:creationId xmlns:a16="http://schemas.microsoft.com/office/drawing/2014/main" id="{12C702D3-9082-480D-9C93-5CBB64B6F96B}"/>
              </a:ext>
            </a:extLst>
          </p:cNvPr>
          <p:cNvSpPr txBox="1">
            <a:spLocks/>
          </p:cNvSpPr>
          <p:nvPr/>
        </p:nvSpPr>
        <p:spPr>
          <a:xfrm>
            <a:off x="6380954" y="1347929"/>
            <a:ext cx="2088000" cy="864094"/>
          </a:xfrm>
          <a:prstGeom prst="rect">
            <a:avLst/>
          </a:prstGeom>
          <a:solidFill>
            <a:srgbClr val="EAC28D"/>
          </a:solidFill>
        </p:spPr>
        <p:txBody>
          <a:bodyPr vert="horz" wrap="square" lIns="36000" tIns="72000" rIns="36000" bIns="72000" rtlCol="0" anchor="ctr">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ct val="100000"/>
              </a:lnSpc>
              <a:spcBef>
                <a:spcPts val="600"/>
              </a:spcBef>
            </a:pPr>
            <a:r>
              <a:rPr lang="fr-FR" sz="1400" dirty="0">
                <a:solidFill>
                  <a:schemeClr val="tx1"/>
                </a:solidFill>
              </a:rPr>
              <a:t>Subventions pour les personnes défavorisées</a:t>
            </a:r>
          </a:p>
        </p:txBody>
      </p:sp>
      <p:sp>
        <p:nvSpPr>
          <p:cNvPr id="44" name="Textfeld 43">
            <a:extLst>
              <a:ext uri="{FF2B5EF4-FFF2-40B4-BE49-F238E27FC236}">
                <a16:creationId xmlns:a16="http://schemas.microsoft.com/office/drawing/2014/main" id="{1B8CB46F-C7D3-4F56-B1E6-E1E722B29A0B}"/>
              </a:ext>
            </a:extLst>
          </p:cNvPr>
          <p:cNvSpPr txBox="1"/>
          <p:nvPr/>
        </p:nvSpPr>
        <p:spPr>
          <a:xfrm>
            <a:off x="534260" y="5715812"/>
            <a:ext cx="7303174" cy="246221"/>
          </a:xfrm>
          <a:prstGeom prst="rect">
            <a:avLst/>
          </a:prstGeom>
          <a:noFill/>
        </p:spPr>
        <p:txBody>
          <a:bodyPr wrap="square" rtlCol="0">
            <a:spAutoFit/>
          </a:bodyPr>
          <a:lstStyle/>
          <a:p>
            <a:r>
              <a:rPr lang="fr-FR" sz="1000" dirty="0">
                <a:solidFill>
                  <a:schemeClr val="tx1">
                    <a:lumMod val="50000"/>
                    <a:lumOff val="50000"/>
                  </a:schemeClr>
                </a:solidFill>
                <a:latin typeface="+mj-lt"/>
              </a:rPr>
              <a:t> * Fonds social européen, Bundesagentur für Arbeit [Agence fédérale pour l’emploi]</a:t>
            </a:r>
          </a:p>
        </p:txBody>
      </p:sp>
      <p:sp>
        <p:nvSpPr>
          <p:cNvPr id="45" name="Rechteck 44">
            <a:extLst>
              <a:ext uri="{FF2B5EF4-FFF2-40B4-BE49-F238E27FC236}">
                <a16:creationId xmlns:a16="http://schemas.microsoft.com/office/drawing/2014/main" id="{94BDAFA4-B5A6-4763-8130-A7D7F783B9FB}"/>
              </a:ext>
            </a:extLst>
          </p:cNvPr>
          <p:cNvSpPr/>
          <p:nvPr/>
        </p:nvSpPr>
        <p:spPr>
          <a:xfrm>
            <a:off x="1627098" y="4477831"/>
            <a:ext cx="9059951" cy="487844"/>
          </a:xfrm>
          <a:prstGeom prst="rect">
            <a:avLst/>
          </a:prstGeom>
          <a:solidFill>
            <a:srgbClr val="D685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mj-lt"/>
            </a:endParaRPr>
          </a:p>
        </p:txBody>
      </p:sp>
      <p:sp>
        <p:nvSpPr>
          <p:cNvPr id="46" name="Textplatzhalter 3">
            <a:extLst>
              <a:ext uri="{FF2B5EF4-FFF2-40B4-BE49-F238E27FC236}">
                <a16:creationId xmlns:a16="http://schemas.microsoft.com/office/drawing/2014/main" id="{A9646480-3461-4319-8F2D-7B470F749EC9}"/>
              </a:ext>
            </a:extLst>
          </p:cNvPr>
          <p:cNvSpPr txBox="1">
            <a:spLocks/>
          </p:cNvSpPr>
          <p:nvPr/>
        </p:nvSpPr>
        <p:spPr>
          <a:xfrm>
            <a:off x="1614436" y="4505752"/>
            <a:ext cx="4320000" cy="432000"/>
          </a:xfrm>
          <a:prstGeom prst="rect">
            <a:avLst/>
          </a:prstGeom>
          <a:noFill/>
        </p:spPr>
        <p:txBody>
          <a:bodyPr vert="horz" lIns="0" tIns="0" rIns="0" bIns="0" rtlCol="0" anchor="ctr">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fr-FR" sz="1800" b="1" dirty="0"/>
              <a:t>Coûts</a:t>
            </a:r>
          </a:p>
        </p:txBody>
      </p:sp>
      <p:sp>
        <p:nvSpPr>
          <p:cNvPr id="48" name="Textplatzhalter 3">
            <a:extLst>
              <a:ext uri="{FF2B5EF4-FFF2-40B4-BE49-F238E27FC236}">
                <a16:creationId xmlns:a16="http://schemas.microsoft.com/office/drawing/2014/main" id="{A9D37454-0C55-4318-9A91-ADE60C40CB2B}"/>
              </a:ext>
            </a:extLst>
          </p:cNvPr>
          <p:cNvSpPr txBox="1">
            <a:spLocks/>
          </p:cNvSpPr>
          <p:nvPr/>
        </p:nvSpPr>
        <p:spPr>
          <a:xfrm>
            <a:off x="6380954" y="4505752"/>
            <a:ext cx="4320000" cy="432000"/>
          </a:xfrm>
          <a:prstGeom prst="rect">
            <a:avLst/>
          </a:prstGeom>
          <a:noFill/>
        </p:spPr>
        <p:txBody>
          <a:bodyPr vert="horz" lIns="0" tIns="0" rIns="0" bIns="0" rtlCol="0" anchor="ctr">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fr-FR" sz="1800" b="1" dirty="0"/>
              <a:t>Bénéfices</a:t>
            </a:r>
          </a:p>
        </p:txBody>
      </p:sp>
    </p:spTree>
    <p:extLst>
      <p:ext uri="{BB962C8B-B14F-4D97-AF65-F5344CB8AC3E}">
        <p14:creationId xmlns:p14="http://schemas.microsoft.com/office/powerpoint/2010/main" val="2525272206"/>
      </p:ext>
    </p:extLst>
  </p:cSld>
  <p:clrMapOvr>
    <a:masterClrMapping/>
  </p:clrMapOvr>
  <mc:AlternateContent xmlns:mc="http://schemas.openxmlformats.org/markup-compatibility/2006" xmlns:p14="http://schemas.microsoft.com/office/powerpoint/2010/main">
    <mc:Choice Requires="p14">
      <p:transition p14:dur="10" advTm="5000"/>
    </mc:Choice>
    <mc:Fallback xmlns="">
      <p:transition advTm="5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500"/>
                                        <p:tgtEl>
                                          <p:spTgt spid="39"/>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1"/>
                                        </p:tgtEl>
                                        <p:attrNameLst>
                                          <p:attrName>style.visibility</p:attrName>
                                        </p:attrNameLst>
                                      </p:cBhvr>
                                      <p:to>
                                        <p:strVal val="visible"/>
                                      </p:to>
                                    </p:set>
                                    <p:animEffect transition="in" filter="fade">
                                      <p:cBhvr>
                                        <p:cTn id="11" dur="750"/>
                                        <p:tgtEl>
                                          <p:spTgt spid="41"/>
                                        </p:tgtEl>
                                      </p:cBhvr>
                                    </p:animEffect>
                                  </p:childTnLst>
                                </p:cTn>
                              </p:par>
                            </p:childTnLst>
                          </p:cTn>
                        </p:par>
                        <p:par>
                          <p:cTn id="12" fill="hold">
                            <p:stCondLst>
                              <p:cond delay="1250"/>
                            </p:stCondLst>
                            <p:childTnLst>
                              <p:par>
                                <p:cTn id="13" presetID="10" presetClass="entr" presetSubtype="0" fill="hold" grpId="0" nodeType="afterEffect">
                                  <p:stCondLst>
                                    <p:cond delay="0"/>
                                  </p:stCondLst>
                                  <p:childTnLst>
                                    <p:set>
                                      <p:cBhvr>
                                        <p:cTn id="14" dur="1" fill="hold">
                                          <p:stCondLst>
                                            <p:cond delay="0"/>
                                          </p:stCondLst>
                                        </p:cTn>
                                        <p:tgtEl>
                                          <p:spTgt spid="40"/>
                                        </p:tgtEl>
                                        <p:attrNameLst>
                                          <p:attrName>style.visibility</p:attrName>
                                        </p:attrNameLst>
                                      </p:cBhvr>
                                      <p:to>
                                        <p:strVal val="visible"/>
                                      </p:to>
                                    </p:set>
                                    <p:animEffect transition="in" filter="fade">
                                      <p:cBhvr>
                                        <p:cTn id="15" dur="750"/>
                                        <p:tgtEl>
                                          <p:spTgt spid="40"/>
                                        </p:tgtEl>
                                      </p:cBhvr>
                                    </p:animEffect>
                                  </p:childTnLst>
                                </p:cTn>
                              </p:par>
                            </p:childTnLst>
                          </p:cTn>
                        </p:par>
                        <p:par>
                          <p:cTn id="16" fill="hold">
                            <p:stCondLst>
                              <p:cond delay="2000"/>
                            </p:stCondLst>
                            <p:childTnLst>
                              <p:par>
                                <p:cTn id="17" presetID="10" presetClass="entr" presetSubtype="0" fill="hold" grpId="0" nodeType="afterEffect">
                                  <p:stCondLst>
                                    <p:cond delay="0"/>
                                  </p:stCondLst>
                                  <p:childTnLst>
                                    <p:set>
                                      <p:cBhvr>
                                        <p:cTn id="18" dur="1" fill="hold">
                                          <p:stCondLst>
                                            <p:cond delay="0"/>
                                          </p:stCondLst>
                                        </p:cTn>
                                        <p:tgtEl>
                                          <p:spTgt spid="42"/>
                                        </p:tgtEl>
                                        <p:attrNameLst>
                                          <p:attrName>style.visibility</p:attrName>
                                        </p:attrNameLst>
                                      </p:cBhvr>
                                      <p:to>
                                        <p:strVal val="visible"/>
                                      </p:to>
                                    </p:set>
                                    <p:animEffect transition="in" filter="fade">
                                      <p:cBhvr>
                                        <p:cTn id="19" dur="750"/>
                                        <p:tgtEl>
                                          <p:spTgt spid="42"/>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fade">
                                      <p:cBhvr>
                                        <p:cTn id="24" dur="1000"/>
                                        <p:tgtEl>
                                          <p:spTgt spid="35"/>
                                        </p:tgtEl>
                                      </p:cBhvr>
                                    </p:animEffect>
                                  </p:childTnLst>
                                </p:cTn>
                              </p:par>
                            </p:childTnLst>
                          </p:cTn>
                        </p:par>
                        <p:par>
                          <p:cTn id="25" fill="hold">
                            <p:stCondLst>
                              <p:cond delay="1000"/>
                            </p:stCondLst>
                            <p:childTnLst>
                              <p:par>
                                <p:cTn id="26" presetID="10" presetClass="entr" presetSubtype="0" fill="hold" grpId="0" nodeType="after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fade">
                                      <p:cBhvr>
                                        <p:cTn id="28" dur="1000"/>
                                        <p:tgtEl>
                                          <p:spTgt spid="20"/>
                                        </p:tgtEl>
                                      </p:cBhvr>
                                    </p:animEffect>
                                  </p:childTnLst>
                                </p:cTn>
                              </p:par>
                            </p:childTnLst>
                          </p:cTn>
                        </p:par>
                        <p:par>
                          <p:cTn id="29" fill="hold">
                            <p:stCondLst>
                              <p:cond delay="2000"/>
                            </p:stCondLst>
                            <p:childTnLst>
                              <p:par>
                                <p:cTn id="30" presetID="10" presetClass="entr" presetSubtype="0" fill="hold" grpId="0" nodeType="afterEffect">
                                  <p:stCondLst>
                                    <p:cond delay="0"/>
                                  </p:stCondLst>
                                  <p:childTnLst>
                                    <p:set>
                                      <p:cBhvr>
                                        <p:cTn id="31" dur="1" fill="hold">
                                          <p:stCondLst>
                                            <p:cond delay="0"/>
                                          </p:stCondLst>
                                        </p:cTn>
                                        <p:tgtEl>
                                          <p:spTgt spid="43"/>
                                        </p:tgtEl>
                                        <p:attrNameLst>
                                          <p:attrName>style.visibility</p:attrName>
                                        </p:attrNameLst>
                                      </p:cBhvr>
                                      <p:to>
                                        <p:strVal val="visible"/>
                                      </p:to>
                                    </p:set>
                                    <p:animEffect transition="in" filter="fade">
                                      <p:cBhvr>
                                        <p:cTn id="32" dur="1000"/>
                                        <p:tgtEl>
                                          <p:spTgt spid="43"/>
                                        </p:tgtEl>
                                      </p:cBhvr>
                                    </p:animEffect>
                                  </p:childTnLst>
                                </p:cTn>
                              </p:par>
                            </p:childTnLst>
                          </p:cTn>
                        </p:par>
                        <p:par>
                          <p:cTn id="33" fill="hold">
                            <p:stCondLst>
                              <p:cond delay="3000"/>
                            </p:stCondLst>
                            <p:childTnLst>
                              <p:par>
                                <p:cTn id="34" presetID="10" presetClass="entr" presetSubtype="0" fill="hold" grpId="0" nodeType="afterEffect">
                                  <p:stCondLst>
                                    <p:cond delay="0"/>
                                  </p:stCondLst>
                                  <p:childTnLst>
                                    <p:set>
                                      <p:cBhvr>
                                        <p:cTn id="35" dur="1" fill="hold">
                                          <p:stCondLst>
                                            <p:cond delay="0"/>
                                          </p:stCondLst>
                                        </p:cTn>
                                        <p:tgtEl>
                                          <p:spTgt spid="33"/>
                                        </p:tgtEl>
                                        <p:attrNameLst>
                                          <p:attrName>style.visibility</p:attrName>
                                        </p:attrNameLst>
                                      </p:cBhvr>
                                      <p:to>
                                        <p:strVal val="visible"/>
                                      </p:to>
                                    </p:set>
                                    <p:animEffect transition="in" filter="fade">
                                      <p:cBhvr>
                                        <p:cTn id="36" dur="1000"/>
                                        <p:tgtEl>
                                          <p:spTgt spid="33"/>
                                        </p:tgtEl>
                                      </p:cBhvr>
                                    </p:animEffect>
                                  </p:childTnLst>
                                </p:cTn>
                              </p:par>
                            </p:childTnLst>
                          </p:cTn>
                        </p:par>
                        <p:par>
                          <p:cTn id="37" fill="hold">
                            <p:stCondLst>
                              <p:cond delay="4000"/>
                            </p:stCondLst>
                            <p:childTnLst>
                              <p:par>
                                <p:cTn id="38" presetID="10" presetClass="entr" presetSubtype="0" fill="hold" grpId="0" nodeType="afterEffect">
                                  <p:stCondLst>
                                    <p:cond delay="0"/>
                                  </p:stCondLst>
                                  <p:childTnLst>
                                    <p:set>
                                      <p:cBhvr>
                                        <p:cTn id="39" dur="1" fill="hold">
                                          <p:stCondLst>
                                            <p:cond delay="0"/>
                                          </p:stCondLst>
                                        </p:cTn>
                                        <p:tgtEl>
                                          <p:spTgt spid="32"/>
                                        </p:tgtEl>
                                        <p:attrNameLst>
                                          <p:attrName>style.visibility</p:attrName>
                                        </p:attrNameLst>
                                      </p:cBhvr>
                                      <p:to>
                                        <p:strVal val="visible"/>
                                      </p:to>
                                    </p:set>
                                    <p:animEffect transition="in" filter="fade">
                                      <p:cBhvr>
                                        <p:cTn id="40" dur="1000"/>
                                        <p:tgtEl>
                                          <p:spTgt spid="32"/>
                                        </p:tgtEl>
                                      </p:cBhvr>
                                    </p:animEffect>
                                  </p:childTnLst>
                                </p:cTn>
                              </p:par>
                            </p:childTnLst>
                          </p:cTn>
                        </p:par>
                        <p:par>
                          <p:cTn id="41" fill="hold">
                            <p:stCondLst>
                              <p:cond delay="5000"/>
                            </p:stCondLst>
                            <p:childTnLst>
                              <p:par>
                                <p:cTn id="42" presetID="10" presetClass="entr" presetSubtype="0" fill="hold" grpId="0" nodeType="afterEffect">
                                  <p:stCondLst>
                                    <p:cond delay="0"/>
                                  </p:stCondLst>
                                  <p:childTnLst>
                                    <p:set>
                                      <p:cBhvr>
                                        <p:cTn id="43" dur="1" fill="hold">
                                          <p:stCondLst>
                                            <p:cond delay="0"/>
                                          </p:stCondLst>
                                        </p:cTn>
                                        <p:tgtEl>
                                          <p:spTgt spid="31"/>
                                        </p:tgtEl>
                                        <p:attrNameLst>
                                          <p:attrName>style.visibility</p:attrName>
                                        </p:attrNameLst>
                                      </p:cBhvr>
                                      <p:to>
                                        <p:strVal val="visible"/>
                                      </p:to>
                                    </p:set>
                                    <p:animEffect transition="in" filter="fade">
                                      <p:cBhvr>
                                        <p:cTn id="44" dur="1000"/>
                                        <p:tgtEl>
                                          <p:spTgt spid="31"/>
                                        </p:tgtEl>
                                      </p:cBhvr>
                                    </p:animEffect>
                                  </p:childTnLst>
                                </p:cTn>
                              </p:par>
                            </p:childTnLst>
                          </p:cTn>
                        </p:par>
                        <p:par>
                          <p:cTn id="45" fill="hold">
                            <p:stCondLst>
                              <p:cond delay="6000"/>
                            </p:stCondLst>
                            <p:childTnLst>
                              <p:par>
                                <p:cTn id="46" presetID="10" presetClass="entr" presetSubtype="0" fill="hold" grpId="0" nodeType="afterEffect">
                                  <p:stCondLst>
                                    <p:cond delay="0"/>
                                  </p:stCondLst>
                                  <p:childTnLst>
                                    <p:set>
                                      <p:cBhvr>
                                        <p:cTn id="47" dur="1" fill="hold">
                                          <p:stCondLst>
                                            <p:cond delay="0"/>
                                          </p:stCondLst>
                                        </p:cTn>
                                        <p:tgtEl>
                                          <p:spTgt spid="23"/>
                                        </p:tgtEl>
                                        <p:attrNameLst>
                                          <p:attrName>style.visibility</p:attrName>
                                        </p:attrNameLst>
                                      </p:cBhvr>
                                      <p:to>
                                        <p:strVal val="visible"/>
                                      </p:to>
                                    </p:set>
                                    <p:animEffect transition="in" filter="fade">
                                      <p:cBhvr>
                                        <p:cTn id="48" dur="1000"/>
                                        <p:tgtEl>
                                          <p:spTgt spid="23"/>
                                        </p:tgtEl>
                                      </p:cBhvr>
                                    </p:animEffect>
                                  </p:childTnLst>
                                </p:cTn>
                              </p:par>
                            </p:childTnLst>
                          </p:cTn>
                        </p:par>
                        <p:par>
                          <p:cTn id="49" fill="hold">
                            <p:stCondLst>
                              <p:cond delay="7000"/>
                            </p:stCondLst>
                            <p:childTnLst>
                              <p:par>
                                <p:cTn id="50" presetID="10" presetClass="entr" presetSubtype="0" fill="hold" grpId="0" nodeType="afterEffect">
                                  <p:stCondLst>
                                    <p:cond delay="0"/>
                                  </p:stCondLst>
                                  <p:childTnLst>
                                    <p:set>
                                      <p:cBhvr>
                                        <p:cTn id="51" dur="1" fill="hold">
                                          <p:stCondLst>
                                            <p:cond delay="0"/>
                                          </p:stCondLst>
                                        </p:cTn>
                                        <p:tgtEl>
                                          <p:spTgt spid="34"/>
                                        </p:tgtEl>
                                        <p:attrNameLst>
                                          <p:attrName>style.visibility</p:attrName>
                                        </p:attrNameLst>
                                      </p:cBhvr>
                                      <p:to>
                                        <p:strVal val="visible"/>
                                      </p:to>
                                    </p:set>
                                    <p:animEffect transition="in" filter="fade">
                                      <p:cBhvr>
                                        <p:cTn id="52" dur="10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3" grpId="0" animBg="1"/>
      <p:bldP spid="31" grpId="0" animBg="1"/>
      <p:bldP spid="32" grpId="0" animBg="1"/>
      <p:bldP spid="33" grpId="0" animBg="1"/>
      <p:bldP spid="34" grpId="0" animBg="1"/>
      <p:bldP spid="35" grpId="0" animBg="1"/>
      <p:bldP spid="39" grpId="0" animBg="1"/>
      <p:bldP spid="40" grpId="0" animBg="1"/>
      <p:bldP spid="41" grpId="0" animBg="1"/>
      <p:bldP spid="42" grpId="0" animBg="1"/>
      <p:bldP spid="4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97A66CD8-5C1C-44A2-8C6E-480B8A3BD439}"/>
              </a:ext>
            </a:extLst>
          </p:cNvPr>
          <p:cNvSpPr>
            <a:spLocks noGrp="1"/>
          </p:cNvSpPr>
          <p:nvPr>
            <p:ph type="title"/>
          </p:nvPr>
        </p:nvSpPr>
        <p:spPr>
          <a:xfrm>
            <a:off x="658812" y="296863"/>
            <a:ext cx="9000000" cy="446715"/>
          </a:xfrm>
        </p:spPr>
        <p:txBody>
          <a:bodyPr/>
          <a:lstStyle/>
          <a:p>
            <a:r>
              <a:rPr lang="fr-FR" dirty="0"/>
              <a:t>5. c) Les bénéfices en résumé</a:t>
            </a:r>
          </a:p>
        </p:txBody>
      </p:sp>
      <p:sp>
        <p:nvSpPr>
          <p:cNvPr id="5" name="Rechteck 4">
            <a:extLst>
              <a:ext uri="{FF2B5EF4-FFF2-40B4-BE49-F238E27FC236}">
                <a16:creationId xmlns:a16="http://schemas.microsoft.com/office/drawing/2014/main" id="{E83A0127-8BDC-8779-6B93-3D39217993C3}"/>
              </a:ext>
            </a:extLst>
          </p:cNvPr>
          <p:cNvSpPr/>
          <p:nvPr/>
        </p:nvSpPr>
        <p:spPr>
          <a:xfrm>
            <a:off x="3928110" y="1176858"/>
            <a:ext cx="4335780" cy="760959"/>
          </a:xfrm>
          <a:prstGeom prst="rect">
            <a:avLst/>
          </a:prstGeom>
          <a:noFill/>
          <a:ln w="19050" cap="rnd">
            <a:noFill/>
            <a:round/>
          </a:ln>
        </p:spPr>
        <p:style>
          <a:lnRef idx="2">
            <a:schemeClr val="accent1">
              <a:shade val="50000"/>
            </a:schemeClr>
          </a:lnRef>
          <a:fillRef idx="1">
            <a:schemeClr val="accent1"/>
          </a:fillRef>
          <a:effectRef idx="0">
            <a:schemeClr val="accent1"/>
          </a:effectRef>
          <a:fontRef idx="minor">
            <a:schemeClr val="lt1"/>
          </a:fontRef>
        </p:style>
        <p:txBody>
          <a:bodyPr wrap="square" lIns="144000" tIns="72000" rIns="144000" bIns="72000" rtlCol="0" anchor="ctr" anchorCtr="0">
            <a:noAutofit/>
          </a:bodyPr>
          <a:lstStyle/>
          <a:p>
            <a:pPr algn="ctr">
              <a:buSzPct val="75000"/>
            </a:pPr>
            <a:r>
              <a:rPr lang="fr-FR" sz="2000" dirty="0">
                <a:solidFill>
                  <a:srgbClr val="D6851B"/>
                </a:solidFill>
                <a:latin typeface="+mj-lt"/>
              </a:rPr>
              <a:t>Économies réalisées à long terme</a:t>
            </a:r>
          </a:p>
        </p:txBody>
      </p:sp>
      <p:sp>
        <p:nvSpPr>
          <p:cNvPr id="8" name="Rechteck 7">
            <a:extLst>
              <a:ext uri="{FF2B5EF4-FFF2-40B4-BE49-F238E27FC236}">
                <a16:creationId xmlns:a16="http://schemas.microsoft.com/office/drawing/2014/main" id="{6474D743-F9B0-2CC7-EDF7-01C740832DF2}"/>
              </a:ext>
            </a:extLst>
          </p:cNvPr>
          <p:cNvSpPr/>
          <p:nvPr/>
        </p:nvSpPr>
        <p:spPr>
          <a:xfrm>
            <a:off x="1961862" y="3450601"/>
            <a:ext cx="2700000" cy="760959"/>
          </a:xfrm>
          <a:prstGeom prst="rect">
            <a:avLst/>
          </a:prstGeom>
          <a:noFill/>
          <a:ln w="19050" cap="rnd">
            <a:noFill/>
            <a:round/>
          </a:ln>
        </p:spPr>
        <p:style>
          <a:lnRef idx="2">
            <a:schemeClr val="accent1">
              <a:shade val="50000"/>
            </a:schemeClr>
          </a:lnRef>
          <a:fillRef idx="1">
            <a:schemeClr val="accent1"/>
          </a:fillRef>
          <a:effectRef idx="0">
            <a:schemeClr val="accent1"/>
          </a:effectRef>
          <a:fontRef idx="minor">
            <a:schemeClr val="lt1"/>
          </a:fontRef>
        </p:style>
        <p:txBody>
          <a:bodyPr wrap="square" lIns="144000" tIns="72000" rIns="144000" bIns="72000" rtlCol="0" anchor="ctr" anchorCtr="0">
            <a:noAutofit/>
          </a:bodyPr>
          <a:lstStyle/>
          <a:p>
            <a:pPr algn="ctr">
              <a:buSzPct val="75000"/>
            </a:pPr>
            <a:r>
              <a:rPr lang="fr-FR" sz="2000" dirty="0">
                <a:solidFill>
                  <a:srgbClr val="D6851B"/>
                </a:solidFill>
                <a:latin typeface="+mj-lt"/>
              </a:rPr>
              <a:t>Assurance pour l’avenir</a:t>
            </a:r>
          </a:p>
        </p:txBody>
      </p:sp>
      <p:sp>
        <p:nvSpPr>
          <p:cNvPr id="9" name="Rechteck 8">
            <a:extLst>
              <a:ext uri="{FF2B5EF4-FFF2-40B4-BE49-F238E27FC236}">
                <a16:creationId xmlns:a16="http://schemas.microsoft.com/office/drawing/2014/main" id="{93F93B28-E231-A25E-7AA8-8DDD3D91527C}"/>
              </a:ext>
            </a:extLst>
          </p:cNvPr>
          <p:cNvSpPr/>
          <p:nvPr/>
        </p:nvSpPr>
        <p:spPr>
          <a:xfrm>
            <a:off x="1961863" y="2374094"/>
            <a:ext cx="2700000" cy="760959"/>
          </a:xfrm>
          <a:prstGeom prst="rect">
            <a:avLst/>
          </a:prstGeom>
          <a:noFill/>
          <a:ln w="19050" cap="rnd">
            <a:noFill/>
            <a:round/>
          </a:ln>
        </p:spPr>
        <p:style>
          <a:lnRef idx="2">
            <a:schemeClr val="accent1">
              <a:shade val="50000"/>
            </a:schemeClr>
          </a:lnRef>
          <a:fillRef idx="1">
            <a:schemeClr val="accent1"/>
          </a:fillRef>
          <a:effectRef idx="0">
            <a:schemeClr val="accent1"/>
          </a:effectRef>
          <a:fontRef idx="minor">
            <a:schemeClr val="lt1"/>
          </a:fontRef>
        </p:style>
        <p:txBody>
          <a:bodyPr wrap="square" lIns="144000" tIns="72000" rIns="144000" bIns="72000" rtlCol="0" anchor="ctr" anchorCtr="0">
            <a:spAutoFit/>
          </a:bodyPr>
          <a:lstStyle/>
          <a:p>
            <a:pPr algn="ctr">
              <a:buSzPct val="75000"/>
            </a:pPr>
            <a:r>
              <a:rPr lang="fr-FR" sz="2000" dirty="0">
                <a:solidFill>
                  <a:srgbClr val="D6851B"/>
                </a:solidFill>
                <a:latin typeface="+mj-lt"/>
              </a:rPr>
              <a:t>Savoir-faire</a:t>
            </a:r>
            <a:br>
              <a:rPr lang="fr-FR" sz="2000" dirty="0">
                <a:solidFill>
                  <a:srgbClr val="D6851B"/>
                </a:solidFill>
                <a:latin typeface="+mj-lt"/>
              </a:rPr>
            </a:br>
            <a:r>
              <a:rPr lang="fr-FR" sz="2000" dirty="0">
                <a:solidFill>
                  <a:srgbClr val="D6851B"/>
                </a:solidFill>
                <a:latin typeface="+mj-lt"/>
              </a:rPr>
              <a:t>sur mesure</a:t>
            </a:r>
          </a:p>
        </p:txBody>
      </p:sp>
      <p:sp>
        <p:nvSpPr>
          <p:cNvPr id="10" name="Rechteck 9">
            <a:extLst>
              <a:ext uri="{FF2B5EF4-FFF2-40B4-BE49-F238E27FC236}">
                <a16:creationId xmlns:a16="http://schemas.microsoft.com/office/drawing/2014/main" id="{4232D057-C45E-4FFF-A20D-9D48AABAEF75}"/>
              </a:ext>
            </a:extLst>
          </p:cNvPr>
          <p:cNvSpPr/>
          <p:nvPr/>
        </p:nvSpPr>
        <p:spPr>
          <a:xfrm>
            <a:off x="7530138" y="2312987"/>
            <a:ext cx="2700000" cy="760959"/>
          </a:xfrm>
          <a:prstGeom prst="rect">
            <a:avLst/>
          </a:prstGeom>
          <a:noFill/>
          <a:ln w="19050" cap="rnd">
            <a:noFill/>
            <a:round/>
          </a:ln>
        </p:spPr>
        <p:style>
          <a:lnRef idx="2">
            <a:schemeClr val="accent1">
              <a:shade val="50000"/>
            </a:schemeClr>
          </a:lnRef>
          <a:fillRef idx="1">
            <a:schemeClr val="accent1"/>
          </a:fillRef>
          <a:effectRef idx="0">
            <a:schemeClr val="accent1"/>
          </a:effectRef>
          <a:fontRef idx="minor">
            <a:schemeClr val="lt1"/>
          </a:fontRef>
        </p:style>
        <p:txBody>
          <a:bodyPr wrap="square" lIns="144000" tIns="72000" rIns="144000" bIns="72000" rtlCol="0" anchor="ctr" anchorCtr="0">
            <a:noAutofit/>
          </a:bodyPr>
          <a:lstStyle/>
          <a:p>
            <a:pPr algn="ctr">
              <a:buSzPct val="75000"/>
            </a:pPr>
            <a:r>
              <a:rPr lang="fr-FR" sz="2000" dirty="0">
                <a:solidFill>
                  <a:srgbClr val="D6851B"/>
                </a:solidFill>
                <a:latin typeface="+mj-lt"/>
              </a:rPr>
              <a:t>Fidélité à l’entreprise</a:t>
            </a:r>
          </a:p>
        </p:txBody>
      </p:sp>
      <p:sp>
        <p:nvSpPr>
          <p:cNvPr id="11" name="Rechteck 10">
            <a:extLst>
              <a:ext uri="{FF2B5EF4-FFF2-40B4-BE49-F238E27FC236}">
                <a16:creationId xmlns:a16="http://schemas.microsoft.com/office/drawing/2014/main" id="{E5407EB5-796D-4E4B-9A66-F0543F694AD1}"/>
              </a:ext>
            </a:extLst>
          </p:cNvPr>
          <p:cNvSpPr/>
          <p:nvPr/>
        </p:nvSpPr>
        <p:spPr>
          <a:xfrm>
            <a:off x="7530138" y="3389045"/>
            <a:ext cx="2700000" cy="760959"/>
          </a:xfrm>
          <a:prstGeom prst="rect">
            <a:avLst/>
          </a:prstGeom>
          <a:noFill/>
          <a:ln w="19050" cap="rnd">
            <a:noFill/>
            <a:round/>
          </a:ln>
        </p:spPr>
        <p:style>
          <a:lnRef idx="2">
            <a:schemeClr val="accent1">
              <a:shade val="50000"/>
            </a:schemeClr>
          </a:lnRef>
          <a:fillRef idx="1">
            <a:schemeClr val="accent1"/>
          </a:fillRef>
          <a:effectRef idx="0">
            <a:schemeClr val="accent1"/>
          </a:effectRef>
          <a:fontRef idx="minor">
            <a:schemeClr val="lt1"/>
          </a:fontRef>
        </p:style>
        <p:txBody>
          <a:bodyPr wrap="square" lIns="144000" tIns="72000" rIns="144000" bIns="72000" rtlCol="0" anchor="ctr" anchorCtr="0">
            <a:spAutoFit/>
          </a:bodyPr>
          <a:lstStyle/>
          <a:p>
            <a:pPr algn="ctr">
              <a:buSzPct val="75000"/>
            </a:pPr>
            <a:r>
              <a:rPr lang="fr-FR" sz="2000" dirty="0">
                <a:solidFill>
                  <a:srgbClr val="D6851B"/>
                </a:solidFill>
                <a:latin typeface="+mj-lt"/>
              </a:rPr>
              <a:t>Gestion flexible des postes vacants</a:t>
            </a:r>
          </a:p>
        </p:txBody>
      </p:sp>
      <p:sp>
        <p:nvSpPr>
          <p:cNvPr id="12" name="Rechteck 11">
            <a:extLst>
              <a:ext uri="{FF2B5EF4-FFF2-40B4-BE49-F238E27FC236}">
                <a16:creationId xmlns:a16="http://schemas.microsoft.com/office/drawing/2014/main" id="{0168B4AE-E3A7-46E8-8BED-DF1F9D653A16}"/>
              </a:ext>
            </a:extLst>
          </p:cNvPr>
          <p:cNvSpPr/>
          <p:nvPr/>
        </p:nvSpPr>
        <p:spPr>
          <a:xfrm>
            <a:off x="6405584" y="4545012"/>
            <a:ext cx="2700000" cy="760959"/>
          </a:xfrm>
          <a:prstGeom prst="rect">
            <a:avLst/>
          </a:prstGeom>
          <a:noFill/>
          <a:ln w="19050" cap="rnd">
            <a:noFill/>
            <a:round/>
          </a:ln>
        </p:spPr>
        <p:style>
          <a:lnRef idx="2">
            <a:schemeClr val="accent1">
              <a:shade val="50000"/>
            </a:schemeClr>
          </a:lnRef>
          <a:fillRef idx="1">
            <a:schemeClr val="accent1"/>
          </a:fillRef>
          <a:effectRef idx="0">
            <a:schemeClr val="accent1"/>
          </a:effectRef>
          <a:fontRef idx="minor">
            <a:schemeClr val="lt1"/>
          </a:fontRef>
        </p:style>
        <p:txBody>
          <a:bodyPr wrap="square" lIns="144000" tIns="72000" rIns="144000" bIns="72000" rtlCol="0" anchor="ctr" anchorCtr="0">
            <a:noAutofit/>
          </a:bodyPr>
          <a:lstStyle/>
          <a:p>
            <a:pPr algn="ctr">
              <a:buSzPct val="75000"/>
            </a:pPr>
            <a:r>
              <a:rPr lang="fr-FR" sz="2000" dirty="0">
                <a:solidFill>
                  <a:srgbClr val="D6851B"/>
                </a:solidFill>
                <a:latin typeface="+mj-lt"/>
              </a:rPr>
              <a:t>Capacité d’innovation</a:t>
            </a:r>
          </a:p>
        </p:txBody>
      </p:sp>
      <p:sp>
        <p:nvSpPr>
          <p:cNvPr id="13" name="Rechteck 12">
            <a:extLst>
              <a:ext uri="{FF2B5EF4-FFF2-40B4-BE49-F238E27FC236}">
                <a16:creationId xmlns:a16="http://schemas.microsoft.com/office/drawing/2014/main" id="{AAAA1321-3F86-4F95-A381-42ED3B90953C}"/>
              </a:ext>
            </a:extLst>
          </p:cNvPr>
          <p:cNvSpPr/>
          <p:nvPr/>
        </p:nvSpPr>
        <p:spPr>
          <a:xfrm>
            <a:off x="3086418" y="4545013"/>
            <a:ext cx="2700000" cy="760959"/>
          </a:xfrm>
          <a:prstGeom prst="rect">
            <a:avLst/>
          </a:prstGeom>
          <a:noFill/>
          <a:ln w="19050" cap="rnd">
            <a:noFill/>
            <a:round/>
          </a:ln>
        </p:spPr>
        <p:style>
          <a:lnRef idx="2">
            <a:schemeClr val="accent1">
              <a:shade val="50000"/>
            </a:schemeClr>
          </a:lnRef>
          <a:fillRef idx="1">
            <a:schemeClr val="accent1"/>
          </a:fillRef>
          <a:effectRef idx="0">
            <a:schemeClr val="accent1"/>
          </a:effectRef>
          <a:fontRef idx="minor">
            <a:schemeClr val="lt1"/>
          </a:fontRef>
        </p:style>
        <p:txBody>
          <a:bodyPr wrap="square" lIns="144000" tIns="72000" rIns="144000" bIns="72000" rtlCol="0" anchor="ctr" anchorCtr="0">
            <a:noAutofit/>
          </a:bodyPr>
          <a:lstStyle/>
          <a:p>
            <a:pPr algn="ctr">
              <a:buSzPct val="75000"/>
            </a:pPr>
            <a:r>
              <a:rPr lang="fr-FR" sz="2000" dirty="0">
                <a:solidFill>
                  <a:srgbClr val="D6851B"/>
                </a:solidFill>
                <a:latin typeface="+mj-lt"/>
              </a:rPr>
              <a:t>Meilleure image</a:t>
            </a:r>
          </a:p>
        </p:txBody>
      </p:sp>
      <p:pic>
        <p:nvPicPr>
          <p:cNvPr id="4" name="Grafik 3" descr="Hinzufügen">
            <a:extLst>
              <a:ext uri="{FF2B5EF4-FFF2-40B4-BE49-F238E27FC236}">
                <a16:creationId xmlns:a16="http://schemas.microsoft.com/office/drawing/2014/main" id="{6B5B900D-1419-4D26-8212-25D969C5E19E}"/>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426614" y="2606318"/>
            <a:ext cx="1338773" cy="1338773"/>
          </a:xfrm>
          <a:prstGeom prst="rect">
            <a:avLst/>
          </a:prstGeom>
        </p:spPr>
      </p:pic>
    </p:spTree>
    <p:extLst>
      <p:ext uri="{BB962C8B-B14F-4D97-AF65-F5344CB8AC3E}">
        <p14:creationId xmlns:p14="http://schemas.microsoft.com/office/powerpoint/2010/main" val="240973948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1000"/>
                                        <p:tgtEl>
                                          <p:spTgt spid="8"/>
                                        </p:tgtEl>
                                      </p:cBhvr>
                                    </p:animEffect>
                                  </p:childTnLst>
                                </p:cTn>
                              </p:par>
                            </p:childTnLst>
                          </p:cTn>
                        </p:par>
                        <p:par>
                          <p:cTn id="12" fill="hold">
                            <p:stCondLst>
                              <p:cond delay="2000"/>
                            </p:stCondLst>
                            <p:childTnLst>
                              <p:par>
                                <p:cTn id="13" presetID="10" presetClass="entr" presetSubtype="0"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1000"/>
                                        <p:tgtEl>
                                          <p:spTgt spid="10"/>
                                        </p:tgtEl>
                                      </p:cBhvr>
                                    </p:animEffect>
                                  </p:childTnLst>
                                </p:cTn>
                              </p:par>
                            </p:childTnLst>
                          </p:cTn>
                        </p:par>
                        <p:par>
                          <p:cTn id="16" fill="hold">
                            <p:stCondLst>
                              <p:cond delay="3000"/>
                            </p:stCondLst>
                            <p:childTnLst>
                              <p:par>
                                <p:cTn id="17" presetID="10" presetClass="entr" presetSubtype="0" fill="hold" grpId="0" nodeType="after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1000"/>
                                        <p:tgtEl>
                                          <p:spTgt spid="12"/>
                                        </p:tgtEl>
                                      </p:cBhvr>
                                    </p:animEffect>
                                  </p:childTnLst>
                                </p:cTn>
                              </p:par>
                            </p:childTnLst>
                          </p:cTn>
                        </p:par>
                        <p:par>
                          <p:cTn id="20" fill="hold">
                            <p:stCondLst>
                              <p:cond delay="4000"/>
                            </p:stCondLst>
                            <p:childTnLst>
                              <p:par>
                                <p:cTn id="21" presetID="10" presetClass="entr" presetSubtype="0" fill="hold" grpId="0" nodeType="after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1000"/>
                                        <p:tgtEl>
                                          <p:spTgt spid="9"/>
                                        </p:tgtEl>
                                      </p:cBhvr>
                                    </p:animEffect>
                                  </p:childTnLst>
                                </p:cTn>
                              </p:par>
                            </p:childTnLst>
                          </p:cTn>
                        </p:par>
                        <p:par>
                          <p:cTn id="24" fill="hold">
                            <p:stCondLst>
                              <p:cond delay="5000"/>
                            </p:stCondLst>
                            <p:childTnLst>
                              <p:par>
                                <p:cTn id="25" presetID="10" presetClass="entr" presetSubtype="0" fill="hold" grpId="0" nodeType="after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1000"/>
                                        <p:tgtEl>
                                          <p:spTgt spid="11"/>
                                        </p:tgtEl>
                                      </p:cBhvr>
                                    </p:animEffect>
                                  </p:childTnLst>
                                </p:cTn>
                              </p:par>
                            </p:childTnLst>
                          </p:cTn>
                        </p:par>
                        <p:par>
                          <p:cTn id="28" fill="hold">
                            <p:stCondLst>
                              <p:cond delay="6000"/>
                            </p:stCondLst>
                            <p:childTnLst>
                              <p:par>
                                <p:cTn id="29" presetID="10" presetClass="entr" presetSubtype="0" fill="hold" grpId="0" nodeType="after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9" grpId="0"/>
      <p:bldP spid="10" grpId="0"/>
      <p:bldP spid="11" grpId="0"/>
      <p:bldP spid="12" grpId="0"/>
      <p:bldP spid="1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A7DCDE-9502-4DE6-A0E5-133FBAA22CD9}"/>
              </a:ext>
            </a:extLst>
          </p:cNvPr>
          <p:cNvSpPr>
            <a:spLocks noGrp="1"/>
          </p:cNvSpPr>
          <p:nvPr>
            <p:ph type="title"/>
          </p:nvPr>
        </p:nvSpPr>
        <p:spPr>
          <a:xfrm>
            <a:off x="658812" y="173575"/>
            <a:ext cx="9000000" cy="446715"/>
          </a:xfrm>
        </p:spPr>
        <p:txBody>
          <a:bodyPr>
            <a:noAutofit/>
          </a:bodyPr>
          <a:lstStyle/>
          <a:p>
            <a:r>
              <a:rPr lang="fr-FR" sz="3600" noProof="0" dirty="0">
                <a:solidFill>
                  <a:srgbClr val="D6851B"/>
                </a:solidFill>
              </a:rPr>
              <a:t>Contenu</a:t>
            </a:r>
          </a:p>
        </p:txBody>
      </p:sp>
      <p:sp>
        <p:nvSpPr>
          <p:cNvPr id="12" name="Textfeld 11">
            <a:extLst>
              <a:ext uri="{FF2B5EF4-FFF2-40B4-BE49-F238E27FC236}">
                <a16:creationId xmlns:a16="http://schemas.microsoft.com/office/drawing/2014/main" id="{EF5F9F5E-ECA7-4F0F-8CB4-6E016A211F75}"/>
              </a:ext>
            </a:extLst>
          </p:cNvPr>
          <p:cNvSpPr txBox="1"/>
          <p:nvPr/>
        </p:nvSpPr>
        <p:spPr>
          <a:xfrm>
            <a:off x="658811" y="1573553"/>
            <a:ext cx="9438917" cy="3061736"/>
          </a:xfrm>
          <a:prstGeom prst="rect">
            <a:avLst/>
          </a:prstGeom>
          <a:noFill/>
        </p:spPr>
        <p:txBody>
          <a:bodyPr wrap="square" lIns="0" tIns="0" rIns="0" bIns="0" rtlCol="0">
            <a:spAutoFit/>
          </a:bodyPr>
          <a:lstStyle/>
          <a:p>
            <a:pPr indent="-360000">
              <a:lnSpc>
                <a:spcPts val="2400"/>
              </a:lnSpc>
              <a:spcAft>
                <a:spcPts val="1200"/>
              </a:spcAft>
              <a:buFont typeface="+mj-lt"/>
              <a:buAutoNum type="arabicPeriod"/>
            </a:pPr>
            <a:r>
              <a:rPr lang="fr-FR" sz="2000" dirty="0">
                <a:latin typeface="+mj-lt"/>
              </a:rPr>
              <a:t>Le financement du système en alternance allemand </a:t>
            </a:r>
          </a:p>
          <a:p>
            <a:pPr indent="-360000">
              <a:lnSpc>
                <a:spcPts val="2400"/>
              </a:lnSpc>
              <a:spcAft>
                <a:spcPts val="1200"/>
              </a:spcAft>
              <a:buFont typeface="+mj-lt"/>
              <a:buAutoNum type="arabicPeriod"/>
            </a:pPr>
            <a:r>
              <a:rPr lang="fr-FR" sz="2000" dirty="0">
                <a:latin typeface="+mj-lt"/>
              </a:rPr>
              <a:t>Aperçu des coûts et des gains</a:t>
            </a:r>
          </a:p>
          <a:p>
            <a:pPr indent="-360000">
              <a:lnSpc>
                <a:spcPts val="2400"/>
              </a:lnSpc>
              <a:spcAft>
                <a:spcPts val="1200"/>
              </a:spcAft>
              <a:buFont typeface="+mj-lt"/>
              <a:buAutoNum type="arabicPeriod"/>
            </a:pPr>
            <a:r>
              <a:rPr lang="fr-FR" sz="2000" dirty="0">
                <a:latin typeface="+mj-lt"/>
              </a:rPr>
              <a:t>Combien coûte la formation ?</a:t>
            </a:r>
            <a:br>
              <a:rPr lang="fr-FR" sz="2000" dirty="0">
                <a:latin typeface="+mj-lt"/>
              </a:rPr>
            </a:br>
            <a:r>
              <a:rPr lang="fr-FR" sz="2000" dirty="0">
                <a:latin typeface="+mj-lt"/>
              </a:rPr>
              <a:t>      Quels sont les bénéfices ?</a:t>
            </a:r>
          </a:p>
          <a:p>
            <a:pPr indent="-360000">
              <a:lnSpc>
                <a:spcPts val="2400"/>
              </a:lnSpc>
              <a:spcAft>
                <a:spcPts val="1200"/>
              </a:spcAft>
              <a:buFont typeface="+mj-lt"/>
              <a:buAutoNum type="arabicPeriod"/>
              <a:tabLst>
                <a:tab pos="354013" algn="l"/>
              </a:tabLst>
            </a:pPr>
            <a:r>
              <a:rPr lang="fr-FR" sz="2000" dirty="0">
                <a:latin typeface="+mj-lt"/>
              </a:rPr>
              <a:t>Est-ce qu’une nouvelle embauche est moins chère qu’une mesure de formation ?</a:t>
            </a:r>
          </a:p>
          <a:p>
            <a:pPr indent="-360000">
              <a:lnSpc>
                <a:spcPts val="2400"/>
              </a:lnSpc>
              <a:spcAft>
                <a:spcPts val="1200"/>
              </a:spcAft>
              <a:buFont typeface="+mj-lt"/>
              <a:buAutoNum type="arabicPeriod"/>
            </a:pPr>
            <a:r>
              <a:rPr lang="fr-FR" sz="2000" dirty="0">
                <a:latin typeface="+mj-lt"/>
              </a:rPr>
              <a:t>La formation en alternance – un modèle payant</a:t>
            </a:r>
            <a:br>
              <a:rPr lang="fr-FR" sz="2000" dirty="0">
                <a:latin typeface="+mj-lt"/>
              </a:rPr>
            </a:br>
            <a:br>
              <a:rPr lang="fr-FR" sz="2000" dirty="0">
                <a:latin typeface="+mj-lt"/>
              </a:rPr>
            </a:br>
            <a:r>
              <a:rPr lang="fr-FR" dirty="0">
                <a:latin typeface="+mj-lt"/>
              </a:rPr>
              <a:t>Annexe : Disposition spéciale dans le secteur du bâtiment</a:t>
            </a:r>
          </a:p>
        </p:txBody>
      </p:sp>
    </p:spTree>
    <p:extLst>
      <p:ext uri="{BB962C8B-B14F-4D97-AF65-F5344CB8AC3E}">
        <p14:creationId xmlns:p14="http://schemas.microsoft.com/office/powerpoint/2010/main" val="28186936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5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1000"/>
                                        <p:tgtEl>
                                          <p:spTgt spid="12">
                                            <p:txEl>
                                              <p:pRg st="0" end="0"/>
                                            </p:txEl>
                                          </p:spTgt>
                                        </p:tgtEl>
                                      </p:cBhvr>
                                    </p:animEffect>
                                  </p:childTnLst>
                                </p:cTn>
                              </p:par>
                            </p:childTnLst>
                          </p:cTn>
                        </p:par>
                        <p:par>
                          <p:cTn id="8" fill="hold">
                            <p:stCondLst>
                              <p:cond delay="1250"/>
                            </p:stCondLst>
                            <p:childTnLst>
                              <p:par>
                                <p:cTn id="9" presetID="10" presetClass="entr" presetSubtype="0" fill="hold" grpId="0" nodeType="afterEffect">
                                  <p:stCondLst>
                                    <p:cond delay="250"/>
                                  </p:stCondLst>
                                  <p:childTnLst>
                                    <p:set>
                                      <p:cBhvr>
                                        <p:cTn id="10" dur="1" fill="hold">
                                          <p:stCondLst>
                                            <p:cond delay="0"/>
                                          </p:stCondLst>
                                        </p:cTn>
                                        <p:tgtEl>
                                          <p:spTgt spid="12">
                                            <p:txEl>
                                              <p:pRg st="1" end="1"/>
                                            </p:txEl>
                                          </p:spTgt>
                                        </p:tgtEl>
                                        <p:attrNameLst>
                                          <p:attrName>style.visibility</p:attrName>
                                        </p:attrNameLst>
                                      </p:cBhvr>
                                      <p:to>
                                        <p:strVal val="visible"/>
                                      </p:to>
                                    </p:set>
                                    <p:animEffect transition="in" filter="fade">
                                      <p:cBhvr>
                                        <p:cTn id="11" dur="1000"/>
                                        <p:tgtEl>
                                          <p:spTgt spid="12">
                                            <p:txEl>
                                              <p:pRg st="1" end="1"/>
                                            </p:txEl>
                                          </p:spTgt>
                                        </p:tgtEl>
                                      </p:cBhvr>
                                    </p:animEffect>
                                  </p:childTnLst>
                                </p:cTn>
                              </p:par>
                            </p:childTnLst>
                          </p:cTn>
                        </p:par>
                        <p:par>
                          <p:cTn id="12" fill="hold">
                            <p:stCondLst>
                              <p:cond delay="2500"/>
                            </p:stCondLst>
                            <p:childTnLst>
                              <p:par>
                                <p:cTn id="13" presetID="10" presetClass="entr" presetSubtype="0" fill="hold" grpId="0" nodeType="afterEffect">
                                  <p:stCondLst>
                                    <p:cond delay="250"/>
                                  </p:stCondLst>
                                  <p:childTnLst>
                                    <p:set>
                                      <p:cBhvr>
                                        <p:cTn id="14" dur="1" fill="hold">
                                          <p:stCondLst>
                                            <p:cond delay="0"/>
                                          </p:stCondLst>
                                        </p:cTn>
                                        <p:tgtEl>
                                          <p:spTgt spid="12">
                                            <p:txEl>
                                              <p:pRg st="2" end="2"/>
                                            </p:txEl>
                                          </p:spTgt>
                                        </p:tgtEl>
                                        <p:attrNameLst>
                                          <p:attrName>style.visibility</p:attrName>
                                        </p:attrNameLst>
                                      </p:cBhvr>
                                      <p:to>
                                        <p:strVal val="visible"/>
                                      </p:to>
                                    </p:set>
                                    <p:animEffect transition="in" filter="fade">
                                      <p:cBhvr>
                                        <p:cTn id="15" dur="1000"/>
                                        <p:tgtEl>
                                          <p:spTgt spid="12">
                                            <p:txEl>
                                              <p:pRg st="2" end="2"/>
                                            </p:txEl>
                                          </p:spTgt>
                                        </p:tgtEl>
                                      </p:cBhvr>
                                    </p:animEffect>
                                  </p:childTnLst>
                                </p:cTn>
                              </p:par>
                            </p:childTnLst>
                          </p:cTn>
                        </p:par>
                        <p:par>
                          <p:cTn id="16" fill="hold">
                            <p:stCondLst>
                              <p:cond delay="3750"/>
                            </p:stCondLst>
                            <p:childTnLst>
                              <p:par>
                                <p:cTn id="17" presetID="10" presetClass="entr" presetSubtype="0" fill="hold" grpId="0" nodeType="afterEffect">
                                  <p:stCondLst>
                                    <p:cond delay="250"/>
                                  </p:stCondLst>
                                  <p:childTnLst>
                                    <p:set>
                                      <p:cBhvr>
                                        <p:cTn id="18" dur="1" fill="hold">
                                          <p:stCondLst>
                                            <p:cond delay="0"/>
                                          </p:stCondLst>
                                        </p:cTn>
                                        <p:tgtEl>
                                          <p:spTgt spid="12">
                                            <p:txEl>
                                              <p:pRg st="3" end="3"/>
                                            </p:txEl>
                                          </p:spTgt>
                                        </p:tgtEl>
                                        <p:attrNameLst>
                                          <p:attrName>style.visibility</p:attrName>
                                        </p:attrNameLst>
                                      </p:cBhvr>
                                      <p:to>
                                        <p:strVal val="visible"/>
                                      </p:to>
                                    </p:set>
                                    <p:animEffect transition="in" filter="fade">
                                      <p:cBhvr>
                                        <p:cTn id="19" dur="1000"/>
                                        <p:tgtEl>
                                          <p:spTgt spid="12">
                                            <p:txEl>
                                              <p:pRg st="3" end="3"/>
                                            </p:txEl>
                                          </p:spTgt>
                                        </p:tgtEl>
                                      </p:cBhvr>
                                    </p:animEffect>
                                  </p:childTnLst>
                                </p:cTn>
                              </p:par>
                            </p:childTnLst>
                          </p:cTn>
                        </p:par>
                        <p:par>
                          <p:cTn id="20" fill="hold">
                            <p:stCondLst>
                              <p:cond delay="5000"/>
                            </p:stCondLst>
                            <p:childTnLst>
                              <p:par>
                                <p:cTn id="21" presetID="10" presetClass="entr" presetSubtype="0" fill="hold" grpId="0" nodeType="afterEffect">
                                  <p:stCondLst>
                                    <p:cond delay="250"/>
                                  </p:stCondLst>
                                  <p:childTnLst>
                                    <p:set>
                                      <p:cBhvr>
                                        <p:cTn id="22" dur="1" fill="hold">
                                          <p:stCondLst>
                                            <p:cond delay="0"/>
                                          </p:stCondLst>
                                        </p:cTn>
                                        <p:tgtEl>
                                          <p:spTgt spid="12">
                                            <p:txEl>
                                              <p:pRg st="4" end="4"/>
                                            </p:txEl>
                                          </p:spTgt>
                                        </p:tgtEl>
                                        <p:attrNameLst>
                                          <p:attrName>style.visibility</p:attrName>
                                        </p:attrNameLst>
                                      </p:cBhvr>
                                      <p:to>
                                        <p:strVal val="visible"/>
                                      </p:to>
                                    </p:set>
                                    <p:animEffect transition="in" filter="fade">
                                      <p:cBhvr>
                                        <p:cTn id="23" dur="1000"/>
                                        <p:tgtEl>
                                          <p:spTgt spid="1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4D0B0E92-2530-4EF9-9539-D64CD335A88A}"/>
              </a:ext>
            </a:extLst>
          </p:cNvPr>
          <p:cNvSpPr>
            <a:spLocks noGrp="1"/>
          </p:cNvSpPr>
          <p:nvPr>
            <p:ph type="body" sz="quarter" idx="10"/>
          </p:nvPr>
        </p:nvSpPr>
        <p:spPr>
          <a:xfrm>
            <a:off x="658812" y="817725"/>
            <a:ext cx="11053762" cy="446715"/>
          </a:xfrm>
        </p:spPr>
        <p:txBody>
          <a:bodyPr>
            <a:normAutofit/>
          </a:bodyPr>
          <a:lstStyle/>
          <a:p>
            <a:r>
              <a:rPr lang="fr-FR" sz="2000" noProof="0" dirty="0"/>
              <a:t>Professionnalisation – Les qualifications du personnel de formation professionnelle</a:t>
            </a:r>
          </a:p>
        </p:txBody>
      </p:sp>
      <p:sp>
        <p:nvSpPr>
          <p:cNvPr id="3" name="Titel 2">
            <a:extLst>
              <a:ext uri="{FF2B5EF4-FFF2-40B4-BE49-F238E27FC236}">
                <a16:creationId xmlns:a16="http://schemas.microsoft.com/office/drawing/2014/main" id="{97A66CD8-5C1C-44A2-8C6E-480B8A3BD439}"/>
              </a:ext>
            </a:extLst>
          </p:cNvPr>
          <p:cNvSpPr>
            <a:spLocks noGrp="1"/>
          </p:cNvSpPr>
          <p:nvPr>
            <p:ph type="title"/>
          </p:nvPr>
        </p:nvSpPr>
        <p:spPr/>
        <p:txBody>
          <a:bodyPr/>
          <a:lstStyle/>
          <a:p>
            <a:r>
              <a:rPr lang="fr-FR" dirty="0"/>
              <a:t>5. d) Aspects sociaux et économiques</a:t>
            </a:r>
          </a:p>
        </p:txBody>
      </p:sp>
      <p:sp>
        <p:nvSpPr>
          <p:cNvPr id="18" name="Inhaltsplatzhalter 4">
            <a:extLst>
              <a:ext uri="{FF2B5EF4-FFF2-40B4-BE49-F238E27FC236}">
                <a16:creationId xmlns:a16="http://schemas.microsoft.com/office/drawing/2014/main" id="{ED53B23D-AA56-41F7-AC03-718BA0B5E096}"/>
              </a:ext>
            </a:extLst>
          </p:cNvPr>
          <p:cNvSpPr txBox="1">
            <a:spLocks/>
          </p:cNvSpPr>
          <p:nvPr/>
        </p:nvSpPr>
        <p:spPr>
          <a:xfrm>
            <a:off x="658812" y="1557337"/>
            <a:ext cx="11053761" cy="3959225"/>
          </a:xfrm>
          <a:prstGeom prst="rect">
            <a:avLst/>
          </a:prstGeom>
        </p:spPr>
        <p:txBody>
          <a:bodyPr vert="horz" lIns="0" tIns="0" rIns="0" bIns="0" rtlCol="0">
            <a:normAutofit/>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285750" indent="-285750">
              <a:lnSpc>
                <a:spcPts val="2200"/>
              </a:lnSpc>
              <a:spcBef>
                <a:spcPts val="600"/>
              </a:spcBef>
              <a:spcAft>
                <a:spcPts val="600"/>
              </a:spcAft>
              <a:buClr>
                <a:srgbClr val="D6851B"/>
              </a:buClr>
              <a:buSzPct val="65000"/>
              <a:buFont typeface="Wingdings 3" panose="05040102010807070707" pitchFamily="18" charset="2"/>
              <a:buChar char=""/>
            </a:pPr>
            <a:r>
              <a:rPr lang="fr-FR" sz="1800" dirty="0">
                <a:latin typeface="+mj-lt"/>
              </a:rPr>
              <a:t>Pour les jeunes, transition plus facile du système de formation au monde du travail, comparativement</a:t>
            </a:r>
            <a:br>
              <a:rPr lang="fr-FR" sz="1800" dirty="0">
                <a:latin typeface="+mj-lt"/>
              </a:rPr>
            </a:br>
            <a:r>
              <a:rPr lang="fr-FR" sz="1800" dirty="0">
                <a:latin typeface="+mj-lt"/>
              </a:rPr>
              <a:t>aux professionnels formés à l’université (en fonction de la situation sur le marché du travail)</a:t>
            </a:r>
          </a:p>
          <a:p>
            <a:pPr marL="285750" indent="-285750">
              <a:lnSpc>
                <a:spcPts val="2200"/>
              </a:lnSpc>
              <a:spcBef>
                <a:spcPts val="600"/>
              </a:spcBef>
              <a:spcAft>
                <a:spcPts val="600"/>
              </a:spcAft>
              <a:buClr>
                <a:srgbClr val="D6851B"/>
              </a:buClr>
              <a:buSzPct val="65000"/>
              <a:buFont typeface="Wingdings 3" panose="05040102010807070707" pitchFamily="18" charset="2"/>
              <a:buChar char=""/>
            </a:pPr>
            <a:r>
              <a:rPr lang="fr-FR" sz="1800" dirty="0">
                <a:latin typeface="+mj-lt"/>
              </a:rPr>
              <a:t>Contribution à la stabilité sociale grâce à un faible taux de chômage (des jeunes)</a:t>
            </a:r>
          </a:p>
          <a:p>
            <a:pPr marL="285750" indent="-285750">
              <a:lnSpc>
                <a:spcPts val="2200"/>
              </a:lnSpc>
              <a:spcBef>
                <a:spcPts val="600"/>
              </a:spcBef>
              <a:spcAft>
                <a:spcPts val="600"/>
              </a:spcAft>
              <a:buClr>
                <a:srgbClr val="D6851B"/>
              </a:buClr>
              <a:buSzPct val="65000"/>
              <a:buFont typeface="Wingdings 3" panose="05040102010807070707" pitchFamily="18" charset="2"/>
              <a:buChar char=""/>
            </a:pPr>
            <a:r>
              <a:rPr lang="fr-FR" sz="1800" dirty="0">
                <a:latin typeface="+mj-lt"/>
              </a:rPr>
              <a:t>Pool important de professionnels qualifiés</a:t>
            </a:r>
          </a:p>
          <a:p>
            <a:pPr marL="285750" indent="-285750">
              <a:lnSpc>
                <a:spcPts val="2200"/>
              </a:lnSpc>
              <a:spcBef>
                <a:spcPts val="600"/>
              </a:spcBef>
              <a:spcAft>
                <a:spcPts val="600"/>
              </a:spcAft>
              <a:buClr>
                <a:srgbClr val="D6851B"/>
              </a:buClr>
              <a:buSzPct val="65000"/>
              <a:buFont typeface="Wingdings 3" panose="05040102010807070707" pitchFamily="18" charset="2"/>
              <a:buChar char=""/>
            </a:pPr>
            <a:r>
              <a:rPr lang="fr-FR" sz="1800" dirty="0">
                <a:latin typeface="+mj-lt"/>
              </a:rPr>
              <a:t>Grande flexibilité et grande mobilité des professionnels qualifiés grâce à un niveau de qualification élevé et</a:t>
            </a:r>
            <a:br>
              <a:rPr lang="fr-FR" sz="1800" dirty="0">
                <a:latin typeface="+mj-lt"/>
              </a:rPr>
            </a:br>
            <a:r>
              <a:rPr lang="fr-FR" sz="1800" dirty="0">
                <a:latin typeface="+mj-lt"/>
              </a:rPr>
              <a:t>à des normes en vigueur à l’échelle nationale</a:t>
            </a:r>
          </a:p>
          <a:p>
            <a:pPr marL="285750" indent="-285750">
              <a:lnSpc>
                <a:spcPts val="2200"/>
              </a:lnSpc>
              <a:spcBef>
                <a:spcPts val="600"/>
              </a:spcBef>
              <a:spcAft>
                <a:spcPts val="600"/>
              </a:spcAft>
              <a:buClr>
                <a:srgbClr val="D6851B"/>
              </a:buClr>
              <a:buSzPct val="65000"/>
              <a:buFont typeface="Wingdings 3" panose="05040102010807070707" pitchFamily="18" charset="2"/>
              <a:buChar char=""/>
            </a:pPr>
            <a:r>
              <a:rPr lang="fr-FR" sz="1800" dirty="0">
                <a:latin typeface="+mj-lt"/>
              </a:rPr>
              <a:t>Forte amélioration de la productivité grâce à des professionnels qualifiés</a:t>
            </a:r>
          </a:p>
          <a:p>
            <a:pPr marL="285750" indent="-285750">
              <a:lnSpc>
                <a:spcPts val="2200"/>
              </a:lnSpc>
              <a:spcBef>
                <a:spcPts val="600"/>
              </a:spcBef>
              <a:spcAft>
                <a:spcPts val="600"/>
              </a:spcAft>
              <a:buClr>
                <a:srgbClr val="D6851B"/>
              </a:buClr>
              <a:buSzPct val="65000"/>
              <a:buFont typeface="Wingdings 3" panose="05040102010807070707" pitchFamily="18" charset="2"/>
              <a:buChar char=""/>
            </a:pPr>
            <a:r>
              <a:rPr lang="fr-FR" sz="1800" dirty="0">
                <a:latin typeface="+mj-lt"/>
              </a:rPr>
              <a:t>Renforcement de la compétitivité économique d’un pays</a:t>
            </a:r>
          </a:p>
          <a:p>
            <a:pPr marL="285750" indent="-285750">
              <a:lnSpc>
                <a:spcPts val="2200"/>
              </a:lnSpc>
              <a:spcBef>
                <a:spcPts val="600"/>
              </a:spcBef>
              <a:spcAft>
                <a:spcPts val="600"/>
              </a:spcAft>
              <a:buClr>
                <a:srgbClr val="D6851B"/>
              </a:buClr>
              <a:buSzPct val="65000"/>
              <a:buFont typeface="Wingdings 3" panose="05040102010807070707" pitchFamily="18" charset="2"/>
              <a:buChar char=""/>
            </a:pPr>
            <a:r>
              <a:rPr lang="fr-FR" sz="1800" dirty="0">
                <a:latin typeface="+mj-lt"/>
              </a:rPr>
              <a:t>Niveau élevé d’acceptabilité sociale de la formation professionnelle</a:t>
            </a:r>
          </a:p>
          <a:p>
            <a:pPr marL="285750" indent="-285750">
              <a:lnSpc>
                <a:spcPts val="2200"/>
              </a:lnSpc>
              <a:spcBef>
                <a:spcPts val="600"/>
              </a:spcBef>
              <a:spcAft>
                <a:spcPts val="600"/>
              </a:spcAft>
              <a:buClr>
                <a:srgbClr val="D6851B"/>
              </a:buClr>
              <a:buSzPct val="65000"/>
              <a:buFont typeface="Wingdings 3" panose="05040102010807070707" pitchFamily="18" charset="2"/>
              <a:buChar char=""/>
            </a:pPr>
            <a:endParaRPr lang="de-DE" sz="1800" dirty="0">
              <a:latin typeface="+mj-lt"/>
            </a:endParaRPr>
          </a:p>
        </p:txBody>
      </p:sp>
    </p:spTree>
    <p:extLst>
      <p:ext uri="{BB962C8B-B14F-4D97-AF65-F5344CB8AC3E}">
        <p14:creationId xmlns:p14="http://schemas.microsoft.com/office/powerpoint/2010/main" val="92491556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animEffect transition="in" filter="fade">
                                      <p:cBhvr>
                                        <p:cTn id="7" dur="1250"/>
                                        <p:tgtEl>
                                          <p:spTgt spid="1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8">
                                            <p:txEl>
                                              <p:pRg st="1" end="1"/>
                                            </p:txEl>
                                          </p:spTgt>
                                        </p:tgtEl>
                                        <p:attrNameLst>
                                          <p:attrName>style.visibility</p:attrName>
                                        </p:attrNameLst>
                                      </p:cBhvr>
                                      <p:to>
                                        <p:strVal val="visible"/>
                                      </p:to>
                                    </p:set>
                                    <p:animEffect transition="in" filter="fade">
                                      <p:cBhvr>
                                        <p:cTn id="12" dur="1250"/>
                                        <p:tgtEl>
                                          <p:spTgt spid="1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8">
                                            <p:txEl>
                                              <p:pRg st="2" end="2"/>
                                            </p:txEl>
                                          </p:spTgt>
                                        </p:tgtEl>
                                        <p:attrNameLst>
                                          <p:attrName>style.visibility</p:attrName>
                                        </p:attrNameLst>
                                      </p:cBhvr>
                                      <p:to>
                                        <p:strVal val="visible"/>
                                      </p:to>
                                    </p:set>
                                    <p:animEffect transition="in" filter="fade">
                                      <p:cBhvr>
                                        <p:cTn id="17" dur="1250"/>
                                        <p:tgtEl>
                                          <p:spTgt spid="1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8">
                                            <p:txEl>
                                              <p:pRg st="3" end="3"/>
                                            </p:txEl>
                                          </p:spTgt>
                                        </p:tgtEl>
                                        <p:attrNameLst>
                                          <p:attrName>style.visibility</p:attrName>
                                        </p:attrNameLst>
                                      </p:cBhvr>
                                      <p:to>
                                        <p:strVal val="visible"/>
                                      </p:to>
                                    </p:set>
                                    <p:animEffect transition="in" filter="fade">
                                      <p:cBhvr>
                                        <p:cTn id="22" dur="1250"/>
                                        <p:tgtEl>
                                          <p:spTgt spid="1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8">
                                            <p:txEl>
                                              <p:pRg st="4" end="4"/>
                                            </p:txEl>
                                          </p:spTgt>
                                        </p:tgtEl>
                                        <p:attrNameLst>
                                          <p:attrName>style.visibility</p:attrName>
                                        </p:attrNameLst>
                                      </p:cBhvr>
                                      <p:to>
                                        <p:strVal val="visible"/>
                                      </p:to>
                                    </p:set>
                                    <p:animEffect transition="in" filter="fade">
                                      <p:cBhvr>
                                        <p:cTn id="27" dur="1250"/>
                                        <p:tgtEl>
                                          <p:spTgt spid="1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8">
                                            <p:txEl>
                                              <p:pRg st="5" end="5"/>
                                            </p:txEl>
                                          </p:spTgt>
                                        </p:tgtEl>
                                        <p:attrNameLst>
                                          <p:attrName>style.visibility</p:attrName>
                                        </p:attrNameLst>
                                      </p:cBhvr>
                                      <p:to>
                                        <p:strVal val="visible"/>
                                      </p:to>
                                    </p:set>
                                    <p:animEffect transition="in" filter="fade">
                                      <p:cBhvr>
                                        <p:cTn id="32" dur="1250"/>
                                        <p:tgtEl>
                                          <p:spTgt spid="1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8">
                                            <p:txEl>
                                              <p:pRg st="6" end="6"/>
                                            </p:txEl>
                                          </p:spTgt>
                                        </p:tgtEl>
                                        <p:attrNameLst>
                                          <p:attrName>style.visibility</p:attrName>
                                        </p:attrNameLst>
                                      </p:cBhvr>
                                      <p:to>
                                        <p:strVal val="visible"/>
                                      </p:to>
                                    </p:set>
                                    <p:animEffect transition="in" filter="fade">
                                      <p:cBhvr>
                                        <p:cTn id="37" dur="1250"/>
                                        <p:tgtEl>
                                          <p:spTgt spid="1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platzhalter 7">
            <a:extLst>
              <a:ext uri="{FF2B5EF4-FFF2-40B4-BE49-F238E27FC236}">
                <a16:creationId xmlns:a16="http://schemas.microsoft.com/office/drawing/2014/main" id="{56F32227-A942-457A-9033-264AE27A0441}"/>
              </a:ext>
            </a:extLst>
          </p:cNvPr>
          <p:cNvSpPr>
            <a:spLocks noGrp="1"/>
          </p:cNvSpPr>
          <p:nvPr>
            <p:ph type="body" sz="quarter" idx="10"/>
          </p:nvPr>
        </p:nvSpPr>
        <p:spPr>
          <a:xfrm>
            <a:off x="658813" y="826083"/>
            <a:ext cx="11053762" cy="435462"/>
          </a:xfrm>
        </p:spPr>
        <p:txBody>
          <a:bodyPr>
            <a:normAutofit/>
          </a:bodyPr>
          <a:lstStyle/>
          <a:p>
            <a:r>
              <a:rPr lang="fr-FR" sz="2000" noProof="0" dirty="0"/>
              <a:t>Prélèvement pour la formation professionnelle</a:t>
            </a:r>
          </a:p>
        </p:txBody>
      </p:sp>
      <p:sp>
        <p:nvSpPr>
          <p:cNvPr id="2" name="Titel 1">
            <a:extLst>
              <a:ext uri="{FF2B5EF4-FFF2-40B4-BE49-F238E27FC236}">
                <a16:creationId xmlns:a16="http://schemas.microsoft.com/office/drawing/2014/main" id="{0F46CD52-B1DC-4DF7-8FCC-44740D0CFA9B}"/>
              </a:ext>
            </a:extLst>
          </p:cNvPr>
          <p:cNvSpPr>
            <a:spLocks noGrp="1"/>
          </p:cNvSpPr>
          <p:nvPr>
            <p:ph type="title"/>
          </p:nvPr>
        </p:nvSpPr>
        <p:spPr/>
        <p:txBody>
          <a:bodyPr/>
          <a:lstStyle/>
          <a:p>
            <a:r>
              <a:rPr lang="fr-FR" dirty="0"/>
              <a:t>Annexe : Disposition spéciale dans le secteur du bâtiment</a:t>
            </a:r>
          </a:p>
        </p:txBody>
      </p:sp>
      <p:sp>
        <p:nvSpPr>
          <p:cNvPr id="9" name="Inhaltsplatzhalter 5">
            <a:extLst>
              <a:ext uri="{FF2B5EF4-FFF2-40B4-BE49-F238E27FC236}">
                <a16:creationId xmlns:a16="http://schemas.microsoft.com/office/drawing/2014/main" id="{EDA1BFDE-045A-4D50-A3E3-62A0F0B5F724}"/>
              </a:ext>
            </a:extLst>
          </p:cNvPr>
          <p:cNvSpPr txBox="1">
            <a:spLocks/>
          </p:cNvSpPr>
          <p:nvPr/>
        </p:nvSpPr>
        <p:spPr>
          <a:xfrm>
            <a:off x="658813" y="1333373"/>
            <a:ext cx="5437187" cy="4183190"/>
          </a:xfrm>
          <a:prstGeom prst="rect">
            <a:avLst/>
          </a:prstGeom>
          <a:solidFill>
            <a:srgbClr val="FBF3E8"/>
          </a:solidFill>
          <a:ln w="6350" cmpd="sng">
            <a:noFill/>
          </a:ln>
          <a:effectLst/>
        </p:spPr>
        <p:txBody>
          <a:bodyPr vert="horz" lIns="360000" tIns="360000" rIns="360000" bIns="360000" rtlCol="0" anchor="t" anchorCtr="0">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ct val="120000"/>
              </a:lnSpc>
              <a:spcBef>
                <a:spcPts val="600"/>
              </a:spcBef>
            </a:pPr>
            <a:r>
              <a:rPr lang="fr-FR" sz="2200" b="1" dirty="0">
                <a:solidFill>
                  <a:schemeClr val="tx1"/>
                </a:solidFill>
                <a:cs typeface="Arial" panose="020B0604020202020204" pitchFamily="34" charset="0"/>
              </a:rPr>
              <a:t>Toutes les entreprises</a:t>
            </a:r>
            <a:br>
              <a:rPr lang="fr-FR" sz="2200" b="1" dirty="0">
                <a:solidFill>
                  <a:schemeClr val="tx1"/>
                </a:solidFill>
                <a:cs typeface="Arial" panose="020B0604020202020204" pitchFamily="34" charset="0"/>
              </a:rPr>
            </a:br>
            <a:r>
              <a:rPr lang="fr-FR" sz="2200" dirty="0">
                <a:solidFill>
                  <a:schemeClr val="tx1"/>
                </a:solidFill>
                <a:cs typeface="Arial" panose="020B0604020202020204" pitchFamily="34" charset="0"/>
              </a:rPr>
              <a:t>du secteur du bâtiment </a:t>
            </a:r>
            <a:r>
              <a:rPr lang="fr-FR" sz="2200" b="1" dirty="0">
                <a:solidFill>
                  <a:schemeClr val="tx1"/>
                </a:solidFill>
                <a:cs typeface="Arial" panose="020B0604020202020204" pitchFamily="34" charset="0"/>
              </a:rPr>
              <a:t>versent</a:t>
            </a:r>
            <a:r>
              <a:rPr lang="fr-FR" sz="2200" dirty="0">
                <a:solidFill>
                  <a:schemeClr val="tx1"/>
                </a:solidFill>
                <a:cs typeface="Arial" panose="020B0604020202020204" pitchFamily="34" charset="0"/>
              </a:rPr>
              <a:t> </a:t>
            </a:r>
          </a:p>
          <a:p>
            <a:pPr algn="ctr">
              <a:lnSpc>
                <a:spcPct val="120000"/>
              </a:lnSpc>
              <a:spcBef>
                <a:spcPts val="600"/>
              </a:spcBef>
            </a:pPr>
            <a:r>
              <a:rPr lang="fr-FR" sz="3200" b="1" dirty="0">
                <a:solidFill>
                  <a:srgbClr val="D6851B"/>
                </a:solidFill>
                <a:cs typeface="Arial" panose="020B0604020202020204" pitchFamily="34" charset="0"/>
              </a:rPr>
              <a:t>1,9 % </a:t>
            </a:r>
          </a:p>
          <a:p>
            <a:pPr algn="ctr">
              <a:lnSpc>
                <a:spcPct val="120000"/>
              </a:lnSpc>
              <a:spcBef>
                <a:spcPts val="600"/>
              </a:spcBef>
            </a:pPr>
            <a:r>
              <a:rPr lang="fr-FR" sz="1600" dirty="0">
                <a:solidFill>
                  <a:schemeClr val="tx1"/>
                </a:solidFill>
                <a:cs typeface="Arial" panose="020B0604020202020204" pitchFamily="34" charset="0"/>
              </a:rPr>
              <a:t>du salaire brut total</a:t>
            </a:r>
          </a:p>
          <a:p>
            <a:pPr algn="ctr">
              <a:lnSpc>
                <a:spcPct val="120000"/>
              </a:lnSpc>
              <a:spcBef>
                <a:spcPts val="600"/>
              </a:spcBef>
            </a:pPr>
            <a:r>
              <a:rPr lang="fr-FR" sz="1600" dirty="0">
                <a:solidFill>
                  <a:schemeClr val="tx1"/>
                </a:solidFill>
                <a:cs typeface="Arial" panose="020B0604020202020204" pitchFamily="34" charset="0"/>
              </a:rPr>
              <a:t>à un fonds pour la formation, indépendamment de</a:t>
            </a:r>
            <a:br>
              <a:rPr lang="fr-FR" sz="1600" dirty="0">
                <a:solidFill>
                  <a:schemeClr val="tx1"/>
                </a:solidFill>
                <a:cs typeface="Arial" panose="020B0604020202020204" pitchFamily="34" charset="0"/>
              </a:rPr>
            </a:br>
            <a:r>
              <a:rPr lang="fr-FR" sz="1600" dirty="0">
                <a:solidFill>
                  <a:schemeClr val="tx1"/>
                </a:solidFill>
                <a:cs typeface="Arial" panose="020B0604020202020204" pitchFamily="34" charset="0"/>
              </a:rPr>
              <a:t>savoir si elles forment ou non</a:t>
            </a:r>
          </a:p>
        </p:txBody>
      </p:sp>
      <p:sp>
        <p:nvSpPr>
          <p:cNvPr id="10" name="Inhaltsplatzhalter 6">
            <a:extLst>
              <a:ext uri="{FF2B5EF4-FFF2-40B4-BE49-F238E27FC236}">
                <a16:creationId xmlns:a16="http://schemas.microsoft.com/office/drawing/2014/main" id="{9B46BD1A-B1C1-4795-AF7F-5C4B198190CA}"/>
              </a:ext>
            </a:extLst>
          </p:cNvPr>
          <p:cNvSpPr>
            <a:spLocks noGrp="1"/>
          </p:cNvSpPr>
          <p:nvPr>
            <p:ph sz="half" idx="2"/>
          </p:nvPr>
        </p:nvSpPr>
        <p:spPr>
          <a:xfrm>
            <a:off x="6275386" y="1333373"/>
            <a:ext cx="5788795" cy="4183190"/>
          </a:xfrm>
          <a:solidFill>
            <a:srgbClr val="FBF3E8"/>
          </a:solidFill>
          <a:ln w="6350" cmpd="sng">
            <a:noFill/>
          </a:ln>
        </p:spPr>
        <p:txBody>
          <a:bodyPr lIns="360000" tIns="360000" rIns="360000" bIns="360000" anchor="t" anchorCtr="0">
            <a:noAutofit/>
          </a:bodyPr>
          <a:lstStyle/>
          <a:p>
            <a:pPr marL="0" indent="0" algn="ctr">
              <a:lnSpc>
                <a:spcPct val="120000"/>
              </a:lnSpc>
              <a:spcBef>
                <a:spcPts val="600"/>
              </a:spcBef>
              <a:buNone/>
            </a:pPr>
            <a:r>
              <a:rPr lang="fr-FR" sz="2200" b="1" dirty="0">
                <a:cs typeface="Arial" panose="020B0604020202020204" pitchFamily="34" charset="0"/>
              </a:rPr>
              <a:t>Les entreprises de formation</a:t>
            </a:r>
            <a:br>
              <a:rPr lang="fr-FR" sz="2200" b="1" dirty="0">
                <a:cs typeface="Arial" panose="020B0604020202020204" pitchFamily="34" charset="0"/>
              </a:rPr>
            </a:br>
            <a:r>
              <a:rPr lang="fr-FR" sz="2200" b="1" dirty="0">
                <a:cs typeface="Arial" panose="020B0604020202020204" pitchFamily="34" charset="0"/>
              </a:rPr>
              <a:t>se voient rembourser :</a:t>
            </a:r>
          </a:p>
          <a:p>
            <a:pPr marL="0" indent="0" algn="ctr">
              <a:lnSpc>
                <a:spcPct val="120000"/>
              </a:lnSpc>
              <a:spcBef>
                <a:spcPts val="600"/>
              </a:spcBef>
              <a:buNone/>
            </a:pPr>
            <a:endParaRPr lang="de-DE" sz="250" b="1" dirty="0">
              <a:cs typeface="Arial" panose="020B0604020202020204" pitchFamily="34" charset="0"/>
            </a:endParaRPr>
          </a:p>
          <a:p>
            <a:pPr>
              <a:spcBef>
                <a:spcPts val="600"/>
              </a:spcBef>
              <a:buClr>
                <a:srgbClr val="D6851B"/>
              </a:buClr>
              <a:buSzPct val="70000"/>
            </a:pPr>
            <a:r>
              <a:rPr lang="fr-FR" sz="1600" dirty="0">
                <a:cs typeface="Arial" panose="020B0604020202020204" pitchFamily="34" charset="0"/>
              </a:rPr>
              <a:t>une grande partie des coûts pour la formation dans leur propre entreprise ou dans les centres de formation interentreprises </a:t>
            </a:r>
          </a:p>
          <a:p>
            <a:pPr>
              <a:spcBef>
                <a:spcPts val="600"/>
              </a:spcBef>
              <a:buClr>
                <a:srgbClr val="D6851B"/>
              </a:buClr>
              <a:buSzPct val="70000"/>
            </a:pPr>
            <a:r>
              <a:rPr lang="fr-FR" sz="1600" dirty="0">
                <a:cs typeface="Arial" panose="020B0604020202020204" pitchFamily="34" charset="0"/>
              </a:rPr>
              <a:t>Prise en charge des coûts* dans les métiers technico-commerciaux, par ex. : </a:t>
            </a:r>
          </a:p>
          <a:p>
            <a:pPr marL="0" indent="0" defTabSz="582613">
              <a:lnSpc>
                <a:spcPts val="2400"/>
              </a:lnSpc>
              <a:spcBef>
                <a:spcPts val="600"/>
              </a:spcBef>
              <a:buNone/>
              <a:tabLst>
                <a:tab pos="354013" algn="l"/>
              </a:tabLst>
            </a:pPr>
            <a:r>
              <a:rPr lang="fr-FR" sz="1600" dirty="0">
                <a:cs typeface="Arial" panose="020B0604020202020204" pitchFamily="34" charset="0"/>
              </a:rPr>
              <a:t>	pendant 10 mois la 1</a:t>
            </a:r>
            <a:r>
              <a:rPr lang="fr-FR" sz="1600" baseline="30000" dirty="0">
                <a:cs typeface="Arial" panose="020B0604020202020204" pitchFamily="34" charset="0"/>
              </a:rPr>
              <a:t>ère</a:t>
            </a:r>
            <a:r>
              <a:rPr lang="fr-FR" sz="1600" dirty="0">
                <a:cs typeface="Arial" panose="020B0604020202020204" pitchFamily="34" charset="0"/>
              </a:rPr>
              <a:t> année</a:t>
            </a:r>
            <a:br>
              <a:rPr lang="fr-FR" sz="1600" dirty="0">
                <a:cs typeface="Arial" panose="020B0604020202020204" pitchFamily="34" charset="0"/>
              </a:rPr>
            </a:br>
            <a:r>
              <a:rPr lang="fr-FR" sz="1600" dirty="0">
                <a:cs typeface="Arial" panose="020B0604020202020204" pitchFamily="34" charset="0"/>
              </a:rPr>
              <a:t>	de 4 à 6 mois la 2</a:t>
            </a:r>
            <a:r>
              <a:rPr lang="fr-FR" sz="1600" baseline="30000" dirty="0">
                <a:cs typeface="Arial" panose="020B0604020202020204" pitchFamily="34" charset="0"/>
              </a:rPr>
              <a:t>ére</a:t>
            </a:r>
            <a:r>
              <a:rPr lang="fr-FR" sz="1600" dirty="0">
                <a:cs typeface="Arial" panose="020B0604020202020204" pitchFamily="34" charset="0"/>
              </a:rPr>
              <a:t> année</a:t>
            </a:r>
            <a:br>
              <a:rPr lang="fr-FR" sz="1600" dirty="0">
                <a:cs typeface="Arial" panose="020B0604020202020204" pitchFamily="34" charset="0"/>
              </a:rPr>
            </a:br>
            <a:r>
              <a:rPr lang="fr-FR" sz="1600" dirty="0">
                <a:cs typeface="Arial" panose="020B0604020202020204" pitchFamily="34" charset="0"/>
              </a:rPr>
              <a:t>	pendant 1 mois la 3</a:t>
            </a:r>
            <a:r>
              <a:rPr lang="fr-FR" sz="1600" baseline="30000" dirty="0">
                <a:cs typeface="Arial" panose="020B0604020202020204" pitchFamily="34" charset="0"/>
              </a:rPr>
              <a:t>ére</a:t>
            </a:r>
            <a:r>
              <a:rPr lang="fr-FR" sz="1600" dirty="0">
                <a:cs typeface="Arial" panose="020B0604020202020204" pitchFamily="34" charset="0"/>
              </a:rPr>
              <a:t> année</a:t>
            </a:r>
            <a:br>
              <a:rPr lang="fr-FR" sz="1600" dirty="0">
                <a:cs typeface="Arial" panose="020B0604020202020204" pitchFamily="34" charset="0"/>
              </a:rPr>
            </a:br>
            <a:r>
              <a:rPr lang="fr-FR" sz="1600" dirty="0">
                <a:cs typeface="Arial" panose="020B0604020202020204" pitchFamily="34" charset="0"/>
              </a:rPr>
              <a:t>	avec prise en compte de l’amélioration de la productivité</a:t>
            </a:r>
          </a:p>
        </p:txBody>
      </p:sp>
      <p:sp>
        <p:nvSpPr>
          <p:cNvPr id="13" name="Textfeld 12">
            <a:extLst>
              <a:ext uri="{FF2B5EF4-FFF2-40B4-BE49-F238E27FC236}">
                <a16:creationId xmlns:a16="http://schemas.microsoft.com/office/drawing/2014/main" id="{936C7CED-D2F3-4118-88A1-F7176B0D253E}"/>
              </a:ext>
            </a:extLst>
          </p:cNvPr>
          <p:cNvSpPr txBox="1"/>
          <p:nvPr/>
        </p:nvSpPr>
        <p:spPr>
          <a:xfrm>
            <a:off x="571130" y="5720178"/>
            <a:ext cx="7303174" cy="246221"/>
          </a:xfrm>
          <a:prstGeom prst="rect">
            <a:avLst/>
          </a:prstGeom>
          <a:noFill/>
        </p:spPr>
        <p:txBody>
          <a:bodyPr wrap="square" rtlCol="0">
            <a:spAutoFit/>
          </a:bodyPr>
          <a:lstStyle/>
          <a:p>
            <a:r>
              <a:rPr lang="fr-FR" sz="1000" dirty="0">
                <a:solidFill>
                  <a:schemeClr val="tx1">
                    <a:lumMod val="50000"/>
                    <a:lumOff val="50000"/>
                  </a:schemeClr>
                </a:solidFill>
                <a:latin typeface="+mj-lt"/>
              </a:rPr>
              <a:t>* Remboursement des rémunérations et des charges sociales </a:t>
            </a:r>
          </a:p>
        </p:txBody>
      </p:sp>
    </p:spTree>
    <p:extLst>
      <p:ext uri="{BB962C8B-B14F-4D97-AF65-F5344CB8AC3E}">
        <p14:creationId xmlns:p14="http://schemas.microsoft.com/office/powerpoint/2010/main" val="257085127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2732D17-3325-40F7-8519-636D449FEA87}"/>
              </a:ext>
            </a:extLst>
          </p:cNvPr>
          <p:cNvSpPr>
            <a:spLocks noGrp="1"/>
          </p:cNvSpPr>
          <p:nvPr>
            <p:ph type="title"/>
          </p:nvPr>
        </p:nvSpPr>
        <p:spPr/>
        <p:txBody>
          <a:bodyPr/>
          <a:lstStyle/>
          <a:p>
            <a:r>
              <a:rPr lang="fr-FR" noProof="0" dirty="0"/>
              <a:t>Informations supplémentaires</a:t>
            </a:r>
          </a:p>
        </p:txBody>
      </p:sp>
      <p:sp>
        <p:nvSpPr>
          <p:cNvPr id="7" name="Inhaltsplatzhalter 4">
            <a:extLst>
              <a:ext uri="{FF2B5EF4-FFF2-40B4-BE49-F238E27FC236}">
                <a16:creationId xmlns:a16="http://schemas.microsoft.com/office/drawing/2014/main" id="{5562CB77-B8C0-4841-AE85-A70AB85CD56F}"/>
              </a:ext>
            </a:extLst>
          </p:cNvPr>
          <p:cNvSpPr txBox="1">
            <a:spLocks/>
          </p:cNvSpPr>
          <p:nvPr/>
        </p:nvSpPr>
        <p:spPr>
          <a:xfrm>
            <a:off x="836267" y="1686929"/>
            <a:ext cx="3261845" cy="4126642"/>
          </a:xfrm>
          <a:prstGeom prst="rect">
            <a:avLst/>
          </a:prstGeom>
        </p:spPr>
        <p:txBody>
          <a:bodyPr/>
          <a:lstStyle>
            <a:lvl1pPr marL="357188" indent="-357188" algn="l" defTabSz="357188" rtl="0" eaLnBrk="1" latinLnBrk="0" hangingPunct="1">
              <a:lnSpc>
                <a:spcPct val="90000"/>
              </a:lnSpc>
              <a:spcBef>
                <a:spcPts val="1000"/>
              </a:spcBef>
              <a:buClr>
                <a:schemeClr val="accent1"/>
              </a:buClr>
              <a:buSzPct val="90000"/>
              <a:buFont typeface="Wingdings 3" panose="05040102010807070707" pitchFamily="18" charset="2"/>
              <a:buChar char=""/>
              <a:tabLst/>
              <a:defRPr sz="2400" kern="1200">
                <a:solidFill>
                  <a:schemeClr val="tx1"/>
                </a:solidFill>
                <a:latin typeface="+mj-lt"/>
                <a:ea typeface="+mn-ea"/>
                <a:cs typeface="+mn-cs"/>
              </a:defRPr>
            </a:lvl1pPr>
            <a:lvl2pPr marL="714375" indent="-357188" algn="l" defTabSz="536575" rtl="0" eaLnBrk="1" latinLnBrk="0" hangingPunct="1">
              <a:lnSpc>
                <a:spcPct val="90000"/>
              </a:lnSpc>
              <a:spcBef>
                <a:spcPts val="500"/>
              </a:spcBef>
              <a:buClr>
                <a:schemeClr val="accent1"/>
              </a:buClr>
              <a:buSzPct val="90000"/>
              <a:buFont typeface="Wingdings 3" panose="05040102010807070707" pitchFamily="18" charset="2"/>
              <a:buChar char=""/>
              <a:tabLst/>
              <a:defRPr sz="2000" kern="1200">
                <a:solidFill>
                  <a:schemeClr val="tx1"/>
                </a:solidFill>
                <a:latin typeface="+mj-lt"/>
                <a:ea typeface="+mn-ea"/>
                <a:cs typeface="+mn-cs"/>
              </a:defRPr>
            </a:lvl2pPr>
            <a:lvl3pPr marL="1071563" indent="-265113" algn="l" defTabSz="479425" rtl="0" eaLnBrk="1" latinLnBrk="0" hangingPunct="1">
              <a:lnSpc>
                <a:spcPct val="90000"/>
              </a:lnSpc>
              <a:spcBef>
                <a:spcPts val="500"/>
              </a:spcBef>
              <a:buClr>
                <a:schemeClr val="accent1"/>
              </a:buClr>
              <a:buSzPct val="90000"/>
              <a:buFont typeface="Wingdings 3" panose="05040102010807070707" pitchFamily="18" charset="2"/>
              <a:buChar char=""/>
              <a:tabLst/>
              <a:defRPr sz="1800" kern="1200">
                <a:solidFill>
                  <a:schemeClr val="tx1"/>
                </a:solidFill>
                <a:latin typeface="+mj-lt"/>
                <a:ea typeface="+mn-ea"/>
                <a:cs typeface="+mn-cs"/>
              </a:defRPr>
            </a:lvl3pPr>
            <a:lvl4pPr marL="1438275" indent="-274638" algn="l" defTabSz="357188" rtl="0" eaLnBrk="1" latinLnBrk="0" hangingPunct="1">
              <a:lnSpc>
                <a:spcPct val="90000"/>
              </a:lnSpc>
              <a:spcBef>
                <a:spcPts val="500"/>
              </a:spcBef>
              <a:buClr>
                <a:schemeClr val="accent1"/>
              </a:buClr>
              <a:buSzPct val="90000"/>
              <a:buFont typeface="Wingdings 3" panose="05040102010807070707" pitchFamily="18" charset="2"/>
              <a:buChar char=""/>
              <a:tabLst/>
              <a:defRPr sz="1800" kern="1200">
                <a:solidFill>
                  <a:schemeClr val="tx1"/>
                </a:solidFill>
                <a:latin typeface="+mj-lt"/>
                <a:ea typeface="+mn-ea"/>
                <a:cs typeface="+mn-cs"/>
              </a:defRPr>
            </a:lvl4pPr>
            <a:lvl5pPr marL="1795463" indent="-274638" algn="l" defTabSz="360363" rtl="0" eaLnBrk="1" latinLnBrk="0" hangingPunct="1">
              <a:lnSpc>
                <a:spcPct val="90000"/>
              </a:lnSpc>
              <a:spcBef>
                <a:spcPts val="500"/>
              </a:spcBef>
              <a:buClr>
                <a:schemeClr val="accent1"/>
              </a:buClr>
              <a:buSzPct val="90000"/>
              <a:buFont typeface="Wingdings 3" panose="05040102010807070707" pitchFamily="18" charset="2"/>
              <a:buChar char=""/>
              <a:tabLst/>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7187" lvl="1" indent="0">
              <a:buNone/>
            </a:pPr>
            <a:endParaRPr lang="de-DE" dirty="0"/>
          </a:p>
        </p:txBody>
      </p:sp>
      <p:sp>
        <p:nvSpPr>
          <p:cNvPr id="16" name="Inhaltsplatzhalter 4">
            <a:extLst>
              <a:ext uri="{FF2B5EF4-FFF2-40B4-BE49-F238E27FC236}">
                <a16:creationId xmlns:a16="http://schemas.microsoft.com/office/drawing/2014/main" id="{CF51AEC1-89BB-4869-9295-1AE585D09EAE}"/>
              </a:ext>
            </a:extLst>
          </p:cNvPr>
          <p:cNvSpPr>
            <a:spLocks noGrp="1"/>
          </p:cNvSpPr>
          <p:nvPr>
            <p:ph idx="1"/>
          </p:nvPr>
        </p:nvSpPr>
        <p:spPr>
          <a:xfrm>
            <a:off x="663823" y="1808163"/>
            <a:ext cx="6460877" cy="1620837"/>
          </a:xfrm>
        </p:spPr>
        <p:txBody>
          <a:bodyPr numCol="1">
            <a:noAutofit/>
          </a:bodyPr>
          <a:lstStyle/>
          <a:p>
            <a:pPr marL="0" indent="0">
              <a:buNone/>
            </a:pPr>
            <a:r>
              <a:rPr lang="fr-FR" sz="1800" noProof="0" dirty="0"/>
              <a:t>Vous trouverez cette présentation, ainsi que d’autres, de même que des informations sur la formation professionnelle en Allemagne et sur la collaboration internationale dans la formation professionnelle sur notre site Internet : </a:t>
            </a:r>
          </a:p>
          <a:p>
            <a:pPr marL="0" indent="0">
              <a:buNone/>
            </a:pPr>
            <a:br>
              <a:rPr lang="fr-FR" sz="1800" b="1" noProof="0" dirty="0">
                <a:hlinkClick r:id="rId2">
                  <a:extLst>
                    <a:ext uri="{A12FA001-AC4F-418D-AE19-62706E023703}">
                      <ahyp:hlinkClr xmlns:ahyp="http://schemas.microsoft.com/office/drawing/2018/hyperlinkcolor" val="tx"/>
                    </a:ext>
                  </a:extLst>
                </a:hlinkClick>
              </a:rPr>
            </a:br>
            <a:r>
              <a:rPr lang="fr-FR" sz="1800" b="1" noProof="0" dirty="0">
                <a:solidFill>
                  <a:srgbClr val="E27F1C"/>
                </a:solidFill>
                <a:hlinkClick r:id="rId2">
                  <a:extLst>
                    <a:ext uri="{A12FA001-AC4F-418D-AE19-62706E023703}">
                      <ahyp:hlinkClr xmlns:ahyp="http://schemas.microsoft.com/office/drawing/2018/hyperlinkcolor" val="tx"/>
                    </a:ext>
                  </a:extLst>
                </a:hlinkClick>
              </a:rPr>
              <a:t>www.govet.international</a:t>
            </a:r>
          </a:p>
          <a:p>
            <a:pPr marL="0" indent="0">
              <a:buNone/>
            </a:pPr>
            <a:endParaRPr lang="de-DE" sz="1400" b="1" noProof="0" dirty="0"/>
          </a:p>
        </p:txBody>
      </p:sp>
      <p:sp>
        <p:nvSpPr>
          <p:cNvPr id="17" name="Inhaltsplatzhalter 4">
            <a:extLst>
              <a:ext uri="{FF2B5EF4-FFF2-40B4-BE49-F238E27FC236}">
                <a16:creationId xmlns:a16="http://schemas.microsoft.com/office/drawing/2014/main" id="{FA3A0241-8DA4-40A3-A6AA-51BBABD44202}"/>
              </a:ext>
            </a:extLst>
          </p:cNvPr>
          <p:cNvSpPr txBox="1">
            <a:spLocks/>
          </p:cNvSpPr>
          <p:nvPr/>
        </p:nvSpPr>
        <p:spPr>
          <a:xfrm>
            <a:off x="658813" y="4192735"/>
            <a:ext cx="11053762" cy="1866320"/>
          </a:xfrm>
          <a:prstGeom prst="rect">
            <a:avLst/>
          </a:prstGeom>
        </p:spPr>
        <p:txBody>
          <a:bodyPr vert="horz" lIns="91440" tIns="45720" rIns="91440" bIns="45720" numCol="2"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fr-FR" sz="1600" b="1" dirty="0">
                <a:latin typeface="+mj-lt"/>
              </a:rPr>
              <a:t>Sources</a:t>
            </a:r>
          </a:p>
          <a:p>
            <a:pPr>
              <a:buClr>
                <a:srgbClr val="D6851B"/>
              </a:buClr>
              <a:buFont typeface="Wingdings 3" panose="05040102010807070707" pitchFamily="18" charset="2"/>
              <a:buChar char=""/>
            </a:pPr>
            <a:r>
              <a:rPr lang="fr-FR" sz="1600" dirty="0">
                <a:latin typeface="+mj-lt"/>
              </a:rPr>
              <a:t>Rapport de données BIBB (</a:t>
            </a:r>
            <a:r>
              <a:rPr lang="fr-FR" sz="1600" dirty="0">
                <a:solidFill>
                  <a:srgbClr val="E27F1C"/>
                </a:solidFill>
                <a:latin typeface="+mj-lt"/>
                <a:hlinkClick r:id="rId3">
                  <a:extLst>
                    <a:ext uri="{A12FA001-AC4F-418D-AE19-62706E023703}">
                      <ahyp:hlinkClr xmlns:ahyp="http://schemas.microsoft.com/office/drawing/2018/hyperlinkcolor" val="tx"/>
                    </a:ext>
                  </a:extLst>
                </a:hlinkClick>
              </a:rPr>
              <a:t>lien</a:t>
            </a:r>
            <a:r>
              <a:rPr lang="fr-FR" sz="1600" dirty="0">
                <a:latin typeface="+mj-lt"/>
              </a:rPr>
              <a:t>)</a:t>
            </a:r>
          </a:p>
          <a:p>
            <a:pPr>
              <a:buClr>
                <a:srgbClr val="D6851B"/>
              </a:buClr>
              <a:buFont typeface="Wingdings 3" panose="05040102010807070707" pitchFamily="18" charset="2"/>
              <a:buChar char=""/>
            </a:pPr>
            <a:r>
              <a:rPr lang="de-DE" sz="1600" dirty="0"/>
              <a:t>VET Report du BMBFSFJ </a:t>
            </a:r>
            <a:r>
              <a:rPr lang="fr-FR" sz="1600" dirty="0"/>
              <a:t>(</a:t>
            </a:r>
            <a:r>
              <a:rPr lang="fr-FR" sz="1600" dirty="0">
                <a:solidFill>
                  <a:srgbClr val="E27F1C"/>
                </a:solidFill>
                <a:hlinkClick r:id="rId4">
                  <a:extLst>
                    <a:ext uri="{A12FA001-AC4F-418D-AE19-62706E023703}">
                      <ahyp:hlinkClr xmlns:ahyp="http://schemas.microsoft.com/office/drawing/2018/hyperlinkcolor" val="tx"/>
                    </a:ext>
                  </a:extLst>
                </a:hlinkClick>
              </a:rPr>
              <a:t>lien</a:t>
            </a:r>
            <a:r>
              <a:rPr lang="fr-FR" sz="1600" dirty="0"/>
              <a:t>)</a:t>
            </a:r>
          </a:p>
          <a:p>
            <a:pPr>
              <a:buClr>
                <a:srgbClr val="D6851B"/>
              </a:buClr>
              <a:buFont typeface="Wingdings 3" panose="05040102010807070707" pitchFamily="18" charset="2"/>
              <a:buChar char=""/>
            </a:pPr>
            <a:r>
              <a:rPr lang="fr-FR" sz="1600" dirty="0">
                <a:latin typeface="+mj-lt"/>
              </a:rPr>
              <a:t>Report du BIBB 2/2025 (</a:t>
            </a:r>
            <a:r>
              <a:rPr lang="fr-FR" sz="1600" dirty="0">
                <a:solidFill>
                  <a:srgbClr val="D6851B"/>
                </a:solidFill>
                <a:latin typeface="+mj-lt"/>
                <a:hlinkClick r:id="rId5">
                  <a:extLst>
                    <a:ext uri="{A12FA001-AC4F-418D-AE19-62706E023703}">
                      <ahyp:hlinkClr xmlns:ahyp="http://schemas.microsoft.com/office/drawing/2018/hyperlinkcolor" val="tx"/>
                    </a:ext>
                  </a:extLst>
                </a:hlinkClick>
              </a:rPr>
              <a:t>lien</a:t>
            </a:r>
            <a:r>
              <a:rPr lang="fr-FR" sz="1600" dirty="0">
                <a:latin typeface="+mj-lt"/>
              </a:rPr>
              <a:t>)</a:t>
            </a:r>
          </a:p>
          <a:p>
            <a:pPr>
              <a:buClr>
                <a:srgbClr val="D6851B"/>
              </a:buClr>
              <a:buFont typeface="Wingdings 3" panose="05040102010807070707" pitchFamily="18" charset="2"/>
              <a:buChar char=""/>
            </a:pPr>
            <a:r>
              <a:rPr lang="fr-FR" sz="1600" dirty="0">
                <a:latin typeface="+mj-lt"/>
              </a:rPr>
              <a:t>Conférence permanente des ministres de l’Éducation (KMK, </a:t>
            </a:r>
            <a:r>
              <a:rPr lang="fr-FR" sz="1600" dirty="0">
                <a:solidFill>
                  <a:srgbClr val="E27F1C"/>
                </a:solidFill>
                <a:latin typeface="+mj-lt"/>
                <a:hlinkClick r:id="rId6">
                  <a:extLst>
                    <a:ext uri="{A12FA001-AC4F-418D-AE19-62706E023703}">
                      <ahyp:hlinkClr xmlns:ahyp="http://schemas.microsoft.com/office/drawing/2018/hyperlinkcolor" val="tx"/>
                    </a:ext>
                  </a:extLst>
                </a:hlinkClick>
              </a:rPr>
              <a:t>lien</a:t>
            </a:r>
            <a:r>
              <a:rPr lang="fr-FR" sz="1600" dirty="0">
                <a:latin typeface="+mj-lt"/>
              </a:rPr>
              <a:t>)</a:t>
            </a:r>
          </a:p>
          <a:p>
            <a:pPr>
              <a:buClr>
                <a:srgbClr val="D6851B"/>
              </a:buClr>
              <a:buFont typeface="Wingdings 3" panose="05040102010807070707" pitchFamily="18" charset="2"/>
              <a:buChar char=""/>
            </a:pPr>
            <a:endParaRPr lang="en-GB" sz="1600" dirty="0">
              <a:latin typeface="+mj-lt"/>
            </a:endParaRPr>
          </a:p>
          <a:p>
            <a:pPr>
              <a:buClr>
                <a:srgbClr val="D6851B"/>
              </a:buClr>
              <a:buFont typeface="Wingdings 3" panose="05040102010807070707" pitchFamily="18" charset="2"/>
              <a:buChar char=""/>
            </a:pPr>
            <a:r>
              <a:rPr lang="fr-FR" sz="1600" dirty="0">
                <a:latin typeface="+mj-lt"/>
              </a:rPr>
              <a:t>Portail des données du Ministère fédéral allemand de la Recherche, de la Technologie et de l'Aérospatiale (BMFTR) (</a:t>
            </a:r>
            <a:r>
              <a:rPr lang="fr-FR" sz="1600" dirty="0">
                <a:solidFill>
                  <a:srgbClr val="E27F1C"/>
                </a:solidFill>
                <a:latin typeface="+mj-lt"/>
                <a:hlinkClick r:id="rId7">
                  <a:extLst>
                    <a:ext uri="{A12FA001-AC4F-418D-AE19-62706E023703}">
                      <ahyp:hlinkClr xmlns:ahyp="http://schemas.microsoft.com/office/drawing/2018/hyperlinkcolor" val="tx"/>
                    </a:ext>
                  </a:extLst>
                </a:hlinkClick>
              </a:rPr>
              <a:t>lien</a:t>
            </a:r>
            <a:r>
              <a:rPr lang="fr-FR" sz="1600" dirty="0">
                <a:latin typeface="+mj-lt"/>
              </a:rPr>
              <a:t>)</a:t>
            </a:r>
          </a:p>
          <a:p>
            <a:pPr>
              <a:buClr>
                <a:srgbClr val="D6851B"/>
              </a:buClr>
              <a:buFont typeface="Wingdings 3" panose="05040102010807070707" pitchFamily="18" charset="2"/>
              <a:buChar char=""/>
            </a:pPr>
            <a:r>
              <a:rPr lang="fr-FR" sz="1600" dirty="0">
                <a:latin typeface="+mj-lt"/>
              </a:rPr>
              <a:t>Statistiques Destatis sur la formation professionnelle (</a:t>
            </a:r>
            <a:r>
              <a:rPr lang="fr-FR" sz="1600" dirty="0">
                <a:solidFill>
                  <a:srgbClr val="E27F1C"/>
                </a:solidFill>
                <a:latin typeface="+mj-lt"/>
                <a:hlinkClick r:id="rId8">
                  <a:extLst>
                    <a:ext uri="{A12FA001-AC4F-418D-AE19-62706E023703}">
                      <ahyp:hlinkClr xmlns:ahyp="http://schemas.microsoft.com/office/drawing/2018/hyperlinkcolor" val="tx"/>
                    </a:ext>
                  </a:extLst>
                </a:hlinkClick>
              </a:rPr>
              <a:t>lien</a:t>
            </a:r>
            <a:r>
              <a:rPr lang="fr-FR" sz="1600" dirty="0">
                <a:latin typeface="+mj-lt"/>
              </a:rPr>
              <a:t>)</a:t>
            </a:r>
          </a:p>
        </p:txBody>
      </p:sp>
    </p:spTree>
    <p:extLst>
      <p:ext uri="{BB962C8B-B14F-4D97-AF65-F5344CB8AC3E}">
        <p14:creationId xmlns:p14="http://schemas.microsoft.com/office/powerpoint/2010/main" val="3295409912"/>
      </p:ext>
    </p:extLst>
  </p:cSld>
  <p:clrMapOvr>
    <a:masterClrMapping/>
  </p:clrMapOvr>
  <p:transition spd="slow">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6049C5C-5E1A-4218-8EDC-96B7677EF47E}"/>
              </a:ext>
            </a:extLst>
          </p:cNvPr>
          <p:cNvSpPr>
            <a:spLocks noGrp="1"/>
          </p:cNvSpPr>
          <p:nvPr>
            <p:ph type="ctrTitle"/>
          </p:nvPr>
        </p:nvSpPr>
        <p:spPr/>
        <p:txBody>
          <a:bodyPr/>
          <a:lstStyle/>
          <a:p>
            <a:r>
              <a:rPr lang="fr-FR" b="1" noProof="0" dirty="0"/>
              <a:t>GOVET auprès du BIBB</a:t>
            </a:r>
          </a:p>
        </p:txBody>
      </p:sp>
    </p:spTree>
    <p:extLst>
      <p:ext uri="{BB962C8B-B14F-4D97-AF65-F5344CB8AC3E}">
        <p14:creationId xmlns:p14="http://schemas.microsoft.com/office/powerpoint/2010/main" val="317927380"/>
      </p:ext>
    </p:extLst>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A7DCDE-9502-4DE6-A0E5-133FBAA22CD9}"/>
              </a:ext>
            </a:extLst>
          </p:cNvPr>
          <p:cNvSpPr>
            <a:spLocks noGrp="1"/>
          </p:cNvSpPr>
          <p:nvPr>
            <p:ph type="title"/>
          </p:nvPr>
        </p:nvSpPr>
        <p:spPr/>
        <p:txBody>
          <a:bodyPr>
            <a:normAutofit/>
          </a:bodyPr>
          <a:lstStyle/>
          <a:p>
            <a:r>
              <a:rPr lang="fr-FR" noProof="0" dirty="0">
                <a:solidFill>
                  <a:srgbClr val="D6851B"/>
                </a:solidFill>
              </a:rPr>
              <a:t>1. Le financement du système en alternance allemand </a:t>
            </a:r>
          </a:p>
        </p:txBody>
      </p:sp>
      <p:sp>
        <p:nvSpPr>
          <p:cNvPr id="4" name="Textfeld 3">
            <a:extLst>
              <a:ext uri="{FF2B5EF4-FFF2-40B4-BE49-F238E27FC236}">
                <a16:creationId xmlns:a16="http://schemas.microsoft.com/office/drawing/2014/main" id="{134A5880-57F5-4196-A904-4211D6EF3921}"/>
              </a:ext>
            </a:extLst>
          </p:cNvPr>
          <p:cNvSpPr txBox="1"/>
          <p:nvPr/>
        </p:nvSpPr>
        <p:spPr>
          <a:xfrm>
            <a:off x="658812" y="1572161"/>
            <a:ext cx="7528844" cy="1692771"/>
          </a:xfrm>
          <a:prstGeom prst="rect">
            <a:avLst/>
          </a:prstGeom>
          <a:noFill/>
        </p:spPr>
        <p:txBody>
          <a:bodyPr wrap="square" lIns="0" tIns="0" rIns="0" bIns="0" rtlCol="0">
            <a:spAutoFit/>
          </a:bodyPr>
          <a:lstStyle/>
          <a:p>
            <a:pPr marL="457200" indent="-457200">
              <a:lnSpc>
                <a:spcPts val="2400"/>
              </a:lnSpc>
              <a:spcAft>
                <a:spcPts val="1200"/>
              </a:spcAft>
              <a:buFont typeface="+mj-lt"/>
              <a:buAutoNum type="alphaLcParenR"/>
            </a:pPr>
            <a:r>
              <a:rPr lang="fr-FR" sz="2000" dirty="0">
                <a:latin typeface="+mj-lt"/>
              </a:rPr>
              <a:t>Pourquoi les entreprises forment-elles ? </a:t>
            </a:r>
          </a:p>
          <a:p>
            <a:pPr marL="457200" indent="-457200">
              <a:lnSpc>
                <a:spcPts val="2400"/>
              </a:lnSpc>
              <a:spcAft>
                <a:spcPts val="1200"/>
              </a:spcAft>
              <a:buFont typeface="+mj-lt"/>
              <a:buAutoNum type="alphaLcParenR"/>
            </a:pPr>
            <a:r>
              <a:rPr lang="fr-FR" sz="2000" dirty="0">
                <a:latin typeface="+mj-lt"/>
              </a:rPr>
              <a:t>Quel est le calcul des employeurs ? </a:t>
            </a:r>
          </a:p>
          <a:p>
            <a:pPr marL="457200" indent="-457200">
              <a:lnSpc>
                <a:spcPts val="2400"/>
              </a:lnSpc>
              <a:spcAft>
                <a:spcPts val="1200"/>
              </a:spcAft>
              <a:buFont typeface="+mj-lt"/>
              <a:buAutoNum type="alphaLcParenR"/>
            </a:pPr>
            <a:r>
              <a:rPr lang="fr-FR" sz="2000" dirty="0">
                <a:latin typeface="+mj-lt"/>
              </a:rPr>
              <a:t>Qui supportent quels coûts ?</a:t>
            </a:r>
          </a:p>
          <a:p>
            <a:pPr marL="457200" indent="-457200">
              <a:lnSpc>
                <a:spcPts val="2400"/>
              </a:lnSpc>
              <a:spcAft>
                <a:spcPts val="1200"/>
              </a:spcAft>
              <a:buFont typeface="+mj-lt"/>
              <a:buAutoNum type="alphaLcParenR"/>
            </a:pPr>
            <a:r>
              <a:rPr lang="fr-FR" sz="2000" dirty="0">
                <a:latin typeface="+mj-lt"/>
              </a:rPr>
              <a:t>Comment se répartissent les coûts ?</a:t>
            </a:r>
          </a:p>
        </p:txBody>
      </p:sp>
    </p:spTree>
    <p:extLst>
      <p:ext uri="{BB962C8B-B14F-4D97-AF65-F5344CB8AC3E}">
        <p14:creationId xmlns:p14="http://schemas.microsoft.com/office/powerpoint/2010/main" val="424416615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fade">
                                      <p:cBhvr>
                                        <p:cTn id="11" dur="1000"/>
                                        <p:tgtEl>
                                          <p:spTgt spid="4">
                                            <p:txEl>
                                              <p:pRg st="1" end="1"/>
                                            </p:txEl>
                                          </p:spTgt>
                                        </p:tgtEl>
                                      </p:cBhvr>
                                    </p:animEffect>
                                  </p:childTnLst>
                                </p:cTn>
                              </p:par>
                            </p:childTnLst>
                          </p:cTn>
                        </p:par>
                        <p:par>
                          <p:cTn id="12" fill="hold">
                            <p:stCondLst>
                              <p:cond delay="2000"/>
                            </p:stCondLst>
                            <p:childTnLst>
                              <p:par>
                                <p:cTn id="13" presetID="10" presetClass="entr" presetSubtype="0" fill="hold" grpId="0" nodeType="after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Effect transition="in" filter="fade">
                                      <p:cBhvr>
                                        <p:cTn id="15" dur="1000"/>
                                        <p:tgtEl>
                                          <p:spTgt spid="4">
                                            <p:txEl>
                                              <p:pRg st="2" end="2"/>
                                            </p:txEl>
                                          </p:spTgt>
                                        </p:tgtEl>
                                      </p:cBhvr>
                                    </p:animEffect>
                                  </p:childTnLst>
                                </p:cTn>
                              </p:par>
                            </p:childTnLst>
                          </p:cTn>
                        </p:par>
                        <p:par>
                          <p:cTn id="16" fill="hold">
                            <p:stCondLst>
                              <p:cond delay="3000"/>
                            </p:stCondLst>
                            <p:childTnLst>
                              <p:par>
                                <p:cTn id="17" presetID="10" presetClass="entr" presetSubtype="0" fill="hold" grpId="0" nodeType="after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Effect transition="in" filter="fade">
                                      <p:cBhvr>
                                        <p:cTn id="19" dur="10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platzhalter 3">
            <a:extLst>
              <a:ext uri="{FF2B5EF4-FFF2-40B4-BE49-F238E27FC236}">
                <a16:creationId xmlns:a16="http://schemas.microsoft.com/office/drawing/2014/main" id="{51CABC4D-4481-03A3-D118-268F3A1A0DCE}"/>
              </a:ext>
            </a:extLst>
          </p:cNvPr>
          <p:cNvSpPr>
            <a:spLocks noGrp="1"/>
          </p:cNvSpPr>
          <p:nvPr>
            <p:ph type="body" idx="1"/>
          </p:nvPr>
        </p:nvSpPr>
        <p:spPr>
          <a:xfrm>
            <a:off x="4548615" y="3414473"/>
            <a:ext cx="3247052" cy="612000"/>
          </a:xfrm>
          <a:solidFill>
            <a:srgbClr val="D6851B"/>
          </a:solidFill>
        </p:spPr>
        <p:txBody>
          <a:bodyPr lIns="0">
            <a:noAutofit/>
          </a:bodyPr>
          <a:lstStyle/>
          <a:p>
            <a:pPr algn="ctr"/>
            <a:r>
              <a:rPr lang="fr-FR" noProof="0" dirty="0">
                <a:latin typeface="+mn-lt"/>
              </a:rPr>
              <a:t>Je veux former parce que …</a:t>
            </a:r>
          </a:p>
        </p:txBody>
      </p:sp>
      <p:sp>
        <p:nvSpPr>
          <p:cNvPr id="2" name="Titel 1">
            <a:extLst>
              <a:ext uri="{FF2B5EF4-FFF2-40B4-BE49-F238E27FC236}">
                <a16:creationId xmlns:a16="http://schemas.microsoft.com/office/drawing/2014/main" id="{0F46CD52-B1DC-4DF7-8FCC-44740D0CFA9B}"/>
              </a:ext>
            </a:extLst>
          </p:cNvPr>
          <p:cNvSpPr>
            <a:spLocks noGrp="1"/>
          </p:cNvSpPr>
          <p:nvPr>
            <p:ph type="title"/>
          </p:nvPr>
        </p:nvSpPr>
        <p:spPr/>
        <p:txBody>
          <a:bodyPr/>
          <a:lstStyle/>
          <a:p>
            <a:r>
              <a:rPr lang="fr-FR" noProof="0" dirty="0">
                <a:solidFill>
                  <a:srgbClr val="D6851B"/>
                </a:solidFill>
              </a:rPr>
              <a:t>1. a) Pourquoi les entreprises forment-elles ?</a:t>
            </a:r>
          </a:p>
        </p:txBody>
      </p:sp>
      <p:pic>
        <p:nvPicPr>
          <p:cNvPr id="10" name="Grafik 9">
            <a:extLst>
              <a:ext uri="{FF2B5EF4-FFF2-40B4-BE49-F238E27FC236}">
                <a16:creationId xmlns:a16="http://schemas.microsoft.com/office/drawing/2014/main" id="{9CC6A4D8-F2AA-423F-5907-056154E964F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3781" y="1538758"/>
            <a:ext cx="959839" cy="1875715"/>
          </a:xfrm>
          <a:prstGeom prst="rect">
            <a:avLst/>
          </a:prstGeom>
        </p:spPr>
      </p:pic>
      <p:pic>
        <p:nvPicPr>
          <p:cNvPr id="12" name="Grafik 11">
            <a:extLst>
              <a:ext uri="{FF2B5EF4-FFF2-40B4-BE49-F238E27FC236}">
                <a16:creationId xmlns:a16="http://schemas.microsoft.com/office/drawing/2014/main" id="{54CE911C-0559-4B9C-8704-56FF3174514C}"/>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5554247" y="1522129"/>
            <a:ext cx="602800" cy="1899388"/>
          </a:xfrm>
          <a:prstGeom prst="rect">
            <a:avLst/>
          </a:prstGeom>
        </p:spPr>
      </p:pic>
      <p:sp>
        <p:nvSpPr>
          <p:cNvPr id="17" name="Rechteck 16">
            <a:extLst>
              <a:ext uri="{FF2B5EF4-FFF2-40B4-BE49-F238E27FC236}">
                <a16:creationId xmlns:a16="http://schemas.microsoft.com/office/drawing/2014/main" id="{2ADD8E39-79AA-4509-A046-130EB8ED90E4}"/>
              </a:ext>
            </a:extLst>
          </p:cNvPr>
          <p:cNvSpPr/>
          <p:nvPr/>
        </p:nvSpPr>
        <p:spPr>
          <a:xfrm>
            <a:off x="1019175" y="1400904"/>
            <a:ext cx="3732520" cy="1317334"/>
          </a:xfrm>
          <a:prstGeom prst="rect">
            <a:avLst/>
          </a:prstGeom>
          <a:solidFill>
            <a:srgbClr val="FAF1EA"/>
          </a:solidFill>
          <a:ln w="19050" cap="rnd">
            <a:noFill/>
            <a:round/>
          </a:ln>
        </p:spPr>
        <p:style>
          <a:lnRef idx="2">
            <a:schemeClr val="accent1">
              <a:shade val="50000"/>
            </a:schemeClr>
          </a:lnRef>
          <a:fillRef idx="1">
            <a:schemeClr val="accent1"/>
          </a:fillRef>
          <a:effectRef idx="0">
            <a:schemeClr val="accent1"/>
          </a:effectRef>
          <a:fontRef idx="minor">
            <a:schemeClr val="lt1"/>
          </a:fontRef>
        </p:style>
        <p:txBody>
          <a:bodyPr wrap="square" lIns="144000" tIns="0" rIns="144000" bIns="108000" rtlCol="0" anchor="t" anchorCtr="0">
            <a:spAutoFit/>
          </a:bodyPr>
          <a:lstStyle/>
          <a:p>
            <a:pPr>
              <a:lnSpc>
                <a:spcPts val="2400"/>
              </a:lnSpc>
              <a:buSzPct val="75000"/>
            </a:pPr>
            <a:r>
              <a:rPr lang="fr-FR" sz="4000" b="1" dirty="0">
                <a:solidFill>
                  <a:schemeClr val="accent1"/>
                </a:solidFill>
              </a:rPr>
              <a:t>« </a:t>
            </a:r>
            <a:r>
              <a:rPr lang="fr-FR" sz="1600" dirty="0">
                <a:solidFill>
                  <a:schemeClr val="tx1"/>
                </a:solidFill>
              </a:rPr>
              <a:t>... je veux que les employé·e·s exécutent leurs tâches et respectent leurs obligations dans l’entreprise avec compétence, aujourd’hui et à l’avenir.</a:t>
            </a:r>
          </a:p>
        </p:txBody>
      </p:sp>
      <p:sp>
        <p:nvSpPr>
          <p:cNvPr id="18" name="Rechteck 17">
            <a:extLst>
              <a:ext uri="{FF2B5EF4-FFF2-40B4-BE49-F238E27FC236}">
                <a16:creationId xmlns:a16="http://schemas.microsoft.com/office/drawing/2014/main" id="{55A06AD9-3413-4672-B595-BF2EC80656BD}"/>
              </a:ext>
            </a:extLst>
          </p:cNvPr>
          <p:cNvSpPr/>
          <p:nvPr/>
        </p:nvSpPr>
        <p:spPr>
          <a:xfrm>
            <a:off x="658814" y="3117199"/>
            <a:ext cx="3732520" cy="909274"/>
          </a:xfrm>
          <a:prstGeom prst="rect">
            <a:avLst/>
          </a:prstGeom>
          <a:solidFill>
            <a:srgbClr val="FAF1EA"/>
          </a:solidFill>
          <a:ln w="19050" cap="rnd">
            <a:noFill/>
            <a:round/>
          </a:ln>
        </p:spPr>
        <p:style>
          <a:lnRef idx="2">
            <a:schemeClr val="accent1">
              <a:shade val="50000"/>
            </a:schemeClr>
          </a:lnRef>
          <a:fillRef idx="1">
            <a:schemeClr val="accent1"/>
          </a:fillRef>
          <a:effectRef idx="0">
            <a:schemeClr val="accent1"/>
          </a:effectRef>
          <a:fontRef idx="minor">
            <a:schemeClr val="lt1"/>
          </a:fontRef>
        </p:style>
        <p:txBody>
          <a:bodyPr wrap="square" lIns="144000" tIns="0" rIns="144000" bIns="108000" rtlCol="0" anchor="t" anchorCtr="0">
            <a:spAutoFit/>
          </a:bodyPr>
          <a:lstStyle/>
          <a:p>
            <a:pPr>
              <a:lnSpc>
                <a:spcPts val="2400"/>
              </a:lnSpc>
              <a:buSzPct val="75000"/>
            </a:pPr>
            <a:r>
              <a:rPr lang="fr-FR" sz="4000" b="1" dirty="0">
                <a:solidFill>
                  <a:schemeClr val="accent1"/>
                </a:solidFill>
              </a:rPr>
              <a:t>« </a:t>
            </a:r>
          </a:p>
          <a:p>
            <a:pPr marL="288000" lvl="1">
              <a:buSzPct val="75000"/>
            </a:pPr>
            <a:r>
              <a:rPr lang="fr-FR" sz="1600" dirty="0">
                <a:solidFill>
                  <a:schemeClr val="tx1"/>
                </a:solidFill>
              </a:rPr>
              <a:t>… je trouve les avantages financiers convaincants.</a:t>
            </a:r>
          </a:p>
        </p:txBody>
      </p:sp>
      <p:sp>
        <p:nvSpPr>
          <p:cNvPr id="19" name="Rechteck 18">
            <a:extLst>
              <a:ext uri="{FF2B5EF4-FFF2-40B4-BE49-F238E27FC236}">
                <a16:creationId xmlns:a16="http://schemas.microsoft.com/office/drawing/2014/main" id="{732B157C-7DB8-4E05-B42B-F18D1E5DA6CD}"/>
              </a:ext>
            </a:extLst>
          </p:cNvPr>
          <p:cNvSpPr/>
          <p:nvPr/>
        </p:nvSpPr>
        <p:spPr>
          <a:xfrm>
            <a:off x="637005" y="4274366"/>
            <a:ext cx="3732520" cy="909274"/>
          </a:xfrm>
          <a:prstGeom prst="rect">
            <a:avLst/>
          </a:prstGeom>
          <a:solidFill>
            <a:srgbClr val="FAF1EA"/>
          </a:solidFill>
          <a:ln w="19050" cap="rnd">
            <a:noFill/>
            <a:round/>
          </a:ln>
        </p:spPr>
        <p:style>
          <a:lnRef idx="2">
            <a:schemeClr val="accent1">
              <a:shade val="50000"/>
            </a:schemeClr>
          </a:lnRef>
          <a:fillRef idx="1">
            <a:schemeClr val="accent1"/>
          </a:fillRef>
          <a:effectRef idx="0">
            <a:schemeClr val="accent1"/>
          </a:effectRef>
          <a:fontRef idx="minor">
            <a:schemeClr val="lt1"/>
          </a:fontRef>
        </p:style>
        <p:txBody>
          <a:bodyPr wrap="square" lIns="144000" tIns="0" rIns="144000" bIns="108000" rtlCol="0" anchor="t" anchorCtr="0">
            <a:spAutoFit/>
          </a:bodyPr>
          <a:lstStyle/>
          <a:p>
            <a:pPr>
              <a:lnSpc>
                <a:spcPts val="2400"/>
              </a:lnSpc>
              <a:buSzPct val="75000"/>
            </a:pPr>
            <a:r>
              <a:rPr lang="fr-FR" sz="4000" b="1" dirty="0">
                <a:solidFill>
                  <a:schemeClr val="accent1"/>
                </a:solidFill>
              </a:rPr>
              <a:t>« </a:t>
            </a:r>
          </a:p>
          <a:p>
            <a:pPr marL="288000" lvl="1">
              <a:buSzPct val="75000"/>
            </a:pPr>
            <a:r>
              <a:rPr lang="fr-FR" sz="1600" dirty="0">
                <a:solidFill>
                  <a:schemeClr val="tx1"/>
                </a:solidFill>
              </a:rPr>
              <a:t>… j’ai conscience de ma responsabilité sociale.</a:t>
            </a:r>
          </a:p>
        </p:txBody>
      </p:sp>
      <p:sp>
        <p:nvSpPr>
          <p:cNvPr id="20" name="Rechteck 19">
            <a:extLst>
              <a:ext uri="{FF2B5EF4-FFF2-40B4-BE49-F238E27FC236}">
                <a16:creationId xmlns:a16="http://schemas.microsoft.com/office/drawing/2014/main" id="{F6B6B0BE-9309-494D-9B18-85CBD89BD392}"/>
              </a:ext>
            </a:extLst>
          </p:cNvPr>
          <p:cNvSpPr/>
          <p:nvPr/>
        </p:nvSpPr>
        <p:spPr>
          <a:xfrm>
            <a:off x="7614964" y="1400904"/>
            <a:ext cx="3732520" cy="663053"/>
          </a:xfrm>
          <a:prstGeom prst="rect">
            <a:avLst/>
          </a:prstGeom>
          <a:solidFill>
            <a:srgbClr val="FAF1EA"/>
          </a:solidFill>
          <a:ln w="19050" cap="rnd">
            <a:noFill/>
            <a:round/>
          </a:ln>
        </p:spPr>
        <p:style>
          <a:lnRef idx="2">
            <a:schemeClr val="accent1">
              <a:shade val="50000"/>
            </a:schemeClr>
          </a:lnRef>
          <a:fillRef idx="1">
            <a:schemeClr val="accent1"/>
          </a:fillRef>
          <a:effectRef idx="0">
            <a:schemeClr val="accent1"/>
          </a:effectRef>
          <a:fontRef idx="minor">
            <a:schemeClr val="lt1"/>
          </a:fontRef>
        </p:style>
        <p:txBody>
          <a:bodyPr wrap="square" lIns="144000" tIns="0" rIns="144000" bIns="108000" rtlCol="0" anchor="t" anchorCtr="0">
            <a:spAutoFit/>
          </a:bodyPr>
          <a:lstStyle/>
          <a:p>
            <a:pPr>
              <a:lnSpc>
                <a:spcPts val="2400"/>
              </a:lnSpc>
              <a:buSzPct val="75000"/>
            </a:pPr>
            <a:r>
              <a:rPr lang="fr-FR" sz="4000" b="1" dirty="0">
                <a:solidFill>
                  <a:schemeClr val="accent1"/>
                </a:solidFill>
              </a:rPr>
              <a:t>« </a:t>
            </a:r>
          </a:p>
          <a:p>
            <a:pPr marL="288000" lvl="1">
              <a:buSzPct val="75000"/>
            </a:pPr>
            <a:r>
              <a:rPr lang="fr-FR" sz="1600" dirty="0">
                <a:solidFill>
                  <a:schemeClr val="tx1"/>
                </a:solidFill>
              </a:rPr>
              <a:t>... j’ai besoin d’employé·e·s fidèles.</a:t>
            </a:r>
          </a:p>
        </p:txBody>
      </p:sp>
      <p:sp>
        <p:nvSpPr>
          <p:cNvPr id="21" name="Rechteck 20">
            <a:extLst>
              <a:ext uri="{FF2B5EF4-FFF2-40B4-BE49-F238E27FC236}">
                <a16:creationId xmlns:a16="http://schemas.microsoft.com/office/drawing/2014/main" id="{2D3E1C15-F040-44F1-B5E4-3C8B039D1611}"/>
              </a:ext>
            </a:extLst>
          </p:cNvPr>
          <p:cNvSpPr/>
          <p:nvPr/>
        </p:nvSpPr>
        <p:spPr>
          <a:xfrm>
            <a:off x="7980055" y="2285033"/>
            <a:ext cx="3732520" cy="1009558"/>
          </a:xfrm>
          <a:prstGeom prst="rect">
            <a:avLst/>
          </a:prstGeom>
          <a:solidFill>
            <a:srgbClr val="FAF1EA"/>
          </a:solidFill>
          <a:ln w="19050" cap="rnd">
            <a:noFill/>
            <a:round/>
          </a:ln>
        </p:spPr>
        <p:style>
          <a:lnRef idx="2">
            <a:schemeClr val="accent1">
              <a:shade val="50000"/>
            </a:schemeClr>
          </a:lnRef>
          <a:fillRef idx="1">
            <a:schemeClr val="accent1"/>
          </a:fillRef>
          <a:effectRef idx="0">
            <a:schemeClr val="accent1"/>
          </a:effectRef>
          <a:fontRef idx="minor">
            <a:schemeClr val="lt1"/>
          </a:fontRef>
        </p:style>
        <p:txBody>
          <a:bodyPr wrap="square" lIns="144000" tIns="0" rIns="144000" bIns="108000" rtlCol="0" anchor="t" anchorCtr="0">
            <a:spAutoFit/>
          </a:bodyPr>
          <a:lstStyle/>
          <a:p>
            <a:pPr>
              <a:lnSpc>
                <a:spcPts val="2400"/>
              </a:lnSpc>
              <a:buSzPct val="75000"/>
            </a:pPr>
            <a:r>
              <a:rPr lang="fr-FR" sz="4000" b="1" dirty="0">
                <a:solidFill>
                  <a:schemeClr val="accent1"/>
                </a:solidFill>
              </a:rPr>
              <a:t>« </a:t>
            </a:r>
            <a:r>
              <a:rPr lang="fr-FR" sz="1600" dirty="0">
                <a:solidFill>
                  <a:schemeClr val="tx1"/>
                </a:solidFill>
              </a:rPr>
              <a:t>... cela me permet d’économiser les coûts de l’introduction au travail et de la reconversion.</a:t>
            </a:r>
          </a:p>
        </p:txBody>
      </p:sp>
      <p:sp>
        <p:nvSpPr>
          <p:cNvPr id="22" name="Rechteck 21">
            <a:extLst>
              <a:ext uri="{FF2B5EF4-FFF2-40B4-BE49-F238E27FC236}">
                <a16:creationId xmlns:a16="http://schemas.microsoft.com/office/drawing/2014/main" id="{178516D2-4306-429C-8DEC-A1D4731D8087}"/>
              </a:ext>
            </a:extLst>
          </p:cNvPr>
          <p:cNvSpPr/>
          <p:nvPr/>
        </p:nvSpPr>
        <p:spPr>
          <a:xfrm>
            <a:off x="4655694" y="4791955"/>
            <a:ext cx="6360512" cy="724608"/>
          </a:xfrm>
          <a:prstGeom prst="rect">
            <a:avLst/>
          </a:prstGeom>
          <a:solidFill>
            <a:srgbClr val="D6851B">
              <a:alpha val="80000"/>
            </a:srgbClr>
          </a:solidFill>
          <a:ln w="19050" cap="rnd">
            <a:noFill/>
            <a:round/>
          </a:ln>
        </p:spPr>
        <p:style>
          <a:lnRef idx="2">
            <a:schemeClr val="accent1">
              <a:shade val="50000"/>
            </a:schemeClr>
          </a:lnRef>
          <a:fillRef idx="1">
            <a:schemeClr val="accent1"/>
          </a:fillRef>
          <a:effectRef idx="0">
            <a:schemeClr val="accent1"/>
          </a:effectRef>
          <a:fontRef idx="minor">
            <a:schemeClr val="lt1"/>
          </a:fontRef>
        </p:style>
        <p:txBody>
          <a:bodyPr wrap="square" lIns="144000" tIns="0" rIns="144000" bIns="108000" rtlCol="0" anchor="t" anchorCtr="0">
            <a:spAutoFit/>
          </a:bodyPr>
          <a:lstStyle/>
          <a:p>
            <a:pPr>
              <a:lnSpc>
                <a:spcPts val="2400"/>
              </a:lnSpc>
              <a:buSzPct val="75000"/>
            </a:pPr>
            <a:r>
              <a:rPr lang="fr-FR" sz="4000" b="1" dirty="0">
                <a:solidFill>
                  <a:schemeClr val="bg1"/>
                </a:solidFill>
              </a:rPr>
              <a:t>« </a:t>
            </a:r>
            <a:r>
              <a:rPr lang="fr-FR" sz="2000" dirty="0">
                <a:solidFill>
                  <a:schemeClr val="bg1"/>
                </a:solidFill>
              </a:rPr>
              <a:t>… les investissements dans la formation sont payants à long terme.</a:t>
            </a:r>
          </a:p>
        </p:txBody>
      </p:sp>
      <p:sp>
        <p:nvSpPr>
          <p:cNvPr id="23" name="Rechteck 22">
            <a:extLst>
              <a:ext uri="{FF2B5EF4-FFF2-40B4-BE49-F238E27FC236}">
                <a16:creationId xmlns:a16="http://schemas.microsoft.com/office/drawing/2014/main" id="{C833DE6E-EDA4-4990-90CF-24410C6F02D4}"/>
              </a:ext>
            </a:extLst>
          </p:cNvPr>
          <p:cNvSpPr/>
          <p:nvPr/>
        </p:nvSpPr>
        <p:spPr>
          <a:xfrm>
            <a:off x="7980055" y="3415383"/>
            <a:ext cx="3732520" cy="1155495"/>
          </a:xfrm>
          <a:prstGeom prst="rect">
            <a:avLst/>
          </a:prstGeom>
          <a:solidFill>
            <a:srgbClr val="FAF1EA"/>
          </a:solidFill>
          <a:ln w="19050" cap="rnd">
            <a:noFill/>
            <a:round/>
          </a:ln>
        </p:spPr>
        <p:style>
          <a:lnRef idx="2">
            <a:schemeClr val="accent1">
              <a:shade val="50000"/>
            </a:schemeClr>
          </a:lnRef>
          <a:fillRef idx="1">
            <a:schemeClr val="accent1"/>
          </a:fillRef>
          <a:effectRef idx="0">
            <a:schemeClr val="accent1"/>
          </a:effectRef>
          <a:fontRef idx="minor">
            <a:schemeClr val="lt1"/>
          </a:fontRef>
        </p:style>
        <p:txBody>
          <a:bodyPr wrap="square" lIns="144000" tIns="0" rIns="144000" bIns="108000" rtlCol="0" anchor="t" anchorCtr="0">
            <a:spAutoFit/>
          </a:bodyPr>
          <a:lstStyle/>
          <a:p>
            <a:pPr>
              <a:lnSpc>
                <a:spcPts val="2400"/>
              </a:lnSpc>
              <a:buSzPct val="75000"/>
            </a:pPr>
            <a:r>
              <a:rPr lang="fr-FR" sz="4000" b="1" dirty="0">
                <a:solidFill>
                  <a:schemeClr val="accent1"/>
                </a:solidFill>
              </a:rPr>
              <a:t>« </a:t>
            </a:r>
          </a:p>
          <a:p>
            <a:pPr marL="288000" lvl="1">
              <a:buSzPct val="75000"/>
            </a:pPr>
            <a:r>
              <a:rPr lang="fr-FR" sz="1600" dirty="0">
                <a:solidFill>
                  <a:schemeClr val="tx1"/>
                </a:solidFill>
              </a:rPr>
              <a:t>… j’accorde une grande valeur à la contribution des jeunes employé·e·s, qui est productive et innovante.</a:t>
            </a:r>
          </a:p>
        </p:txBody>
      </p:sp>
    </p:spTree>
    <p:extLst>
      <p:ext uri="{BB962C8B-B14F-4D97-AF65-F5344CB8AC3E}">
        <p14:creationId xmlns:p14="http://schemas.microsoft.com/office/powerpoint/2010/main" val="340557580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10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10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fade">
                                      <p:cBhvr>
                                        <p:cTn id="22" dur="1000"/>
                                        <p:tgtEl>
                                          <p:spTgt spid="2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fade">
                                      <p:cBhvr>
                                        <p:cTn id="27" dur="1000"/>
                                        <p:tgtEl>
                                          <p:spTgt spid="21"/>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fade">
                                      <p:cBhvr>
                                        <p:cTn id="32" dur="1000"/>
                                        <p:tgtEl>
                                          <p:spTgt spid="19"/>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fade">
                                      <p:cBhvr>
                                        <p:cTn id="3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animBg="1"/>
      <p:bldP spid="20" grpId="0" animBg="1"/>
      <p:bldP spid="21" grpId="0" animBg="1"/>
      <p:bldP spid="22" grpId="0" animBg="1"/>
      <p:bldP spid="2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platzhalter 3">
            <a:extLst>
              <a:ext uri="{FF2B5EF4-FFF2-40B4-BE49-F238E27FC236}">
                <a16:creationId xmlns:a16="http://schemas.microsoft.com/office/drawing/2014/main" id="{51CABC4D-4481-03A3-D118-268F3A1A0DCE}"/>
              </a:ext>
            </a:extLst>
          </p:cNvPr>
          <p:cNvSpPr>
            <a:spLocks noGrp="1"/>
          </p:cNvSpPr>
          <p:nvPr>
            <p:ph type="body" idx="1"/>
          </p:nvPr>
        </p:nvSpPr>
        <p:spPr>
          <a:xfrm>
            <a:off x="4542680" y="2133600"/>
            <a:ext cx="2520000" cy="1440000"/>
          </a:xfrm>
          <a:solidFill>
            <a:srgbClr val="D6851B"/>
          </a:solidFill>
          <a:ln w="57150">
            <a:noFill/>
          </a:ln>
        </p:spPr>
        <p:txBody>
          <a:bodyPr lIns="0">
            <a:noAutofit/>
          </a:bodyPr>
          <a:lstStyle/>
          <a:p>
            <a:pPr algn="ctr"/>
            <a:r>
              <a:rPr lang="fr-FR" sz="2400" noProof="0" dirty="0"/>
              <a:t>Gains</a:t>
            </a:r>
          </a:p>
        </p:txBody>
      </p:sp>
      <p:sp>
        <p:nvSpPr>
          <p:cNvPr id="2" name="Titel 1">
            <a:extLst>
              <a:ext uri="{FF2B5EF4-FFF2-40B4-BE49-F238E27FC236}">
                <a16:creationId xmlns:a16="http://schemas.microsoft.com/office/drawing/2014/main" id="{0F46CD52-B1DC-4DF7-8FCC-44740D0CFA9B}"/>
              </a:ext>
            </a:extLst>
          </p:cNvPr>
          <p:cNvSpPr>
            <a:spLocks noGrp="1"/>
          </p:cNvSpPr>
          <p:nvPr>
            <p:ph type="title"/>
          </p:nvPr>
        </p:nvSpPr>
        <p:spPr/>
        <p:txBody>
          <a:bodyPr/>
          <a:lstStyle/>
          <a:p>
            <a:r>
              <a:rPr lang="fr-FR" noProof="0" dirty="0">
                <a:solidFill>
                  <a:srgbClr val="D6851B"/>
                </a:solidFill>
              </a:rPr>
              <a:t>1. b) Quel est le calcul des employeurs ?</a:t>
            </a:r>
          </a:p>
        </p:txBody>
      </p:sp>
      <p:sp>
        <p:nvSpPr>
          <p:cNvPr id="13" name="Textplatzhalter 3">
            <a:extLst>
              <a:ext uri="{FF2B5EF4-FFF2-40B4-BE49-F238E27FC236}">
                <a16:creationId xmlns:a16="http://schemas.microsoft.com/office/drawing/2014/main" id="{0A0DAF62-C71D-4F91-9EB4-EB7BA3F25417}"/>
              </a:ext>
            </a:extLst>
          </p:cNvPr>
          <p:cNvSpPr txBox="1">
            <a:spLocks/>
          </p:cNvSpPr>
          <p:nvPr/>
        </p:nvSpPr>
        <p:spPr>
          <a:xfrm>
            <a:off x="658813" y="2133600"/>
            <a:ext cx="2520000" cy="1440000"/>
          </a:xfrm>
          <a:prstGeom prst="rect">
            <a:avLst/>
          </a:prstGeom>
          <a:solidFill>
            <a:schemeClr val="bg1">
              <a:lumMod val="50000"/>
            </a:schemeClr>
          </a:solidFill>
          <a:ln w="57150">
            <a:noFill/>
          </a:ln>
        </p:spPr>
        <p:txBody>
          <a:bodyPr vert="horz" lIns="0" tIns="0" rIns="0" bIns="0" rtlCol="0" anchor="ctr">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fr-FR" sz="2400" dirty="0"/>
              <a:t>Coûts bruts</a:t>
            </a:r>
          </a:p>
        </p:txBody>
      </p:sp>
      <p:sp>
        <p:nvSpPr>
          <p:cNvPr id="14" name="Textplatzhalter 3">
            <a:extLst>
              <a:ext uri="{FF2B5EF4-FFF2-40B4-BE49-F238E27FC236}">
                <a16:creationId xmlns:a16="http://schemas.microsoft.com/office/drawing/2014/main" id="{D0F1B167-B43F-4185-8174-3E7C4D386165}"/>
              </a:ext>
            </a:extLst>
          </p:cNvPr>
          <p:cNvSpPr txBox="1">
            <a:spLocks/>
          </p:cNvSpPr>
          <p:nvPr/>
        </p:nvSpPr>
        <p:spPr>
          <a:xfrm>
            <a:off x="8711836" y="2133600"/>
            <a:ext cx="2520000" cy="1440000"/>
          </a:xfrm>
          <a:prstGeom prst="rect">
            <a:avLst/>
          </a:prstGeom>
          <a:solidFill>
            <a:srgbClr val="D6851B">
              <a:alpha val="70000"/>
            </a:srgbClr>
          </a:solidFill>
          <a:ln w="57150">
            <a:noFill/>
          </a:ln>
        </p:spPr>
        <p:txBody>
          <a:bodyPr vert="horz" lIns="0" tIns="0" rIns="0" bIns="0" rtlCol="0" anchor="ctr">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fr-FR" sz="2400" dirty="0"/>
              <a:t>Coûts nets</a:t>
            </a:r>
          </a:p>
        </p:txBody>
      </p:sp>
      <p:sp>
        <p:nvSpPr>
          <p:cNvPr id="3" name="Gleich 2">
            <a:extLst>
              <a:ext uri="{FF2B5EF4-FFF2-40B4-BE49-F238E27FC236}">
                <a16:creationId xmlns:a16="http://schemas.microsoft.com/office/drawing/2014/main" id="{85593F77-389A-40BA-9AAE-8A23CEA52472}"/>
              </a:ext>
            </a:extLst>
          </p:cNvPr>
          <p:cNvSpPr/>
          <p:nvPr/>
        </p:nvSpPr>
        <p:spPr>
          <a:xfrm>
            <a:off x="7502541" y="2518540"/>
            <a:ext cx="769434" cy="670119"/>
          </a:xfrm>
          <a:prstGeom prst="mathEqual">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latin typeface="+mj-lt"/>
            </a:endParaRPr>
          </a:p>
        </p:txBody>
      </p:sp>
      <p:sp>
        <p:nvSpPr>
          <p:cNvPr id="4" name="Minuszeichen 3">
            <a:extLst>
              <a:ext uri="{FF2B5EF4-FFF2-40B4-BE49-F238E27FC236}">
                <a16:creationId xmlns:a16="http://schemas.microsoft.com/office/drawing/2014/main" id="{F9F66FB7-12A8-465A-8797-D8B41AC50972}"/>
              </a:ext>
            </a:extLst>
          </p:cNvPr>
          <p:cNvSpPr/>
          <p:nvPr/>
        </p:nvSpPr>
        <p:spPr>
          <a:xfrm>
            <a:off x="3528674" y="2569075"/>
            <a:ext cx="664145" cy="633255"/>
          </a:xfrm>
          <a:prstGeom prst="mathMinus">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mj-lt"/>
            </a:endParaRPr>
          </a:p>
        </p:txBody>
      </p:sp>
    </p:spTree>
    <p:extLst>
      <p:ext uri="{BB962C8B-B14F-4D97-AF65-F5344CB8AC3E}">
        <p14:creationId xmlns:p14="http://schemas.microsoft.com/office/powerpoint/2010/main" val="223570514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9">
                                            <p:bg/>
                                          </p:spTgt>
                                        </p:tgtEl>
                                        <p:attrNameLst>
                                          <p:attrName>style.visibility</p:attrName>
                                        </p:attrNameLst>
                                      </p:cBhvr>
                                      <p:to>
                                        <p:strVal val="visible"/>
                                      </p:to>
                                    </p:set>
                                    <p:animEffect transition="in" filter="fade">
                                      <p:cBhvr>
                                        <p:cTn id="15" dur="1000"/>
                                        <p:tgtEl>
                                          <p:spTgt spid="9">
                                            <p:bg/>
                                          </p:spTgt>
                                        </p:tgtEl>
                                      </p:cBhvr>
                                    </p:animEffect>
                                  </p:childTnLst>
                                </p:cTn>
                              </p:par>
                            </p:childTnLst>
                          </p:cTn>
                        </p:par>
                        <p:par>
                          <p:cTn id="16" fill="hold">
                            <p:stCondLst>
                              <p:cond delay="2500"/>
                            </p:stCondLst>
                            <p:childTnLst>
                              <p:par>
                                <p:cTn id="17" presetID="10" presetClass="entr" presetSubtype="0" fill="hold" grpId="0" nodeType="afterEffect">
                                  <p:stCondLst>
                                    <p:cond delay="0"/>
                                  </p:stCondLst>
                                  <p:childTnLst>
                                    <p:set>
                                      <p:cBhvr>
                                        <p:cTn id="18" dur="1" fill="hold">
                                          <p:stCondLst>
                                            <p:cond delay="0"/>
                                          </p:stCondLst>
                                        </p:cTn>
                                        <p:tgtEl>
                                          <p:spTgt spid="9">
                                            <p:txEl>
                                              <p:pRg st="0" end="0"/>
                                            </p:txEl>
                                          </p:spTgt>
                                        </p:tgtEl>
                                        <p:attrNameLst>
                                          <p:attrName>style.visibility</p:attrName>
                                        </p:attrNameLst>
                                      </p:cBhvr>
                                      <p:to>
                                        <p:strVal val="visible"/>
                                      </p:to>
                                    </p:set>
                                    <p:animEffect transition="in" filter="fade">
                                      <p:cBhvr>
                                        <p:cTn id="19" dur="1000"/>
                                        <p:tgtEl>
                                          <p:spTgt spid="9">
                                            <p:txEl>
                                              <p:pRg st="0" end="0"/>
                                            </p:txEl>
                                          </p:spTgt>
                                        </p:tgtEl>
                                      </p:cBhvr>
                                    </p:animEffect>
                                  </p:childTnLst>
                                </p:cTn>
                              </p:par>
                            </p:childTnLst>
                          </p:cTn>
                        </p:par>
                        <p:par>
                          <p:cTn id="20" fill="hold">
                            <p:stCondLst>
                              <p:cond delay="3500"/>
                            </p:stCondLst>
                            <p:childTnLst>
                              <p:par>
                                <p:cTn id="21" presetID="10" presetClass="entr" presetSubtype="0" fill="hold" grpId="0" nodeType="afterEffect">
                                  <p:stCondLst>
                                    <p:cond delay="500"/>
                                  </p:stCondLst>
                                  <p:childTnLst>
                                    <p:set>
                                      <p:cBhvr>
                                        <p:cTn id="22" dur="1" fill="hold">
                                          <p:stCondLst>
                                            <p:cond delay="0"/>
                                          </p:stCondLst>
                                        </p:cTn>
                                        <p:tgtEl>
                                          <p:spTgt spid="3"/>
                                        </p:tgtEl>
                                        <p:attrNameLst>
                                          <p:attrName>style.visibility</p:attrName>
                                        </p:attrNameLst>
                                      </p:cBhvr>
                                      <p:to>
                                        <p:strVal val="visible"/>
                                      </p:to>
                                    </p:set>
                                    <p:animEffect transition="in" filter="fade">
                                      <p:cBhvr>
                                        <p:cTn id="23" dur="500"/>
                                        <p:tgtEl>
                                          <p:spTgt spid="3"/>
                                        </p:tgtEl>
                                      </p:cBhvr>
                                    </p:animEffect>
                                  </p:childTnLst>
                                </p:cTn>
                              </p:par>
                            </p:childTnLst>
                          </p:cTn>
                        </p:par>
                        <p:par>
                          <p:cTn id="24" fill="hold">
                            <p:stCondLst>
                              <p:cond delay="4500"/>
                            </p:stCondLst>
                            <p:childTnLst>
                              <p:par>
                                <p:cTn id="25" presetID="10" presetClass="entr" presetSubtype="0" fill="hold" grpId="0" nodeType="after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animBg="1"/>
      <p:bldP spid="13" grpId="0" animBg="1"/>
      <p:bldP spid="14" grpId="0" animBg="1"/>
      <p:bldP spid="3" grpId="0" animBg="1"/>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hteck: abgerundete Ecken 18">
            <a:extLst>
              <a:ext uri="{FF2B5EF4-FFF2-40B4-BE49-F238E27FC236}">
                <a16:creationId xmlns:a16="http://schemas.microsoft.com/office/drawing/2014/main" id="{A46D50A1-29E0-6215-A80A-887FB7C63936}"/>
              </a:ext>
            </a:extLst>
          </p:cNvPr>
          <p:cNvSpPr/>
          <p:nvPr/>
        </p:nvSpPr>
        <p:spPr>
          <a:xfrm>
            <a:off x="658813" y="1844675"/>
            <a:ext cx="4443923" cy="576000"/>
          </a:xfrm>
          <a:prstGeom prst="roundRect">
            <a:avLst>
              <a:gd name="adj" fmla="val 0"/>
            </a:avLst>
          </a:prstGeom>
          <a:solidFill>
            <a:srgbClr val="D6851B"/>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fr-FR" b="1" dirty="0">
                <a:solidFill>
                  <a:schemeClr val="bg1"/>
                </a:solidFill>
              </a:rPr>
              <a:t>Entreprise  </a:t>
            </a:r>
          </a:p>
        </p:txBody>
      </p:sp>
      <p:sp>
        <p:nvSpPr>
          <p:cNvPr id="29" name="Rechteck: abgerundete Ecken 28">
            <a:extLst>
              <a:ext uri="{FF2B5EF4-FFF2-40B4-BE49-F238E27FC236}">
                <a16:creationId xmlns:a16="http://schemas.microsoft.com/office/drawing/2014/main" id="{5C63104D-CCE9-9A14-F570-05346152E897}"/>
              </a:ext>
            </a:extLst>
          </p:cNvPr>
          <p:cNvSpPr/>
          <p:nvPr/>
        </p:nvSpPr>
        <p:spPr>
          <a:xfrm>
            <a:off x="7222396" y="1844675"/>
            <a:ext cx="4497414" cy="576000"/>
          </a:xfrm>
          <a:prstGeom prst="roundRect">
            <a:avLst>
              <a:gd name="adj" fmla="val 0"/>
            </a:avLst>
          </a:prstGeom>
          <a:solidFill>
            <a:srgbClr val="D685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t>École professionnelle</a:t>
            </a:r>
          </a:p>
        </p:txBody>
      </p:sp>
      <p:sp>
        <p:nvSpPr>
          <p:cNvPr id="2" name="Ellipse 1">
            <a:extLst>
              <a:ext uri="{FF2B5EF4-FFF2-40B4-BE49-F238E27FC236}">
                <a16:creationId xmlns:a16="http://schemas.microsoft.com/office/drawing/2014/main" id="{654D4281-F5C9-4EA3-B8E6-82F3A4419788}"/>
              </a:ext>
            </a:extLst>
          </p:cNvPr>
          <p:cNvSpPr/>
          <p:nvPr/>
        </p:nvSpPr>
        <p:spPr>
          <a:xfrm>
            <a:off x="4862798" y="1285712"/>
            <a:ext cx="2619395" cy="261939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28" name="Grafik 27">
            <a:extLst>
              <a:ext uri="{FF2B5EF4-FFF2-40B4-BE49-F238E27FC236}">
                <a16:creationId xmlns:a16="http://schemas.microsoft.com/office/drawing/2014/main" id="{D93108AF-D0DC-48E4-9B53-0CAB1B40128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839568" y="1334592"/>
            <a:ext cx="2665854" cy="2511630"/>
          </a:xfrm>
          <a:prstGeom prst="rect">
            <a:avLst/>
          </a:prstGeom>
        </p:spPr>
      </p:pic>
      <p:sp>
        <p:nvSpPr>
          <p:cNvPr id="4" name="Titel 3">
            <a:extLst>
              <a:ext uri="{FF2B5EF4-FFF2-40B4-BE49-F238E27FC236}">
                <a16:creationId xmlns:a16="http://schemas.microsoft.com/office/drawing/2014/main" id="{972A6B2F-F630-46C0-B414-6EC482A040B5}"/>
              </a:ext>
            </a:extLst>
          </p:cNvPr>
          <p:cNvSpPr>
            <a:spLocks noGrp="1"/>
          </p:cNvSpPr>
          <p:nvPr>
            <p:ph type="title"/>
          </p:nvPr>
        </p:nvSpPr>
        <p:spPr/>
        <p:txBody>
          <a:bodyPr>
            <a:normAutofit/>
          </a:bodyPr>
          <a:lstStyle/>
          <a:p>
            <a:r>
              <a:rPr lang="fr-FR" noProof="0" dirty="0">
                <a:solidFill>
                  <a:srgbClr val="D6851B"/>
                </a:solidFill>
              </a:rPr>
              <a:t>1. c) Qui supportent quels coûts ?</a:t>
            </a:r>
          </a:p>
        </p:txBody>
      </p:sp>
      <p:sp>
        <p:nvSpPr>
          <p:cNvPr id="25" name="Textfeld 24">
            <a:extLst>
              <a:ext uri="{FF2B5EF4-FFF2-40B4-BE49-F238E27FC236}">
                <a16:creationId xmlns:a16="http://schemas.microsoft.com/office/drawing/2014/main" id="{BD91FE6B-BD17-492F-B940-62D0B56F92FA}"/>
              </a:ext>
            </a:extLst>
          </p:cNvPr>
          <p:cNvSpPr txBox="1"/>
          <p:nvPr/>
        </p:nvSpPr>
        <p:spPr>
          <a:xfrm>
            <a:off x="3966487" y="844482"/>
            <a:ext cx="4259026" cy="276999"/>
          </a:xfrm>
          <a:prstGeom prst="rect">
            <a:avLst/>
          </a:prstGeom>
          <a:noFill/>
        </p:spPr>
        <p:txBody>
          <a:bodyPr wrap="square" lIns="0" tIns="0" rIns="0" bIns="0">
            <a:noAutofit/>
          </a:bodyPr>
          <a:lstStyle/>
          <a:p>
            <a:pPr algn="ctr"/>
            <a:r>
              <a:rPr lang="fr-FR" b="1" dirty="0">
                <a:solidFill>
                  <a:srgbClr val="D6851B"/>
                </a:solidFill>
              </a:rPr>
              <a:t>Deux lieux d’apprentissage – Des responsabilités partagées</a:t>
            </a:r>
          </a:p>
        </p:txBody>
      </p:sp>
      <p:sp>
        <p:nvSpPr>
          <p:cNvPr id="18" name="Textfeld 17">
            <a:extLst>
              <a:ext uri="{FF2B5EF4-FFF2-40B4-BE49-F238E27FC236}">
                <a16:creationId xmlns:a16="http://schemas.microsoft.com/office/drawing/2014/main" id="{93895ECE-A2BD-A8E4-DF73-A7331654D3D7}"/>
              </a:ext>
            </a:extLst>
          </p:cNvPr>
          <p:cNvSpPr txBox="1"/>
          <p:nvPr/>
        </p:nvSpPr>
        <p:spPr>
          <a:xfrm>
            <a:off x="703572" y="2890295"/>
            <a:ext cx="4107618" cy="2604816"/>
          </a:xfrm>
          <a:prstGeom prst="rect">
            <a:avLst/>
          </a:prstGeom>
          <a:noFill/>
        </p:spPr>
        <p:txBody>
          <a:bodyPr wrap="square" lIns="0" tIns="0" rIns="0" bIns="0">
            <a:spAutoFit/>
          </a:bodyPr>
          <a:lstStyle/>
          <a:p>
            <a:r>
              <a:rPr lang="fr-FR" b="1" dirty="0"/>
              <a:t>Formation au cours du processus de travail</a:t>
            </a:r>
          </a:p>
          <a:p>
            <a:pPr>
              <a:spcAft>
                <a:spcPts val="600"/>
              </a:spcAft>
            </a:pPr>
            <a:r>
              <a:rPr lang="fr-FR" sz="1400" dirty="0"/>
              <a:t>Base juridique : Contrat de formation</a:t>
            </a:r>
          </a:p>
          <a:p>
            <a:pPr marL="285750" indent="-285750">
              <a:lnSpc>
                <a:spcPts val="2200"/>
              </a:lnSpc>
              <a:spcAft>
                <a:spcPts val="200"/>
              </a:spcAft>
              <a:buClr>
                <a:srgbClr val="D6851B"/>
              </a:buClr>
              <a:buSzPct val="65000"/>
              <a:buFont typeface="Wingdings 3" panose="05040102010807070707" pitchFamily="18" charset="2"/>
              <a:buChar char=""/>
            </a:pPr>
            <a:r>
              <a:rPr lang="fr-FR" sz="1600" dirty="0"/>
              <a:t>L’entreprise réunit les conditions</a:t>
            </a:r>
            <a:br>
              <a:rPr lang="fr-FR" sz="1600" dirty="0"/>
            </a:br>
            <a:r>
              <a:rPr lang="fr-FR" sz="1600" dirty="0"/>
              <a:t>pour une formation sur le lieu de travail (personnel de formation, atelier d’apprentissage…)</a:t>
            </a:r>
          </a:p>
          <a:p>
            <a:pPr marL="285750" indent="-285750">
              <a:lnSpc>
                <a:spcPts val="2200"/>
              </a:lnSpc>
              <a:spcAft>
                <a:spcPts val="200"/>
              </a:spcAft>
              <a:buClr>
                <a:srgbClr val="D6851B"/>
              </a:buClr>
              <a:buSzPct val="65000"/>
              <a:buFont typeface="Wingdings 3" panose="05040102010807070707" pitchFamily="18" charset="2"/>
              <a:buChar char=""/>
            </a:pPr>
            <a:r>
              <a:rPr lang="fr-FR" sz="1600" dirty="0"/>
              <a:t>L’entreprise verse une rémunération aux personnes en apprentissage</a:t>
            </a:r>
          </a:p>
          <a:p>
            <a:pPr>
              <a:lnSpc>
                <a:spcPts val="2200"/>
              </a:lnSpc>
              <a:spcAft>
                <a:spcPts val="200"/>
              </a:spcAft>
              <a:buClr>
                <a:schemeClr val="accent1"/>
              </a:buClr>
              <a:buSzPct val="65000"/>
            </a:pPr>
            <a:endParaRPr lang="de-DE" sz="1600" b="1" dirty="0"/>
          </a:p>
          <a:p>
            <a:pPr marL="285750" indent="-285750">
              <a:lnSpc>
                <a:spcPts val="2200"/>
              </a:lnSpc>
              <a:spcAft>
                <a:spcPts val="200"/>
              </a:spcAft>
              <a:buClr>
                <a:srgbClr val="D6851B"/>
              </a:buClr>
              <a:buSzPct val="65000"/>
              <a:buFont typeface="Wingdings 3" panose="05040102010807070707" pitchFamily="18" charset="2"/>
              <a:buChar char=""/>
            </a:pPr>
            <a:r>
              <a:rPr lang="fr-FR" sz="1600" b="1" dirty="0"/>
              <a:t>L’entreprise supporte les coûts</a:t>
            </a:r>
          </a:p>
        </p:txBody>
      </p:sp>
      <p:sp>
        <p:nvSpPr>
          <p:cNvPr id="23" name="Textfeld 22">
            <a:extLst>
              <a:ext uri="{FF2B5EF4-FFF2-40B4-BE49-F238E27FC236}">
                <a16:creationId xmlns:a16="http://schemas.microsoft.com/office/drawing/2014/main" id="{A6D6066D-236C-4A16-92AA-6E3064283376}"/>
              </a:ext>
            </a:extLst>
          </p:cNvPr>
          <p:cNvSpPr txBox="1"/>
          <p:nvPr/>
        </p:nvSpPr>
        <p:spPr>
          <a:xfrm>
            <a:off x="7768028" y="2877507"/>
            <a:ext cx="4497413" cy="2620204"/>
          </a:xfrm>
          <a:prstGeom prst="rect">
            <a:avLst/>
          </a:prstGeom>
          <a:noFill/>
        </p:spPr>
        <p:txBody>
          <a:bodyPr wrap="square" lIns="0" tIns="0" rIns="0" bIns="0">
            <a:spAutoFit/>
          </a:bodyPr>
          <a:lstStyle/>
          <a:p>
            <a:r>
              <a:rPr lang="fr-FR" b="1" dirty="0"/>
              <a:t>Cours à l’école professionnelle</a:t>
            </a:r>
          </a:p>
          <a:p>
            <a:pPr>
              <a:spcAft>
                <a:spcPts val="600"/>
              </a:spcAft>
            </a:pPr>
            <a:r>
              <a:rPr lang="fr-FR" sz="1400" dirty="0"/>
              <a:t>Base juridique : Lois des Länder sur les écoles</a:t>
            </a:r>
          </a:p>
          <a:p>
            <a:pPr marL="285750" indent="-285750">
              <a:lnSpc>
                <a:spcPts val="2200"/>
              </a:lnSpc>
              <a:spcAft>
                <a:spcPts val="200"/>
              </a:spcAft>
              <a:buClr>
                <a:srgbClr val="D6851B"/>
              </a:buClr>
              <a:buSzPct val="65000"/>
              <a:buFont typeface="Wingdings 3" panose="05040102010807070707" pitchFamily="18" charset="2"/>
              <a:buChar char=""/>
            </a:pPr>
            <a:r>
              <a:rPr lang="fr-FR" sz="1600" dirty="0"/>
              <a:t>Les villes et les communes financent</a:t>
            </a:r>
            <a:br>
              <a:rPr lang="fr-FR" sz="1600" dirty="0"/>
            </a:br>
            <a:r>
              <a:rPr lang="fr-FR" sz="1600" dirty="0"/>
              <a:t>les écoles professionnelles (bâtiments, personnels</a:t>
            </a:r>
            <a:br>
              <a:rPr lang="fr-FR" sz="1600" dirty="0"/>
            </a:br>
            <a:r>
              <a:rPr lang="fr-FR" sz="1600" dirty="0"/>
              <a:t>éducatifs, matériel éducatif)</a:t>
            </a:r>
          </a:p>
          <a:p>
            <a:pPr marL="285750" indent="-285750">
              <a:lnSpc>
                <a:spcPts val="2200"/>
              </a:lnSpc>
              <a:spcAft>
                <a:spcPts val="200"/>
              </a:spcAft>
              <a:buClr>
                <a:srgbClr val="D6851B"/>
              </a:buClr>
              <a:buSzPct val="65000"/>
              <a:buFont typeface="Wingdings 3" panose="05040102010807070707" pitchFamily="18" charset="2"/>
              <a:buChar char=""/>
            </a:pPr>
            <a:r>
              <a:rPr lang="fr-FR" sz="1600" dirty="0"/>
              <a:t>L’enseignement est gratuit pour les personnes</a:t>
            </a:r>
            <a:br>
              <a:rPr lang="fr-FR" sz="1600" dirty="0"/>
            </a:br>
            <a:r>
              <a:rPr lang="fr-FR" sz="1600" dirty="0"/>
              <a:t>en apprentissage</a:t>
            </a:r>
          </a:p>
          <a:p>
            <a:pPr>
              <a:spcAft>
                <a:spcPts val="600"/>
              </a:spcAft>
            </a:pPr>
            <a:endParaRPr lang="de-DE" sz="1600" b="1" dirty="0"/>
          </a:p>
          <a:p>
            <a:pPr marL="285750" indent="-285750">
              <a:lnSpc>
                <a:spcPts val="2200"/>
              </a:lnSpc>
              <a:spcAft>
                <a:spcPts val="200"/>
              </a:spcAft>
              <a:buClr>
                <a:srgbClr val="D6851B"/>
              </a:buClr>
              <a:buSzPct val="65000"/>
              <a:buFont typeface="Wingdings 3" panose="05040102010807070707" pitchFamily="18" charset="2"/>
              <a:buChar char=""/>
            </a:pPr>
            <a:r>
              <a:rPr lang="fr-FR" sz="1600" b="1" dirty="0"/>
              <a:t> Les coûts sont à la charge de l’État</a:t>
            </a:r>
          </a:p>
        </p:txBody>
      </p:sp>
      <p:sp>
        <p:nvSpPr>
          <p:cNvPr id="40" name="Textfeld 39">
            <a:extLst>
              <a:ext uri="{FF2B5EF4-FFF2-40B4-BE49-F238E27FC236}">
                <a16:creationId xmlns:a16="http://schemas.microsoft.com/office/drawing/2014/main" id="{DF8AF65D-E3FC-47D9-B7BC-A3A467C01872}"/>
              </a:ext>
            </a:extLst>
          </p:cNvPr>
          <p:cNvSpPr txBox="1"/>
          <p:nvPr/>
        </p:nvSpPr>
        <p:spPr>
          <a:xfrm>
            <a:off x="4043404" y="1963398"/>
            <a:ext cx="688091" cy="338554"/>
          </a:xfrm>
          <a:prstGeom prst="rect">
            <a:avLst/>
          </a:prstGeom>
          <a:noFill/>
        </p:spPr>
        <p:txBody>
          <a:bodyPr wrap="square" lIns="0" tIns="0" rIns="0" bIns="0">
            <a:spAutoFit/>
          </a:bodyPr>
          <a:lstStyle/>
          <a:p>
            <a:pPr>
              <a:spcAft>
                <a:spcPts val="600"/>
              </a:spcAft>
            </a:pPr>
            <a:r>
              <a:rPr lang="fr-FR" sz="2200" b="1" dirty="0">
                <a:solidFill>
                  <a:schemeClr val="bg1"/>
                </a:solidFill>
              </a:rPr>
              <a:t>70 %</a:t>
            </a:r>
          </a:p>
        </p:txBody>
      </p:sp>
      <p:sp>
        <p:nvSpPr>
          <p:cNvPr id="41" name="Textfeld 40">
            <a:extLst>
              <a:ext uri="{FF2B5EF4-FFF2-40B4-BE49-F238E27FC236}">
                <a16:creationId xmlns:a16="http://schemas.microsoft.com/office/drawing/2014/main" id="{395D83C3-9E44-4294-B549-E1318AE5F761}"/>
              </a:ext>
            </a:extLst>
          </p:cNvPr>
          <p:cNvSpPr txBox="1"/>
          <p:nvPr/>
        </p:nvSpPr>
        <p:spPr>
          <a:xfrm>
            <a:off x="7768028" y="1963398"/>
            <a:ext cx="688091" cy="338554"/>
          </a:xfrm>
          <a:prstGeom prst="rect">
            <a:avLst/>
          </a:prstGeom>
          <a:noFill/>
        </p:spPr>
        <p:txBody>
          <a:bodyPr wrap="square" lIns="0" tIns="0" rIns="0" bIns="0">
            <a:spAutoFit/>
          </a:bodyPr>
          <a:lstStyle/>
          <a:p>
            <a:pPr>
              <a:spcAft>
                <a:spcPts val="600"/>
              </a:spcAft>
            </a:pPr>
            <a:r>
              <a:rPr lang="fr-FR" sz="2200" b="1" dirty="0">
                <a:solidFill>
                  <a:schemeClr val="bg1"/>
                </a:solidFill>
              </a:rPr>
              <a:t>30 %</a:t>
            </a:r>
          </a:p>
        </p:txBody>
      </p:sp>
    </p:spTree>
    <p:extLst>
      <p:ext uri="{BB962C8B-B14F-4D97-AF65-F5344CB8AC3E}">
        <p14:creationId xmlns:p14="http://schemas.microsoft.com/office/powerpoint/2010/main" val="375094233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par>
                                <p:cTn id="8" presetID="10" presetClass="entr" presetSubtype="0" fill="hold" nodeType="withEffect">
                                  <p:stCondLst>
                                    <p:cond delay="0"/>
                                  </p:stCondLst>
                                  <p:childTnLst>
                                    <p:set>
                                      <p:cBhvr>
                                        <p:cTn id="9" dur="1" fill="hold">
                                          <p:stCondLst>
                                            <p:cond delay="0"/>
                                          </p:stCondLst>
                                        </p:cTn>
                                        <p:tgtEl>
                                          <p:spTgt spid="28"/>
                                        </p:tgtEl>
                                        <p:attrNameLst>
                                          <p:attrName>style.visibility</p:attrName>
                                        </p:attrNameLst>
                                      </p:cBhvr>
                                      <p:to>
                                        <p:strVal val="visible"/>
                                      </p:to>
                                    </p:set>
                                    <p:animEffect transition="in" filter="fade">
                                      <p:cBhvr>
                                        <p:cTn id="10" dur="500"/>
                                        <p:tgtEl>
                                          <p:spTgt spid="2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500"/>
                                        <p:tgtEl>
                                          <p:spTgt spid="19"/>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8">
                                            <p:txEl>
                                              <p:pRg st="0" end="0"/>
                                            </p:txEl>
                                          </p:spTgt>
                                        </p:tgtEl>
                                        <p:attrNameLst>
                                          <p:attrName>style.visibility</p:attrName>
                                        </p:attrNameLst>
                                      </p:cBhvr>
                                      <p:to>
                                        <p:strVal val="visible"/>
                                      </p:to>
                                    </p:set>
                                    <p:animEffect transition="in" filter="fade">
                                      <p:cBhvr>
                                        <p:cTn id="20" dur="500"/>
                                        <p:tgtEl>
                                          <p:spTgt spid="18">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8">
                                            <p:txEl>
                                              <p:pRg st="1" end="1"/>
                                            </p:txEl>
                                          </p:spTgt>
                                        </p:tgtEl>
                                        <p:attrNameLst>
                                          <p:attrName>style.visibility</p:attrName>
                                        </p:attrNameLst>
                                      </p:cBhvr>
                                      <p:to>
                                        <p:strVal val="visible"/>
                                      </p:to>
                                    </p:set>
                                    <p:animEffect transition="in" filter="fade">
                                      <p:cBhvr>
                                        <p:cTn id="23" dur="500"/>
                                        <p:tgtEl>
                                          <p:spTgt spid="18">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8">
                                            <p:txEl>
                                              <p:pRg st="2" end="2"/>
                                            </p:txEl>
                                          </p:spTgt>
                                        </p:tgtEl>
                                        <p:attrNameLst>
                                          <p:attrName>style.visibility</p:attrName>
                                        </p:attrNameLst>
                                      </p:cBhvr>
                                      <p:to>
                                        <p:strVal val="visible"/>
                                      </p:to>
                                    </p:set>
                                    <p:animEffect transition="in" filter="fade">
                                      <p:cBhvr>
                                        <p:cTn id="28" dur="500"/>
                                        <p:tgtEl>
                                          <p:spTgt spid="18">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8">
                                            <p:txEl>
                                              <p:pRg st="3" end="3"/>
                                            </p:txEl>
                                          </p:spTgt>
                                        </p:tgtEl>
                                        <p:attrNameLst>
                                          <p:attrName>style.visibility</p:attrName>
                                        </p:attrNameLst>
                                      </p:cBhvr>
                                      <p:to>
                                        <p:strVal val="visible"/>
                                      </p:to>
                                    </p:set>
                                    <p:animEffect transition="in" filter="fade">
                                      <p:cBhvr>
                                        <p:cTn id="33" dur="500"/>
                                        <p:tgtEl>
                                          <p:spTgt spid="18">
                                            <p:txEl>
                                              <p:pRg st="3" end="3"/>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8">
                                            <p:txEl>
                                              <p:pRg st="5" end="5"/>
                                            </p:txEl>
                                          </p:spTgt>
                                        </p:tgtEl>
                                        <p:attrNameLst>
                                          <p:attrName>style.visibility</p:attrName>
                                        </p:attrNameLst>
                                      </p:cBhvr>
                                      <p:to>
                                        <p:strVal val="visible"/>
                                      </p:to>
                                    </p:set>
                                    <p:animEffect transition="in" filter="fade">
                                      <p:cBhvr>
                                        <p:cTn id="38" dur="500"/>
                                        <p:tgtEl>
                                          <p:spTgt spid="18">
                                            <p:txEl>
                                              <p:pRg st="5" end="5"/>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29"/>
                                        </p:tgtEl>
                                        <p:attrNameLst>
                                          <p:attrName>style.visibility</p:attrName>
                                        </p:attrNameLst>
                                      </p:cBhvr>
                                      <p:to>
                                        <p:strVal val="visible"/>
                                      </p:to>
                                    </p:set>
                                    <p:animEffect transition="in" filter="fade">
                                      <p:cBhvr>
                                        <p:cTn id="43" dur="500"/>
                                        <p:tgtEl>
                                          <p:spTgt spid="29"/>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23">
                                            <p:txEl>
                                              <p:pRg st="0" end="0"/>
                                            </p:txEl>
                                          </p:spTgt>
                                        </p:tgtEl>
                                        <p:attrNameLst>
                                          <p:attrName>style.visibility</p:attrName>
                                        </p:attrNameLst>
                                      </p:cBhvr>
                                      <p:to>
                                        <p:strVal val="visible"/>
                                      </p:to>
                                    </p:set>
                                    <p:animEffect transition="in" filter="fade">
                                      <p:cBhvr>
                                        <p:cTn id="48" dur="500"/>
                                        <p:tgtEl>
                                          <p:spTgt spid="23">
                                            <p:txEl>
                                              <p:pRg st="0" end="0"/>
                                            </p:txEl>
                                          </p:spTgt>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23">
                                            <p:txEl>
                                              <p:pRg st="1" end="1"/>
                                            </p:txEl>
                                          </p:spTgt>
                                        </p:tgtEl>
                                        <p:attrNameLst>
                                          <p:attrName>style.visibility</p:attrName>
                                        </p:attrNameLst>
                                      </p:cBhvr>
                                      <p:to>
                                        <p:strVal val="visible"/>
                                      </p:to>
                                    </p:set>
                                    <p:animEffect transition="in" filter="fade">
                                      <p:cBhvr>
                                        <p:cTn id="51" dur="500"/>
                                        <p:tgtEl>
                                          <p:spTgt spid="23">
                                            <p:txEl>
                                              <p:pRg st="1" end="1"/>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23">
                                            <p:txEl>
                                              <p:pRg st="2" end="2"/>
                                            </p:txEl>
                                          </p:spTgt>
                                        </p:tgtEl>
                                        <p:attrNameLst>
                                          <p:attrName>style.visibility</p:attrName>
                                        </p:attrNameLst>
                                      </p:cBhvr>
                                      <p:to>
                                        <p:strVal val="visible"/>
                                      </p:to>
                                    </p:set>
                                    <p:animEffect transition="in" filter="fade">
                                      <p:cBhvr>
                                        <p:cTn id="56" dur="500"/>
                                        <p:tgtEl>
                                          <p:spTgt spid="23">
                                            <p:txEl>
                                              <p:pRg st="2" end="2"/>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23">
                                            <p:txEl>
                                              <p:pRg st="3" end="3"/>
                                            </p:txEl>
                                          </p:spTgt>
                                        </p:tgtEl>
                                        <p:attrNameLst>
                                          <p:attrName>style.visibility</p:attrName>
                                        </p:attrNameLst>
                                      </p:cBhvr>
                                      <p:to>
                                        <p:strVal val="visible"/>
                                      </p:to>
                                    </p:set>
                                    <p:animEffect transition="in" filter="fade">
                                      <p:cBhvr>
                                        <p:cTn id="61" dur="500"/>
                                        <p:tgtEl>
                                          <p:spTgt spid="23">
                                            <p:txEl>
                                              <p:pRg st="3" end="3"/>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grpId="0" nodeType="clickEffect">
                                  <p:stCondLst>
                                    <p:cond delay="0"/>
                                  </p:stCondLst>
                                  <p:childTnLst>
                                    <p:set>
                                      <p:cBhvr>
                                        <p:cTn id="65" dur="1" fill="hold">
                                          <p:stCondLst>
                                            <p:cond delay="0"/>
                                          </p:stCondLst>
                                        </p:cTn>
                                        <p:tgtEl>
                                          <p:spTgt spid="23">
                                            <p:txEl>
                                              <p:pRg st="5" end="5"/>
                                            </p:txEl>
                                          </p:spTgt>
                                        </p:tgtEl>
                                        <p:attrNameLst>
                                          <p:attrName>style.visibility</p:attrName>
                                        </p:attrNameLst>
                                      </p:cBhvr>
                                      <p:to>
                                        <p:strVal val="visible"/>
                                      </p:to>
                                    </p:set>
                                    <p:animEffect transition="in" filter="fade">
                                      <p:cBhvr>
                                        <p:cTn id="66" dur="500"/>
                                        <p:tgtEl>
                                          <p:spTgt spid="2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9" grpId="0" animBg="1"/>
      <p:bldP spid="25" grpId="0"/>
      <p:bldP spid="18" grpId="0" uiExpand="1" build="p"/>
      <p:bldP spid="2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A7DCDE-9502-4DE6-A0E5-133FBAA22CD9}"/>
              </a:ext>
            </a:extLst>
          </p:cNvPr>
          <p:cNvSpPr>
            <a:spLocks noGrp="1"/>
          </p:cNvSpPr>
          <p:nvPr>
            <p:ph type="title"/>
          </p:nvPr>
        </p:nvSpPr>
        <p:spPr>
          <a:xfrm>
            <a:off x="658812" y="296863"/>
            <a:ext cx="9000000" cy="446715"/>
          </a:xfrm>
        </p:spPr>
        <p:txBody>
          <a:bodyPr/>
          <a:lstStyle/>
          <a:p>
            <a:r>
              <a:rPr lang="fr-FR" noProof="0" dirty="0">
                <a:solidFill>
                  <a:srgbClr val="D6851B"/>
                </a:solidFill>
              </a:rPr>
              <a:t>1. d) Comment se répartissent les coûts ?</a:t>
            </a:r>
          </a:p>
        </p:txBody>
      </p:sp>
      <p:sp>
        <p:nvSpPr>
          <p:cNvPr id="12" name="Inhaltsplatzhalter 5">
            <a:extLst>
              <a:ext uri="{FF2B5EF4-FFF2-40B4-BE49-F238E27FC236}">
                <a16:creationId xmlns:a16="http://schemas.microsoft.com/office/drawing/2014/main" id="{B9ED93A1-5681-4ECA-A0D3-41B9FDD9FFC2}"/>
              </a:ext>
            </a:extLst>
          </p:cNvPr>
          <p:cNvSpPr txBox="1">
            <a:spLocks/>
          </p:cNvSpPr>
          <p:nvPr/>
        </p:nvSpPr>
        <p:spPr>
          <a:xfrm>
            <a:off x="664507" y="1743716"/>
            <a:ext cx="7043134" cy="3026970"/>
          </a:xfrm>
          <a:prstGeom prst="rect">
            <a:avLst/>
          </a:prstGeom>
        </p:spPr>
        <p:txBody>
          <a:bodyPr lIns="0" tIns="0" rIns="0" bIns="0" numCol="2" spcCol="7200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85750" indent="-285750">
              <a:lnSpc>
                <a:spcPts val="2200"/>
              </a:lnSpc>
              <a:buClr>
                <a:srgbClr val="D6851B"/>
              </a:buClr>
              <a:buSzPct val="65000"/>
              <a:buFont typeface="Wingdings 3" panose="05040102010807070707" pitchFamily="18" charset="2"/>
              <a:buChar char=""/>
            </a:pPr>
            <a:r>
              <a:rPr lang="fr-FR" sz="1500" b="1" dirty="0"/>
              <a:t>18,9 % </a:t>
            </a:r>
            <a:r>
              <a:rPr lang="fr-FR" sz="1500" dirty="0"/>
              <a:t>(= 396.800) </a:t>
            </a:r>
            <a:r>
              <a:rPr lang="fr-FR" sz="1500" b="1" dirty="0"/>
              <a:t>des entreprises allemandes forment en alternance. </a:t>
            </a:r>
            <a:r>
              <a:rPr lang="fr-FR" sz="1500" dirty="0"/>
              <a:t>La plupart de ces entreprises sont des PME</a:t>
            </a:r>
          </a:p>
          <a:p>
            <a:pPr marL="285750" indent="-285750">
              <a:lnSpc>
                <a:spcPts val="2200"/>
              </a:lnSpc>
              <a:buClr>
                <a:srgbClr val="D6851B"/>
              </a:buClr>
              <a:buSzPct val="65000"/>
              <a:buFont typeface="Wingdings 3" panose="05040102010807070707" pitchFamily="18" charset="2"/>
              <a:buChar char=""/>
            </a:pPr>
            <a:r>
              <a:rPr lang="fr-FR" sz="1500" b="1" dirty="0"/>
              <a:t>Le secteur privé contribue à hauteur de 9,7 milliards d’€ à la formation professionnelle </a:t>
            </a:r>
            <a:r>
              <a:rPr lang="fr-FR" sz="1500" dirty="0"/>
              <a:t>(total des coûts nets pour l'année de formation 2022/23 )</a:t>
            </a:r>
          </a:p>
          <a:p>
            <a:pPr marL="285750" indent="-285750">
              <a:lnSpc>
                <a:spcPts val="2200"/>
              </a:lnSpc>
              <a:buClr>
                <a:srgbClr val="D6851B"/>
              </a:buClr>
              <a:buSzPct val="65000"/>
              <a:buFont typeface="Wingdings 3" panose="05040102010807070707" pitchFamily="18" charset="2"/>
              <a:buChar char=""/>
            </a:pPr>
            <a:r>
              <a:rPr lang="fr-FR" sz="1500" dirty="0"/>
              <a:t>Les entreprises forment chaque année plus de </a:t>
            </a:r>
            <a:r>
              <a:rPr lang="fr-FR" sz="1500" b="1" dirty="0"/>
              <a:t>475 000 </a:t>
            </a:r>
            <a:r>
              <a:rPr lang="fr-FR" sz="1500" dirty="0"/>
              <a:t>nouvelles personnes en apprentissage, et en reprennent </a:t>
            </a:r>
            <a:r>
              <a:rPr lang="fr-FR" sz="1500" b="1" dirty="0"/>
              <a:t>79 %</a:t>
            </a:r>
            <a:r>
              <a:rPr lang="fr-FR" sz="1500" dirty="0"/>
              <a:t> </a:t>
            </a:r>
          </a:p>
          <a:p>
            <a:pPr marL="285750" indent="-285750">
              <a:lnSpc>
                <a:spcPts val="2200"/>
              </a:lnSpc>
              <a:buClr>
                <a:srgbClr val="D6851B"/>
              </a:buClr>
              <a:buSzPct val="65000"/>
              <a:buFont typeface="Wingdings 3" panose="05040102010807070707" pitchFamily="18" charset="2"/>
              <a:buChar char=""/>
            </a:pPr>
            <a:r>
              <a:rPr lang="fr-FR" sz="1500" dirty="0"/>
              <a:t>Elles investissent </a:t>
            </a:r>
            <a:r>
              <a:rPr lang="fr-FR" sz="1500" b="1" dirty="0"/>
              <a:t>chaque année 26 210 € par personne en apprentissage</a:t>
            </a:r>
            <a:br>
              <a:rPr lang="fr-FR" sz="1500" dirty="0"/>
            </a:br>
            <a:r>
              <a:rPr lang="fr-FR" sz="1500" dirty="0"/>
              <a:t>(45 % pour la rémunération)</a:t>
            </a:r>
          </a:p>
          <a:p>
            <a:pPr marL="285750" indent="-285750">
              <a:lnSpc>
                <a:spcPts val="2200"/>
              </a:lnSpc>
              <a:buClr>
                <a:srgbClr val="D6851B"/>
              </a:buClr>
              <a:buSzPct val="65000"/>
              <a:buFont typeface="Wingdings 3" panose="05040102010807070707" pitchFamily="18" charset="2"/>
              <a:buChar char=""/>
            </a:pPr>
            <a:r>
              <a:rPr lang="fr-FR" sz="1500" b="1" dirty="0"/>
              <a:t>69 % </a:t>
            </a:r>
            <a:r>
              <a:rPr lang="fr-FR" sz="1500" dirty="0"/>
              <a:t>des investissements</a:t>
            </a:r>
            <a:br>
              <a:rPr lang="fr-FR" sz="1500" dirty="0"/>
            </a:br>
            <a:r>
              <a:rPr lang="fr-FR" sz="1500" dirty="0"/>
              <a:t>sont refinancés par les contributions des personnes en apprentissage à la</a:t>
            </a:r>
            <a:br>
              <a:rPr lang="fr-FR" sz="1500" dirty="0"/>
            </a:br>
            <a:r>
              <a:rPr lang="fr-FR" sz="1500" dirty="0"/>
              <a:t>production, pendant la formation </a:t>
            </a:r>
            <a:br>
              <a:rPr lang="fr-FR" sz="1500" dirty="0"/>
            </a:br>
            <a:r>
              <a:rPr lang="fr-FR" sz="1500" dirty="0"/>
              <a:t>(année de formation 2022/23)</a:t>
            </a:r>
          </a:p>
        </p:txBody>
      </p:sp>
      <p:sp>
        <p:nvSpPr>
          <p:cNvPr id="17" name="Inhaltsplatzhalter 4">
            <a:extLst>
              <a:ext uri="{FF2B5EF4-FFF2-40B4-BE49-F238E27FC236}">
                <a16:creationId xmlns:a16="http://schemas.microsoft.com/office/drawing/2014/main" id="{F35D6B14-AF9C-4885-89A2-D77EEA0174CA}"/>
              </a:ext>
            </a:extLst>
          </p:cNvPr>
          <p:cNvSpPr txBox="1">
            <a:spLocks/>
          </p:cNvSpPr>
          <p:nvPr/>
        </p:nvSpPr>
        <p:spPr>
          <a:xfrm>
            <a:off x="8129960" y="1744313"/>
            <a:ext cx="3811724" cy="2572064"/>
          </a:xfrm>
          <a:prstGeom prst="rect">
            <a:avLst/>
          </a:prstGeom>
        </p:spPr>
        <p:txBody>
          <a:bodyPr vert="horz" lIns="0" tIns="0" rIns="0" bIns="0" rtlCol="0">
            <a:normAutofit/>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285750" indent="-285750">
              <a:lnSpc>
                <a:spcPts val="2200"/>
              </a:lnSpc>
              <a:buClr>
                <a:srgbClr val="D6851B"/>
              </a:buClr>
              <a:buSzPct val="65000"/>
              <a:buFont typeface="Wingdings 3" panose="05040102010807070707" pitchFamily="18" charset="2"/>
              <a:buChar char=""/>
            </a:pPr>
            <a:r>
              <a:rPr lang="fr-FR" sz="1500" b="1" dirty="0"/>
              <a:t>Dépenses publiques </a:t>
            </a:r>
            <a:r>
              <a:rPr lang="fr-FR" sz="1500" dirty="0"/>
              <a:t>pour la formation professionnelle en alternance en 2023 : </a:t>
            </a:r>
            <a:br>
              <a:rPr lang="fr-FR" sz="1500" dirty="0"/>
            </a:br>
            <a:r>
              <a:rPr lang="fr-FR" sz="1500" b="1" dirty="0"/>
              <a:t>environ 4,403 milliards d’€</a:t>
            </a:r>
            <a:br>
              <a:rPr lang="fr-FR" sz="1500" dirty="0"/>
            </a:br>
            <a:r>
              <a:rPr lang="fr-FR" sz="1500" b="1" dirty="0"/>
              <a:t>–</a:t>
            </a:r>
            <a:r>
              <a:rPr lang="fr-FR" sz="1500" dirty="0"/>
              <a:t> 3,497 milliards d’€ pour 1 500 écoles professionnelles</a:t>
            </a:r>
            <a:br>
              <a:rPr lang="fr-FR" sz="1500" dirty="0"/>
            </a:br>
            <a:r>
              <a:rPr lang="fr-FR" sz="1500" b="1" dirty="0">
                <a:solidFill>
                  <a:srgbClr val="D6851B"/>
                </a:solidFill>
              </a:rPr>
              <a:t>–</a:t>
            </a:r>
            <a:r>
              <a:rPr lang="fr-FR" sz="1500" dirty="0"/>
              <a:t> 0,906 milliard d’€ pour des mesures </a:t>
            </a:r>
            <a:br>
              <a:rPr lang="fr-FR" sz="1500" dirty="0"/>
            </a:br>
            <a:r>
              <a:rPr lang="fr-FR" sz="1500" dirty="0"/>
              <a:t>     de pilotage, de contrôle et de soutien</a:t>
            </a:r>
          </a:p>
        </p:txBody>
      </p:sp>
      <p:sp>
        <p:nvSpPr>
          <p:cNvPr id="7" name="Rechteck 6">
            <a:extLst>
              <a:ext uri="{FF2B5EF4-FFF2-40B4-BE49-F238E27FC236}">
                <a16:creationId xmlns:a16="http://schemas.microsoft.com/office/drawing/2014/main" id="{6E9A813A-DF70-4603-BF1F-73FA2464103A}"/>
              </a:ext>
            </a:extLst>
          </p:cNvPr>
          <p:cNvSpPr/>
          <p:nvPr/>
        </p:nvSpPr>
        <p:spPr>
          <a:xfrm>
            <a:off x="6096000" y="4743078"/>
            <a:ext cx="4488180" cy="1154932"/>
          </a:xfrm>
          <a:prstGeom prst="rect">
            <a:avLst/>
          </a:prstGeom>
        </p:spPr>
        <p:txBody>
          <a:bodyPr wrap="square" lIns="0" tIns="0" rIns="0" bIns="0">
            <a:spAutoFit/>
          </a:bodyPr>
          <a:lstStyle/>
          <a:p>
            <a:pPr marL="285750" indent="-285750">
              <a:lnSpc>
                <a:spcPts val="2200"/>
              </a:lnSpc>
              <a:spcBef>
                <a:spcPct val="20000"/>
              </a:spcBef>
              <a:buClr>
                <a:srgbClr val="D6851B"/>
              </a:buClr>
              <a:buSzPct val="65000"/>
              <a:buFont typeface="Wingdings 3" panose="05040102010807070707" pitchFamily="18" charset="2"/>
              <a:buChar char=""/>
            </a:pPr>
            <a:r>
              <a:rPr lang="fr-FR" sz="1500" b="1" dirty="0">
                <a:solidFill>
                  <a:srgbClr val="D6851B"/>
                </a:solidFill>
              </a:rPr>
              <a:t>Perçoivent</a:t>
            </a:r>
            <a:r>
              <a:rPr lang="fr-FR" sz="1500" dirty="0"/>
              <a:t> une </a:t>
            </a:r>
            <a:r>
              <a:rPr lang="fr-FR" sz="1500" b="1" dirty="0"/>
              <a:t>rémunération brute moyenne </a:t>
            </a:r>
            <a:r>
              <a:rPr lang="fr-FR" sz="1500" dirty="0"/>
              <a:t>d’environ </a:t>
            </a:r>
            <a:r>
              <a:rPr lang="fr-FR" sz="1500" b="1" dirty="0"/>
              <a:t>1 209 € par mois </a:t>
            </a:r>
            <a:r>
              <a:rPr lang="fr-FR" sz="1500" dirty="0"/>
              <a:t>(2025)</a:t>
            </a:r>
          </a:p>
          <a:p>
            <a:pPr marL="285750" indent="-285750">
              <a:lnSpc>
                <a:spcPts val="2200"/>
              </a:lnSpc>
              <a:spcBef>
                <a:spcPct val="20000"/>
              </a:spcBef>
              <a:buClr>
                <a:srgbClr val="D6851B"/>
              </a:buClr>
              <a:buSzPct val="65000"/>
              <a:buFont typeface="Wingdings 3" panose="05040102010807070707" pitchFamily="18" charset="2"/>
              <a:buChar char=""/>
            </a:pPr>
            <a:r>
              <a:rPr lang="fr-FR" sz="1500" dirty="0"/>
              <a:t>Suivent </a:t>
            </a:r>
            <a:r>
              <a:rPr lang="fr-FR" sz="1500" b="1" dirty="0"/>
              <a:t>gratuitement </a:t>
            </a:r>
            <a:r>
              <a:rPr lang="fr-FR" sz="1500" dirty="0"/>
              <a:t>les cours de l’école professionnelle</a:t>
            </a:r>
            <a:r>
              <a:rPr lang="fr-FR" sz="1500" b="1" dirty="0">
                <a:solidFill>
                  <a:srgbClr val="D6851B"/>
                </a:solidFill>
              </a:rPr>
              <a:t>	</a:t>
            </a:r>
          </a:p>
        </p:txBody>
      </p:sp>
      <p:grpSp>
        <p:nvGrpSpPr>
          <p:cNvPr id="34" name="Gruppieren 33">
            <a:extLst>
              <a:ext uri="{FF2B5EF4-FFF2-40B4-BE49-F238E27FC236}">
                <a16:creationId xmlns:a16="http://schemas.microsoft.com/office/drawing/2014/main" id="{8108EB08-563C-4FB1-86B0-191D708C06C2}"/>
              </a:ext>
            </a:extLst>
          </p:cNvPr>
          <p:cNvGrpSpPr/>
          <p:nvPr/>
        </p:nvGrpSpPr>
        <p:grpSpPr>
          <a:xfrm>
            <a:off x="2724446" y="728353"/>
            <a:ext cx="2968902" cy="1034553"/>
            <a:chOff x="2724446" y="728353"/>
            <a:chExt cx="2968902" cy="1034553"/>
          </a:xfrm>
        </p:grpSpPr>
        <p:sp>
          <p:nvSpPr>
            <p:cNvPr id="19" name="Rechteck: abgerundete Ecken 18">
              <a:extLst>
                <a:ext uri="{FF2B5EF4-FFF2-40B4-BE49-F238E27FC236}">
                  <a16:creationId xmlns:a16="http://schemas.microsoft.com/office/drawing/2014/main" id="{7D863023-0C94-4D27-B5D1-4A2D251B840C}"/>
                </a:ext>
              </a:extLst>
            </p:cNvPr>
            <p:cNvSpPr/>
            <p:nvPr/>
          </p:nvSpPr>
          <p:spPr>
            <a:xfrm>
              <a:off x="2724446" y="1065039"/>
              <a:ext cx="1800000" cy="504000"/>
            </a:xfrm>
            <a:prstGeom prst="roundRect">
              <a:avLst>
                <a:gd name="adj" fmla="val 0"/>
              </a:avLst>
            </a:prstGeom>
            <a:solidFill>
              <a:srgbClr val="D6851B"/>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fr-FR" b="1" dirty="0">
                  <a:solidFill>
                    <a:schemeClr val="bg1"/>
                  </a:solidFill>
                </a:rPr>
                <a:t>Entreprise </a:t>
              </a:r>
            </a:p>
          </p:txBody>
        </p:sp>
        <p:pic>
          <p:nvPicPr>
            <p:cNvPr id="23" name="Grafik 22">
              <a:extLst>
                <a:ext uri="{FF2B5EF4-FFF2-40B4-BE49-F238E27FC236}">
                  <a16:creationId xmlns:a16="http://schemas.microsoft.com/office/drawing/2014/main" id="{5905A6E1-B117-4BBD-8EB9-97DE533927C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288563" y="728353"/>
              <a:ext cx="1404785" cy="1034553"/>
            </a:xfrm>
            <a:prstGeom prst="rect">
              <a:avLst/>
            </a:prstGeom>
          </p:spPr>
        </p:pic>
      </p:grpSp>
      <p:grpSp>
        <p:nvGrpSpPr>
          <p:cNvPr id="35" name="Gruppieren 34">
            <a:extLst>
              <a:ext uri="{FF2B5EF4-FFF2-40B4-BE49-F238E27FC236}">
                <a16:creationId xmlns:a16="http://schemas.microsoft.com/office/drawing/2014/main" id="{286892AE-3719-4428-99E0-81FBEDA79E8B}"/>
              </a:ext>
            </a:extLst>
          </p:cNvPr>
          <p:cNvGrpSpPr/>
          <p:nvPr/>
        </p:nvGrpSpPr>
        <p:grpSpPr>
          <a:xfrm>
            <a:off x="8029752" y="570730"/>
            <a:ext cx="2688902" cy="1130615"/>
            <a:chOff x="8029752" y="570730"/>
            <a:chExt cx="2688902" cy="1130615"/>
          </a:xfrm>
        </p:grpSpPr>
        <p:sp>
          <p:nvSpPr>
            <p:cNvPr id="20" name="Rechteck: abgerundete Ecken 19">
              <a:extLst>
                <a:ext uri="{FF2B5EF4-FFF2-40B4-BE49-F238E27FC236}">
                  <a16:creationId xmlns:a16="http://schemas.microsoft.com/office/drawing/2014/main" id="{85BE6DAA-7C7D-49E2-8741-4AC15B186242}"/>
                </a:ext>
              </a:extLst>
            </p:cNvPr>
            <p:cNvSpPr/>
            <p:nvPr/>
          </p:nvSpPr>
          <p:spPr>
            <a:xfrm>
              <a:off x="8918654" y="1065039"/>
              <a:ext cx="1800000" cy="504000"/>
            </a:xfrm>
            <a:prstGeom prst="roundRect">
              <a:avLst>
                <a:gd name="adj" fmla="val 0"/>
              </a:avLst>
            </a:prstGeom>
            <a:solidFill>
              <a:srgbClr val="D685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t>État</a:t>
              </a:r>
            </a:p>
          </p:txBody>
        </p:sp>
        <p:grpSp>
          <p:nvGrpSpPr>
            <p:cNvPr id="30" name="Gruppieren 29">
              <a:extLst>
                <a:ext uri="{FF2B5EF4-FFF2-40B4-BE49-F238E27FC236}">
                  <a16:creationId xmlns:a16="http://schemas.microsoft.com/office/drawing/2014/main" id="{696E8931-9BB3-402F-92CB-87A4C679FE47}"/>
                </a:ext>
              </a:extLst>
            </p:cNvPr>
            <p:cNvGrpSpPr/>
            <p:nvPr/>
          </p:nvGrpSpPr>
          <p:grpSpPr>
            <a:xfrm>
              <a:off x="8029752" y="570730"/>
              <a:ext cx="1339803" cy="1130615"/>
              <a:chOff x="7166075" y="613101"/>
              <a:chExt cx="1099001" cy="927410"/>
            </a:xfrm>
          </p:grpSpPr>
          <p:sp>
            <p:nvSpPr>
              <p:cNvPr id="10" name="Rechteck: eine Ecke abgeschnitten 9">
                <a:extLst>
                  <a:ext uri="{FF2B5EF4-FFF2-40B4-BE49-F238E27FC236}">
                    <a16:creationId xmlns:a16="http://schemas.microsoft.com/office/drawing/2014/main" id="{5A8E883B-E203-42BE-8BF6-ACC38AF65C7E}"/>
                  </a:ext>
                </a:extLst>
              </p:cNvPr>
              <p:cNvSpPr/>
              <p:nvPr/>
            </p:nvSpPr>
            <p:spPr>
              <a:xfrm>
                <a:off x="7299672" y="789255"/>
                <a:ext cx="806538" cy="344379"/>
              </a:xfrm>
              <a:custGeom>
                <a:avLst/>
                <a:gdLst>
                  <a:gd name="connsiteX0" fmla="*/ 0 w 169504"/>
                  <a:gd name="connsiteY0" fmla="*/ 0 h 139592"/>
                  <a:gd name="connsiteX1" fmla="*/ 146238 w 169504"/>
                  <a:gd name="connsiteY1" fmla="*/ 0 h 139592"/>
                  <a:gd name="connsiteX2" fmla="*/ 169504 w 169504"/>
                  <a:gd name="connsiteY2" fmla="*/ 23266 h 139592"/>
                  <a:gd name="connsiteX3" fmla="*/ 169504 w 169504"/>
                  <a:gd name="connsiteY3" fmla="*/ 139592 h 139592"/>
                  <a:gd name="connsiteX4" fmla="*/ 0 w 169504"/>
                  <a:gd name="connsiteY4" fmla="*/ 139592 h 139592"/>
                  <a:gd name="connsiteX5" fmla="*/ 0 w 169504"/>
                  <a:gd name="connsiteY5" fmla="*/ 0 h 139592"/>
                  <a:gd name="connsiteX0" fmla="*/ 0 w 279042"/>
                  <a:gd name="connsiteY0" fmla="*/ 0 h 280086"/>
                  <a:gd name="connsiteX1" fmla="*/ 255776 w 279042"/>
                  <a:gd name="connsiteY1" fmla="*/ 140494 h 280086"/>
                  <a:gd name="connsiteX2" fmla="*/ 279042 w 279042"/>
                  <a:gd name="connsiteY2" fmla="*/ 163760 h 280086"/>
                  <a:gd name="connsiteX3" fmla="*/ 279042 w 279042"/>
                  <a:gd name="connsiteY3" fmla="*/ 280086 h 280086"/>
                  <a:gd name="connsiteX4" fmla="*/ 109538 w 279042"/>
                  <a:gd name="connsiteY4" fmla="*/ 280086 h 280086"/>
                  <a:gd name="connsiteX5" fmla="*/ 0 w 279042"/>
                  <a:gd name="connsiteY5" fmla="*/ 0 h 280086"/>
                  <a:gd name="connsiteX0" fmla="*/ 514350 w 793392"/>
                  <a:gd name="connsiteY0" fmla="*/ 0 h 301517"/>
                  <a:gd name="connsiteX1" fmla="*/ 770126 w 793392"/>
                  <a:gd name="connsiteY1" fmla="*/ 140494 h 301517"/>
                  <a:gd name="connsiteX2" fmla="*/ 793392 w 793392"/>
                  <a:gd name="connsiteY2" fmla="*/ 163760 h 301517"/>
                  <a:gd name="connsiteX3" fmla="*/ 793392 w 793392"/>
                  <a:gd name="connsiteY3" fmla="*/ 280086 h 301517"/>
                  <a:gd name="connsiteX4" fmla="*/ 0 w 793392"/>
                  <a:gd name="connsiteY4" fmla="*/ 301517 h 301517"/>
                  <a:gd name="connsiteX5" fmla="*/ 514350 w 793392"/>
                  <a:gd name="connsiteY5" fmla="*/ 0 h 301517"/>
                  <a:gd name="connsiteX0" fmla="*/ 438150 w 793392"/>
                  <a:gd name="connsiteY0" fmla="*/ 0 h 344379"/>
                  <a:gd name="connsiteX1" fmla="*/ 770126 w 793392"/>
                  <a:gd name="connsiteY1" fmla="*/ 183356 h 344379"/>
                  <a:gd name="connsiteX2" fmla="*/ 793392 w 793392"/>
                  <a:gd name="connsiteY2" fmla="*/ 206622 h 344379"/>
                  <a:gd name="connsiteX3" fmla="*/ 793392 w 793392"/>
                  <a:gd name="connsiteY3" fmla="*/ 322948 h 344379"/>
                  <a:gd name="connsiteX4" fmla="*/ 0 w 793392"/>
                  <a:gd name="connsiteY4" fmla="*/ 344379 h 344379"/>
                  <a:gd name="connsiteX5" fmla="*/ 438150 w 793392"/>
                  <a:gd name="connsiteY5" fmla="*/ 0 h 344379"/>
                  <a:gd name="connsiteX0" fmla="*/ 438150 w 793392"/>
                  <a:gd name="connsiteY0" fmla="*/ 0 h 344379"/>
                  <a:gd name="connsiteX1" fmla="*/ 770126 w 793392"/>
                  <a:gd name="connsiteY1" fmla="*/ 183356 h 344379"/>
                  <a:gd name="connsiteX2" fmla="*/ 793392 w 793392"/>
                  <a:gd name="connsiteY2" fmla="*/ 206622 h 344379"/>
                  <a:gd name="connsiteX3" fmla="*/ 793392 w 793392"/>
                  <a:gd name="connsiteY3" fmla="*/ 322948 h 344379"/>
                  <a:gd name="connsiteX4" fmla="*/ 0 w 793392"/>
                  <a:gd name="connsiteY4" fmla="*/ 344379 h 344379"/>
                  <a:gd name="connsiteX5" fmla="*/ 438150 w 793392"/>
                  <a:gd name="connsiteY5" fmla="*/ 0 h 344379"/>
                  <a:gd name="connsiteX0" fmla="*/ 448915 w 804157"/>
                  <a:gd name="connsiteY0" fmla="*/ 0 h 344379"/>
                  <a:gd name="connsiteX1" fmla="*/ 780891 w 804157"/>
                  <a:gd name="connsiteY1" fmla="*/ 183356 h 344379"/>
                  <a:gd name="connsiteX2" fmla="*/ 804157 w 804157"/>
                  <a:gd name="connsiteY2" fmla="*/ 206622 h 344379"/>
                  <a:gd name="connsiteX3" fmla="*/ 804157 w 804157"/>
                  <a:gd name="connsiteY3" fmla="*/ 322948 h 344379"/>
                  <a:gd name="connsiteX4" fmla="*/ 10765 w 804157"/>
                  <a:gd name="connsiteY4" fmla="*/ 344379 h 344379"/>
                  <a:gd name="connsiteX5" fmla="*/ 448915 w 804157"/>
                  <a:gd name="connsiteY5" fmla="*/ 0 h 344379"/>
                  <a:gd name="connsiteX0" fmla="*/ 448915 w 808920"/>
                  <a:gd name="connsiteY0" fmla="*/ 0 h 344379"/>
                  <a:gd name="connsiteX1" fmla="*/ 780891 w 808920"/>
                  <a:gd name="connsiteY1" fmla="*/ 183356 h 344379"/>
                  <a:gd name="connsiteX2" fmla="*/ 808920 w 808920"/>
                  <a:gd name="connsiteY2" fmla="*/ 259010 h 344379"/>
                  <a:gd name="connsiteX3" fmla="*/ 804157 w 808920"/>
                  <a:gd name="connsiteY3" fmla="*/ 322948 h 344379"/>
                  <a:gd name="connsiteX4" fmla="*/ 10765 w 808920"/>
                  <a:gd name="connsiteY4" fmla="*/ 344379 h 344379"/>
                  <a:gd name="connsiteX5" fmla="*/ 448915 w 808920"/>
                  <a:gd name="connsiteY5" fmla="*/ 0 h 344379"/>
                  <a:gd name="connsiteX0" fmla="*/ 448915 w 808920"/>
                  <a:gd name="connsiteY0" fmla="*/ 0 h 344379"/>
                  <a:gd name="connsiteX1" fmla="*/ 688022 w 808920"/>
                  <a:gd name="connsiteY1" fmla="*/ 145256 h 344379"/>
                  <a:gd name="connsiteX2" fmla="*/ 808920 w 808920"/>
                  <a:gd name="connsiteY2" fmla="*/ 259010 h 344379"/>
                  <a:gd name="connsiteX3" fmla="*/ 804157 w 808920"/>
                  <a:gd name="connsiteY3" fmla="*/ 322948 h 344379"/>
                  <a:gd name="connsiteX4" fmla="*/ 10765 w 808920"/>
                  <a:gd name="connsiteY4" fmla="*/ 344379 h 344379"/>
                  <a:gd name="connsiteX5" fmla="*/ 448915 w 808920"/>
                  <a:gd name="connsiteY5" fmla="*/ 0 h 344379"/>
                  <a:gd name="connsiteX0" fmla="*/ 448915 w 804157"/>
                  <a:gd name="connsiteY0" fmla="*/ 0 h 344379"/>
                  <a:gd name="connsiteX1" fmla="*/ 688022 w 804157"/>
                  <a:gd name="connsiteY1" fmla="*/ 145256 h 344379"/>
                  <a:gd name="connsiteX2" fmla="*/ 797013 w 804157"/>
                  <a:gd name="connsiteY2" fmla="*/ 232816 h 344379"/>
                  <a:gd name="connsiteX3" fmla="*/ 804157 w 804157"/>
                  <a:gd name="connsiteY3" fmla="*/ 322948 h 344379"/>
                  <a:gd name="connsiteX4" fmla="*/ 10765 w 804157"/>
                  <a:gd name="connsiteY4" fmla="*/ 344379 h 344379"/>
                  <a:gd name="connsiteX5" fmla="*/ 448915 w 804157"/>
                  <a:gd name="connsiteY5" fmla="*/ 0 h 344379"/>
                  <a:gd name="connsiteX0" fmla="*/ 448915 w 806538"/>
                  <a:gd name="connsiteY0" fmla="*/ 0 h 344379"/>
                  <a:gd name="connsiteX1" fmla="*/ 688022 w 806538"/>
                  <a:gd name="connsiteY1" fmla="*/ 145256 h 344379"/>
                  <a:gd name="connsiteX2" fmla="*/ 806538 w 806538"/>
                  <a:gd name="connsiteY2" fmla="*/ 242341 h 344379"/>
                  <a:gd name="connsiteX3" fmla="*/ 804157 w 806538"/>
                  <a:gd name="connsiteY3" fmla="*/ 322948 h 344379"/>
                  <a:gd name="connsiteX4" fmla="*/ 10765 w 806538"/>
                  <a:gd name="connsiteY4" fmla="*/ 344379 h 344379"/>
                  <a:gd name="connsiteX5" fmla="*/ 448915 w 806538"/>
                  <a:gd name="connsiteY5" fmla="*/ 0 h 344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6538" h="344379">
                    <a:moveTo>
                      <a:pt x="448915" y="0"/>
                    </a:moveTo>
                    <a:lnTo>
                      <a:pt x="688022" y="145256"/>
                    </a:lnTo>
                    <a:lnTo>
                      <a:pt x="806538" y="242341"/>
                    </a:lnTo>
                    <a:cubicBezTo>
                      <a:pt x="805744" y="269210"/>
                      <a:pt x="804951" y="296079"/>
                      <a:pt x="804157" y="322948"/>
                    </a:cubicBezTo>
                    <a:lnTo>
                      <a:pt x="10765" y="344379"/>
                    </a:lnTo>
                    <a:cubicBezTo>
                      <a:pt x="-24160" y="220061"/>
                      <a:pt x="2827" y="248143"/>
                      <a:pt x="44891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8" name="Rechteck 7">
                <a:extLst>
                  <a:ext uri="{FF2B5EF4-FFF2-40B4-BE49-F238E27FC236}">
                    <a16:creationId xmlns:a16="http://schemas.microsoft.com/office/drawing/2014/main" id="{B54AD842-DD29-469E-B8E5-89582D049858}"/>
                  </a:ext>
                </a:extLst>
              </p:cNvPr>
              <p:cNvSpPr/>
              <p:nvPr/>
            </p:nvSpPr>
            <p:spPr>
              <a:xfrm>
                <a:off x="7768108" y="1428366"/>
                <a:ext cx="375862" cy="842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7" name="Rechteck 26">
                <a:extLst>
                  <a:ext uri="{FF2B5EF4-FFF2-40B4-BE49-F238E27FC236}">
                    <a16:creationId xmlns:a16="http://schemas.microsoft.com/office/drawing/2014/main" id="{BDA2B345-0944-40F0-849C-E3DF8EACB0AE}"/>
                  </a:ext>
                </a:extLst>
              </p:cNvPr>
              <p:cNvSpPr/>
              <p:nvPr/>
            </p:nvSpPr>
            <p:spPr>
              <a:xfrm rot="5400000">
                <a:off x="7823036" y="1187615"/>
                <a:ext cx="446851" cy="1099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26" name="Grafik 25">
                <a:extLst>
                  <a:ext uri="{FF2B5EF4-FFF2-40B4-BE49-F238E27FC236}">
                    <a16:creationId xmlns:a16="http://schemas.microsoft.com/office/drawing/2014/main" id="{530E52FA-ADBC-49A2-91F6-B95C31E6A78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166075" y="613101"/>
                <a:ext cx="1099001" cy="927410"/>
              </a:xfrm>
              <a:prstGeom prst="rect">
                <a:avLst/>
              </a:prstGeom>
            </p:spPr>
          </p:pic>
        </p:grpSp>
      </p:grpSp>
      <p:sp>
        <p:nvSpPr>
          <p:cNvPr id="28" name="Textfeld 27">
            <a:extLst>
              <a:ext uri="{FF2B5EF4-FFF2-40B4-BE49-F238E27FC236}">
                <a16:creationId xmlns:a16="http://schemas.microsoft.com/office/drawing/2014/main" id="{32B56A5B-7338-4E23-83A2-52686691A0DD}"/>
              </a:ext>
            </a:extLst>
          </p:cNvPr>
          <p:cNvSpPr txBox="1"/>
          <p:nvPr/>
        </p:nvSpPr>
        <p:spPr>
          <a:xfrm>
            <a:off x="658812" y="5693880"/>
            <a:ext cx="5437188" cy="307777"/>
          </a:xfrm>
          <a:prstGeom prst="rect">
            <a:avLst/>
          </a:prstGeom>
          <a:noFill/>
        </p:spPr>
        <p:txBody>
          <a:bodyPr wrap="square" lIns="0" tIns="0" rIns="0" bIns="0" rtlCol="0">
            <a:spAutoFit/>
          </a:bodyPr>
          <a:lstStyle/>
          <a:p>
            <a:r>
              <a:rPr lang="fr-FR" sz="1000" dirty="0">
                <a:solidFill>
                  <a:schemeClr val="tx1">
                    <a:lumMod val="50000"/>
                    <a:lumOff val="50000"/>
                  </a:schemeClr>
                </a:solidFill>
              </a:rPr>
              <a:t>Sources : Rapport de données BIBB relatif au rapport sur la formation professionnelle (2026), </a:t>
            </a:r>
            <a:br>
              <a:rPr lang="fr-FR" sz="1000" dirty="0">
                <a:solidFill>
                  <a:schemeClr val="tx1">
                    <a:lumMod val="50000"/>
                    <a:lumOff val="50000"/>
                  </a:schemeClr>
                </a:solidFill>
              </a:rPr>
            </a:br>
            <a:r>
              <a:rPr lang="fr-FR" sz="1000" dirty="0">
                <a:solidFill>
                  <a:schemeClr val="tx1">
                    <a:lumMod val="50000"/>
                    <a:lumOff val="50000"/>
                  </a:schemeClr>
                </a:solidFill>
              </a:rPr>
              <a:t>Report du BIBB 2/2025</a:t>
            </a:r>
          </a:p>
        </p:txBody>
      </p:sp>
      <p:grpSp>
        <p:nvGrpSpPr>
          <p:cNvPr id="36" name="Gruppieren 35">
            <a:extLst>
              <a:ext uri="{FF2B5EF4-FFF2-40B4-BE49-F238E27FC236}">
                <a16:creationId xmlns:a16="http://schemas.microsoft.com/office/drawing/2014/main" id="{EF67D3F6-F387-47AD-A00F-5525DBEF738B}"/>
              </a:ext>
            </a:extLst>
          </p:cNvPr>
          <p:cNvGrpSpPr/>
          <p:nvPr/>
        </p:nvGrpSpPr>
        <p:grpSpPr>
          <a:xfrm>
            <a:off x="3624446" y="4594423"/>
            <a:ext cx="2181155" cy="1001343"/>
            <a:chOff x="3595415" y="4546947"/>
            <a:chExt cx="2181155" cy="1001343"/>
          </a:xfrm>
        </p:grpSpPr>
        <p:sp>
          <p:nvSpPr>
            <p:cNvPr id="21" name="Rechteck: abgerundete Ecken 20">
              <a:extLst>
                <a:ext uri="{FF2B5EF4-FFF2-40B4-BE49-F238E27FC236}">
                  <a16:creationId xmlns:a16="http://schemas.microsoft.com/office/drawing/2014/main" id="{E99C7A92-E5B8-481A-9124-A90EB69FBC9B}"/>
                </a:ext>
              </a:extLst>
            </p:cNvPr>
            <p:cNvSpPr/>
            <p:nvPr/>
          </p:nvSpPr>
          <p:spPr>
            <a:xfrm>
              <a:off x="3976570" y="4848686"/>
              <a:ext cx="1800000" cy="504000"/>
            </a:xfrm>
            <a:prstGeom prst="roundRect">
              <a:avLst>
                <a:gd name="adj" fmla="val 0"/>
              </a:avLst>
            </a:prstGeom>
            <a:solidFill>
              <a:srgbClr val="D6851B"/>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fr-FR" b="1" dirty="0">
                  <a:solidFill>
                    <a:schemeClr val="bg1"/>
                  </a:solidFill>
                </a:rPr>
                <a:t>Personnes en apprentissage </a:t>
              </a:r>
            </a:p>
          </p:txBody>
        </p:sp>
        <p:grpSp>
          <p:nvGrpSpPr>
            <p:cNvPr id="33" name="Gruppieren 32">
              <a:extLst>
                <a:ext uri="{FF2B5EF4-FFF2-40B4-BE49-F238E27FC236}">
                  <a16:creationId xmlns:a16="http://schemas.microsoft.com/office/drawing/2014/main" id="{87E9F4A9-D30A-4B37-A5FA-409F40F88D00}"/>
                </a:ext>
              </a:extLst>
            </p:cNvPr>
            <p:cNvGrpSpPr/>
            <p:nvPr/>
          </p:nvGrpSpPr>
          <p:grpSpPr>
            <a:xfrm>
              <a:off x="3595415" y="4546947"/>
              <a:ext cx="463762" cy="1001343"/>
              <a:chOff x="2466852" y="4726567"/>
              <a:chExt cx="535353" cy="1155921"/>
            </a:xfrm>
          </p:grpSpPr>
          <p:sp>
            <p:nvSpPr>
              <p:cNvPr id="32" name="Rechteck: abgerundete Ecken 31">
                <a:extLst>
                  <a:ext uri="{FF2B5EF4-FFF2-40B4-BE49-F238E27FC236}">
                    <a16:creationId xmlns:a16="http://schemas.microsoft.com/office/drawing/2014/main" id="{BA85DF55-43D6-4852-B3F8-A459CF8D3EB5}"/>
                  </a:ext>
                </a:extLst>
              </p:cNvPr>
              <p:cNvSpPr/>
              <p:nvPr/>
            </p:nvSpPr>
            <p:spPr>
              <a:xfrm>
                <a:off x="2824520" y="5024046"/>
                <a:ext cx="171093" cy="858442"/>
              </a:xfrm>
              <a:custGeom>
                <a:avLst/>
                <a:gdLst>
                  <a:gd name="connsiteX0" fmla="*/ 0 w 178594"/>
                  <a:gd name="connsiteY0" fmla="*/ 29766 h 419253"/>
                  <a:gd name="connsiteX1" fmla="*/ 29766 w 178594"/>
                  <a:gd name="connsiteY1" fmla="*/ 0 h 419253"/>
                  <a:gd name="connsiteX2" fmla="*/ 148828 w 178594"/>
                  <a:gd name="connsiteY2" fmla="*/ 0 h 419253"/>
                  <a:gd name="connsiteX3" fmla="*/ 178594 w 178594"/>
                  <a:gd name="connsiteY3" fmla="*/ 29766 h 419253"/>
                  <a:gd name="connsiteX4" fmla="*/ 178594 w 178594"/>
                  <a:gd name="connsiteY4" fmla="*/ 389487 h 419253"/>
                  <a:gd name="connsiteX5" fmla="*/ 148828 w 178594"/>
                  <a:gd name="connsiteY5" fmla="*/ 419253 h 419253"/>
                  <a:gd name="connsiteX6" fmla="*/ 29766 w 178594"/>
                  <a:gd name="connsiteY6" fmla="*/ 419253 h 419253"/>
                  <a:gd name="connsiteX7" fmla="*/ 0 w 178594"/>
                  <a:gd name="connsiteY7" fmla="*/ 389487 h 419253"/>
                  <a:gd name="connsiteX8" fmla="*/ 0 w 178594"/>
                  <a:gd name="connsiteY8" fmla="*/ 29766 h 419253"/>
                  <a:gd name="connsiteX0" fmla="*/ 0 w 178594"/>
                  <a:gd name="connsiteY0" fmla="*/ 65485 h 454972"/>
                  <a:gd name="connsiteX1" fmla="*/ 25004 w 178594"/>
                  <a:gd name="connsiteY1" fmla="*/ 0 h 454972"/>
                  <a:gd name="connsiteX2" fmla="*/ 148828 w 178594"/>
                  <a:gd name="connsiteY2" fmla="*/ 35719 h 454972"/>
                  <a:gd name="connsiteX3" fmla="*/ 178594 w 178594"/>
                  <a:gd name="connsiteY3" fmla="*/ 65485 h 454972"/>
                  <a:gd name="connsiteX4" fmla="*/ 178594 w 178594"/>
                  <a:gd name="connsiteY4" fmla="*/ 425206 h 454972"/>
                  <a:gd name="connsiteX5" fmla="*/ 148828 w 178594"/>
                  <a:gd name="connsiteY5" fmla="*/ 454972 h 454972"/>
                  <a:gd name="connsiteX6" fmla="*/ 29766 w 178594"/>
                  <a:gd name="connsiteY6" fmla="*/ 454972 h 454972"/>
                  <a:gd name="connsiteX7" fmla="*/ 0 w 178594"/>
                  <a:gd name="connsiteY7" fmla="*/ 425206 h 454972"/>
                  <a:gd name="connsiteX8" fmla="*/ 0 w 178594"/>
                  <a:gd name="connsiteY8" fmla="*/ 65485 h 454972"/>
                  <a:gd name="connsiteX0" fmla="*/ 0 w 192881"/>
                  <a:gd name="connsiteY0" fmla="*/ 65485 h 454972"/>
                  <a:gd name="connsiteX1" fmla="*/ 25004 w 192881"/>
                  <a:gd name="connsiteY1" fmla="*/ 0 h 454972"/>
                  <a:gd name="connsiteX2" fmla="*/ 148828 w 192881"/>
                  <a:gd name="connsiteY2" fmla="*/ 35719 h 454972"/>
                  <a:gd name="connsiteX3" fmla="*/ 192881 w 192881"/>
                  <a:gd name="connsiteY3" fmla="*/ 336947 h 454972"/>
                  <a:gd name="connsiteX4" fmla="*/ 178594 w 192881"/>
                  <a:gd name="connsiteY4" fmla="*/ 425206 h 454972"/>
                  <a:gd name="connsiteX5" fmla="*/ 148828 w 192881"/>
                  <a:gd name="connsiteY5" fmla="*/ 454972 h 454972"/>
                  <a:gd name="connsiteX6" fmla="*/ 29766 w 192881"/>
                  <a:gd name="connsiteY6" fmla="*/ 454972 h 454972"/>
                  <a:gd name="connsiteX7" fmla="*/ 0 w 192881"/>
                  <a:gd name="connsiteY7" fmla="*/ 425206 h 454972"/>
                  <a:gd name="connsiteX8" fmla="*/ 0 w 192881"/>
                  <a:gd name="connsiteY8" fmla="*/ 65485 h 454972"/>
                  <a:gd name="connsiteX0" fmla="*/ 0 w 192881"/>
                  <a:gd name="connsiteY0" fmla="*/ 65485 h 454972"/>
                  <a:gd name="connsiteX1" fmla="*/ 25004 w 192881"/>
                  <a:gd name="connsiteY1" fmla="*/ 0 h 454972"/>
                  <a:gd name="connsiteX2" fmla="*/ 148828 w 192881"/>
                  <a:gd name="connsiteY2" fmla="*/ 35719 h 454972"/>
                  <a:gd name="connsiteX3" fmla="*/ 192881 w 192881"/>
                  <a:gd name="connsiteY3" fmla="*/ 336947 h 454972"/>
                  <a:gd name="connsiteX4" fmla="*/ 178594 w 192881"/>
                  <a:gd name="connsiteY4" fmla="*/ 425206 h 454972"/>
                  <a:gd name="connsiteX5" fmla="*/ 148828 w 192881"/>
                  <a:gd name="connsiteY5" fmla="*/ 454972 h 454972"/>
                  <a:gd name="connsiteX6" fmla="*/ 29766 w 192881"/>
                  <a:gd name="connsiteY6" fmla="*/ 454972 h 454972"/>
                  <a:gd name="connsiteX7" fmla="*/ 0 w 192881"/>
                  <a:gd name="connsiteY7" fmla="*/ 425206 h 454972"/>
                  <a:gd name="connsiteX8" fmla="*/ 0 w 192881"/>
                  <a:gd name="connsiteY8" fmla="*/ 65485 h 454972"/>
                  <a:gd name="connsiteX0" fmla="*/ 0 w 192881"/>
                  <a:gd name="connsiteY0" fmla="*/ 65485 h 454972"/>
                  <a:gd name="connsiteX1" fmla="*/ 25004 w 192881"/>
                  <a:gd name="connsiteY1" fmla="*/ 0 h 454972"/>
                  <a:gd name="connsiteX2" fmla="*/ 148828 w 192881"/>
                  <a:gd name="connsiteY2" fmla="*/ 35719 h 454972"/>
                  <a:gd name="connsiteX3" fmla="*/ 192881 w 192881"/>
                  <a:gd name="connsiteY3" fmla="*/ 336947 h 454972"/>
                  <a:gd name="connsiteX4" fmla="*/ 183356 w 192881"/>
                  <a:gd name="connsiteY4" fmla="*/ 408538 h 454972"/>
                  <a:gd name="connsiteX5" fmla="*/ 148828 w 192881"/>
                  <a:gd name="connsiteY5" fmla="*/ 454972 h 454972"/>
                  <a:gd name="connsiteX6" fmla="*/ 29766 w 192881"/>
                  <a:gd name="connsiteY6" fmla="*/ 454972 h 454972"/>
                  <a:gd name="connsiteX7" fmla="*/ 0 w 192881"/>
                  <a:gd name="connsiteY7" fmla="*/ 425206 h 454972"/>
                  <a:gd name="connsiteX8" fmla="*/ 0 w 192881"/>
                  <a:gd name="connsiteY8" fmla="*/ 65485 h 454972"/>
                  <a:gd name="connsiteX0" fmla="*/ 0 w 192881"/>
                  <a:gd name="connsiteY0" fmla="*/ 65485 h 454972"/>
                  <a:gd name="connsiteX1" fmla="*/ 25004 w 192881"/>
                  <a:gd name="connsiteY1" fmla="*/ 0 h 454972"/>
                  <a:gd name="connsiteX2" fmla="*/ 148828 w 192881"/>
                  <a:gd name="connsiteY2" fmla="*/ 35719 h 454972"/>
                  <a:gd name="connsiteX3" fmla="*/ 192881 w 192881"/>
                  <a:gd name="connsiteY3" fmla="*/ 336947 h 454972"/>
                  <a:gd name="connsiteX4" fmla="*/ 183356 w 192881"/>
                  <a:gd name="connsiteY4" fmla="*/ 408538 h 454972"/>
                  <a:gd name="connsiteX5" fmla="*/ 148828 w 192881"/>
                  <a:gd name="connsiteY5" fmla="*/ 447829 h 454972"/>
                  <a:gd name="connsiteX6" fmla="*/ 29766 w 192881"/>
                  <a:gd name="connsiteY6" fmla="*/ 454972 h 454972"/>
                  <a:gd name="connsiteX7" fmla="*/ 0 w 192881"/>
                  <a:gd name="connsiteY7" fmla="*/ 425206 h 454972"/>
                  <a:gd name="connsiteX8" fmla="*/ 0 w 192881"/>
                  <a:gd name="connsiteY8" fmla="*/ 65485 h 454972"/>
                  <a:gd name="connsiteX0" fmla="*/ 0 w 192881"/>
                  <a:gd name="connsiteY0" fmla="*/ 65485 h 454972"/>
                  <a:gd name="connsiteX1" fmla="*/ 25004 w 192881"/>
                  <a:gd name="connsiteY1" fmla="*/ 0 h 454972"/>
                  <a:gd name="connsiteX2" fmla="*/ 139303 w 192881"/>
                  <a:gd name="connsiteY2" fmla="*/ 38100 h 454972"/>
                  <a:gd name="connsiteX3" fmla="*/ 192881 w 192881"/>
                  <a:gd name="connsiteY3" fmla="*/ 336947 h 454972"/>
                  <a:gd name="connsiteX4" fmla="*/ 183356 w 192881"/>
                  <a:gd name="connsiteY4" fmla="*/ 408538 h 454972"/>
                  <a:gd name="connsiteX5" fmla="*/ 148828 w 192881"/>
                  <a:gd name="connsiteY5" fmla="*/ 447829 h 454972"/>
                  <a:gd name="connsiteX6" fmla="*/ 29766 w 192881"/>
                  <a:gd name="connsiteY6" fmla="*/ 454972 h 454972"/>
                  <a:gd name="connsiteX7" fmla="*/ 0 w 192881"/>
                  <a:gd name="connsiteY7" fmla="*/ 425206 h 454972"/>
                  <a:gd name="connsiteX8" fmla="*/ 0 w 192881"/>
                  <a:gd name="connsiteY8" fmla="*/ 65485 h 454972"/>
                  <a:gd name="connsiteX0" fmla="*/ 0 w 192881"/>
                  <a:gd name="connsiteY0" fmla="*/ 65485 h 454972"/>
                  <a:gd name="connsiteX1" fmla="*/ 25004 w 192881"/>
                  <a:gd name="connsiteY1" fmla="*/ 0 h 454972"/>
                  <a:gd name="connsiteX2" fmla="*/ 139303 w 192881"/>
                  <a:gd name="connsiteY2" fmla="*/ 38100 h 454972"/>
                  <a:gd name="connsiteX3" fmla="*/ 192881 w 192881"/>
                  <a:gd name="connsiteY3" fmla="*/ 336947 h 454972"/>
                  <a:gd name="connsiteX4" fmla="*/ 183356 w 192881"/>
                  <a:gd name="connsiteY4" fmla="*/ 408538 h 454972"/>
                  <a:gd name="connsiteX5" fmla="*/ 148828 w 192881"/>
                  <a:gd name="connsiteY5" fmla="*/ 447829 h 454972"/>
                  <a:gd name="connsiteX6" fmla="*/ 29766 w 192881"/>
                  <a:gd name="connsiteY6" fmla="*/ 454972 h 454972"/>
                  <a:gd name="connsiteX7" fmla="*/ 0 w 192881"/>
                  <a:gd name="connsiteY7" fmla="*/ 425206 h 454972"/>
                  <a:gd name="connsiteX8" fmla="*/ 0 w 192881"/>
                  <a:gd name="connsiteY8" fmla="*/ 65485 h 454972"/>
                  <a:gd name="connsiteX0" fmla="*/ 0 w 192881"/>
                  <a:gd name="connsiteY0" fmla="*/ 65485 h 454972"/>
                  <a:gd name="connsiteX1" fmla="*/ 25004 w 192881"/>
                  <a:gd name="connsiteY1" fmla="*/ 0 h 454972"/>
                  <a:gd name="connsiteX2" fmla="*/ 139303 w 192881"/>
                  <a:gd name="connsiteY2" fmla="*/ 38100 h 454972"/>
                  <a:gd name="connsiteX3" fmla="*/ 192881 w 192881"/>
                  <a:gd name="connsiteY3" fmla="*/ 336947 h 454972"/>
                  <a:gd name="connsiteX4" fmla="*/ 183356 w 192881"/>
                  <a:gd name="connsiteY4" fmla="*/ 408538 h 454972"/>
                  <a:gd name="connsiteX5" fmla="*/ 148828 w 192881"/>
                  <a:gd name="connsiteY5" fmla="*/ 447829 h 454972"/>
                  <a:gd name="connsiteX6" fmla="*/ 29766 w 192881"/>
                  <a:gd name="connsiteY6" fmla="*/ 454972 h 454972"/>
                  <a:gd name="connsiteX7" fmla="*/ 0 w 192881"/>
                  <a:gd name="connsiteY7" fmla="*/ 425206 h 454972"/>
                  <a:gd name="connsiteX8" fmla="*/ 0 w 192881"/>
                  <a:gd name="connsiteY8" fmla="*/ 65485 h 454972"/>
                  <a:gd name="connsiteX0" fmla="*/ 0 w 192881"/>
                  <a:gd name="connsiteY0" fmla="*/ 65485 h 835972"/>
                  <a:gd name="connsiteX1" fmla="*/ 25004 w 192881"/>
                  <a:gd name="connsiteY1" fmla="*/ 0 h 835972"/>
                  <a:gd name="connsiteX2" fmla="*/ 139303 w 192881"/>
                  <a:gd name="connsiteY2" fmla="*/ 38100 h 835972"/>
                  <a:gd name="connsiteX3" fmla="*/ 192881 w 192881"/>
                  <a:gd name="connsiteY3" fmla="*/ 336947 h 835972"/>
                  <a:gd name="connsiteX4" fmla="*/ 183356 w 192881"/>
                  <a:gd name="connsiteY4" fmla="*/ 408538 h 835972"/>
                  <a:gd name="connsiteX5" fmla="*/ 148828 w 192881"/>
                  <a:gd name="connsiteY5" fmla="*/ 447829 h 835972"/>
                  <a:gd name="connsiteX6" fmla="*/ 139304 w 192881"/>
                  <a:gd name="connsiteY6" fmla="*/ 835972 h 835972"/>
                  <a:gd name="connsiteX7" fmla="*/ 0 w 192881"/>
                  <a:gd name="connsiteY7" fmla="*/ 425206 h 835972"/>
                  <a:gd name="connsiteX8" fmla="*/ 0 w 192881"/>
                  <a:gd name="connsiteY8" fmla="*/ 65485 h 835972"/>
                  <a:gd name="connsiteX0" fmla="*/ 0 w 192881"/>
                  <a:gd name="connsiteY0" fmla="*/ 65485 h 835972"/>
                  <a:gd name="connsiteX1" fmla="*/ 25004 w 192881"/>
                  <a:gd name="connsiteY1" fmla="*/ 0 h 835972"/>
                  <a:gd name="connsiteX2" fmla="*/ 139303 w 192881"/>
                  <a:gd name="connsiteY2" fmla="*/ 38100 h 835972"/>
                  <a:gd name="connsiteX3" fmla="*/ 192881 w 192881"/>
                  <a:gd name="connsiteY3" fmla="*/ 336947 h 835972"/>
                  <a:gd name="connsiteX4" fmla="*/ 183356 w 192881"/>
                  <a:gd name="connsiteY4" fmla="*/ 408538 h 835972"/>
                  <a:gd name="connsiteX5" fmla="*/ 127397 w 192881"/>
                  <a:gd name="connsiteY5" fmla="*/ 447829 h 835972"/>
                  <a:gd name="connsiteX6" fmla="*/ 139304 w 192881"/>
                  <a:gd name="connsiteY6" fmla="*/ 835972 h 835972"/>
                  <a:gd name="connsiteX7" fmla="*/ 0 w 192881"/>
                  <a:gd name="connsiteY7" fmla="*/ 425206 h 835972"/>
                  <a:gd name="connsiteX8" fmla="*/ 0 w 192881"/>
                  <a:gd name="connsiteY8" fmla="*/ 65485 h 835972"/>
                  <a:gd name="connsiteX0" fmla="*/ 0 w 192881"/>
                  <a:gd name="connsiteY0" fmla="*/ 65485 h 835972"/>
                  <a:gd name="connsiteX1" fmla="*/ 25004 w 192881"/>
                  <a:gd name="connsiteY1" fmla="*/ 0 h 835972"/>
                  <a:gd name="connsiteX2" fmla="*/ 139303 w 192881"/>
                  <a:gd name="connsiteY2" fmla="*/ 38100 h 835972"/>
                  <a:gd name="connsiteX3" fmla="*/ 192881 w 192881"/>
                  <a:gd name="connsiteY3" fmla="*/ 336947 h 835972"/>
                  <a:gd name="connsiteX4" fmla="*/ 183356 w 192881"/>
                  <a:gd name="connsiteY4" fmla="*/ 408538 h 835972"/>
                  <a:gd name="connsiteX5" fmla="*/ 139304 w 192881"/>
                  <a:gd name="connsiteY5" fmla="*/ 447829 h 835972"/>
                  <a:gd name="connsiteX6" fmla="*/ 139304 w 192881"/>
                  <a:gd name="connsiteY6" fmla="*/ 835972 h 835972"/>
                  <a:gd name="connsiteX7" fmla="*/ 0 w 192881"/>
                  <a:gd name="connsiteY7" fmla="*/ 425206 h 835972"/>
                  <a:gd name="connsiteX8" fmla="*/ 0 w 192881"/>
                  <a:gd name="connsiteY8" fmla="*/ 65485 h 835972"/>
                  <a:gd name="connsiteX0" fmla="*/ 0 w 192881"/>
                  <a:gd name="connsiteY0" fmla="*/ 65485 h 842409"/>
                  <a:gd name="connsiteX1" fmla="*/ 25004 w 192881"/>
                  <a:gd name="connsiteY1" fmla="*/ 0 h 842409"/>
                  <a:gd name="connsiteX2" fmla="*/ 139303 w 192881"/>
                  <a:gd name="connsiteY2" fmla="*/ 38100 h 842409"/>
                  <a:gd name="connsiteX3" fmla="*/ 192881 w 192881"/>
                  <a:gd name="connsiteY3" fmla="*/ 336947 h 842409"/>
                  <a:gd name="connsiteX4" fmla="*/ 183356 w 192881"/>
                  <a:gd name="connsiteY4" fmla="*/ 408538 h 842409"/>
                  <a:gd name="connsiteX5" fmla="*/ 139304 w 192881"/>
                  <a:gd name="connsiteY5" fmla="*/ 447829 h 842409"/>
                  <a:gd name="connsiteX6" fmla="*/ 139304 w 192881"/>
                  <a:gd name="connsiteY6" fmla="*/ 835972 h 842409"/>
                  <a:gd name="connsiteX7" fmla="*/ 109538 w 192881"/>
                  <a:gd name="connsiteY7" fmla="*/ 834781 h 842409"/>
                  <a:gd name="connsiteX8" fmla="*/ 0 w 192881"/>
                  <a:gd name="connsiteY8" fmla="*/ 65485 h 842409"/>
                  <a:gd name="connsiteX0" fmla="*/ 0 w 192881"/>
                  <a:gd name="connsiteY0" fmla="*/ 65485 h 842409"/>
                  <a:gd name="connsiteX1" fmla="*/ 25004 w 192881"/>
                  <a:gd name="connsiteY1" fmla="*/ 0 h 842409"/>
                  <a:gd name="connsiteX2" fmla="*/ 139303 w 192881"/>
                  <a:gd name="connsiteY2" fmla="*/ 38100 h 842409"/>
                  <a:gd name="connsiteX3" fmla="*/ 192881 w 192881"/>
                  <a:gd name="connsiteY3" fmla="*/ 336947 h 842409"/>
                  <a:gd name="connsiteX4" fmla="*/ 183356 w 192881"/>
                  <a:gd name="connsiteY4" fmla="*/ 408538 h 842409"/>
                  <a:gd name="connsiteX5" fmla="*/ 139304 w 192881"/>
                  <a:gd name="connsiteY5" fmla="*/ 447829 h 842409"/>
                  <a:gd name="connsiteX6" fmla="*/ 139304 w 192881"/>
                  <a:gd name="connsiteY6" fmla="*/ 835972 h 842409"/>
                  <a:gd name="connsiteX7" fmla="*/ 109538 w 192881"/>
                  <a:gd name="connsiteY7" fmla="*/ 834781 h 842409"/>
                  <a:gd name="connsiteX8" fmla="*/ 0 w 192881"/>
                  <a:gd name="connsiteY8" fmla="*/ 65485 h 842409"/>
                  <a:gd name="connsiteX0" fmla="*/ 0 w 192881"/>
                  <a:gd name="connsiteY0" fmla="*/ 65485 h 838046"/>
                  <a:gd name="connsiteX1" fmla="*/ 25004 w 192881"/>
                  <a:gd name="connsiteY1" fmla="*/ 0 h 838046"/>
                  <a:gd name="connsiteX2" fmla="*/ 139303 w 192881"/>
                  <a:gd name="connsiteY2" fmla="*/ 38100 h 838046"/>
                  <a:gd name="connsiteX3" fmla="*/ 192881 w 192881"/>
                  <a:gd name="connsiteY3" fmla="*/ 336947 h 838046"/>
                  <a:gd name="connsiteX4" fmla="*/ 183356 w 192881"/>
                  <a:gd name="connsiteY4" fmla="*/ 408538 h 838046"/>
                  <a:gd name="connsiteX5" fmla="*/ 139304 w 192881"/>
                  <a:gd name="connsiteY5" fmla="*/ 447829 h 838046"/>
                  <a:gd name="connsiteX6" fmla="*/ 144066 w 192881"/>
                  <a:gd name="connsiteY6" fmla="*/ 800254 h 838046"/>
                  <a:gd name="connsiteX7" fmla="*/ 109538 w 192881"/>
                  <a:gd name="connsiteY7" fmla="*/ 834781 h 838046"/>
                  <a:gd name="connsiteX8" fmla="*/ 0 w 192881"/>
                  <a:gd name="connsiteY8" fmla="*/ 65485 h 838046"/>
                  <a:gd name="connsiteX0" fmla="*/ 0 w 195263"/>
                  <a:gd name="connsiteY0" fmla="*/ 65485 h 810307"/>
                  <a:gd name="connsiteX1" fmla="*/ 25004 w 195263"/>
                  <a:gd name="connsiteY1" fmla="*/ 0 h 810307"/>
                  <a:gd name="connsiteX2" fmla="*/ 139303 w 195263"/>
                  <a:gd name="connsiteY2" fmla="*/ 38100 h 810307"/>
                  <a:gd name="connsiteX3" fmla="*/ 192881 w 195263"/>
                  <a:gd name="connsiteY3" fmla="*/ 336947 h 810307"/>
                  <a:gd name="connsiteX4" fmla="*/ 183356 w 195263"/>
                  <a:gd name="connsiteY4" fmla="*/ 408538 h 810307"/>
                  <a:gd name="connsiteX5" fmla="*/ 139304 w 195263"/>
                  <a:gd name="connsiteY5" fmla="*/ 447829 h 810307"/>
                  <a:gd name="connsiteX6" fmla="*/ 144066 w 195263"/>
                  <a:gd name="connsiteY6" fmla="*/ 800254 h 810307"/>
                  <a:gd name="connsiteX7" fmla="*/ 195263 w 195263"/>
                  <a:gd name="connsiteY7" fmla="*/ 803825 h 810307"/>
                  <a:gd name="connsiteX8" fmla="*/ 0 w 195263"/>
                  <a:gd name="connsiteY8" fmla="*/ 65485 h 810307"/>
                  <a:gd name="connsiteX0" fmla="*/ 145246 w 171441"/>
                  <a:gd name="connsiteY0" fmla="*/ 858442 h 858442"/>
                  <a:gd name="connsiteX1" fmla="*/ 1182 w 171441"/>
                  <a:gd name="connsiteY1" fmla="*/ 0 h 858442"/>
                  <a:gd name="connsiteX2" fmla="*/ 115481 w 171441"/>
                  <a:gd name="connsiteY2" fmla="*/ 38100 h 858442"/>
                  <a:gd name="connsiteX3" fmla="*/ 169059 w 171441"/>
                  <a:gd name="connsiteY3" fmla="*/ 336947 h 858442"/>
                  <a:gd name="connsiteX4" fmla="*/ 159534 w 171441"/>
                  <a:gd name="connsiteY4" fmla="*/ 408538 h 858442"/>
                  <a:gd name="connsiteX5" fmla="*/ 115482 w 171441"/>
                  <a:gd name="connsiteY5" fmla="*/ 447829 h 858442"/>
                  <a:gd name="connsiteX6" fmla="*/ 120244 w 171441"/>
                  <a:gd name="connsiteY6" fmla="*/ 800254 h 858442"/>
                  <a:gd name="connsiteX7" fmla="*/ 171441 w 171441"/>
                  <a:gd name="connsiteY7" fmla="*/ 803825 h 858442"/>
                  <a:gd name="connsiteX8" fmla="*/ 145246 w 171441"/>
                  <a:gd name="connsiteY8" fmla="*/ 858442 h 858442"/>
                  <a:gd name="connsiteX0" fmla="*/ 146189 w 172384"/>
                  <a:gd name="connsiteY0" fmla="*/ 858442 h 858442"/>
                  <a:gd name="connsiteX1" fmla="*/ 29509 w 172384"/>
                  <a:gd name="connsiteY1" fmla="*/ 755248 h 858442"/>
                  <a:gd name="connsiteX2" fmla="*/ 2125 w 172384"/>
                  <a:gd name="connsiteY2" fmla="*/ 0 h 858442"/>
                  <a:gd name="connsiteX3" fmla="*/ 116424 w 172384"/>
                  <a:gd name="connsiteY3" fmla="*/ 38100 h 858442"/>
                  <a:gd name="connsiteX4" fmla="*/ 170002 w 172384"/>
                  <a:gd name="connsiteY4" fmla="*/ 336947 h 858442"/>
                  <a:gd name="connsiteX5" fmla="*/ 160477 w 172384"/>
                  <a:gd name="connsiteY5" fmla="*/ 408538 h 858442"/>
                  <a:gd name="connsiteX6" fmla="*/ 116425 w 172384"/>
                  <a:gd name="connsiteY6" fmla="*/ 447829 h 858442"/>
                  <a:gd name="connsiteX7" fmla="*/ 121187 w 172384"/>
                  <a:gd name="connsiteY7" fmla="*/ 800254 h 858442"/>
                  <a:gd name="connsiteX8" fmla="*/ 172384 w 172384"/>
                  <a:gd name="connsiteY8" fmla="*/ 803825 h 858442"/>
                  <a:gd name="connsiteX9" fmla="*/ 146189 w 172384"/>
                  <a:gd name="connsiteY9" fmla="*/ 858442 h 858442"/>
                  <a:gd name="connsiteX0" fmla="*/ 144898 w 171093"/>
                  <a:gd name="connsiteY0" fmla="*/ 858442 h 858442"/>
                  <a:gd name="connsiteX1" fmla="*/ 28218 w 171093"/>
                  <a:gd name="connsiteY1" fmla="*/ 755248 h 858442"/>
                  <a:gd name="connsiteX2" fmla="*/ 834 w 171093"/>
                  <a:gd name="connsiteY2" fmla="*/ 0 h 858442"/>
                  <a:gd name="connsiteX3" fmla="*/ 115133 w 171093"/>
                  <a:gd name="connsiteY3" fmla="*/ 38100 h 858442"/>
                  <a:gd name="connsiteX4" fmla="*/ 168711 w 171093"/>
                  <a:gd name="connsiteY4" fmla="*/ 336947 h 858442"/>
                  <a:gd name="connsiteX5" fmla="*/ 159186 w 171093"/>
                  <a:gd name="connsiteY5" fmla="*/ 408538 h 858442"/>
                  <a:gd name="connsiteX6" fmla="*/ 115134 w 171093"/>
                  <a:gd name="connsiteY6" fmla="*/ 447829 h 858442"/>
                  <a:gd name="connsiteX7" fmla="*/ 119896 w 171093"/>
                  <a:gd name="connsiteY7" fmla="*/ 800254 h 858442"/>
                  <a:gd name="connsiteX8" fmla="*/ 171093 w 171093"/>
                  <a:gd name="connsiteY8" fmla="*/ 803825 h 858442"/>
                  <a:gd name="connsiteX9" fmla="*/ 144898 w 171093"/>
                  <a:gd name="connsiteY9" fmla="*/ 858442 h 858442"/>
                  <a:gd name="connsiteX0" fmla="*/ 144898 w 171093"/>
                  <a:gd name="connsiteY0" fmla="*/ 858442 h 858442"/>
                  <a:gd name="connsiteX1" fmla="*/ 28218 w 171093"/>
                  <a:gd name="connsiteY1" fmla="*/ 755248 h 858442"/>
                  <a:gd name="connsiteX2" fmla="*/ 834 w 171093"/>
                  <a:gd name="connsiteY2" fmla="*/ 0 h 858442"/>
                  <a:gd name="connsiteX3" fmla="*/ 115133 w 171093"/>
                  <a:gd name="connsiteY3" fmla="*/ 38100 h 858442"/>
                  <a:gd name="connsiteX4" fmla="*/ 168711 w 171093"/>
                  <a:gd name="connsiteY4" fmla="*/ 336947 h 858442"/>
                  <a:gd name="connsiteX5" fmla="*/ 159186 w 171093"/>
                  <a:gd name="connsiteY5" fmla="*/ 408538 h 858442"/>
                  <a:gd name="connsiteX6" fmla="*/ 115134 w 171093"/>
                  <a:gd name="connsiteY6" fmla="*/ 447829 h 858442"/>
                  <a:gd name="connsiteX7" fmla="*/ 127040 w 171093"/>
                  <a:gd name="connsiteY7" fmla="*/ 797873 h 858442"/>
                  <a:gd name="connsiteX8" fmla="*/ 171093 w 171093"/>
                  <a:gd name="connsiteY8" fmla="*/ 803825 h 858442"/>
                  <a:gd name="connsiteX9" fmla="*/ 144898 w 171093"/>
                  <a:gd name="connsiteY9" fmla="*/ 858442 h 858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1093" h="858442">
                    <a:moveTo>
                      <a:pt x="144898" y="858442"/>
                    </a:moveTo>
                    <a:cubicBezTo>
                      <a:pt x="128626" y="803118"/>
                      <a:pt x="52229" y="898322"/>
                      <a:pt x="28218" y="755248"/>
                    </a:cubicBezTo>
                    <a:cubicBezTo>
                      <a:pt x="32782" y="621699"/>
                      <a:pt x="-6111" y="72296"/>
                      <a:pt x="834" y="0"/>
                    </a:cubicBezTo>
                    <a:cubicBezTo>
                      <a:pt x="40521" y="0"/>
                      <a:pt x="63540" y="14287"/>
                      <a:pt x="115133" y="38100"/>
                    </a:cubicBezTo>
                    <a:cubicBezTo>
                      <a:pt x="136334" y="116681"/>
                      <a:pt x="168711" y="320508"/>
                      <a:pt x="168711" y="336947"/>
                    </a:cubicBezTo>
                    <a:cubicBezTo>
                      <a:pt x="118705" y="363986"/>
                      <a:pt x="163948" y="379118"/>
                      <a:pt x="159186" y="408538"/>
                    </a:cubicBezTo>
                    <a:cubicBezTo>
                      <a:pt x="159186" y="424977"/>
                      <a:pt x="131573" y="447829"/>
                      <a:pt x="115134" y="447829"/>
                    </a:cubicBezTo>
                    <a:cubicBezTo>
                      <a:pt x="116721" y="565304"/>
                      <a:pt x="125453" y="680398"/>
                      <a:pt x="127040" y="797873"/>
                    </a:cubicBezTo>
                    <a:cubicBezTo>
                      <a:pt x="110601" y="797873"/>
                      <a:pt x="171093" y="820264"/>
                      <a:pt x="171093" y="803825"/>
                    </a:cubicBezTo>
                    <a:lnTo>
                      <a:pt x="144898" y="85844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31" name="Grafik 30">
                <a:extLst>
                  <a:ext uri="{FF2B5EF4-FFF2-40B4-BE49-F238E27FC236}">
                    <a16:creationId xmlns:a16="http://schemas.microsoft.com/office/drawing/2014/main" id="{195E1512-802C-4759-969A-579FC388096C}"/>
                  </a:ext>
                </a:extLst>
              </p:cNvPr>
              <p:cNvPicPr>
                <a:picLocks noChangeAspect="1"/>
              </p:cNvPicPr>
              <p:nvPr/>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2466852" y="4726567"/>
                <a:ext cx="535353" cy="1148191"/>
              </a:xfrm>
              <a:prstGeom prst="rect">
                <a:avLst/>
              </a:prstGeom>
            </p:spPr>
          </p:pic>
        </p:grpSp>
      </p:grpSp>
    </p:spTree>
    <p:extLst>
      <p:ext uri="{BB962C8B-B14F-4D97-AF65-F5344CB8AC3E}">
        <p14:creationId xmlns:p14="http://schemas.microsoft.com/office/powerpoint/2010/main" val="396333316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500"/>
                                        <p:tgtEl>
                                          <p:spTgt spid="1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xEl>
                                              <p:pRg st="1" end="1"/>
                                            </p:txEl>
                                          </p:spTgt>
                                        </p:tgtEl>
                                        <p:attrNameLst>
                                          <p:attrName>style.visibility</p:attrName>
                                        </p:attrNameLst>
                                      </p:cBhvr>
                                      <p:to>
                                        <p:strVal val="visible"/>
                                      </p:to>
                                    </p:set>
                                    <p:animEffect transition="in" filter="fade">
                                      <p:cBhvr>
                                        <p:cTn id="12" dur="500"/>
                                        <p:tgtEl>
                                          <p:spTgt spid="1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xEl>
                                              <p:pRg st="2" end="2"/>
                                            </p:txEl>
                                          </p:spTgt>
                                        </p:tgtEl>
                                        <p:attrNameLst>
                                          <p:attrName>style.visibility</p:attrName>
                                        </p:attrNameLst>
                                      </p:cBhvr>
                                      <p:to>
                                        <p:strVal val="visible"/>
                                      </p:to>
                                    </p:set>
                                    <p:animEffect transition="in" filter="fade">
                                      <p:cBhvr>
                                        <p:cTn id="17" dur="500"/>
                                        <p:tgtEl>
                                          <p:spTgt spid="1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xEl>
                                              <p:pRg st="3" end="3"/>
                                            </p:txEl>
                                          </p:spTgt>
                                        </p:tgtEl>
                                        <p:attrNameLst>
                                          <p:attrName>style.visibility</p:attrName>
                                        </p:attrNameLst>
                                      </p:cBhvr>
                                      <p:to>
                                        <p:strVal val="visible"/>
                                      </p:to>
                                    </p:set>
                                    <p:animEffect transition="in" filter="fade">
                                      <p:cBhvr>
                                        <p:cTn id="22" dur="500"/>
                                        <p:tgtEl>
                                          <p:spTgt spid="1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2">
                                            <p:txEl>
                                              <p:pRg st="4" end="4"/>
                                            </p:txEl>
                                          </p:spTgt>
                                        </p:tgtEl>
                                        <p:attrNameLst>
                                          <p:attrName>style.visibility</p:attrName>
                                        </p:attrNameLst>
                                      </p:cBhvr>
                                      <p:to>
                                        <p:strVal val="visible"/>
                                      </p:to>
                                    </p:set>
                                    <p:animEffect transition="in" filter="fade">
                                      <p:cBhvr>
                                        <p:cTn id="27" dur="500"/>
                                        <p:tgtEl>
                                          <p:spTgt spid="1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500"/>
                                        <p:tgtEl>
                                          <p:spTgt spid="1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6"/>
                                        </p:tgtEl>
                                        <p:attrNameLst>
                                          <p:attrName>style.visibility</p:attrName>
                                        </p:attrNameLst>
                                      </p:cBhvr>
                                      <p:to>
                                        <p:strVal val="visible"/>
                                      </p:to>
                                    </p:set>
                                    <p:animEffect transition="in" filter="fade">
                                      <p:cBhvr>
                                        <p:cTn id="37" dur="500"/>
                                        <p:tgtEl>
                                          <p:spTgt spid="36"/>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fade">
                                      <p:cBhvr>
                                        <p:cTn id="4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P spid="17"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A7DCDE-9502-4DE6-A0E5-133FBAA22CD9}"/>
              </a:ext>
            </a:extLst>
          </p:cNvPr>
          <p:cNvSpPr>
            <a:spLocks noGrp="1"/>
          </p:cNvSpPr>
          <p:nvPr>
            <p:ph type="title"/>
          </p:nvPr>
        </p:nvSpPr>
        <p:spPr/>
        <p:txBody>
          <a:bodyPr>
            <a:normAutofit/>
          </a:bodyPr>
          <a:lstStyle/>
          <a:p>
            <a:r>
              <a:rPr lang="fr-FR" dirty="0"/>
              <a:t>2. Aperçu des coûts et des gains</a:t>
            </a:r>
          </a:p>
        </p:txBody>
      </p:sp>
      <p:sp>
        <p:nvSpPr>
          <p:cNvPr id="4" name="Textfeld 3">
            <a:extLst>
              <a:ext uri="{FF2B5EF4-FFF2-40B4-BE49-F238E27FC236}">
                <a16:creationId xmlns:a16="http://schemas.microsoft.com/office/drawing/2014/main" id="{134A5880-57F5-4196-A904-4211D6EF3921}"/>
              </a:ext>
            </a:extLst>
          </p:cNvPr>
          <p:cNvSpPr txBox="1"/>
          <p:nvPr/>
        </p:nvSpPr>
        <p:spPr>
          <a:xfrm>
            <a:off x="658813" y="1572161"/>
            <a:ext cx="7528844" cy="769441"/>
          </a:xfrm>
          <a:prstGeom prst="rect">
            <a:avLst/>
          </a:prstGeom>
          <a:noFill/>
        </p:spPr>
        <p:txBody>
          <a:bodyPr wrap="square" lIns="0" tIns="0" rIns="0" bIns="0" rtlCol="0">
            <a:spAutoFit/>
          </a:bodyPr>
          <a:lstStyle/>
          <a:p>
            <a:pPr marL="457200" indent="-457200">
              <a:lnSpc>
                <a:spcPts val="2400"/>
              </a:lnSpc>
              <a:spcAft>
                <a:spcPts val="1200"/>
              </a:spcAft>
              <a:buFont typeface="+mj-lt"/>
              <a:buAutoNum type="alphaLcParenR"/>
            </a:pPr>
            <a:r>
              <a:rPr lang="fr-FR" sz="2000" dirty="0">
                <a:latin typeface="+mj-lt"/>
              </a:rPr>
              <a:t>Quels sont les coûts entraînés par les personnes en apprentissage ?</a:t>
            </a:r>
          </a:p>
          <a:p>
            <a:pPr marL="457200" indent="-457200">
              <a:lnSpc>
                <a:spcPts val="2400"/>
              </a:lnSpc>
              <a:spcAft>
                <a:spcPts val="1200"/>
              </a:spcAft>
              <a:buFont typeface="+mj-lt"/>
              <a:buAutoNum type="alphaLcParenR"/>
            </a:pPr>
            <a:r>
              <a:rPr lang="fr-FR" sz="2000" dirty="0">
                <a:latin typeface="+mj-lt"/>
              </a:rPr>
              <a:t>Comment les gains sont-ils générés ?</a:t>
            </a:r>
          </a:p>
        </p:txBody>
      </p:sp>
    </p:spTree>
    <p:extLst>
      <p:ext uri="{BB962C8B-B14F-4D97-AF65-F5344CB8AC3E}">
        <p14:creationId xmlns:p14="http://schemas.microsoft.com/office/powerpoint/2010/main" val="322487078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fade">
                                      <p:cBhvr>
                                        <p:cTn id="11" dur="10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6" name="Gerader Verbinder 35">
            <a:extLst>
              <a:ext uri="{FF2B5EF4-FFF2-40B4-BE49-F238E27FC236}">
                <a16:creationId xmlns:a16="http://schemas.microsoft.com/office/drawing/2014/main" id="{88D3F5D8-5458-4E52-935C-62225995957D}"/>
              </a:ext>
            </a:extLst>
          </p:cNvPr>
          <p:cNvCxnSpPr>
            <a:cxnSpLocks/>
          </p:cNvCxnSpPr>
          <p:nvPr/>
        </p:nvCxnSpPr>
        <p:spPr>
          <a:xfrm>
            <a:off x="7580062" y="1460241"/>
            <a:ext cx="0" cy="2632249"/>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7" name="Gerader Verbinder 36">
            <a:extLst>
              <a:ext uri="{FF2B5EF4-FFF2-40B4-BE49-F238E27FC236}">
                <a16:creationId xmlns:a16="http://schemas.microsoft.com/office/drawing/2014/main" id="{0A2D64D1-EB09-4905-8FD5-676750319FFF}"/>
              </a:ext>
            </a:extLst>
          </p:cNvPr>
          <p:cNvCxnSpPr>
            <a:cxnSpLocks/>
          </p:cNvCxnSpPr>
          <p:nvPr/>
        </p:nvCxnSpPr>
        <p:spPr>
          <a:xfrm>
            <a:off x="10471365" y="1460241"/>
            <a:ext cx="0" cy="3425775"/>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1" name="Gerader Verbinder 40">
            <a:extLst>
              <a:ext uri="{FF2B5EF4-FFF2-40B4-BE49-F238E27FC236}">
                <a16:creationId xmlns:a16="http://schemas.microsoft.com/office/drawing/2014/main" id="{75DF7342-F18C-496D-9464-C3D83C26C4CA}"/>
              </a:ext>
            </a:extLst>
          </p:cNvPr>
          <p:cNvCxnSpPr>
            <a:cxnSpLocks/>
            <a:endCxn id="25" idx="0"/>
          </p:cNvCxnSpPr>
          <p:nvPr/>
        </p:nvCxnSpPr>
        <p:spPr>
          <a:xfrm>
            <a:off x="4740043" y="1460241"/>
            <a:ext cx="17094" cy="264512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2" name="Gerader Verbinder 41">
            <a:extLst>
              <a:ext uri="{FF2B5EF4-FFF2-40B4-BE49-F238E27FC236}">
                <a16:creationId xmlns:a16="http://schemas.microsoft.com/office/drawing/2014/main" id="{7821D28C-4BBD-482A-896E-1338A27EC19D}"/>
              </a:ext>
            </a:extLst>
          </p:cNvPr>
          <p:cNvCxnSpPr>
            <a:cxnSpLocks/>
          </p:cNvCxnSpPr>
          <p:nvPr/>
        </p:nvCxnSpPr>
        <p:spPr>
          <a:xfrm flipH="1">
            <a:off x="1878510" y="1460241"/>
            <a:ext cx="25594" cy="2632249"/>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nvGrpSpPr>
          <p:cNvPr id="38" name="Group 10">
            <a:extLst>
              <a:ext uri="{FF2B5EF4-FFF2-40B4-BE49-F238E27FC236}">
                <a16:creationId xmlns:a16="http://schemas.microsoft.com/office/drawing/2014/main" id="{50D31295-D467-4429-8929-FB57AAEF9787}"/>
              </a:ext>
            </a:extLst>
          </p:cNvPr>
          <p:cNvGrpSpPr>
            <a:grpSpLocks/>
          </p:cNvGrpSpPr>
          <p:nvPr/>
        </p:nvGrpSpPr>
        <p:grpSpPr bwMode="auto">
          <a:xfrm rot="10800000" flipV="1">
            <a:off x="1904104" y="1232722"/>
            <a:ext cx="8567105" cy="231565"/>
            <a:chOff x="848" y="981"/>
            <a:chExt cx="4035" cy="458"/>
          </a:xfrm>
        </p:grpSpPr>
        <p:sp>
          <p:nvSpPr>
            <p:cNvPr id="39" name="Line 11">
              <a:extLst>
                <a:ext uri="{FF2B5EF4-FFF2-40B4-BE49-F238E27FC236}">
                  <a16:creationId xmlns:a16="http://schemas.microsoft.com/office/drawing/2014/main" id="{F0E03623-6AF1-4403-A09E-FFF546E82BB5}"/>
                </a:ext>
              </a:extLst>
            </p:cNvPr>
            <p:cNvSpPr>
              <a:spLocks noChangeShapeType="1"/>
            </p:cNvSpPr>
            <p:nvPr/>
          </p:nvSpPr>
          <p:spPr bwMode="auto">
            <a:xfrm>
              <a:off x="2880" y="981"/>
              <a:ext cx="0" cy="450"/>
            </a:xfrm>
            <a:prstGeom prst="line">
              <a:avLst/>
            </a:prstGeom>
            <a:noFill/>
            <a:ln w="9360" cap="sq">
              <a:solidFill>
                <a:schemeClr val="bg1">
                  <a:lumMod val="50000"/>
                </a:schemeClr>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de-DE" dirty="0">
                <a:latin typeface="+mj-lt"/>
              </a:endParaRPr>
            </a:p>
          </p:txBody>
        </p:sp>
        <p:sp>
          <p:nvSpPr>
            <p:cNvPr id="40" name="Line 12">
              <a:extLst>
                <a:ext uri="{FF2B5EF4-FFF2-40B4-BE49-F238E27FC236}">
                  <a16:creationId xmlns:a16="http://schemas.microsoft.com/office/drawing/2014/main" id="{C797B4E4-4A7A-4298-AB15-74BDD2977645}"/>
                </a:ext>
              </a:extLst>
            </p:cNvPr>
            <p:cNvSpPr>
              <a:spLocks noChangeShapeType="1"/>
            </p:cNvSpPr>
            <p:nvPr/>
          </p:nvSpPr>
          <p:spPr bwMode="auto">
            <a:xfrm>
              <a:off x="848" y="1431"/>
              <a:ext cx="4035" cy="8"/>
            </a:xfrm>
            <a:prstGeom prst="line">
              <a:avLst/>
            </a:prstGeom>
            <a:noFill/>
            <a:ln w="9360" cap="sq">
              <a:solidFill>
                <a:schemeClr val="bg1">
                  <a:lumMod val="50000"/>
                </a:schemeClr>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de-DE" dirty="0">
                <a:latin typeface="+mj-lt"/>
              </a:endParaRPr>
            </a:p>
          </p:txBody>
        </p:sp>
      </p:grpSp>
      <p:sp>
        <p:nvSpPr>
          <p:cNvPr id="3" name="Titel 2">
            <a:extLst>
              <a:ext uri="{FF2B5EF4-FFF2-40B4-BE49-F238E27FC236}">
                <a16:creationId xmlns:a16="http://schemas.microsoft.com/office/drawing/2014/main" id="{4D82307E-9F42-4EE4-B180-087417AADD82}"/>
              </a:ext>
            </a:extLst>
          </p:cNvPr>
          <p:cNvSpPr>
            <a:spLocks noGrp="1"/>
          </p:cNvSpPr>
          <p:nvPr>
            <p:ph type="title"/>
          </p:nvPr>
        </p:nvSpPr>
        <p:spPr/>
        <p:txBody>
          <a:bodyPr/>
          <a:lstStyle/>
          <a:p>
            <a:r>
              <a:rPr lang="fr-FR" noProof="0" dirty="0">
                <a:solidFill>
                  <a:srgbClr val="D6851B"/>
                </a:solidFill>
              </a:rPr>
              <a:t>2. a) Quels sont les coûts entraînés par les personnes en apprentissage ?</a:t>
            </a:r>
          </a:p>
        </p:txBody>
      </p:sp>
      <p:sp>
        <p:nvSpPr>
          <p:cNvPr id="4" name="Textplatzhalter 3">
            <a:extLst>
              <a:ext uri="{FF2B5EF4-FFF2-40B4-BE49-F238E27FC236}">
                <a16:creationId xmlns:a16="http://schemas.microsoft.com/office/drawing/2014/main" id="{F0ADEF79-00EC-4906-91D3-89B4A8CF0001}"/>
              </a:ext>
            </a:extLst>
          </p:cNvPr>
          <p:cNvSpPr>
            <a:spLocks noGrp="1"/>
          </p:cNvSpPr>
          <p:nvPr>
            <p:ph type="body" idx="1"/>
          </p:nvPr>
        </p:nvSpPr>
        <p:spPr>
          <a:xfrm>
            <a:off x="658813" y="1449886"/>
            <a:ext cx="2482420" cy="914848"/>
          </a:xfrm>
          <a:solidFill>
            <a:schemeClr val="bg1">
              <a:lumMod val="65000"/>
            </a:schemeClr>
          </a:solidFill>
        </p:spPr>
        <p:txBody>
          <a:bodyPr wrap="square" lIns="36000" tIns="72000" rIns="36000" bIns="72000">
            <a:spAutoFit/>
          </a:bodyPr>
          <a:lstStyle/>
          <a:p>
            <a:pPr algn="ctr">
              <a:lnSpc>
                <a:spcPct val="100000"/>
              </a:lnSpc>
              <a:spcBef>
                <a:spcPts val="600"/>
              </a:spcBef>
            </a:pPr>
            <a:r>
              <a:rPr lang="fr-FR" sz="1600" dirty="0"/>
              <a:t>Coûts de personnel pour les personnes en apprentissage (</a:t>
            </a:r>
            <a:r>
              <a:rPr lang="fr-FR" baseline="-14000" dirty="0"/>
              <a:t>~</a:t>
            </a:r>
            <a:r>
              <a:rPr lang="fr-FR" sz="1600" dirty="0"/>
              <a:t>60 %)</a:t>
            </a:r>
          </a:p>
        </p:txBody>
      </p:sp>
      <p:sp>
        <p:nvSpPr>
          <p:cNvPr id="11" name="Textplatzhalter 3">
            <a:extLst>
              <a:ext uri="{FF2B5EF4-FFF2-40B4-BE49-F238E27FC236}">
                <a16:creationId xmlns:a16="http://schemas.microsoft.com/office/drawing/2014/main" id="{F2D45D2A-CE04-42D0-9076-1FC4CFAA23EC}"/>
              </a:ext>
            </a:extLst>
          </p:cNvPr>
          <p:cNvSpPr txBox="1">
            <a:spLocks/>
          </p:cNvSpPr>
          <p:nvPr/>
        </p:nvSpPr>
        <p:spPr>
          <a:xfrm>
            <a:off x="4716870" y="885539"/>
            <a:ext cx="2880000" cy="504000"/>
          </a:xfrm>
          <a:prstGeom prst="rect">
            <a:avLst/>
          </a:prstGeom>
          <a:solidFill>
            <a:schemeClr val="bg1">
              <a:lumMod val="50000"/>
            </a:schemeClr>
          </a:solidFill>
        </p:spPr>
        <p:txBody>
          <a:bodyPr vert="horz" lIns="0" tIns="0" rIns="0" bIns="0" rtlCol="0" anchor="ctr">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fr-FR" sz="1800" b="1" dirty="0"/>
              <a:t>Coûts bruts</a:t>
            </a:r>
          </a:p>
        </p:txBody>
      </p:sp>
      <p:sp>
        <p:nvSpPr>
          <p:cNvPr id="12" name="Textfeld 11">
            <a:extLst>
              <a:ext uri="{FF2B5EF4-FFF2-40B4-BE49-F238E27FC236}">
                <a16:creationId xmlns:a16="http://schemas.microsoft.com/office/drawing/2014/main" id="{3B13838D-A3A5-42AA-895A-AA0A579D710B}"/>
              </a:ext>
            </a:extLst>
          </p:cNvPr>
          <p:cNvSpPr txBox="1"/>
          <p:nvPr/>
        </p:nvSpPr>
        <p:spPr>
          <a:xfrm>
            <a:off x="479425" y="5448148"/>
            <a:ext cx="7303174" cy="246221"/>
          </a:xfrm>
          <a:prstGeom prst="rect">
            <a:avLst/>
          </a:prstGeom>
          <a:noFill/>
        </p:spPr>
        <p:txBody>
          <a:bodyPr wrap="square" rtlCol="0">
            <a:spAutoFit/>
          </a:bodyPr>
          <a:lstStyle/>
          <a:p>
            <a:r>
              <a:rPr lang="fr-FR" sz="1000" dirty="0">
                <a:solidFill>
                  <a:schemeClr val="tx1">
                    <a:lumMod val="50000"/>
                    <a:lumOff val="50000"/>
                  </a:schemeClr>
                </a:solidFill>
              </a:rPr>
              <a:t>Sources : Rapport de données BIBB relatif au rapport sur la formation professionnelle (2026), Report du BIBB 2/2025</a:t>
            </a:r>
          </a:p>
        </p:txBody>
      </p:sp>
      <p:sp>
        <p:nvSpPr>
          <p:cNvPr id="19" name="Textplatzhalter 3">
            <a:extLst>
              <a:ext uri="{FF2B5EF4-FFF2-40B4-BE49-F238E27FC236}">
                <a16:creationId xmlns:a16="http://schemas.microsoft.com/office/drawing/2014/main" id="{E22E1AF7-1D63-4F03-B805-7654CC157176}"/>
              </a:ext>
            </a:extLst>
          </p:cNvPr>
          <p:cNvSpPr txBox="1">
            <a:spLocks/>
          </p:cNvSpPr>
          <p:nvPr/>
        </p:nvSpPr>
        <p:spPr>
          <a:xfrm>
            <a:off x="658813" y="2448905"/>
            <a:ext cx="2482420" cy="637849"/>
          </a:xfrm>
          <a:prstGeom prst="rect">
            <a:avLst/>
          </a:prstGeom>
          <a:solidFill>
            <a:schemeClr val="bg1">
              <a:lumMod val="95000"/>
            </a:schemeClr>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ct val="100000"/>
              </a:lnSpc>
              <a:spcBef>
                <a:spcPts val="600"/>
              </a:spcBef>
            </a:pPr>
            <a:r>
              <a:rPr lang="fr-FR" sz="1600" dirty="0">
                <a:solidFill>
                  <a:schemeClr val="tx1"/>
                </a:solidFill>
              </a:rPr>
              <a:t>Rémunération (45 %)</a:t>
            </a:r>
          </a:p>
        </p:txBody>
      </p:sp>
      <p:sp>
        <p:nvSpPr>
          <p:cNvPr id="20" name="Textplatzhalter 3">
            <a:extLst>
              <a:ext uri="{FF2B5EF4-FFF2-40B4-BE49-F238E27FC236}">
                <a16:creationId xmlns:a16="http://schemas.microsoft.com/office/drawing/2014/main" id="{6ED48A4A-3AF6-43DF-A4F5-9702626E922F}"/>
              </a:ext>
            </a:extLst>
          </p:cNvPr>
          <p:cNvSpPr txBox="1">
            <a:spLocks/>
          </p:cNvSpPr>
          <p:nvPr/>
        </p:nvSpPr>
        <p:spPr>
          <a:xfrm>
            <a:off x="658813" y="3277137"/>
            <a:ext cx="2482420" cy="637849"/>
          </a:xfrm>
          <a:prstGeom prst="rect">
            <a:avLst/>
          </a:prstGeom>
          <a:solidFill>
            <a:schemeClr val="bg1">
              <a:lumMod val="95000"/>
            </a:schemeClr>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ct val="100000"/>
              </a:lnSpc>
              <a:spcBef>
                <a:spcPts val="600"/>
              </a:spcBef>
            </a:pPr>
            <a:r>
              <a:rPr lang="fr-FR" sz="1600" dirty="0">
                <a:solidFill>
                  <a:schemeClr val="tx1"/>
                </a:solidFill>
              </a:rPr>
              <a:t>Prestations sociales</a:t>
            </a:r>
            <a:br>
              <a:rPr lang="fr-FR" sz="1600" dirty="0">
                <a:solidFill>
                  <a:schemeClr val="tx1"/>
                </a:solidFill>
              </a:rPr>
            </a:br>
            <a:r>
              <a:rPr lang="fr-FR" sz="1600" dirty="0">
                <a:solidFill>
                  <a:schemeClr val="tx1"/>
                </a:solidFill>
              </a:rPr>
              <a:t>sur la base des conventions collectives</a:t>
            </a:r>
          </a:p>
        </p:txBody>
      </p:sp>
      <p:sp>
        <p:nvSpPr>
          <p:cNvPr id="21" name="Textplatzhalter 3">
            <a:extLst>
              <a:ext uri="{FF2B5EF4-FFF2-40B4-BE49-F238E27FC236}">
                <a16:creationId xmlns:a16="http://schemas.microsoft.com/office/drawing/2014/main" id="{4E43C32F-8D40-455E-9B41-CFD7208112A4}"/>
              </a:ext>
            </a:extLst>
          </p:cNvPr>
          <p:cNvSpPr txBox="1">
            <a:spLocks/>
          </p:cNvSpPr>
          <p:nvPr/>
        </p:nvSpPr>
        <p:spPr>
          <a:xfrm>
            <a:off x="658813" y="4105369"/>
            <a:ext cx="2482420" cy="637849"/>
          </a:xfrm>
          <a:prstGeom prst="rect">
            <a:avLst/>
          </a:prstGeom>
          <a:solidFill>
            <a:schemeClr val="bg1">
              <a:lumMod val="95000"/>
            </a:schemeClr>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ct val="100000"/>
              </a:lnSpc>
              <a:spcBef>
                <a:spcPts val="600"/>
              </a:spcBef>
            </a:pPr>
            <a:r>
              <a:rPr lang="fr-FR" sz="1600" dirty="0">
                <a:solidFill>
                  <a:schemeClr val="tx1"/>
                </a:solidFill>
              </a:rPr>
              <a:t>Prestations sociales</a:t>
            </a:r>
            <a:br>
              <a:rPr lang="fr-FR" sz="1600" dirty="0">
                <a:solidFill>
                  <a:schemeClr val="tx1"/>
                </a:solidFill>
              </a:rPr>
            </a:br>
            <a:r>
              <a:rPr lang="fr-FR" sz="1600" dirty="0">
                <a:solidFill>
                  <a:schemeClr val="tx1"/>
                </a:solidFill>
              </a:rPr>
              <a:t>à titre volontaire</a:t>
            </a:r>
          </a:p>
        </p:txBody>
      </p:sp>
      <p:sp>
        <p:nvSpPr>
          <p:cNvPr id="22" name="Textplatzhalter 3">
            <a:extLst>
              <a:ext uri="{FF2B5EF4-FFF2-40B4-BE49-F238E27FC236}">
                <a16:creationId xmlns:a16="http://schemas.microsoft.com/office/drawing/2014/main" id="{9B145DD1-78BC-405C-B4CD-444AB798401E}"/>
              </a:ext>
            </a:extLst>
          </p:cNvPr>
          <p:cNvSpPr txBox="1">
            <a:spLocks/>
          </p:cNvSpPr>
          <p:nvPr/>
        </p:nvSpPr>
        <p:spPr>
          <a:xfrm>
            <a:off x="3515927" y="1588385"/>
            <a:ext cx="2482420" cy="637849"/>
          </a:xfrm>
          <a:prstGeom prst="rect">
            <a:avLst/>
          </a:prstGeom>
          <a:solidFill>
            <a:schemeClr val="bg1">
              <a:lumMod val="65000"/>
            </a:schemeClr>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ct val="100000"/>
              </a:lnSpc>
              <a:spcBef>
                <a:spcPts val="600"/>
              </a:spcBef>
            </a:pPr>
            <a:r>
              <a:rPr lang="fr-FR" sz="1600" dirty="0"/>
              <a:t>Coûts de personnel pour les formateur·rice·s (</a:t>
            </a:r>
            <a:r>
              <a:rPr lang="fr-FR" baseline="-14000" dirty="0">
                <a:solidFill>
                  <a:prstClr val="white"/>
                </a:solidFill>
              </a:rPr>
              <a:t>~</a:t>
            </a:r>
            <a:r>
              <a:rPr lang="fr-FR" sz="1600" dirty="0"/>
              <a:t>25 %)</a:t>
            </a:r>
          </a:p>
        </p:txBody>
      </p:sp>
      <p:sp>
        <p:nvSpPr>
          <p:cNvPr id="23" name="Textplatzhalter 3">
            <a:extLst>
              <a:ext uri="{FF2B5EF4-FFF2-40B4-BE49-F238E27FC236}">
                <a16:creationId xmlns:a16="http://schemas.microsoft.com/office/drawing/2014/main" id="{2D371EC3-A387-461F-AA58-FE1A8E4228EF}"/>
              </a:ext>
            </a:extLst>
          </p:cNvPr>
          <p:cNvSpPr txBox="1">
            <a:spLocks/>
          </p:cNvSpPr>
          <p:nvPr/>
        </p:nvSpPr>
        <p:spPr>
          <a:xfrm>
            <a:off x="3515927" y="2448905"/>
            <a:ext cx="2482420" cy="637849"/>
          </a:xfrm>
          <a:prstGeom prst="rect">
            <a:avLst/>
          </a:prstGeom>
          <a:solidFill>
            <a:schemeClr val="bg1">
              <a:lumMod val="95000"/>
            </a:schemeClr>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ct val="100000"/>
              </a:lnSpc>
              <a:spcBef>
                <a:spcPts val="600"/>
              </a:spcBef>
            </a:pPr>
            <a:r>
              <a:rPr lang="fr-FR" sz="1600" dirty="0">
                <a:solidFill>
                  <a:schemeClr val="tx1"/>
                </a:solidFill>
              </a:rPr>
              <a:t>Formateurs</a:t>
            </a:r>
            <a:br>
              <a:rPr lang="fr-FR" sz="1600" dirty="0">
                <a:solidFill>
                  <a:schemeClr val="tx1"/>
                </a:solidFill>
              </a:rPr>
            </a:br>
            <a:r>
              <a:rPr lang="fr-FR" sz="1600" dirty="0">
                <a:solidFill>
                  <a:schemeClr val="tx1"/>
                </a:solidFill>
              </a:rPr>
              <a:t>à plein temps</a:t>
            </a:r>
          </a:p>
        </p:txBody>
      </p:sp>
      <p:sp>
        <p:nvSpPr>
          <p:cNvPr id="24" name="Textplatzhalter 3">
            <a:extLst>
              <a:ext uri="{FF2B5EF4-FFF2-40B4-BE49-F238E27FC236}">
                <a16:creationId xmlns:a16="http://schemas.microsoft.com/office/drawing/2014/main" id="{299AEAD2-18DA-4C4B-A71D-FEAA181974A4}"/>
              </a:ext>
            </a:extLst>
          </p:cNvPr>
          <p:cNvSpPr txBox="1">
            <a:spLocks/>
          </p:cNvSpPr>
          <p:nvPr/>
        </p:nvSpPr>
        <p:spPr>
          <a:xfrm>
            <a:off x="3515927" y="3277137"/>
            <a:ext cx="2482420" cy="637849"/>
          </a:xfrm>
          <a:prstGeom prst="rect">
            <a:avLst/>
          </a:prstGeom>
          <a:solidFill>
            <a:schemeClr val="bg1">
              <a:lumMod val="95000"/>
            </a:schemeClr>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ct val="100000"/>
              </a:lnSpc>
              <a:spcBef>
                <a:spcPts val="600"/>
              </a:spcBef>
            </a:pPr>
            <a:r>
              <a:rPr lang="fr-FR" sz="1600" dirty="0">
                <a:solidFill>
                  <a:schemeClr val="tx1"/>
                </a:solidFill>
              </a:rPr>
              <a:t>Formateurs</a:t>
            </a:r>
            <a:br>
              <a:rPr lang="fr-FR" sz="1600" dirty="0">
                <a:solidFill>
                  <a:schemeClr val="tx1"/>
                </a:solidFill>
              </a:rPr>
            </a:br>
            <a:r>
              <a:rPr lang="fr-FR" sz="1600" dirty="0">
                <a:solidFill>
                  <a:schemeClr val="tx1"/>
                </a:solidFill>
              </a:rPr>
              <a:t>à temps partiel</a:t>
            </a:r>
          </a:p>
        </p:txBody>
      </p:sp>
      <p:sp>
        <p:nvSpPr>
          <p:cNvPr id="25" name="Textplatzhalter 3">
            <a:extLst>
              <a:ext uri="{FF2B5EF4-FFF2-40B4-BE49-F238E27FC236}">
                <a16:creationId xmlns:a16="http://schemas.microsoft.com/office/drawing/2014/main" id="{8DA752B4-A0BB-416B-ADE7-2C88C776DBBD}"/>
              </a:ext>
            </a:extLst>
          </p:cNvPr>
          <p:cNvSpPr txBox="1">
            <a:spLocks/>
          </p:cNvSpPr>
          <p:nvPr/>
        </p:nvSpPr>
        <p:spPr>
          <a:xfrm>
            <a:off x="3515927" y="4105369"/>
            <a:ext cx="2482420" cy="637849"/>
          </a:xfrm>
          <a:prstGeom prst="rect">
            <a:avLst/>
          </a:prstGeom>
          <a:solidFill>
            <a:schemeClr val="bg1">
              <a:lumMod val="95000"/>
            </a:schemeClr>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ct val="100000"/>
              </a:lnSpc>
              <a:spcBef>
                <a:spcPts val="600"/>
              </a:spcBef>
            </a:pPr>
            <a:r>
              <a:rPr lang="fr-FR" sz="1600" dirty="0">
                <a:solidFill>
                  <a:schemeClr val="tx1"/>
                </a:solidFill>
              </a:rPr>
              <a:t>Formateurs</a:t>
            </a:r>
            <a:br>
              <a:rPr lang="fr-FR" sz="1600" dirty="0">
                <a:solidFill>
                  <a:schemeClr val="tx1"/>
                </a:solidFill>
              </a:rPr>
            </a:br>
            <a:r>
              <a:rPr lang="fr-FR" sz="1600" dirty="0">
                <a:solidFill>
                  <a:schemeClr val="tx1"/>
                </a:solidFill>
              </a:rPr>
              <a:t>externes</a:t>
            </a:r>
          </a:p>
        </p:txBody>
      </p:sp>
      <p:sp>
        <p:nvSpPr>
          <p:cNvPr id="26" name="Textplatzhalter 3">
            <a:extLst>
              <a:ext uri="{FF2B5EF4-FFF2-40B4-BE49-F238E27FC236}">
                <a16:creationId xmlns:a16="http://schemas.microsoft.com/office/drawing/2014/main" id="{0CA1762D-2B36-43B4-9788-E43D88D43BB2}"/>
              </a:ext>
            </a:extLst>
          </p:cNvPr>
          <p:cNvSpPr txBox="1">
            <a:spLocks/>
          </p:cNvSpPr>
          <p:nvPr/>
        </p:nvSpPr>
        <p:spPr>
          <a:xfrm>
            <a:off x="6373041" y="1557608"/>
            <a:ext cx="2482420" cy="699404"/>
          </a:xfrm>
          <a:prstGeom prst="rect">
            <a:avLst/>
          </a:prstGeom>
          <a:solidFill>
            <a:schemeClr val="bg1">
              <a:lumMod val="65000"/>
            </a:schemeClr>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ct val="100000"/>
              </a:lnSpc>
              <a:spcBef>
                <a:spcPts val="600"/>
              </a:spcBef>
            </a:pPr>
            <a:r>
              <a:rPr lang="fr-FR" sz="1800" dirty="0"/>
              <a:t>Coûts des installations et du matériel (</a:t>
            </a:r>
            <a:r>
              <a:rPr lang="fr-FR" sz="2400" baseline="-14000" dirty="0">
                <a:solidFill>
                  <a:prstClr val="white"/>
                </a:solidFill>
              </a:rPr>
              <a:t>~</a:t>
            </a:r>
            <a:r>
              <a:rPr lang="fr-FR" sz="1800" dirty="0"/>
              <a:t>4 %)</a:t>
            </a:r>
          </a:p>
        </p:txBody>
      </p:sp>
      <p:sp>
        <p:nvSpPr>
          <p:cNvPr id="27" name="Textplatzhalter 3">
            <a:extLst>
              <a:ext uri="{FF2B5EF4-FFF2-40B4-BE49-F238E27FC236}">
                <a16:creationId xmlns:a16="http://schemas.microsoft.com/office/drawing/2014/main" id="{858BAEB2-2157-42EF-BBA0-3B0D94422291}"/>
              </a:ext>
            </a:extLst>
          </p:cNvPr>
          <p:cNvSpPr txBox="1">
            <a:spLocks/>
          </p:cNvSpPr>
          <p:nvPr/>
        </p:nvSpPr>
        <p:spPr>
          <a:xfrm>
            <a:off x="6373041" y="2479683"/>
            <a:ext cx="2482420" cy="576293"/>
          </a:xfrm>
          <a:prstGeom prst="rect">
            <a:avLst/>
          </a:prstGeom>
          <a:solidFill>
            <a:schemeClr val="bg1">
              <a:lumMod val="95000"/>
            </a:schemeClr>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ct val="100000"/>
              </a:lnSpc>
              <a:spcBef>
                <a:spcPts val="600"/>
              </a:spcBef>
            </a:pPr>
            <a:r>
              <a:rPr lang="fr-FR" sz="1400" dirty="0">
                <a:solidFill>
                  <a:schemeClr val="tx1"/>
                </a:solidFill>
              </a:rPr>
              <a:t>Poste de travail (outils, appareils, matériel de pratique) </a:t>
            </a:r>
          </a:p>
        </p:txBody>
      </p:sp>
      <p:sp>
        <p:nvSpPr>
          <p:cNvPr id="28" name="Textplatzhalter 3">
            <a:extLst>
              <a:ext uri="{FF2B5EF4-FFF2-40B4-BE49-F238E27FC236}">
                <a16:creationId xmlns:a16="http://schemas.microsoft.com/office/drawing/2014/main" id="{F699960E-0DC8-45FA-911E-8F26219C6ABF}"/>
              </a:ext>
            </a:extLst>
          </p:cNvPr>
          <p:cNvSpPr txBox="1">
            <a:spLocks/>
          </p:cNvSpPr>
          <p:nvPr/>
        </p:nvSpPr>
        <p:spPr>
          <a:xfrm>
            <a:off x="6373041" y="3277138"/>
            <a:ext cx="2482420" cy="637848"/>
          </a:xfrm>
          <a:prstGeom prst="rect">
            <a:avLst/>
          </a:prstGeom>
          <a:solidFill>
            <a:schemeClr val="bg1">
              <a:lumMod val="95000"/>
            </a:schemeClr>
          </a:solidFill>
        </p:spPr>
        <p:txBody>
          <a:bodyPr vert="horz" wrap="square" lIns="36000" tIns="72000" rIns="36000" bIns="72000" rtlCol="0" anchor="ctr">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ct val="100000"/>
              </a:lnSpc>
              <a:spcBef>
                <a:spcPts val="600"/>
              </a:spcBef>
            </a:pPr>
            <a:r>
              <a:rPr lang="fr-FR" sz="1600" dirty="0">
                <a:solidFill>
                  <a:schemeClr val="tx1"/>
                </a:solidFill>
              </a:rPr>
              <a:t>Atelier d’apprentissage</a:t>
            </a:r>
          </a:p>
        </p:txBody>
      </p:sp>
      <p:sp>
        <p:nvSpPr>
          <p:cNvPr id="29" name="Textplatzhalter 3">
            <a:extLst>
              <a:ext uri="{FF2B5EF4-FFF2-40B4-BE49-F238E27FC236}">
                <a16:creationId xmlns:a16="http://schemas.microsoft.com/office/drawing/2014/main" id="{D9BD8C14-AC28-4C1F-9470-1BBC9113B764}"/>
              </a:ext>
            </a:extLst>
          </p:cNvPr>
          <p:cNvSpPr txBox="1">
            <a:spLocks/>
          </p:cNvSpPr>
          <p:nvPr/>
        </p:nvSpPr>
        <p:spPr>
          <a:xfrm>
            <a:off x="6373041" y="4105369"/>
            <a:ext cx="2482420" cy="637849"/>
          </a:xfrm>
          <a:prstGeom prst="rect">
            <a:avLst/>
          </a:prstGeom>
          <a:solidFill>
            <a:schemeClr val="bg1">
              <a:lumMod val="95000"/>
            </a:schemeClr>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ct val="100000"/>
              </a:lnSpc>
              <a:spcBef>
                <a:spcPts val="600"/>
              </a:spcBef>
            </a:pPr>
            <a:r>
              <a:rPr lang="fr-FR" sz="1600" dirty="0">
                <a:solidFill>
                  <a:schemeClr val="tx1"/>
                </a:solidFill>
              </a:rPr>
              <a:t>Enseignement dans l’entreprise</a:t>
            </a:r>
          </a:p>
        </p:txBody>
      </p:sp>
      <p:sp>
        <p:nvSpPr>
          <p:cNvPr id="30" name="Textplatzhalter 3">
            <a:extLst>
              <a:ext uri="{FF2B5EF4-FFF2-40B4-BE49-F238E27FC236}">
                <a16:creationId xmlns:a16="http://schemas.microsoft.com/office/drawing/2014/main" id="{497BB729-88A3-41D5-9175-A11B91DC20CB}"/>
              </a:ext>
            </a:extLst>
          </p:cNvPr>
          <p:cNvSpPr txBox="1">
            <a:spLocks/>
          </p:cNvSpPr>
          <p:nvPr/>
        </p:nvSpPr>
        <p:spPr>
          <a:xfrm>
            <a:off x="9230155" y="1557608"/>
            <a:ext cx="2482420" cy="699404"/>
          </a:xfrm>
          <a:prstGeom prst="rect">
            <a:avLst/>
          </a:prstGeom>
          <a:solidFill>
            <a:schemeClr val="bg1">
              <a:lumMod val="65000"/>
            </a:schemeClr>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ct val="100000"/>
              </a:lnSpc>
              <a:spcBef>
                <a:spcPts val="600"/>
              </a:spcBef>
            </a:pPr>
            <a:r>
              <a:rPr lang="fr-FR" sz="1800" dirty="0"/>
              <a:t>Autres coûts (</a:t>
            </a:r>
            <a:r>
              <a:rPr lang="fr-FR" sz="2400" baseline="-14000" dirty="0">
                <a:solidFill>
                  <a:prstClr val="white"/>
                </a:solidFill>
              </a:rPr>
              <a:t>~</a:t>
            </a:r>
            <a:r>
              <a:rPr lang="fr-FR" sz="1800" dirty="0"/>
              <a:t>11 %)</a:t>
            </a:r>
          </a:p>
        </p:txBody>
      </p:sp>
      <p:sp>
        <p:nvSpPr>
          <p:cNvPr id="31" name="Textplatzhalter 3">
            <a:extLst>
              <a:ext uri="{FF2B5EF4-FFF2-40B4-BE49-F238E27FC236}">
                <a16:creationId xmlns:a16="http://schemas.microsoft.com/office/drawing/2014/main" id="{F2A5860E-A85B-4A29-9C3F-14AB6B643320}"/>
              </a:ext>
            </a:extLst>
          </p:cNvPr>
          <p:cNvSpPr txBox="1">
            <a:spLocks/>
          </p:cNvSpPr>
          <p:nvPr/>
        </p:nvSpPr>
        <p:spPr>
          <a:xfrm>
            <a:off x="9230155" y="2371961"/>
            <a:ext cx="2482420" cy="791737"/>
          </a:xfrm>
          <a:prstGeom prst="rect">
            <a:avLst/>
          </a:prstGeom>
          <a:solidFill>
            <a:schemeClr val="bg1">
              <a:lumMod val="95000"/>
            </a:schemeClr>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ct val="100000"/>
              </a:lnSpc>
              <a:spcBef>
                <a:spcPts val="600"/>
              </a:spcBef>
            </a:pPr>
            <a:r>
              <a:rPr lang="fr-FR" sz="1400" dirty="0">
                <a:solidFill>
                  <a:schemeClr val="tx1"/>
                </a:solidFill>
              </a:rPr>
              <a:t>Matériel et médias d’enseignement</a:t>
            </a:r>
            <a:br>
              <a:rPr lang="fr-FR" sz="1400" dirty="0">
                <a:solidFill>
                  <a:schemeClr val="tx1"/>
                </a:solidFill>
              </a:rPr>
            </a:br>
            <a:r>
              <a:rPr lang="fr-FR" sz="1400" dirty="0">
                <a:solidFill>
                  <a:schemeClr val="tx1"/>
                </a:solidFill>
              </a:rPr>
              <a:t>et d’apprentissage</a:t>
            </a:r>
          </a:p>
        </p:txBody>
      </p:sp>
      <p:sp>
        <p:nvSpPr>
          <p:cNvPr id="32" name="Textplatzhalter 3">
            <a:extLst>
              <a:ext uri="{FF2B5EF4-FFF2-40B4-BE49-F238E27FC236}">
                <a16:creationId xmlns:a16="http://schemas.microsoft.com/office/drawing/2014/main" id="{4305A8B3-2531-41F2-A438-5F18E4036627}"/>
              </a:ext>
            </a:extLst>
          </p:cNvPr>
          <p:cNvSpPr txBox="1">
            <a:spLocks/>
          </p:cNvSpPr>
          <p:nvPr/>
        </p:nvSpPr>
        <p:spPr>
          <a:xfrm>
            <a:off x="9230155" y="3150517"/>
            <a:ext cx="2482420" cy="576293"/>
          </a:xfrm>
          <a:prstGeom prst="rect">
            <a:avLst/>
          </a:prstGeom>
          <a:solidFill>
            <a:schemeClr val="bg1">
              <a:lumMod val="95000"/>
            </a:schemeClr>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ct val="100000"/>
              </a:lnSpc>
              <a:spcBef>
                <a:spcPts val="600"/>
              </a:spcBef>
            </a:pPr>
            <a:r>
              <a:rPr lang="fr-FR" sz="1400" dirty="0">
                <a:solidFill>
                  <a:schemeClr val="tx1"/>
                </a:solidFill>
              </a:rPr>
              <a:t>Vêtements de travail et de protection</a:t>
            </a:r>
          </a:p>
        </p:txBody>
      </p:sp>
      <p:sp>
        <p:nvSpPr>
          <p:cNvPr id="33" name="Textplatzhalter 3">
            <a:extLst>
              <a:ext uri="{FF2B5EF4-FFF2-40B4-BE49-F238E27FC236}">
                <a16:creationId xmlns:a16="http://schemas.microsoft.com/office/drawing/2014/main" id="{CDF21ECD-BBB7-4A1D-808F-07DC10B198AC}"/>
              </a:ext>
            </a:extLst>
          </p:cNvPr>
          <p:cNvSpPr txBox="1">
            <a:spLocks/>
          </p:cNvSpPr>
          <p:nvPr/>
        </p:nvSpPr>
        <p:spPr>
          <a:xfrm>
            <a:off x="9230154" y="3790571"/>
            <a:ext cx="2482420" cy="391628"/>
          </a:xfrm>
          <a:prstGeom prst="rect">
            <a:avLst/>
          </a:prstGeom>
          <a:solidFill>
            <a:schemeClr val="bg1">
              <a:lumMod val="95000"/>
            </a:schemeClr>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ct val="100000"/>
              </a:lnSpc>
              <a:spcBef>
                <a:spcPts val="600"/>
              </a:spcBef>
            </a:pPr>
            <a:r>
              <a:rPr lang="fr-FR" sz="1600" dirty="0">
                <a:solidFill>
                  <a:schemeClr val="tx1"/>
                </a:solidFill>
              </a:rPr>
              <a:t>Gestion de la formation</a:t>
            </a:r>
          </a:p>
        </p:txBody>
      </p:sp>
      <p:sp>
        <p:nvSpPr>
          <p:cNvPr id="34" name="Textplatzhalter 3">
            <a:extLst>
              <a:ext uri="{FF2B5EF4-FFF2-40B4-BE49-F238E27FC236}">
                <a16:creationId xmlns:a16="http://schemas.microsoft.com/office/drawing/2014/main" id="{CC10857E-6071-43E2-BA07-72CCE78090B8}"/>
              </a:ext>
            </a:extLst>
          </p:cNvPr>
          <p:cNvSpPr txBox="1">
            <a:spLocks/>
          </p:cNvSpPr>
          <p:nvPr/>
        </p:nvSpPr>
        <p:spPr>
          <a:xfrm>
            <a:off x="9230155" y="4338293"/>
            <a:ext cx="2482420" cy="391628"/>
          </a:xfrm>
          <a:prstGeom prst="rect">
            <a:avLst/>
          </a:prstGeom>
          <a:solidFill>
            <a:schemeClr val="bg1">
              <a:lumMod val="95000"/>
            </a:schemeClr>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ct val="100000"/>
              </a:lnSpc>
              <a:spcBef>
                <a:spcPts val="600"/>
              </a:spcBef>
            </a:pPr>
            <a:r>
              <a:rPr lang="fr-FR" sz="1600" dirty="0">
                <a:solidFill>
                  <a:schemeClr val="tx1"/>
                </a:solidFill>
              </a:rPr>
              <a:t>Formation externe</a:t>
            </a:r>
          </a:p>
        </p:txBody>
      </p:sp>
      <p:sp>
        <p:nvSpPr>
          <p:cNvPr id="35" name="Textplatzhalter 3">
            <a:extLst>
              <a:ext uri="{FF2B5EF4-FFF2-40B4-BE49-F238E27FC236}">
                <a16:creationId xmlns:a16="http://schemas.microsoft.com/office/drawing/2014/main" id="{E03A5399-92B1-4A80-A545-81FB786B3EAE}"/>
              </a:ext>
            </a:extLst>
          </p:cNvPr>
          <p:cNvSpPr txBox="1">
            <a:spLocks/>
          </p:cNvSpPr>
          <p:nvPr/>
        </p:nvSpPr>
        <p:spPr>
          <a:xfrm>
            <a:off x="9230155" y="4886016"/>
            <a:ext cx="2482420" cy="637849"/>
          </a:xfrm>
          <a:prstGeom prst="rect">
            <a:avLst/>
          </a:prstGeom>
          <a:solidFill>
            <a:schemeClr val="bg1">
              <a:lumMod val="95000"/>
            </a:schemeClr>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ct val="100000"/>
              </a:lnSpc>
              <a:spcBef>
                <a:spcPts val="600"/>
              </a:spcBef>
            </a:pPr>
            <a:r>
              <a:rPr lang="fr-FR" sz="1600" dirty="0">
                <a:solidFill>
                  <a:schemeClr val="tx1"/>
                </a:solidFill>
              </a:rPr>
              <a:t>Frais de chambre/d’examen</a:t>
            </a:r>
          </a:p>
        </p:txBody>
      </p:sp>
    </p:spTree>
    <p:extLst>
      <p:ext uri="{BB962C8B-B14F-4D97-AF65-F5344CB8AC3E}">
        <p14:creationId xmlns:p14="http://schemas.microsoft.com/office/powerpoint/2010/main" val="20832618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fade">
                                      <p:cBhvr>
                                        <p:cTn id="7" dur="500"/>
                                        <p:tgtEl>
                                          <p:spTgt spid="4">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xEl>
                                              <p:pRg st="0" end="0"/>
                                            </p:txEl>
                                          </p:spTgt>
                                        </p:tgtEl>
                                        <p:attrNameLst>
                                          <p:attrName>style.visibility</p:attrName>
                                        </p:attrNameLst>
                                      </p:cBhvr>
                                      <p:to>
                                        <p:strVal val="visible"/>
                                      </p:to>
                                    </p:set>
                                    <p:animEffect transition="in" filter="fade">
                                      <p:cBhvr>
                                        <p:cTn id="10" dur="500"/>
                                        <p:tgtEl>
                                          <p:spTgt spid="4">
                                            <p:txEl>
                                              <p:pRg st="0" end="0"/>
                                            </p:txEl>
                                          </p:spTgt>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19">
                                            <p:bg/>
                                          </p:spTgt>
                                        </p:tgtEl>
                                        <p:attrNameLst>
                                          <p:attrName>style.visibility</p:attrName>
                                        </p:attrNameLst>
                                      </p:cBhvr>
                                      <p:to>
                                        <p:strVal val="visible"/>
                                      </p:to>
                                    </p:set>
                                    <p:animEffect transition="in" filter="fade">
                                      <p:cBhvr>
                                        <p:cTn id="14" dur="500"/>
                                        <p:tgtEl>
                                          <p:spTgt spid="19">
                                            <p:bg/>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9">
                                            <p:txEl>
                                              <p:pRg st="0" end="0"/>
                                            </p:txEl>
                                          </p:spTgt>
                                        </p:tgtEl>
                                        <p:attrNameLst>
                                          <p:attrName>style.visibility</p:attrName>
                                        </p:attrNameLst>
                                      </p:cBhvr>
                                      <p:to>
                                        <p:strVal val="visible"/>
                                      </p:to>
                                    </p:set>
                                    <p:animEffect transition="in" filter="fade">
                                      <p:cBhvr>
                                        <p:cTn id="17" dur="500"/>
                                        <p:tgtEl>
                                          <p:spTgt spid="19">
                                            <p:txEl>
                                              <p:pRg st="0" end="0"/>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0">
                                            <p:bg/>
                                          </p:spTgt>
                                        </p:tgtEl>
                                        <p:attrNameLst>
                                          <p:attrName>style.visibility</p:attrName>
                                        </p:attrNameLst>
                                      </p:cBhvr>
                                      <p:to>
                                        <p:strVal val="visible"/>
                                      </p:to>
                                    </p:set>
                                    <p:animEffect transition="in" filter="fade">
                                      <p:cBhvr>
                                        <p:cTn id="20" dur="500"/>
                                        <p:tgtEl>
                                          <p:spTgt spid="20">
                                            <p:bg/>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0">
                                            <p:txEl>
                                              <p:pRg st="0" end="0"/>
                                            </p:txEl>
                                          </p:spTgt>
                                        </p:tgtEl>
                                        <p:attrNameLst>
                                          <p:attrName>style.visibility</p:attrName>
                                        </p:attrNameLst>
                                      </p:cBhvr>
                                      <p:to>
                                        <p:strVal val="visible"/>
                                      </p:to>
                                    </p:set>
                                    <p:animEffect transition="in" filter="fade">
                                      <p:cBhvr>
                                        <p:cTn id="23" dur="500"/>
                                        <p:tgtEl>
                                          <p:spTgt spid="20">
                                            <p:txEl>
                                              <p:pRg st="0" end="0"/>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21">
                                            <p:bg/>
                                          </p:spTgt>
                                        </p:tgtEl>
                                        <p:attrNameLst>
                                          <p:attrName>style.visibility</p:attrName>
                                        </p:attrNameLst>
                                      </p:cBhvr>
                                      <p:to>
                                        <p:strVal val="visible"/>
                                      </p:to>
                                    </p:set>
                                    <p:animEffect transition="in" filter="fade">
                                      <p:cBhvr>
                                        <p:cTn id="26" dur="500"/>
                                        <p:tgtEl>
                                          <p:spTgt spid="21">
                                            <p:bg/>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21">
                                            <p:txEl>
                                              <p:pRg st="0" end="0"/>
                                            </p:txEl>
                                          </p:spTgt>
                                        </p:tgtEl>
                                        <p:attrNameLst>
                                          <p:attrName>style.visibility</p:attrName>
                                        </p:attrNameLst>
                                      </p:cBhvr>
                                      <p:to>
                                        <p:strVal val="visible"/>
                                      </p:to>
                                    </p:set>
                                    <p:animEffect transition="in" filter="fade">
                                      <p:cBhvr>
                                        <p:cTn id="29" dur="500"/>
                                        <p:tgtEl>
                                          <p:spTgt spid="21">
                                            <p:txEl>
                                              <p:pRg st="0" end="0"/>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38"/>
                                        </p:tgtEl>
                                        <p:attrNameLst>
                                          <p:attrName>style.visibility</p:attrName>
                                        </p:attrNameLst>
                                      </p:cBhvr>
                                      <p:to>
                                        <p:strVal val="visible"/>
                                      </p:to>
                                    </p:set>
                                    <p:animEffect transition="in" filter="fade">
                                      <p:cBhvr>
                                        <p:cTn id="32" dur="2000"/>
                                        <p:tgtEl>
                                          <p:spTgt spid="38"/>
                                        </p:tgtEl>
                                      </p:cBhvr>
                                    </p:animEffect>
                                  </p:childTnLst>
                                </p:cTn>
                              </p:par>
                              <p:par>
                                <p:cTn id="33" presetID="10" presetClass="entr" presetSubtype="0" fill="hold" nodeType="withEffect">
                                  <p:stCondLst>
                                    <p:cond delay="0"/>
                                  </p:stCondLst>
                                  <p:childTnLst>
                                    <p:set>
                                      <p:cBhvr>
                                        <p:cTn id="34" dur="1" fill="hold">
                                          <p:stCondLst>
                                            <p:cond delay="0"/>
                                          </p:stCondLst>
                                        </p:cTn>
                                        <p:tgtEl>
                                          <p:spTgt spid="42"/>
                                        </p:tgtEl>
                                        <p:attrNameLst>
                                          <p:attrName>style.visibility</p:attrName>
                                        </p:attrNameLst>
                                      </p:cBhvr>
                                      <p:to>
                                        <p:strVal val="visible"/>
                                      </p:to>
                                    </p:set>
                                    <p:animEffect transition="in" filter="fade">
                                      <p:cBhvr>
                                        <p:cTn id="35" dur="2250"/>
                                        <p:tgtEl>
                                          <p:spTgt spid="42"/>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22">
                                            <p:bg/>
                                          </p:spTgt>
                                        </p:tgtEl>
                                        <p:attrNameLst>
                                          <p:attrName>style.visibility</p:attrName>
                                        </p:attrNameLst>
                                      </p:cBhvr>
                                      <p:to>
                                        <p:strVal val="visible"/>
                                      </p:to>
                                    </p:set>
                                    <p:animEffect transition="in" filter="fade">
                                      <p:cBhvr>
                                        <p:cTn id="40" dur="500"/>
                                        <p:tgtEl>
                                          <p:spTgt spid="22">
                                            <p:bg/>
                                          </p:spTgt>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22">
                                            <p:txEl>
                                              <p:pRg st="0" end="0"/>
                                            </p:txEl>
                                          </p:spTgt>
                                        </p:tgtEl>
                                        <p:attrNameLst>
                                          <p:attrName>style.visibility</p:attrName>
                                        </p:attrNameLst>
                                      </p:cBhvr>
                                      <p:to>
                                        <p:strVal val="visible"/>
                                      </p:to>
                                    </p:set>
                                    <p:animEffect transition="in" filter="fade">
                                      <p:cBhvr>
                                        <p:cTn id="43" dur="500"/>
                                        <p:tgtEl>
                                          <p:spTgt spid="22">
                                            <p:txEl>
                                              <p:pRg st="0" end="0"/>
                                            </p:txEl>
                                          </p:spTgt>
                                        </p:tgtEl>
                                      </p:cBhvr>
                                    </p:animEffect>
                                  </p:childTnLst>
                                </p:cTn>
                              </p:par>
                            </p:childTnLst>
                          </p:cTn>
                        </p:par>
                        <p:par>
                          <p:cTn id="44" fill="hold">
                            <p:stCondLst>
                              <p:cond delay="500"/>
                            </p:stCondLst>
                            <p:childTnLst>
                              <p:par>
                                <p:cTn id="45" presetID="10" presetClass="entr" presetSubtype="0" fill="hold" grpId="0" nodeType="afterEffect">
                                  <p:stCondLst>
                                    <p:cond delay="0"/>
                                  </p:stCondLst>
                                  <p:childTnLst>
                                    <p:set>
                                      <p:cBhvr>
                                        <p:cTn id="46" dur="1" fill="hold">
                                          <p:stCondLst>
                                            <p:cond delay="0"/>
                                          </p:stCondLst>
                                        </p:cTn>
                                        <p:tgtEl>
                                          <p:spTgt spid="23">
                                            <p:bg/>
                                          </p:spTgt>
                                        </p:tgtEl>
                                        <p:attrNameLst>
                                          <p:attrName>style.visibility</p:attrName>
                                        </p:attrNameLst>
                                      </p:cBhvr>
                                      <p:to>
                                        <p:strVal val="visible"/>
                                      </p:to>
                                    </p:set>
                                    <p:animEffect transition="in" filter="fade">
                                      <p:cBhvr>
                                        <p:cTn id="47" dur="500"/>
                                        <p:tgtEl>
                                          <p:spTgt spid="23">
                                            <p:bg/>
                                          </p:spTgt>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23">
                                            <p:txEl>
                                              <p:pRg st="0" end="0"/>
                                            </p:txEl>
                                          </p:spTgt>
                                        </p:tgtEl>
                                        <p:attrNameLst>
                                          <p:attrName>style.visibility</p:attrName>
                                        </p:attrNameLst>
                                      </p:cBhvr>
                                      <p:to>
                                        <p:strVal val="visible"/>
                                      </p:to>
                                    </p:set>
                                    <p:animEffect transition="in" filter="fade">
                                      <p:cBhvr>
                                        <p:cTn id="50" dur="500"/>
                                        <p:tgtEl>
                                          <p:spTgt spid="23">
                                            <p:txEl>
                                              <p:pRg st="0" end="0"/>
                                            </p:txEl>
                                          </p:spTgt>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24">
                                            <p:bg/>
                                          </p:spTgt>
                                        </p:tgtEl>
                                        <p:attrNameLst>
                                          <p:attrName>style.visibility</p:attrName>
                                        </p:attrNameLst>
                                      </p:cBhvr>
                                      <p:to>
                                        <p:strVal val="visible"/>
                                      </p:to>
                                    </p:set>
                                    <p:animEffect transition="in" filter="fade">
                                      <p:cBhvr>
                                        <p:cTn id="53" dur="500"/>
                                        <p:tgtEl>
                                          <p:spTgt spid="24">
                                            <p:bg/>
                                          </p:spTgt>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24">
                                            <p:txEl>
                                              <p:pRg st="0" end="0"/>
                                            </p:txEl>
                                          </p:spTgt>
                                        </p:tgtEl>
                                        <p:attrNameLst>
                                          <p:attrName>style.visibility</p:attrName>
                                        </p:attrNameLst>
                                      </p:cBhvr>
                                      <p:to>
                                        <p:strVal val="visible"/>
                                      </p:to>
                                    </p:set>
                                    <p:animEffect transition="in" filter="fade">
                                      <p:cBhvr>
                                        <p:cTn id="56" dur="500"/>
                                        <p:tgtEl>
                                          <p:spTgt spid="24">
                                            <p:txEl>
                                              <p:pRg st="0" end="0"/>
                                            </p:txEl>
                                          </p:spTgt>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25">
                                            <p:bg/>
                                          </p:spTgt>
                                        </p:tgtEl>
                                        <p:attrNameLst>
                                          <p:attrName>style.visibility</p:attrName>
                                        </p:attrNameLst>
                                      </p:cBhvr>
                                      <p:to>
                                        <p:strVal val="visible"/>
                                      </p:to>
                                    </p:set>
                                    <p:animEffect transition="in" filter="fade">
                                      <p:cBhvr>
                                        <p:cTn id="59" dur="500"/>
                                        <p:tgtEl>
                                          <p:spTgt spid="25">
                                            <p:bg/>
                                          </p:spTgt>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25">
                                            <p:txEl>
                                              <p:pRg st="0" end="0"/>
                                            </p:txEl>
                                          </p:spTgt>
                                        </p:tgtEl>
                                        <p:attrNameLst>
                                          <p:attrName>style.visibility</p:attrName>
                                        </p:attrNameLst>
                                      </p:cBhvr>
                                      <p:to>
                                        <p:strVal val="visible"/>
                                      </p:to>
                                    </p:set>
                                    <p:animEffect transition="in" filter="fade">
                                      <p:cBhvr>
                                        <p:cTn id="62" dur="500"/>
                                        <p:tgtEl>
                                          <p:spTgt spid="25">
                                            <p:txEl>
                                              <p:pRg st="0" end="0"/>
                                            </p:txEl>
                                          </p:spTgt>
                                        </p:tgtEl>
                                      </p:cBhvr>
                                    </p:animEffect>
                                  </p:childTnLst>
                                </p:cTn>
                              </p:par>
                              <p:par>
                                <p:cTn id="63" presetID="10" presetClass="entr" presetSubtype="0" fill="hold" nodeType="withEffect">
                                  <p:stCondLst>
                                    <p:cond delay="0"/>
                                  </p:stCondLst>
                                  <p:childTnLst>
                                    <p:set>
                                      <p:cBhvr>
                                        <p:cTn id="64" dur="1" fill="hold">
                                          <p:stCondLst>
                                            <p:cond delay="0"/>
                                          </p:stCondLst>
                                        </p:cTn>
                                        <p:tgtEl>
                                          <p:spTgt spid="41"/>
                                        </p:tgtEl>
                                        <p:attrNameLst>
                                          <p:attrName>style.visibility</p:attrName>
                                        </p:attrNameLst>
                                      </p:cBhvr>
                                      <p:to>
                                        <p:strVal val="visible"/>
                                      </p:to>
                                    </p:set>
                                    <p:animEffect transition="in" filter="fade">
                                      <p:cBhvr>
                                        <p:cTn id="65" dur="2250"/>
                                        <p:tgtEl>
                                          <p:spTgt spid="41"/>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26">
                                            <p:bg/>
                                          </p:spTgt>
                                        </p:tgtEl>
                                        <p:attrNameLst>
                                          <p:attrName>style.visibility</p:attrName>
                                        </p:attrNameLst>
                                      </p:cBhvr>
                                      <p:to>
                                        <p:strVal val="visible"/>
                                      </p:to>
                                    </p:set>
                                    <p:animEffect transition="in" filter="fade">
                                      <p:cBhvr>
                                        <p:cTn id="70" dur="500"/>
                                        <p:tgtEl>
                                          <p:spTgt spid="26">
                                            <p:bg/>
                                          </p:spTgt>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26">
                                            <p:txEl>
                                              <p:pRg st="0" end="0"/>
                                            </p:txEl>
                                          </p:spTgt>
                                        </p:tgtEl>
                                        <p:attrNameLst>
                                          <p:attrName>style.visibility</p:attrName>
                                        </p:attrNameLst>
                                      </p:cBhvr>
                                      <p:to>
                                        <p:strVal val="visible"/>
                                      </p:to>
                                    </p:set>
                                    <p:animEffect transition="in" filter="fade">
                                      <p:cBhvr>
                                        <p:cTn id="73" dur="500"/>
                                        <p:tgtEl>
                                          <p:spTgt spid="26">
                                            <p:txEl>
                                              <p:pRg st="0" end="0"/>
                                            </p:txEl>
                                          </p:spTgt>
                                        </p:tgtEl>
                                      </p:cBhvr>
                                    </p:animEffect>
                                  </p:childTnLst>
                                </p:cTn>
                              </p:par>
                            </p:childTnLst>
                          </p:cTn>
                        </p:par>
                        <p:par>
                          <p:cTn id="74" fill="hold">
                            <p:stCondLst>
                              <p:cond delay="500"/>
                            </p:stCondLst>
                            <p:childTnLst>
                              <p:par>
                                <p:cTn id="75" presetID="10" presetClass="entr" presetSubtype="0" fill="hold" grpId="0" nodeType="afterEffect">
                                  <p:stCondLst>
                                    <p:cond delay="0"/>
                                  </p:stCondLst>
                                  <p:childTnLst>
                                    <p:set>
                                      <p:cBhvr>
                                        <p:cTn id="76" dur="1" fill="hold">
                                          <p:stCondLst>
                                            <p:cond delay="0"/>
                                          </p:stCondLst>
                                        </p:cTn>
                                        <p:tgtEl>
                                          <p:spTgt spid="27">
                                            <p:bg/>
                                          </p:spTgt>
                                        </p:tgtEl>
                                        <p:attrNameLst>
                                          <p:attrName>style.visibility</p:attrName>
                                        </p:attrNameLst>
                                      </p:cBhvr>
                                      <p:to>
                                        <p:strVal val="visible"/>
                                      </p:to>
                                    </p:set>
                                    <p:animEffect transition="in" filter="fade">
                                      <p:cBhvr>
                                        <p:cTn id="77" dur="500"/>
                                        <p:tgtEl>
                                          <p:spTgt spid="27">
                                            <p:bg/>
                                          </p:spTgt>
                                        </p:tgtEl>
                                      </p:cBhvr>
                                    </p:animEffect>
                                  </p:childTnLst>
                                </p:cTn>
                              </p:par>
                              <p:par>
                                <p:cTn id="78" presetID="10" presetClass="entr" presetSubtype="0" fill="hold" grpId="0" nodeType="withEffect">
                                  <p:stCondLst>
                                    <p:cond delay="0"/>
                                  </p:stCondLst>
                                  <p:childTnLst>
                                    <p:set>
                                      <p:cBhvr>
                                        <p:cTn id="79" dur="1" fill="hold">
                                          <p:stCondLst>
                                            <p:cond delay="0"/>
                                          </p:stCondLst>
                                        </p:cTn>
                                        <p:tgtEl>
                                          <p:spTgt spid="27">
                                            <p:txEl>
                                              <p:pRg st="0" end="0"/>
                                            </p:txEl>
                                          </p:spTgt>
                                        </p:tgtEl>
                                        <p:attrNameLst>
                                          <p:attrName>style.visibility</p:attrName>
                                        </p:attrNameLst>
                                      </p:cBhvr>
                                      <p:to>
                                        <p:strVal val="visible"/>
                                      </p:to>
                                    </p:set>
                                    <p:animEffect transition="in" filter="fade">
                                      <p:cBhvr>
                                        <p:cTn id="80" dur="500"/>
                                        <p:tgtEl>
                                          <p:spTgt spid="27">
                                            <p:txEl>
                                              <p:pRg st="0" end="0"/>
                                            </p:txEl>
                                          </p:spTgt>
                                        </p:tgtEl>
                                      </p:cBhvr>
                                    </p:animEffect>
                                  </p:childTnLst>
                                </p:cTn>
                              </p:par>
                              <p:par>
                                <p:cTn id="81" presetID="10" presetClass="entr" presetSubtype="0" fill="hold" grpId="0" nodeType="withEffect">
                                  <p:stCondLst>
                                    <p:cond delay="0"/>
                                  </p:stCondLst>
                                  <p:childTnLst>
                                    <p:set>
                                      <p:cBhvr>
                                        <p:cTn id="82" dur="1" fill="hold">
                                          <p:stCondLst>
                                            <p:cond delay="0"/>
                                          </p:stCondLst>
                                        </p:cTn>
                                        <p:tgtEl>
                                          <p:spTgt spid="28">
                                            <p:bg/>
                                          </p:spTgt>
                                        </p:tgtEl>
                                        <p:attrNameLst>
                                          <p:attrName>style.visibility</p:attrName>
                                        </p:attrNameLst>
                                      </p:cBhvr>
                                      <p:to>
                                        <p:strVal val="visible"/>
                                      </p:to>
                                    </p:set>
                                    <p:animEffect transition="in" filter="fade">
                                      <p:cBhvr>
                                        <p:cTn id="83" dur="500"/>
                                        <p:tgtEl>
                                          <p:spTgt spid="28">
                                            <p:bg/>
                                          </p:spTgt>
                                        </p:tgtEl>
                                      </p:cBhvr>
                                    </p:animEffect>
                                  </p:childTnLst>
                                </p:cTn>
                              </p:par>
                              <p:par>
                                <p:cTn id="84" presetID="10" presetClass="entr" presetSubtype="0" fill="hold" grpId="0" nodeType="withEffect">
                                  <p:stCondLst>
                                    <p:cond delay="0"/>
                                  </p:stCondLst>
                                  <p:childTnLst>
                                    <p:set>
                                      <p:cBhvr>
                                        <p:cTn id="85" dur="1" fill="hold">
                                          <p:stCondLst>
                                            <p:cond delay="0"/>
                                          </p:stCondLst>
                                        </p:cTn>
                                        <p:tgtEl>
                                          <p:spTgt spid="28">
                                            <p:txEl>
                                              <p:pRg st="0" end="0"/>
                                            </p:txEl>
                                          </p:spTgt>
                                        </p:tgtEl>
                                        <p:attrNameLst>
                                          <p:attrName>style.visibility</p:attrName>
                                        </p:attrNameLst>
                                      </p:cBhvr>
                                      <p:to>
                                        <p:strVal val="visible"/>
                                      </p:to>
                                    </p:set>
                                    <p:animEffect transition="in" filter="fade">
                                      <p:cBhvr>
                                        <p:cTn id="86" dur="500"/>
                                        <p:tgtEl>
                                          <p:spTgt spid="28">
                                            <p:txEl>
                                              <p:pRg st="0" end="0"/>
                                            </p:txEl>
                                          </p:spTgt>
                                        </p:tgtEl>
                                      </p:cBhvr>
                                    </p:animEffect>
                                  </p:childTnLst>
                                </p:cTn>
                              </p:par>
                              <p:par>
                                <p:cTn id="87" presetID="10" presetClass="entr" presetSubtype="0" fill="hold" grpId="0" nodeType="withEffect">
                                  <p:stCondLst>
                                    <p:cond delay="0"/>
                                  </p:stCondLst>
                                  <p:childTnLst>
                                    <p:set>
                                      <p:cBhvr>
                                        <p:cTn id="88" dur="1" fill="hold">
                                          <p:stCondLst>
                                            <p:cond delay="0"/>
                                          </p:stCondLst>
                                        </p:cTn>
                                        <p:tgtEl>
                                          <p:spTgt spid="29">
                                            <p:bg/>
                                          </p:spTgt>
                                        </p:tgtEl>
                                        <p:attrNameLst>
                                          <p:attrName>style.visibility</p:attrName>
                                        </p:attrNameLst>
                                      </p:cBhvr>
                                      <p:to>
                                        <p:strVal val="visible"/>
                                      </p:to>
                                    </p:set>
                                    <p:animEffect transition="in" filter="fade">
                                      <p:cBhvr>
                                        <p:cTn id="89" dur="500"/>
                                        <p:tgtEl>
                                          <p:spTgt spid="29">
                                            <p:bg/>
                                          </p:spTgt>
                                        </p:tgtEl>
                                      </p:cBhvr>
                                    </p:animEffect>
                                  </p:childTnLst>
                                </p:cTn>
                              </p:par>
                              <p:par>
                                <p:cTn id="90" presetID="10" presetClass="entr" presetSubtype="0" fill="hold" grpId="0" nodeType="withEffect">
                                  <p:stCondLst>
                                    <p:cond delay="0"/>
                                  </p:stCondLst>
                                  <p:childTnLst>
                                    <p:set>
                                      <p:cBhvr>
                                        <p:cTn id="91" dur="1" fill="hold">
                                          <p:stCondLst>
                                            <p:cond delay="0"/>
                                          </p:stCondLst>
                                        </p:cTn>
                                        <p:tgtEl>
                                          <p:spTgt spid="29">
                                            <p:txEl>
                                              <p:pRg st="0" end="0"/>
                                            </p:txEl>
                                          </p:spTgt>
                                        </p:tgtEl>
                                        <p:attrNameLst>
                                          <p:attrName>style.visibility</p:attrName>
                                        </p:attrNameLst>
                                      </p:cBhvr>
                                      <p:to>
                                        <p:strVal val="visible"/>
                                      </p:to>
                                    </p:set>
                                    <p:animEffect transition="in" filter="fade">
                                      <p:cBhvr>
                                        <p:cTn id="92" dur="500"/>
                                        <p:tgtEl>
                                          <p:spTgt spid="29">
                                            <p:txEl>
                                              <p:pRg st="0" end="0"/>
                                            </p:txEl>
                                          </p:spTgt>
                                        </p:tgtEl>
                                      </p:cBhvr>
                                    </p:animEffect>
                                  </p:childTnLst>
                                </p:cTn>
                              </p:par>
                              <p:par>
                                <p:cTn id="93" presetID="10" presetClass="entr" presetSubtype="0" fill="hold" nodeType="withEffect">
                                  <p:stCondLst>
                                    <p:cond delay="0"/>
                                  </p:stCondLst>
                                  <p:childTnLst>
                                    <p:set>
                                      <p:cBhvr>
                                        <p:cTn id="94" dur="1" fill="hold">
                                          <p:stCondLst>
                                            <p:cond delay="0"/>
                                          </p:stCondLst>
                                        </p:cTn>
                                        <p:tgtEl>
                                          <p:spTgt spid="36"/>
                                        </p:tgtEl>
                                        <p:attrNameLst>
                                          <p:attrName>style.visibility</p:attrName>
                                        </p:attrNameLst>
                                      </p:cBhvr>
                                      <p:to>
                                        <p:strVal val="visible"/>
                                      </p:to>
                                    </p:set>
                                    <p:animEffect transition="in" filter="fade">
                                      <p:cBhvr>
                                        <p:cTn id="95" dur="2250"/>
                                        <p:tgtEl>
                                          <p:spTgt spid="36"/>
                                        </p:tgtEl>
                                      </p:cBhvr>
                                    </p:animEffect>
                                  </p:childTnLst>
                                </p:cTn>
                              </p:par>
                            </p:childTnLst>
                          </p:cTn>
                        </p:par>
                      </p:childTnLst>
                    </p:cTn>
                  </p:par>
                  <p:par>
                    <p:cTn id="96" fill="hold">
                      <p:stCondLst>
                        <p:cond delay="indefinite"/>
                      </p:stCondLst>
                      <p:childTnLst>
                        <p:par>
                          <p:cTn id="97" fill="hold">
                            <p:stCondLst>
                              <p:cond delay="0"/>
                            </p:stCondLst>
                            <p:childTnLst>
                              <p:par>
                                <p:cTn id="98" presetID="10" presetClass="entr" presetSubtype="0" fill="hold" grpId="0" nodeType="clickEffect">
                                  <p:stCondLst>
                                    <p:cond delay="0"/>
                                  </p:stCondLst>
                                  <p:childTnLst>
                                    <p:set>
                                      <p:cBhvr>
                                        <p:cTn id="99" dur="1" fill="hold">
                                          <p:stCondLst>
                                            <p:cond delay="0"/>
                                          </p:stCondLst>
                                        </p:cTn>
                                        <p:tgtEl>
                                          <p:spTgt spid="30">
                                            <p:bg/>
                                          </p:spTgt>
                                        </p:tgtEl>
                                        <p:attrNameLst>
                                          <p:attrName>style.visibility</p:attrName>
                                        </p:attrNameLst>
                                      </p:cBhvr>
                                      <p:to>
                                        <p:strVal val="visible"/>
                                      </p:to>
                                    </p:set>
                                    <p:animEffect transition="in" filter="fade">
                                      <p:cBhvr>
                                        <p:cTn id="100" dur="500"/>
                                        <p:tgtEl>
                                          <p:spTgt spid="30">
                                            <p:bg/>
                                          </p:spTgt>
                                        </p:tgtEl>
                                      </p:cBhvr>
                                    </p:animEffect>
                                  </p:childTnLst>
                                </p:cTn>
                              </p:par>
                              <p:par>
                                <p:cTn id="101" presetID="10" presetClass="entr" presetSubtype="0" fill="hold" grpId="0" nodeType="withEffect">
                                  <p:stCondLst>
                                    <p:cond delay="0"/>
                                  </p:stCondLst>
                                  <p:childTnLst>
                                    <p:set>
                                      <p:cBhvr>
                                        <p:cTn id="102" dur="1" fill="hold">
                                          <p:stCondLst>
                                            <p:cond delay="0"/>
                                          </p:stCondLst>
                                        </p:cTn>
                                        <p:tgtEl>
                                          <p:spTgt spid="30">
                                            <p:txEl>
                                              <p:pRg st="0" end="0"/>
                                            </p:txEl>
                                          </p:spTgt>
                                        </p:tgtEl>
                                        <p:attrNameLst>
                                          <p:attrName>style.visibility</p:attrName>
                                        </p:attrNameLst>
                                      </p:cBhvr>
                                      <p:to>
                                        <p:strVal val="visible"/>
                                      </p:to>
                                    </p:set>
                                    <p:animEffect transition="in" filter="fade">
                                      <p:cBhvr>
                                        <p:cTn id="103" dur="500"/>
                                        <p:tgtEl>
                                          <p:spTgt spid="30">
                                            <p:txEl>
                                              <p:pRg st="0" end="0"/>
                                            </p:txEl>
                                          </p:spTgt>
                                        </p:tgtEl>
                                      </p:cBhvr>
                                    </p:animEffect>
                                  </p:childTnLst>
                                </p:cTn>
                              </p:par>
                            </p:childTnLst>
                          </p:cTn>
                        </p:par>
                        <p:par>
                          <p:cTn id="104" fill="hold">
                            <p:stCondLst>
                              <p:cond delay="500"/>
                            </p:stCondLst>
                            <p:childTnLst>
                              <p:par>
                                <p:cTn id="105" presetID="10" presetClass="entr" presetSubtype="0" fill="hold" grpId="0" nodeType="afterEffect">
                                  <p:stCondLst>
                                    <p:cond delay="0"/>
                                  </p:stCondLst>
                                  <p:childTnLst>
                                    <p:set>
                                      <p:cBhvr>
                                        <p:cTn id="106" dur="1" fill="hold">
                                          <p:stCondLst>
                                            <p:cond delay="0"/>
                                          </p:stCondLst>
                                        </p:cTn>
                                        <p:tgtEl>
                                          <p:spTgt spid="31">
                                            <p:bg/>
                                          </p:spTgt>
                                        </p:tgtEl>
                                        <p:attrNameLst>
                                          <p:attrName>style.visibility</p:attrName>
                                        </p:attrNameLst>
                                      </p:cBhvr>
                                      <p:to>
                                        <p:strVal val="visible"/>
                                      </p:to>
                                    </p:set>
                                    <p:animEffect transition="in" filter="fade">
                                      <p:cBhvr>
                                        <p:cTn id="107" dur="500"/>
                                        <p:tgtEl>
                                          <p:spTgt spid="31">
                                            <p:bg/>
                                          </p:spTgt>
                                        </p:tgtEl>
                                      </p:cBhvr>
                                    </p:animEffect>
                                  </p:childTnLst>
                                </p:cTn>
                              </p:par>
                              <p:par>
                                <p:cTn id="108" presetID="10" presetClass="entr" presetSubtype="0" fill="hold" grpId="0" nodeType="withEffect">
                                  <p:stCondLst>
                                    <p:cond delay="0"/>
                                  </p:stCondLst>
                                  <p:childTnLst>
                                    <p:set>
                                      <p:cBhvr>
                                        <p:cTn id="109" dur="1" fill="hold">
                                          <p:stCondLst>
                                            <p:cond delay="0"/>
                                          </p:stCondLst>
                                        </p:cTn>
                                        <p:tgtEl>
                                          <p:spTgt spid="31">
                                            <p:txEl>
                                              <p:pRg st="0" end="0"/>
                                            </p:txEl>
                                          </p:spTgt>
                                        </p:tgtEl>
                                        <p:attrNameLst>
                                          <p:attrName>style.visibility</p:attrName>
                                        </p:attrNameLst>
                                      </p:cBhvr>
                                      <p:to>
                                        <p:strVal val="visible"/>
                                      </p:to>
                                    </p:set>
                                    <p:animEffect transition="in" filter="fade">
                                      <p:cBhvr>
                                        <p:cTn id="110" dur="500"/>
                                        <p:tgtEl>
                                          <p:spTgt spid="31">
                                            <p:txEl>
                                              <p:pRg st="0" end="0"/>
                                            </p:txEl>
                                          </p:spTgt>
                                        </p:tgtEl>
                                      </p:cBhvr>
                                    </p:animEffect>
                                  </p:childTnLst>
                                </p:cTn>
                              </p:par>
                              <p:par>
                                <p:cTn id="111" presetID="10" presetClass="entr" presetSubtype="0" fill="hold" grpId="0" nodeType="withEffect">
                                  <p:stCondLst>
                                    <p:cond delay="0"/>
                                  </p:stCondLst>
                                  <p:childTnLst>
                                    <p:set>
                                      <p:cBhvr>
                                        <p:cTn id="112" dur="1" fill="hold">
                                          <p:stCondLst>
                                            <p:cond delay="0"/>
                                          </p:stCondLst>
                                        </p:cTn>
                                        <p:tgtEl>
                                          <p:spTgt spid="32">
                                            <p:bg/>
                                          </p:spTgt>
                                        </p:tgtEl>
                                        <p:attrNameLst>
                                          <p:attrName>style.visibility</p:attrName>
                                        </p:attrNameLst>
                                      </p:cBhvr>
                                      <p:to>
                                        <p:strVal val="visible"/>
                                      </p:to>
                                    </p:set>
                                    <p:animEffect transition="in" filter="fade">
                                      <p:cBhvr>
                                        <p:cTn id="113" dur="500"/>
                                        <p:tgtEl>
                                          <p:spTgt spid="32">
                                            <p:bg/>
                                          </p:spTgt>
                                        </p:tgtEl>
                                      </p:cBhvr>
                                    </p:animEffect>
                                  </p:childTnLst>
                                </p:cTn>
                              </p:par>
                              <p:par>
                                <p:cTn id="114" presetID="10" presetClass="entr" presetSubtype="0" fill="hold" grpId="0" nodeType="withEffect">
                                  <p:stCondLst>
                                    <p:cond delay="0"/>
                                  </p:stCondLst>
                                  <p:childTnLst>
                                    <p:set>
                                      <p:cBhvr>
                                        <p:cTn id="115" dur="1" fill="hold">
                                          <p:stCondLst>
                                            <p:cond delay="0"/>
                                          </p:stCondLst>
                                        </p:cTn>
                                        <p:tgtEl>
                                          <p:spTgt spid="32">
                                            <p:txEl>
                                              <p:pRg st="0" end="0"/>
                                            </p:txEl>
                                          </p:spTgt>
                                        </p:tgtEl>
                                        <p:attrNameLst>
                                          <p:attrName>style.visibility</p:attrName>
                                        </p:attrNameLst>
                                      </p:cBhvr>
                                      <p:to>
                                        <p:strVal val="visible"/>
                                      </p:to>
                                    </p:set>
                                    <p:animEffect transition="in" filter="fade">
                                      <p:cBhvr>
                                        <p:cTn id="116" dur="500"/>
                                        <p:tgtEl>
                                          <p:spTgt spid="32">
                                            <p:txEl>
                                              <p:pRg st="0" end="0"/>
                                            </p:txEl>
                                          </p:spTgt>
                                        </p:tgtEl>
                                      </p:cBhvr>
                                    </p:animEffect>
                                  </p:childTnLst>
                                </p:cTn>
                              </p:par>
                              <p:par>
                                <p:cTn id="117" presetID="10" presetClass="entr" presetSubtype="0" fill="hold" grpId="0" nodeType="withEffect">
                                  <p:stCondLst>
                                    <p:cond delay="0"/>
                                  </p:stCondLst>
                                  <p:childTnLst>
                                    <p:set>
                                      <p:cBhvr>
                                        <p:cTn id="118" dur="1" fill="hold">
                                          <p:stCondLst>
                                            <p:cond delay="0"/>
                                          </p:stCondLst>
                                        </p:cTn>
                                        <p:tgtEl>
                                          <p:spTgt spid="33">
                                            <p:bg/>
                                          </p:spTgt>
                                        </p:tgtEl>
                                        <p:attrNameLst>
                                          <p:attrName>style.visibility</p:attrName>
                                        </p:attrNameLst>
                                      </p:cBhvr>
                                      <p:to>
                                        <p:strVal val="visible"/>
                                      </p:to>
                                    </p:set>
                                    <p:animEffect transition="in" filter="fade">
                                      <p:cBhvr>
                                        <p:cTn id="119" dur="500"/>
                                        <p:tgtEl>
                                          <p:spTgt spid="33">
                                            <p:bg/>
                                          </p:spTgt>
                                        </p:tgtEl>
                                      </p:cBhvr>
                                    </p:animEffect>
                                  </p:childTnLst>
                                </p:cTn>
                              </p:par>
                              <p:par>
                                <p:cTn id="120" presetID="10" presetClass="entr" presetSubtype="0" fill="hold" grpId="0" nodeType="withEffect">
                                  <p:stCondLst>
                                    <p:cond delay="0"/>
                                  </p:stCondLst>
                                  <p:childTnLst>
                                    <p:set>
                                      <p:cBhvr>
                                        <p:cTn id="121" dur="1" fill="hold">
                                          <p:stCondLst>
                                            <p:cond delay="0"/>
                                          </p:stCondLst>
                                        </p:cTn>
                                        <p:tgtEl>
                                          <p:spTgt spid="33">
                                            <p:txEl>
                                              <p:pRg st="0" end="0"/>
                                            </p:txEl>
                                          </p:spTgt>
                                        </p:tgtEl>
                                        <p:attrNameLst>
                                          <p:attrName>style.visibility</p:attrName>
                                        </p:attrNameLst>
                                      </p:cBhvr>
                                      <p:to>
                                        <p:strVal val="visible"/>
                                      </p:to>
                                    </p:set>
                                    <p:animEffect transition="in" filter="fade">
                                      <p:cBhvr>
                                        <p:cTn id="122" dur="500"/>
                                        <p:tgtEl>
                                          <p:spTgt spid="33">
                                            <p:txEl>
                                              <p:pRg st="0" end="0"/>
                                            </p:txEl>
                                          </p:spTgt>
                                        </p:tgtEl>
                                      </p:cBhvr>
                                    </p:animEffect>
                                  </p:childTnLst>
                                </p:cTn>
                              </p:par>
                              <p:par>
                                <p:cTn id="123" presetID="10" presetClass="entr" presetSubtype="0" fill="hold" grpId="0" nodeType="withEffect">
                                  <p:stCondLst>
                                    <p:cond delay="0"/>
                                  </p:stCondLst>
                                  <p:childTnLst>
                                    <p:set>
                                      <p:cBhvr>
                                        <p:cTn id="124" dur="1" fill="hold">
                                          <p:stCondLst>
                                            <p:cond delay="0"/>
                                          </p:stCondLst>
                                        </p:cTn>
                                        <p:tgtEl>
                                          <p:spTgt spid="34">
                                            <p:bg/>
                                          </p:spTgt>
                                        </p:tgtEl>
                                        <p:attrNameLst>
                                          <p:attrName>style.visibility</p:attrName>
                                        </p:attrNameLst>
                                      </p:cBhvr>
                                      <p:to>
                                        <p:strVal val="visible"/>
                                      </p:to>
                                    </p:set>
                                    <p:animEffect transition="in" filter="fade">
                                      <p:cBhvr>
                                        <p:cTn id="125" dur="500"/>
                                        <p:tgtEl>
                                          <p:spTgt spid="34">
                                            <p:bg/>
                                          </p:spTgt>
                                        </p:tgtEl>
                                      </p:cBhvr>
                                    </p:animEffect>
                                  </p:childTnLst>
                                </p:cTn>
                              </p:par>
                              <p:par>
                                <p:cTn id="126" presetID="10" presetClass="entr" presetSubtype="0" fill="hold" grpId="0" nodeType="withEffect">
                                  <p:stCondLst>
                                    <p:cond delay="0"/>
                                  </p:stCondLst>
                                  <p:childTnLst>
                                    <p:set>
                                      <p:cBhvr>
                                        <p:cTn id="127" dur="1" fill="hold">
                                          <p:stCondLst>
                                            <p:cond delay="0"/>
                                          </p:stCondLst>
                                        </p:cTn>
                                        <p:tgtEl>
                                          <p:spTgt spid="34">
                                            <p:txEl>
                                              <p:pRg st="0" end="0"/>
                                            </p:txEl>
                                          </p:spTgt>
                                        </p:tgtEl>
                                        <p:attrNameLst>
                                          <p:attrName>style.visibility</p:attrName>
                                        </p:attrNameLst>
                                      </p:cBhvr>
                                      <p:to>
                                        <p:strVal val="visible"/>
                                      </p:to>
                                    </p:set>
                                    <p:animEffect transition="in" filter="fade">
                                      <p:cBhvr>
                                        <p:cTn id="128" dur="500"/>
                                        <p:tgtEl>
                                          <p:spTgt spid="34">
                                            <p:txEl>
                                              <p:pRg st="0" end="0"/>
                                            </p:txEl>
                                          </p:spTgt>
                                        </p:tgtEl>
                                      </p:cBhvr>
                                    </p:animEffect>
                                  </p:childTnLst>
                                </p:cTn>
                              </p:par>
                              <p:par>
                                <p:cTn id="129" presetID="10" presetClass="entr" presetSubtype="0" fill="hold" grpId="0" nodeType="withEffect">
                                  <p:stCondLst>
                                    <p:cond delay="0"/>
                                  </p:stCondLst>
                                  <p:childTnLst>
                                    <p:set>
                                      <p:cBhvr>
                                        <p:cTn id="130" dur="1" fill="hold">
                                          <p:stCondLst>
                                            <p:cond delay="0"/>
                                          </p:stCondLst>
                                        </p:cTn>
                                        <p:tgtEl>
                                          <p:spTgt spid="35">
                                            <p:bg/>
                                          </p:spTgt>
                                        </p:tgtEl>
                                        <p:attrNameLst>
                                          <p:attrName>style.visibility</p:attrName>
                                        </p:attrNameLst>
                                      </p:cBhvr>
                                      <p:to>
                                        <p:strVal val="visible"/>
                                      </p:to>
                                    </p:set>
                                    <p:animEffect transition="in" filter="fade">
                                      <p:cBhvr>
                                        <p:cTn id="131" dur="500"/>
                                        <p:tgtEl>
                                          <p:spTgt spid="35">
                                            <p:bg/>
                                          </p:spTgt>
                                        </p:tgtEl>
                                      </p:cBhvr>
                                    </p:animEffect>
                                  </p:childTnLst>
                                </p:cTn>
                              </p:par>
                              <p:par>
                                <p:cTn id="132" presetID="10" presetClass="entr" presetSubtype="0" fill="hold" grpId="0" nodeType="withEffect">
                                  <p:stCondLst>
                                    <p:cond delay="0"/>
                                  </p:stCondLst>
                                  <p:childTnLst>
                                    <p:set>
                                      <p:cBhvr>
                                        <p:cTn id="133" dur="1" fill="hold">
                                          <p:stCondLst>
                                            <p:cond delay="0"/>
                                          </p:stCondLst>
                                        </p:cTn>
                                        <p:tgtEl>
                                          <p:spTgt spid="35">
                                            <p:txEl>
                                              <p:pRg st="0" end="0"/>
                                            </p:txEl>
                                          </p:spTgt>
                                        </p:tgtEl>
                                        <p:attrNameLst>
                                          <p:attrName>style.visibility</p:attrName>
                                        </p:attrNameLst>
                                      </p:cBhvr>
                                      <p:to>
                                        <p:strVal val="visible"/>
                                      </p:to>
                                    </p:set>
                                    <p:animEffect transition="in" filter="fade">
                                      <p:cBhvr>
                                        <p:cTn id="134" dur="500"/>
                                        <p:tgtEl>
                                          <p:spTgt spid="35">
                                            <p:txEl>
                                              <p:pRg st="0" end="0"/>
                                            </p:txEl>
                                          </p:spTgt>
                                        </p:tgtEl>
                                      </p:cBhvr>
                                    </p:animEffect>
                                  </p:childTnLst>
                                </p:cTn>
                              </p:par>
                              <p:par>
                                <p:cTn id="135" presetID="10" presetClass="entr" presetSubtype="0" fill="hold" nodeType="withEffect">
                                  <p:stCondLst>
                                    <p:cond delay="0"/>
                                  </p:stCondLst>
                                  <p:childTnLst>
                                    <p:set>
                                      <p:cBhvr>
                                        <p:cTn id="136" dur="1" fill="hold">
                                          <p:stCondLst>
                                            <p:cond delay="0"/>
                                          </p:stCondLst>
                                        </p:cTn>
                                        <p:tgtEl>
                                          <p:spTgt spid="37"/>
                                        </p:tgtEl>
                                        <p:attrNameLst>
                                          <p:attrName>style.visibility</p:attrName>
                                        </p:attrNameLst>
                                      </p:cBhvr>
                                      <p:to>
                                        <p:strVal val="visible"/>
                                      </p:to>
                                    </p:set>
                                    <p:animEffect transition="in" filter="fade">
                                      <p:cBhvr>
                                        <p:cTn id="137" dur="225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animBg="1"/>
      <p:bldP spid="19" grpId="0" uiExpand="1" build="p" animBg="1"/>
      <p:bldP spid="20" grpId="0" uiExpand="1" build="p" animBg="1"/>
      <p:bldP spid="21" grpId="0" uiExpand="1" build="p" animBg="1"/>
      <p:bldP spid="22" grpId="0" uiExpand="1" build="p" animBg="1"/>
      <p:bldP spid="23" grpId="0" uiExpand="1" build="p" animBg="1"/>
      <p:bldP spid="24" grpId="0" uiExpand="1" build="p" animBg="1"/>
      <p:bldP spid="25" grpId="0" uiExpand="1" build="p" animBg="1"/>
      <p:bldP spid="26" grpId="0" uiExpand="1" build="p" animBg="1"/>
      <p:bldP spid="27" grpId="0" uiExpand="1" build="p" animBg="1"/>
      <p:bldP spid="28" grpId="0" uiExpand="1" build="p" animBg="1"/>
      <p:bldP spid="29" grpId="0" uiExpand="1" build="p" animBg="1"/>
      <p:bldP spid="30" grpId="0" uiExpand="1" build="p" animBg="1"/>
      <p:bldP spid="31" grpId="0" uiExpand="1" build="p" animBg="1"/>
      <p:bldP spid="32" grpId="0" uiExpand="1" build="p" animBg="1"/>
      <p:bldP spid="33" grpId="0" uiExpand="1" build="p" animBg="1"/>
      <p:bldP spid="34" grpId="0" uiExpand="1" build="p" animBg="1"/>
      <p:bldP spid="35" grpId="0" uiExpand="1" build="p" animBg="1"/>
    </p:bldLst>
  </p:timing>
</p:sld>
</file>

<file path=ppt/theme/theme1.xml><?xml version="1.0" encoding="utf-8"?>
<a:theme xmlns:a="http://schemas.openxmlformats.org/drawingml/2006/main" name="Office">
  <a:themeElements>
    <a:clrScheme name="BIBB">
      <a:dk1>
        <a:sysClr val="windowText" lastClr="000000"/>
      </a:dk1>
      <a:lt1>
        <a:sysClr val="window" lastClr="FFFFFF"/>
      </a:lt1>
      <a:dk2>
        <a:srgbClr val="585858"/>
      </a:dk2>
      <a:lt2>
        <a:srgbClr val="E7E6E6"/>
      </a:lt2>
      <a:accent1>
        <a:srgbClr val="D37230"/>
      </a:accent1>
      <a:accent2>
        <a:srgbClr val="7FC200"/>
      </a:accent2>
      <a:accent3>
        <a:srgbClr val="00306B"/>
      </a:accent3>
      <a:accent4>
        <a:srgbClr val="FFC000"/>
      </a:accent4>
      <a:accent5>
        <a:srgbClr val="85C0FB"/>
      </a:accent5>
      <a:accent6>
        <a:srgbClr val="BFBFBF"/>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2148</Words>
  <Application>Microsoft Office PowerPoint</Application>
  <PresentationFormat>Breitbild</PresentationFormat>
  <Paragraphs>296</Paragraphs>
  <Slides>23</Slides>
  <Notes>10</Notes>
  <HiddenSlides>0</HiddenSlides>
  <MMClips>0</MMClips>
  <ScaleCrop>false</ScaleCrop>
  <HeadingPairs>
    <vt:vector size="6" baseType="variant">
      <vt:variant>
        <vt:lpstr>Verwendete Schriftarten</vt:lpstr>
      </vt:variant>
      <vt:variant>
        <vt:i4>4</vt:i4>
      </vt:variant>
      <vt:variant>
        <vt:lpstr>Design</vt:lpstr>
      </vt:variant>
      <vt:variant>
        <vt:i4>2</vt:i4>
      </vt:variant>
      <vt:variant>
        <vt:lpstr>Folientitel</vt:lpstr>
      </vt:variant>
      <vt:variant>
        <vt:i4>23</vt:i4>
      </vt:variant>
    </vt:vector>
  </HeadingPairs>
  <TitlesOfParts>
    <vt:vector size="29" baseType="lpstr">
      <vt:lpstr>Calibri</vt:lpstr>
      <vt:lpstr>Symbol</vt:lpstr>
      <vt:lpstr>Wingdings 3</vt:lpstr>
      <vt:lpstr>Arial</vt:lpstr>
      <vt:lpstr>Office</vt:lpstr>
      <vt:lpstr>1_Office</vt:lpstr>
      <vt:lpstr> </vt:lpstr>
      <vt:lpstr>Contenu</vt:lpstr>
      <vt:lpstr>1. Le financement du système en alternance allemand </vt:lpstr>
      <vt:lpstr>1. a) Pourquoi les entreprises forment-elles ?</vt:lpstr>
      <vt:lpstr>1. b) Quel est le calcul des employeurs ?</vt:lpstr>
      <vt:lpstr>1. c) Qui supportent quels coûts ?</vt:lpstr>
      <vt:lpstr>1. d) Comment se répartissent les coûts ?</vt:lpstr>
      <vt:lpstr>2. Aperçu des coûts et des gains</vt:lpstr>
      <vt:lpstr>2. a) Quels sont les coûts entraînés par les personnes en apprentissage ?</vt:lpstr>
      <vt:lpstr>2. b) Comment les gains sont-ils générés ?</vt:lpstr>
      <vt:lpstr>3. Combien coûte la formation ?      Quels sont les bénéfices ?</vt:lpstr>
      <vt:lpstr>3. a) Combien coûte la formation ?</vt:lpstr>
      <vt:lpstr>3. b) Quel est le coût annuel d’une personne en apprentissage ?</vt:lpstr>
      <vt:lpstr>3. c) En quoi consistent les bénéfices ?</vt:lpstr>
      <vt:lpstr>4. Est-ce qu’une nouvelle embauche est moins chère qu’une mesure de formation ?</vt:lpstr>
      <vt:lpstr>5. La formation en alternance – Un modèle payant</vt:lpstr>
      <vt:lpstr>5. a) Gains et bénéfices en un coup d’œil</vt:lpstr>
      <vt:lpstr>5. b) Comparaison des coûts et des bénéfices</vt:lpstr>
      <vt:lpstr>5. c) Les bénéfices en résumé</vt:lpstr>
      <vt:lpstr>5. d) Aspects sociaux et économiques</vt:lpstr>
      <vt:lpstr>Annexe : Disposition spéciale dans le secteur du bâtiment</vt:lpstr>
      <vt:lpstr>Informations supplémentaires</vt:lpstr>
      <vt:lpstr>GOVET auprès du BIBB</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danyel</dc:creator>
  <cp:lastModifiedBy>Wilkes, Maria</cp:lastModifiedBy>
  <cp:revision>342</cp:revision>
  <dcterms:created xsi:type="dcterms:W3CDTF">2020-12-18T10:19:10Z</dcterms:created>
  <dcterms:modified xsi:type="dcterms:W3CDTF">2026-05-21T11:02:18Z</dcterms:modified>
</cp:coreProperties>
</file>