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6"/>
  </p:notesMasterIdLst>
  <p:sldIdLst>
    <p:sldId id="257" r:id="rId3"/>
    <p:sldId id="368" r:id="rId4"/>
    <p:sldId id="369" r:id="rId5"/>
    <p:sldId id="370" r:id="rId6"/>
    <p:sldId id="371" r:id="rId7"/>
    <p:sldId id="367" r:id="rId8"/>
    <p:sldId id="259" r:id="rId9"/>
    <p:sldId id="372" r:id="rId10"/>
    <p:sldId id="361" r:id="rId11"/>
    <p:sldId id="373" r:id="rId12"/>
    <p:sldId id="374" r:id="rId13"/>
    <p:sldId id="375" r:id="rId14"/>
    <p:sldId id="363" r:id="rId15"/>
    <p:sldId id="377" r:id="rId16"/>
    <p:sldId id="378" r:id="rId17"/>
    <p:sldId id="381" r:id="rId18"/>
    <p:sldId id="382" r:id="rId19"/>
    <p:sldId id="383" r:id="rId20"/>
    <p:sldId id="356" r:id="rId21"/>
    <p:sldId id="357" r:id="rId22"/>
    <p:sldId id="366" r:id="rId23"/>
    <p:sldId id="359" r:id="rId24"/>
    <p:sldId id="291" r:id="rId25"/>
  </p:sldIdLst>
  <p:sldSz cx="12192000" cy="6858000"/>
  <p:notesSz cx="6858000" cy="9144000"/>
  <p:embeddedFontLst>
    <p:embeddedFont>
      <p:font typeface="Wingdings 3" panose="05040102010807070707" pitchFamily="18" charset="2"/>
      <p:regular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29" clrIdx="0">
    <p:extLst>
      <p:ext uri="{19B8F6BF-5375-455C-9EA6-DF929625EA0E}">
        <p15:presenceInfo xmlns:p15="http://schemas.microsoft.com/office/powerpoint/2012/main" userId="Peter Rechmann" providerId="None"/>
      </p:ext>
    </p:extLst>
  </p:cmAuthor>
  <p:cmAuthor id="2" name="Schlich, Thorsten" initials="ST" lastIdx="58"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FBF3E8"/>
    <a:srgbClr val="EAC28D"/>
    <a:srgbClr val="33CC33"/>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3521" autoAdjust="0"/>
  </p:normalViewPr>
  <p:slideViewPr>
    <p:cSldViewPr snapToGrid="0" showGuides="1">
      <p:cViewPr varScale="1">
        <p:scale>
          <a:sx n="104" d="100"/>
          <a:sy n="104" d="100"/>
        </p:scale>
        <p:origin x="870" y="114"/>
      </p:cViewPr>
      <p:guideLst>
        <p:guide orient="horz" pos="1366"/>
        <p:guide pos="3931"/>
        <p:guide orient="horz" pos="2863"/>
        <p:guide orient="horz" pos="3543"/>
        <p:guide orient="horz" pos="3475"/>
        <p:guide pos="6607"/>
        <p:guide pos="6131"/>
        <p:guide orient="horz" pos="1162"/>
        <p:guide orient="horz" pos="2160"/>
        <p:guide pos="642"/>
        <p:guide orient="horz" pos="2092"/>
        <p:guide orient="horz" pos="981"/>
        <p:guide pos="5428"/>
        <p:guide orient="horz" pos="370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683892230011118"/>
          <c:y val="0.13122368023696054"/>
          <c:w val="0.85266994750656167"/>
          <c:h val="0.68998228346456691"/>
        </c:manualLayout>
      </c:layout>
      <c:barChart>
        <c:barDir val="col"/>
        <c:grouping val="clustered"/>
        <c:varyColors val="0"/>
        <c:ser>
          <c:idx val="0"/>
          <c:order val="0"/>
          <c:tx>
            <c:strRef>
              <c:f>Tabelle1!$B$1</c:f>
              <c:strCache>
                <c:ptCount val="1"/>
                <c:pt idx="0">
                  <c:v>Coûts bruts</c:v>
                </c:pt>
              </c:strCache>
            </c:strRef>
          </c:tx>
          <c:spPr>
            <a:solidFill>
              <a:schemeClr val="accent1">
                <a:shade val="65000"/>
              </a:schemeClr>
            </a:solidFill>
            <a:ln>
              <a:noFill/>
            </a:ln>
            <a:effectLst/>
          </c:spPr>
          <c:invertIfNegative val="0"/>
          <c:dLbls>
            <c:numFmt formatCode="#,##0.00\ &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3"/>
                <c:pt idx="0">
                  <c:v>1ère année</c:v>
                </c:pt>
                <c:pt idx="1">
                  <c:v>2ère année</c:v>
                </c:pt>
                <c:pt idx="2">
                  <c:v>3ère année</c:v>
                </c:pt>
              </c:strCache>
            </c:strRef>
          </c:cat>
          <c:val>
            <c:numRef>
              <c:f>Tabelle1!$B$2:$B$5</c:f>
              <c:numCache>
                <c:formatCode>"€"#,##0_);[Red]\("€"#,##0\)</c:formatCode>
                <c:ptCount val="4"/>
                <c:pt idx="0">
                  <c:v>27250</c:v>
                </c:pt>
                <c:pt idx="1">
                  <c:v>26339</c:v>
                </c:pt>
                <c:pt idx="2">
                  <c:v>27623</c:v>
                </c:pt>
              </c:numCache>
            </c:numRef>
          </c:val>
          <c:extLst>
            <c:ext xmlns:c16="http://schemas.microsoft.com/office/drawing/2014/chart" uri="{C3380CC4-5D6E-409C-BE32-E72D297353CC}">
              <c16:uniqueId val="{00000000-58EA-4A56-B313-6E5FAABEBE7C}"/>
            </c:ext>
          </c:extLst>
        </c:ser>
        <c:ser>
          <c:idx val="1"/>
          <c:order val="1"/>
          <c:tx>
            <c:strRef>
              <c:f>Tabelle1!$C$1</c:f>
              <c:strCache>
                <c:ptCount val="1"/>
                <c:pt idx="0">
                  <c:v>Gains</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58EA-4A56-B313-6E5FAABEBE7C}"/>
              </c:ext>
            </c:extLst>
          </c:dPt>
          <c:dLbls>
            <c:dLbl>
              <c:idx val="0"/>
              <c:layout>
                <c:manualLayout>
                  <c:x val="6.5519885242178947E-3"/>
                  <c:y val="-3.18387824448480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EA-4A56-B313-6E5FAABEBE7C}"/>
                </c:ext>
              </c:extLst>
            </c:dLbl>
            <c:dLbl>
              <c:idx val="1"/>
              <c:layout>
                <c:manualLayout>
                  <c:x val="7.6439866115875438E-3"/>
                  <c:y val="-6.3677564889694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EA-4A56-B313-6E5FAABEBE7C}"/>
                </c:ext>
              </c:extLst>
            </c:dLbl>
            <c:dLbl>
              <c:idx val="2"/>
              <c:layout>
                <c:manualLayout>
                  <c:x val="5.7661996725979067E-3"/>
                  <c:y val="-2.98931074261781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EA-4A56-B313-6E5FAABEBE7C}"/>
                </c:ext>
              </c:extLst>
            </c:dLbl>
            <c:numFmt formatCode="#,##0.00\ &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3"/>
                <c:pt idx="0">
                  <c:v>1ère année</c:v>
                </c:pt>
                <c:pt idx="1">
                  <c:v>2ère année</c:v>
                </c:pt>
                <c:pt idx="2">
                  <c:v>3ère année</c:v>
                </c:pt>
              </c:strCache>
            </c:strRef>
          </c:cat>
          <c:val>
            <c:numRef>
              <c:f>Tabelle1!$C$2:$C$5</c:f>
              <c:numCache>
                <c:formatCode>"€"#,##0_);[Red]\("€"#,##0\)</c:formatCode>
                <c:ptCount val="4"/>
                <c:pt idx="0">
                  <c:v>15433</c:v>
                </c:pt>
                <c:pt idx="1">
                  <c:v>18764</c:v>
                </c:pt>
                <c:pt idx="2">
                  <c:v>24089</c:v>
                </c:pt>
              </c:numCache>
            </c:numRef>
          </c:val>
          <c:extLst>
            <c:ext xmlns:c16="http://schemas.microsoft.com/office/drawing/2014/chart" uri="{C3380CC4-5D6E-409C-BE32-E72D297353CC}">
              <c16:uniqueId val="{00000002-58EA-4A56-B313-6E5FAABEBE7C}"/>
            </c:ext>
          </c:extLst>
        </c:ser>
        <c:ser>
          <c:idx val="2"/>
          <c:order val="2"/>
          <c:tx>
            <c:strRef>
              <c:f>Tabelle1!$D$1</c:f>
              <c:strCache>
                <c:ptCount val="1"/>
                <c:pt idx="0">
                  <c:v>Coûts nets</c:v>
                </c:pt>
              </c:strCache>
            </c:strRef>
          </c:tx>
          <c:spPr>
            <a:solidFill>
              <a:schemeClr val="accent1">
                <a:tint val="65000"/>
              </a:schemeClr>
            </a:solidFill>
            <a:ln>
              <a:noFill/>
            </a:ln>
            <a:effectLst/>
          </c:spPr>
          <c:invertIfNegative val="0"/>
          <c:dLbls>
            <c:dLbl>
              <c:idx val="0"/>
              <c:layout>
                <c:manualLayout>
                  <c:x val="6.0976485325910266E-3"/>
                  <c:y val="-4.15659065303599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EA-4A56-B313-6E5FAABEBE7C}"/>
                </c:ext>
              </c:extLst>
            </c:dLbl>
            <c:dLbl>
              <c:idx val="1"/>
              <c:layout>
                <c:manualLayout>
                  <c:x val="3.6864823620382141E-3"/>
                  <c:y val="5.9786715255489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EA-4A56-B313-6E5FAABEBE7C}"/>
                </c:ext>
              </c:extLst>
            </c:dLbl>
            <c:dLbl>
              <c:idx val="2"/>
              <c:layout>
                <c:manualLayout>
                  <c:x val="5.232820441034812E-3"/>
                  <c:y val="-3.5729632079053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EA-4A56-B313-6E5FAABEBE7C}"/>
                </c:ext>
              </c:extLst>
            </c:dLbl>
            <c:numFmt formatCode="#,##0.00\ &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3"/>
                <c:pt idx="0">
                  <c:v>1ère année</c:v>
                </c:pt>
                <c:pt idx="1">
                  <c:v>2ère année</c:v>
                </c:pt>
                <c:pt idx="2">
                  <c:v>3ère année</c:v>
                </c:pt>
              </c:strCache>
            </c:strRef>
          </c:cat>
          <c:val>
            <c:numRef>
              <c:f>Tabelle1!$D$2:$D$5</c:f>
              <c:numCache>
                <c:formatCode>"€"#,##0_);[Red]\("€"#,##0\)</c:formatCode>
                <c:ptCount val="4"/>
                <c:pt idx="0">
                  <c:v>11818</c:v>
                </c:pt>
                <c:pt idx="1">
                  <c:v>7575</c:v>
                </c:pt>
                <c:pt idx="2">
                  <c:v>3534</c:v>
                </c:pt>
              </c:numCache>
            </c:numRef>
          </c:val>
          <c:extLst>
            <c:ext xmlns:c16="http://schemas.microsoft.com/office/drawing/2014/chart" uri="{C3380CC4-5D6E-409C-BE32-E72D297353CC}">
              <c16:uniqueId val="{00000006-58EA-4A56-B313-6E5FAABEBE7C}"/>
            </c:ext>
          </c:extLst>
        </c:ser>
        <c:dLbls>
          <c:showLegendKey val="0"/>
          <c:showVal val="0"/>
          <c:showCatName val="0"/>
          <c:showSerName val="0"/>
          <c:showPercent val="0"/>
          <c:showBubbleSize val="0"/>
        </c:dLbls>
        <c:gapWidth val="219"/>
        <c:overlap val="-27"/>
        <c:axId val="10224808"/>
        <c:axId val="10225136"/>
      </c:barChart>
      <c:catAx>
        <c:axId val="1022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225136"/>
        <c:crosses val="autoZero"/>
        <c:auto val="1"/>
        <c:lblAlgn val="ctr"/>
        <c:lblOffset val="100"/>
        <c:noMultiLvlLbl val="0"/>
      </c:catAx>
      <c:valAx>
        <c:axId val="10225136"/>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224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0.79579</cdr:x>
      <cdr:y>0.79416</cdr:y>
    </cdr:from>
    <cdr:to>
      <cdr:x>1</cdr:x>
      <cdr:y>0.90316</cdr:y>
    </cdr:to>
    <cdr:sp macro="" textlink="">
      <cdr:nvSpPr>
        <cdr:cNvPr id="5" name="Textfeld 4"/>
        <cdr:cNvSpPr txBox="1"/>
      </cdr:nvSpPr>
      <cdr:spPr>
        <a:xfrm xmlns:a="http://schemas.openxmlformats.org/drawingml/2006/main">
          <a:off x="5519936" y="3672408"/>
          <a:ext cx="141649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21.05.2026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Toutes les entreprises du secteur de la construction versent 1,9 % de la masse salariale brute dans les zones tarifaires Est et Ouest à un fonds de formation, qu'elles forment ou non des apprentis. Dans la zone tarifaire de Berlin, ce taux est de 1,65 %. Source : https://www.soka-bau.de/soka-bau-a-z/beitraege </a:t>
            </a:r>
          </a:p>
          <a:p>
            <a:br>
              <a:rPr lang="fr-FR" dirty="0"/>
            </a:br>
            <a:endParaRPr lang="fr-FR"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a:p>
        </p:txBody>
      </p:sp>
    </p:spTree>
    <p:extLst>
      <p:ext uri="{BB962C8B-B14F-4D97-AF65-F5344CB8AC3E}">
        <p14:creationId xmlns:p14="http://schemas.microsoft.com/office/powerpoint/2010/main" val="263326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169628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40368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u="sng" dirty="0"/>
              <a:t>Informations complémentaires:</a:t>
            </a:r>
          </a:p>
          <a:p>
            <a:endParaRPr lang="fr-FR" dirty="0"/>
          </a:p>
          <a:p>
            <a:r>
              <a:rPr lang="fr-FR" dirty="0"/>
              <a:t>Au total, environ 52 % de la population a commencé une formation professionnelle en alternance au cours de sa vie. (Année de référence 2023, source : rapport de données 2025)</a:t>
            </a:r>
          </a:p>
          <a:p>
            <a:r>
              <a:rPr lang="fr-FR" dirty="0"/>
              <a:t>Le taux d'emploi est élevé : selon le forum IAB, 85 % des diplômés de 2020 occupaient un emploi soumis à l'assurance sociale un an après la fin de leur formation. </a:t>
            </a:r>
          </a:p>
          <a:p>
            <a:br>
              <a:rPr lang="fr-FR" dirty="0"/>
            </a:br>
            <a:endParaRPr lang="fr-FR" dirty="0"/>
          </a:p>
          <a:p>
            <a:r>
              <a:rPr lang="fr-FR" dirty="0"/>
              <a:t>L'effet positif : selon le forum IAB, le taux de chômage des jeunes en Allemagne s'élève à 4,8 %.</a:t>
            </a:r>
          </a:p>
          <a:p>
            <a:endParaRPr lang="fr-FR"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54320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212410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405295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117124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365476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Recruitment costs:</a:t>
            </a:r>
          </a:p>
          <a:p>
            <a:pPr marL="171450" indent="-171450">
              <a:buFont typeface="Arial" panose="020B0604020202020204" pitchFamily="34" charset="0"/>
              <a:buChar char="•"/>
            </a:pPr>
            <a:r>
              <a:rPr lang="en-US" dirty="0"/>
              <a:t>On average, companies incur costs of €13,689 when recruiting a new skilled worker.</a:t>
            </a:r>
          </a:p>
          <a:p>
            <a:pPr marL="171450" indent="-171450">
              <a:buFont typeface="Arial" panose="020B0604020202020204" pitchFamily="34" charset="0"/>
              <a:buChar char="•"/>
            </a:pPr>
            <a:r>
              <a:rPr lang="en-US" dirty="0"/>
              <a:t>This amounts to just under 59% of the average total net cost of a three-year apprenticeship.</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BIBB Cost-Benefit Survey 2022/2023; BIBB Data Report 2026</a:t>
            </a:r>
            <a:endParaRPr lang="it-IT" dirty="0"/>
          </a:p>
          <a:p>
            <a:endParaRPr lang="it-IT"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2980118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mailto:govet@bibb.de" TargetMode="Externa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hyperlink" Target="http://www.govet.international/" TargetMode="External"/><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folie">
    <p:bg>
      <p:bgRef idx="1001">
        <a:schemeClr val="bg1"/>
      </p:bgRef>
    </p:bg>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D11CEA51-0EC7-44E9-9456-0656B507293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640" t="6646" r="5164" b="14435"/>
          <a:stretch/>
        </p:blipFill>
        <p:spPr>
          <a:xfrm>
            <a:off x="-1" y="1052513"/>
            <a:ext cx="12192001"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266879"/>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8" name="Textplatzhalter 10">
            <a:extLst>
              <a:ext uri="{FF2B5EF4-FFF2-40B4-BE49-F238E27FC236}">
                <a16:creationId xmlns:a16="http://schemas.microsoft.com/office/drawing/2014/main" id="{85FD2334-CC2F-47A7-9D8B-75BAB6770215}"/>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9" name="Grafik 8">
            <a:extLst>
              <a:ext uri="{FF2B5EF4-FFF2-40B4-BE49-F238E27FC236}">
                <a16:creationId xmlns:a16="http://schemas.microsoft.com/office/drawing/2014/main" id="{FCFEA2A0-C452-4C75-BECE-27E6F46224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0" name="Grafik 9">
            <a:extLst>
              <a:ext uri="{FF2B5EF4-FFF2-40B4-BE49-F238E27FC236}">
                <a16:creationId xmlns:a16="http://schemas.microsoft.com/office/drawing/2014/main" id="{99E3DF66-9F95-43AE-9CCE-F9910FE76F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
        <p:nvSpPr>
          <p:cNvPr id="11" name="Textfeld 10">
            <a:extLst>
              <a:ext uri="{FF2B5EF4-FFF2-40B4-BE49-F238E27FC236}">
                <a16:creationId xmlns:a16="http://schemas.microsoft.com/office/drawing/2014/main" id="{6B7710A3-9736-4881-8F82-17A465CA6280}"/>
              </a:ext>
            </a:extLst>
          </p:cNvPr>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n-GB" sz="1800" b="0" i="0" u="none" strike="noStrike" cap="none" spc="0" noProof="0" dirty="0">
                <a:ln>
                  <a:noFill/>
                </a:ln>
                <a:solidFill>
                  <a:prstClr val="black"/>
                </a:solidFill>
                <a:latin typeface="Calibri"/>
                <a:ea typeface="Arial"/>
                <a:cs typeface="Arial"/>
              </a:rPr>
              <a:t>German Office for international Cooperation in Vocational Education and Training</a:t>
            </a:r>
            <a:endParaRPr lang="en-GB" noProof="0"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53175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Cooperation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Vocational</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Education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0" r:id="rId1"/>
    <p:sldLayoutId id="2147483684" r:id="rId2"/>
    <p:sldLayoutId id="2147483683" r:id="rId3"/>
    <p:sldLayoutId id="2147483679" r:id="rId4"/>
    <p:sldLayoutId id="2147483663" r:id="rId5"/>
    <p:sldLayoutId id="2147483650" r:id="rId6"/>
    <p:sldLayoutId id="2147483653" r:id="rId7"/>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8"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0" r:id="rId3"/>
    <p:sldLayoutId id="2147483671" r:id="rId4"/>
    <p:sldLayoutId id="2147483672" r:id="rId5"/>
    <p:sldLayoutId id="2147483675"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destatis.de/EN/Themes/Society-Environment/Education-Research-Culture/Vocational-Training/_node.html" TargetMode="External"/><Relationship Id="rId3" Type="http://schemas.openxmlformats.org/officeDocument/2006/relationships/hyperlink" Target="https://www.bibb.de/datenreport/de/index.php" TargetMode="External"/><Relationship Id="rId7" Type="http://schemas.openxmlformats.org/officeDocument/2006/relationships/hyperlink" Target="https://www.datenportal.bmftr.bund.de/portal/en/index.html" TargetMode="External"/><Relationship Id="rId2" Type="http://schemas.openxmlformats.org/officeDocument/2006/relationships/hyperlink" Target="http://www.govet.international/" TargetMode="External"/><Relationship Id="rId1" Type="http://schemas.openxmlformats.org/officeDocument/2006/relationships/slideLayout" Target="../slideLayouts/slideLayout5.xml"/><Relationship Id="rId6" Type="http://schemas.openxmlformats.org/officeDocument/2006/relationships/hyperlink" Target="https://www.kmk.org/" TargetMode="External"/><Relationship Id="rId5" Type="http://schemas.openxmlformats.org/officeDocument/2006/relationships/hyperlink" Target="https://www.bibb.de/dienst/publikationen/de/20504" TargetMode="External"/><Relationship Id="rId4" Type="http://schemas.openxmlformats.org/officeDocument/2006/relationships/hyperlink" Target="https://www.bmbfsfj.bund.de/bmbfsfj/service/publikationen/berufsbildungsbericht-2026-28564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3437C60D-0298-4EF7-B6A9-35118A36D2DC}"/>
              </a:ext>
            </a:extLst>
          </p:cNvPr>
          <p:cNvSpPr>
            <a:spLocks noGrp="1"/>
          </p:cNvSpPr>
          <p:nvPr>
            <p:ph type="body" sz="quarter" idx="12"/>
          </p:nvPr>
        </p:nvSpPr>
        <p:spPr/>
        <p:txBody>
          <a:bodyPr/>
          <a:lstStyle/>
          <a:p>
            <a:endParaRPr lang="de-DE"/>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fr-FR" sz="2800" dirty="0"/>
              <a:t>La formation professionnelle en alternance : Coûts et bénéfices</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Gerader Verbinder 40">
            <a:extLst>
              <a:ext uri="{FF2B5EF4-FFF2-40B4-BE49-F238E27FC236}">
                <a16:creationId xmlns:a16="http://schemas.microsoft.com/office/drawing/2014/main" id="{A3E5BEE4-6E74-41F9-BF1B-39521456CFA9}"/>
              </a:ext>
            </a:extLst>
          </p:cNvPr>
          <p:cNvCxnSpPr>
            <a:cxnSpLocks/>
            <a:stCxn id="37" idx="2"/>
            <a:endCxn id="29" idx="0"/>
          </p:cNvCxnSpPr>
          <p:nvPr/>
        </p:nvCxnSpPr>
        <p:spPr>
          <a:xfrm>
            <a:off x="6162668" y="1389539"/>
            <a:ext cx="950" cy="3266159"/>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a:xfrm>
            <a:off x="658812" y="296863"/>
            <a:ext cx="9000000" cy="446715"/>
          </a:xfrm>
        </p:spPr>
        <p:txBody>
          <a:bodyPr>
            <a:normAutofit/>
          </a:bodyPr>
          <a:lstStyle/>
          <a:p>
            <a:r>
              <a:rPr lang="fr-FR" dirty="0">
                <a:solidFill>
                  <a:srgbClr val="D6851B"/>
                </a:solidFill>
              </a:rPr>
              <a:t>2. b) Comment les gains sont-ils générés ?</a:t>
            </a:r>
          </a:p>
        </p:txBody>
      </p: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3643618" y="1568074"/>
            <a:ext cx="5040000" cy="432000"/>
          </a:xfrm>
          <a:solidFill>
            <a:srgbClr val="D6851B"/>
          </a:solidFill>
        </p:spPr>
        <p:txBody>
          <a:bodyPr wrap="square" lIns="36000" tIns="72000" rIns="36000" bIns="72000">
            <a:spAutoFit/>
          </a:bodyPr>
          <a:lstStyle/>
          <a:p>
            <a:pPr algn="ctr">
              <a:lnSpc>
                <a:spcPct val="100000"/>
              </a:lnSpc>
              <a:spcBef>
                <a:spcPts val="600"/>
              </a:spcBef>
            </a:pPr>
            <a:r>
              <a:rPr lang="fr-FR" sz="1800" dirty="0"/>
              <a:t>Pendant la formation (gains immédiats)</a:t>
            </a:r>
          </a:p>
        </p:txBody>
      </p:sp>
      <p:sp>
        <p:nvSpPr>
          <p:cNvPr id="12" name="Textfeld 11">
            <a:extLst>
              <a:ext uri="{FF2B5EF4-FFF2-40B4-BE49-F238E27FC236}">
                <a16:creationId xmlns:a16="http://schemas.microsoft.com/office/drawing/2014/main" id="{3B13838D-A3A5-42AA-895A-AA0A579D710B}"/>
              </a:ext>
            </a:extLst>
          </p:cNvPr>
          <p:cNvSpPr txBox="1"/>
          <p:nvPr/>
        </p:nvSpPr>
        <p:spPr>
          <a:xfrm>
            <a:off x="658812" y="5489456"/>
            <a:ext cx="7303174" cy="246221"/>
          </a:xfrm>
          <a:prstGeom prst="rect">
            <a:avLst/>
          </a:prstGeom>
          <a:noFill/>
        </p:spPr>
        <p:txBody>
          <a:bodyPr wrap="square" rtlCol="0">
            <a:spAutoFit/>
          </a:bodyPr>
          <a:lstStyle/>
          <a:p>
            <a:r>
              <a:rPr lang="fr-FR" sz="1000" dirty="0">
                <a:solidFill>
                  <a:schemeClr val="tx1">
                    <a:lumMod val="50000"/>
                    <a:lumOff val="50000"/>
                  </a:schemeClr>
                </a:solidFill>
              </a:rPr>
              <a:t>Sources : Rapport de données BIBB relatif au rapport sur la formation professionnelle (2026), Report du BIBB 2/2025</a:t>
            </a:r>
          </a:p>
        </p:txBody>
      </p:sp>
      <p:sp>
        <p:nvSpPr>
          <p:cNvPr id="22" name="Textplatzhalter 3">
            <a:extLst>
              <a:ext uri="{FF2B5EF4-FFF2-40B4-BE49-F238E27FC236}">
                <a16:creationId xmlns:a16="http://schemas.microsoft.com/office/drawing/2014/main" id="{9B145DD1-78BC-405C-B4CD-444AB798401E}"/>
              </a:ext>
            </a:extLst>
          </p:cNvPr>
          <p:cNvSpPr txBox="1">
            <a:spLocks/>
          </p:cNvSpPr>
          <p:nvPr/>
        </p:nvSpPr>
        <p:spPr>
          <a:xfrm>
            <a:off x="3643618" y="2113464"/>
            <a:ext cx="5040000" cy="391628"/>
          </a:xfrm>
          <a:prstGeom prst="rect">
            <a:avLst/>
          </a:prstGeom>
          <a:solidFill>
            <a:srgbClr val="D6851B"/>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Prestations de production pendant la durée de formation </a:t>
            </a:r>
          </a:p>
        </p:txBody>
      </p:sp>
      <p:sp>
        <p:nvSpPr>
          <p:cNvPr id="23" name="Textplatzhalter 3">
            <a:extLst>
              <a:ext uri="{FF2B5EF4-FFF2-40B4-BE49-F238E27FC236}">
                <a16:creationId xmlns:a16="http://schemas.microsoft.com/office/drawing/2014/main" id="{2D371EC3-A387-461F-AA58-FE1A8E4228EF}"/>
              </a:ext>
            </a:extLst>
          </p:cNvPr>
          <p:cNvSpPr txBox="1">
            <a:spLocks/>
          </p:cNvSpPr>
          <p:nvPr/>
        </p:nvSpPr>
        <p:spPr>
          <a:xfrm>
            <a:off x="3643618" y="2618482"/>
            <a:ext cx="5040000" cy="6829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39 % de tâches simples</a:t>
            </a:r>
          </a:p>
          <a:p>
            <a:pPr marL="285750" indent="-285750" algn="ctr" defTabSz="914400">
              <a:lnSpc>
                <a:spcPts val="2200"/>
              </a:lnSpc>
              <a:spcBef>
                <a:spcPts val="200"/>
              </a:spcBef>
              <a:spcAft>
                <a:spcPts val="200"/>
              </a:spcAft>
              <a:buClr>
                <a:srgbClr val="D6851B"/>
              </a:buClr>
              <a:buSzPct val="65000"/>
              <a:buFont typeface="Wingdings 3" panose="05040102010807070707" pitchFamily="18" charset="2"/>
              <a:buChar char=""/>
            </a:pPr>
            <a:r>
              <a:rPr lang="fr-FR" sz="1600" dirty="0">
                <a:solidFill>
                  <a:schemeClr val="tx1"/>
                </a:solidFill>
              </a:rPr>
              <a:t>Économies des coûts de personnel non formé</a:t>
            </a:r>
          </a:p>
        </p:txBody>
      </p:sp>
      <p:sp>
        <p:nvSpPr>
          <p:cNvPr id="24" name="Textplatzhalter 3">
            <a:extLst>
              <a:ext uri="{FF2B5EF4-FFF2-40B4-BE49-F238E27FC236}">
                <a16:creationId xmlns:a16="http://schemas.microsoft.com/office/drawing/2014/main" id="{299AEAD2-18DA-4C4B-A71D-FEAA181974A4}"/>
              </a:ext>
            </a:extLst>
          </p:cNvPr>
          <p:cNvSpPr txBox="1">
            <a:spLocks/>
          </p:cNvSpPr>
          <p:nvPr/>
        </p:nvSpPr>
        <p:spPr>
          <a:xfrm>
            <a:off x="3643618" y="3394675"/>
            <a:ext cx="5040000" cy="6829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59 % de tâches spécialisées</a:t>
            </a:r>
          </a:p>
          <a:p>
            <a:pPr marL="285750" indent="-285750" algn="ctr" defTabSz="914400">
              <a:lnSpc>
                <a:spcPts val="2200"/>
              </a:lnSpc>
              <a:spcBef>
                <a:spcPts val="200"/>
              </a:spcBef>
              <a:spcAft>
                <a:spcPts val="200"/>
              </a:spcAft>
              <a:buClr>
                <a:srgbClr val="D6851B"/>
              </a:buClr>
              <a:buSzPct val="65000"/>
              <a:buFont typeface="Wingdings 3" panose="05040102010807070707" pitchFamily="18" charset="2"/>
              <a:buChar char=""/>
            </a:pPr>
            <a:r>
              <a:rPr lang="fr-FR" sz="1600" dirty="0">
                <a:solidFill>
                  <a:schemeClr val="tx1"/>
                </a:solidFill>
              </a:rPr>
              <a:t>Économies des coûts de personnel qualifié</a:t>
            </a:r>
          </a:p>
        </p:txBody>
      </p:sp>
      <p:sp>
        <p:nvSpPr>
          <p:cNvPr id="25" name="Textplatzhalter 3">
            <a:extLst>
              <a:ext uri="{FF2B5EF4-FFF2-40B4-BE49-F238E27FC236}">
                <a16:creationId xmlns:a16="http://schemas.microsoft.com/office/drawing/2014/main" id="{8DA752B4-A0BB-416B-ADE7-2C88C776DBBD}"/>
              </a:ext>
            </a:extLst>
          </p:cNvPr>
          <p:cNvSpPr txBox="1">
            <a:spLocks/>
          </p:cNvSpPr>
          <p:nvPr/>
        </p:nvSpPr>
        <p:spPr>
          <a:xfrm>
            <a:off x="3643618" y="4170868"/>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~1 % de contributions à la production dans l’atelier d’apprentissage</a:t>
            </a:r>
          </a:p>
        </p:txBody>
      </p:sp>
      <p:sp>
        <p:nvSpPr>
          <p:cNvPr id="29" name="Textplatzhalter 3">
            <a:extLst>
              <a:ext uri="{FF2B5EF4-FFF2-40B4-BE49-F238E27FC236}">
                <a16:creationId xmlns:a16="http://schemas.microsoft.com/office/drawing/2014/main" id="{D9BD8C14-AC28-4C1F-9470-1BBC9113B764}"/>
              </a:ext>
            </a:extLst>
          </p:cNvPr>
          <p:cNvSpPr txBox="1">
            <a:spLocks/>
          </p:cNvSpPr>
          <p:nvPr/>
        </p:nvSpPr>
        <p:spPr>
          <a:xfrm>
            <a:off x="3643618" y="4655698"/>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 ~1 % de subventions éventuelles (État, FSE/BA* ou autre)</a:t>
            </a:r>
          </a:p>
        </p:txBody>
      </p:sp>
      <p:sp>
        <p:nvSpPr>
          <p:cNvPr id="2" name="Rechteck 1">
            <a:extLst>
              <a:ext uri="{FF2B5EF4-FFF2-40B4-BE49-F238E27FC236}">
                <a16:creationId xmlns:a16="http://schemas.microsoft.com/office/drawing/2014/main" id="{12F378B9-9F04-4FE9-B58B-076448EDEE6E}"/>
              </a:ext>
            </a:extLst>
          </p:cNvPr>
          <p:cNvSpPr/>
          <p:nvPr/>
        </p:nvSpPr>
        <p:spPr>
          <a:xfrm>
            <a:off x="525581" y="5347764"/>
            <a:ext cx="4538422" cy="246221"/>
          </a:xfrm>
          <a:prstGeom prst="rect">
            <a:avLst/>
          </a:prstGeom>
        </p:spPr>
        <p:txBody>
          <a:bodyPr wrap="none">
            <a:spAutoFit/>
          </a:bodyPr>
          <a:lstStyle/>
          <a:p>
            <a:r>
              <a:rPr lang="fr-FR" sz="1000" dirty="0"/>
              <a:t> * </a:t>
            </a:r>
            <a:r>
              <a:rPr lang="fr-FR" sz="1000" dirty="0">
                <a:solidFill>
                  <a:schemeClr val="bg1">
                    <a:lumMod val="50000"/>
                  </a:schemeClr>
                </a:solidFill>
              </a:rPr>
              <a:t>Fonds social européen, Bundesagentur für Arbeit [Agence fédérale pour l’emploi]</a:t>
            </a:r>
          </a:p>
        </p:txBody>
      </p:sp>
      <p:sp>
        <p:nvSpPr>
          <p:cNvPr id="37" name="Textplatzhalter 3">
            <a:extLst>
              <a:ext uri="{FF2B5EF4-FFF2-40B4-BE49-F238E27FC236}">
                <a16:creationId xmlns:a16="http://schemas.microsoft.com/office/drawing/2014/main" id="{C5DBAD32-32D4-4406-A167-79D764ABF7CD}"/>
              </a:ext>
            </a:extLst>
          </p:cNvPr>
          <p:cNvSpPr txBox="1">
            <a:spLocks/>
          </p:cNvSpPr>
          <p:nvPr/>
        </p:nvSpPr>
        <p:spPr>
          <a:xfrm>
            <a:off x="4722668" y="885539"/>
            <a:ext cx="2880000" cy="504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Gains</a:t>
            </a:r>
          </a:p>
        </p:txBody>
      </p:sp>
    </p:spTree>
    <p:extLst>
      <p:ext uri="{BB962C8B-B14F-4D97-AF65-F5344CB8AC3E}">
        <p14:creationId xmlns:p14="http://schemas.microsoft.com/office/powerpoint/2010/main" val="7948126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6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bg/>
                                          </p:spTgt>
                                        </p:tgtEl>
                                        <p:attrNameLst>
                                          <p:attrName>style.visibility</p:attrName>
                                        </p:attrNameLst>
                                      </p:cBhvr>
                                      <p:to>
                                        <p:strVal val="visible"/>
                                      </p:to>
                                    </p:set>
                                    <p:animEffect transition="in" filter="fade">
                                      <p:cBhvr>
                                        <p:cTn id="20" dur="500"/>
                                        <p:tgtEl>
                                          <p:spTgt spid="22">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fade">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xEl>
                                              <p:pRg st="1" end="1"/>
                                            </p:txEl>
                                          </p:spTgt>
                                        </p:tgtEl>
                                        <p:attrNameLst>
                                          <p:attrName>style.visibility</p:attrName>
                                        </p:attrNameLst>
                                      </p:cBhvr>
                                      <p:to>
                                        <p:strVal val="visible"/>
                                      </p:to>
                                    </p:set>
                                    <p:animEffect transition="in" filter="fade">
                                      <p:cBhvr>
                                        <p:cTn id="34" dur="500"/>
                                        <p:tgtEl>
                                          <p:spTgt spid="2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bg/>
                                          </p:spTgt>
                                        </p:tgtEl>
                                        <p:attrNameLst>
                                          <p:attrName>style.visibility</p:attrName>
                                        </p:attrNameLst>
                                      </p:cBhvr>
                                      <p:to>
                                        <p:strVal val="visible"/>
                                      </p:to>
                                    </p:set>
                                    <p:animEffect transition="in" filter="fade">
                                      <p:cBhvr>
                                        <p:cTn id="39" dur="500"/>
                                        <p:tgtEl>
                                          <p:spTgt spid="24">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fade">
                                      <p:cBhvr>
                                        <p:cTn id="42" dur="500"/>
                                        <p:tgtEl>
                                          <p:spTgt spid="24">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xEl>
                                              <p:pRg st="1" end="1"/>
                                            </p:txEl>
                                          </p:spTgt>
                                        </p:tgtEl>
                                        <p:attrNameLst>
                                          <p:attrName>style.visibility</p:attrName>
                                        </p:attrNameLst>
                                      </p:cBhvr>
                                      <p:to>
                                        <p:strVal val="visible"/>
                                      </p:to>
                                    </p:set>
                                    <p:animEffect transition="in" filter="fade">
                                      <p:cBhvr>
                                        <p:cTn id="45" dur="500"/>
                                        <p:tgtEl>
                                          <p:spTgt spid="2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bg/>
                                          </p:spTgt>
                                        </p:tgtEl>
                                        <p:attrNameLst>
                                          <p:attrName>style.visibility</p:attrName>
                                        </p:attrNameLst>
                                      </p:cBhvr>
                                      <p:to>
                                        <p:strVal val="visible"/>
                                      </p:to>
                                    </p:set>
                                    <p:animEffect transition="in" filter="fade">
                                      <p:cBhvr>
                                        <p:cTn id="50" dur="500"/>
                                        <p:tgtEl>
                                          <p:spTgt spid="25">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fade">
                                      <p:cBhvr>
                                        <p:cTn id="53" dur="500"/>
                                        <p:tgtEl>
                                          <p:spTgt spid="2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bg/>
                                          </p:spTgt>
                                        </p:tgtEl>
                                        <p:attrNameLst>
                                          <p:attrName>style.visibility</p:attrName>
                                        </p:attrNameLst>
                                      </p:cBhvr>
                                      <p:to>
                                        <p:strVal val="visible"/>
                                      </p:to>
                                    </p:set>
                                    <p:animEffect transition="in" filter="fade">
                                      <p:cBhvr>
                                        <p:cTn id="58" dur="500"/>
                                        <p:tgtEl>
                                          <p:spTgt spid="29">
                                            <p:bg/>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Effect transition="in" filter="fade">
                                      <p:cBhvr>
                                        <p:cTn id="6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22" grpId="0" uiExpand="1" build="p" animBg="1"/>
      <p:bldP spid="23" grpId="0" uiExpand="1" build="p" animBg="1"/>
      <p:bldP spid="24" grpId="0" uiExpand="1" build="p" animBg="1"/>
      <p:bldP spid="25" grpId="0" uiExpand="1" build="p" animBg="1"/>
      <p:bldP spid="29"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1093526"/>
          </a:xfrm>
        </p:spPr>
        <p:txBody>
          <a:bodyPr>
            <a:normAutofit/>
          </a:bodyPr>
          <a:lstStyle/>
          <a:p>
            <a:r>
              <a:rPr lang="fr-FR" dirty="0">
                <a:solidFill>
                  <a:srgbClr val="D6851B"/>
                </a:solidFill>
              </a:rPr>
              <a:t>3. Combien coûte la formation ?</a:t>
            </a:r>
            <a:br>
              <a:rPr lang="fr-FR" dirty="0">
                <a:solidFill>
                  <a:srgbClr val="D6851B"/>
                </a:solidFill>
              </a:rPr>
            </a:br>
            <a:r>
              <a:rPr lang="fr-FR" dirty="0">
                <a:solidFill>
                  <a:srgbClr val="D6851B"/>
                </a:solidFill>
              </a:rPr>
              <a:t>    </a:t>
            </a:r>
            <a:r>
              <a:rPr lang="fr-FR" sz="1400" dirty="0">
                <a:solidFill>
                  <a:srgbClr val="D6851B"/>
                </a:solidFill>
              </a:rPr>
              <a:t> </a:t>
            </a:r>
            <a:r>
              <a:rPr lang="fr-FR" dirty="0">
                <a:solidFill>
                  <a:srgbClr val="D6851B"/>
                </a:solidFill>
              </a:rPr>
              <a:t>Quels sont les bénéfices ?</a:t>
            </a:r>
          </a:p>
        </p:txBody>
      </p:sp>
      <p:sp>
        <p:nvSpPr>
          <p:cNvPr id="5" name="Textfeld 4">
            <a:extLst>
              <a:ext uri="{FF2B5EF4-FFF2-40B4-BE49-F238E27FC236}">
                <a16:creationId xmlns:a16="http://schemas.microsoft.com/office/drawing/2014/main" id="{72BF8F37-371D-40FB-87AD-4FC5A8133E45}"/>
              </a:ext>
            </a:extLst>
          </p:cNvPr>
          <p:cNvSpPr txBox="1"/>
          <p:nvPr/>
        </p:nvSpPr>
        <p:spPr>
          <a:xfrm>
            <a:off x="658812" y="1567612"/>
            <a:ext cx="7528844" cy="1231106"/>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Combien coûte en moyenne une formation d’une durée de trois ans ?</a:t>
            </a:r>
          </a:p>
          <a:p>
            <a:pPr marL="457200" indent="-457200">
              <a:lnSpc>
                <a:spcPts val="2400"/>
              </a:lnSpc>
              <a:spcAft>
                <a:spcPts val="1200"/>
              </a:spcAft>
              <a:buFont typeface="+mj-lt"/>
              <a:buAutoNum type="alphaLcParenR"/>
            </a:pPr>
            <a:r>
              <a:rPr lang="fr-FR" sz="2000" dirty="0">
                <a:latin typeface="+mj-lt"/>
              </a:rPr>
              <a:t>Quel est le coût annuel d’une place de formation ?</a:t>
            </a:r>
          </a:p>
          <a:p>
            <a:pPr marL="457200" indent="-457200">
              <a:lnSpc>
                <a:spcPts val="2400"/>
              </a:lnSpc>
              <a:spcAft>
                <a:spcPts val="1200"/>
              </a:spcAft>
              <a:buFont typeface="+mj-lt"/>
              <a:buAutoNum type="alphaLcParenR"/>
            </a:pPr>
            <a:r>
              <a:rPr lang="fr-FR" sz="2000" dirty="0">
                <a:latin typeface="+mj-lt"/>
              </a:rPr>
              <a:t>Quels sont les bénéfices à plus long terme ?</a:t>
            </a:r>
          </a:p>
        </p:txBody>
      </p:sp>
    </p:spTree>
    <p:extLst>
      <p:ext uri="{BB962C8B-B14F-4D97-AF65-F5344CB8AC3E}">
        <p14:creationId xmlns:p14="http://schemas.microsoft.com/office/powerpoint/2010/main" val="6277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dirty="0">
                <a:solidFill>
                  <a:srgbClr val="D6851B"/>
                </a:solidFill>
              </a:rPr>
              <a:t>3</a:t>
            </a:r>
            <a:r>
              <a:rPr lang="fr-FR" noProof="0" dirty="0">
                <a:solidFill>
                  <a:srgbClr val="D6851B"/>
                </a:solidFill>
              </a:rPr>
              <a:t>. a</a:t>
            </a:r>
            <a:r>
              <a:rPr lang="fr-FR" dirty="0">
                <a:solidFill>
                  <a:srgbClr val="D6851B"/>
                </a:solidFill>
              </a:rPr>
              <a:t>) Combien coûte la formation ?</a:t>
            </a:r>
          </a:p>
        </p:txBody>
      </p:sp>
      <p:sp>
        <p:nvSpPr>
          <p:cNvPr id="10" name="Textplatzhalter 7">
            <a:extLst>
              <a:ext uri="{FF2B5EF4-FFF2-40B4-BE49-F238E27FC236}">
                <a16:creationId xmlns:a16="http://schemas.microsoft.com/office/drawing/2014/main" id="{003C9279-0FE1-43E2-B482-E54CA39B1402}"/>
              </a:ext>
            </a:extLst>
          </p:cNvPr>
          <p:cNvSpPr>
            <a:spLocks noGrp="1"/>
          </p:cNvSpPr>
          <p:nvPr>
            <p:ph type="body" sz="quarter" idx="10"/>
          </p:nvPr>
        </p:nvSpPr>
        <p:spPr>
          <a:xfrm>
            <a:off x="658813" y="814695"/>
            <a:ext cx="11053762" cy="435462"/>
          </a:xfrm>
        </p:spPr>
        <p:txBody>
          <a:bodyPr>
            <a:normAutofit/>
          </a:bodyPr>
          <a:lstStyle/>
          <a:p>
            <a:r>
              <a:rPr lang="fr-FR" sz="2000" b="1" dirty="0"/>
              <a:t>Évolution des coûts</a:t>
            </a:r>
            <a:r>
              <a:rPr lang="fr-FR" sz="2000" dirty="0"/>
              <a:t> </a:t>
            </a:r>
            <a:r>
              <a:rPr lang="fr-FR" sz="1600" dirty="0"/>
              <a:t>par années pour une formation d’une durée de 3 ans*</a:t>
            </a:r>
          </a:p>
        </p:txBody>
      </p:sp>
      <p:graphicFrame>
        <p:nvGraphicFramePr>
          <p:cNvPr id="20" name="Diagramm 19">
            <a:extLst>
              <a:ext uri="{FF2B5EF4-FFF2-40B4-BE49-F238E27FC236}">
                <a16:creationId xmlns:a16="http://schemas.microsoft.com/office/drawing/2014/main" id="{53CA81C0-3B95-4C64-B337-3518B77F9DEA}"/>
              </a:ext>
            </a:extLst>
          </p:cNvPr>
          <p:cNvGraphicFramePr/>
          <p:nvPr>
            <p:extLst>
              <p:ext uri="{D42A27DB-BD31-4B8C-83A1-F6EECF244321}">
                <p14:modId xmlns:p14="http://schemas.microsoft.com/office/powerpoint/2010/main" val="4273562701"/>
              </p:ext>
            </p:extLst>
          </p:nvPr>
        </p:nvGraphicFramePr>
        <p:xfrm>
          <a:off x="-134448" y="1216293"/>
          <a:ext cx="11630057" cy="3988846"/>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Gerade Verbindung mit Pfeil 20">
            <a:extLst>
              <a:ext uri="{FF2B5EF4-FFF2-40B4-BE49-F238E27FC236}">
                <a16:creationId xmlns:a16="http://schemas.microsoft.com/office/drawing/2014/main" id="{3CC19496-683D-4230-AD21-C54E0884A52C}"/>
              </a:ext>
            </a:extLst>
          </p:cNvPr>
          <p:cNvCxnSpPr>
            <a:cxnSpLocks/>
          </p:cNvCxnSpPr>
          <p:nvPr/>
        </p:nvCxnSpPr>
        <p:spPr>
          <a:xfrm flipV="1">
            <a:off x="1666875" y="2447925"/>
            <a:ext cx="6966497" cy="880404"/>
          </a:xfrm>
          <a:prstGeom prst="straightConnector1">
            <a:avLst/>
          </a:prstGeom>
          <a:ln w="28575">
            <a:solidFill>
              <a:schemeClr val="accent2">
                <a:lumMod val="75000"/>
              </a:schemeClr>
            </a:solidFill>
            <a:headEnd type="none"/>
            <a:tailEnd type="arrow" w="med" len="sm"/>
          </a:ln>
        </p:spPr>
        <p:style>
          <a:lnRef idx="1">
            <a:schemeClr val="accent2"/>
          </a:lnRef>
          <a:fillRef idx="0">
            <a:schemeClr val="accent2"/>
          </a:fillRef>
          <a:effectRef idx="0">
            <a:schemeClr val="accent2"/>
          </a:effectRef>
          <a:fontRef idx="minor">
            <a:schemeClr val="tx1"/>
          </a:fontRef>
        </p:style>
      </p:cxnSp>
      <p:cxnSp>
        <p:nvCxnSpPr>
          <p:cNvPr id="22" name="Gerade Verbindung mit Pfeil 21">
            <a:extLst>
              <a:ext uri="{FF2B5EF4-FFF2-40B4-BE49-F238E27FC236}">
                <a16:creationId xmlns:a16="http://schemas.microsoft.com/office/drawing/2014/main" id="{C313BF57-0566-4893-A0EB-C0C5129496A4}"/>
              </a:ext>
            </a:extLst>
          </p:cNvPr>
          <p:cNvCxnSpPr>
            <a:cxnSpLocks/>
          </p:cNvCxnSpPr>
          <p:nvPr/>
        </p:nvCxnSpPr>
        <p:spPr>
          <a:xfrm>
            <a:off x="1666875" y="3429000"/>
            <a:ext cx="6966497" cy="979955"/>
          </a:xfrm>
          <a:prstGeom prst="straightConnector1">
            <a:avLst/>
          </a:prstGeom>
          <a:ln w="28575">
            <a:solidFill>
              <a:srgbClr val="E2A95F"/>
            </a:solidFill>
            <a:prstDash val="solid"/>
            <a:tailEnd type="arrow" w="med" len="sm"/>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F8186C1C-7893-4D8C-8A92-0924D9DA4BDF}"/>
              </a:ext>
            </a:extLst>
          </p:cNvPr>
          <p:cNvSpPr/>
          <p:nvPr/>
        </p:nvSpPr>
        <p:spPr>
          <a:xfrm>
            <a:off x="8667847" y="4233016"/>
            <a:ext cx="3044728"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feld 22">
            <a:extLst>
              <a:ext uri="{FF2B5EF4-FFF2-40B4-BE49-F238E27FC236}">
                <a16:creationId xmlns:a16="http://schemas.microsoft.com/office/drawing/2014/main" id="{2A400692-F347-462A-B7C5-57705204E290}"/>
              </a:ext>
            </a:extLst>
          </p:cNvPr>
          <p:cNvSpPr txBox="1"/>
          <p:nvPr/>
        </p:nvSpPr>
        <p:spPr>
          <a:xfrm>
            <a:off x="8790935" y="4233016"/>
            <a:ext cx="3044728" cy="369332"/>
          </a:xfrm>
          <a:prstGeom prst="rect">
            <a:avLst/>
          </a:prstGeom>
          <a:solidFill>
            <a:schemeClr val="bg1"/>
          </a:solidFill>
        </p:spPr>
        <p:txBody>
          <a:bodyPr wrap="square" rtlCol="0">
            <a:spAutoFit/>
          </a:bodyPr>
          <a:lstStyle/>
          <a:p>
            <a:r>
              <a:rPr lang="fr-FR" dirty="0">
                <a:latin typeface="+mj-lt"/>
                <a:ea typeface="Arial" panose="020B0604020202020204" pitchFamily="34" charset="-128"/>
                <a:cs typeface="Arial" panose="020B0604020202020204" pitchFamily="34" charset="-128"/>
              </a:rPr>
              <a:t>Baisse </a:t>
            </a:r>
            <a:r>
              <a:rPr lang="fr-FR" dirty="0">
                <a:solidFill>
                  <a:schemeClr val="tx1">
                    <a:lumMod val="85000"/>
                    <a:lumOff val="15000"/>
                  </a:schemeClr>
                </a:solidFill>
                <a:latin typeface="+mj-lt"/>
                <a:ea typeface="Arial" panose="020B0604020202020204" pitchFamily="34" charset="-128"/>
                <a:cs typeface="Arial" panose="020B0604020202020204" pitchFamily="34" charset="-128"/>
              </a:rPr>
              <a:t>des</a:t>
            </a:r>
            <a:r>
              <a:rPr lang="fr-FR" dirty="0">
                <a:latin typeface="+mj-lt"/>
                <a:ea typeface="Arial" panose="020B0604020202020204" pitchFamily="34" charset="-128"/>
                <a:cs typeface="Arial" panose="020B0604020202020204" pitchFamily="34" charset="-128"/>
              </a:rPr>
              <a:t> coûts nets</a:t>
            </a:r>
          </a:p>
        </p:txBody>
      </p:sp>
      <p:sp>
        <p:nvSpPr>
          <p:cNvPr id="24" name="Textfeld 23">
            <a:extLst>
              <a:ext uri="{FF2B5EF4-FFF2-40B4-BE49-F238E27FC236}">
                <a16:creationId xmlns:a16="http://schemas.microsoft.com/office/drawing/2014/main" id="{83362D70-3C33-4A78-B456-1C9DCE025EDC}"/>
              </a:ext>
            </a:extLst>
          </p:cNvPr>
          <p:cNvSpPr txBox="1"/>
          <p:nvPr/>
        </p:nvSpPr>
        <p:spPr>
          <a:xfrm>
            <a:off x="8793718" y="1981465"/>
            <a:ext cx="2860573" cy="923330"/>
          </a:xfrm>
          <a:prstGeom prst="rect">
            <a:avLst/>
          </a:prstGeom>
          <a:noFill/>
        </p:spPr>
        <p:txBody>
          <a:bodyPr wrap="square" rtlCol="0">
            <a:spAutoFit/>
          </a:bodyPr>
          <a:lstStyle/>
          <a:p>
            <a:r>
              <a:rPr lang="fr-FR" dirty="0">
                <a:latin typeface="+mj-lt"/>
                <a:ea typeface="Arial" panose="020B0604020202020204" pitchFamily="34" charset="-128"/>
                <a:cs typeface="Arial" panose="020B0604020202020204" pitchFamily="34" charset="-128"/>
              </a:rPr>
              <a:t>Augmentation de la productivité</a:t>
            </a:r>
            <a:br>
              <a:rPr lang="fr-FR" dirty="0">
                <a:latin typeface="+mj-lt"/>
                <a:ea typeface="Arial" panose="020B0604020202020204" pitchFamily="34" charset="-128"/>
                <a:cs typeface="Arial" panose="020B0604020202020204" pitchFamily="34" charset="-128"/>
              </a:rPr>
            </a:br>
            <a:r>
              <a:rPr lang="fr-FR" dirty="0">
                <a:latin typeface="+mj-lt"/>
                <a:ea typeface="Arial" panose="020B0604020202020204" pitchFamily="34" charset="-128"/>
                <a:cs typeface="Arial" panose="020B0604020202020204" pitchFamily="34" charset="-128"/>
              </a:rPr>
              <a:t>de la personne en apprentissage pendant la formation</a:t>
            </a:r>
          </a:p>
        </p:txBody>
      </p:sp>
      <p:sp>
        <p:nvSpPr>
          <p:cNvPr id="19" name="Textfeld 18">
            <a:extLst>
              <a:ext uri="{FF2B5EF4-FFF2-40B4-BE49-F238E27FC236}">
                <a16:creationId xmlns:a16="http://schemas.microsoft.com/office/drawing/2014/main" id="{F6653A10-FEBD-4106-A6A6-103C4A8707A4}"/>
              </a:ext>
            </a:extLst>
          </p:cNvPr>
          <p:cNvSpPr txBox="1">
            <a:spLocks noChangeArrowheads="1"/>
          </p:cNvSpPr>
          <p:nvPr/>
        </p:nvSpPr>
        <p:spPr bwMode="auto">
          <a:xfrm>
            <a:off x="2822113" y="4922361"/>
            <a:ext cx="6836700" cy="738664"/>
          </a:xfrm>
          <a:prstGeom prst="rect">
            <a:avLst/>
          </a:prstGeom>
          <a:solidFill>
            <a:srgbClr val="FBF3E8"/>
          </a:solidFill>
          <a:ln w="19050">
            <a:noFill/>
            <a:miter lim="800000"/>
            <a:headEnd/>
            <a:tailEnd/>
          </a:ln>
        </p:spPr>
        <p:txBody>
          <a:bodyPr wrap="squar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algn="ctr" eaLnBrk="1" hangingPunct="1">
              <a:lnSpc>
                <a:spcPts val="2200"/>
              </a:lnSpc>
              <a:spcBef>
                <a:spcPts val="600"/>
              </a:spcBef>
              <a:buClr>
                <a:schemeClr val="accent1"/>
              </a:buClr>
              <a:buSzPct val="65000"/>
              <a:buFont typeface="Wingdings 3" panose="05040102010807070707" pitchFamily="18" charset="2"/>
              <a:buChar char=""/>
            </a:pPr>
            <a:r>
              <a:rPr lang="fr-FR" sz="1800" b="1" dirty="0">
                <a:latin typeface="+mj-lt"/>
                <a:cs typeface="+mn-cs"/>
              </a:rPr>
              <a:t>22.927 € = coûts nets moyens cumulés</a:t>
            </a:r>
          </a:p>
          <a:p>
            <a:pPr algn="ctr" eaLnBrk="1" hangingPunct="1"/>
            <a:endParaRPr lang="en-US" altLang="de-DE" sz="300" dirty="0">
              <a:solidFill>
                <a:schemeClr val="tx1">
                  <a:lumMod val="85000"/>
                  <a:lumOff val="15000"/>
                </a:schemeClr>
              </a:solidFill>
              <a:latin typeface="+mj-lt"/>
            </a:endParaRPr>
          </a:p>
          <a:p>
            <a:pPr algn="ctr" eaLnBrk="1" hangingPunct="1"/>
            <a:endParaRPr lang="en-US" altLang="de-DE" sz="300" dirty="0">
              <a:solidFill>
                <a:schemeClr val="tx1">
                  <a:lumMod val="85000"/>
                  <a:lumOff val="15000"/>
                </a:schemeClr>
              </a:solidFill>
              <a:latin typeface="+mj-lt"/>
            </a:endParaRPr>
          </a:p>
          <a:p>
            <a:pPr algn="ctr" eaLnBrk="1" hangingPunct="1"/>
            <a:r>
              <a:rPr lang="fr-FR" sz="1600" dirty="0">
                <a:latin typeface="+mj-lt"/>
                <a:cs typeface="+mn-cs"/>
              </a:rPr>
              <a:t>* Chiffres par personne en apprentissage pour l’année scolaire 2022/2023</a:t>
            </a:r>
          </a:p>
        </p:txBody>
      </p:sp>
      <p:sp>
        <p:nvSpPr>
          <p:cNvPr id="4" name="Textfeld 3">
            <a:extLst>
              <a:ext uri="{FF2B5EF4-FFF2-40B4-BE49-F238E27FC236}">
                <a16:creationId xmlns:a16="http://schemas.microsoft.com/office/drawing/2014/main" id="{61B1E055-EA40-EEE1-BAEC-EFA6383AD96C}"/>
              </a:ext>
            </a:extLst>
          </p:cNvPr>
          <p:cNvSpPr txBox="1"/>
          <p:nvPr/>
        </p:nvSpPr>
        <p:spPr>
          <a:xfrm>
            <a:off x="658812" y="6474269"/>
            <a:ext cx="6357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Sources : Rapport de données BIBB relatif au rapport sur la formation professionnelle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Report du BIBB 2/2025</a:t>
            </a:r>
          </a:p>
        </p:txBody>
      </p:sp>
    </p:spTree>
    <p:extLst>
      <p:ext uri="{BB962C8B-B14F-4D97-AF65-F5344CB8AC3E}">
        <p14:creationId xmlns:p14="http://schemas.microsoft.com/office/powerpoint/2010/main" val="1471788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7" dur="500"/>
                                        <p:tgtEl>
                                          <p:spTgt spid="2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2" dur="500"/>
                                        <p:tgtEl>
                                          <p:spTgt spid="20">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17" dur="500"/>
                                        <p:tgtEl>
                                          <p:spTgt spid="20">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2" dur="500"/>
                                        <p:tgtEl>
                                          <p:spTgt spid="20">
                                            <p:graphicEl>
                                              <a:chart seriesIdx="-4" categoryIdx="2" bldStep="category"/>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graphicEl>
                                              <a:chart seriesIdx="-4" categoryIdx="3" bldStep="category"/>
                                            </p:graphicEl>
                                          </p:spTgt>
                                        </p:tgtEl>
                                        <p:attrNameLst>
                                          <p:attrName>style.visibility</p:attrName>
                                        </p:attrNameLst>
                                      </p:cBhvr>
                                      <p:to>
                                        <p:strVal val="visible"/>
                                      </p:to>
                                    </p:set>
                                    <p:animEffect transition="in" filter="fade">
                                      <p:cBhvr>
                                        <p:cTn id="25" dur="500"/>
                                        <p:tgtEl>
                                          <p:spTgt spid="20">
                                            <p:graphicEl>
                                              <a:chart seriesIdx="-4" categoryIdx="3"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1500"/>
                                        <p:tgtEl>
                                          <p:spTgt spid="2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1250"/>
                                        <p:tgtEl>
                                          <p:spTgt spid="22"/>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P spid="23" grpId="0" animBg="1"/>
      <p:bldP spid="24"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dirty="0"/>
              <a:t>3. b) Quel est le coût annuel d’une personne en apprentissage ?</a:t>
            </a:r>
          </a:p>
        </p:txBody>
      </p:sp>
      <p:graphicFrame>
        <p:nvGraphicFramePr>
          <p:cNvPr id="18" name="Tabelle 17">
            <a:extLst>
              <a:ext uri="{FF2B5EF4-FFF2-40B4-BE49-F238E27FC236}">
                <a16:creationId xmlns:a16="http://schemas.microsoft.com/office/drawing/2014/main" id="{BE74FA60-37AA-49AF-B36B-116A143235F6}"/>
              </a:ext>
            </a:extLst>
          </p:cNvPr>
          <p:cNvGraphicFramePr>
            <a:graphicFrameLocks noGrp="1"/>
          </p:cNvGraphicFramePr>
          <p:nvPr>
            <p:extLst>
              <p:ext uri="{D42A27DB-BD31-4B8C-83A1-F6EECF244321}">
                <p14:modId xmlns:p14="http://schemas.microsoft.com/office/powerpoint/2010/main" val="1514296061"/>
              </p:ext>
            </p:extLst>
          </p:nvPr>
        </p:nvGraphicFramePr>
        <p:xfrm>
          <a:off x="638629" y="1113928"/>
          <a:ext cx="11073950" cy="3791966"/>
        </p:xfrm>
        <a:graphic>
          <a:graphicData uri="http://schemas.openxmlformats.org/drawingml/2006/table">
            <a:tbl>
              <a:tblPr firstRow="1" bandRow="1">
                <a:tableStyleId>{5C22544A-7EE6-4342-B048-85BDC9FD1C3A}</a:tableStyleId>
              </a:tblPr>
              <a:tblGrid>
                <a:gridCol w="3111438">
                  <a:extLst>
                    <a:ext uri="{9D8B030D-6E8A-4147-A177-3AD203B41FA5}">
                      <a16:colId xmlns:a16="http://schemas.microsoft.com/office/drawing/2014/main" val="1694208140"/>
                    </a:ext>
                  </a:extLst>
                </a:gridCol>
                <a:gridCol w="1890455">
                  <a:extLst>
                    <a:ext uri="{9D8B030D-6E8A-4147-A177-3AD203B41FA5}">
                      <a16:colId xmlns:a16="http://schemas.microsoft.com/office/drawing/2014/main" val="3574722509"/>
                    </a:ext>
                  </a:extLst>
                </a:gridCol>
                <a:gridCol w="1952080">
                  <a:extLst>
                    <a:ext uri="{9D8B030D-6E8A-4147-A177-3AD203B41FA5}">
                      <a16:colId xmlns:a16="http://schemas.microsoft.com/office/drawing/2014/main" val="1590611565"/>
                    </a:ext>
                  </a:extLst>
                </a:gridCol>
                <a:gridCol w="1962364">
                  <a:extLst>
                    <a:ext uri="{9D8B030D-6E8A-4147-A177-3AD203B41FA5}">
                      <a16:colId xmlns:a16="http://schemas.microsoft.com/office/drawing/2014/main" val="3519297343"/>
                    </a:ext>
                  </a:extLst>
                </a:gridCol>
                <a:gridCol w="2157613">
                  <a:extLst>
                    <a:ext uri="{9D8B030D-6E8A-4147-A177-3AD203B41FA5}">
                      <a16:colId xmlns:a16="http://schemas.microsoft.com/office/drawing/2014/main" val="955372826"/>
                    </a:ext>
                  </a:extLst>
                </a:gridCol>
              </a:tblGrid>
              <a:tr h="139040">
                <a:tc>
                  <a:txBody>
                    <a:bodyPr/>
                    <a:lstStyle/>
                    <a:p>
                      <a:pPr algn="l"/>
                      <a:r>
                        <a:rPr lang="fr-FR" sz="1800" dirty="0"/>
                        <a:t>Métier</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tc>
                  <a:txBody>
                    <a:bodyPr/>
                    <a:lstStyle/>
                    <a:p>
                      <a:pPr algn="ctr"/>
                      <a:r>
                        <a:rPr lang="fr-FR" sz="1800" dirty="0"/>
                        <a:t>Coûts bruts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tc>
                  <a:txBody>
                    <a:bodyPr/>
                    <a:lstStyle/>
                    <a:p>
                      <a:pPr algn="ctr"/>
                      <a:r>
                        <a:rPr lang="fr-FR" sz="1800" dirty="0"/>
                        <a:t>Gains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tc>
                  <a:txBody>
                    <a:bodyPr/>
                    <a:lstStyle/>
                    <a:p>
                      <a:pPr algn="ctr"/>
                      <a:r>
                        <a:rPr lang="fr-FR" sz="1800" dirty="0"/>
                        <a:t>Coûts nets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tc>
                  <a:txBody>
                    <a:bodyPr/>
                    <a:lstStyle/>
                    <a:p>
                      <a:pPr algn="ctr"/>
                      <a:r>
                        <a:rPr lang="fr-FR" sz="1800" dirty="0"/>
                        <a:t>Durée de la formation en années</a:t>
                      </a:r>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extLst>
                  <a:ext uri="{0D108BD9-81ED-4DB2-BD59-A6C34878D82A}">
                    <a16:rowId xmlns:a16="http://schemas.microsoft.com/office/drawing/2014/main" val="985442256"/>
                  </a:ext>
                </a:extLst>
              </a:tr>
              <a:tr h="370840">
                <a:tc>
                  <a:txBody>
                    <a:bodyPr/>
                    <a:lstStyle/>
                    <a:p>
                      <a:r>
                        <a:rPr lang="fr-FR" sz="1800" b="1" dirty="0">
                          <a:solidFill>
                            <a:schemeClr val="tx1">
                              <a:lumMod val="85000"/>
                              <a:lumOff val="15000"/>
                            </a:schemeClr>
                          </a:solidFill>
                          <a:latin typeface="+mn-lt"/>
                        </a:rPr>
                        <a:t>Moyenne</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tc>
                  <a:txBody>
                    <a:bodyPr/>
                    <a:lstStyle/>
                    <a:p>
                      <a:pPr marL="0" indent="0" algn="ctr">
                        <a:buFont typeface="Symbol" panose="05050102010706020507" pitchFamily="18" charset="2"/>
                        <a:buNone/>
                      </a:pPr>
                      <a:r>
                        <a:rPr lang="fr-FR" sz="1800" b="1" dirty="0">
                          <a:solidFill>
                            <a:schemeClr val="tx1"/>
                          </a:solidFill>
                          <a:latin typeface="+mn-lt"/>
                        </a:rPr>
                        <a:t>26 210 €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tc>
                  <a:txBody>
                    <a:bodyPr/>
                    <a:lstStyle/>
                    <a:p>
                      <a:pPr algn="ctr"/>
                      <a:r>
                        <a:rPr lang="fr-FR" sz="1800" b="1" dirty="0">
                          <a:solidFill>
                            <a:schemeClr val="tx1"/>
                          </a:solidFill>
                          <a:latin typeface="+mn-lt"/>
                        </a:rPr>
                        <a:t>18 124 €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tc>
                  <a:txBody>
                    <a:bodyPr/>
                    <a:lstStyle/>
                    <a:p>
                      <a:pPr algn="ctr"/>
                      <a:r>
                        <a:rPr lang="fr-FR" sz="1800" b="1" dirty="0">
                          <a:solidFill>
                            <a:schemeClr val="tx1"/>
                          </a:solidFill>
                          <a:latin typeface="+mn-lt"/>
                        </a:rPr>
                        <a:t>8 086 €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tc>
                  <a:txBody>
                    <a:bodyPr/>
                    <a:lstStyle/>
                    <a:p>
                      <a:pPr algn="ctr"/>
                      <a:r>
                        <a:rPr lang="fr-FR" sz="1800" b="1" dirty="0">
                          <a:solidFill>
                            <a:schemeClr val="tx1">
                              <a:lumMod val="85000"/>
                              <a:lumOff val="15000"/>
                            </a:schemeClr>
                          </a:solidFill>
                          <a:latin typeface="+mn-lt"/>
                        </a:rPr>
                        <a:t>2 - 3,5</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extLst>
                  <a:ext uri="{0D108BD9-81ED-4DB2-BD59-A6C34878D82A}">
                    <a16:rowId xmlns:a16="http://schemas.microsoft.com/office/drawing/2014/main" val="39566687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lumMod val="85000"/>
                              <a:lumOff val="15000"/>
                            </a:schemeClr>
                          </a:solidFill>
                          <a:latin typeface="+mn-lt"/>
                        </a:rPr>
                        <a:t>Informaticien spécialisé</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29 732 €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22 024 €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7 707 €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842235379"/>
                  </a:ext>
                </a:extLst>
              </a:tr>
              <a:tr h="370840">
                <a:tc>
                  <a:txBody>
                    <a:bodyPr/>
                    <a:lstStyle/>
                    <a:p>
                      <a:pPr>
                        <a:lnSpc>
                          <a:spcPct val="115000"/>
                        </a:lnSpc>
                        <a:spcAft>
                          <a:spcPts val="1000"/>
                        </a:spcAft>
                      </a:pPr>
                      <a:r>
                        <a:rPr lang="fr-FR" sz="1800" b="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Mécatronicien automobile</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fr-FR"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19 597 €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fr-FR"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13 326 €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fr-FR"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6 217 €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fr-FR" sz="1800" b="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3,5</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39077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lumMod val="85000"/>
                              <a:lumOff val="15000"/>
                            </a:schemeClr>
                          </a:solidFill>
                          <a:latin typeface="+mn-lt"/>
                        </a:rPr>
                        <a:t>Commerciaux en expédition/logistique</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24 847 €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19 456 €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marL="0" algn="ctr" defTabSz="914400" rtl="0" eaLnBrk="1" latinLnBrk="0" hangingPunct="1">
                        <a:lnSpc>
                          <a:spcPct val="115000"/>
                        </a:lnSpc>
                        <a:spcAft>
                          <a:spcPts val="1000"/>
                        </a:spcAft>
                      </a:pPr>
                      <a:r>
                        <a:rPr lang="fr-FR" sz="1800" b="0" kern="1200" dirty="0">
                          <a:solidFill>
                            <a:schemeClr val="tx1"/>
                          </a:solidFill>
                          <a:latin typeface="Calibri" panose="020F0502020204030204" pitchFamily="34" charset="0"/>
                          <a:cs typeface="Times New Roman" panose="02020603050405020304" pitchFamily="18" charset="0"/>
                        </a:rPr>
                        <a:t>5.391 €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564339186"/>
                  </a:ext>
                </a:extLst>
              </a:tr>
              <a:tr h="357712">
                <a:tc>
                  <a:txBody>
                    <a:bodyPr/>
                    <a:lstStyle/>
                    <a:p>
                      <a:r>
                        <a:rPr lang="fr-FR" sz="1800" dirty="0">
                          <a:solidFill>
                            <a:schemeClr val="tx1">
                              <a:lumMod val="85000"/>
                              <a:lumOff val="15000"/>
                            </a:schemeClr>
                          </a:solidFill>
                          <a:latin typeface="+mn-lt"/>
                        </a:rPr>
                        <a:t>Vendeur dans la branche alimentaire</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26 730 €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17 966</a:t>
                      </a:r>
                      <a:r>
                        <a:rPr lang="fr-FR" sz="1800" baseline="0" dirty="0">
                          <a:solidFill>
                            <a:schemeClr val="tx1"/>
                          </a:solidFill>
                          <a:latin typeface="+mn-lt"/>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8 764 €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2279014"/>
                  </a:ext>
                </a:extLst>
              </a:tr>
              <a:tr h="370840">
                <a:tc>
                  <a:txBody>
                    <a:bodyPr/>
                    <a:lstStyle/>
                    <a:p>
                      <a:r>
                        <a:rPr lang="fr-FR" sz="1800" dirty="0">
                          <a:solidFill>
                            <a:schemeClr val="tx1">
                              <a:lumMod val="85000"/>
                              <a:lumOff val="15000"/>
                            </a:schemeClr>
                          </a:solidFill>
                          <a:latin typeface="+mn-lt"/>
                        </a:rPr>
                        <a:t>Professionnels de l'hôtellerie</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21 639 €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baseline="0" dirty="0">
                          <a:solidFill>
                            <a:schemeClr val="tx1"/>
                          </a:solidFill>
                          <a:latin typeface="+mn-lt"/>
                        </a:rPr>
                        <a:t>22 119 €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b="1" dirty="0">
                          <a:solidFill>
                            <a:srgbClr val="00B050"/>
                          </a:solidFill>
                          <a:latin typeface="+mn-lt"/>
                        </a:rPr>
                        <a:t>-429 €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472607387"/>
                  </a:ext>
                </a:extLst>
              </a:tr>
              <a:tr h="370840">
                <a:tc>
                  <a:txBody>
                    <a:bodyPr/>
                    <a:lstStyle/>
                    <a:p>
                      <a:r>
                        <a:rPr lang="fr-FR" sz="1800" dirty="0">
                          <a:solidFill>
                            <a:schemeClr val="tx1">
                              <a:lumMod val="85000"/>
                              <a:lumOff val="15000"/>
                            </a:schemeClr>
                          </a:solidFill>
                          <a:latin typeface="+mn-lt"/>
                        </a:rPr>
                        <a:t>Peintre vernisseur</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24 449 €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16 983 €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fr-FR" sz="1800" kern="1200" dirty="0">
                          <a:solidFill>
                            <a:schemeClr val="tx1"/>
                          </a:solidFill>
                          <a:latin typeface="+mn-lt"/>
                          <a:ea typeface="+mn-ea"/>
                          <a:cs typeface="+mn-cs"/>
                        </a:rPr>
                        <a:t>7 466 €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0228911"/>
                  </a:ext>
                </a:extLst>
              </a:tr>
            </a:tbl>
          </a:graphicData>
        </a:graphic>
      </p:graphicFrame>
      <p:sp>
        <p:nvSpPr>
          <p:cNvPr id="19" name="Textfeld 18">
            <a:extLst>
              <a:ext uri="{FF2B5EF4-FFF2-40B4-BE49-F238E27FC236}">
                <a16:creationId xmlns:a16="http://schemas.microsoft.com/office/drawing/2014/main" id="{71C5EE45-D21E-4C71-8957-E30D7149DAFF}"/>
              </a:ext>
            </a:extLst>
          </p:cNvPr>
          <p:cNvSpPr txBox="1">
            <a:spLocks noChangeArrowheads="1"/>
          </p:cNvSpPr>
          <p:nvPr/>
        </p:nvSpPr>
        <p:spPr bwMode="auto">
          <a:xfrm>
            <a:off x="2822113" y="5164416"/>
            <a:ext cx="6836699" cy="646972"/>
          </a:xfrm>
          <a:prstGeom prst="rect">
            <a:avLst/>
          </a:prstGeom>
          <a:solidFill>
            <a:srgbClr val="FBF3E8"/>
          </a:solidFill>
          <a:ln w="19050">
            <a:noFill/>
            <a:miter lim="800000"/>
            <a:headEnd/>
            <a:tailEnd/>
          </a:ln>
        </p:spPr>
        <p:txBody>
          <a:bodyPr wrap="squar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algn="ctr" eaLnBrk="1" hangingPunct="1">
              <a:lnSpc>
                <a:spcPts val="2200"/>
              </a:lnSpc>
              <a:spcBef>
                <a:spcPts val="600"/>
              </a:spcBef>
              <a:spcAft>
                <a:spcPts val="200"/>
              </a:spcAft>
              <a:buClr>
                <a:schemeClr val="accent1"/>
              </a:buClr>
              <a:buSzPct val="65000"/>
              <a:buFont typeface="Wingdings 3" panose="05040102010807070707" pitchFamily="18" charset="2"/>
              <a:buChar char=""/>
            </a:pPr>
            <a:r>
              <a:rPr lang="fr-FR" sz="1800" b="1" dirty="0">
                <a:latin typeface="+mj-lt"/>
                <a:cs typeface="+mn-cs"/>
              </a:rPr>
              <a:t>69 % </a:t>
            </a:r>
            <a:r>
              <a:rPr lang="fr-FR" sz="1800" dirty="0">
                <a:latin typeface="+mj-lt"/>
                <a:cs typeface="+mn-cs"/>
              </a:rPr>
              <a:t>des fonds investis sont refinancés grâce aux contributions productives des apprentis pendant leur formation.</a:t>
            </a:r>
          </a:p>
        </p:txBody>
      </p:sp>
      <p:sp>
        <p:nvSpPr>
          <p:cNvPr id="4" name="Textfeld 3">
            <a:extLst>
              <a:ext uri="{FF2B5EF4-FFF2-40B4-BE49-F238E27FC236}">
                <a16:creationId xmlns:a16="http://schemas.microsoft.com/office/drawing/2014/main" id="{D3E9687B-1853-8A4F-F107-3AB17ACE2940}"/>
              </a:ext>
            </a:extLst>
          </p:cNvPr>
          <p:cNvSpPr txBox="1"/>
          <p:nvPr/>
        </p:nvSpPr>
        <p:spPr>
          <a:xfrm>
            <a:off x="658812" y="6561137"/>
            <a:ext cx="6291942" cy="261610"/>
          </a:xfrm>
          <a:prstGeom prst="rect">
            <a:avLst/>
          </a:prstGeom>
          <a:noFill/>
        </p:spPr>
        <p:txBody>
          <a:bodyPr wrap="square">
            <a:spAutoFit/>
          </a:bodyPr>
          <a:lstStyle/>
          <a:p>
            <a:r>
              <a:rPr lang="fr-FR" sz="1100" dirty="0">
                <a:solidFill>
                  <a:schemeClr val="tx1">
                    <a:lumMod val="50000"/>
                    <a:lumOff val="50000"/>
                  </a:schemeClr>
                </a:solidFill>
              </a:rPr>
              <a:t>Source: enquête du BIBB 2022/23</a:t>
            </a:r>
          </a:p>
        </p:txBody>
      </p:sp>
    </p:spTree>
    <p:extLst>
      <p:ext uri="{BB962C8B-B14F-4D97-AF65-F5344CB8AC3E}">
        <p14:creationId xmlns:p14="http://schemas.microsoft.com/office/powerpoint/2010/main" val="120366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Gerader Verbinder 40">
            <a:extLst>
              <a:ext uri="{FF2B5EF4-FFF2-40B4-BE49-F238E27FC236}">
                <a16:creationId xmlns:a16="http://schemas.microsoft.com/office/drawing/2014/main" id="{A3E5BEE4-6E74-41F9-BF1B-39521456CFA9}"/>
              </a:ext>
            </a:extLst>
          </p:cNvPr>
          <p:cNvCxnSpPr>
            <a:cxnSpLocks/>
          </p:cNvCxnSpPr>
          <p:nvPr/>
        </p:nvCxnSpPr>
        <p:spPr>
          <a:xfrm flipH="1">
            <a:off x="6156872" y="1195049"/>
            <a:ext cx="1" cy="407741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3636960" y="1568074"/>
            <a:ext cx="5040000" cy="432000"/>
          </a:xfrm>
          <a:solidFill>
            <a:srgbClr val="D6851B"/>
          </a:solidFill>
        </p:spPr>
        <p:txBody>
          <a:bodyPr wrap="square" lIns="36000" tIns="72000" rIns="36000" bIns="72000">
            <a:spAutoFit/>
          </a:bodyPr>
          <a:lstStyle/>
          <a:p>
            <a:pPr algn="ctr">
              <a:lnSpc>
                <a:spcPct val="100000"/>
              </a:lnSpc>
              <a:spcBef>
                <a:spcPts val="600"/>
              </a:spcBef>
            </a:pPr>
            <a:r>
              <a:rPr lang="fr-FR" sz="1800" b="1" dirty="0"/>
              <a:t>Après et pendant la formation (à plus long terme)</a:t>
            </a:r>
          </a:p>
        </p:txBody>
      </p:sp>
      <p:sp>
        <p:nvSpPr>
          <p:cNvPr id="23" name="Textplatzhalter 3">
            <a:extLst>
              <a:ext uri="{FF2B5EF4-FFF2-40B4-BE49-F238E27FC236}">
                <a16:creationId xmlns:a16="http://schemas.microsoft.com/office/drawing/2014/main" id="{2D371EC3-A387-461F-AA58-FE1A8E4228EF}"/>
              </a:ext>
            </a:extLst>
          </p:cNvPr>
          <p:cNvSpPr txBox="1">
            <a:spLocks/>
          </p:cNvSpPr>
          <p:nvPr/>
        </p:nvSpPr>
        <p:spPr>
          <a:xfrm>
            <a:off x="3636960" y="1996070"/>
            <a:ext cx="5040000" cy="391628"/>
          </a:xfrm>
          <a:prstGeom prst="rect">
            <a:avLst/>
          </a:prstGeom>
          <a:solidFill>
            <a:srgbClr val="FBF3E8"/>
          </a:solidFill>
          <a:ln>
            <a:solidFill>
              <a:schemeClr val="accent1"/>
            </a:solid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Bénéfices non mesurables</a:t>
            </a:r>
          </a:p>
        </p:txBody>
      </p:sp>
      <p:sp>
        <p:nvSpPr>
          <p:cNvPr id="24" name="Textplatzhalter 3">
            <a:extLst>
              <a:ext uri="{FF2B5EF4-FFF2-40B4-BE49-F238E27FC236}">
                <a16:creationId xmlns:a16="http://schemas.microsoft.com/office/drawing/2014/main" id="{299AEAD2-18DA-4C4B-A71D-FEAA181974A4}"/>
              </a:ext>
            </a:extLst>
          </p:cNvPr>
          <p:cNvSpPr txBox="1">
            <a:spLocks/>
          </p:cNvSpPr>
          <p:nvPr/>
        </p:nvSpPr>
        <p:spPr>
          <a:xfrm>
            <a:off x="3636960" y="2652644"/>
            <a:ext cx="5040000" cy="657341"/>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Formation sur mesure</a:t>
            </a:r>
          </a:p>
          <a:p>
            <a:pPr marL="285750" indent="-285750" algn="ctr"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rPr>
              <a:t>Transmission d’aptitudes propres à l’entreprise </a:t>
            </a:r>
          </a:p>
        </p:txBody>
      </p:sp>
      <p:sp>
        <p:nvSpPr>
          <p:cNvPr id="25" name="Textplatzhalter 3">
            <a:extLst>
              <a:ext uri="{FF2B5EF4-FFF2-40B4-BE49-F238E27FC236}">
                <a16:creationId xmlns:a16="http://schemas.microsoft.com/office/drawing/2014/main" id="{8DA752B4-A0BB-416B-ADE7-2C88C776DBBD}"/>
              </a:ext>
            </a:extLst>
          </p:cNvPr>
          <p:cNvSpPr txBox="1">
            <a:spLocks/>
          </p:cNvSpPr>
          <p:nvPr/>
        </p:nvSpPr>
        <p:spPr>
          <a:xfrm>
            <a:off x="3636960" y="3440456"/>
            <a:ext cx="5040000" cy="657341"/>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Sélection</a:t>
            </a:r>
          </a:p>
          <a:p>
            <a:pPr marL="285750" indent="-285750" algn="ctr"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rPr>
              <a:t>Éviter les erreurs d’affectation de personnel</a:t>
            </a:r>
          </a:p>
        </p:txBody>
      </p:sp>
      <p:sp>
        <p:nvSpPr>
          <p:cNvPr id="29" name="Textplatzhalter 3">
            <a:extLst>
              <a:ext uri="{FF2B5EF4-FFF2-40B4-BE49-F238E27FC236}">
                <a16:creationId xmlns:a16="http://schemas.microsoft.com/office/drawing/2014/main" id="{D9BD8C14-AC28-4C1F-9470-1BBC9113B764}"/>
              </a:ext>
            </a:extLst>
          </p:cNvPr>
          <p:cNvSpPr txBox="1">
            <a:spLocks/>
          </p:cNvSpPr>
          <p:nvPr/>
        </p:nvSpPr>
        <p:spPr>
          <a:xfrm>
            <a:off x="3636960" y="4228268"/>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Prévention du manque de personnel</a:t>
            </a:r>
          </a:p>
        </p:txBody>
      </p:sp>
      <p:sp>
        <p:nvSpPr>
          <p:cNvPr id="37" name="Textplatzhalter 3">
            <a:extLst>
              <a:ext uri="{FF2B5EF4-FFF2-40B4-BE49-F238E27FC236}">
                <a16:creationId xmlns:a16="http://schemas.microsoft.com/office/drawing/2014/main" id="{C5DBAD32-32D4-4406-A167-79D764ABF7CD}"/>
              </a:ext>
            </a:extLst>
          </p:cNvPr>
          <p:cNvSpPr txBox="1">
            <a:spLocks/>
          </p:cNvSpPr>
          <p:nvPr/>
        </p:nvSpPr>
        <p:spPr>
          <a:xfrm>
            <a:off x="4716960" y="885539"/>
            <a:ext cx="2880000" cy="504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Bénéfices</a:t>
            </a:r>
          </a:p>
        </p:txBody>
      </p:sp>
      <p:sp>
        <p:nvSpPr>
          <p:cNvPr id="6" name="Titel 5">
            <a:extLst>
              <a:ext uri="{FF2B5EF4-FFF2-40B4-BE49-F238E27FC236}">
                <a16:creationId xmlns:a16="http://schemas.microsoft.com/office/drawing/2014/main" id="{A52388F7-8896-43BA-9094-FFF2D7C8831E}"/>
              </a:ext>
            </a:extLst>
          </p:cNvPr>
          <p:cNvSpPr>
            <a:spLocks noGrp="1"/>
          </p:cNvSpPr>
          <p:nvPr>
            <p:ph type="title"/>
          </p:nvPr>
        </p:nvSpPr>
        <p:spPr/>
        <p:txBody>
          <a:bodyPr>
            <a:normAutofit/>
          </a:bodyPr>
          <a:lstStyle/>
          <a:p>
            <a:r>
              <a:rPr lang="fr-FR" dirty="0"/>
              <a:t>3. c) En quoi consistent les bénéfices ?</a:t>
            </a:r>
          </a:p>
        </p:txBody>
      </p:sp>
      <p:sp>
        <p:nvSpPr>
          <p:cNvPr id="16" name="Textplatzhalter 3">
            <a:extLst>
              <a:ext uri="{FF2B5EF4-FFF2-40B4-BE49-F238E27FC236}">
                <a16:creationId xmlns:a16="http://schemas.microsoft.com/office/drawing/2014/main" id="{A5813624-45C2-4EDB-892B-9B8D27C56D7C}"/>
              </a:ext>
            </a:extLst>
          </p:cNvPr>
          <p:cNvSpPr txBox="1">
            <a:spLocks/>
          </p:cNvSpPr>
          <p:nvPr/>
        </p:nvSpPr>
        <p:spPr>
          <a:xfrm>
            <a:off x="3636960" y="4750367"/>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Meilleure rétention des employé·e·s</a:t>
            </a:r>
          </a:p>
        </p:txBody>
      </p:sp>
      <p:sp>
        <p:nvSpPr>
          <p:cNvPr id="17" name="Textplatzhalter 3">
            <a:extLst>
              <a:ext uri="{FF2B5EF4-FFF2-40B4-BE49-F238E27FC236}">
                <a16:creationId xmlns:a16="http://schemas.microsoft.com/office/drawing/2014/main" id="{682C7A98-2185-4AA1-9179-379C0896795B}"/>
              </a:ext>
            </a:extLst>
          </p:cNvPr>
          <p:cNvSpPr txBox="1">
            <a:spLocks/>
          </p:cNvSpPr>
          <p:nvPr/>
        </p:nvSpPr>
        <p:spPr>
          <a:xfrm>
            <a:off x="3636960" y="5272465"/>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Entretenir l’image de l’entreprise (RSE)</a:t>
            </a:r>
          </a:p>
        </p:txBody>
      </p:sp>
    </p:spTree>
    <p:extLst>
      <p:ext uri="{BB962C8B-B14F-4D97-AF65-F5344CB8AC3E}">
        <p14:creationId xmlns:p14="http://schemas.microsoft.com/office/powerpoint/2010/main" val="2893951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75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bg/>
                                          </p:spTgt>
                                        </p:tgtEl>
                                        <p:attrNameLst>
                                          <p:attrName>style.visibility</p:attrName>
                                        </p:attrNameLst>
                                      </p:cBhvr>
                                      <p:to>
                                        <p:strVal val="visible"/>
                                      </p:to>
                                    </p:set>
                                    <p:animEffect transition="in" filter="fade">
                                      <p:cBhvr>
                                        <p:cTn id="20" dur="500"/>
                                        <p:tgtEl>
                                          <p:spTgt spid="23">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fade">
                                      <p:cBhvr>
                                        <p:cTn id="23" dur="5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bg/>
                                          </p:spTgt>
                                        </p:tgtEl>
                                        <p:attrNameLst>
                                          <p:attrName>style.visibility</p:attrName>
                                        </p:attrNameLst>
                                      </p:cBhvr>
                                      <p:to>
                                        <p:strVal val="visible"/>
                                      </p:to>
                                    </p:set>
                                    <p:animEffect transition="in" filter="fade">
                                      <p:cBhvr>
                                        <p:cTn id="28" dur="500"/>
                                        <p:tgtEl>
                                          <p:spTgt spid="24">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500"/>
                                        <p:tgtEl>
                                          <p:spTgt spid="2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500"/>
                                        <p:tgtEl>
                                          <p:spTgt spid="2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bg/>
                                          </p:spTgt>
                                        </p:tgtEl>
                                        <p:attrNameLst>
                                          <p:attrName>style.visibility</p:attrName>
                                        </p:attrNameLst>
                                      </p:cBhvr>
                                      <p:to>
                                        <p:strVal val="visible"/>
                                      </p:to>
                                    </p:set>
                                    <p:animEffect transition="in" filter="fade">
                                      <p:cBhvr>
                                        <p:cTn id="39" dur="500"/>
                                        <p:tgtEl>
                                          <p:spTgt spid="25">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xEl>
                                              <p:pRg st="1" end="1"/>
                                            </p:txEl>
                                          </p:spTgt>
                                        </p:tgtEl>
                                        <p:attrNameLst>
                                          <p:attrName>style.visibility</p:attrName>
                                        </p:attrNameLst>
                                      </p:cBhvr>
                                      <p:to>
                                        <p:strVal val="visible"/>
                                      </p:to>
                                    </p:set>
                                    <p:animEffect transition="in" filter="fade">
                                      <p:cBhvr>
                                        <p:cTn id="45" dur="500"/>
                                        <p:tgtEl>
                                          <p:spTgt spid="2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bg/>
                                          </p:spTgt>
                                        </p:tgtEl>
                                        <p:attrNameLst>
                                          <p:attrName>style.visibility</p:attrName>
                                        </p:attrNameLst>
                                      </p:cBhvr>
                                      <p:to>
                                        <p:strVal val="visible"/>
                                      </p:to>
                                    </p:set>
                                    <p:animEffect transition="in" filter="fade">
                                      <p:cBhvr>
                                        <p:cTn id="50" dur="500"/>
                                        <p:tgtEl>
                                          <p:spTgt spid="29">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xEl>
                                              <p:pRg st="0" end="0"/>
                                            </p:txEl>
                                          </p:spTgt>
                                        </p:tgtEl>
                                        <p:attrNameLst>
                                          <p:attrName>style.visibility</p:attrName>
                                        </p:attrNameLst>
                                      </p:cBhvr>
                                      <p:to>
                                        <p:strVal val="visible"/>
                                      </p:to>
                                    </p:set>
                                    <p:animEffect transition="in" filter="fade">
                                      <p:cBhvr>
                                        <p:cTn id="53" dur="500"/>
                                        <p:tgtEl>
                                          <p:spTgt spid="2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bg/>
                                          </p:spTgt>
                                        </p:tgtEl>
                                        <p:attrNameLst>
                                          <p:attrName>style.visibility</p:attrName>
                                        </p:attrNameLst>
                                      </p:cBhvr>
                                      <p:to>
                                        <p:strVal val="visible"/>
                                      </p:to>
                                    </p:set>
                                    <p:animEffect transition="in" filter="fade">
                                      <p:cBhvr>
                                        <p:cTn id="58" dur="500"/>
                                        <p:tgtEl>
                                          <p:spTgt spid="16">
                                            <p:bg/>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fade">
                                      <p:cBhvr>
                                        <p:cTn id="61" dur="500"/>
                                        <p:tgtEl>
                                          <p:spTgt spid="1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bg/>
                                          </p:spTgt>
                                        </p:tgtEl>
                                        <p:attrNameLst>
                                          <p:attrName>style.visibility</p:attrName>
                                        </p:attrNameLst>
                                      </p:cBhvr>
                                      <p:to>
                                        <p:strVal val="visible"/>
                                      </p:to>
                                    </p:set>
                                    <p:animEffect transition="in" filter="fade">
                                      <p:cBhvr>
                                        <p:cTn id="66" dur="500"/>
                                        <p:tgtEl>
                                          <p:spTgt spid="17">
                                            <p:bg/>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fade">
                                      <p:cBhvr>
                                        <p:cTn id="6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23" grpId="0" uiExpand="1" build="p" animBg="1"/>
      <p:bldP spid="24" grpId="0" uiExpand="1" build="p" animBg="1"/>
      <p:bldP spid="25" grpId="0" uiExpand="1" build="p" animBg="1"/>
      <p:bldP spid="29" grpId="0" uiExpand="1" build="p" animBg="1"/>
      <p:bldP spid="16" grpId="0" uiExpand="1" build="p" animBg="1"/>
      <p:bldP spid="17"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1093526"/>
          </a:xfrm>
        </p:spPr>
        <p:txBody>
          <a:bodyPr>
            <a:normAutofit/>
          </a:bodyPr>
          <a:lstStyle/>
          <a:p>
            <a:r>
              <a:rPr lang="fr-FR" dirty="0"/>
              <a:t>4. Est-ce qu’une nouvelle embauche est moins chère qu’une mesure de formation ?</a:t>
            </a:r>
          </a:p>
        </p:txBody>
      </p:sp>
      <p:sp>
        <p:nvSpPr>
          <p:cNvPr id="5" name="Textfeld 4">
            <a:extLst>
              <a:ext uri="{FF2B5EF4-FFF2-40B4-BE49-F238E27FC236}">
                <a16:creationId xmlns:a16="http://schemas.microsoft.com/office/drawing/2014/main" id="{72BF8F37-371D-40FB-87AD-4FC5A8133E45}"/>
              </a:ext>
            </a:extLst>
          </p:cNvPr>
          <p:cNvSpPr txBox="1"/>
          <p:nvPr/>
        </p:nvSpPr>
        <p:spPr>
          <a:xfrm>
            <a:off x="658812" y="1567612"/>
            <a:ext cx="7528844" cy="769441"/>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Quels sont les coûts entraînés par l’embauche de nouveaux personnels ?</a:t>
            </a:r>
          </a:p>
          <a:p>
            <a:pPr marL="457200" indent="-457200">
              <a:lnSpc>
                <a:spcPts val="2400"/>
              </a:lnSpc>
              <a:spcAft>
                <a:spcPts val="1200"/>
              </a:spcAft>
              <a:buFont typeface="+mj-lt"/>
              <a:buAutoNum type="alphaLcParenR"/>
            </a:pPr>
            <a:r>
              <a:rPr lang="fr-FR" sz="2000" dirty="0">
                <a:latin typeface="+mj-lt"/>
              </a:rPr>
              <a:t>Combien coûte une nouvelle embauche ?</a:t>
            </a:r>
          </a:p>
        </p:txBody>
      </p:sp>
    </p:spTree>
    <p:extLst>
      <p:ext uri="{BB962C8B-B14F-4D97-AF65-F5344CB8AC3E}">
        <p14:creationId xmlns:p14="http://schemas.microsoft.com/office/powerpoint/2010/main" val="35158843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1093526"/>
          </a:xfrm>
        </p:spPr>
        <p:txBody>
          <a:bodyPr>
            <a:normAutofit/>
          </a:bodyPr>
          <a:lstStyle/>
          <a:p>
            <a:r>
              <a:rPr lang="fr-FR" dirty="0"/>
              <a:t>5. La formation en alternance – Un modèle payant</a:t>
            </a:r>
          </a:p>
        </p:txBody>
      </p:sp>
      <p:sp>
        <p:nvSpPr>
          <p:cNvPr id="5" name="Textfeld 4">
            <a:extLst>
              <a:ext uri="{FF2B5EF4-FFF2-40B4-BE49-F238E27FC236}">
                <a16:creationId xmlns:a16="http://schemas.microsoft.com/office/drawing/2014/main" id="{72BF8F37-371D-40FB-87AD-4FC5A8133E45}"/>
              </a:ext>
            </a:extLst>
          </p:cNvPr>
          <p:cNvSpPr txBox="1"/>
          <p:nvPr/>
        </p:nvSpPr>
        <p:spPr>
          <a:xfrm>
            <a:off x="658812" y="1567612"/>
            <a:ext cx="7528844" cy="1692771"/>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Gains et bénéfices en un coup d’œil</a:t>
            </a:r>
          </a:p>
          <a:p>
            <a:pPr marL="457200" indent="-457200">
              <a:lnSpc>
                <a:spcPts val="2400"/>
              </a:lnSpc>
              <a:spcAft>
                <a:spcPts val="1200"/>
              </a:spcAft>
              <a:buFont typeface="+mj-lt"/>
              <a:buAutoNum type="alphaLcParenR"/>
            </a:pPr>
            <a:r>
              <a:rPr lang="fr-FR" sz="2000" dirty="0">
                <a:latin typeface="+mj-lt"/>
              </a:rPr>
              <a:t>Comparaison des coûts et des bénéfices</a:t>
            </a:r>
          </a:p>
          <a:p>
            <a:pPr marL="457200" indent="-457200">
              <a:lnSpc>
                <a:spcPts val="2400"/>
              </a:lnSpc>
              <a:spcAft>
                <a:spcPts val="1200"/>
              </a:spcAft>
              <a:buFont typeface="+mj-lt"/>
              <a:buAutoNum type="alphaLcParenR"/>
            </a:pPr>
            <a:r>
              <a:rPr lang="fr-FR" sz="2000" dirty="0">
                <a:latin typeface="+mj-lt"/>
              </a:rPr>
              <a:t>Aperçu des bénéfices pour l’entreprise</a:t>
            </a:r>
          </a:p>
          <a:p>
            <a:pPr marL="457200" indent="-457200">
              <a:lnSpc>
                <a:spcPts val="2400"/>
              </a:lnSpc>
              <a:spcAft>
                <a:spcPts val="1200"/>
              </a:spcAft>
              <a:buFont typeface="+mj-lt"/>
              <a:buAutoNum type="alphaLcParenR"/>
            </a:pPr>
            <a:r>
              <a:rPr lang="fr-FR" sz="2000" dirty="0">
                <a:latin typeface="+mj-lt"/>
              </a:rPr>
              <a:t>Aspects sociaux et économiques</a:t>
            </a:r>
          </a:p>
        </p:txBody>
      </p:sp>
    </p:spTree>
    <p:extLst>
      <p:ext uri="{BB962C8B-B14F-4D97-AF65-F5344CB8AC3E}">
        <p14:creationId xmlns:p14="http://schemas.microsoft.com/office/powerpoint/2010/main" val="29071719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Gerader Verbinder 51">
            <a:extLst>
              <a:ext uri="{FF2B5EF4-FFF2-40B4-BE49-F238E27FC236}">
                <a16:creationId xmlns:a16="http://schemas.microsoft.com/office/drawing/2014/main" id="{9F3B998C-AC3F-4794-880D-84880F07AE46}"/>
              </a:ext>
            </a:extLst>
          </p:cNvPr>
          <p:cNvCxnSpPr>
            <a:cxnSpLocks/>
            <a:endCxn id="44" idx="0"/>
          </p:cNvCxnSpPr>
          <p:nvPr/>
        </p:nvCxnSpPr>
        <p:spPr>
          <a:xfrm flipH="1">
            <a:off x="5069693" y="2244255"/>
            <a:ext cx="17126" cy="2249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F248277D-73A9-4F77-AD0F-F8FE8862319B}"/>
              </a:ext>
            </a:extLst>
          </p:cNvPr>
          <p:cNvCxnSpPr>
            <a:cxnSpLocks/>
          </p:cNvCxnSpPr>
          <p:nvPr/>
        </p:nvCxnSpPr>
        <p:spPr>
          <a:xfrm>
            <a:off x="7301700" y="2213040"/>
            <a:ext cx="0" cy="2656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67A23176-D976-477E-B418-F7EDCDFAE6DD}"/>
              </a:ext>
            </a:extLst>
          </p:cNvPr>
          <p:cNvCxnSpPr>
            <a:cxnSpLocks/>
            <a:endCxn id="35" idx="0"/>
          </p:cNvCxnSpPr>
          <p:nvPr/>
        </p:nvCxnSpPr>
        <p:spPr>
          <a:xfrm>
            <a:off x="10081726" y="2249635"/>
            <a:ext cx="10849" cy="2938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0B77064-9233-4E44-BC31-734ABC2624A7}"/>
              </a:ext>
            </a:extLst>
          </p:cNvPr>
          <p:cNvCxnSpPr>
            <a:cxnSpLocks/>
            <a:stCxn id="4" idx="2"/>
            <a:endCxn id="41" idx="0"/>
          </p:cNvCxnSpPr>
          <p:nvPr/>
        </p:nvCxnSpPr>
        <p:spPr>
          <a:xfrm>
            <a:off x="2278812" y="1757968"/>
            <a:ext cx="0" cy="3184025"/>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fr-FR" dirty="0"/>
              <a:t>5. a) Gains et bénéfices en un coup d’œil</a:t>
            </a:r>
          </a:p>
        </p:txBody>
      </p: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658812" y="1397118"/>
            <a:ext cx="3240000" cy="360850"/>
          </a:xfrm>
          <a:solidFill>
            <a:srgbClr val="EAC28D"/>
          </a:solidFill>
        </p:spPr>
        <p:txBody>
          <a:bodyPr wrap="square" lIns="36000" tIns="72000" rIns="36000" bIns="72000">
            <a:spAutoFit/>
          </a:bodyPr>
          <a:lstStyle/>
          <a:p>
            <a:pPr algn="ctr">
              <a:lnSpc>
                <a:spcPct val="100000"/>
              </a:lnSpc>
              <a:spcBef>
                <a:spcPts val="600"/>
              </a:spcBef>
            </a:pPr>
            <a:r>
              <a:rPr lang="fr-FR" sz="1400" dirty="0"/>
              <a:t>Pendant la formation (gains immédiats)</a:t>
            </a:r>
          </a:p>
        </p:txBody>
      </p:sp>
      <p:sp>
        <p:nvSpPr>
          <p:cNvPr id="11" name="Textplatzhalter 3">
            <a:extLst>
              <a:ext uri="{FF2B5EF4-FFF2-40B4-BE49-F238E27FC236}">
                <a16:creationId xmlns:a16="http://schemas.microsoft.com/office/drawing/2014/main" id="{F2D45D2A-CE04-42D0-9076-1FC4CFAA23EC}"/>
              </a:ext>
            </a:extLst>
          </p:cNvPr>
          <p:cNvSpPr txBox="1">
            <a:spLocks/>
          </p:cNvSpPr>
          <p:nvPr/>
        </p:nvSpPr>
        <p:spPr>
          <a:xfrm>
            <a:off x="4025693" y="828041"/>
            <a:ext cx="4233210" cy="432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Gains et bénéfices</a:t>
            </a:r>
          </a:p>
        </p:txBody>
      </p:sp>
      <p:sp>
        <p:nvSpPr>
          <p:cNvPr id="12" name="Textfeld 11">
            <a:extLst>
              <a:ext uri="{FF2B5EF4-FFF2-40B4-BE49-F238E27FC236}">
                <a16:creationId xmlns:a16="http://schemas.microsoft.com/office/drawing/2014/main" id="{3B13838D-A3A5-42AA-895A-AA0A579D710B}"/>
              </a:ext>
            </a:extLst>
          </p:cNvPr>
          <p:cNvSpPr txBox="1"/>
          <p:nvPr/>
        </p:nvSpPr>
        <p:spPr>
          <a:xfrm>
            <a:off x="571130" y="5737934"/>
            <a:ext cx="7303174" cy="261610"/>
          </a:xfrm>
          <a:prstGeom prst="rect">
            <a:avLst/>
          </a:prstGeom>
          <a:noFill/>
        </p:spPr>
        <p:txBody>
          <a:bodyPr wrap="square" rtlCol="0">
            <a:spAutoFit/>
          </a:bodyPr>
          <a:lstStyle/>
          <a:p>
            <a:r>
              <a:rPr lang="fr-FR" sz="1100" dirty="0">
                <a:solidFill>
                  <a:schemeClr val="tx1">
                    <a:lumMod val="50000"/>
                    <a:lumOff val="50000"/>
                  </a:schemeClr>
                </a:solidFill>
                <a:latin typeface="+mj-lt"/>
              </a:rPr>
              <a:t> * Fonds social européen, Bundesagentur für Arbeit [Agence fédérale pour l’emploi]</a:t>
            </a:r>
          </a:p>
        </p:txBody>
      </p:sp>
      <p:sp>
        <p:nvSpPr>
          <p:cNvPr id="20" name="Textplatzhalter 3">
            <a:extLst>
              <a:ext uri="{FF2B5EF4-FFF2-40B4-BE49-F238E27FC236}">
                <a16:creationId xmlns:a16="http://schemas.microsoft.com/office/drawing/2014/main" id="{6ED48A4A-3AF6-43DF-A4F5-9702626E922F}"/>
              </a:ext>
            </a:extLst>
          </p:cNvPr>
          <p:cNvSpPr txBox="1">
            <a:spLocks/>
          </p:cNvSpPr>
          <p:nvPr/>
        </p:nvSpPr>
        <p:spPr>
          <a:xfrm>
            <a:off x="658812" y="2613545"/>
            <a:ext cx="3240000"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39 % de tâches simples </a:t>
            </a:r>
          </a:p>
          <a:p>
            <a:pPr marL="285750" indent="-285750" algn="ctr" defTabSz="914400">
              <a:lnSpc>
                <a:spcPts val="1500"/>
              </a:lnSpc>
              <a:spcBef>
                <a:spcPts val="0"/>
              </a:spcBef>
              <a:buClr>
                <a:srgbClr val="D6851B"/>
              </a:buClr>
              <a:buSzPct val="65000"/>
              <a:buFont typeface="Wingdings 3" panose="05040102010807070707" pitchFamily="18" charset="2"/>
              <a:buChar char=""/>
            </a:pPr>
            <a:r>
              <a:rPr lang="fr-FR" sz="1400" dirty="0">
                <a:solidFill>
                  <a:schemeClr val="tx1"/>
                </a:solidFill>
              </a:rPr>
              <a:t>Économies des coûts de personnel non formé</a:t>
            </a:r>
          </a:p>
        </p:txBody>
      </p:sp>
      <p:sp>
        <p:nvSpPr>
          <p:cNvPr id="21" name="Textplatzhalter 3">
            <a:extLst>
              <a:ext uri="{FF2B5EF4-FFF2-40B4-BE49-F238E27FC236}">
                <a16:creationId xmlns:a16="http://schemas.microsoft.com/office/drawing/2014/main" id="{4E43C32F-8D40-455E-9B41-CFD7208112A4}"/>
              </a:ext>
            </a:extLst>
          </p:cNvPr>
          <p:cNvSpPr txBox="1">
            <a:spLocks/>
          </p:cNvSpPr>
          <p:nvPr/>
        </p:nvSpPr>
        <p:spPr>
          <a:xfrm>
            <a:off x="658812" y="3446213"/>
            <a:ext cx="3240000" cy="72000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59 % de tâches spécialisées </a:t>
            </a:r>
          </a:p>
          <a:p>
            <a:pPr marL="285750" indent="-285750" algn="ctr" defTabSz="914400">
              <a:lnSpc>
                <a:spcPts val="1500"/>
              </a:lnSpc>
              <a:spcBef>
                <a:spcPts val="0"/>
              </a:spcBef>
              <a:buClr>
                <a:srgbClr val="D6851B"/>
              </a:buClr>
              <a:buSzPct val="65000"/>
              <a:buFont typeface="Wingdings 3" panose="05040102010807070707" pitchFamily="18" charset="2"/>
              <a:buChar char=""/>
            </a:pPr>
            <a:r>
              <a:rPr lang="fr-FR" sz="1400" dirty="0">
                <a:solidFill>
                  <a:schemeClr val="tx1"/>
                </a:solidFill>
              </a:rPr>
              <a:t>Économies des coûts de personnel qualifié</a:t>
            </a:r>
          </a:p>
        </p:txBody>
      </p:sp>
      <p:sp>
        <p:nvSpPr>
          <p:cNvPr id="22" name="Textplatzhalter 3">
            <a:extLst>
              <a:ext uri="{FF2B5EF4-FFF2-40B4-BE49-F238E27FC236}">
                <a16:creationId xmlns:a16="http://schemas.microsoft.com/office/drawing/2014/main" id="{9B145DD1-78BC-405C-B4CD-444AB798401E}"/>
              </a:ext>
            </a:extLst>
          </p:cNvPr>
          <p:cNvSpPr txBox="1">
            <a:spLocks/>
          </p:cNvSpPr>
          <p:nvPr/>
        </p:nvSpPr>
        <p:spPr>
          <a:xfrm>
            <a:off x="4025693" y="1393562"/>
            <a:ext cx="7686882" cy="360850"/>
          </a:xfrm>
          <a:prstGeom prst="rect">
            <a:avLst/>
          </a:prstGeom>
          <a:solidFill>
            <a:srgbClr val="EAC28D"/>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t>Après et pendant la formation (à long terme)</a:t>
            </a:r>
          </a:p>
        </p:txBody>
      </p:sp>
      <p:sp>
        <p:nvSpPr>
          <p:cNvPr id="23" name="Textplatzhalter 3">
            <a:extLst>
              <a:ext uri="{FF2B5EF4-FFF2-40B4-BE49-F238E27FC236}">
                <a16:creationId xmlns:a16="http://schemas.microsoft.com/office/drawing/2014/main" id="{2D371EC3-A387-461F-AA58-FE1A8E4228EF}"/>
              </a:ext>
            </a:extLst>
          </p:cNvPr>
          <p:cNvSpPr txBox="1">
            <a:spLocks/>
          </p:cNvSpPr>
          <p:nvPr/>
        </p:nvSpPr>
        <p:spPr>
          <a:xfrm>
            <a:off x="4025693" y="2396402"/>
            <a:ext cx="2088000" cy="576293"/>
          </a:xfrm>
          <a:prstGeom prst="rect">
            <a:avLst/>
          </a:prstGeom>
          <a:solidFill>
            <a:srgbClr val="EAC28D"/>
          </a:solidFill>
          <a:ln>
            <a:no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Coûts de recrutement</a:t>
            </a:r>
          </a:p>
        </p:txBody>
      </p:sp>
      <p:sp>
        <p:nvSpPr>
          <p:cNvPr id="24" name="Textplatzhalter 3">
            <a:extLst>
              <a:ext uri="{FF2B5EF4-FFF2-40B4-BE49-F238E27FC236}">
                <a16:creationId xmlns:a16="http://schemas.microsoft.com/office/drawing/2014/main" id="{299AEAD2-18DA-4C4B-A71D-FEAA181974A4}"/>
              </a:ext>
            </a:extLst>
          </p:cNvPr>
          <p:cNvSpPr txBox="1">
            <a:spLocks/>
          </p:cNvSpPr>
          <p:nvPr/>
        </p:nvSpPr>
        <p:spPr>
          <a:xfrm>
            <a:off x="4025693" y="3099742"/>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Frais d’annonce</a:t>
            </a:r>
          </a:p>
        </p:txBody>
      </p:sp>
      <p:sp>
        <p:nvSpPr>
          <p:cNvPr id="25" name="Textplatzhalter 3">
            <a:extLst>
              <a:ext uri="{FF2B5EF4-FFF2-40B4-BE49-F238E27FC236}">
                <a16:creationId xmlns:a16="http://schemas.microsoft.com/office/drawing/2014/main" id="{8DA752B4-A0BB-416B-ADE7-2C88C776DBBD}"/>
              </a:ext>
            </a:extLst>
          </p:cNvPr>
          <p:cNvSpPr txBox="1">
            <a:spLocks/>
          </p:cNvSpPr>
          <p:nvPr/>
        </p:nvSpPr>
        <p:spPr>
          <a:xfrm>
            <a:off x="4025693" y="3564556"/>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Présélection</a:t>
            </a:r>
          </a:p>
        </p:txBody>
      </p:sp>
      <p:sp>
        <p:nvSpPr>
          <p:cNvPr id="27" name="Textplatzhalter 3">
            <a:extLst>
              <a:ext uri="{FF2B5EF4-FFF2-40B4-BE49-F238E27FC236}">
                <a16:creationId xmlns:a16="http://schemas.microsoft.com/office/drawing/2014/main" id="{858BAEB2-2157-42EF-BBA0-3B0D94422291}"/>
              </a:ext>
            </a:extLst>
          </p:cNvPr>
          <p:cNvSpPr txBox="1">
            <a:spLocks/>
          </p:cNvSpPr>
          <p:nvPr/>
        </p:nvSpPr>
        <p:spPr>
          <a:xfrm>
            <a:off x="6257700" y="2395920"/>
            <a:ext cx="2088000" cy="576293"/>
          </a:xfrm>
          <a:prstGeom prst="rect">
            <a:avLst/>
          </a:prstGeom>
          <a:solidFill>
            <a:srgbClr val="EAC28D"/>
          </a:solidFill>
          <a:ln>
            <a:no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Coûts d’introduction</a:t>
            </a:r>
            <a:br>
              <a:rPr lang="fr-FR" sz="1400" dirty="0">
                <a:solidFill>
                  <a:schemeClr val="tx1"/>
                </a:solidFill>
              </a:rPr>
            </a:br>
            <a:r>
              <a:rPr lang="fr-FR" sz="1400" dirty="0">
                <a:solidFill>
                  <a:schemeClr val="tx1"/>
                </a:solidFill>
              </a:rPr>
              <a:t>au travail</a:t>
            </a:r>
          </a:p>
        </p:txBody>
      </p:sp>
      <p:sp>
        <p:nvSpPr>
          <p:cNvPr id="29" name="Textplatzhalter 3">
            <a:extLst>
              <a:ext uri="{FF2B5EF4-FFF2-40B4-BE49-F238E27FC236}">
                <a16:creationId xmlns:a16="http://schemas.microsoft.com/office/drawing/2014/main" id="{D9BD8C14-AC28-4C1F-9470-1BBC9113B764}"/>
              </a:ext>
            </a:extLst>
          </p:cNvPr>
          <p:cNvSpPr txBox="1">
            <a:spLocks/>
          </p:cNvSpPr>
          <p:nvPr/>
        </p:nvSpPr>
        <p:spPr>
          <a:xfrm>
            <a:off x="6257700" y="3578564"/>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buClrTx/>
            </a:pPr>
            <a:r>
              <a:rPr lang="fr-FR" sz="1400" dirty="0">
                <a:solidFill>
                  <a:schemeClr val="tx1"/>
                </a:solidFill>
                <a:cs typeface="Arial" charset="0"/>
              </a:rPr>
              <a:t>Coûts de formation continue</a:t>
            </a:r>
          </a:p>
        </p:txBody>
      </p:sp>
      <p:sp>
        <p:nvSpPr>
          <p:cNvPr id="30" name="Textplatzhalter 3">
            <a:extLst>
              <a:ext uri="{FF2B5EF4-FFF2-40B4-BE49-F238E27FC236}">
                <a16:creationId xmlns:a16="http://schemas.microsoft.com/office/drawing/2014/main" id="{497BB729-88A3-41D5-9175-A11B91DC20CB}"/>
              </a:ext>
            </a:extLst>
          </p:cNvPr>
          <p:cNvSpPr txBox="1">
            <a:spLocks/>
          </p:cNvSpPr>
          <p:nvPr/>
        </p:nvSpPr>
        <p:spPr>
          <a:xfrm>
            <a:off x="8472575" y="1894982"/>
            <a:ext cx="3240000" cy="360850"/>
          </a:xfrm>
          <a:prstGeom prst="rect">
            <a:avLst/>
          </a:prstGeom>
          <a:solidFill>
            <a:srgbClr val="D6851B"/>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b="1" dirty="0"/>
              <a:t>Bénéfices non mesurables</a:t>
            </a:r>
          </a:p>
        </p:txBody>
      </p:sp>
      <p:sp>
        <p:nvSpPr>
          <p:cNvPr id="31" name="Textplatzhalter 3">
            <a:extLst>
              <a:ext uri="{FF2B5EF4-FFF2-40B4-BE49-F238E27FC236}">
                <a16:creationId xmlns:a16="http://schemas.microsoft.com/office/drawing/2014/main" id="{F2A5860E-A85B-4A29-9C3F-14AB6B643320}"/>
              </a:ext>
            </a:extLst>
          </p:cNvPr>
          <p:cNvSpPr txBox="1">
            <a:spLocks/>
          </p:cNvSpPr>
          <p:nvPr/>
        </p:nvSpPr>
        <p:spPr>
          <a:xfrm>
            <a:off x="8472575" y="2395920"/>
            <a:ext cx="3240000"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Formation sur mesure</a:t>
            </a:r>
          </a:p>
          <a:p>
            <a:pPr marL="285750" indent="-285750" algn="ctr" defTabSz="914400">
              <a:lnSpc>
                <a:spcPts val="1500"/>
              </a:lnSpc>
              <a:spcBef>
                <a:spcPts val="0"/>
              </a:spcBef>
              <a:buClr>
                <a:srgbClr val="D6851B"/>
              </a:buClr>
              <a:buSzPct val="65000"/>
              <a:buFont typeface="Wingdings 3" panose="05040102010807070707" pitchFamily="18" charset="2"/>
              <a:buChar char=""/>
            </a:pPr>
            <a:r>
              <a:rPr lang="fr-FR" sz="1400" dirty="0">
                <a:solidFill>
                  <a:schemeClr val="tx1"/>
                </a:solidFill>
              </a:rPr>
              <a:t>Transmission d’aptitudes propres à l’entreprise </a:t>
            </a:r>
          </a:p>
        </p:txBody>
      </p:sp>
      <p:sp>
        <p:nvSpPr>
          <p:cNvPr id="32" name="Textplatzhalter 3">
            <a:extLst>
              <a:ext uri="{FF2B5EF4-FFF2-40B4-BE49-F238E27FC236}">
                <a16:creationId xmlns:a16="http://schemas.microsoft.com/office/drawing/2014/main" id="{4305A8B3-2531-41F2-A438-5F18E4036627}"/>
              </a:ext>
            </a:extLst>
          </p:cNvPr>
          <p:cNvSpPr txBox="1">
            <a:spLocks/>
          </p:cNvSpPr>
          <p:nvPr/>
        </p:nvSpPr>
        <p:spPr>
          <a:xfrm>
            <a:off x="8472575" y="3276242"/>
            <a:ext cx="3240000" cy="72000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Sélection </a:t>
            </a:r>
          </a:p>
          <a:p>
            <a:pPr marL="285750" indent="-285750" algn="ctr" defTabSz="914400">
              <a:lnSpc>
                <a:spcPts val="1500"/>
              </a:lnSpc>
              <a:spcBef>
                <a:spcPts val="0"/>
              </a:spcBef>
              <a:buClr>
                <a:srgbClr val="D6851B"/>
              </a:buClr>
              <a:buSzPct val="65000"/>
              <a:buFont typeface="Wingdings 3" panose="05040102010807070707" pitchFamily="18" charset="2"/>
              <a:buChar char=""/>
            </a:pPr>
            <a:r>
              <a:rPr lang="fr-FR" sz="1400" dirty="0">
                <a:solidFill>
                  <a:schemeClr val="tx1"/>
                </a:solidFill>
              </a:rPr>
              <a:t>Éviter les erreurs d’affectation de personnel</a:t>
            </a:r>
          </a:p>
        </p:txBody>
      </p:sp>
      <p:sp>
        <p:nvSpPr>
          <p:cNvPr id="33" name="Textplatzhalter 3">
            <a:extLst>
              <a:ext uri="{FF2B5EF4-FFF2-40B4-BE49-F238E27FC236}">
                <a16:creationId xmlns:a16="http://schemas.microsoft.com/office/drawing/2014/main" id="{CDF21ECD-BBB7-4A1D-808F-07DC10B198AC}"/>
              </a:ext>
            </a:extLst>
          </p:cNvPr>
          <p:cNvSpPr txBox="1">
            <a:spLocks/>
          </p:cNvSpPr>
          <p:nvPr/>
        </p:nvSpPr>
        <p:spPr>
          <a:xfrm>
            <a:off x="8472575" y="4163582"/>
            <a:ext cx="3240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Éviter le manque de personnel	</a:t>
            </a:r>
          </a:p>
        </p:txBody>
      </p:sp>
      <p:sp>
        <p:nvSpPr>
          <p:cNvPr id="34" name="Textplatzhalter 3">
            <a:extLst>
              <a:ext uri="{FF2B5EF4-FFF2-40B4-BE49-F238E27FC236}">
                <a16:creationId xmlns:a16="http://schemas.microsoft.com/office/drawing/2014/main" id="{CC10857E-6071-43E2-BA07-72CCE78090B8}"/>
              </a:ext>
            </a:extLst>
          </p:cNvPr>
          <p:cNvSpPr txBox="1">
            <a:spLocks/>
          </p:cNvSpPr>
          <p:nvPr/>
        </p:nvSpPr>
        <p:spPr>
          <a:xfrm>
            <a:off x="8472575" y="4681418"/>
            <a:ext cx="3240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Meilleure rétention des employé·e·s</a:t>
            </a:r>
          </a:p>
        </p:txBody>
      </p:sp>
      <p:sp>
        <p:nvSpPr>
          <p:cNvPr id="35" name="Textplatzhalter 3">
            <a:extLst>
              <a:ext uri="{FF2B5EF4-FFF2-40B4-BE49-F238E27FC236}">
                <a16:creationId xmlns:a16="http://schemas.microsoft.com/office/drawing/2014/main" id="{E03A5399-92B1-4A80-A545-81FB786B3EAE}"/>
              </a:ext>
            </a:extLst>
          </p:cNvPr>
          <p:cNvSpPr txBox="1">
            <a:spLocks/>
          </p:cNvSpPr>
          <p:nvPr/>
        </p:nvSpPr>
        <p:spPr>
          <a:xfrm>
            <a:off x="8472575" y="5188138"/>
            <a:ext cx="3240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Entretenir l’image de l’entreprise (RSE)</a:t>
            </a:r>
          </a:p>
        </p:txBody>
      </p:sp>
      <p:sp>
        <p:nvSpPr>
          <p:cNvPr id="36" name="Textplatzhalter 3">
            <a:extLst>
              <a:ext uri="{FF2B5EF4-FFF2-40B4-BE49-F238E27FC236}">
                <a16:creationId xmlns:a16="http://schemas.microsoft.com/office/drawing/2014/main" id="{9BE71021-41F8-4451-A0C8-814C5C48DCF9}"/>
              </a:ext>
            </a:extLst>
          </p:cNvPr>
          <p:cNvSpPr txBox="1">
            <a:spLocks/>
          </p:cNvSpPr>
          <p:nvPr/>
        </p:nvSpPr>
        <p:spPr>
          <a:xfrm>
            <a:off x="658812" y="1895045"/>
            <a:ext cx="3240000" cy="581423"/>
          </a:xfrm>
          <a:prstGeom prst="rect">
            <a:avLst/>
          </a:prstGeom>
          <a:solidFill>
            <a:srgbClr val="D6851B"/>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400" b="1" dirty="0"/>
              <a:t>Prestations de production pendant la durée de formation</a:t>
            </a:r>
          </a:p>
        </p:txBody>
      </p:sp>
      <p:sp>
        <p:nvSpPr>
          <p:cNvPr id="37" name="Textplatzhalter 3">
            <a:extLst>
              <a:ext uri="{FF2B5EF4-FFF2-40B4-BE49-F238E27FC236}">
                <a16:creationId xmlns:a16="http://schemas.microsoft.com/office/drawing/2014/main" id="{1E469209-DDE8-4CEF-A4BF-6A2C7418F3BB}"/>
              </a:ext>
            </a:extLst>
          </p:cNvPr>
          <p:cNvSpPr txBox="1">
            <a:spLocks/>
          </p:cNvSpPr>
          <p:nvPr/>
        </p:nvSpPr>
        <p:spPr>
          <a:xfrm>
            <a:off x="658812" y="4274788"/>
            <a:ext cx="3240000" cy="53012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2200" baseline="-14000" dirty="0">
                <a:solidFill>
                  <a:prstClr val="black"/>
                </a:solidFill>
              </a:rPr>
              <a:t>~</a:t>
            </a:r>
            <a:r>
              <a:rPr lang="fr-FR" sz="1400" dirty="0">
                <a:solidFill>
                  <a:schemeClr val="tx1"/>
                </a:solidFill>
              </a:rPr>
              <a:t>1 % de contributions à la production</a:t>
            </a:r>
            <a:br>
              <a:rPr lang="fr-FR" sz="1400" dirty="0">
                <a:solidFill>
                  <a:schemeClr val="tx1"/>
                </a:solidFill>
              </a:rPr>
            </a:br>
            <a:r>
              <a:rPr lang="fr-FR" sz="1400" dirty="0">
                <a:solidFill>
                  <a:schemeClr val="tx1"/>
                </a:solidFill>
              </a:rPr>
              <a:t>dans l’atelier d’apprentissage</a:t>
            </a:r>
          </a:p>
        </p:txBody>
      </p:sp>
      <p:sp>
        <p:nvSpPr>
          <p:cNvPr id="41" name="Textplatzhalter 3">
            <a:extLst>
              <a:ext uri="{FF2B5EF4-FFF2-40B4-BE49-F238E27FC236}">
                <a16:creationId xmlns:a16="http://schemas.microsoft.com/office/drawing/2014/main" id="{3626285C-C54A-46DD-B966-7B91CBF910CB}"/>
              </a:ext>
            </a:extLst>
          </p:cNvPr>
          <p:cNvSpPr txBox="1">
            <a:spLocks/>
          </p:cNvSpPr>
          <p:nvPr/>
        </p:nvSpPr>
        <p:spPr>
          <a:xfrm>
            <a:off x="658812" y="4941993"/>
            <a:ext cx="3240000" cy="53012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 </a:t>
            </a:r>
            <a:r>
              <a:rPr lang="fr-FR" sz="2200" baseline="-14000" dirty="0">
                <a:solidFill>
                  <a:schemeClr val="tx1"/>
                </a:solidFill>
              </a:rPr>
              <a:t>~ </a:t>
            </a:r>
            <a:r>
              <a:rPr lang="fr-FR" sz="1400" dirty="0">
                <a:solidFill>
                  <a:schemeClr val="tx1"/>
                </a:solidFill>
              </a:rPr>
              <a:t>1 % subventions</a:t>
            </a:r>
            <a:br>
              <a:rPr lang="fr-FR" sz="1400" dirty="0">
                <a:solidFill>
                  <a:schemeClr val="tx1"/>
                </a:solidFill>
              </a:rPr>
            </a:br>
            <a:r>
              <a:rPr lang="fr-FR" sz="1400" dirty="0">
                <a:solidFill>
                  <a:schemeClr val="tx1"/>
                </a:solidFill>
              </a:rPr>
              <a:t>(État, FSE/BA* ou autre)</a:t>
            </a:r>
          </a:p>
        </p:txBody>
      </p:sp>
      <p:sp>
        <p:nvSpPr>
          <p:cNvPr id="42" name="Textplatzhalter 3">
            <a:extLst>
              <a:ext uri="{FF2B5EF4-FFF2-40B4-BE49-F238E27FC236}">
                <a16:creationId xmlns:a16="http://schemas.microsoft.com/office/drawing/2014/main" id="{76168779-71F0-4157-82DF-0764F6270688}"/>
              </a:ext>
            </a:extLst>
          </p:cNvPr>
          <p:cNvSpPr txBox="1">
            <a:spLocks/>
          </p:cNvSpPr>
          <p:nvPr/>
        </p:nvSpPr>
        <p:spPr>
          <a:xfrm>
            <a:off x="4025700" y="1894982"/>
            <a:ext cx="4320000" cy="360850"/>
          </a:xfrm>
          <a:prstGeom prst="rect">
            <a:avLst/>
          </a:prstGeom>
          <a:solidFill>
            <a:srgbClr val="D6851B"/>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b="1" dirty="0"/>
              <a:t>Économies</a:t>
            </a:r>
          </a:p>
        </p:txBody>
      </p:sp>
      <p:sp>
        <p:nvSpPr>
          <p:cNvPr id="43" name="Textplatzhalter 3">
            <a:extLst>
              <a:ext uri="{FF2B5EF4-FFF2-40B4-BE49-F238E27FC236}">
                <a16:creationId xmlns:a16="http://schemas.microsoft.com/office/drawing/2014/main" id="{6FBBAC23-8C13-4517-A731-9F4F86D74BA2}"/>
              </a:ext>
            </a:extLst>
          </p:cNvPr>
          <p:cNvSpPr txBox="1">
            <a:spLocks/>
          </p:cNvSpPr>
          <p:nvPr/>
        </p:nvSpPr>
        <p:spPr>
          <a:xfrm>
            <a:off x="4025693" y="4029370"/>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Entretiens d’embauche</a:t>
            </a:r>
          </a:p>
        </p:txBody>
      </p:sp>
      <p:sp>
        <p:nvSpPr>
          <p:cNvPr id="44" name="Textplatzhalter 3">
            <a:extLst>
              <a:ext uri="{FF2B5EF4-FFF2-40B4-BE49-F238E27FC236}">
                <a16:creationId xmlns:a16="http://schemas.microsoft.com/office/drawing/2014/main" id="{77261BC0-E45A-4F0A-88B5-0C3331D18FF5}"/>
              </a:ext>
            </a:extLst>
          </p:cNvPr>
          <p:cNvSpPr txBox="1">
            <a:spLocks/>
          </p:cNvSpPr>
          <p:nvPr/>
        </p:nvSpPr>
        <p:spPr>
          <a:xfrm>
            <a:off x="4025693" y="4494182"/>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Sélection finale</a:t>
            </a:r>
          </a:p>
        </p:txBody>
      </p:sp>
      <p:sp>
        <p:nvSpPr>
          <p:cNvPr id="45" name="Textplatzhalter 3">
            <a:extLst>
              <a:ext uri="{FF2B5EF4-FFF2-40B4-BE49-F238E27FC236}">
                <a16:creationId xmlns:a16="http://schemas.microsoft.com/office/drawing/2014/main" id="{0AC2563B-08A1-4C33-AE9C-DA69D7F78E38}"/>
              </a:ext>
            </a:extLst>
          </p:cNvPr>
          <p:cNvSpPr txBox="1">
            <a:spLocks/>
          </p:cNvSpPr>
          <p:nvPr/>
        </p:nvSpPr>
        <p:spPr>
          <a:xfrm>
            <a:off x="6257700" y="4050622"/>
            <a:ext cx="2088000" cy="72000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buClrTx/>
            </a:pPr>
            <a:r>
              <a:rPr lang="fr-FR" sz="1400" dirty="0">
                <a:solidFill>
                  <a:schemeClr val="tx1"/>
                </a:solidFill>
                <a:cs typeface="Arial" charset="0"/>
              </a:rPr>
              <a:t>Perte de travail par l’engagement de personnels expérimentés</a:t>
            </a:r>
          </a:p>
        </p:txBody>
      </p:sp>
      <p:sp>
        <p:nvSpPr>
          <p:cNvPr id="46" name="Textplatzhalter 3">
            <a:extLst>
              <a:ext uri="{FF2B5EF4-FFF2-40B4-BE49-F238E27FC236}">
                <a16:creationId xmlns:a16="http://schemas.microsoft.com/office/drawing/2014/main" id="{5E2D229B-0AB3-49B2-BF94-31F898337148}"/>
              </a:ext>
            </a:extLst>
          </p:cNvPr>
          <p:cNvSpPr txBox="1">
            <a:spLocks/>
          </p:cNvSpPr>
          <p:nvPr/>
        </p:nvSpPr>
        <p:spPr>
          <a:xfrm>
            <a:off x="6257700" y="4867445"/>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buClrTx/>
            </a:pPr>
            <a:r>
              <a:rPr lang="fr-FR" sz="1400" dirty="0">
                <a:solidFill>
                  <a:schemeClr val="tx1"/>
                </a:solidFill>
                <a:cs typeface="Arial" charset="0"/>
              </a:rPr>
              <a:t>Coûts publicitaires</a:t>
            </a:r>
          </a:p>
        </p:txBody>
      </p:sp>
      <p:sp>
        <p:nvSpPr>
          <p:cNvPr id="51" name="Textplatzhalter 3">
            <a:extLst>
              <a:ext uri="{FF2B5EF4-FFF2-40B4-BE49-F238E27FC236}">
                <a16:creationId xmlns:a16="http://schemas.microsoft.com/office/drawing/2014/main" id="{DF185E9C-9B1D-4576-A9F5-E450FDE3C886}"/>
              </a:ext>
            </a:extLst>
          </p:cNvPr>
          <p:cNvSpPr txBox="1">
            <a:spLocks/>
          </p:cNvSpPr>
          <p:nvPr/>
        </p:nvSpPr>
        <p:spPr>
          <a:xfrm>
            <a:off x="6257700" y="3099742"/>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cs typeface="Arial" charset="0"/>
              </a:rPr>
              <a:t>Différences de productivité</a:t>
            </a:r>
          </a:p>
        </p:txBody>
      </p:sp>
      <p:cxnSp>
        <p:nvCxnSpPr>
          <p:cNvPr id="61" name="Verbinder: gewinkelt 60">
            <a:extLst>
              <a:ext uri="{FF2B5EF4-FFF2-40B4-BE49-F238E27FC236}">
                <a16:creationId xmlns:a16="http://schemas.microsoft.com/office/drawing/2014/main" id="{A066DC58-1F4A-48D6-A1A7-4DC959FDFF42}"/>
              </a:ext>
            </a:extLst>
          </p:cNvPr>
          <p:cNvCxnSpPr>
            <a:stCxn id="11" idx="2"/>
            <a:endCxn id="4" idx="0"/>
          </p:cNvCxnSpPr>
          <p:nvPr/>
        </p:nvCxnSpPr>
        <p:spPr>
          <a:xfrm rot="5400000">
            <a:off x="4142017" y="-603164"/>
            <a:ext cx="137077" cy="38634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3" name="Verbinder: gewinkelt 62">
            <a:extLst>
              <a:ext uri="{FF2B5EF4-FFF2-40B4-BE49-F238E27FC236}">
                <a16:creationId xmlns:a16="http://schemas.microsoft.com/office/drawing/2014/main" id="{3C224D95-88C4-4DE4-B2AD-EC3BCEEBEF2E}"/>
              </a:ext>
            </a:extLst>
          </p:cNvPr>
          <p:cNvCxnSpPr>
            <a:stCxn id="11" idx="2"/>
            <a:endCxn id="22" idx="0"/>
          </p:cNvCxnSpPr>
          <p:nvPr/>
        </p:nvCxnSpPr>
        <p:spPr>
          <a:xfrm rot="16200000" flipH="1">
            <a:off x="6938956" y="463383"/>
            <a:ext cx="133521" cy="172683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5" name="Verbinder: gewinkelt 64">
            <a:extLst>
              <a:ext uri="{FF2B5EF4-FFF2-40B4-BE49-F238E27FC236}">
                <a16:creationId xmlns:a16="http://schemas.microsoft.com/office/drawing/2014/main" id="{66887D7E-B2CD-4094-AF42-87905297AD76}"/>
              </a:ext>
            </a:extLst>
          </p:cNvPr>
          <p:cNvCxnSpPr>
            <a:stCxn id="22" idx="2"/>
            <a:endCxn id="42" idx="0"/>
          </p:cNvCxnSpPr>
          <p:nvPr/>
        </p:nvCxnSpPr>
        <p:spPr>
          <a:xfrm rot="5400000">
            <a:off x="6957132" y="982980"/>
            <a:ext cx="140570" cy="16834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7" name="Verbinder: gewinkelt 66">
            <a:extLst>
              <a:ext uri="{FF2B5EF4-FFF2-40B4-BE49-F238E27FC236}">
                <a16:creationId xmlns:a16="http://schemas.microsoft.com/office/drawing/2014/main" id="{94F9487C-C6B4-4C5C-850A-363F765EEA3C}"/>
              </a:ext>
            </a:extLst>
          </p:cNvPr>
          <p:cNvCxnSpPr>
            <a:stCxn id="22" idx="2"/>
            <a:endCxn id="30" idx="0"/>
          </p:cNvCxnSpPr>
          <p:nvPr/>
        </p:nvCxnSpPr>
        <p:spPr>
          <a:xfrm rot="16200000" flipH="1">
            <a:off x="8910569" y="712976"/>
            <a:ext cx="140570" cy="2223441"/>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386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4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750"/>
                                        <p:tgtEl>
                                          <p:spTgt spid="55"/>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11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18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750"/>
                                        <p:tgtEl>
                                          <p:spTgt spid="52"/>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110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160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210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260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2750"/>
                                        <p:tgtEl>
                                          <p:spTgt spid="53"/>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150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200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500"/>
                                        <p:tgtEl>
                                          <p:spTgt spid="67"/>
                                        </p:tgtEl>
                                      </p:cBhvr>
                                    </p:animEffect>
                                  </p:childTnLst>
                                </p:cTn>
                              </p:par>
                              <p:par>
                                <p:cTn id="94" presetID="10" presetClass="entr" presetSubtype="0" fill="hold"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750"/>
                                        <p:tgtEl>
                                          <p:spTgt spid="54"/>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par>
                                <p:cTn id="103" presetID="10" presetClass="entr" presetSubtype="0" fill="hold" grpId="0" nodeType="withEffect">
                                  <p:stCondLst>
                                    <p:cond delay="150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grpId="0" nodeType="withEffect">
                                  <p:stCondLst>
                                    <p:cond delay="200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250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0" grpId="0" animBg="1"/>
      <p:bldP spid="21" grpId="0" animBg="1"/>
      <p:bldP spid="22" grpId="0" animBg="1"/>
      <p:bldP spid="23" grpId="0" animBg="1"/>
      <p:bldP spid="24" grpId="0" animBg="1"/>
      <p:bldP spid="25"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animBg="1"/>
      <p:bldP spid="42" grpId="0" animBg="1"/>
      <p:bldP spid="43" grpId="0" animBg="1"/>
      <p:bldP spid="44" grpId="0" animBg="1"/>
      <p:bldP spid="45" grpId="0" animBg="1"/>
      <p:bldP spid="46"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fr-FR" dirty="0"/>
              <a:t>5. b) Comparaison des coûts et des bénéfices</a:t>
            </a:r>
          </a:p>
        </p:txBody>
      </p:sp>
      <p:sp>
        <p:nvSpPr>
          <p:cNvPr id="4" name="Gleichschenkliges Dreieck 3">
            <a:extLst>
              <a:ext uri="{FF2B5EF4-FFF2-40B4-BE49-F238E27FC236}">
                <a16:creationId xmlns:a16="http://schemas.microsoft.com/office/drawing/2014/main" id="{A9A995B8-648E-4B7E-9ED8-A075BC62EC36}"/>
              </a:ext>
            </a:extLst>
          </p:cNvPr>
          <p:cNvSpPr/>
          <p:nvPr/>
        </p:nvSpPr>
        <p:spPr>
          <a:xfrm>
            <a:off x="5787616" y="4970609"/>
            <a:ext cx="738914" cy="4878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Textplatzhalter 3">
            <a:extLst>
              <a:ext uri="{FF2B5EF4-FFF2-40B4-BE49-F238E27FC236}">
                <a16:creationId xmlns:a16="http://schemas.microsoft.com/office/drawing/2014/main" id="{62D9EBFA-8453-44AB-81E1-BE5E58C3BBCA}"/>
              </a:ext>
            </a:extLst>
          </p:cNvPr>
          <p:cNvSpPr txBox="1">
            <a:spLocks/>
          </p:cNvSpPr>
          <p:nvPr/>
        </p:nvSpPr>
        <p:spPr>
          <a:xfrm>
            <a:off x="6380954" y="2314933"/>
            <a:ext cx="2088000" cy="1084125"/>
          </a:xfrm>
          <a:prstGeom prst="rect">
            <a:avLst/>
          </a:prstGeom>
          <a:solidFill>
            <a:srgbClr val="EAC28D"/>
          </a:solidFill>
          <a:ln>
            <a:no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b="1" dirty="0">
                <a:solidFill>
                  <a:schemeClr val="tx1"/>
                </a:solidFill>
              </a:rPr>
              <a:t>Économies</a:t>
            </a:r>
          </a:p>
          <a:p>
            <a:pPr algn="ctr">
              <a:lnSpc>
                <a:spcPct val="100000"/>
              </a:lnSpc>
              <a:spcBef>
                <a:spcPts val="600"/>
              </a:spcBef>
            </a:pPr>
            <a:r>
              <a:rPr lang="fr-FR" sz="1400" dirty="0">
                <a:solidFill>
                  <a:schemeClr val="tx1"/>
                </a:solidFill>
              </a:rPr>
              <a:t>Coûts de recrutement</a:t>
            </a:r>
            <a:br>
              <a:rPr lang="fr-FR" sz="1400" dirty="0">
                <a:solidFill>
                  <a:schemeClr val="tx1"/>
                </a:solidFill>
              </a:rPr>
            </a:br>
            <a:r>
              <a:rPr lang="fr-FR" sz="1400" dirty="0">
                <a:solidFill>
                  <a:schemeClr val="tx1"/>
                </a:solidFill>
              </a:rPr>
              <a:t>et d’introduction</a:t>
            </a:r>
            <a:br>
              <a:rPr lang="fr-FR" sz="1400" dirty="0">
                <a:solidFill>
                  <a:schemeClr val="tx1"/>
                </a:solidFill>
              </a:rPr>
            </a:br>
            <a:r>
              <a:rPr lang="fr-FR" sz="1400" dirty="0">
                <a:solidFill>
                  <a:schemeClr val="tx1"/>
                </a:solidFill>
              </a:rPr>
              <a:t>au travail</a:t>
            </a:r>
          </a:p>
        </p:txBody>
      </p:sp>
      <p:sp>
        <p:nvSpPr>
          <p:cNvPr id="23" name="Textplatzhalter 3">
            <a:extLst>
              <a:ext uri="{FF2B5EF4-FFF2-40B4-BE49-F238E27FC236}">
                <a16:creationId xmlns:a16="http://schemas.microsoft.com/office/drawing/2014/main" id="{B9BB8479-85DB-4D74-8F8C-DBB41F0064F1}"/>
              </a:ext>
            </a:extLst>
          </p:cNvPr>
          <p:cNvSpPr txBox="1">
            <a:spLocks/>
          </p:cNvSpPr>
          <p:nvPr/>
        </p:nvSpPr>
        <p:spPr>
          <a:xfrm>
            <a:off x="8596329" y="1802784"/>
            <a:ext cx="2088000" cy="53012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Formation</a:t>
            </a:r>
            <a:br>
              <a:rPr lang="fr-FR" sz="1400" dirty="0">
                <a:solidFill>
                  <a:schemeClr val="tx1"/>
                </a:solidFill>
              </a:rPr>
            </a:br>
            <a:r>
              <a:rPr lang="fr-FR" sz="1400" dirty="0">
                <a:solidFill>
                  <a:schemeClr val="tx1"/>
                </a:solidFill>
              </a:rPr>
              <a:t>sur mesure</a:t>
            </a:r>
          </a:p>
        </p:txBody>
      </p:sp>
      <p:sp>
        <p:nvSpPr>
          <p:cNvPr id="31" name="Textplatzhalter 3">
            <a:extLst>
              <a:ext uri="{FF2B5EF4-FFF2-40B4-BE49-F238E27FC236}">
                <a16:creationId xmlns:a16="http://schemas.microsoft.com/office/drawing/2014/main" id="{EA501815-108E-4F3D-B2FA-CEBC74F3B5BC}"/>
              </a:ext>
            </a:extLst>
          </p:cNvPr>
          <p:cNvSpPr txBox="1">
            <a:spLocks/>
          </p:cNvSpPr>
          <p:nvPr/>
        </p:nvSpPr>
        <p:spPr>
          <a:xfrm>
            <a:off x="8596329" y="2449999"/>
            <a:ext cx="2088000" cy="53012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Possibilité</a:t>
            </a:r>
            <a:br>
              <a:rPr lang="fr-FR" sz="1400" dirty="0">
                <a:solidFill>
                  <a:schemeClr val="tx1"/>
                </a:solidFill>
              </a:rPr>
            </a:br>
            <a:r>
              <a:rPr lang="fr-FR" sz="1400" dirty="0">
                <a:solidFill>
                  <a:schemeClr val="tx1"/>
                </a:solidFill>
              </a:rPr>
              <a:t>de sélection</a:t>
            </a:r>
          </a:p>
        </p:txBody>
      </p:sp>
      <p:sp>
        <p:nvSpPr>
          <p:cNvPr id="32" name="Textplatzhalter 3">
            <a:extLst>
              <a:ext uri="{FF2B5EF4-FFF2-40B4-BE49-F238E27FC236}">
                <a16:creationId xmlns:a16="http://schemas.microsoft.com/office/drawing/2014/main" id="{875F8134-7360-4344-93B2-E318CBB43998}"/>
              </a:ext>
            </a:extLst>
          </p:cNvPr>
          <p:cNvSpPr txBox="1">
            <a:spLocks/>
          </p:cNvSpPr>
          <p:nvPr/>
        </p:nvSpPr>
        <p:spPr>
          <a:xfrm>
            <a:off x="8596329" y="3097214"/>
            <a:ext cx="2088000" cy="576293"/>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Éviter le manque de personnel</a:t>
            </a:r>
          </a:p>
        </p:txBody>
      </p:sp>
      <p:sp>
        <p:nvSpPr>
          <p:cNvPr id="33" name="Textplatzhalter 3">
            <a:extLst>
              <a:ext uri="{FF2B5EF4-FFF2-40B4-BE49-F238E27FC236}">
                <a16:creationId xmlns:a16="http://schemas.microsoft.com/office/drawing/2014/main" id="{24C113F5-2978-4BAF-AAEE-F35DE6D5C495}"/>
              </a:ext>
            </a:extLst>
          </p:cNvPr>
          <p:cNvSpPr txBox="1">
            <a:spLocks/>
          </p:cNvSpPr>
          <p:nvPr/>
        </p:nvSpPr>
        <p:spPr>
          <a:xfrm>
            <a:off x="8596329" y="3794356"/>
            <a:ext cx="2088000" cy="576293"/>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Meilleure rétention des employé·e·s  </a:t>
            </a:r>
          </a:p>
        </p:txBody>
      </p:sp>
      <p:sp>
        <p:nvSpPr>
          <p:cNvPr id="34" name="Textplatzhalter 3">
            <a:extLst>
              <a:ext uri="{FF2B5EF4-FFF2-40B4-BE49-F238E27FC236}">
                <a16:creationId xmlns:a16="http://schemas.microsoft.com/office/drawing/2014/main" id="{2A02F0CF-65AC-442A-9115-27F584633555}"/>
              </a:ext>
            </a:extLst>
          </p:cNvPr>
          <p:cNvSpPr txBox="1">
            <a:spLocks/>
          </p:cNvSpPr>
          <p:nvPr/>
        </p:nvSpPr>
        <p:spPr>
          <a:xfrm>
            <a:off x="8596329" y="1347929"/>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Meilleure image</a:t>
            </a:r>
          </a:p>
        </p:txBody>
      </p:sp>
      <p:sp>
        <p:nvSpPr>
          <p:cNvPr id="35" name="Textplatzhalter 3">
            <a:extLst>
              <a:ext uri="{FF2B5EF4-FFF2-40B4-BE49-F238E27FC236}">
                <a16:creationId xmlns:a16="http://schemas.microsoft.com/office/drawing/2014/main" id="{07FD7E62-6BCE-401F-A7F7-F69339868EB5}"/>
              </a:ext>
            </a:extLst>
          </p:cNvPr>
          <p:cNvSpPr txBox="1">
            <a:spLocks/>
          </p:cNvSpPr>
          <p:nvPr/>
        </p:nvSpPr>
        <p:spPr>
          <a:xfrm>
            <a:off x="6380954" y="3501968"/>
            <a:ext cx="2088000" cy="868681"/>
          </a:xfrm>
          <a:prstGeom prst="rect">
            <a:avLst/>
          </a:prstGeom>
          <a:solidFill>
            <a:srgbClr val="EAC28D"/>
          </a:solidFill>
          <a:ln>
            <a:no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b="1" dirty="0">
                <a:solidFill>
                  <a:schemeClr val="tx1"/>
                </a:solidFill>
              </a:rPr>
              <a:t>Gains</a:t>
            </a:r>
          </a:p>
          <a:p>
            <a:pPr algn="ctr">
              <a:lnSpc>
                <a:spcPct val="100000"/>
              </a:lnSpc>
              <a:spcBef>
                <a:spcPts val="600"/>
              </a:spcBef>
            </a:pPr>
            <a:r>
              <a:rPr lang="fr-FR" sz="1400" dirty="0">
                <a:solidFill>
                  <a:schemeClr val="tx1"/>
                </a:solidFill>
              </a:rPr>
              <a:t>Tâches simples et spécialisées</a:t>
            </a:r>
          </a:p>
        </p:txBody>
      </p:sp>
      <p:sp>
        <p:nvSpPr>
          <p:cNvPr id="39" name="Textplatzhalter 3">
            <a:extLst>
              <a:ext uri="{FF2B5EF4-FFF2-40B4-BE49-F238E27FC236}">
                <a16:creationId xmlns:a16="http://schemas.microsoft.com/office/drawing/2014/main" id="{D3249CB2-9E34-454D-80E1-6C0F7FA2BA40}"/>
              </a:ext>
            </a:extLst>
          </p:cNvPr>
          <p:cNvSpPr txBox="1">
            <a:spLocks/>
          </p:cNvSpPr>
          <p:nvPr/>
        </p:nvSpPr>
        <p:spPr>
          <a:xfrm>
            <a:off x="1627098" y="3838919"/>
            <a:ext cx="2088000" cy="53173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prstClr val="black"/>
                </a:solidFill>
              </a:rPr>
              <a:t>Coûts des installations et du matériel</a:t>
            </a:r>
          </a:p>
          <a:p>
            <a:pPr algn="ctr">
              <a:lnSpc>
                <a:spcPts val="1500"/>
              </a:lnSpc>
              <a:spcBef>
                <a:spcPts val="0"/>
              </a:spcBef>
            </a:pPr>
            <a:r>
              <a:rPr lang="fr-FR" sz="2200" baseline="-14000" dirty="0">
                <a:solidFill>
                  <a:prstClr val="black"/>
                </a:solidFill>
              </a:rPr>
              <a:t>~</a:t>
            </a:r>
            <a:r>
              <a:rPr lang="fr-FR" sz="1400" dirty="0">
                <a:solidFill>
                  <a:schemeClr val="tx1"/>
                </a:solidFill>
              </a:rPr>
              <a:t>4 %</a:t>
            </a:r>
          </a:p>
        </p:txBody>
      </p:sp>
      <p:sp>
        <p:nvSpPr>
          <p:cNvPr id="40" name="Textplatzhalter 3">
            <a:extLst>
              <a:ext uri="{FF2B5EF4-FFF2-40B4-BE49-F238E27FC236}">
                <a16:creationId xmlns:a16="http://schemas.microsoft.com/office/drawing/2014/main" id="{46E27A29-7AE8-441E-B8D4-567BF262CB00}"/>
              </a:ext>
            </a:extLst>
          </p:cNvPr>
          <p:cNvSpPr txBox="1">
            <a:spLocks/>
          </p:cNvSpPr>
          <p:nvPr/>
        </p:nvSpPr>
        <p:spPr>
          <a:xfrm>
            <a:off x="3846436" y="3838919"/>
            <a:ext cx="2088000" cy="53173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prstClr val="black"/>
                </a:solidFill>
              </a:rPr>
              <a:t>Coûts divers</a:t>
            </a:r>
          </a:p>
          <a:p>
            <a:pPr algn="ctr">
              <a:lnSpc>
                <a:spcPts val="1500"/>
              </a:lnSpc>
              <a:spcBef>
                <a:spcPts val="0"/>
              </a:spcBef>
            </a:pPr>
            <a:r>
              <a:rPr lang="fr-FR" sz="2200" baseline="-14000" dirty="0">
                <a:solidFill>
                  <a:prstClr val="black"/>
                </a:solidFill>
              </a:rPr>
              <a:t>~</a:t>
            </a:r>
            <a:r>
              <a:rPr lang="fr-FR" sz="1400" dirty="0">
                <a:solidFill>
                  <a:schemeClr val="tx1"/>
                </a:solidFill>
              </a:rPr>
              <a:t>11 %</a:t>
            </a:r>
          </a:p>
        </p:txBody>
      </p:sp>
      <p:sp>
        <p:nvSpPr>
          <p:cNvPr id="41" name="Textplatzhalter 3">
            <a:extLst>
              <a:ext uri="{FF2B5EF4-FFF2-40B4-BE49-F238E27FC236}">
                <a16:creationId xmlns:a16="http://schemas.microsoft.com/office/drawing/2014/main" id="{8786A134-3C7B-4845-A197-348427A9CC89}"/>
              </a:ext>
            </a:extLst>
          </p:cNvPr>
          <p:cNvSpPr txBox="1">
            <a:spLocks/>
          </p:cNvSpPr>
          <p:nvPr/>
        </p:nvSpPr>
        <p:spPr>
          <a:xfrm>
            <a:off x="1627098" y="2856996"/>
            <a:ext cx="2088000" cy="868680"/>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prstClr val="black"/>
                </a:solidFill>
              </a:rPr>
              <a:t>Coûts de personnel pour les formateurs</a:t>
            </a:r>
          </a:p>
          <a:p>
            <a:pPr algn="ctr">
              <a:lnSpc>
                <a:spcPts val="1500"/>
              </a:lnSpc>
              <a:spcBef>
                <a:spcPts val="0"/>
              </a:spcBef>
            </a:pPr>
            <a:r>
              <a:rPr lang="fr-FR" sz="2200" baseline="-14000" dirty="0">
                <a:solidFill>
                  <a:prstClr val="black"/>
                </a:solidFill>
              </a:rPr>
              <a:t>~</a:t>
            </a:r>
            <a:r>
              <a:rPr lang="fr-FR" sz="1400" dirty="0">
                <a:solidFill>
                  <a:schemeClr val="tx1"/>
                </a:solidFill>
              </a:rPr>
              <a:t>25 %</a:t>
            </a:r>
          </a:p>
        </p:txBody>
      </p:sp>
      <p:sp>
        <p:nvSpPr>
          <p:cNvPr id="42" name="Textplatzhalter 3">
            <a:extLst>
              <a:ext uri="{FF2B5EF4-FFF2-40B4-BE49-F238E27FC236}">
                <a16:creationId xmlns:a16="http://schemas.microsoft.com/office/drawing/2014/main" id="{09BEE0C5-E17F-4905-8C8C-A07D9ED111E7}"/>
              </a:ext>
            </a:extLst>
          </p:cNvPr>
          <p:cNvSpPr txBox="1">
            <a:spLocks/>
          </p:cNvSpPr>
          <p:nvPr/>
        </p:nvSpPr>
        <p:spPr>
          <a:xfrm>
            <a:off x="3838497" y="2856996"/>
            <a:ext cx="2088000" cy="868680"/>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prstClr val="black"/>
                </a:solidFill>
              </a:rPr>
              <a:t>Coûts de personnel pour les personnes en apprentissage</a:t>
            </a:r>
          </a:p>
          <a:p>
            <a:pPr algn="ctr">
              <a:lnSpc>
                <a:spcPts val="1500"/>
              </a:lnSpc>
              <a:spcBef>
                <a:spcPts val="0"/>
              </a:spcBef>
            </a:pPr>
            <a:r>
              <a:rPr lang="fr-FR" sz="2200" baseline="-14000" dirty="0">
                <a:solidFill>
                  <a:prstClr val="black"/>
                </a:solidFill>
              </a:rPr>
              <a:t>~</a:t>
            </a:r>
            <a:r>
              <a:rPr lang="fr-FR" sz="1400" dirty="0">
                <a:solidFill>
                  <a:schemeClr val="tx1"/>
                </a:solidFill>
              </a:rPr>
              <a:t>60 %</a:t>
            </a:r>
          </a:p>
        </p:txBody>
      </p:sp>
      <p:sp>
        <p:nvSpPr>
          <p:cNvPr id="43" name="Textplatzhalter 3">
            <a:extLst>
              <a:ext uri="{FF2B5EF4-FFF2-40B4-BE49-F238E27FC236}">
                <a16:creationId xmlns:a16="http://schemas.microsoft.com/office/drawing/2014/main" id="{12C702D3-9082-480D-9C93-5CBB64B6F96B}"/>
              </a:ext>
            </a:extLst>
          </p:cNvPr>
          <p:cNvSpPr txBox="1">
            <a:spLocks/>
          </p:cNvSpPr>
          <p:nvPr/>
        </p:nvSpPr>
        <p:spPr>
          <a:xfrm>
            <a:off x="6380954" y="1347929"/>
            <a:ext cx="2088000" cy="864094"/>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Subventions pour les personnes défavorisées</a:t>
            </a:r>
          </a:p>
        </p:txBody>
      </p:sp>
      <p:sp>
        <p:nvSpPr>
          <p:cNvPr id="44" name="Textfeld 43">
            <a:extLst>
              <a:ext uri="{FF2B5EF4-FFF2-40B4-BE49-F238E27FC236}">
                <a16:creationId xmlns:a16="http://schemas.microsoft.com/office/drawing/2014/main" id="{1B8CB46F-C7D3-4F56-B1E6-E1E722B29A0B}"/>
              </a:ext>
            </a:extLst>
          </p:cNvPr>
          <p:cNvSpPr txBox="1"/>
          <p:nvPr/>
        </p:nvSpPr>
        <p:spPr>
          <a:xfrm>
            <a:off x="534260" y="5715812"/>
            <a:ext cx="7303174" cy="246221"/>
          </a:xfrm>
          <a:prstGeom prst="rect">
            <a:avLst/>
          </a:prstGeom>
          <a:noFill/>
        </p:spPr>
        <p:txBody>
          <a:bodyPr wrap="square" rtlCol="0">
            <a:spAutoFit/>
          </a:bodyPr>
          <a:lstStyle/>
          <a:p>
            <a:r>
              <a:rPr lang="fr-FR" sz="1000" dirty="0">
                <a:solidFill>
                  <a:schemeClr val="tx1">
                    <a:lumMod val="50000"/>
                    <a:lumOff val="50000"/>
                  </a:schemeClr>
                </a:solidFill>
                <a:latin typeface="+mj-lt"/>
              </a:rPr>
              <a:t> * Fonds social européen, Bundesagentur für Arbeit [Agence fédérale pour l’emploi]</a:t>
            </a:r>
          </a:p>
        </p:txBody>
      </p:sp>
      <p:sp>
        <p:nvSpPr>
          <p:cNvPr id="45" name="Rechteck 44">
            <a:extLst>
              <a:ext uri="{FF2B5EF4-FFF2-40B4-BE49-F238E27FC236}">
                <a16:creationId xmlns:a16="http://schemas.microsoft.com/office/drawing/2014/main" id="{94BDAFA4-B5A6-4763-8130-A7D7F783B9FB}"/>
              </a:ext>
            </a:extLst>
          </p:cNvPr>
          <p:cNvSpPr/>
          <p:nvPr/>
        </p:nvSpPr>
        <p:spPr>
          <a:xfrm>
            <a:off x="1627098" y="4477831"/>
            <a:ext cx="9059951" cy="487844"/>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Textplatzhalter 3">
            <a:extLst>
              <a:ext uri="{FF2B5EF4-FFF2-40B4-BE49-F238E27FC236}">
                <a16:creationId xmlns:a16="http://schemas.microsoft.com/office/drawing/2014/main" id="{A9646480-3461-4319-8F2D-7B470F749EC9}"/>
              </a:ext>
            </a:extLst>
          </p:cNvPr>
          <p:cNvSpPr txBox="1">
            <a:spLocks/>
          </p:cNvSpPr>
          <p:nvPr/>
        </p:nvSpPr>
        <p:spPr>
          <a:xfrm>
            <a:off x="1614436" y="4505752"/>
            <a:ext cx="4320000" cy="432000"/>
          </a:xfrm>
          <a:prstGeom prst="rect">
            <a:avLst/>
          </a:prstGeom>
          <a:no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Coûts</a:t>
            </a:r>
          </a:p>
        </p:txBody>
      </p:sp>
      <p:sp>
        <p:nvSpPr>
          <p:cNvPr id="48" name="Textplatzhalter 3">
            <a:extLst>
              <a:ext uri="{FF2B5EF4-FFF2-40B4-BE49-F238E27FC236}">
                <a16:creationId xmlns:a16="http://schemas.microsoft.com/office/drawing/2014/main" id="{A9D37454-0C55-4318-9A91-ADE60C40CB2B}"/>
              </a:ext>
            </a:extLst>
          </p:cNvPr>
          <p:cNvSpPr txBox="1">
            <a:spLocks/>
          </p:cNvSpPr>
          <p:nvPr/>
        </p:nvSpPr>
        <p:spPr>
          <a:xfrm>
            <a:off x="6380954" y="4505752"/>
            <a:ext cx="4320000" cy="432000"/>
          </a:xfrm>
          <a:prstGeom prst="rect">
            <a:avLst/>
          </a:prstGeom>
          <a:no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Bénéfices</a:t>
            </a:r>
          </a:p>
        </p:txBody>
      </p:sp>
    </p:spTree>
    <p:extLst>
      <p:ext uri="{BB962C8B-B14F-4D97-AF65-F5344CB8AC3E}">
        <p14:creationId xmlns:p14="http://schemas.microsoft.com/office/powerpoint/2010/main" val="2525272206"/>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50"/>
                                        <p:tgtEl>
                                          <p:spTgt spid="41"/>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50"/>
                                        <p:tgtEl>
                                          <p:spTgt spid="4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75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par>
                          <p:cTn id="49" fill="hold">
                            <p:stCondLst>
                              <p:cond delay="70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31" grpId="0" animBg="1"/>
      <p:bldP spid="32" grpId="0" animBg="1"/>
      <p:bldP spid="33" grpId="0" animBg="1"/>
      <p:bldP spid="34" grpId="0" animBg="1"/>
      <p:bldP spid="35" grpId="0" animBg="1"/>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fr-FR" dirty="0"/>
              <a:t>5. c) Les bénéfices en résumé</a:t>
            </a:r>
          </a:p>
        </p:txBody>
      </p:sp>
      <p:sp>
        <p:nvSpPr>
          <p:cNvPr id="5" name="Rechteck 4">
            <a:extLst>
              <a:ext uri="{FF2B5EF4-FFF2-40B4-BE49-F238E27FC236}">
                <a16:creationId xmlns:a16="http://schemas.microsoft.com/office/drawing/2014/main" id="{E83A0127-8BDC-8779-6B93-3D39217993C3}"/>
              </a:ext>
            </a:extLst>
          </p:cNvPr>
          <p:cNvSpPr/>
          <p:nvPr/>
        </p:nvSpPr>
        <p:spPr>
          <a:xfrm>
            <a:off x="3928110" y="1176858"/>
            <a:ext cx="433578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Économies réalisées à long terme</a:t>
            </a:r>
          </a:p>
        </p:txBody>
      </p:sp>
      <p:sp>
        <p:nvSpPr>
          <p:cNvPr id="8" name="Rechteck 7">
            <a:extLst>
              <a:ext uri="{FF2B5EF4-FFF2-40B4-BE49-F238E27FC236}">
                <a16:creationId xmlns:a16="http://schemas.microsoft.com/office/drawing/2014/main" id="{6474D743-F9B0-2CC7-EDF7-01C740832DF2}"/>
              </a:ext>
            </a:extLst>
          </p:cNvPr>
          <p:cNvSpPr/>
          <p:nvPr/>
        </p:nvSpPr>
        <p:spPr>
          <a:xfrm>
            <a:off x="1961862" y="3450601"/>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Assurance pour l’avenir</a:t>
            </a:r>
          </a:p>
        </p:txBody>
      </p:sp>
      <p:sp>
        <p:nvSpPr>
          <p:cNvPr id="9" name="Rechteck 8">
            <a:extLst>
              <a:ext uri="{FF2B5EF4-FFF2-40B4-BE49-F238E27FC236}">
                <a16:creationId xmlns:a16="http://schemas.microsoft.com/office/drawing/2014/main" id="{93F93B28-E231-A25E-7AA8-8DDD3D91527C}"/>
              </a:ext>
            </a:extLst>
          </p:cNvPr>
          <p:cNvSpPr/>
          <p:nvPr/>
        </p:nvSpPr>
        <p:spPr>
          <a:xfrm>
            <a:off x="1961863" y="2374094"/>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lgn="ctr">
              <a:buSzPct val="75000"/>
            </a:pPr>
            <a:r>
              <a:rPr lang="fr-FR" sz="2000" dirty="0">
                <a:solidFill>
                  <a:srgbClr val="D6851B"/>
                </a:solidFill>
                <a:latin typeface="+mj-lt"/>
              </a:rPr>
              <a:t>Savoir-faire</a:t>
            </a:r>
            <a:br>
              <a:rPr lang="fr-FR" sz="2000" dirty="0">
                <a:solidFill>
                  <a:srgbClr val="D6851B"/>
                </a:solidFill>
                <a:latin typeface="+mj-lt"/>
              </a:rPr>
            </a:br>
            <a:r>
              <a:rPr lang="fr-FR" sz="2000" dirty="0">
                <a:solidFill>
                  <a:srgbClr val="D6851B"/>
                </a:solidFill>
                <a:latin typeface="+mj-lt"/>
              </a:rPr>
              <a:t>sur mesure</a:t>
            </a:r>
          </a:p>
        </p:txBody>
      </p:sp>
      <p:sp>
        <p:nvSpPr>
          <p:cNvPr id="10" name="Rechteck 9">
            <a:extLst>
              <a:ext uri="{FF2B5EF4-FFF2-40B4-BE49-F238E27FC236}">
                <a16:creationId xmlns:a16="http://schemas.microsoft.com/office/drawing/2014/main" id="{4232D057-C45E-4FFF-A20D-9D48AABAEF75}"/>
              </a:ext>
            </a:extLst>
          </p:cNvPr>
          <p:cNvSpPr/>
          <p:nvPr/>
        </p:nvSpPr>
        <p:spPr>
          <a:xfrm>
            <a:off x="7530138" y="2312987"/>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Fidélité à l’entreprise</a:t>
            </a:r>
          </a:p>
        </p:txBody>
      </p:sp>
      <p:sp>
        <p:nvSpPr>
          <p:cNvPr id="11" name="Rechteck 10">
            <a:extLst>
              <a:ext uri="{FF2B5EF4-FFF2-40B4-BE49-F238E27FC236}">
                <a16:creationId xmlns:a16="http://schemas.microsoft.com/office/drawing/2014/main" id="{E5407EB5-796D-4E4B-9A66-F0543F694AD1}"/>
              </a:ext>
            </a:extLst>
          </p:cNvPr>
          <p:cNvSpPr/>
          <p:nvPr/>
        </p:nvSpPr>
        <p:spPr>
          <a:xfrm>
            <a:off x="7530138" y="3389045"/>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lgn="ctr">
              <a:buSzPct val="75000"/>
            </a:pPr>
            <a:r>
              <a:rPr lang="fr-FR" sz="2000" dirty="0">
                <a:solidFill>
                  <a:srgbClr val="D6851B"/>
                </a:solidFill>
                <a:latin typeface="+mj-lt"/>
              </a:rPr>
              <a:t>Gestion flexible des postes vacants</a:t>
            </a:r>
          </a:p>
        </p:txBody>
      </p:sp>
      <p:sp>
        <p:nvSpPr>
          <p:cNvPr id="12" name="Rechteck 11">
            <a:extLst>
              <a:ext uri="{FF2B5EF4-FFF2-40B4-BE49-F238E27FC236}">
                <a16:creationId xmlns:a16="http://schemas.microsoft.com/office/drawing/2014/main" id="{0168B4AE-E3A7-46E8-8BED-DF1F9D653A16}"/>
              </a:ext>
            </a:extLst>
          </p:cNvPr>
          <p:cNvSpPr/>
          <p:nvPr/>
        </p:nvSpPr>
        <p:spPr>
          <a:xfrm>
            <a:off x="6405584" y="4545012"/>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Capacité d’innovation</a:t>
            </a:r>
          </a:p>
        </p:txBody>
      </p:sp>
      <p:sp>
        <p:nvSpPr>
          <p:cNvPr id="13" name="Rechteck 12">
            <a:extLst>
              <a:ext uri="{FF2B5EF4-FFF2-40B4-BE49-F238E27FC236}">
                <a16:creationId xmlns:a16="http://schemas.microsoft.com/office/drawing/2014/main" id="{AAAA1321-3F86-4F95-A381-42ED3B90953C}"/>
              </a:ext>
            </a:extLst>
          </p:cNvPr>
          <p:cNvSpPr/>
          <p:nvPr/>
        </p:nvSpPr>
        <p:spPr>
          <a:xfrm>
            <a:off x="3086418" y="4545013"/>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Meilleure image</a:t>
            </a:r>
          </a:p>
        </p:txBody>
      </p:sp>
      <p:pic>
        <p:nvPicPr>
          <p:cNvPr id="4" name="Grafik 3" descr="Hinzufügen">
            <a:extLst>
              <a:ext uri="{FF2B5EF4-FFF2-40B4-BE49-F238E27FC236}">
                <a16:creationId xmlns:a16="http://schemas.microsoft.com/office/drawing/2014/main" id="{6B5B900D-1419-4D26-8212-25D969C5E1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26614" y="2606318"/>
            <a:ext cx="1338773" cy="1338773"/>
          </a:xfrm>
          <a:prstGeom prst="rect">
            <a:avLst/>
          </a:prstGeom>
        </p:spPr>
      </p:pic>
    </p:spTree>
    <p:extLst>
      <p:ext uri="{BB962C8B-B14F-4D97-AF65-F5344CB8AC3E}">
        <p14:creationId xmlns:p14="http://schemas.microsoft.com/office/powerpoint/2010/main" val="2409739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fr-FR" sz="3600" noProof="0" dirty="0">
                <a:solidFill>
                  <a:srgbClr val="D6851B"/>
                </a:solidFill>
              </a:rPr>
              <a:t>Contenu</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573553"/>
            <a:ext cx="9438917" cy="3061736"/>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fr-FR" sz="2000" dirty="0">
                <a:latin typeface="+mj-lt"/>
              </a:rPr>
              <a:t>Le financement du système en alternance allemand </a:t>
            </a:r>
          </a:p>
          <a:p>
            <a:pPr indent="-360000">
              <a:lnSpc>
                <a:spcPts val="2400"/>
              </a:lnSpc>
              <a:spcAft>
                <a:spcPts val="1200"/>
              </a:spcAft>
              <a:buFont typeface="+mj-lt"/>
              <a:buAutoNum type="arabicPeriod"/>
            </a:pPr>
            <a:r>
              <a:rPr lang="fr-FR" sz="2000" dirty="0">
                <a:latin typeface="+mj-lt"/>
              </a:rPr>
              <a:t>Aperçu des coûts et des gains</a:t>
            </a:r>
          </a:p>
          <a:p>
            <a:pPr indent="-360000">
              <a:lnSpc>
                <a:spcPts val="2400"/>
              </a:lnSpc>
              <a:spcAft>
                <a:spcPts val="1200"/>
              </a:spcAft>
              <a:buFont typeface="+mj-lt"/>
              <a:buAutoNum type="arabicPeriod"/>
            </a:pPr>
            <a:r>
              <a:rPr lang="fr-FR" sz="2000" dirty="0">
                <a:latin typeface="+mj-lt"/>
              </a:rPr>
              <a:t>Combien coûte la formation ?</a:t>
            </a:r>
            <a:br>
              <a:rPr lang="fr-FR" sz="2000" dirty="0">
                <a:latin typeface="+mj-lt"/>
              </a:rPr>
            </a:br>
            <a:r>
              <a:rPr lang="fr-FR" sz="2000" dirty="0">
                <a:latin typeface="+mj-lt"/>
              </a:rPr>
              <a:t>      Quels sont les bénéfices ?</a:t>
            </a:r>
          </a:p>
          <a:p>
            <a:pPr indent="-360000">
              <a:lnSpc>
                <a:spcPts val="2400"/>
              </a:lnSpc>
              <a:spcAft>
                <a:spcPts val="1200"/>
              </a:spcAft>
              <a:buFont typeface="+mj-lt"/>
              <a:buAutoNum type="arabicPeriod"/>
              <a:tabLst>
                <a:tab pos="354013" algn="l"/>
              </a:tabLst>
            </a:pPr>
            <a:r>
              <a:rPr lang="fr-FR" sz="2000" dirty="0">
                <a:latin typeface="+mj-lt"/>
              </a:rPr>
              <a:t>Est-ce qu’une nouvelle embauche est moins chère qu’une mesure de formation ?</a:t>
            </a:r>
          </a:p>
          <a:p>
            <a:pPr indent="-360000">
              <a:lnSpc>
                <a:spcPts val="2400"/>
              </a:lnSpc>
              <a:spcAft>
                <a:spcPts val="1200"/>
              </a:spcAft>
              <a:buFont typeface="+mj-lt"/>
              <a:buAutoNum type="arabicPeriod"/>
            </a:pPr>
            <a:r>
              <a:rPr lang="fr-FR" sz="2000" dirty="0">
                <a:latin typeface="+mj-lt"/>
              </a:rPr>
              <a:t>La formation en alternance – un modèle payant</a:t>
            </a:r>
            <a:br>
              <a:rPr lang="fr-FR" sz="2000" dirty="0">
                <a:latin typeface="+mj-lt"/>
              </a:rPr>
            </a:br>
            <a:br>
              <a:rPr lang="fr-FR" sz="2000" dirty="0">
                <a:latin typeface="+mj-lt"/>
              </a:rPr>
            </a:br>
            <a:r>
              <a:rPr lang="fr-FR" dirty="0">
                <a:latin typeface="+mj-lt"/>
              </a:rPr>
              <a:t>Annexe : Disposition spéciale dans le secteur du bâtiment</a:t>
            </a:r>
          </a:p>
        </p:txBody>
      </p:sp>
    </p:spTree>
    <p:extLst>
      <p:ext uri="{BB962C8B-B14F-4D97-AF65-F5344CB8AC3E}">
        <p14:creationId xmlns:p14="http://schemas.microsoft.com/office/powerpoint/2010/main" val="281869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1000"/>
                                        <p:tgtEl>
                                          <p:spTgt spid="12">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1000"/>
                                        <p:tgtEl>
                                          <p:spTgt spid="12">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noProof="0" dirty="0"/>
              <a:t>Professionnalisation – Les qualifications du personnel de formation professionnelle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d) Aspects sociaux et économiques</a:t>
            </a:r>
          </a:p>
        </p:txBody>
      </p:sp>
      <p:sp>
        <p:nvSpPr>
          <p:cNvPr id="18" name="Inhaltsplatzhalter 4">
            <a:extLst>
              <a:ext uri="{FF2B5EF4-FFF2-40B4-BE49-F238E27FC236}">
                <a16:creationId xmlns:a16="http://schemas.microsoft.com/office/drawing/2014/main" id="{ED53B23D-AA56-41F7-AC03-718BA0B5E096}"/>
              </a:ext>
            </a:extLst>
          </p:cNvPr>
          <p:cNvSpPr txBox="1">
            <a:spLocks/>
          </p:cNvSpPr>
          <p:nvPr/>
        </p:nvSpPr>
        <p:spPr>
          <a:xfrm>
            <a:off x="658812" y="1557337"/>
            <a:ext cx="11053761" cy="395922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Pour les jeunes, transition plus facile du système de formation au monde du travail, comparativement</a:t>
            </a:r>
            <a:br>
              <a:rPr lang="fr-FR" sz="1800" dirty="0">
                <a:latin typeface="+mj-lt"/>
              </a:rPr>
            </a:br>
            <a:r>
              <a:rPr lang="fr-FR" sz="1800" dirty="0">
                <a:latin typeface="+mj-lt"/>
              </a:rPr>
              <a:t>aux professionnels formés à l’université (en fonction de la situation sur le marché du travail)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Contribution à la stabilité sociale grâce à un faible taux de chômage (des jeunes)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Pool important de professionnels qualifiés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Grande flexibilité et grande mobilité des professionnels qualifiés grâce à un niveau de qualification élevé et</a:t>
            </a:r>
            <a:br>
              <a:rPr lang="fr-FR" sz="1800" dirty="0">
                <a:latin typeface="+mj-lt"/>
              </a:rPr>
            </a:br>
            <a:r>
              <a:rPr lang="fr-FR" sz="1800" dirty="0">
                <a:latin typeface="+mj-lt"/>
              </a:rPr>
              <a:t>à des normes en vigueur à l’échelle nationale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Forte amélioration de la productivité grâce à des professionnels qualifiés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Renforcement de la compétitivité économique d’un pays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Niveau élevé d’acceptabilité sociale de la formation professionnelle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endParaRPr lang="de-DE" sz="1800" dirty="0">
              <a:latin typeface="+mj-lt"/>
            </a:endParaRPr>
          </a:p>
        </p:txBody>
      </p:sp>
    </p:spTree>
    <p:extLst>
      <p:ext uri="{BB962C8B-B14F-4D97-AF65-F5344CB8AC3E}">
        <p14:creationId xmlns:p14="http://schemas.microsoft.com/office/powerpoint/2010/main" val="924915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25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125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125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125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125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125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125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3" y="826083"/>
            <a:ext cx="11053762" cy="435462"/>
          </a:xfrm>
        </p:spPr>
        <p:txBody>
          <a:bodyPr>
            <a:normAutofit/>
          </a:bodyPr>
          <a:lstStyle/>
          <a:p>
            <a:r>
              <a:rPr lang="fr-FR" sz="2000" noProof="0" dirty="0"/>
              <a:t>Prélèvement pour la formation professionnelle</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dirty="0"/>
              <a:t>Annexe : Disposition spéciale dans le secteur du bâtiment</a:t>
            </a:r>
          </a:p>
        </p:txBody>
      </p:sp>
      <p:sp>
        <p:nvSpPr>
          <p:cNvPr id="9" name="Inhaltsplatzhalter 5">
            <a:extLst>
              <a:ext uri="{FF2B5EF4-FFF2-40B4-BE49-F238E27FC236}">
                <a16:creationId xmlns:a16="http://schemas.microsoft.com/office/drawing/2014/main" id="{EDA1BFDE-045A-4D50-A3E3-62A0F0B5F724}"/>
              </a:ext>
            </a:extLst>
          </p:cNvPr>
          <p:cNvSpPr txBox="1">
            <a:spLocks/>
          </p:cNvSpPr>
          <p:nvPr/>
        </p:nvSpPr>
        <p:spPr>
          <a:xfrm>
            <a:off x="658813" y="1333373"/>
            <a:ext cx="5437187" cy="4183190"/>
          </a:xfrm>
          <a:prstGeom prst="rect">
            <a:avLst/>
          </a:prstGeom>
          <a:solidFill>
            <a:srgbClr val="FBF3E8"/>
          </a:solidFill>
          <a:ln w="6350" cmpd="sng">
            <a:noFill/>
          </a:ln>
          <a:effectLst/>
        </p:spPr>
        <p:txBody>
          <a:bodyPr vert="horz" lIns="360000" tIns="360000" rIns="360000" bIns="36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20000"/>
              </a:lnSpc>
              <a:spcBef>
                <a:spcPts val="600"/>
              </a:spcBef>
            </a:pPr>
            <a:r>
              <a:rPr lang="fr-FR" sz="2200" b="1" dirty="0">
                <a:solidFill>
                  <a:schemeClr val="tx1"/>
                </a:solidFill>
                <a:cs typeface="Arial" panose="020B0604020202020204" pitchFamily="34" charset="0"/>
              </a:rPr>
              <a:t>Toutes les entreprises</a:t>
            </a:r>
            <a:br>
              <a:rPr lang="fr-FR" sz="2200" b="1" dirty="0">
                <a:solidFill>
                  <a:schemeClr val="tx1"/>
                </a:solidFill>
                <a:cs typeface="Arial" panose="020B0604020202020204" pitchFamily="34" charset="0"/>
              </a:rPr>
            </a:br>
            <a:r>
              <a:rPr lang="fr-FR" sz="2200" dirty="0">
                <a:solidFill>
                  <a:schemeClr val="tx1"/>
                </a:solidFill>
                <a:cs typeface="Arial" panose="020B0604020202020204" pitchFamily="34" charset="0"/>
              </a:rPr>
              <a:t>du secteur du bâtiment </a:t>
            </a:r>
            <a:r>
              <a:rPr lang="fr-FR" sz="2200" b="1" dirty="0">
                <a:solidFill>
                  <a:schemeClr val="tx1"/>
                </a:solidFill>
                <a:cs typeface="Arial" panose="020B0604020202020204" pitchFamily="34" charset="0"/>
              </a:rPr>
              <a:t>versent</a:t>
            </a:r>
            <a:r>
              <a:rPr lang="fr-FR" sz="2200" dirty="0">
                <a:solidFill>
                  <a:schemeClr val="tx1"/>
                </a:solidFill>
                <a:cs typeface="Arial" panose="020B0604020202020204" pitchFamily="34" charset="0"/>
              </a:rPr>
              <a:t> </a:t>
            </a:r>
          </a:p>
          <a:p>
            <a:pPr algn="ctr">
              <a:lnSpc>
                <a:spcPct val="120000"/>
              </a:lnSpc>
              <a:spcBef>
                <a:spcPts val="600"/>
              </a:spcBef>
            </a:pPr>
            <a:r>
              <a:rPr lang="fr-FR" sz="3200" b="1" dirty="0">
                <a:solidFill>
                  <a:srgbClr val="D6851B"/>
                </a:solidFill>
                <a:cs typeface="Arial" panose="020B0604020202020204" pitchFamily="34" charset="0"/>
              </a:rPr>
              <a:t>1,9 % </a:t>
            </a:r>
          </a:p>
          <a:p>
            <a:pPr algn="ctr">
              <a:lnSpc>
                <a:spcPct val="120000"/>
              </a:lnSpc>
              <a:spcBef>
                <a:spcPts val="600"/>
              </a:spcBef>
            </a:pPr>
            <a:r>
              <a:rPr lang="fr-FR" sz="1600" dirty="0">
                <a:solidFill>
                  <a:schemeClr val="tx1"/>
                </a:solidFill>
                <a:cs typeface="Arial" panose="020B0604020202020204" pitchFamily="34" charset="0"/>
              </a:rPr>
              <a:t>du salaire brut total</a:t>
            </a:r>
          </a:p>
          <a:p>
            <a:pPr algn="ctr">
              <a:lnSpc>
                <a:spcPct val="120000"/>
              </a:lnSpc>
              <a:spcBef>
                <a:spcPts val="600"/>
              </a:spcBef>
            </a:pPr>
            <a:r>
              <a:rPr lang="fr-FR" sz="1600" dirty="0">
                <a:solidFill>
                  <a:schemeClr val="tx1"/>
                </a:solidFill>
                <a:cs typeface="Arial" panose="020B0604020202020204" pitchFamily="34" charset="0"/>
              </a:rPr>
              <a:t>à un fonds pour la formation, indépendamment de</a:t>
            </a:r>
            <a:br>
              <a:rPr lang="fr-FR" sz="1600" dirty="0">
                <a:solidFill>
                  <a:schemeClr val="tx1"/>
                </a:solidFill>
                <a:cs typeface="Arial" panose="020B0604020202020204" pitchFamily="34" charset="0"/>
              </a:rPr>
            </a:br>
            <a:r>
              <a:rPr lang="fr-FR" sz="1600" dirty="0">
                <a:solidFill>
                  <a:schemeClr val="tx1"/>
                </a:solidFill>
                <a:cs typeface="Arial" panose="020B0604020202020204" pitchFamily="34" charset="0"/>
              </a:rPr>
              <a:t>savoir si elles forment ou non</a:t>
            </a:r>
          </a:p>
        </p:txBody>
      </p:sp>
      <p:sp>
        <p:nvSpPr>
          <p:cNvPr id="10" name="Inhaltsplatzhalter 6">
            <a:extLst>
              <a:ext uri="{FF2B5EF4-FFF2-40B4-BE49-F238E27FC236}">
                <a16:creationId xmlns:a16="http://schemas.microsoft.com/office/drawing/2014/main" id="{9B46BD1A-B1C1-4795-AF7F-5C4B198190CA}"/>
              </a:ext>
            </a:extLst>
          </p:cNvPr>
          <p:cNvSpPr>
            <a:spLocks noGrp="1"/>
          </p:cNvSpPr>
          <p:nvPr>
            <p:ph sz="half" idx="2"/>
          </p:nvPr>
        </p:nvSpPr>
        <p:spPr>
          <a:xfrm>
            <a:off x="6275386" y="1333373"/>
            <a:ext cx="5788795" cy="4183190"/>
          </a:xfrm>
          <a:solidFill>
            <a:srgbClr val="FBF3E8"/>
          </a:solidFill>
          <a:ln w="6350" cmpd="sng">
            <a:noFill/>
          </a:ln>
        </p:spPr>
        <p:txBody>
          <a:bodyPr lIns="360000" tIns="360000" rIns="360000" bIns="360000" anchor="t" anchorCtr="0">
            <a:noAutofit/>
          </a:bodyPr>
          <a:lstStyle/>
          <a:p>
            <a:pPr marL="0" indent="0" algn="ctr">
              <a:lnSpc>
                <a:spcPct val="120000"/>
              </a:lnSpc>
              <a:spcBef>
                <a:spcPts val="600"/>
              </a:spcBef>
              <a:buNone/>
            </a:pPr>
            <a:r>
              <a:rPr lang="fr-FR" sz="2200" b="1" dirty="0">
                <a:cs typeface="Arial" panose="020B0604020202020204" pitchFamily="34" charset="0"/>
              </a:rPr>
              <a:t>Les entreprises de formation</a:t>
            </a:r>
            <a:br>
              <a:rPr lang="fr-FR" sz="2200" b="1" dirty="0">
                <a:cs typeface="Arial" panose="020B0604020202020204" pitchFamily="34" charset="0"/>
              </a:rPr>
            </a:br>
            <a:r>
              <a:rPr lang="fr-FR" sz="2200" b="1" dirty="0">
                <a:cs typeface="Arial" panose="020B0604020202020204" pitchFamily="34" charset="0"/>
              </a:rPr>
              <a:t>se voient rembourser :</a:t>
            </a:r>
          </a:p>
          <a:p>
            <a:pPr marL="0" indent="0" algn="ctr">
              <a:lnSpc>
                <a:spcPct val="120000"/>
              </a:lnSpc>
              <a:spcBef>
                <a:spcPts val="600"/>
              </a:spcBef>
              <a:buNone/>
            </a:pPr>
            <a:endParaRPr lang="de-DE" sz="250" b="1" dirty="0">
              <a:cs typeface="Arial" panose="020B0604020202020204" pitchFamily="34" charset="0"/>
            </a:endParaRPr>
          </a:p>
          <a:p>
            <a:pPr>
              <a:spcBef>
                <a:spcPts val="600"/>
              </a:spcBef>
              <a:buClr>
                <a:srgbClr val="D6851B"/>
              </a:buClr>
              <a:buSzPct val="70000"/>
            </a:pPr>
            <a:r>
              <a:rPr lang="fr-FR" sz="1600" dirty="0">
                <a:cs typeface="Arial" panose="020B0604020202020204" pitchFamily="34" charset="0"/>
              </a:rPr>
              <a:t>une grande partie des coûts pour la formation dans leur propre entreprise ou dans les centres de formation interentreprises </a:t>
            </a:r>
          </a:p>
          <a:p>
            <a:pPr>
              <a:spcBef>
                <a:spcPts val="600"/>
              </a:spcBef>
              <a:buClr>
                <a:srgbClr val="D6851B"/>
              </a:buClr>
              <a:buSzPct val="70000"/>
            </a:pPr>
            <a:r>
              <a:rPr lang="fr-FR" sz="1600" dirty="0">
                <a:cs typeface="Arial" panose="020B0604020202020204" pitchFamily="34" charset="0"/>
              </a:rPr>
              <a:t>Prise en charge des coûts* dans les métiers technico-commerciaux, par ex. : </a:t>
            </a:r>
          </a:p>
          <a:p>
            <a:pPr marL="0" indent="0" defTabSz="582613">
              <a:lnSpc>
                <a:spcPts val="2400"/>
              </a:lnSpc>
              <a:spcBef>
                <a:spcPts val="600"/>
              </a:spcBef>
              <a:buNone/>
              <a:tabLst>
                <a:tab pos="354013" algn="l"/>
              </a:tabLst>
            </a:pPr>
            <a:r>
              <a:rPr lang="fr-FR" sz="1600" dirty="0">
                <a:cs typeface="Arial" panose="020B0604020202020204" pitchFamily="34" charset="0"/>
              </a:rPr>
              <a:t>	pendant 10 mois la 1</a:t>
            </a:r>
            <a:r>
              <a:rPr lang="fr-FR" sz="1600" baseline="30000" dirty="0">
                <a:cs typeface="Arial" panose="020B0604020202020204" pitchFamily="34" charset="0"/>
              </a:rPr>
              <a:t>ère</a:t>
            </a:r>
            <a:r>
              <a:rPr lang="fr-FR" sz="1600" dirty="0">
                <a:cs typeface="Arial" panose="020B0604020202020204" pitchFamily="34" charset="0"/>
              </a:rPr>
              <a:t> année</a:t>
            </a:r>
            <a:br>
              <a:rPr lang="fr-FR" sz="1600" dirty="0">
                <a:cs typeface="Arial" panose="020B0604020202020204" pitchFamily="34" charset="0"/>
              </a:rPr>
            </a:br>
            <a:r>
              <a:rPr lang="fr-FR" sz="1600" dirty="0">
                <a:cs typeface="Arial" panose="020B0604020202020204" pitchFamily="34" charset="0"/>
              </a:rPr>
              <a:t>	de 4 à 6 mois la 2</a:t>
            </a:r>
            <a:r>
              <a:rPr lang="fr-FR" sz="1600" baseline="30000" dirty="0">
                <a:cs typeface="Arial" panose="020B0604020202020204" pitchFamily="34" charset="0"/>
              </a:rPr>
              <a:t>ére</a:t>
            </a:r>
            <a:r>
              <a:rPr lang="fr-FR" sz="1600" dirty="0">
                <a:cs typeface="Arial" panose="020B0604020202020204" pitchFamily="34" charset="0"/>
              </a:rPr>
              <a:t> année</a:t>
            </a:r>
            <a:br>
              <a:rPr lang="fr-FR" sz="1600" dirty="0">
                <a:cs typeface="Arial" panose="020B0604020202020204" pitchFamily="34" charset="0"/>
              </a:rPr>
            </a:br>
            <a:r>
              <a:rPr lang="fr-FR" sz="1600" dirty="0">
                <a:cs typeface="Arial" panose="020B0604020202020204" pitchFamily="34" charset="0"/>
              </a:rPr>
              <a:t>	pendant 1 mois la 3</a:t>
            </a:r>
            <a:r>
              <a:rPr lang="fr-FR" sz="1600" baseline="30000" dirty="0">
                <a:cs typeface="Arial" panose="020B0604020202020204" pitchFamily="34" charset="0"/>
              </a:rPr>
              <a:t>ére</a:t>
            </a:r>
            <a:r>
              <a:rPr lang="fr-FR" sz="1600" dirty="0">
                <a:cs typeface="Arial" panose="020B0604020202020204" pitchFamily="34" charset="0"/>
              </a:rPr>
              <a:t> année</a:t>
            </a:r>
            <a:br>
              <a:rPr lang="fr-FR" sz="1600" dirty="0">
                <a:cs typeface="Arial" panose="020B0604020202020204" pitchFamily="34" charset="0"/>
              </a:rPr>
            </a:br>
            <a:r>
              <a:rPr lang="fr-FR" sz="1600" dirty="0">
                <a:cs typeface="Arial" panose="020B0604020202020204" pitchFamily="34" charset="0"/>
              </a:rPr>
              <a:t>	avec prise en compte de l’amélioration de la productivité</a:t>
            </a:r>
          </a:p>
        </p:txBody>
      </p:sp>
      <p:sp>
        <p:nvSpPr>
          <p:cNvPr id="13" name="Textfeld 12">
            <a:extLst>
              <a:ext uri="{FF2B5EF4-FFF2-40B4-BE49-F238E27FC236}">
                <a16:creationId xmlns:a16="http://schemas.microsoft.com/office/drawing/2014/main" id="{936C7CED-D2F3-4118-88A1-F7176B0D253E}"/>
              </a:ext>
            </a:extLst>
          </p:cNvPr>
          <p:cNvSpPr txBox="1"/>
          <p:nvPr/>
        </p:nvSpPr>
        <p:spPr>
          <a:xfrm>
            <a:off x="571130" y="5720178"/>
            <a:ext cx="7303174" cy="246221"/>
          </a:xfrm>
          <a:prstGeom prst="rect">
            <a:avLst/>
          </a:prstGeom>
          <a:noFill/>
        </p:spPr>
        <p:txBody>
          <a:bodyPr wrap="square" rtlCol="0">
            <a:spAutoFit/>
          </a:bodyPr>
          <a:lstStyle/>
          <a:p>
            <a:r>
              <a:rPr lang="fr-FR" sz="1000" dirty="0">
                <a:solidFill>
                  <a:schemeClr val="tx1">
                    <a:lumMod val="50000"/>
                    <a:lumOff val="50000"/>
                  </a:schemeClr>
                </a:solidFill>
                <a:latin typeface="+mj-lt"/>
              </a:rPr>
              <a:t>* Remboursement des rémunérations et des charges sociales </a:t>
            </a:r>
          </a:p>
        </p:txBody>
      </p:sp>
    </p:spTree>
    <p:extLst>
      <p:ext uri="{BB962C8B-B14F-4D97-AF65-F5344CB8AC3E}">
        <p14:creationId xmlns:p14="http://schemas.microsoft.com/office/powerpoint/2010/main" val="2570851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Informations supplémentaires</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collaboration internationale dans la formation professionnelle sur notre site Internet : </a:t>
            </a:r>
          </a:p>
          <a:p>
            <a:pPr marL="0" indent="0">
              <a:buNone/>
            </a:pPr>
            <a:br>
              <a:rPr lang="fr-FR" sz="1800" b="1" noProof="0" dirty="0">
                <a:hlinkClick r:id="rId2">
                  <a:extLst>
                    <a:ext uri="{A12FA001-AC4F-418D-AE19-62706E023703}">
                      <ahyp:hlinkClr xmlns:ahyp="http://schemas.microsoft.com/office/drawing/2018/hyperlinkcolor" val="tx"/>
                    </a:ext>
                  </a:extLst>
                </a:hlinkClick>
              </a:rPr>
            </a:br>
            <a:r>
              <a:rPr lang="fr-FR" sz="1800" b="1" noProof="0" dirty="0">
                <a:solidFill>
                  <a:srgbClr val="E27F1C"/>
                </a:solidFill>
                <a:hlinkClick r:id="rId2">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5"/>
            <a:ext cx="11053762" cy="186632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b="1" dirty="0">
                <a:latin typeface="+mj-lt"/>
              </a:rPr>
              <a:t>Sources</a:t>
            </a:r>
          </a:p>
          <a:p>
            <a:pPr>
              <a:buClr>
                <a:srgbClr val="D6851B"/>
              </a:buClr>
              <a:buFont typeface="Wingdings 3" panose="05040102010807070707" pitchFamily="18" charset="2"/>
              <a:buChar char=""/>
            </a:pPr>
            <a:r>
              <a:rPr lang="fr-FR" sz="1600" dirty="0">
                <a:latin typeface="+mj-lt"/>
              </a:rPr>
              <a:t>Rapport de données BIBB (</a:t>
            </a:r>
            <a:r>
              <a:rPr lang="fr-FR" sz="1600" dirty="0">
                <a:solidFill>
                  <a:srgbClr val="E27F1C"/>
                </a:solidFill>
                <a:latin typeface="+mj-lt"/>
                <a:hlinkClick r:id="rId3">
                  <a:extLst>
                    <a:ext uri="{A12FA001-AC4F-418D-AE19-62706E023703}">
                      <ahyp:hlinkClr xmlns:ahyp="http://schemas.microsoft.com/office/drawing/2018/hyperlinkcolor" val="tx"/>
                    </a:ext>
                  </a:extLst>
                </a:hlinkClick>
              </a:rPr>
              <a:t>lien</a:t>
            </a:r>
            <a:r>
              <a:rPr lang="fr-FR" sz="1600" dirty="0">
                <a:latin typeface="+mj-lt"/>
              </a:rPr>
              <a:t>)</a:t>
            </a:r>
          </a:p>
          <a:p>
            <a:pPr>
              <a:buClr>
                <a:srgbClr val="D6851B"/>
              </a:buClr>
              <a:buFont typeface="Wingdings 3" panose="05040102010807070707" pitchFamily="18" charset="2"/>
              <a:buChar char=""/>
            </a:pPr>
            <a:r>
              <a:rPr lang="de-DE" sz="1600" dirty="0"/>
              <a:t>VET Report du BMBFSFJ </a:t>
            </a:r>
            <a:r>
              <a:rPr lang="fr-FR" sz="1600" dirty="0"/>
              <a:t>(</a:t>
            </a:r>
            <a:r>
              <a:rPr lang="fr-FR" sz="1600" dirty="0">
                <a:solidFill>
                  <a:srgbClr val="E27F1C"/>
                </a:solidFill>
                <a:hlinkClick r:id="rId4">
                  <a:extLst>
                    <a:ext uri="{A12FA001-AC4F-418D-AE19-62706E023703}">
                      <ahyp:hlinkClr xmlns:ahyp="http://schemas.microsoft.com/office/drawing/2018/hyperlinkcolor" val="tx"/>
                    </a:ext>
                  </a:extLst>
                </a:hlinkClick>
              </a:rPr>
              <a:t>lien</a:t>
            </a:r>
            <a:r>
              <a:rPr lang="fr-FR" sz="1600" dirty="0"/>
              <a:t>)</a:t>
            </a:r>
          </a:p>
          <a:p>
            <a:pPr>
              <a:buClr>
                <a:srgbClr val="D6851B"/>
              </a:buClr>
              <a:buFont typeface="Wingdings 3" panose="05040102010807070707" pitchFamily="18" charset="2"/>
              <a:buChar char=""/>
            </a:pPr>
            <a:r>
              <a:rPr lang="fr-FR" sz="1600" dirty="0">
                <a:latin typeface="+mj-lt"/>
              </a:rPr>
              <a:t>Report du BIBB 2/2025 (</a:t>
            </a:r>
            <a:r>
              <a:rPr lang="fr-FR" sz="1600" dirty="0">
                <a:solidFill>
                  <a:srgbClr val="D6851B"/>
                </a:solidFill>
                <a:latin typeface="+mj-lt"/>
                <a:hlinkClick r:id="rId5">
                  <a:extLst>
                    <a:ext uri="{A12FA001-AC4F-418D-AE19-62706E023703}">
                      <ahyp:hlinkClr xmlns:ahyp="http://schemas.microsoft.com/office/drawing/2018/hyperlinkcolor" val="tx"/>
                    </a:ext>
                  </a:extLst>
                </a:hlinkClick>
              </a:rPr>
              <a:t>lien</a:t>
            </a:r>
            <a:r>
              <a:rPr lang="fr-FR" sz="1600" dirty="0">
                <a:latin typeface="+mj-lt"/>
              </a:rPr>
              <a:t>)</a:t>
            </a:r>
          </a:p>
          <a:p>
            <a:pPr>
              <a:buClr>
                <a:srgbClr val="D6851B"/>
              </a:buClr>
              <a:buFont typeface="Wingdings 3" panose="05040102010807070707" pitchFamily="18" charset="2"/>
              <a:buChar char=""/>
            </a:pPr>
            <a:r>
              <a:rPr lang="fr-FR" sz="1600" dirty="0">
                <a:latin typeface="+mj-lt"/>
              </a:rPr>
              <a:t>Conférence permanente des ministres de l’Éducation (KMK, </a:t>
            </a:r>
            <a:r>
              <a:rPr lang="fr-FR" sz="1600" dirty="0">
                <a:solidFill>
                  <a:srgbClr val="E27F1C"/>
                </a:solidFill>
                <a:latin typeface="+mj-lt"/>
                <a:hlinkClick r:id="rId6">
                  <a:extLst>
                    <a:ext uri="{A12FA001-AC4F-418D-AE19-62706E023703}">
                      <ahyp:hlinkClr xmlns:ahyp="http://schemas.microsoft.com/office/drawing/2018/hyperlinkcolor" val="tx"/>
                    </a:ext>
                  </a:extLst>
                </a:hlinkClick>
              </a:rPr>
              <a:t>lien</a:t>
            </a:r>
            <a:r>
              <a:rPr lang="fr-FR" sz="1600" dirty="0">
                <a:latin typeface="+mj-lt"/>
              </a:rPr>
              <a:t>)</a:t>
            </a:r>
          </a:p>
          <a:p>
            <a:pPr>
              <a:buClr>
                <a:srgbClr val="D6851B"/>
              </a:buClr>
              <a:buFont typeface="Wingdings 3" panose="05040102010807070707" pitchFamily="18" charset="2"/>
              <a:buChar char=""/>
            </a:pPr>
            <a:endParaRPr lang="en-GB" sz="1600" dirty="0">
              <a:latin typeface="+mj-lt"/>
            </a:endParaRPr>
          </a:p>
          <a:p>
            <a:pPr>
              <a:buClr>
                <a:srgbClr val="D6851B"/>
              </a:buClr>
              <a:buFont typeface="Wingdings 3" panose="05040102010807070707" pitchFamily="18" charset="2"/>
              <a:buChar char=""/>
            </a:pPr>
            <a:r>
              <a:rPr lang="fr-FR" sz="1600" dirty="0">
                <a:latin typeface="+mj-lt"/>
              </a:rPr>
              <a:t>Portail des données du Ministère fédéral allemand de la Recherche, de la Technologie et de l'Aérospatiale (BMFTR) (</a:t>
            </a:r>
            <a:r>
              <a:rPr lang="fr-FR" sz="1600" dirty="0">
                <a:solidFill>
                  <a:srgbClr val="E27F1C"/>
                </a:solidFill>
                <a:latin typeface="+mj-lt"/>
                <a:hlinkClick r:id="rId7">
                  <a:extLst>
                    <a:ext uri="{A12FA001-AC4F-418D-AE19-62706E023703}">
                      <ahyp:hlinkClr xmlns:ahyp="http://schemas.microsoft.com/office/drawing/2018/hyperlinkcolor" val="tx"/>
                    </a:ext>
                  </a:extLst>
                </a:hlinkClick>
              </a:rPr>
              <a:t>lien</a:t>
            </a:r>
            <a:r>
              <a:rPr lang="fr-FR" sz="1600" dirty="0">
                <a:latin typeface="+mj-lt"/>
              </a:rPr>
              <a:t>)</a:t>
            </a:r>
          </a:p>
          <a:p>
            <a:pPr>
              <a:buClr>
                <a:srgbClr val="D6851B"/>
              </a:buClr>
              <a:buFont typeface="Wingdings 3" panose="05040102010807070707" pitchFamily="18" charset="2"/>
              <a:buChar char=""/>
            </a:pPr>
            <a:r>
              <a:rPr lang="fr-FR" sz="1600" dirty="0">
                <a:latin typeface="+mj-lt"/>
              </a:rPr>
              <a:t>Statistiques Destatis sur la formation professionnelle (</a:t>
            </a:r>
            <a:r>
              <a:rPr lang="fr-FR" sz="1600" dirty="0">
                <a:solidFill>
                  <a:srgbClr val="E27F1C"/>
                </a:solidFill>
                <a:latin typeface="+mj-lt"/>
                <a:hlinkClick r:id="rId8">
                  <a:extLst>
                    <a:ext uri="{A12FA001-AC4F-418D-AE19-62706E023703}">
                      <ahyp:hlinkClr xmlns:ahyp="http://schemas.microsoft.com/office/drawing/2018/hyperlinkcolor" val="tx"/>
                    </a:ext>
                  </a:extLst>
                </a:hlinkClick>
              </a:rPr>
              <a:t>lien</a:t>
            </a:r>
            <a:r>
              <a:rPr lang="fr-FR"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noProof="0" dirty="0">
                <a:solidFill>
                  <a:srgbClr val="D6851B"/>
                </a:solidFill>
              </a:rPr>
              <a:t>1. Le financement du système en alternance allemand </a:t>
            </a:r>
          </a:p>
        </p:txBody>
      </p:sp>
      <p:sp>
        <p:nvSpPr>
          <p:cNvPr id="4" name="Textfeld 3">
            <a:extLst>
              <a:ext uri="{FF2B5EF4-FFF2-40B4-BE49-F238E27FC236}">
                <a16:creationId xmlns:a16="http://schemas.microsoft.com/office/drawing/2014/main" id="{134A5880-57F5-4196-A904-4211D6EF3921}"/>
              </a:ext>
            </a:extLst>
          </p:cNvPr>
          <p:cNvSpPr txBox="1"/>
          <p:nvPr/>
        </p:nvSpPr>
        <p:spPr>
          <a:xfrm>
            <a:off x="658812" y="1572161"/>
            <a:ext cx="7528844" cy="1692771"/>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Pourquoi les entreprises forment-elles ? </a:t>
            </a:r>
          </a:p>
          <a:p>
            <a:pPr marL="457200" indent="-457200">
              <a:lnSpc>
                <a:spcPts val="2400"/>
              </a:lnSpc>
              <a:spcAft>
                <a:spcPts val="1200"/>
              </a:spcAft>
              <a:buFont typeface="+mj-lt"/>
              <a:buAutoNum type="alphaLcParenR"/>
            </a:pPr>
            <a:r>
              <a:rPr lang="fr-FR" sz="2000" dirty="0">
                <a:latin typeface="+mj-lt"/>
              </a:rPr>
              <a:t>Quel est le calcul des employeurs ? </a:t>
            </a:r>
          </a:p>
          <a:p>
            <a:pPr marL="457200" indent="-457200">
              <a:lnSpc>
                <a:spcPts val="2400"/>
              </a:lnSpc>
              <a:spcAft>
                <a:spcPts val="1200"/>
              </a:spcAft>
              <a:buFont typeface="+mj-lt"/>
              <a:buAutoNum type="alphaLcParenR"/>
            </a:pPr>
            <a:r>
              <a:rPr lang="fr-FR" sz="2000" dirty="0">
                <a:latin typeface="+mj-lt"/>
              </a:rPr>
              <a:t>Qui supportent quels coûts ?</a:t>
            </a:r>
          </a:p>
          <a:p>
            <a:pPr marL="457200" indent="-457200">
              <a:lnSpc>
                <a:spcPts val="2400"/>
              </a:lnSpc>
              <a:spcAft>
                <a:spcPts val="1200"/>
              </a:spcAft>
              <a:buFont typeface="+mj-lt"/>
              <a:buAutoNum type="alphaLcParenR"/>
            </a:pPr>
            <a:r>
              <a:rPr lang="fr-FR" sz="2000" dirty="0">
                <a:latin typeface="+mj-lt"/>
              </a:rPr>
              <a:t>Comment se répartissent les coûts ?</a:t>
            </a:r>
          </a:p>
        </p:txBody>
      </p:sp>
    </p:spTree>
    <p:extLst>
      <p:ext uri="{BB962C8B-B14F-4D97-AF65-F5344CB8AC3E}">
        <p14:creationId xmlns:p14="http://schemas.microsoft.com/office/powerpoint/2010/main" val="4244166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4548615" y="3414473"/>
            <a:ext cx="3247052" cy="612000"/>
          </a:xfrm>
          <a:solidFill>
            <a:srgbClr val="D6851B"/>
          </a:solidFill>
        </p:spPr>
        <p:txBody>
          <a:bodyPr lIns="0">
            <a:noAutofit/>
          </a:bodyPr>
          <a:lstStyle/>
          <a:p>
            <a:pPr algn="ctr"/>
            <a:r>
              <a:rPr lang="fr-FR" noProof="0" dirty="0">
                <a:latin typeface="+mn-lt"/>
              </a:rPr>
              <a:t>Je veux former parce que …</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1. a) Pourquoi les entreprises forment-elles ?</a:t>
            </a:r>
          </a:p>
        </p:txBody>
      </p:sp>
      <p:pic>
        <p:nvPicPr>
          <p:cNvPr id="10" name="Grafik 9">
            <a:extLst>
              <a:ext uri="{FF2B5EF4-FFF2-40B4-BE49-F238E27FC236}">
                <a16:creationId xmlns:a16="http://schemas.microsoft.com/office/drawing/2014/main" id="{9CC6A4D8-F2AA-423F-5907-056154E96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3781" y="1538758"/>
            <a:ext cx="959839" cy="1875715"/>
          </a:xfrm>
          <a:prstGeom prst="rect">
            <a:avLst/>
          </a:prstGeom>
        </p:spPr>
      </p:pic>
      <p:pic>
        <p:nvPicPr>
          <p:cNvPr id="12" name="Grafik 11">
            <a:extLst>
              <a:ext uri="{FF2B5EF4-FFF2-40B4-BE49-F238E27FC236}">
                <a16:creationId xmlns:a16="http://schemas.microsoft.com/office/drawing/2014/main" id="{54CE911C-0559-4B9C-8704-56FF3174514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54247" y="1522129"/>
            <a:ext cx="602800" cy="1899388"/>
          </a:xfrm>
          <a:prstGeom prst="rect">
            <a:avLst/>
          </a:prstGeom>
        </p:spPr>
      </p:pic>
      <p:sp>
        <p:nvSpPr>
          <p:cNvPr id="17" name="Rechteck 16">
            <a:extLst>
              <a:ext uri="{FF2B5EF4-FFF2-40B4-BE49-F238E27FC236}">
                <a16:creationId xmlns:a16="http://schemas.microsoft.com/office/drawing/2014/main" id="{2ADD8E39-79AA-4509-A046-130EB8ED90E4}"/>
              </a:ext>
            </a:extLst>
          </p:cNvPr>
          <p:cNvSpPr/>
          <p:nvPr/>
        </p:nvSpPr>
        <p:spPr>
          <a:xfrm>
            <a:off x="1019175" y="1400904"/>
            <a:ext cx="3732520" cy="1317334"/>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r>
              <a:rPr lang="fr-FR" sz="1600" dirty="0">
                <a:solidFill>
                  <a:schemeClr val="tx1"/>
                </a:solidFill>
              </a:rPr>
              <a:t>... je veux que les employé·e·s exécutent leurs tâches et respectent leurs obligations dans l’entreprise avec compétence, aujourd’hui et à l’avenir.</a:t>
            </a:r>
          </a:p>
        </p:txBody>
      </p:sp>
      <p:sp>
        <p:nvSpPr>
          <p:cNvPr id="18" name="Rechteck 17">
            <a:extLst>
              <a:ext uri="{FF2B5EF4-FFF2-40B4-BE49-F238E27FC236}">
                <a16:creationId xmlns:a16="http://schemas.microsoft.com/office/drawing/2014/main" id="{55A06AD9-3413-4672-B595-BF2EC80656BD}"/>
              </a:ext>
            </a:extLst>
          </p:cNvPr>
          <p:cNvSpPr/>
          <p:nvPr/>
        </p:nvSpPr>
        <p:spPr>
          <a:xfrm>
            <a:off x="658814" y="3117199"/>
            <a:ext cx="3732520" cy="909274"/>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 je trouve les avantages financiers convaincants.</a:t>
            </a:r>
          </a:p>
        </p:txBody>
      </p:sp>
      <p:sp>
        <p:nvSpPr>
          <p:cNvPr id="19" name="Rechteck 18">
            <a:extLst>
              <a:ext uri="{FF2B5EF4-FFF2-40B4-BE49-F238E27FC236}">
                <a16:creationId xmlns:a16="http://schemas.microsoft.com/office/drawing/2014/main" id="{732B157C-7DB8-4E05-B42B-F18D1E5DA6CD}"/>
              </a:ext>
            </a:extLst>
          </p:cNvPr>
          <p:cNvSpPr/>
          <p:nvPr/>
        </p:nvSpPr>
        <p:spPr>
          <a:xfrm>
            <a:off x="637005" y="4274366"/>
            <a:ext cx="3732520" cy="909274"/>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 j’ai conscience de ma responsabilité sociale.</a:t>
            </a:r>
          </a:p>
        </p:txBody>
      </p:sp>
      <p:sp>
        <p:nvSpPr>
          <p:cNvPr id="20" name="Rechteck 19">
            <a:extLst>
              <a:ext uri="{FF2B5EF4-FFF2-40B4-BE49-F238E27FC236}">
                <a16:creationId xmlns:a16="http://schemas.microsoft.com/office/drawing/2014/main" id="{F6B6B0BE-9309-494D-9B18-85CBD89BD392}"/>
              </a:ext>
            </a:extLst>
          </p:cNvPr>
          <p:cNvSpPr/>
          <p:nvPr/>
        </p:nvSpPr>
        <p:spPr>
          <a:xfrm>
            <a:off x="7614964" y="1400904"/>
            <a:ext cx="3732520" cy="663053"/>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 j’ai besoin d’employé·e·s fidèles.</a:t>
            </a:r>
          </a:p>
        </p:txBody>
      </p:sp>
      <p:sp>
        <p:nvSpPr>
          <p:cNvPr id="21" name="Rechteck 20">
            <a:extLst>
              <a:ext uri="{FF2B5EF4-FFF2-40B4-BE49-F238E27FC236}">
                <a16:creationId xmlns:a16="http://schemas.microsoft.com/office/drawing/2014/main" id="{2D3E1C15-F040-44F1-B5E4-3C8B039D1611}"/>
              </a:ext>
            </a:extLst>
          </p:cNvPr>
          <p:cNvSpPr/>
          <p:nvPr/>
        </p:nvSpPr>
        <p:spPr>
          <a:xfrm>
            <a:off x="7980055" y="2285033"/>
            <a:ext cx="3732520" cy="100955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r>
              <a:rPr lang="fr-FR" sz="1600" dirty="0">
                <a:solidFill>
                  <a:schemeClr val="tx1"/>
                </a:solidFill>
              </a:rPr>
              <a:t>... cela me permet d’économiser les coûts de l’introduction au travail et de la reconversion.</a:t>
            </a:r>
          </a:p>
        </p:txBody>
      </p:sp>
      <p:sp>
        <p:nvSpPr>
          <p:cNvPr id="22" name="Rechteck 21">
            <a:extLst>
              <a:ext uri="{FF2B5EF4-FFF2-40B4-BE49-F238E27FC236}">
                <a16:creationId xmlns:a16="http://schemas.microsoft.com/office/drawing/2014/main" id="{178516D2-4306-429C-8DEC-A1D4731D8087}"/>
              </a:ext>
            </a:extLst>
          </p:cNvPr>
          <p:cNvSpPr/>
          <p:nvPr/>
        </p:nvSpPr>
        <p:spPr>
          <a:xfrm>
            <a:off x="4655694" y="4791955"/>
            <a:ext cx="6360512" cy="724608"/>
          </a:xfrm>
          <a:prstGeom prst="rect">
            <a:avLst/>
          </a:prstGeom>
          <a:solidFill>
            <a:srgbClr val="D6851B">
              <a:alpha val="80000"/>
            </a:srgb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bg1"/>
                </a:solidFill>
              </a:rPr>
              <a:t>« </a:t>
            </a:r>
            <a:r>
              <a:rPr lang="fr-FR" sz="2000" dirty="0">
                <a:solidFill>
                  <a:schemeClr val="bg1"/>
                </a:solidFill>
              </a:rPr>
              <a:t>… les investissements dans la formation sont payants à long terme.</a:t>
            </a:r>
          </a:p>
        </p:txBody>
      </p:sp>
      <p:sp>
        <p:nvSpPr>
          <p:cNvPr id="23" name="Rechteck 22">
            <a:extLst>
              <a:ext uri="{FF2B5EF4-FFF2-40B4-BE49-F238E27FC236}">
                <a16:creationId xmlns:a16="http://schemas.microsoft.com/office/drawing/2014/main" id="{C833DE6E-EDA4-4990-90CF-24410C6F02D4}"/>
              </a:ext>
            </a:extLst>
          </p:cNvPr>
          <p:cNvSpPr/>
          <p:nvPr/>
        </p:nvSpPr>
        <p:spPr>
          <a:xfrm>
            <a:off x="7980055" y="3415383"/>
            <a:ext cx="3732520" cy="1155495"/>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 j’accorde une grande valeur à la contribution des jeunes employé·e·s, qui est productive et innovante.</a:t>
            </a:r>
          </a:p>
        </p:txBody>
      </p:sp>
    </p:spTree>
    <p:extLst>
      <p:ext uri="{BB962C8B-B14F-4D97-AF65-F5344CB8AC3E}">
        <p14:creationId xmlns:p14="http://schemas.microsoft.com/office/powerpoint/2010/main" val="3405575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4542680" y="2133600"/>
            <a:ext cx="2520000" cy="1440000"/>
          </a:xfrm>
          <a:solidFill>
            <a:srgbClr val="D6851B"/>
          </a:solidFill>
          <a:ln w="57150">
            <a:noFill/>
          </a:ln>
        </p:spPr>
        <p:txBody>
          <a:bodyPr lIns="0">
            <a:noAutofit/>
          </a:bodyPr>
          <a:lstStyle/>
          <a:p>
            <a:pPr algn="ctr"/>
            <a:r>
              <a:rPr lang="fr-FR" sz="2400" noProof="0" dirty="0"/>
              <a:t>Gains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1. b) Quel est le calcul des employeurs ?</a:t>
            </a:r>
          </a:p>
        </p:txBody>
      </p:sp>
      <p:sp>
        <p:nvSpPr>
          <p:cNvPr id="13" name="Textplatzhalter 3">
            <a:extLst>
              <a:ext uri="{FF2B5EF4-FFF2-40B4-BE49-F238E27FC236}">
                <a16:creationId xmlns:a16="http://schemas.microsoft.com/office/drawing/2014/main" id="{0A0DAF62-C71D-4F91-9EB4-EB7BA3F25417}"/>
              </a:ext>
            </a:extLst>
          </p:cNvPr>
          <p:cNvSpPr txBox="1">
            <a:spLocks/>
          </p:cNvSpPr>
          <p:nvPr/>
        </p:nvSpPr>
        <p:spPr>
          <a:xfrm>
            <a:off x="658813" y="2133600"/>
            <a:ext cx="2520000" cy="1440000"/>
          </a:xfrm>
          <a:prstGeom prst="rect">
            <a:avLst/>
          </a:prstGeom>
          <a:solidFill>
            <a:schemeClr val="bg1">
              <a:lumMod val="50000"/>
            </a:schemeClr>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dirty="0"/>
              <a:t>Coûts bruts</a:t>
            </a:r>
          </a:p>
        </p:txBody>
      </p:sp>
      <p:sp>
        <p:nvSpPr>
          <p:cNvPr id="14" name="Textplatzhalter 3">
            <a:extLst>
              <a:ext uri="{FF2B5EF4-FFF2-40B4-BE49-F238E27FC236}">
                <a16:creationId xmlns:a16="http://schemas.microsoft.com/office/drawing/2014/main" id="{D0F1B167-B43F-4185-8174-3E7C4D386165}"/>
              </a:ext>
            </a:extLst>
          </p:cNvPr>
          <p:cNvSpPr txBox="1">
            <a:spLocks/>
          </p:cNvSpPr>
          <p:nvPr/>
        </p:nvSpPr>
        <p:spPr>
          <a:xfrm>
            <a:off x="8711836" y="2133600"/>
            <a:ext cx="2520000" cy="1440000"/>
          </a:xfrm>
          <a:prstGeom prst="rect">
            <a:avLst/>
          </a:prstGeom>
          <a:solidFill>
            <a:srgbClr val="D6851B">
              <a:alpha val="70000"/>
            </a:srgbClr>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dirty="0"/>
              <a:t>Coûts nets</a:t>
            </a:r>
          </a:p>
        </p:txBody>
      </p:sp>
      <p:sp>
        <p:nvSpPr>
          <p:cNvPr id="3" name="Gleich 2">
            <a:extLst>
              <a:ext uri="{FF2B5EF4-FFF2-40B4-BE49-F238E27FC236}">
                <a16:creationId xmlns:a16="http://schemas.microsoft.com/office/drawing/2014/main" id="{85593F77-389A-40BA-9AAE-8A23CEA52472}"/>
              </a:ext>
            </a:extLst>
          </p:cNvPr>
          <p:cNvSpPr/>
          <p:nvPr/>
        </p:nvSpPr>
        <p:spPr>
          <a:xfrm>
            <a:off x="7502541" y="2518540"/>
            <a:ext cx="769434" cy="670119"/>
          </a:xfrm>
          <a:prstGeom prst="mathEqual">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latin typeface="+mj-lt"/>
            </a:endParaRPr>
          </a:p>
        </p:txBody>
      </p:sp>
      <p:sp>
        <p:nvSpPr>
          <p:cNvPr id="4" name="Minuszeichen 3">
            <a:extLst>
              <a:ext uri="{FF2B5EF4-FFF2-40B4-BE49-F238E27FC236}">
                <a16:creationId xmlns:a16="http://schemas.microsoft.com/office/drawing/2014/main" id="{F9F66FB7-12A8-465A-8797-D8B41AC50972}"/>
              </a:ext>
            </a:extLst>
          </p:cNvPr>
          <p:cNvSpPr/>
          <p:nvPr/>
        </p:nvSpPr>
        <p:spPr>
          <a:xfrm>
            <a:off x="3528674" y="2569075"/>
            <a:ext cx="664145" cy="633255"/>
          </a:xfrm>
          <a:prstGeom prst="mathMinu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2235705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1000"/>
                                        <p:tgtEl>
                                          <p:spTgt spid="9">
                                            <p:bg/>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animBg="1"/>
      <p:bldP spid="14"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Entreprise  </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7222396" y="1844675"/>
            <a:ext cx="4497414"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École professionnelle</a:t>
            </a:r>
          </a:p>
        </p:txBody>
      </p:sp>
      <p:sp>
        <p:nvSpPr>
          <p:cNvPr id="2" name="Ellipse 1">
            <a:extLst>
              <a:ext uri="{FF2B5EF4-FFF2-40B4-BE49-F238E27FC236}">
                <a16:creationId xmlns:a16="http://schemas.microsoft.com/office/drawing/2014/main" id="{654D4281-F5C9-4EA3-B8E6-82F3A4419788}"/>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D93108AF-D0DC-48E4-9B53-0CAB1B4012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9568" y="1334592"/>
            <a:ext cx="2665854" cy="2511630"/>
          </a:xfrm>
          <a:prstGeom prst="rect">
            <a:avLst/>
          </a:prstGeom>
        </p:spPr>
      </p:pic>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noProof="0" dirty="0">
                <a:solidFill>
                  <a:srgbClr val="D6851B"/>
                </a:solidFill>
              </a:rPr>
              <a:t>1. c) Qui supportent quels coûts ?</a:t>
            </a:r>
          </a:p>
        </p:txBody>
      </p:sp>
      <p:sp>
        <p:nvSpPr>
          <p:cNvPr id="25" name="Textfeld 24">
            <a:extLst>
              <a:ext uri="{FF2B5EF4-FFF2-40B4-BE49-F238E27FC236}">
                <a16:creationId xmlns:a16="http://schemas.microsoft.com/office/drawing/2014/main" id="{BD91FE6B-BD17-492F-B940-62D0B56F92FA}"/>
              </a:ext>
            </a:extLst>
          </p:cNvPr>
          <p:cNvSpPr txBox="1"/>
          <p:nvPr/>
        </p:nvSpPr>
        <p:spPr>
          <a:xfrm>
            <a:off x="3966487" y="844482"/>
            <a:ext cx="4259026" cy="276999"/>
          </a:xfrm>
          <a:prstGeom prst="rect">
            <a:avLst/>
          </a:prstGeom>
          <a:noFill/>
        </p:spPr>
        <p:txBody>
          <a:bodyPr wrap="square" lIns="0" tIns="0" rIns="0" bIns="0">
            <a:noAutofit/>
          </a:bodyPr>
          <a:lstStyle/>
          <a:p>
            <a:pPr algn="ctr"/>
            <a:r>
              <a:rPr lang="fr-FR" b="1" dirty="0">
                <a:solidFill>
                  <a:srgbClr val="D6851B"/>
                </a:solidFill>
              </a:rPr>
              <a:t>Deux lieux d’apprentissage – Des responsabilités partagées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703572" y="2890295"/>
            <a:ext cx="4107618" cy="2604816"/>
          </a:xfrm>
          <a:prstGeom prst="rect">
            <a:avLst/>
          </a:prstGeom>
          <a:noFill/>
        </p:spPr>
        <p:txBody>
          <a:bodyPr wrap="square" lIns="0" tIns="0" rIns="0" bIns="0">
            <a:spAutoFit/>
          </a:bodyPr>
          <a:lstStyle/>
          <a:p>
            <a:r>
              <a:rPr lang="fr-FR" b="1" dirty="0"/>
              <a:t>Formation au cours du processus de travail</a:t>
            </a:r>
          </a:p>
          <a:p>
            <a:pPr>
              <a:spcAft>
                <a:spcPts val="600"/>
              </a:spcAft>
            </a:pPr>
            <a:r>
              <a:rPr lang="fr-FR" sz="1400" dirty="0"/>
              <a:t>Base juridique : Contrat de formation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L’entreprise réunit les conditions</a:t>
            </a:r>
            <a:br>
              <a:rPr lang="fr-FR" sz="1600" dirty="0"/>
            </a:br>
            <a:r>
              <a:rPr lang="fr-FR" sz="1600" dirty="0"/>
              <a:t>pour une formation sur le lieu de travail (personnel de formation, atelier d’apprentissage…)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L’entreprise verse une rémunération aux personnes en apprentissage</a:t>
            </a:r>
          </a:p>
          <a:p>
            <a:pPr>
              <a:lnSpc>
                <a:spcPts val="2200"/>
              </a:lnSpc>
              <a:spcAft>
                <a:spcPts val="200"/>
              </a:spcAft>
              <a:buClr>
                <a:schemeClr val="accent1"/>
              </a:buClr>
              <a:buSzPct val="65000"/>
            </a:pPr>
            <a:endParaRPr lang="de-DE" sz="1600" b="1" dirty="0"/>
          </a:p>
          <a:p>
            <a:pPr marL="285750" indent="-285750">
              <a:lnSpc>
                <a:spcPts val="2200"/>
              </a:lnSpc>
              <a:spcAft>
                <a:spcPts val="200"/>
              </a:spcAft>
              <a:buClr>
                <a:srgbClr val="D6851B"/>
              </a:buClr>
              <a:buSzPct val="65000"/>
              <a:buFont typeface="Wingdings 3" panose="05040102010807070707" pitchFamily="18" charset="2"/>
              <a:buChar char=""/>
            </a:pPr>
            <a:r>
              <a:rPr lang="fr-FR" sz="1600" b="1" dirty="0"/>
              <a:t>L’entreprise supporte les coûts</a:t>
            </a:r>
          </a:p>
        </p:txBody>
      </p:sp>
      <p:sp>
        <p:nvSpPr>
          <p:cNvPr id="23" name="Textfeld 22">
            <a:extLst>
              <a:ext uri="{FF2B5EF4-FFF2-40B4-BE49-F238E27FC236}">
                <a16:creationId xmlns:a16="http://schemas.microsoft.com/office/drawing/2014/main" id="{A6D6066D-236C-4A16-92AA-6E3064283376}"/>
              </a:ext>
            </a:extLst>
          </p:cNvPr>
          <p:cNvSpPr txBox="1"/>
          <p:nvPr/>
        </p:nvSpPr>
        <p:spPr>
          <a:xfrm>
            <a:off x="7768028" y="2877507"/>
            <a:ext cx="4497413" cy="2620204"/>
          </a:xfrm>
          <a:prstGeom prst="rect">
            <a:avLst/>
          </a:prstGeom>
          <a:noFill/>
        </p:spPr>
        <p:txBody>
          <a:bodyPr wrap="square" lIns="0" tIns="0" rIns="0" bIns="0">
            <a:spAutoFit/>
          </a:bodyPr>
          <a:lstStyle/>
          <a:p>
            <a:r>
              <a:rPr lang="fr-FR" b="1" dirty="0"/>
              <a:t>Cours à l’école professionnelle</a:t>
            </a:r>
          </a:p>
          <a:p>
            <a:pPr>
              <a:spcAft>
                <a:spcPts val="600"/>
              </a:spcAft>
            </a:pPr>
            <a:r>
              <a:rPr lang="fr-FR" sz="1400" dirty="0"/>
              <a:t>Base juridique : Lois des Länder sur les écoles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Les villes et les communes financent</a:t>
            </a:r>
            <a:br>
              <a:rPr lang="fr-FR" sz="1600" dirty="0"/>
            </a:br>
            <a:r>
              <a:rPr lang="fr-FR" sz="1600" dirty="0"/>
              <a:t>les écoles professionnelles (bâtiments, personnels</a:t>
            </a:r>
            <a:br>
              <a:rPr lang="fr-FR" sz="1600" dirty="0"/>
            </a:br>
            <a:r>
              <a:rPr lang="fr-FR" sz="1600" dirty="0"/>
              <a:t>éducatifs, matériel éducatif)</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L’enseignement est gratuit pour les personnes</a:t>
            </a:r>
            <a:br>
              <a:rPr lang="fr-FR" sz="1600" dirty="0"/>
            </a:br>
            <a:r>
              <a:rPr lang="fr-FR" sz="1600" dirty="0"/>
              <a:t>en apprentissage</a:t>
            </a:r>
          </a:p>
          <a:p>
            <a:pPr>
              <a:spcAft>
                <a:spcPts val="600"/>
              </a:spcAft>
            </a:pPr>
            <a:endParaRPr lang="de-DE" sz="1600" b="1" dirty="0"/>
          </a:p>
          <a:p>
            <a:pPr marL="285750" indent="-285750">
              <a:lnSpc>
                <a:spcPts val="2200"/>
              </a:lnSpc>
              <a:spcAft>
                <a:spcPts val="200"/>
              </a:spcAft>
              <a:buClr>
                <a:srgbClr val="D6851B"/>
              </a:buClr>
              <a:buSzPct val="65000"/>
              <a:buFont typeface="Wingdings 3" panose="05040102010807070707" pitchFamily="18" charset="2"/>
              <a:buChar char=""/>
            </a:pPr>
            <a:r>
              <a:rPr lang="fr-FR" sz="1600" b="1" dirty="0"/>
              <a:t> Les coûts sont à la charge de l’État</a:t>
            </a:r>
          </a:p>
        </p:txBody>
      </p:sp>
      <p:sp>
        <p:nvSpPr>
          <p:cNvPr id="40" name="Textfeld 39">
            <a:extLst>
              <a:ext uri="{FF2B5EF4-FFF2-40B4-BE49-F238E27FC236}">
                <a16:creationId xmlns:a16="http://schemas.microsoft.com/office/drawing/2014/main" id="{DF8AF65D-E3FC-47D9-B7BC-A3A467C01872}"/>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fr-FR" sz="2200" b="1" dirty="0">
                <a:solidFill>
                  <a:schemeClr val="bg1"/>
                </a:solidFill>
              </a:rPr>
              <a:t>70 %</a:t>
            </a:r>
          </a:p>
        </p:txBody>
      </p:sp>
      <p:sp>
        <p:nvSpPr>
          <p:cNvPr id="41" name="Textfeld 40">
            <a:extLst>
              <a:ext uri="{FF2B5EF4-FFF2-40B4-BE49-F238E27FC236}">
                <a16:creationId xmlns:a16="http://schemas.microsoft.com/office/drawing/2014/main" id="{395D83C3-9E44-4294-B549-E1318AE5F761}"/>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fr-FR" sz="2200" b="1" dirty="0">
                <a:solidFill>
                  <a:schemeClr val="bg1"/>
                </a:solidFill>
              </a:rPr>
              <a:t>30 %</a:t>
            </a:r>
          </a:p>
        </p:txBody>
      </p:sp>
    </p:spTree>
    <p:extLst>
      <p:ext uri="{BB962C8B-B14F-4D97-AF65-F5344CB8AC3E}">
        <p14:creationId xmlns:p14="http://schemas.microsoft.com/office/powerpoint/2010/main" val="3750942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fade">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500"/>
                                        <p:tgtEl>
                                          <p:spTgt spid="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500"/>
                                        <p:tgtEl>
                                          <p:spTgt spid="1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fade">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fade">
                                      <p:cBhvr>
                                        <p:cTn id="48" dur="500"/>
                                        <p:tgtEl>
                                          <p:spTgt spid="23">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fade">
                                      <p:cBhvr>
                                        <p:cTn id="51" dur="500"/>
                                        <p:tgtEl>
                                          <p:spTgt spid="2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xEl>
                                              <p:pRg st="2" end="2"/>
                                            </p:txEl>
                                          </p:spTgt>
                                        </p:tgtEl>
                                        <p:attrNameLst>
                                          <p:attrName>style.visibility</p:attrName>
                                        </p:attrNameLst>
                                      </p:cBhvr>
                                      <p:to>
                                        <p:strVal val="visible"/>
                                      </p:to>
                                    </p:set>
                                    <p:animEffect transition="in" filter="fade">
                                      <p:cBhvr>
                                        <p:cTn id="56" dur="500"/>
                                        <p:tgtEl>
                                          <p:spTgt spid="23">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xEl>
                                              <p:pRg st="3" end="3"/>
                                            </p:txEl>
                                          </p:spTgt>
                                        </p:tgtEl>
                                        <p:attrNameLst>
                                          <p:attrName>style.visibility</p:attrName>
                                        </p:attrNameLst>
                                      </p:cBhvr>
                                      <p:to>
                                        <p:strVal val="visible"/>
                                      </p:to>
                                    </p:set>
                                    <p:animEffect transition="in" filter="fade">
                                      <p:cBhvr>
                                        <p:cTn id="61" dur="500"/>
                                        <p:tgtEl>
                                          <p:spTgt spid="2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xEl>
                                              <p:pRg st="5" end="5"/>
                                            </p:txEl>
                                          </p:spTgt>
                                        </p:tgtEl>
                                        <p:attrNameLst>
                                          <p:attrName>style.visibility</p:attrName>
                                        </p:attrNameLst>
                                      </p:cBhvr>
                                      <p:to>
                                        <p:strVal val="visible"/>
                                      </p:to>
                                    </p:set>
                                    <p:animEffect transition="in" filter="fade">
                                      <p:cBhvr>
                                        <p:cTn id="66"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25" grpId="0"/>
      <p:bldP spid="18" grpId="0" uiExpand="1" build="p"/>
      <p:bldP spid="2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446715"/>
          </a:xfrm>
        </p:spPr>
        <p:txBody>
          <a:bodyPr/>
          <a:lstStyle/>
          <a:p>
            <a:r>
              <a:rPr lang="fr-FR" noProof="0" dirty="0">
                <a:solidFill>
                  <a:srgbClr val="D6851B"/>
                </a:solidFill>
              </a:rPr>
              <a:t>1. d) Comment se répartissent les coûts ?</a:t>
            </a:r>
          </a:p>
        </p:txBody>
      </p:sp>
      <p:sp>
        <p:nvSpPr>
          <p:cNvPr id="12" name="Inhaltsplatzhalter 5">
            <a:extLst>
              <a:ext uri="{FF2B5EF4-FFF2-40B4-BE49-F238E27FC236}">
                <a16:creationId xmlns:a16="http://schemas.microsoft.com/office/drawing/2014/main" id="{B9ED93A1-5681-4ECA-A0D3-41B9FDD9FFC2}"/>
              </a:ext>
            </a:extLst>
          </p:cNvPr>
          <p:cNvSpPr txBox="1">
            <a:spLocks/>
          </p:cNvSpPr>
          <p:nvPr/>
        </p:nvSpPr>
        <p:spPr>
          <a:xfrm>
            <a:off x="664507" y="1743716"/>
            <a:ext cx="7043134" cy="3026970"/>
          </a:xfrm>
          <a:prstGeom prst="rect">
            <a:avLst/>
          </a:prstGeom>
        </p:spPr>
        <p:txBody>
          <a:bodyPr lIns="0" tIns="0" rIns="0" bIns="0" numCol="2" spcCol="72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ts val="2200"/>
              </a:lnSpc>
              <a:buClr>
                <a:srgbClr val="D6851B"/>
              </a:buClr>
              <a:buSzPct val="65000"/>
              <a:buFont typeface="Wingdings 3" panose="05040102010807070707" pitchFamily="18" charset="2"/>
              <a:buChar char=""/>
            </a:pPr>
            <a:r>
              <a:rPr lang="fr-FR" sz="1500" b="1" dirty="0"/>
              <a:t>18,9 % </a:t>
            </a:r>
            <a:r>
              <a:rPr lang="fr-FR" sz="1500" dirty="0"/>
              <a:t>(= 396.800) </a:t>
            </a:r>
            <a:r>
              <a:rPr lang="fr-FR" sz="1500" b="1" dirty="0"/>
              <a:t>des entreprises allemandes forment en alternance. </a:t>
            </a:r>
            <a:r>
              <a:rPr lang="fr-FR" sz="1500" dirty="0"/>
              <a:t>La plupart de ces entreprises sont des PME</a:t>
            </a:r>
          </a:p>
          <a:p>
            <a:pPr marL="285750" indent="-285750">
              <a:lnSpc>
                <a:spcPts val="2200"/>
              </a:lnSpc>
              <a:buClr>
                <a:srgbClr val="D6851B"/>
              </a:buClr>
              <a:buSzPct val="65000"/>
              <a:buFont typeface="Wingdings 3" panose="05040102010807070707" pitchFamily="18" charset="2"/>
              <a:buChar char=""/>
            </a:pPr>
            <a:r>
              <a:rPr lang="fr-FR" sz="1500" b="1" dirty="0"/>
              <a:t>Le secteur privé contribue à hauteur de 9,7 milliards d’€ à la formation professionnelle </a:t>
            </a:r>
            <a:r>
              <a:rPr lang="fr-FR" sz="1500" dirty="0"/>
              <a:t>(total des coûts nets pour l'année de formation 2022/23 )</a:t>
            </a:r>
          </a:p>
          <a:p>
            <a:pPr marL="285750" indent="-285750">
              <a:lnSpc>
                <a:spcPts val="2200"/>
              </a:lnSpc>
              <a:buClr>
                <a:srgbClr val="D6851B"/>
              </a:buClr>
              <a:buSzPct val="65000"/>
              <a:buFont typeface="Wingdings 3" panose="05040102010807070707" pitchFamily="18" charset="2"/>
              <a:buChar char=""/>
            </a:pPr>
            <a:r>
              <a:rPr lang="fr-FR" sz="1500" dirty="0"/>
              <a:t>Les entreprises forment chaque année plus de </a:t>
            </a:r>
            <a:r>
              <a:rPr lang="fr-FR" sz="1500" b="1" dirty="0"/>
              <a:t>475 000 </a:t>
            </a:r>
            <a:r>
              <a:rPr lang="fr-FR" sz="1500" dirty="0"/>
              <a:t>nouvelles personnes en apprentissage, et en reprennent </a:t>
            </a:r>
            <a:r>
              <a:rPr lang="fr-FR" sz="1500" b="1" dirty="0"/>
              <a:t>79 %</a:t>
            </a:r>
            <a:r>
              <a:rPr lang="fr-FR" sz="1500" dirty="0"/>
              <a:t> </a:t>
            </a:r>
          </a:p>
          <a:p>
            <a:pPr marL="285750" indent="-285750">
              <a:lnSpc>
                <a:spcPts val="2200"/>
              </a:lnSpc>
              <a:buClr>
                <a:srgbClr val="D6851B"/>
              </a:buClr>
              <a:buSzPct val="65000"/>
              <a:buFont typeface="Wingdings 3" panose="05040102010807070707" pitchFamily="18" charset="2"/>
              <a:buChar char=""/>
            </a:pPr>
            <a:r>
              <a:rPr lang="fr-FR" sz="1500" dirty="0"/>
              <a:t>Elles investissent </a:t>
            </a:r>
            <a:r>
              <a:rPr lang="fr-FR" sz="1500" b="1" dirty="0"/>
              <a:t>chaque année 26 210 € par personne en apprentissage</a:t>
            </a:r>
            <a:br>
              <a:rPr lang="fr-FR" sz="1500" dirty="0"/>
            </a:br>
            <a:r>
              <a:rPr lang="fr-FR" sz="1500" dirty="0"/>
              <a:t>(45 % pour la rémunération)</a:t>
            </a:r>
          </a:p>
          <a:p>
            <a:pPr marL="285750" indent="-285750">
              <a:lnSpc>
                <a:spcPts val="2200"/>
              </a:lnSpc>
              <a:buClr>
                <a:srgbClr val="D6851B"/>
              </a:buClr>
              <a:buSzPct val="65000"/>
              <a:buFont typeface="Wingdings 3" panose="05040102010807070707" pitchFamily="18" charset="2"/>
              <a:buChar char=""/>
            </a:pPr>
            <a:r>
              <a:rPr lang="fr-FR" sz="1500" b="1" dirty="0"/>
              <a:t>69 % </a:t>
            </a:r>
            <a:r>
              <a:rPr lang="fr-FR" sz="1500" dirty="0"/>
              <a:t>des investissements</a:t>
            </a:r>
            <a:br>
              <a:rPr lang="fr-FR" sz="1500" dirty="0"/>
            </a:br>
            <a:r>
              <a:rPr lang="fr-FR" sz="1500" dirty="0"/>
              <a:t>sont refinancés par les contributions des personnes en apprentissage à la</a:t>
            </a:r>
            <a:br>
              <a:rPr lang="fr-FR" sz="1500" dirty="0"/>
            </a:br>
            <a:r>
              <a:rPr lang="fr-FR" sz="1500" dirty="0"/>
              <a:t>production, pendant la formation </a:t>
            </a:r>
            <a:br>
              <a:rPr lang="fr-FR" sz="1500" dirty="0"/>
            </a:br>
            <a:r>
              <a:rPr lang="fr-FR" sz="1500" dirty="0"/>
              <a:t>(année de formation 2022/23)</a:t>
            </a:r>
          </a:p>
        </p:txBody>
      </p:sp>
      <p:sp>
        <p:nvSpPr>
          <p:cNvPr id="17" name="Inhaltsplatzhalter 4">
            <a:extLst>
              <a:ext uri="{FF2B5EF4-FFF2-40B4-BE49-F238E27FC236}">
                <a16:creationId xmlns:a16="http://schemas.microsoft.com/office/drawing/2014/main" id="{F35D6B14-AF9C-4885-89A2-D77EEA0174CA}"/>
              </a:ext>
            </a:extLst>
          </p:cNvPr>
          <p:cNvSpPr txBox="1">
            <a:spLocks/>
          </p:cNvSpPr>
          <p:nvPr/>
        </p:nvSpPr>
        <p:spPr>
          <a:xfrm>
            <a:off x="8129960" y="1744313"/>
            <a:ext cx="3811724" cy="2572064"/>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buClr>
                <a:srgbClr val="D6851B"/>
              </a:buClr>
              <a:buSzPct val="65000"/>
              <a:buFont typeface="Wingdings 3" panose="05040102010807070707" pitchFamily="18" charset="2"/>
              <a:buChar char=""/>
            </a:pPr>
            <a:r>
              <a:rPr lang="fr-FR" sz="1500" b="1" dirty="0"/>
              <a:t>Dépenses publiques </a:t>
            </a:r>
            <a:r>
              <a:rPr lang="fr-FR" sz="1500" dirty="0"/>
              <a:t>pour la formation professionnelle en alternance en 2023 : </a:t>
            </a:r>
            <a:br>
              <a:rPr lang="fr-FR" sz="1500" dirty="0"/>
            </a:br>
            <a:r>
              <a:rPr lang="fr-FR" sz="1500" b="1" dirty="0"/>
              <a:t>environ 4,403 milliards d’€</a:t>
            </a:r>
            <a:br>
              <a:rPr lang="fr-FR" sz="1500" dirty="0"/>
            </a:br>
            <a:r>
              <a:rPr lang="fr-FR" sz="1500" b="1" dirty="0"/>
              <a:t>–</a:t>
            </a:r>
            <a:r>
              <a:rPr lang="fr-FR" sz="1500" dirty="0"/>
              <a:t> 3,497 milliards d’€ pour 1 500 écoles professionnelles</a:t>
            </a:r>
            <a:br>
              <a:rPr lang="fr-FR" sz="1500" dirty="0"/>
            </a:br>
            <a:r>
              <a:rPr lang="fr-FR" sz="1500" b="1" dirty="0">
                <a:solidFill>
                  <a:srgbClr val="D6851B"/>
                </a:solidFill>
              </a:rPr>
              <a:t>–</a:t>
            </a:r>
            <a:r>
              <a:rPr lang="fr-FR" sz="1500" dirty="0"/>
              <a:t> 0,906 milliard d’€ pour des mesures </a:t>
            </a:r>
            <a:br>
              <a:rPr lang="fr-FR" sz="1500" dirty="0"/>
            </a:br>
            <a:r>
              <a:rPr lang="fr-FR" sz="1500" dirty="0"/>
              <a:t>     de pilotage, de contrôle et de soutien</a:t>
            </a:r>
          </a:p>
        </p:txBody>
      </p:sp>
      <p:sp>
        <p:nvSpPr>
          <p:cNvPr id="7" name="Rechteck 6">
            <a:extLst>
              <a:ext uri="{FF2B5EF4-FFF2-40B4-BE49-F238E27FC236}">
                <a16:creationId xmlns:a16="http://schemas.microsoft.com/office/drawing/2014/main" id="{6E9A813A-DF70-4603-BF1F-73FA2464103A}"/>
              </a:ext>
            </a:extLst>
          </p:cNvPr>
          <p:cNvSpPr/>
          <p:nvPr/>
        </p:nvSpPr>
        <p:spPr>
          <a:xfrm>
            <a:off x="6096000" y="4743078"/>
            <a:ext cx="4488180" cy="1154932"/>
          </a:xfrm>
          <a:prstGeom prst="rect">
            <a:avLst/>
          </a:prstGeom>
        </p:spPr>
        <p:txBody>
          <a:bodyPr wrap="square" lIns="0" tIns="0" rIns="0" bIns="0">
            <a:spAutoFit/>
          </a:bodyPr>
          <a:lstStyle/>
          <a:p>
            <a:pPr marL="285750" indent="-285750">
              <a:lnSpc>
                <a:spcPts val="2200"/>
              </a:lnSpc>
              <a:spcBef>
                <a:spcPct val="20000"/>
              </a:spcBef>
              <a:buClr>
                <a:srgbClr val="D6851B"/>
              </a:buClr>
              <a:buSzPct val="65000"/>
              <a:buFont typeface="Wingdings 3" panose="05040102010807070707" pitchFamily="18" charset="2"/>
              <a:buChar char=""/>
            </a:pPr>
            <a:r>
              <a:rPr lang="fr-FR" sz="1500" b="1" dirty="0">
                <a:solidFill>
                  <a:srgbClr val="D6851B"/>
                </a:solidFill>
              </a:rPr>
              <a:t>Perçoivent</a:t>
            </a:r>
            <a:r>
              <a:rPr lang="fr-FR" sz="1500" dirty="0"/>
              <a:t> une </a:t>
            </a:r>
            <a:r>
              <a:rPr lang="fr-FR" sz="1500" b="1" dirty="0"/>
              <a:t>rémunération brute moyenne </a:t>
            </a:r>
            <a:r>
              <a:rPr lang="fr-FR" sz="1500" dirty="0"/>
              <a:t>d’environ </a:t>
            </a:r>
            <a:r>
              <a:rPr lang="fr-FR" sz="1500" b="1" dirty="0"/>
              <a:t>1 209 € par mois </a:t>
            </a:r>
            <a:r>
              <a:rPr lang="fr-FR" sz="1500" dirty="0"/>
              <a:t>(2025)</a:t>
            </a:r>
          </a:p>
          <a:p>
            <a:pPr marL="285750" indent="-285750">
              <a:lnSpc>
                <a:spcPts val="2200"/>
              </a:lnSpc>
              <a:spcBef>
                <a:spcPct val="20000"/>
              </a:spcBef>
              <a:buClr>
                <a:srgbClr val="D6851B"/>
              </a:buClr>
              <a:buSzPct val="65000"/>
              <a:buFont typeface="Wingdings 3" panose="05040102010807070707" pitchFamily="18" charset="2"/>
              <a:buChar char=""/>
            </a:pPr>
            <a:r>
              <a:rPr lang="fr-FR" sz="1500" dirty="0"/>
              <a:t>Suivent </a:t>
            </a:r>
            <a:r>
              <a:rPr lang="fr-FR" sz="1500" b="1" dirty="0"/>
              <a:t>gratuitement </a:t>
            </a:r>
            <a:r>
              <a:rPr lang="fr-FR" sz="1500" dirty="0"/>
              <a:t>les cours de l’école professionnelle</a:t>
            </a:r>
            <a:r>
              <a:rPr lang="fr-FR" sz="1500" b="1" dirty="0">
                <a:solidFill>
                  <a:srgbClr val="D6851B"/>
                </a:solidFill>
              </a:rPr>
              <a:t>	</a:t>
            </a:r>
          </a:p>
        </p:txBody>
      </p:sp>
      <p:grpSp>
        <p:nvGrpSpPr>
          <p:cNvPr id="34" name="Gruppieren 33">
            <a:extLst>
              <a:ext uri="{FF2B5EF4-FFF2-40B4-BE49-F238E27FC236}">
                <a16:creationId xmlns:a16="http://schemas.microsoft.com/office/drawing/2014/main" id="{8108EB08-563C-4FB1-86B0-191D708C06C2}"/>
              </a:ext>
            </a:extLst>
          </p:cNvPr>
          <p:cNvGrpSpPr/>
          <p:nvPr/>
        </p:nvGrpSpPr>
        <p:grpSpPr>
          <a:xfrm>
            <a:off x="2724446" y="728353"/>
            <a:ext cx="2968902" cy="1034553"/>
            <a:chOff x="2724446" y="728353"/>
            <a:chExt cx="2968902" cy="1034553"/>
          </a:xfrm>
        </p:grpSpPr>
        <p:sp>
          <p:nvSpPr>
            <p:cNvPr id="19" name="Rechteck: abgerundete Ecken 18">
              <a:extLst>
                <a:ext uri="{FF2B5EF4-FFF2-40B4-BE49-F238E27FC236}">
                  <a16:creationId xmlns:a16="http://schemas.microsoft.com/office/drawing/2014/main" id="{7D863023-0C94-4D27-B5D1-4A2D251B840C}"/>
                </a:ext>
              </a:extLst>
            </p:cNvPr>
            <p:cNvSpPr/>
            <p:nvPr/>
          </p:nvSpPr>
          <p:spPr>
            <a:xfrm>
              <a:off x="2724446" y="1065039"/>
              <a:ext cx="1800000" cy="504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Entreprise </a:t>
              </a:r>
            </a:p>
          </p:txBody>
        </p:sp>
        <p:pic>
          <p:nvPicPr>
            <p:cNvPr id="23" name="Grafik 22">
              <a:extLst>
                <a:ext uri="{FF2B5EF4-FFF2-40B4-BE49-F238E27FC236}">
                  <a16:creationId xmlns:a16="http://schemas.microsoft.com/office/drawing/2014/main" id="{5905A6E1-B117-4BBD-8EB9-97DE533927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8563" y="728353"/>
              <a:ext cx="1404785" cy="1034553"/>
            </a:xfrm>
            <a:prstGeom prst="rect">
              <a:avLst/>
            </a:prstGeom>
          </p:spPr>
        </p:pic>
      </p:grpSp>
      <p:grpSp>
        <p:nvGrpSpPr>
          <p:cNvPr id="35" name="Gruppieren 34">
            <a:extLst>
              <a:ext uri="{FF2B5EF4-FFF2-40B4-BE49-F238E27FC236}">
                <a16:creationId xmlns:a16="http://schemas.microsoft.com/office/drawing/2014/main" id="{286892AE-3719-4428-99E0-81FBEDA79E8B}"/>
              </a:ext>
            </a:extLst>
          </p:cNvPr>
          <p:cNvGrpSpPr/>
          <p:nvPr/>
        </p:nvGrpSpPr>
        <p:grpSpPr>
          <a:xfrm>
            <a:off x="8029752" y="570730"/>
            <a:ext cx="2688902" cy="1130615"/>
            <a:chOff x="8029752" y="570730"/>
            <a:chExt cx="2688902" cy="1130615"/>
          </a:xfrm>
        </p:grpSpPr>
        <p:sp>
          <p:nvSpPr>
            <p:cNvPr id="20" name="Rechteck: abgerundete Ecken 19">
              <a:extLst>
                <a:ext uri="{FF2B5EF4-FFF2-40B4-BE49-F238E27FC236}">
                  <a16:creationId xmlns:a16="http://schemas.microsoft.com/office/drawing/2014/main" id="{85BE6DAA-7C7D-49E2-8741-4AC15B186242}"/>
                </a:ext>
              </a:extLst>
            </p:cNvPr>
            <p:cNvSpPr/>
            <p:nvPr/>
          </p:nvSpPr>
          <p:spPr>
            <a:xfrm>
              <a:off x="8918654" y="1065039"/>
              <a:ext cx="1800000" cy="504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État</a:t>
              </a:r>
            </a:p>
          </p:txBody>
        </p:sp>
        <p:grpSp>
          <p:nvGrpSpPr>
            <p:cNvPr id="30" name="Gruppieren 29">
              <a:extLst>
                <a:ext uri="{FF2B5EF4-FFF2-40B4-BE49-F238E27FC236}">
                  <a16:creationId xmlns:a16="http://schemas.microsoft.com/office/drawing/2014/main" id="{696E8931-9BB3-402F-92CB-87A4C679FE47}"/>
                </a:ext>
              </a:extLst>
            </p:cNvPr>
            <p:cNvGrpSpPr/>
            <p:nvPr/>
          </p:nvGrpSpPr>
          <p:grpSpPr>
            <a:xfrm>
              <a:off x="8029752" y="570730"/>
              <a:ext cx="1339803" cy="1130615"/>
              <a:chOff x="7166075" y="613101"/>
              <a:chExt cx="1099001" cy="927410"/>
            </a:xfrm>
          </p:grpSpPr>
          <p:sp>
            <p:nvSpPr>
              <p:cNvPr id="10" name="Rechteck: eine Ecke abgeschnitten 9">
                <a:extLst>
                  <a:ext uri="{FF2B5EF4-FFF2-40B4-BE49-F238E27FC236}">
                    <a16:creationId xmlns:a16="http://schemas.microsoft.com/office/drawing/2014/main" id="{5A8E883B-E203-42BE-8BF6-ACC38AF65C7E}"/>
                  </a:ext>
                </a:extLst>
              </p:cNvPr>
              <p:cNvSpPr/>
              <p:nvPr/>
            </p:nvSpPr>
            <p:spPr>
              <a:xfrm>
                <a:off x="7299672" y="789255"/>
                <a:ext cx="806538" cy="344379"/>
              </a:xfrm>
              <a:custGeom>
                <a:avLst/>
                <a:gdLst>
                  <a:gd name="connsiteX0" fmla="*/ 0 w 169504"/>
                  <a:gd name="connsiteY0" fmla="*/ 0 h 139592"/>
                  <a:gd name="connsiteX1" fmla="*/ 146238 w 169504"/>
                  <a:gd name="connsiteY1" fmla="*/ 0 h 139592"/>
                  <a:gd name="connsiteX2" fmla="*/ 169504 w 169504"/>
                  <a:gd name="connsiteY2" fmla="*/ 23266 h 139592"/>
                  <a:gd name="connsiteX3" fmla="*/ 169504 w 169504"/>
                  <a:gd name="connsiteY3" fmla="*/ 139592 h 139592"/>
                  <a:gd name="connsiteX4" fmla="*/ 0 w 169504"/>
                  <a:gd name="connsiteY4" fmla="*/ 139592 h 139592"/>
                  <a:gd name="connsiteX5" fmla="*/ 0 w 169504"/>
                  <a:gd name="connsiteY5" fmla="*/ 0 h 139592"/>
                  <a:gd name="connsiteX0" fmla="*/ 0 w 279042"/>
                  <a:gd name="connsiteY0" fmla="*/ 0 h 280086"/>
                  <a:gd name="connsiteX1" fmla="*/ 255776 w 279042"/>
                  <a:gd name="connsiteY1" fmla="*/ 140494 h 280086"/>
                  <a:gd name="connsiteX2" fmla="*/ 279042 w 279042"/>
                  <a:gd name="connsiteY2" fmla="*/ 163760 h 280086"/>
                  <a:gd name="connsiteX3" fmla="*/ 279042 w 279042"/>
                  <a:gd name="connsiteY3" fmla="*/ 280086 h 280086"/>
                  <a:gd name="connsiteX4" fmla="*/ 109538 w 279042"/>
                  <a:gd name="connsiteY4" fmla="*/ 280086 h 280086"/>
                  <a:gd name="connsiteX5" fmla="*/ 0 w 279042"/>
                  <a:gd name="connsiteY5" fmla="*/ 0 h 280086"/>
                  <a:gd name="connsiteX0" fmla="*/ 514350 w 793392"/>
                  <a:gd name="connsiteY0" fmla="*/ 0 h 301517"/>
                  <a:gd name="connsiteX1" fmla="*/ 770126 w 793392"/>
                  <a:gd name="connsiteY1" fmla="*/ 140494 h 301517"/>
                  <a:gd name="connsiteX2" fmla="*/ 793392 w 793392"/>
                  <a:gd name="connsiteY2" fmla="*/ 163760 h 301517"/>
                  <a:gd name="connsiteX3" fmla="*/ 793392 w 793392"/>
                  <a:gd name="connsiteY3" fmla="*/ 280086 h 301517"/>
                  <a:gd name="connsiteX4" fmla="*/ 0 w 793392"/>
                  <a:gd name="connsiteY4" fmla="*/ 301517 h 301517"/>
                  <a:gd name="connsiteX5" fmla="*/ 514350 w 793392"/>
                  <a:gd name="connsiteY5" fmla="*/ 0 h 301517"/>
                  <a:gd name="connsiteX0" fmla="*/ 438150 w 793392"/>
                  <a:gd name="connsiteY0" fmla="*/ 0 h 344379"/>
                  <a:gd name="connsiteX1" fmla="*/ 770126 w 793392"/>
                  <a:gd name="connsiteY1" fmla="*/ 183356 h 344379"/>
                  <a:gd name="connsiteX2" fmla="*/ 793392 w 793392"/>
                  <a:gd name="connsiteY2" fmla="*/ 206622 h 344379"/>
                  <a:gd name="connsiteX3" fmla="*/ 793392 w 793392"/>
                  <a:gd name="connsiteY3" fmla="*/ 322948 h 344379"/>
                  <a:gd name="connsiteX4" fmla="*/ 0 w 793392"/>
                  <a:gd name="connsiteY4" fmla="*/ 344379 h 344379"/>
                  <a:gd name="connsiteX5" fmla="*/ 438150 w 793392"/>
                  <a:gd name="connsiteY5" fmla="*/ 0 h 344379"/>
                  <a:gd name="connsiteX0" fmla="*/ 438150 w 793392"/>
                  <a:gd name="connsiteY0" fmla="*/ 0 h 344379"/>
                  <a:gd name="connsiteX1" fmla="*/ 770126 w 793392"/>
                  <a:gd name="connsiteY1" fmla="*/ 183356 h 344379"/>
                  <a:gd name="connsiteX2" fmla="*/ 793392 w 793392"/>
                  <a:gd name="connsiteY2" fmla="*/ 206622 h 344379"/>
                  <a:gd name="connsiteX3" fmla="*/ 793392 w 793392"/>
                  <a:gd name="connsiteY3" fmla="*/ 322948 h 344379"/>
                  <a:gd name="connsiteX4" fmla="*/ 0 w 793392"/>
                  <a:gd name="connsiteY4" fmla="*/ 344379 h 344379"/>
                  <a:gd name="connsiteX5" fmla="*/ 438150 w 793392"/>
                  <a:gd name="connsiteY5" fmla="*/ 0 h 344379"/>
                  <a:gd name="connsiteX0" fmla="*/ 448915 w 804157"/>
                  <a:gd name="connsiteY0" fmla="*/ 0 h 344379"/>
                  <a:gd name="connsiteX1" fmla="*/ 780891 w 804157"/>
                  <a:gd name="connsiteY1" fmla="*/ 183356 h 344379"/>
                  <a:gd name="connsiteX2" fmla="*/ 804157 w 804157"/>
                  <a:gd name="connsiteY2" fmla="*/ 206622 h 344379"/>
                  <a:gd name="connsiteX3" fmla="*/ 804157 w 804157"/>
                  <a:gd name="connsiteY3" fmla="*/ 322948 h 344379"/>
                  <a:gd name="connsiteX4" fmla="*/ 10765 w 804157"/>
                  <a:gd name="connsiteY4" fmla="*/ 344379 h 344379"/>
                  <a:gd name="connsiteX5" fmla="*/ 448915 w 804157"/>
                  <a:gd name="connsiteY5" fmla="*/ 0 h 344379"/>
                  <a:gd name="connsiteX0" fmla="*/ 448915 w 808920"/>
                  <a:gd name="connsiteY0" fmla="*/ 0 h 344379"/>
                  <a:gd name="connsiteX1" fmla="*/ 780891 w 808920"/>
                  <a:gd name="connsiteY1" fmla="*/ 183356 h 344379"/>
                  <a:gd name="connsiteX2" fmla="*/ 808920 w 808920"/>
                  <a:gd name="connsiteY2" fmla="*/ 259010 h 344379"/>
                  <a:gd name="connsiteX3" fmla="*/ 804157 w 808920"/>
                  <a:gd name="connsiteY3" fmla="*/ 322948 h 344379"/>
                  <a:gd name="connsiteX4" fmla="*/ 10765 w 808920"/>
                  <a:gd name="connsiteY4" fmla="*/ 344379 h 344379"/>
                  <a:gd name="connsiteX5" fmla="*/ 448915 w 808920"/>
                  <a:gd name="connsiteY5" fmla="*/ 0 h 344379"/>
                  <a:gd name="connsiteX0" fmla="*/ 448915 w 808920"/>
                  <a:gd name="connsiteY0" fmla="*/ 0 h 344379"/>
                  <a:gd name="connsiteX1" fmla="*/ 688022 w 808920"/>
                  <a:gd name="connsiteY1" fmla="*/ 145256 h 344379"/>
                  <a:gd name="connsiteX2" fmla="*/ 808920 w 808920"/>
                  <a:gd name="connsiteY2" fmla="*/ 259010 h 344379"/>
                  <a:gd name="connsiteX3" fmla="*/ 804157 w 808920"/>
                  <a:gd name="connsiteY3" fmla="*/ 322948 h 344379"/>
                  <a:gd name="connsiteX4" fmla="*/ 10765 w 808920"/>
                  <a:gd name="connsiteY4" fmla="*/ 344379 h 344379"/>
                  <a:gd name="connsiteX5" fmla="*/ 448915 w 808920"/>
                  <a:gd name="connsiteY5" fmla="*/ 0 h 344379"/>
                  <a:gd name="connsiteX0" fmla="*/ 448915 w 804157"/>
                  <a:gd name="connsiteY0" fmla="*/ 0 h 344379"/>
                  <a:gd name="connsiteX1" fmla="*/ 688022 w 804157"/>
                  <a:gd name="connsiteY1" fmla="*/ 145256 h 344379"/>
                  <a:gd name="connsiteX2" fmla="*/ 797013 w 804157"/>
                  <a:gd name="connsiteY2" fmla="*/ 232816 h 344379"/>
                  <a:gd name="connsiteX3" fmla="*/ 804157 w 804157"/>
                  <a:gd name="connsiteY3" fmla="*/ 322948 h 344379"/>
                  <a:gd name="connsiteX4" fmla="*/ 10765 w 804157"/>
                  <a:gd name="connsiteY4" fmla="*/ 344379 h 344379"/>
                  <a:gd name="connsiteX5" fmla="*/ 448915 w 804157"/>
                  <a:gd name="connsiteY5" fmla="*/ 0 h 344379"/>
                  <a:gd name="connsiteX0" fmla="*/ 448915 w 806538"/>
                  <a:gd name="connsiteY0" fmla="*/ 0 h 344379"/>
                  <a:gd name="connsiteX1" fmla="*/ 688022 w 806538"/>
                  <a:gd name="connsiteY1" fmla="*/ 145256 h 344379"/>
                  <a:gd name="connsiteX2" fmla="*/ 806538 w 806538"/>
                  <a:gd name="connsiteY2" fmla="*/ 242341 h 344379"/>
                  <a:gd name="connsiteX3" fmla="*/ 804157 w 806538"/>
                  <a:gd name="connsiteY3" fmla="*/ 322948 h 344379"/>
                  <a:gd name="connsiteX4" fmla="*/ 10765 w 806538"/>
                  <a:gd name="connsiteY4" fmla="*/ 344379 h 344379"/>
                  <a:gd name="connsiteX5" fmla="*/ 448915 w 806538"/>
                  <a:gd name="connsiteY5" fmla="*/ 0 h 3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38" h="344379">
                    <a:moveTo>
                      <a:pt x="448915" y="0"/>
                    </a:moveTo>
                    <a:lnTo>
                      <a:pt x="688022" y="145256"/>
                    </a:lnTo>
                    <a:lnTo>
                      <a:pt x="806538" y="242341"/>
                    </a:lnTo>
                    <a:cubicBezTo>
                      <a:pt x="805744" y="269210"/>
                      <a:pt x="804951" y="296079"/>
                      <a:pt x="804157" y="322948"/>
                    </a:cubicBezTo>
                    <a:lnTo>
                      <a:pt x="10765" y="344379"/>
                    </a:lnTo>
                    <a:cubicBezTo>
                      <a:pt x="-24160" y="220061"/>
                      <a:pt x="2827" y="248143"/>
                      <a:pt x="4489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B54AD842-DD29-469E-B8E5-89582D049858}"/>
                  </a:ext>
                </a:extLst>
              </p:cNvPr>
              <p:cNvSpPr/>
              <p:nvPr/>
            </p:nvSpPr>
            <p:spPr>
              <a:xfrm>
                <a:off x="7768108" y="1428366"/>
                <a:ext cx="375862" cy="84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BDA2B345-0944-40F0-849C-E3DF8EACB0AE}"/>
                  </a:ext>
                </a:extLst>
              </p:cNvPr>
              <p:cNvSpPr/>
              <p:nvPr/>
            </p:nvSpPr>
            <p:spPr>
              <a:xfrm rot="5400000">
                <a:off x="7823036" y="1187615"/>
                <a:ext cx="446851" cy="109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a:extLst>
                  <a:ext uri="{FF2B5EF4-FFF2-40B4-BE49-F238E27FC236}">
                    <a16:creationId xmlns:a16="http://schemas.microsoft.com/office/drawing/2014/main" id="{530E52FA-ADBC-49A2-91F6-B95C31E6A7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6075" y="613101"/>
                <a:ext cx="1099001" cy="927410"/>
              </a:xfrm>
              <a:prstGeom prst="rect">
                <a:avLst/>
              </a:prstGeom>
            </p:spPr>
          </p:pic>
        </p:grpSp>
      </p:grpSp>
      <p:sp>
        <p:nvSpPr>
          <p:cNvPr id="28" name="Textfeld 27">
            <a:extLst>
              <a:ext uri="{FF2B5EF4-FFF2-40B4-BE49-F238E27FC236}">
                <a16:creationId xmlns:a16="http://schemas.microsoft.com/office/drawing/2014/main" id="{32B56A5B-7338-4E23-83A2-52686691A0DD}"/>
              </a:ext>
            </a:extLst>
          </p:cNvPr>
          <p:cNvSpPr txBox="1"/>
          <p:nvPr/>
        </p:nvSpPr>
        <p:spPr>
          <a:xfrm>
            <a:off x="658812" y="5693880"/>
            <a:ext cx="5437188" cy="307777"/>
          </a:xfrm>
          <a:prstGeom prst="rect">
            <a:avLst/>
          </a:prstGeom>
          <a:noFill/>
        </p:spPr>
        <p:txBody>
          <a:bodyPr wrap="square" lIns="0" tIns="0" rIns="0" bIns="0" rtlCol="0">
            <a:spAutoFit/>
          </a:bodyPr>
          <a:lstStyle/>
          <a:p>
            <a:r>
              <a:rPr lang="fr-FR" sz="1000" dirty="0">
                <a:solidFill>
                  <a:schemeClr val="tx1">
                    <a:lumMod val="50000"/>
                    <a:lumOff val="50000"/>
                  </a:schemeClr>
                </a:solidFill>
              </a:rPr>
              <a:t>Sources : Rapport de données BIBB relatif au rapport sur la formation professionnelle (2026), </a:t>
            </a:r>
            <a:br>
              <a:rPr lang="fr-FR" sz="1000" dirty="0">
                <a:solidFill>
                  <a:schemeClr val="tx1">
                    <a:lumMod val="50000"/>
                    <a:lumOff val="50000"/>
                  </a:schemeClr>
                </a:solidFill>
              </a:rPr>
            </a:br>
            <a:r>
              <a:rPr lang="fr-FR" sz="1000" dirty="0">
                <a:solidFill>
                  <a:schemeClr val="tx1">
                    <a:lumMod val="50000"/>
                    <a:lumOff val="50000"/>
                  </a:schemeClr>
                </a:solidFill>
              </a:rPr>
              <a:t>Report du BIBB 2/2025</a:t>
            </a:r>
          </a:p>
        </p:txBody>
      </p:sp>
      <p:grpSp>
        <p:nvGrpSpPr>
          <p:cNvPr id="36" name="Gruppieren 35">
            <a:extLst>
              <a:ext uri="{FF2B5EF4-FFF2-40B4-BE49-F238E27FC236}">
                <a16:creationId xmlns:a16="http://schemas.microsoft.com/office/drawing/2014/main" id="{EF67D3F6-F387-47AD-A00F-5525DBEF738B}"/>
              </a:ext>
            </a:extLst>
          </p:cNvPr>
          <p:cNvGrpSpPr/>
          <p:nvPr/>
        </p:nvGrpSpPr>
        <p:grpSpPr>
          <a:xfrm>
            <a:off x="3624446" y="4594423"/>
            <a:ext cx="2181155" cy="1001343"/>
            <a:chOff x="3595415" y="4546947"/>
            <a:chExt cx="2181155" cy="1001343"/>
          </a:xfrm>
        </p:grpSpPr>
        <p:sp>
          <p:nvSpPr>
            <p:cNvPr id="21" name="Rechteck: abgerundete Ecken 20">
              <a:extLst>
                <a:ext uri="{FF2B5EF4-FFF2-40B4-BE49-F238E27FC236}">
                  <a16:creationId xmlns:a16="http://schemas.microsoft.com/office/drawing/2014/main" id="{E99C7A92-E5B8-481A-9124-A90EB69FBC9B}"/>
                </a:ext>
              </a:extLst>
            </p:cNvPr>
            <p:cNvSpPr/>
            <p:nvPr/>
          </p:nvSpPr>
          <p:spPr>
            <a:xfrm>
              <a:off x="3976570" y="4848686"/>
              <a:ext cx="1800000" cy="504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Personnes en apprentissage </a:t>
              </a:r>
            </a:p>
          </p:txBody>
        </p:sp>
        <p:grpSp>
          <p:nvGrpSpPr>
            <p:cNvPr id="33" name="Gruppieren 32">
              <a:extLst>
                <a:ext uri="{FF2B5EF4-FFF2-40B4-BE49-F238E27FC236}">
                  <a16:creationId xmlns:a16="http://schemas.microsoft.com/office/drawing/2014/main" id="{87E9F4A9-D30A-4B37-A5FA-409F40F88D00}"/>
                </a:ext>
              </a:extLst>
            </p:cNvPr>
            <p:cNvGrpSpPr/>
            <p:nvPr/>
          </p:nvGrpSpPr>
          <p:grpSpPr>
            <a:xfrm>
              <a:off x="3595415" y="4546947"/>
              <a:ext cx="463762" cy="1001343"/>
              <a:chOff x="2466852" y="4726567"/>
              <a:chExt cx="535353" cy="1155921"/>
            </a:xfrm>
          </p:grpSpPr>
          <p:sp>
            <p:nvSpPr>
              <p:cNvPr id="32" name="Rechteck: abgerundete Ecken 31">
                <a:extLst>
                  <a:ext uri="{FF2B5EF4-FFF2-40B4-BE49-F238E27FC236}">
                    <a16:creationId xmlns:a16="http://schemas.microsoft.com/office/drawing/2014/main" id="{BA85DF55-43D6-4852-B3F8-A459CF8D3EB5}"/>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a:extLst>
                  <a:ext uri="{FF2B5EF4-FFF2-40B4-BE49-F238E27FC236}">
                    <a16:creationId xmlns:a16="http://schemas.microsoft.com/office/drawing/2014/main" id="{195E1512-802C-4759-969A-579FC388096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spTree>
    <p:extLst>
      <p:ext uri="{BB962C8B-B14F-4D97-AF65-F5344CB8AC3E}">
        <p14:creationId xmlns:p14="http://schemas.microsoft.com/office/powerpoint/2010/main" val="3963333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7"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2. Aperçu des coûts et des gains</a:t>
            </a:r>
          </a:p>
        </p:txBody>
      </p:sp>
      <p:sp>
        <p:nvSpPr>
          <p:cNvPr id="4" name="Textfeld 3">
            <a:extLst>
              <a:ext uri="{FF2B5EF4-FFF2-40B4-BE49-F238E27FC236}">
                <a16:creationId xmlns:a16="http://schemas.microsoft.com/office/drawing/2014/main" id="{134A5880-57F5-4196-A904-4211D6EF3921}"/>
              </a:ext>
            </a:extLst>
          </p:cNvPr>
          <p:cNvSpPr txBox="1"/>
          <p:nvPr/>
        </p:nvSpPr>
        <p:spPr>
          <a:xfrm>
            <a:off x="658813" y="1572161"/>
            <a:ext cx="7528844" cy="769441"/>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Quels sont les coûts entraînés par les personnes en apprentissage ?</a:t>
            </a:r>
          </a:p>
          <a:p>
            <a:pPr marL="457200" indent="-457200">
              <a:lnSpc>
                <a:spcPts val="2400"/>
              </a:lnSpc>
              <a:spcAft>
                <a:spcPts val="1200"/>
              </a:spcAft>
              <a:buFont typeface="+mj-lt"/>
              <a:buAutoNum type="alphaLcParenR"/>
            </a:pPr>
            <a:r>
              <a:rPr lang="fr-FR" sz="2000" dirty="0">
                <a:latin typeface="+mj-lt"/>
              </a:rPr>
              <a:t>Comment les gains sont-ils générés ?</a:t>
            </a:r>
          </a:p>
        </p:txBody>
      </p:sp>
    </p:spTree>
    <p:extLst>
      <p:ext uri="{BB962C8B-B14F-4D97-AF65-F5344CB8AC3E}">
        <p14:creationId xmlns:p14="http://schemas.microsoft.com/office/powerpoint/2010/main" val="3224870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Gerader Verbinder 35">
            <a:extLst>
              <a:ext uri="{FF2B5EF4-FFF2-40B4-BE49-F238E27FC236}">
                <a16:creationId xmlns:a16="http://schemas.microsoft.com/office/drawing/2014/main" id="{88D3F5D8-5458-4E52-935C-62225995957D}"/>
              </a:ext>
            </a:extLst>
          </p:cNvPr>
          <p:cNvCxnSpPr>
            <a:cxnSpLocks/>
          </p:cNvCxnSpPr>
          <p:nvPr/>
        </p:nvCxnSpPr>
        <p:spPr>
          <a:xfrm>
            <a:off x="7580062" y="1460241"/>
            <a:ext cx="0" cy="26322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0A2D64D1-EB09-4905-8FD5-676750319FFF}"/>
              </a:ext>
            </a:extLst>
          </p:cNvPr>
          <p:cNvCxnSpPr>
            <a:cxnSpLocks/>
          </p:cNvCxnSpPr>
          <p:nvPr/>
        </p:nvCxnSpPr>
        <p:spPr>
          <a:xfrm>
            <a:off x="10471365" y="1460241"/>
            <a:ext cx="0" cy="34257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75DF7342-F18C-496D-9464-C3D83C26C4CA}"/>
              </a:ext>
            </a:extLst>
          </p:cNvPr>
          <p:cNvCxnSpPr>
            <a:cxnSpLocks/>
            <a:endCxn id="25" idx="0"/>
          </p:cNvCxnSpPr>
          <p:nvPr/>
        </p:nvCxnSpPr>
        <p:spPr>
          <a:xfrm>
            <a:off x="4740043" y="1460241"/>
            <a:ext cx="17094" cy="26451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7821D28C-4BBD-482A-896E-1338A27EC19D}"/>
              </a:ext>
            </a:extLst>
          </p:cNvPr>
          <p:cNvCxnSpPr>
            <a:cxnSpLocks/>
          </p:cNvCxnSpPr>
          <p:nvPr/>
        </p:nvCxnSpPr>
        <p:spPr>
          <a:xfrm flipH="1">
            <a:off x="1878510" y="1460241"/>
            <a:ext cx="25594" cy="26322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Group 10">
            <a:extLst>
              <a:ext uri="{FF2B5EF4-FFF2-40B4-BE49-F238E27FC236}">
                <a16:creationId xmlns:a16="http://schemas.microsoft.com/office/drawing/2014/main" id="{50D31295-D467-4429-8929-FB57AAEF9787}"/>
              </a:ext>
            </a:extLst>
          </p:cNvPr>
          <p:cNvGrpSpPr>
            <a:grpSpLocks/>
          </p:cNvGrpSpPr>
          <p:nvPr/>
        </p:nvGrpSpPr>
        <p:grpSpPr bwMode="auto">
          <a:xfrm rot="10800000" flipV="1">
            <a:off x="1904104" y="1232722"/>
            <a:ext cx="8567105" cy="231565"/>
            <a:chOff x="848" y="981"/>
            <a:chExt cx="4035" cy="458"/>
          </a:xfrm>
        </p:grpSpPr>
        <p:sp>
          <p:nvSpPr>
            <p:cNvPr id="39" name="Line 11">
              <a:extLst>
                <a:ext uri="{FF2B5EF4-FFF2-40B4-BE49-F238E27FC236}">
                  <a16:creationId xmlns:a16="http://schemas.microsoft.com/office/drawing/2014/main" id="{F0E03623-6AF1-4403-A09E-FFF546E82BB5}"/>
                </a:ext>
              </a:extLst>
            </p:cNvPr>
            <p:cNvSpPr>
              <a:spLocks noChangeShapeType="1"/>
            </p:cNvSpPr>
            <p:nvPr/>
          </p:nvSpPr>
          <p:spPr bwMode="auto">
            <a:xfrm>
              <a:off x="2880" y="981"/>
              <a:ext cx="0" cy="450"/>
            </a:xfrm>
            <a:prstGeom prst="line">
              <a:avLst/>
            </a:prstGeom>
            <a:noFill/>
            <a:ln w="9360" cap="sq">
              <a:solidFill>
                <a:schemeClr val="bg1">
                  <a:lumMod val="5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latin typeface="+mj-lt"/>
              </a:endParaRPr>
            </a:p>
          </p:txBody>
        </p:sp>
        <p:sp>
          <p:nvSpPr>
            <p:cNvPr id="40" name="Line 12">
              <a:extLst>
                <a:ext uri="{FF2B5EF4-FFF2-40B4-BE49-F238E27FC236}">
                  <a16:creationId xmlns:a16="http://schemas.microsoft.com/office/drawing/2014/main" id="{C797B4E4-4A7A-4298-AB15-74BDD2977645}"/>
                </a:ext>
              </a:extLst>
            </p:cNvPr>
            <p:cNvSpPr>
              <a:spLocks noChangeShapeType="1"/>
            </p:cNvSpPr>
            <p:nvPr/>
          </p:nvSpPr>
          <p:spPr bwMode="auto">
            <a:xfrm>
              <a:off x="848" y="1431"/>
              <a:ext cx="4035" cy="8"/>
            </a:xfrm>
            <a:prstGeom prst="line">
              <a:avLst/>
            </a:prstGeom>
            <a:noFill/>
            <a:ln w="9360" cap="sq">
              <a:solidFill>
                <a:schemeClr val="bg1">
                  <a:lumMod val="5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latin typeface="+mj-lt"/>
              </a:endParaRPr>
            </a:p>
          </p:txBody>
        </p:sp>
      </p:grpSp>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fr-FR" noProof="0" dirty="0">
                <a:solidFill>
                  <a:srgbClr val="D6851B"/>
                </a:solidFill>
              </a:rPr>
              <a:t>2. a) Quels sont les coûts entraînés par les personnes en apprentissage ?</a:t>
            </a:r>
          </a:p>
        </p:txBody>
      </p: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658813" y="1449886"/>
            <a:ext cx="2482420" cy="914848"/>
          </a:xfrm>
          <a:solidFill>
            <a:schemeClr val="bg1">
              <a:lumMod val="65000"/>
            </a:schemeClr>
          </a:solidFill>
        </p:spPr>
        <p:txBody>
          <a:bodyPr wrap="square" lIns="36000" tIns="72000" rIns="36000" bIns="72000">
            <a:spAutoFit/>
          </a:bodyPr>
          <a:lstStyle/>
          <a:p>
            <a:pPr algn="ctr">
              <a:lnSpc>
                <a:spcPct val="100000"/>
              </a:lnSpc>
              <a:spcBef>
                <a:spcPts val="600"/>
              </a:spcBef>
            </a:pPr>
            <a:r>
              <a:rPr lang="fr-FR" sz="1600" dirty="0"/>
              <a:t>Coûts de personnel pour les personnes en apprentissage (</a:t>
            </a:r>
            <a:r>
              <a:rPr lang="fr-FR" baseline="-14000" dirty="0"/>
              <a:t>~</a:t>
            </a:r>
            <a:r>
              <a:rPr lang="fr-FR" sz="1600" dirty="0"/>
              <a:t>60 %)</a:t>
            </a:r>
          </a:p>
        </p:txBody>
      </p:sp>
      <p:sp>
        <p:nvSpPr>
          <p:cNvPr id="11" name="Textplatzhalter 3">
            <a:extLst>
              <a:ext uri="{FF2B5EF4-FFF2-40B4-BE49-F238E27FC236}">
                <a16:creationId xmlns:a16="http://schemas.microsoft.com/office/drawing/2014/main" id="{F2D45D2A-CE04-42D0-9076-1FC4CFAA23EC}"/>
              </a:ext>
            </a:extLst>
          </p:cNvPr>
          <p:cNvSpPr txBox="1">
            <a:spLocks/>
          </p:cNvSpPr>
          <p:nvPr/>
        </p:nvSpPr>
        <p:spPr>
          <a:xfrm>
            <a:off x="4716870" y="885539"/>
            <a:ext cx="2880000" cy="504000"/>
          </a:xfrm>
          <a:prstGeom prst="rect">
            <a:avLst/>
          </a:prstGeom>
          <a:solidFill>
            <a:schemeClr val="bg1">
              <a:lumMod val="50000"/>
            </a:schemeClr>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Coûts bruts</a:t>
            </a:r>
          </a:p>
        </p:txBody>
      </p:sp>
      <p:sp>
        <p:nvSpPr>
          <p:cNvPr id="12" name="Textfeld 11">
            <a:extLst>
              <a:ext uri="{FF2B5EF4-FFF2-40B4-BE49-F238E27FC236}">
                <a16:creationId xmlns:a16="http://schemas.microsoft.com/office/drawing/2014/main" id="{3B13838D-A3A5-42AA-895A-AA0A579D710B}"/>
              </a:ext>
            </a:extLst>
          </p:cNvPr>
          <p:cNvSpPr txBox="1"/>
          <p:nvPr/>
        </p:nvSpPr>
        <p:spPr>
          <a:xfrm>
            <a:off x="479425" y="5448148"/>
            <a:ext cx="7303174" cy="246221"/>
          </a:xfrm>
          <a:prstGeom prst="rect">
            <a:avLst/>
          </a:prstGeom>
          <a:noFill/>
        </p:spPr>
        <p:txBody>
          <a:bodyPr wrap="square" rtlCol="0">
            <a:spAutoFit/>
          </a:bodyPr>
          <a:lstStyle/>
          <a:p>
            <a:r>
              <a:rPr lang="fr-FR" sz="1000" dirty="0">
                <a:solidFill>
                  <a:schemeClr val="tx1">
                    <a:lumMod val="50000"/>
                    <a:lumOff val="50000"/>
                  </a:schemeClr>
                </a:solidFill>
              </a:rPr>
              <a:t>Sources : Rapport de données BIBB relatif au rapport sur la formation professionnelle (2026), Report du BIBB 2/2025</a:t>
            </a:r>
          </a:p>
        </p:txBody>
      </p:sp>
      <p:sp>
        <p:nvSpPr>
          <p:cNvPr id="19" name="Textplatzhalter 3">
            <a:extLst>
              <a:ext uri="{FF2B5EF4-FFF2-40B4-BE49-F238E27FC236}">
                <a16:creationId xmlns:a16="http://schemas.microsoft.com/office/drawing/2014/main" id="{E22E1AF7-1D63-4F03-B805-7654CC157176}"/>
              </a:ext>
            </a:extLst>
          </p:cNvPr>
          <p:cNvSpPr txBox="1">
            <a:spLocks/>
          </p:cNvSpPr>
          <p:nvPr/>
        </p:nvSpPr>
        <p:spPr>
          <a:xfrm>
            <a:off x="658813" y="2448905"/>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Rémunération (45 %)</a:t>
            </a:r>
          </a:p>
        </p:txBody>
      </p:sp>
      <p:sp>
        <p:nvSpPr>
          <p:cNvPr id="20" name="Textplatzhalter 3">
            <a:extLst>
              <a:ext uri="{FF2B5EF4-FFF2-40B4-BE49-F238E27FC236}">
                <a16:creationId xmlns:a16="http://schemas.microsoft.com/office/drawing/2014/main" id="{6ED48A4A-3AF6-43DF-A4F5-9702626E922F}"/>
              </a:ext>
            </a:extLst>
          </p:cNvPr>
          <p:cNvSpPr txBox="1">
            <a:spLocks/>
          </p:cNvSpPr>
          <p:nvPr/>
        </p:nvSpPr>
        <p:spPr>
          <a:xfrm>
            <a:off x="658813" y="3277137"/>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Prestations sociales</a:t>
            </a:r>
            <a:br>
              <a:rPr lang="fr-FR" sz="1600" dirty="0">
                <a:solidFill>
                  <a:schemeClr val="tx1"/>
                </a:solidFill>
              </a:rPr>
            </a:br>
            <a:r>
              <a:rPr lang="fr-FR" sz="1600" dirty="0">
                <a:solidFill>
                  <a:schemeClr val="tx1"/>
                </a:solidFill>
              </a:rPr>
              <a:t>sur la base des conventions collectives</a:t>
            </a:r>
          </a:p>
        </p:txBody>
      </p:sp>
      <p:sp>
        <p:nvSpPr>
          <p:cNvPr id="21" name="Textplatzhalter 3">
            <a:extLst>
              <a:ext uri="{FF2B5EF4-FFF2-40B4-BE49-F238E27FC236}">
                <a16:creationId xmlns:a16="http://schemas.microsoft.com/office/drawing/2014/main" id="{4E43C32F-8D40-455E-9B41-CFD7208112A4}"/>
              </a:ext>
            </a:extLst>
          </p:cNvPr>
          <p:cNvSpPr txBox="1">
            <a:spLocks/>
          </p:cNvSpPr>
          <p:nvPr/>
        </p:nvSpPr>
        <p:spPr>
          <a:xfrm>
            <a:off x="658813" y="4105369"/>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Prestations sociales</a:t>
            </a:r>
            <a:br>
              <a:rPr lang="fr-FR" sz="1600" dirty="0">
                <a:solidFill>
                  <a:schemeClr val="tx1"/>
                </a:solidFill>
              </a:rPr>
            </a:br>
            <a:r>
              <a:rPr lang="fr-FR" sz="1600" dirty="0">
                <a:solidFill>
                  <a:schemeClr val="tx1"/>
                </a:solidFill>
              </a:rPr>
              <a:t>à titre volontaire</a:t>
            </a:r>
          </a:p>
        </p:txBody>
      </p:sp>
      <p:sp>
        <p:nvSpPr>
          <p:cNvPr id="22" name="Textplatzhalter 3">
            <a:extLst>
              <a:ext uri="{FF2B5EF4-FFF2-40B4-BE49-F238E27FC236}">
                <a16:creationId xmlns:a16="http://schemas.microsoft.com/office/drawing/2014/main" id="{9B145DD1-78BC-405C-B4CD-444AB798401E}"/>
              </a:ext>
            </a:extLst>
          </p:cNvPr>
          <p:cNvSpPr txBox="1">
            <a:spLocks/>
          </p:cNvSpPr>
          <p:nvPr/>
        </p:nvSpPr>
        <p:spPr>
          <a:xfrm>
            <a:off x="3515927" y="1588385"/>
            <a:ext cx="2482420" cy="637849"/>
          </a:xfrm>
          <a:prstGeom prst="rect">
            <a:avLst/>
          </a:prstGeom>
          <a:solidFill>
            <a:schemeClr val="bg1">
              <a:lumMod val="6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Coûts de personnel pour les formateur·rice·s (</a:t>
            </a:r>
            <a:r>
              <a:rPr lang="fr-FR" baseline="-14000" dirty="0">
                <a:solidFill>
                  <a:prstClr val="white"/>
                </a:solidFill>
              </a:rPr>
              <a:t>~</a:t>
            </a:r>
            <a:r>
              <a:rPr lang="fr-FR" sz="1600" dirty="0"/>
              <a:t>25 %)</a:t>
            </a:r>
          </a:p>
        </p:txBody>
      </p:sp>
      <p:sp>
        <p:nvSpPr>
          <p:cNvPr id="23" name="Textplatzhalter 3">
            <a:extLst>
              <a:ext uri="{FF2B5EF4-FFF2-40B4-BE49-F238E27FC236}">
                <a16:creationId xmlns:a16="http://schemas.microsoft.com/office/drawing/2014/main" id="{2D371EC3-A387-461F-AA58-FE1A8E4228EF}"/>
              </a:ext>
            </a:extLst>
          </p:cNvPr>
          <p:cNvSpPr txBox="1">
            <a:spLocks/>
          </p:cNvSpPr>
          <p:nvPr/>
        </p:nvSpPr>
        <p:spPr>
          <a:xfrm>
            <a:off x="3515927" y="2448905"/>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Formateurs</a:t>
            </a:r>
            <a:br>
              <a:rPr lang="fr-FR" sz="1600" dirty="0">
                <a:solidFill>
                  <a:schemeClr val="tx1"/>
                </a:solidFill>
              </a:rPr>
            </a:br>
            <a:r>
              <a:rPr lang="fr-FR" sz="1600" dirty="0">
                <a:solidFill>
                  <a:schemeClr val="tx1"/>
                </a:solidFill>
              </a:rPr>
              <a:t>à plein temps</a:t>
            </a:r>
          </a:p>
        </p:txBody>
      </p:sp>
      <p:sp>
        <p:nvSpPr>
          <p:cNvPr id="24" name="Textplatzhalter 3">
            <a:extLst>
              <a:ext uri="{FF2B5EF4-FFF2-40B4-BE49-F238E27FC236}">
                <a16:creationId xmlns:a16="http://schemas.microsoft.com/office/drawing/2014/main" id="{299AEAD2-18DA-4C4B-A71D-FEAA181974A4}"/>
              </a:ext>
            </a:extLst>
          </p:cNvPr>
          <p:cNvSpPr txBox="1">
            <a:spLocks/>
          </p:cNvSpPr>
          <p:nvPr/>
        </p:nvSpPr>
        <p:spPr>
          <a:xfrm>
            <a:off x="3515927" y="3277137"/>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Formateurs</a:t>
            </a:r>
            <a:br>
              <a:rPr lang="fr-FR" sz="1600" dirty="0">
                <a:solidFill>
                  <a:schemeClr val="tx1"/>
                </a:solidFill>
              </a:rPr>
            </a:br>
            <a:r>
              <a:rPr lang="fr-FR" sz="1600" dirty="0">
                <a:solidFill>
                  <a:schemeClr val="tx1"/>
                </a:solidFill>
              </a:rPr>
              <a:t>à temps partiel</a:t>
            </a:r>
          </a:p>
        </p:txBody>
      </p:sp>
      <p:sp>
        <p:nvSpPr>
          <p:cNvPr id="25" name="Textplatzhalter 3">
            <a:extLst>
              <a:ext uri="{FF2B5EF4-FFF2-40B4-BE49-F238E27FC236}">
                <a16:creationId xmlns:a16="http://schemas.microsoft.com/office/drawing/2014/main" id="{8DA752B4-A0BB-416B-ADE7-2C88C776DBBD}"/>
              </a:ext>
            </a:extLst>
          </p:cNvPr>
          <p:cNvSpPr txBox="1">
            <a:spLocks/>
          </p:cNvSpPr>
          <p:nvPr/>
        </p:nvSpPr>
        <p:spPr>
          <a:xfrm>
            <a:off x="3515927" y="4105369"/>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Formateurs</a:t>
            </a:r>
            <a:br>
              <a:rPr lang="fr-FR" sz="1600" dirty="0">
                <a:solidFill>
                  <a:schemeClr val="tx1"/>
                </a:solidFill>
              </a:rPr>
            </a:br>
            <a:r>
              <a:rPr lang="fr-FR" sz="1600" dirty="0">
                <a:solidFill>
                  <a:schemeClr val="tx1"/>
                </a:solidFill>
              </a:rPr>
              <a:t>externes</a:t>
            </a:r>
          </a:p>
        </p:txBody>
      </p:sp>
      <p:sp>
        <p:nvSpPr>
          <p:cNvPr id="26" name="Textplatzhalter 3">
            <a:extLst>
              <a:ext uri="{FF2B5EF4-FFF2-40B4-BE49-F238E27FC236}">
                <a16:creationId xmlns:a16="http://schemas.microsoft.com/office/drawing/2014/main" id="{0CA1762D-2B36-43B4-9788-E43D88D43BB2}"/>
              </a:ext>
            </a:extLst>
          </p:cNvPr>
          <p:cNvSpPr txBox="1">
            <a:spLocks/>
          </p:cNvSpPr>
          <p:nvPr/>
        </p:nvSpPr>
        <p:spPr>
          <a:xfrm>
            <a:off x="6373041" y="1557608"/>
            <a:ext cx="2482420" cy="699404"/>
          </a:xfrm>
          <a:prstGeom prst="rect">
            <a:avLst/>
          </a:prstGeom>
          <a:solidFill>
            <a:schemeClr val="bg1">
              <a:lumMod val="6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Coûts des installations et du matériel (</a:t>
            </a:r>
            <a:r>
              <a:rPr lang="fr-FR" sz="2400" baseline="-14000" dirty="0">
                <a:solidFill>
                  <a:prstClr val="white"/>
                </a:solidFill>
              </a:rPr>
              <a:t>~</a:t>
            </a:r>
            <a:r>
              <a:rPr lang="fr-FR" sz="1800" dirty="0"/>
              <a:t>4 %)</a:t>
            </a:r>
          </a:p>
        </p:txBody>
      </p:sp>
      <p:sp>
        <p:nvSpPr>
          <p:cNvPr id="27" name="Textplatzhalter 3">
            <a:extLst>
              <a:ext uri="{FF2B5EF4-FFF2-40B4-BE49-F238E27FC236}">
                <a16:creationId xmlns:a16="http://schemas.microsoft.com/office/drawing/2014/main" id="{858BAEB2-2157-42EF-BBA0-3B0D94422291}"/>
              </a:ext>
            </a:extLst>
          </p:cNvPr>
          <p:cNvSpPr txBox="1">
            <a:spLocks/>
          </p:cNvSpPr>
          <p:nvPr/>
        </p:nvSpPr>
        <p:spPr>
          <a:xfrm>
            <a:off x="6373041" y="2479683"/>
            <a:ext cx="2482420" cy="576293"/>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Poste de travail (outils, appareils, matériel de pratique) </a:t>
            </a:r>
          </a:p>
        </p:txBody>
      </p:sp>
      <p:sp>
        <p:nvSpPr>
          <p:cNvPr id="28" name="Textplatzhalter 3">
            <a:extLst>
              <a:ext uri="{FF2B5EF4-FFF2-40B4-BE49-F238E27FC236}">
                <a16:creationId xmlns:a16="http://schemas.microsoft.com/office/drawing/2014/main" id="{F699960E-0DC8-45FA-911E-8F26219C6ABF}"/>
              </a:ext>
            </a:extLst>
          </p:cNvPr>
          <p:cNvSpPr txBox="1">
            <a:spLocks/>
          </p:cNvSpPr>
          <p:nvPr/>
        </p:nvSpPr>
        <p:spPr>
          <a:xfrm>
            <a:off x="6373041" y="3277138"/>
            <a:ext cx="2482420" cy="637848"/>
          </a:xfrm>
          <a:prstGeom prst="rect">
            <a:avLst/>
          </a:prstGeom>
          <a:solidFill>
            <a:schemeClr val="bg1">
              <a:lumMod val="95000"/>
            </a:scheme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Atelier d’apprentissage</a:t>
            </a:r>
          </a:p>
        </p:txBody>
      </p:sp>
      <p:sp>
        <p:nvSpPr>
          <p:cNvPr id="29" name="Textplatzhalter 3">
            <a:extLst>
              <a:ext uri="{FF2B5EF4-FFF2-40B4-BE49-F238E27FC236}">
                <a16:creationId xmlns:a16="http://schemas.microsoft.com/office/drawing/2014/main" id="{D9BD8C14-AC28-4C1F-9470-1BBC9113B764}"/>
              </a:ext>
            </a:extLst>
          </p:cNvPr>
          <p:cNvSpPr txBox="1">
            <a:spLocks/>
          </p:cNvSpPr>
          <p:nvPr/>
        </p:nvSpPr>
        <p:spPr>
          <a:xfrm>
            <a:off x="6373041" y="4105369"/>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Enseignement dans l’entreprise</a:t>
            </a:r>
          </a:p>
        </p:txBody>
      </p:sp>
      <p:sp>
        <p:nvSpPr>
          <p:cNvPr id="30" name="Textplatzhalter 3">
            <a:extLst>
              <a:ext uri="{FF2B5EF4-FFF2-40B4-BE49-F238E27FC236}">
                <a16:creationId xmlns:a16="http://schemas.microsoft.com/office/drawing/2014/main" id="{497BB729-88A3-41D5-9175-A11B91DC20CB}"/>
              </a:ext>
            </a:extLst>
          </p:cNvPr>
          <p:cNvSpPr txBox="1">
            <a:spLocks/>
          </p:cNvSpPr>
          <p:nvPr/>
        </p:nvSpPr>
        <p:spPr>
          <a:xfrm>
            <a:off x="9230155" y="1557608"/>
            <a:ext cx="2482420" cy="699404"/>
          </a:xfrm>
          <a:prstGeom prst="rect">
            <a:avLst/>
          </a:prstGeom>
          <a:solidFill>
            <a:schemeClr val="bg1">
              <a:lumMod val="6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Autres coûts (</a:t>
            </a:r>
            <a:r>
              <a:rPr lang="fr-FR" sz="2400" baseline="-14000" dirty="0">
                <a:solidFill>
                  <a:prstClr val="white"/>
                </a:solidFill>
              </a:rPr>
              <a:t>~</a:t>
            </a:r>
            <a:r>
              <a:rPr lang="fr-FR" sz="1800" dirty="0"/>
              <a:t>11 %)</a:t>
            </a:r>
          </a:p>
        </p:txBody>
      </p:sp>
      <p:sp>
        <p:nvSpPr>
          <p:cNvPr id="31" name="Textplatzhalter 3">
            <a:extLst>
              <a:ext uri="{FF2B5EF4-FFF2-40B4-BE49-F238E27FC236}">
                <a16:creationId xmlns:a16="http://schemas.microsoft.com/office/drawing/2014/main" id="{F2A5860E-A85B-4A29-9C3F-14AB6B643320}"/>
              </a:ext>
            </a:extLst>
          </p:cNvPr>
          <p:cNvSpPr txBox="1">
            <a:spLocks/>
          </p:cNvSpPr>
          <p:nvPr/>
        </p:nvSpPr>
        <p:spPr>
          <a:xfrm>
            <a:off x="9230155" y="2371961"/>
            <a:ext cx="2482420" cy="791737"/>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Matériel et médias d’enseignement</a:t>
            </a:r>
            <a:br>
              <a:rPr lang="fr-FR" sz="1400" dirty="0">
                <a:solidFill>
                  <a:schemeClr val="tx1"/>
                </a:solidFill>
              </a:rPr>
            </a:br>
            <a:r>
              <a:rPr lang="fr-FR" sz="1400" dirty="0">
                <a:solidFill>
                  <a:schemeClr val="tx1"/>
                </a:solidFill>
              </a:rPr>
              <a:t>et d’apprentissage</a:t>
            </a:r>
          </a:p>
        </p:txBody>
      </p:sp>
      <p:sp>
        <p:nvSpPr>
          <p:cNvPr id="32" name="Textplatzhalter 3">
            <a:extLst>
              <a:ext uri="{FF2B5EF4-FFF2-40B4-BE49-F238E27FC236}">
                <a16:creationId xmlns:a16="http://schemas.microsoft.com/office/drawing/2014/main" id="{4305A8B3-2531-41F2-A438-5F18E4036627}"/>
              </a:ext>
            </a:extLst>
          </p:cNvPr>
          <p:cNvSpPr txBox="1">
            <a:spLocks/>
          </p:cNvSpPr>
          <p:nvPr/>
        </p:nvSpPr>
        <p:spPr>
          <a:xfrm>
            <a:off x="9230155" y="3150517"/>
            <a:ext cx="2482420" cy="576293"/>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Vêtements de travail et de protection</a:t>
            </a:r>
          </a:p>
        </p:txBody>
      </p:sp>
      <p:sp>
        <p:nvSpPr>
          <p:cNvPr id="33" name="Textplatzhalter 3">
            <a:extLst>
              <a:ext uri="{FF2B5EF4-FFF2-40B4-BE49-F238E27FC236}">
                <a16:creationId xmlns:a16="http://schemas.microsoft.com/office/drawing/2014/main" id="{CDF21ECD-BBB7-4A1D-808F-07DC10B198AC}"/>
              </a:ext>
            </a:extLst>
          </p:cNvPr>
          <p:cNvSpPr txBox="1">
            <a:spLocks/>
          </p:cNvSpPr>
          <p:nvPr/>
        </p:nvSpPr>
        <p:spPr>
          <a:xfrm>
            <a:off x="9230154" y="3790571"/>
            <a:ext cx="2482420" cy="391628"/>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Gestion de la formation</a:t>
            </a:r>
          </a:p>
        </p:txBody>
      </p:sp>
      <p:sp>
        <p:nvSpPr>
          <p:cNvPr id="34" name="Textplatzhalter 3">
            <a:extLst>
              <a:ext uri="{FF2B5EF4-FFF2-40B4-BE49-F238E27FC236}">
                <a16:creationId xmlns:a16="http://schemas.microsoft.com/office/drawing/2014/main" id="{CC10857E-6071-43E2-BA07-72CCE78090B8}"/>
              </a:ext>
            </a:extLst>
          </p:cNvPr>
          <p:cNvSpPr txBox="1">
            <a:spLocks/>
          </p:cNvSpPr>
          <p:nvPr/>
        </p:nvSpPr>
        <p:spPr>
          <a:xfrm>
            <a:off x="9230155" y="4338293"/>
            <a:ext cx="2482420" cy="391628"/>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Formation externe</a:t>
            </a:r>
          </a:p>
        </p:txBody>
      </p:sp>
      <p:sp>
        <p:nvSpPr>
          <p:cNvPr id="35" name="Textplatzhalter 3">
            <a:extLst>
              <a:ext uri="{FF2B5EF4-FFF2-40B4-BE49-F238E27FC236}">
                <a16:creationId xmlns:a16="http://schemas.microsoft.com/office/drawing/2014/main" id="{E03A5399-92B1-4A80-A545-81FB786B3EAE}"/>
              </a:ext>
            </a:extLst>
          </p:cNvPr>
          <p:cNvSpPr txBox="1">
            <a:spLocks/>
          </p:cNvSpPr>
          <p:nvPr/>
        </p:nvSpPr>
        <p:spPr>
          <a:xfrm>
            <a:off x="9230155" y="4886016"/>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Frais de chambre/d’examen</a:t>
            </a:r>
          </a:p>
        </p:txBody>
      </p:sp>
    </p:spTree>
    <p:extLst>
      <p:ext uri="{BB962C8B-B14F-4D97-AF65-F5344CB8AC3E}">
        <p14:creationId xmlns:p14="http://schemas.microsoft.com/office/powerpoint/2010/main" val="208326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9">
                                            <p:bg/>
                                          </p:spTgt>
                                        </p:tgtEl>
                                        <p:attrNameLst>
                                          <p:attrName>style.visibility</p:attrName>
                                        </p:attrNameLst>
                                      </p:cBhvr>
                                      <p:to>
                                        <p:strVal val="visible"/>
                                      </p:to>
                                    </p:set>
                                    <p:animEffect transition="in" filter="fade">
                                      <p:cBhvr>
                                        <p:cTn id="14" dur="500"/>
                                        <p:tgtEl>
                                          <p:spTgt spid="19">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bg/>
                                          </p:spTgt>
                                        </p:tgtEl>
                                        <p:attrNameLst>
                                          <p:attrName>style.visibility</p:attrName>
                                        </p:attrNameLst>
                                      </p:cBhvr>
                                      <p:to>
                                        <p:strVal val="visible"/>
                                      </p:to>
                                    </p:set>
                                    <p:animEffect transition="in" filter="fade">
                                      <p:cBhvr>
                                        <p:cTn id="20" dur="500"/>
                                        <p:tgtEl>
                                          <p:spTgt spid="2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bg/>
                                          </p:spTgt>
                                        </p:tgtEl>
                                        <p:attrNameLst>
                                          <p:attrName>style.visibility</p:attrName>
                                        </p:attrNameLst>
                                      </p:cBhvr>
                                      <p:to>
                                        <p:strVal val="visible"/>
                                      </p:to>
                                    </p:set>
                                    <p:animEffect transition="in" filter="fade">
                                      <p:cBhvr>
                                        <p:cTn id="26" dur="500"/>
                                        <p:tgtEl>
                                          <p:spTgt spid="21">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par>
                                <p:cTn id="33" presetID="10"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225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bg/>
                                          </p:spTgt>
                                        </p:tgtEl>
                                        <p:attrNameLst>
                                          <p:attrName>style.visibility</p:attrName>
                                        </p:attrNameLst>
                                      </p:cBhvr>
                                      <p:to>
                                        <p:strVal val="visible"/>
                                      </p:to>
                                    </p:set>
                                    <p:animEffect transition="in" filter="fade">
                                      <p:cBhvr>
                                        <p:cTn id="40" dur="500"/>
                                        <p:tgtEl>
                                          <p:spTgt spid="22">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500"/>
                                        <p:tgtEl>
                                          <p:spTgt spid="22">
                                            <p:txEl>
                                              <p:pRg st="0" end="0"/>
                                            </p:tx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3">
                                            <p:bg/>
                                          </p:spTgt>
                                        </p:tgtEl>
                                        <p:attrNameLst>
                                          <p:attrName>style.visibility</p:attrName>
                                        </p:attrNameLst>
                                      </p:cBhvr>
                                      <p:to>
                                        <p:strVal val="visible"/>
                                      </p:to>
                                    </p:set>
                                    <p:animEffect transition="in" filter="fade">
                                      <p:cBhvr>
                                        <p:cTn id="47" dur="500"/>
                                        <p:tgtEl>
                                          <p:spTgt spid="23">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500"/>
                                        <p:tgtEl>
                                          <p:spTgt spid="23">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bg/>
                                          </p:spTgt>
                                        </p:tgtEl>
                                        <p:attrNameLst>
                                          <p:attrName>style.visibility</p:attrName>
                                        </p:attrNameLst>
                                      </p:cBhvr>
                                      <p:to>
                                        <p:strVal val="visible"/>
                                      </p:to>
                                    </p:set>
                                    <p:animEffect transition="in" filter="fade">
                                      <p:cBhvr>
                                        <p:cTn id="53" dur="500"/>
                                        <p:tgtEl>
                                          <p:spTgt spid="24">
                                            <p:bg/>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bg/>
                                          </p:spTgt>
                                        </p:tgtEl>
                                        <p:attrNameLst>
                                          <p:attrName>style.visibility</p:attrName>
                                        </p:attrNameLst>
                                      </p:cBhvr>
                                      <p:to>
                                        <p:strVal val="visible"/>
                                      </p:to>
                                    </p:set>
                                    <p:animEffect transition="in" filter="fade">
                                      <p:cBhvr>
                                        <p:cTn id="59" dur="500"/>
                                        <p:tgtEl>
                                          <p:spTgt spid="25">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500"/>
                                        <p:tgtEl>
                                          <p:spTgt spid="25">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225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bg/>
                                          </p:spTgt>
                                        </p:tgtEl>
                                        <p:attrNameLst>
                                          <p:attrName>style.visibility</p:attrName>
                                        </p:attrNameLst>
                                      </p:cBhvr>
                                      <p:to>
                                        <p:strVal val="visible"/>
                                      </p:to>
                                    </p:set>
                                    <p:animEffect transition="in" filter="fade">
                                      <p:cBhvr>
                                        <p:cTn id="70" dur="500"/>
                                        <p:tgtEl>
                                          <p:spTgt spid="26">
                                            <p:bg/>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Effect transition="in" filter="fade">
                                      <p:cBhvr>
                                        <p:cTn id="73" dur="500"/>
                                        <p:tgtEl>
                                          <p:spTgt spid="26">
                                            <p:txEl>
                                              <p:pRg st="0" end="0"/>
                                            </p:txEl>
                                          </p:spTgt>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27">
                                            <p:bg/>
                                          </p:spTgt>
                                        </p:tgtEl>
                                        <p:attrNameLst>
                                          <p:attrName>style.visibility</p:attrName>
                                        </p:attrNameLst>
                                      </p:cBhvr>
                                      <p:to>
                                        <p:strVal val="visible"/>
                                      </p:to>
                                    </p:set>
                                    <p:animEffect transition="in" filter="fade">
                                      <p:cBhvr>
                                        <p:cTn id="77" dur="500"/>
                                        <p:tgtEl>
                                          <p:spTgt spid="27">
                                            <p:bg/>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xEl>
                                              <p:pRg st="0" end="0"/>
                                            </p:txEl>
                                          </p:spTgt>
                                        </p:tgtEl>
                                        <p:attrNameLst>
                                          <p:attrName>style.visibility</p:attrName>
                                        </p:attrNameLst>
                                      </p:cBhvr>
                                      <p:to>
                                        <p:strVal val="visible"/>
                                      </p:to>
                                    </p:set>
                                    <p:animEffect transition="in" filter="fade">
                                      <p:cBhvr>
                                        <p:cTn id="80" dur="500"/>
                                        <p:tgtEl>
                                          <p:spTgt spid="27">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bg/>
                                          </p:spTgt>
                                        </p:tgtEl>
                                        <p:attrNameLst>
                                          <p:attrName>style.visibility</p:attrName>
                                        </p:attrNameLst>
                                      </p:cBhvr>
                                      <p:to>
                                        <p:strVal val="visible"/>
                                      </p:to>
                                    </p:set>
                                    <p:animEffect transition="in" filter="fade">
                                      <p:cBhvr>
                                        <p:cTn id="83" dur="500"/>
                                        <p:tgtEl>
                                          <p:spTgt spid="28">
                                            <p:bg/>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xEl>
                                              <p:pRg st="0" end="0"/>
                                            </p:txEl>
                                          </p:spTgt>
                                        </p:tgtEl>
                                        <p:attrNameLst>
                                          <p:attrName>style.visibility</p:attrName>
                                        </p:attrNameLst>
                                      </p:cBhvr>
                                      <p:to>
                                        <p:strVal val="visible"/>
                                      </p:to>
                                    </p:set>
                                    <p:animEffect transition="in" filter="fade">
                                      <p:cBhvr>
                                        <p:cTn id="86" dur="500"/>
                                        <p:tgtEl>
                                          <p:spTgt spid="28">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bg/>
                                          </p:spTgt>
                                        </p:tgtEl>
                                        <p:attrNameLst>
                                          <p:attrName>style.visibility</p:attrName>
                                        </p:attrNameLst>
                                      </p:cBhvr>
                                      <p:to>
                                        <p:strVal val="visible"/>
                                      </p:to>
                                    </p:set>
                                    <p:animEffect transition="in" filter="fade">
                                      <p:cBhvr>
                                        <p:cTn id="89" dur="500"/>
                                        <p:tgtEl>
                                          <p:spTgt spid="29">
                                            <p:bg/>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9">
                                            <p:txEl>
                                              <p:pRg st="0" end="0"/>
                                            </p:txEl>
                                          </p:spTgt>
                                        </p:tgtEl>
                                        <p:attrNameLst>
                                          <p:attrName>style.visibility</p:attrName>
                                        </p:attrNameLst>
                                      </p:cBhvr>
                                      <p:to>
                                        <p:strVal val="visible"/>
                                      </p:to>
                                    </p:set>
                                    <p:animEffect transition="in" filter="fade">
                                      <p:cBhvr>
                                        <p:cTn id="92" dur="500"/>
                                        <p:tgtEl>
                                          <p:spTgt spid="29">
                                            <p:txEl>
                                              <p:pRg st="0" end="0"/>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25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0">
                                            <p:bg/>
                                          </p:spTgt>
                                        </p:tgtEl>
                                        <p:attrNameLst>
                                          <p:attrName>style.visibility</p:attrName>
                                        </p:attrNameLst>
                                      </p:cBhvr>
                                      <p:to>
                                        <p:strVal val="visible"/>
                                      </p:to>
                                    </p:set>
                                    <p:animEffect transition="in" filter="fade">
                                      <p:cBhvr>
                                        <p:cTn id="100" dur="500"/>
                                        <p:tgtEl>
                                          <p:spTgt spid="30">
                                            <p:bg/>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0">
                                            <p:txEl>
                                              <p:pRg st="0" end="0"/>
                                            </p:txEl>
                                          </p:spTgt>
                                        </p:tgtEl>
                                        <p:attrNameLst>
                                          <p:attrName>style.visibility</p:attrName>
                                        </p:attrNameLst>
                                      </p:cBhvr>
                                      <p:to>
                                        <p:strVal val="visible"/>
                                      </p:to>
                                    </p:set>
                                    <p:animEffect transition="in" filter="fade">
                                      <p:cBhvr>
                                        <p:cTn id="103" dur="500"/>
                                        <p:tgtEl>
                                          <p:spTgt spid="30">
                                            <p:txEl>
                                              <p:pRg st="0" end="0"/>
                                            </p:txEl>
                                          </p:spTgt>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1">
                                            <p:bg/>
                                          </p:spTgt>
                                        </p:tgtEl>
                                        <p:attrNameLst>
                                          <p:attrName>style.visibility</p:attrName>
                                        </p:attrNameLst>
                                      </p:cBhvr>
                                      <p:to>
                                        <p:strVal val="visible"/>
                                      </p:to>
                                    </p:set>
                                    <p:animEffect transition="in" filter="fade">
                                      <p:cBhvr>
                                        <p:cTn id="107" dur="500"/>
                                        <p:tgtEl>
                                          <p:spTgt spid="31">
                                            <p:bg/>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xEl>
                                              <p:pRg st="0" end="0"/>
                                            </p:txEl>
                                          </p:spTgt>
                                        </p:tgtEl>
                                        <p:attrNameLst>
                                          <p:attrName>style.visibility</p:attrName>
                                        </p:attrNameLst>
                                      </p:cBhvr>
                                      <p:to>
                                        <p:strVal val="visible"/>
                                      </p:to>
                                    </p:set>
                                    <p:animEffect transition="in" filter="fade">
                                      <p:cBhvr>
                                        <p:cTn id="110" dur="500"/>
                                        <p:tgtEl>
                                          <p:spTgt spid="31">
                                            <p:txEl>
                                              <p:pRg st="0" end="0"/>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2">
                                            <p:bg/>
                                          </p:spTgt>
                                        </p:tgtEl>
                                        <p:attrNameLst>
                                          <p:attrName>style.visibility</p:attrName>
                                        </p:attrNameLst>
                                      </p:cBhvr>
                                      <p:to>
                                        <p:strVal val="visible"/>
                                      </p:to>
                                    </p:set>
                                    <p:animEffect transition="in" filter="fade">
                                      <p:cBhvr>
                                        <p:cTn id="113" dur="500"/>
                                        <p:tgtEl>
                                          <p:spTgt spid="32">
                                            <p:bg/>
                                          </p:spTgt>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2">
                                            <p:txEl>
                                              <p:pRg st="0" end="0"/>
                                            </p:txEl>
                                          </p:spTgt>
                                        </p:tgtEl>
                                        <p:attrNameLst>
                                          <p:attrName>style.visibility</p:attrName>
                                        </p:attrNameLst>
                                      </p:cBhvr>
                                      <p:to>
                                        <p:strVal val="visible"/>
                                      </p:to>
                                    </p:set>
                                    <p:animEffect transition="in" filter="fade">
                                      <p:cBhvr>
                                        <p:cTn id="116" dur="500"/>
                                        <p:tgtEl>
                                          <p:spTgt spid="32">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3">
                                            <p:bg/>
                                          </p:spTgt>
                                        </p:tgtEl>
                                        <p:attrNameLst>
                                          <p:attrName>style.visibility</p:attrName>
                                        </p:attrNameLst>
                                      </p:cBhvr>
                                      <p:to>
                                        <p:strVal val="visible"/>
                                      </p:to>
                                    </p:set>
                                    <p:animEffect transition="in" filter="fade">
                                      <p:cBhvr>
                                        <p:cTn id="119" dur="500"/>
                                        <p:tgtEl>
                                          <p:spTgt spid="33">
                                            <p:bg/>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3">
                                            <p:txEl>
                                              <p:pRg st="0" end="0"/>
                                            </p:txEl>
                                          </p:spTgt>
                                        </p:tgtEl>
                                        <p:attrNameLst>
                                          <p:attrName>style.visibility</p:attrName>
                                        </p:attrNameLst>
                                      </p:cBhvr>
                                      <p:to>
                                        <p:strVal val="visible"/>
                                      </p:to>
                                    </p:set>
                                    <p:animEffect transition="in" filter="fade">
                                      <p:cBhvr>
                                        <p:cTn id="122" dur="500"/>
                                        <p:tgtEl>
                                          <p:spTgt spid="33">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4">
                                            <p:bg/>
                                          </p:spTgt>
                                        </p:tgtEl>
                                        <p:attrNameLst>
                                          <p:attrName>style.visibility</p:attrName>
                                        </p:attrNameLst>
                                      </p:cBhvr>
                                      <p:to>
                                        <p:strVal val="visible"/>
                                      </p:to>
                                    </p:set>
                                    <p:animEffect transition="in" filter="fade">
                                      <p:cBhvr>
                                        <p:cTn id="125" dur="500"/>
                                        <p:tgtEl>
                                          <p:spTgt spid="34">
                                            <p:bg/>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4">
                                            <p:txEl>
                                              <p:pRg st="0" end="0"/>
                                            </p:txEl>
                                          </p:spTgt>
                                        </p:tgtEl>
                                        <p:attrNameLst>
                                          <p:attrName>style.visibility</p:attrName>
                                        </p:attrNameLst>
                                      </p:cBhvr>
                                      <p:to>
                                        <p:strVal val="visible"/>
                                      </p:to>
                                    </p:set>
                                    <p:animEffect transition="in" filter="fade">
                                      <p:cBhvr>
                                        <p:cTn id="128" dur="500"/>
                                        <p:tgtEl>
                                          <p:spTgt spid="34">
                                            <p:txEl>
                                              <p:pRg st="0" end="0"/>
                                            </p:tx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5">
                                            <p:bg/>
                                          </p:spTgt>
                                        </p:tgtEl>
                                        <p:attrNameLst>
                                          <p:attrName>style.visibility</p:attrName>
                                        </p:attrNameLst>
                                      </p:cBhvr>
                                      <p:to>
                                        <p:strVal val="visible"/>
                                      </p:to>
                                    </p:set>
                                    <p:animEffect transition="in" filter="fade">
                                      <p:cBhvr>
                                        <p:cTn id="131" dur="500"/>
                                        <p:tgtEl>
                                          <p:spTgt spid="35">
                                            <p:bg/>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5">
                                            <p:txEl>
                                              <p:pRg st="0" end="0"/>
                                            </p:txEl>
                                          </p:spTgt>
                                        </p:tgtEl>
                                        <p:attrNameLst>
                                          <p:attrName>style.visibility</p:attrName>
                                        </p:attrNameLst>
                                      </p:cBhvr>
                                      <p:to>
                                        <p:strVal val="visible"/>
                                      </p:to>
                                    </p:set>
                                    <p:animEffect transition="in" filter="fade">
                                      <p:cBhvr>
                                        <p:cTn id="134" dur="500"/>
                                        <p:tgtEl>
                                          <p:spTgt spid="35">
                                            <p:txEl>
                                              <p:pRg st="0" end="0"/>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2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9" grpId="0" uiExpand="1" build="p" animBg="1"/>
      <p:bldP spid="20" grpId="0" uiExpand="1" build="p" animBg="1"/>
      <p:bldP spid="21" grpId="0" uiExpand="1" build="p" animBg="1"/>
      <p:bldP spid="22" grpId="0" uiExpand="1" build="p" animBg="1"/>
      <p:bldP spid="23" grpId="0" uiExpand="1" build="p" animBg="1"/>
      <p:bldP spid="24" grpId="0" uiExpand="1" build="p" animBg="1"/>
      <p:bldP spid="25" grpId="0" uiExpand="1" build="p" animBg="1"/>
      <p:bldP spid="26" grpId="0" uiExpand="1" build="p" animBg="1"/>
      <p:bldP spid="27" grpId="0" uiExpand="1" build="p" animBg="1"/>
      <p:bldP spid="28" grpId="0" uiExpand="1" build="p" animBg="1"/>
      <p:bldP spid="29" grpId="0" uiExpand="1" build="p" animBg="1"/>
      <p:bldP spid="30" grpId="0" uiExpand="1" build="p" animBg="1"/>
      <p:bldP spid="31" grpId="0" uiExpand="1" build="p" animBg="1"/>
      <p:bldP spid="32" grpId="0" uiExpand="1" build="p" animBg="1"/>
      <p:bldP spid="33" grpId="0" uiExpand="1" build="p" animBg="1"/>
      <p:bldP spid="34" grpId="0" uiExpand="1" build="p" animBg="1"/>
      <p:bldP spid="35" grpId="0" uiExpand="1" build="p" animBg="1"/>
    </p:bldLst>
  </p:timing>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2148</Words>
  <Application>Microsoft Office PowerPoint</Application>
  <PresentationFormat>Breitbild</PresentationFormat>
  <Paragraphs>296</Paragraphs>
  <Slides>23</Slides>
  <Notes>10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23</vt:i4>
      </vt:variant>
    </vt:vector>
  </HeadingPairs>
  <TitlesOfParts>
    <vt:vector size="29" baseType="lpstr">
      <vt:lpstr>Calibri</vt:lpstr>
      <vt:lpstr>Symbol</vt:lpstr>
      <vt:lpstr>Wingdings 3</vt:lpstr>
      <vt:lpstr>Arial</vt:lpstr>
      <vt:lpstr>Office</vt:lpstr>
      <vt:lpstr>1_Office</vt:lpstr>
      <vt:lpstr> </vt:lpstr>
      <vt:lpstr>Contenu</vt:lpstr>
      <vt:lpstr>1. Le financement du système en alternance allemand </vt:lpstr>
      <vt:lpstr>1. a) Pourquoi les entreprises forment-elles ?</vt:lpstr>
      <vt:lpstr>1. b) Quel est le calcul des employeurs ?</vt:lpstr>
      <vt:lpstr>1. c) Qui supportent quels coûts ?</vt:lpstr>
      <vt:lpstr>1. d) Comment se répartissent les coûts ?</vt:lpstr>
      <vt:lpstr>2. Aperçu des coûts et des gains</vt:lpstr>
      <vt:lpstr>2. a) Quels sont les coûts entraînés par les personnes en apprentissage ?</vt:lpstr>
      <vt:lpstr>2. b) Comment les gains sont-ils générés ?</vt:lpstr>
      <vt:lpstr>3. Combien coûte la formation ?      Quels sont les bénéfices ?</vt:lpstr>
      <vt:lpstr>3. a) Combien coûte la formation ?</vt:lpstr>
      <vt:lpstr>3. b) Quel est le coût annuel d’une personne en apprentissage ?</vt:lpstr>
      <vt:lpstr>3. c) En quoi consistent les bénéfices ?</vt:lpstr>
      <vt:lpstr>4. Est-ce qu’une nouvelle embauche est moins chère qu’une mesure de formation ?</vt:lpstr>
      <vt:lpstr>5. La formation en alternance – Un modèle payant</vt:lpstr>
      <vt:lpstr>5. a) Gains et bénéfices en un coup d’œil</vt:lpstr>
      <vt:lpstr>5. b) Comparaison des coûts et des bénéfices</vt:lpstr>
      <vt:lpstr>5. c) Les bénéfices en résumé</vt:lpstr>
      <vt:lpstr>5. d) Aspects sociaux et économiques</vt:lpstr>
      <vt:lpstr>Annexe : Disposition spéciale dans le secteur du bâtiment</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342</cp:revision>
  <dcterms:created xsi:type="dcterms:W3CDTF">2020-12-18T10:19:10Z</dcterms:created>
  <dcterms:modified xsi:type="dcterms:W3CDTF">2026-05-21T11:02:18Z</dcterms:modified>
</cp:coreProperties>
</file>