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7" r:id="rId2"/>
    <p:sldId id="292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er Rechmann" initials="PR" lastIdx="29" clrIdx="0">
    <p:extLst>
      <p:ext uri="{19B8F6BF-5375-455C-9EA6-DF929625EA0E}">
        <p15:presenceInfo xmlns:p15="http://schemas.microsoft.com/office/powerpoint/2012/main" userId="Peter Rechman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7F1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45" autoAdjust="0"/>
    <p:restoredTop sz="67026" autoAdjust="0"/>
  </p:normalViewPr>
  <p:slideViewPr>
    <p:cSldViewPr snapToGrid="0" showGuides="1">
      <p:cViewPr varScale="1">
        <p:scale>
          <a:sx n="75" d="100"/>
          <a:sy n="75" d="100"/>
        </p:scale>
        <p:origin x="1482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E9FA54-641D-6241-A02F-D7EBC8BA42BD}" type="datetimeFigureOut">
              <a:rPr lang="de-DE" smtClean="0"/>
              <a:t>18.05.2026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A0F3E6-BB32-6A49-8260-2D8D30743B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9500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46025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Supplementary information: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duration of the further development and implementation of standards is max. 1 year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Standards are dynamically adapted to the requirements of the world of work at both learning venues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BIBB continuously researches changes in work and training; the findings are incorporated into the process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23958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Job profile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competences must be taught?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Contents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specific skills and tasks must be mastered?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Examination knowledge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knowledge optimally prepares trainees for their final examination?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99469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contents of the framework curriculum are defined by ‘learning fields’.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necessary, explain the topic of ‘learning fields’ at this point.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30563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Explain the dynamics of the vocational training system using </a:t>
            </a:r>
            <a:r>
              <a:rPr lang="en-GB" sz="12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BBiG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amendments, most recently: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2020: principle of equivalence of vocational and academic education codified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2024: </a:t>
            </a:r>
            <a:r>
              <a:rPr lang="en-US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Vocational Training Validation and </a:t>
            </a:r>
            <a:r>
              <a:rPr lang="en-US" sz="12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Digitalisation</a:t>
            </a:r>
            <a:r>
              <a:rPr lang="en-US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Act (</a:t>
            </a:r>
            <a:r>
              <a:rPr lang="en-US" sz="12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BVaDiG</a:t>
            </a:r>
            <a:r>
              <a:rPr lang="en-US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30637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Further motivation: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Vocational training secures the social status of young people as citizens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state cannot guarantee vocational training alone: costs and competences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Further measures: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Ensuring permeability: university access for trainees with a degree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Opening up dual vocational training regardless of previous qualifications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68850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Further motivation: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Vocational training secures the social status of young people as citizens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state cannot guarantee vocational training alone: costs and competences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Further measures: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Ensuring permeability: university access for trainees with a degree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Opening up dual vocational training regardless of previous qualifications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53961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are a few other reasons here too:</a:t>
            </a: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are looking for loyal employees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know best which qualifications are needed in our company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want to act in a socially responsible manner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seek the input and innovative potential of young people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save on familiarisation and retraining costs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48648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training contract also regulates</a:t>
            </a:r>
          </a:p>
          <a:p>
            <a:pPr lvl="0"/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holiday entitlement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 requirements for termination of the training contract 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training contract is similar to an employment contract. It is the basis for learning in the company during training.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training contract is registered by the chambers.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02088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Legal basis: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... for in-company training: Training contract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... for the vocational school: Compulsory schooling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allocation: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example: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Monday to Wednesday: in the company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Thursday and Friday: at the vocational school</a:t>
            </a:r>
          </a:p>
          <a:p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Alternatively: block teaching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Additional information: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In-company training and vocational school lessons follow the training standards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79155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Important: 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involvement of the respective teaching and training staff!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6221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0" indent="-228600">
              <a:buAutoNum type="arabicPeriod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Examination boards with equal representation, jointly agreed training standards, joint management of the system at all levels</a:t>
            </a:r>
          </a:p>
          <a:p>
            <a:pPr marL="228600" lvl="0" indent="-228600">
              <a:buAutoNum type="arabicPeriod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Around 70 % in the company</a:t>
            </a:r>
          </a:p>
          <a:p>
            <a:pPr marL="228600" lvl="0" indent="-228600">
              <a:buAutoNum type="arabicPeriod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Vocational training standards, certificate issued by the chamber</a:t>
            </a:r>
          </a:p>
          <a:p>
            <a:pPr marL="228600" lvl="0" indent="-228600">
              <a:buAutoNum type="arabicPeriod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and from the companies, state teachers at the vocational schools</a:t>
            </a:r>
          </a:p>
          <a:p>
            <a:pPr marL="228600" lvl="0" indent="-228600">
              <a:buAutoNum type="arabicPeriod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reports, vocational training report, 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training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standards (BIBB)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5696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a reminder: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According to the IAB Forum, 85 % of graduates in 2020 were in employment subject to social insurance contributions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Around 79 % of all trainees are taken on by the company that trained them.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00704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Reminder: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Chambers are the representatives of the economy, trade unions/employee representatives and associations/employer representatives are the social partners. 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reach a consensus.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Conclusion I: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Dual vocational training is essentially shaped by those who are directly affected and who know the needs of the labour market best.</a:t>
            </a:r>
          </a:p>
          <a:p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Conclusion II: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decisions on vocational training are made by consensus.</a:t>
            </a:r>
          </a:p>
          <a:p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Conclusion III: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standards apply nationwide. They are regularly updated.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27365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Demand for skilled labour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Germany is a developed industrialised nation with a strong SME sector.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Win-win situation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Apprentices learn on the job and are integrated into the work process. Companies train their own future workforce according to their own needs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Qualified training staff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Trainers are ‘from the trade’ and have undergone training themselves and also know the company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Supplementary information: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Although the state controls the process as a legislator and sets the framework, it leaves key decisions to the direct stakeholders.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9753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800" lvl="1" indent="-228600">
              <a:buFont typeface="+mj-lt"/>
              <a:buAutoNum type="arabicPeriod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Examination boards with equal representation, jointly agreed training standards, joint management of the system at all levels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Around 70 % in the company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Vocational training standards, certificate issued by the chamber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and from the companies, state teachers at the vocational schools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reports, vocational training report, training standards (BIBB)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59132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Further advantages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Greater identification with the training company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Training as a basis for further measures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91452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Another advantage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Recruitment and retraining costs are reduced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9689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Another advantage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Early indicator for developments in the economy and labour market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19451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Discrepancy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2025: approximately 84,000 applicants without a training place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Access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Lack of informal skills: Discipline, reliability, basic skills (reading, writing, maths)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Requirements: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example: IT skills, foreign language skills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Lifelong learning: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Especially for older applicants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90358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Discrepancy: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Unfilled training places 2010: 19,800 / 2025: 54,400 – almost tripled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‘Maturity for training’: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Lack of social skills, basic knowledge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Inclusion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 extra personnel and time expenditure, special qualifications of the training staff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58004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Demographic change 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Fewer young people able to go into training, labour market needs can no longer be met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Trend towards academisation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Training tends to be out, university is in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Regional differences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Supply and demand for training places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Inclusion: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a social task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899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Supplementary information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Overall, </a:t>
            </a:r>
            <a:r>
              <a:rPr lang="en-GB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approximately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51 % of the population have started a dual vocational training programme in their lifetime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According to the IAB Forum (2023), 85 % of graduates in 2020 were in employment subject to social insurance contributions. 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positive effect: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Youth unemployment in Germany is only around 5,7 % (2025)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32078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1183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Supplementary information: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Trainees are on average 19.9 years old (2024)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average investment per trainee per year is 26,210 euros (2022/2023)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69 % of this (approx. 18,124 euros) is amortised (productive contribution of the trainees)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means:</a:t>
            </a:r>
            <a:b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international competitive advantage for German SMEs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future personnel trained according to own needs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low investment on the labour market</a:t>
            </a:r>
            <a:endParaRPr lang="en-GB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5778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Supplementary information: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three stakeholders ensure the framework conditions for vocational education and training through a differentiated distribution of roles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Ownership lies with all three players; they all bear it at the same time and assume responsibility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guarantee the system's constant capacity for innovation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ensure quality standards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3293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impetus for the development and updating of training standards comes from companies and chambers. They know best which skills are needed.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 tasks: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Supporting companies in their search for trainees, registering training contracts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Mediation in the event of disagreements between trainees and companies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The economy invests €9.7 billion in vocational training every year (2024)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68432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Supplementary information: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process of coordinating and adopting new training regulations is managed by the Federal Institute for Vocational Education and Training.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Economic and social partners are involved in the entire process.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68094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Detailed information: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State funding for the dual system totals around € 4.4 billion, including over € 3.4 billion for 1,550 vocational schools and around € 0.9 billion for control, monitoring and support measures (2023)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State passes the Vocational Training Act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69419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necessary, summarise the previous slides again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Three main stakeholders agree on the basic standards for dual vocational training on an equal footing.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standards are based on the specific requirements of the world of work.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9404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hyperlink" Target="http://www.govet.international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11" Type="http://schemas.openxmlformats.org/officeDocument/2006/relationships/hyperlink" Target="mailto:govet@bibb.de" TargetMode="External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jpe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eingerüc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CEA9E23A-8F75-4C3F-AB46-05DE57C054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2E9657AB-AE6E-4E63-A693-2CF785B85FB8}"/>
              </a:ext>
            </a:extLst>
          </p:cNvPr>
          <p:cNvSpPr/>
          <p:nvPr userDrawn="1"/>
        </p:nvSpPr>
        <p:spPr>
          <a:xfrm>
            <a:off x="0" y="6063528"/>
            <a:ext cx="12191999" cy="2597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5D0043F3-D1FD-44D9-86E2-40020BF1DD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423" y="5648096"/>
            <a:ext cx="1097857" cy="10961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E68AABC-10D3-49E7-8FED-881B17C85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61A482-943E-4E06-89EE-0531058A6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 marL="1250950" indent="-355600">
              <a:lnSpc>
                <a:spcPct val="100000"/>
              </a:lnSpc>
              <a:defRPr sz="2400"/>
            </a:lvl2pPr>
            <a:lvl3pPr marL="1790700" indent="-269875">
              <a:lnSpc>
                <a:spcPct val="100000"/>
              </a:lnSpc>
              <a:defRPr sz="2000"/>
            </a:lvl3pPr>
            <a:lvl4pPr marL="2155825" indent="-269875">
              <a:lnSpc>
                <a:spcPct val="100000"/>
              </a:lnSpc>
              <a:defRPr/>
            </a:lvl4pPr>
            <a:lvl5pPr marL="2598738" indent="-269875"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563434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einf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CEA9E23A-8F75-4C3F-AB46-05DE57C054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2E9657AB-AE6E-4E63-A693-2CF785B85FB8}"/>
              </a:ext>
            </a:extLst>
          </p:cNvPr>
          <p:cNvSpPr/>
          <p:nvPr userDrawn="1"/>
        </p:nvSpPr>
        <p:spPr>
          <a:xfrm>
            <a:off x="0" y="6063528"/>
            <a:ext cx="12191999" cy="2597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5D0043F3-D1FD-44D9-86E2-40020BF1DD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423" y="5648096"/>
            <a:ext cx="1097857" cy="10961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E68AABC-10D3-49E7-8FED-881B17C85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61A482-943E-4E06-89EE-0531058A6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700363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6654B1F5-AD94-4F43-9AF8-8E99537EA5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3" y="1052513"/>
            <a:ext cx="11053762" cy="100584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357187" indent="0">
              <a:buNone/>
              <a:defRPr/>
            </a:lvl2pPr>
            <a:lvl3pPr marL="806450" indent="0">
              <a:buNone/>
              <a:defRPr/>
            </a:lvl3pPr>
            <a:lvl4pPr marL="1163637" indent="0">
              <a:buNone/>
              <a:defRPr/>
            </a:lvl4pPr>
            <a:lvl5pPr marL="1520825" indent="0"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43876BC-0158-4643-98F3-1C58795369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733A6227-8E82-4281-95DD-E2138C80C2DF}"/>
              </a:ext>
            </a:extLst>
          </p:cNvPr>
          <p:cNvSpPr/>
          <p:nvPr userDrawn="1"/>
        </p:nvSpPr>
        <p:spPr>
          <a:xfrm>
            <a:off x="0" y="6063528"/>
            <a:ext cx="12191999" cy="2597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DC57CBAC-083C-4B33-B30C-4672AB33BC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423" y="5648096"/>
            <a:ext cx="1097857" cy="10961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4602E17-CDCF-418F-86F8-A9783BDDA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9EAC4C9-C746-494B-92BA-AE252C0375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0158" y="2141489"/>
            <a:ext cx="4860000" cy="446715"/>
          </a:xfrm>
          <a:solidFill>
            <a:schemeClr val="accent1"/>
          </a:solidFill>
        </p:spPr>
        <p:txBody>
          <a:bodyPr lIns="360000" anchor="ctr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DFCC827-EE89-41C0-841E-36E6CA90D3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0158" y="2751515"/>
            <a:ext cx="4860000" cy="2618510"/>
          </a:xfrm>
        </p:spPr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0B2F003-0D45-47AE-91F7-B6FC8FBEDA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2575" y="2141489"/>
            <a:ext cx="4860000" cy="446715"/>
          </a:xfrm>
          <a:solidFill>
            <a:schemeClr val="accent1"/>
          </a:solidFill>
        </p:spPr>
        <p:txBody>
          <a:bodyPr lIns="360000" anchor="ctr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E98050B-5FEC-4197-A3E5-5E4A91470A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2575" y="2751515"/>
            <a:ext cx="4860000" cy="2618510"/>
          </a:xfrm>
        </p:spPr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911088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 Oran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F4BD3340-DC2B-4D68-8D14-221F53299F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0" r="28057"/>
          <a:stretch/>
        </p:blipFill>
        <p:spPr>
          <a:xfrm>
            <a:off x="-1" y="1052514"/>
            <a:ext cx="12192001" cy="5805486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9E0C15F5-7624-4C0F-A330-92606E04C50C}"/>
              </a:ext>
            </a:extLst>
          </p:cNvPr>
          <p:cNvSpPr/>
          <p:nvPr userDrawn="1"/>
        </p:nvSpPr>
        <p:spPr>
          <a:xfrm>
            <a:off x="1" y="113804"/>
            <a:ext cx="12191999" cy="783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1E94B7-2936-4763-B117-E3C78A1E8C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8813" y="296863"/>
            <a:ext cx="9000576" cy="446715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400"/>
            </a:lvl1pPr>
          </a:lstStyle>
          <a:p>
            <a:r>
              <a:rPr lang="de-DE" dirty="0"/>
              <a:t>GOVET at BIBB</a:t>
            </a:r>
          </a:p>
        </p:txBody>
      </p:sp>
      <p:pic>
        <p:nvPicPr>
          <p:cNvPr id="35" name="Grafik 34">
            <a:extLst>
              <a:ext uri="{FF2B5EF4-FFF2-40B4-BE49-F238E27FC236}">
                <a16:creationId xmlns:a16="http://schemas.microsoft.com/office/drawing/2014/main" id="{36DEB25A-C3FB-42BB-A37C-98ADFE5CD2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0956" y="2816645"/>
            <a:ext cx="454995" cy="579652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862A3916-6FA1-4728-8964-27022EE3AF0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4766" y="3608533"/>
            <a:ext cx="467374" cy="467374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447BC9B3-AD81-451C-BEFF-4B614382F1E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0086" y="4252783"/>
            <a:ext cx="416735" cy="516253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58EDDB5A-FD23-4523-829E-58F0A0E0577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19423" y="4945053"/>
            <a:ext cx="278061" cy="390355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DB72E0DA-FA17-42CA-A956-A5CA6A580F56}"/>
              </a:ext>
            </a:extLst>
          </p:cNvPr>
          <p:cNvSpPr txBox="1"/>
          <p:nvPr userDrawn="1"/>
        </p:nvSpPr>
        <p:spPr>
          <a:xfrm>
            <a:off x="1524994" y="2798634"/>
            <a:ext cx="35511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Friedrich-Ebert-Allee 114-116</a:t>
            </a:r>
            <a:b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53113 Bonn, 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Germany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govet@bibb.de</a:t>
            </a: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49 228 107 1818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www.govet.international</a:t>
            </a: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81942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 BuReg 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" t="10576" b="13391"/>
          <a:stretch/>
        </p:blipFill>
        <p:spPr>
          <a:xfrm>
            <a:off x="-17092" y="801842"/>
            <a:ext cx="12226183" cy="4828374"/>
          </a:xfrm>
          <a:prstGeom prst="rect">
            <a:avLst/>
          </a:prstGeom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78864" y="2926922"/>
            <a:ext cx="5734228" cy="80759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9255095" y="2799162"/>
            <a:ext cx="2493994" cy="935352"/>
          </a:xfrm>
          <a:prstGeom prst="rect">
            <a:avLst/>
          </a:prstGeom>
        </p:spPr>
        <p:txBody>
          <a:bodyPr/>
          <a:lstStyle>
            <a:lvl1pPr algn="r">
              <a:spcBef>
                <a:spcPts val="0"/>
              </a:spcBef>
              <a:spcAft>
                <a:spcPts val="300"/>
              </a:spcAft>
              <a:defRPr sz="2000">
                <a:solidFill>
                  <a:schemeClr val="bg1"/>
                </a:solidFill>
              </a:defRPr>
            </a:lvl1pPr>
            <a:lvl2pPr algn="r">
              <a:defRPr sz="2000">
                <a:solidFill>
                  <a:schemeClr val="bg1"/>
                </a:solidFill>
              </a:defRPr>
            </a:lvl2pPr>
            <a:lvl3pPr algn="r">
              <a:defRPr sz="2000">
                <a:solidFill>
                  <a:schemeClr val="bg1"/>
                </a:solidFill>
              </a:defRPr>
            </a:lvl3pPr>
            <a:lvl4pPr algn="r">
              <a:defRPr sz="2000">
                <a:solidFill>
                  <a:schemeClr val="bg1"/>
                </a:solidFill>
              </a:defRPr>
            </a:lvl4pPr>
            <a:lvl5pPr algn="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3 Zeilen: Ort, Datum, Referent*in</a:t>
            </a:r>
          </a:p>
          <a:p>
            <a:pPr lvl="0"/>
            <a:endParaRPr lang="de-DE" dirty="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3781425" y="5819775"/>
            <a:ext cx="4638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Escritório Alemão de Cooperação Internacional em Educação Vocacional e Formação Profissional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621D7FC-899E-A31A-906D-63BF2F03736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26" y="5676892"/>
            <a:ext cx="2107670" cy="11520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76A5CB61-575C-116D-D1D9-4F4C75651C4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349" y="5769210"/>
            <a:ext cx="231851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778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Kapitelüberschriftjjjjjjjjjjjjjjjjjjjjjjjjjjjjjjjjjjjjjjjjjjjjjjjjjjjjjjjjjjjjjjjjjjjjjjjjjjjjjjjjjjjjjjjjjjjjjjjjjjjjjjjjjjjjj</a:t>
            </a: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4" y="1768507"/>
            <a:ext cx="12205434" cy="3339521"/>
          </a:xfrm>
          <a:prstGeom prst="rect">
            <a:avLst/>
          </a:prstGeom>
        </p:spPr>
      </p:pic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479425" y="5305425"/>
            <a:ext cx="11269663" cy="12858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310832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A030D1F-0E6E-4510-8496-39E299C73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51A3B7B-FE76-44A5-8C9E-872A502CD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3" y="1052513"/>
            <a:ext cx="11053762" cy="46085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954232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0" r:id="rId2"/>
    <p:sldLayoutId id="2147483653" r:id="rId3"/>
    <p:sldLayoutId id="2147483679" r:id="rId4"/>
    <p:sldLayoutId id="2147483680" r:id="rId5"/>
    <p:sldLayoutId id="2147483681" r:id="rId6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357188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714375" indent="-357188" algn="l" defTabSz="536575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071563" indent="-265113" algn="l" defTabSz="479425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438275" indent="-274638" algn="l" defTabSz="357188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1795463" indent="-274638" algn="l" defTabSz="360363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5" userDrawn="1">
          <p15:clr>
            <a:srgbClr val="F26B43"/>
          </p15:clr>
        </p15:guide>
        <p15:guide id="2" orient="horz" pos="187" userDrawn="1">
          <p15:clr>
            <a:srgbClr val="F26B43"/>
          </p15:clr>
        </p15:guide>
        <p15:guide id="3" pos="7378" userDrawn="1">
          <p15:clr>
            <a:srgbClr val="F26B43"/>
          </p15:clr>
        </p15:guide>
        <p15:guide id="4" orient="horz" pos="3566" userDrawn="1">
          <p15:clr>
            <a:srgbClr val="F26B43"/>
          </p15:clr>
        </p15:guide>
        <p15:guide id="5" orient="horz" pos="663" userDrawn="1">
          <p15:clr>
            <a:srgbClr val="F26B43"/>
          </p15:clr>
        </p15:guide>
        <p15:guide id="6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s://iab-forum.de/en/" TargetMode="External"/><Relationship Id="rId13" Type="http://schemas.openxmlformats.org/officeDocument/2006/relationships/hyperlink" Target="http://www.gesetze-im-internet.de/ihkg/index.html" TargetMode="External"/><Relationship Id="rId18" Type="http://schemas.openxmlformats.org/officeDocument/2006/relationships/hyperlink" Target="https://www.bmftr.bund.de/EN" TargetMode="External"/><Relationship Id="rId3" Type="http://schemas.openxmlformats.org/officeDocument/2006/relationships/hyperlink" Target="https://www.bibb.de/datenreport/en/index.php" TargetMode="External"/><Relationship Id="rId21" Type="http://schemas.openxmlformats.org/officeDocument/2006/relationships/hyperlink" Target="mailto:govet@govet.international" TargetMode="External"/><Relationship Id="rId7" Type="http://schemas.openxmlformats.org/officeDocument/2006/relationships/hyperlink" Target="https://www.bibb.de/dienst/publikationen/de/20504" TargetMode="External"/><Relationship Id="rId12" Type="http://schemas.openxmlformats.org/officeDocument/2006/relationships/hyperlink" Target="http://www.gesetze-im-internet.de/jarbschg/index.html" TargetMode="External"/><Relationship Id="rId17" Type="http://schemas.openxmlformats.org/officeDocument/2006/relationships/hyperlink" Target="https://www.bmbfsfj.bund.de/bmbfsfj/meta/en" TargetMode="External"/><Relationship Id="rId2" Type="http://schemas.openxmlformats.org/officeDocument/2006/relationships/notesSlide" Target="../notesSlides/notesSlide30.xml"/><Relationship Id="rId16" Type="http://schemas.openxmlformats.org/officeDocument/2006/relationships/hyperlink" Target="https://www.govet.international/en/index.php" TargetMode="External"/><Relationship Id="rId20" Type="http://schemas.openxmlformats.org/officeDocument/2006/relationships/hyperlink" Target="mailto:govet@bibb.d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datenportal.bmbf.de/portal/en/index.html" TargetMode="External"/><Relationship Id="rId11" Type="http://schemas.openxmlformats.org/officeDocument/2006/relationships/hyperlink" Target="https://www.govet.international/en/54887.php" TargetMode="External"/><Relationship Id="rId5" Type="http://schemas.openxmlformats.org/officeDocument/2006/relationships/hyperlink" Target="https://www.destatis.de/EN/Home/_node.html" TargetMode="External"/><Relationship Id="rId15" Type="http://schemas.openxmlformats.org/officeDocument/2006/relationships/hyperlink" Target="http://www.gesetze-im-internet.de/betrvg/" TargetMode="External"/><Relationship Id="rId10" Type="http://schemas.openxmlformats.org/officeDocument/2006/relationships/hyperlink" Target="https://www.govet.international/en/54899.php" TargetMode="External"/><Relationship Id="rId19" Type="http://schemas.openxmlformats.org/officeDocument/2006/relationships/hyperlink" Target="https://www.bibb.de/en/index.php" TargetMode="External"/><Relationship Id="rId4" Type="http://schemas.openxmlformats.org/officeDocument/2006/relationships/hyperlink" Target="https://www.bmbfsfj.bund.de/bmbfsfj/service/publikationen/berufsbildungsbericht-2026-285646" TargetMode="External"/><Relationship Id="rId9" Type="http://schemas.openxmlformats.org/officeDocument/2006/relationships/hyperlink" Target="https://www.bibb.de/dienst/publikationen/de/19200" TargetMode="External"/><Relationship Id="rId14" Type="http://schemas.openxmlformats.org/officeDocument/2006/relationships/hyperlink" Target="https://www.gesetze-im-internet.de/tvg/index.html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FC94C589-756E-4FDD-B45A-40F0F41855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539" y="2936836"/>
            <a:ext cx="6047117" cy="689389"/>
          </a:xfrm>
        </p:spPr>
        <p:txBody>
          <a:bodyPr>
            <a:normAutofit fontScale="92500" lnSpcReduction="10000"/>
          </a:bodyPr>
          <a:lstStyle/>
          <a:p>
            <a:r>
              <a:rPr lang="pt-PT" sz="2800" b="1" dirty="0">
                <a:solidFill>
                  <a:schemeClr val="bg1"/>
                </a:solidFill>
              </a:rPr>
              <a:t>Sistema dual de formação </a:t>
            </a:r>
            <a:r>
              <a:rPr lang="pt-PT" sz="2800" b="1">
                <a:solidFill>
                  <a:schemeClr val="bg1"/>
                </a:solidFill>
              </a:rPr>
              <a:t>profissional </a:t>
            </a:r>
            <a:br>
              <a:rPr lang="pt-PT" sz="2800" b="1">
                <a:solidFill>
                  <a:schemeClr val="bg1"/>
                </a:solidFill>
              </a:rPr>
            </a:br>
            <a:r>
              <a:rPr lang="pt-PT" sz="2800" b="1">
                <a:solidFill>
                  <a:schemeClr val="bg1"/>
                </a:solidFill>
              </a:rPr>
              <a:t>na </a:t>
            </a:r>
            <a:r>
              <a:rPr lang="pt-PT" sz="2800" b="1" dirty="0">
                <a:solidFill>
                  <a:schemeClr val="bg1"/>
                </a:solidFill>
              </a:rPr>
              <a:t>Alemanha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3C5CCC5-26E7-4334-8882-8D81D053DB69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96863"/>
            <a:ext cx="9001125" cy="446087"/>
          </a:xfrm>
          <a:prstGeom prst="rect">
            <a:avLst/>
          </a:prstGeom>
        </p:spPr>
        <p:txBody>
          <a:bodyPr/>
          <a:lstStyle/>
          <a:p>
            <a:r>
              <a:rPr lang="pt-P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97564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E52289-9C17-495F-9F61-49E6C9192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Fundamentos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7E0E0D5-9C26-4040-BB59-15F43139D7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PT" b="1"/>
              <a:t>Os agentes: estado - o responsável pelo enquadramento</a:t>
            </a:r>
          </a:p>
          <a:p>
            <a:pPr marL="0" indent="0">
              <a:buNone/>
            </a:pPr>
            <a:endParaRPr lang="de-DE" b="1" dirty="0"/>
          </a:p>
          <a:p>
            <a:pPr lvl="1"/>
            <a:r>
              <a:rPr lang="pt-PT"/>
              <a:t>negoceia o regulamento de aprendizagem com os parceiros sociais (formação em contexto de empresa)</a:t>
            </a:r>
          </a:p>
          <a:p>
            <a:pPr lvl="1"/>
            <a:r>
              <a:rPr lang="pt-PT"/>
              <a:t>define a formação ministrada em escolasprofissionais: </a:t>
            </a:r>
            <a:r>
              <a:rPr lang="pt-PT" u="sng"/>
              <a:t>programa de enquadramento de formação profissional</a:t>
            </a:r>
          </a:p>
          <a:p>
            <a:pPr lvl="1"/>
            <a:r>
              <a:rPr lang="pt-PT"/>
              <a:t>financia, organiza e supervisiona o sistema de escolas profissionais oficial</a:t>
            </a:r>
          </a:p>
          <a:p>
            <a:pPr lvl="1"/>
            <a:r>
              <a:rPr lang="pt-PT"/>
              <a:t>fomenta a investigação em matéria de formação profissional (BIBB)</a:t>
            </a:r>
          </a:p>
          <a:p>
            <a:pPr lvl="1"/>
            <a:r>
              <a:rPr lang="pt-PT"/>
              <a:t>assiste na procura por uma vaga de formação (nomeadamente jovens, desempregados, pessoas desfavorecidas)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36477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4B3210-779C-49B9-B314-A1986E73A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Fundamentos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F4CEC22-5734-47C1-BF67-1937D0BC61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PT" b="1"/>
              <a:t>O enquadramento: padrões</a:t>
            </a:r>
          </a:p>
          <a:p>
            <a:pPr marL="0" indent="0">
              <a:buNone/>
            </a:pPr>
            <a:endParaRPr lang="de-DE" dirty="0"/>
          </a:p>
          <a:p>
            <a:pPr lvl="1"/>
            <a:r>
              <a:rPr lang="pt-PT"/>
              <a:t>definem a implementação do sistema dual de formação profissional em empresas e escolas profissionais</a:t>
            </a:r>
          </a:p>
          <a:p>
            <a:pPr lvl="1"/>
            <a:r>
              <a:rPr lang="pt-PT"/>
              <a:t>garantem o controlo de qualidade e promovem o sistema dual de formação profissional</a:t>
            </a:r>
          </a:p>
          <a:p>
            <a:pPr lvl="1"/>
            <a:r>
              <a:rPr lang="pt-PT"/>
              <a:t>aplicam-se a nível nacional e são vinculativos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858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Fundamentos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DAA2CA-0F3C-4774-8E4F-990C4D2433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PT" b="1"/>
              <a:t>O enquadramento: padrões - Definição </a:t>
            </a:r>
          </a:p>
          <a:p>
            <a:pPr marL="0" indent="0">
              <a:buNone/>
            </a:pPr>
            <a:endParaRPr lang="de-DE" b="1" dirty="0"/>
          </a:p>
          <a:p>
            <a:pPr lvl="1"/>
            <a:r>
              <a:rPr lang="pt-PT" b="1"/>
              <a:t>1. </a:t>
            </a:r>
            <a:r>
              <a:rPr lang="pt-PT"/>
              <a:t>As </a:t>
            </a:r>
            <a:r>
              <a:rPr lang="pt-PT" b="1"/>
              <a:t>entidades empregadoras</a:t>
            </a:r>
            <a:r>
              <a:rPr lang="pt-PT"/>
              <a:t> identificam novas áreas de responsabilidade e qualificações no seio das empresas </a:t>
            </a:r>
          </a:p>
          <a:p>
            <a:pPr lvl="1"/>
            <a:r>
              <a:rPr lang="pt-PT" b="1"/>
              <a:t>2. Parceiros sociais e o estado</a:t>
            </a:r>
            <a:r>
              <a:rPr lang="pt-PT"/>
              <a:t> negoceiam e aprovam novos padrões de formação profissional moderados pela BIBB </a:t>
            </a:r>
          </a:p>
          <a:p>
            <a:pPr lvl="1"/>
            <a:r>
              <a:rPr lang="pt-PT" b="1"/>
              <a:t>3. O estado </a:t>
            </a:r>
            <a:r>
              <a:rPr lang="pt-PT"/>
              <a:t>adapta os programas de enquadramento de formação profissional aos novos regulamentos de aprendizagem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pt-PT" b="1"/>
              <a:t>Os padrões aprovados são inscritos em regulamentos de aprendizagem (empresas) e programas de enquadramento de formação profissional (escolas profissionais).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19317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Fundamentos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DAA2CA-0F3C-4774-8E4F-990C4D2433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PT" b="1"/>
              <a:t>O enquadramento: padrões – Regulamento de aprendizagem 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pt-PT"/>
              <a:t>Padrões de formação profissional para a </a:t>
            </a:r>
            <a:r>
              <a:rPr lang="pt-PT" u="sng"/>
              <a:t>formação em contexto de empresa</a:t>
            </a:r>
            <a:r>
              <a:rPr lang="pt-PT"/>
              <a:t> são consagrados no </a:t>
            </a:r>
            <a:r>
              <a:rPr lang="pt-PT" u="sng"/>
              <a:t>regulamento de aprendizagem</a:t>
            </a:r>
            <a:r>
              <a:rPr lang="pt-PT"/>
              <a:t>:</a:t>
            </a:r>
          </a:p>
          <a:p>
            <a:pPr lvl="1"/>
            <a:endParaRPr lang="de-DE" dirty="0"/>
          </a:p>
          <a:p>
            <a:pPr lvl="1"/>
            <a:r>
              <a:rPr lang="pt-PT"/>
              <a:t>Designação profissional </a:t>
            </a:r>
          </a:p>
          <a:p>
            <a:pPr lvl="1"/>
            <a:r>
              <a:rPr lang="pt-PT"/>
              <a:t>Perfil profissional</a:t>
            </a:r>
          </a:p>
          <a:p>
            <a:pPr lvl="1"/>
            <a:r>
              <a:rPr lang="pt-PT"/>
              <a:t>Conteúdos</a:t>
            </a:r>
          </a:p>
          <a:p>
            <a:pPr lvl="1"/>
            <a:r>
              <a:rPr lang="pt-PT"/>
              <a:t>Calendarização e organização temporal</a:t>
            </a:r>
          </a:p>
          <a:p>
            <a:pPr lvl="1"/>
            <a:r>
              <a:rPr lang="pt-PT"/>
              <a:t>Exigências relativamente a exames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7868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Fundamentos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DAA2CA-0F3C-4774-8E4F-990C4D2433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PT" b="1" dirty="0"/>
              <a:t>O enquadramento: padrões – Programa de enquadramento de formação profissional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pt-PT" dirty="0"/>
              <a:t>A formação na </a:t>
            </a:r>
            <a:r>
              <a:rPr lang="pt-PT" u="sng" dirty="0"/>
              <a:t>escola profissional</a:t>
            </a:r>
            <a:r>
              <a:rPr lang="pt-PT" dirty="0"/>
              <a:t> transmite os conhecimentos profissionais teóricos necessários e amplia a formação geral. </a:t>
            </a:r>
          </a:p>
          <a:p>
            <a:pPr marL="0" indent="0">
              <a:buNone/>
            </a:pPr>
            <a:r>
              <a:rPr lang="pt-PT" dirty="0"/>
              <a:t>Estes padrões de formação profissional são definidos no </a:t>
            </a:r>
            <a:r>
              <a:rPr lang="pt-PT" u="sng" dirty="0"/>
              <a:t>programa de enquadramento de formação profissional</a:t>
            </a:r>
            <a:r>
              <a:rPr lang="pt-PT" dirty="0"/>
              <a:t>:</a:t>
            </a:r>
          </a:p>
          <a:p>
            <a:pPr lvl="1"/>
            <a:r>
              <a:rPr lang="pt-PT" dirty="0"/>
              <a:t>Objetivo de aprendizagem</a:t>
            </a:r>
          </a:p>
          <a:p>
            <a:pPr lvl="1"/>
            <a:r>
              <a:rPr lang="pt-PT" dirty="0"/>
              <a:t>Conteúdos</a:t>
            </a:r>
          </a:p>
          <a:p>
            <a:pPr lvl="1"/>
            <a:r>
              <a:rPr lang="pt-PT" dirty="0"/>
              <a:t>Áreas de aprendizagem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31199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>
            <a:extLst>
              <a:ext uri="{FF2B5EF4-FFF2-40B4-BE49-F238E27FC236}">
                <a16:creationId xmlns:a16="http://schemas.microsoft.com/office/drawing/2014/main" id="{9C2472E5-C5F4-426B-9124-8FB895AD34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PT"/>
              <a:t>Os padrões legais</a:t>
            </a:r>
          </a:p>
          <a:p>
            <a:r>
              <a:rPr lang="pt-PT" b="1"/>
              <a:t>Aplica-se a liberdade profissional nos termos do artigo 12.º da lei de base federal.</a:t>
            </a:r>
          </a:p>
          <a:p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52B1450-3EDD-4380-8249-F70992C5A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Fundamentos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502DBF9-4496-4926-96AD-F4C23EE27F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/>
              <a:t>Legislação afeta às empresas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D0C62AC-FBC2-40C0-A98C-611E9CBF092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PT"/>
              <a:t>Legislação afeta à formação profissional</a:t>
            </a:r>
          </a:p>
          <a:p>
            <a:r>
              <a:rPr lang="pt-PT"/>
              <a:t>Legislação afeta à proteção dos jovens no trabalho</a:t>
            </a:r>
          </a:p>
          <a:p>
            <a:r>
              <a:rPr lang="pt-PT"/>
              <a:t>Código afeto às profissões artesanais</a:t>
            </a:r>
          </a:p>
          <a:p>
            <a:r>
              <a:rPr lang="pt-PT"/>
              <a:t>Legislação afeta aos contratos de trabalho coletivos</a:t>
            </a:r>
          </a:p>
          <a:p>
            <a:r>
              <a:rPr lang="pt-PT"/>
              <a:t>Legislação afeta à regulamentação preliminar do direito das câmaras industriais e comerciais</a:t>
            </a:r>
          </a:p>
          <a:p>
            <a:r>
              <a:rPr lang="pt-PT"/>
              <a:t>Lei sobre a organização social das empresas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46BE3D0-637E-441B-B5AF-CFF35458F6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PT"/>
              <a:t>Legislação afeta ao ensino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259FD15B-DBA4-4DEC-B867-842E52168BD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pt-PT"/>
              <a:t>Escolaridade obrigatória</a:t>
            </a:r>
          </a:p>
          <a:p>
            <a:r>
              <a:rPr lang="pt-PT"/>
              <a:t>Leis da educação regionais</a:t>
            </a:r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D5E347DE-72A7-4F26-BC29-CF962A6A9F41}"/>
              </a:ext>
            </a:extLst>
          </p:cNvPr>
          <p:cNvSpPr txBox="1">
            <a:spLocks/>
          </p:cNvSpPr>
          <p:nvPr/>
        </p:nvSpPr>
        <p:spPr>
          <a:xfrm>
            <a:off x="658813" y="5385593"/>
            <a:ext cx="11053762" cy="8397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b="1" dirty="0"/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C18AD791-0478-47EA-81B2-9F8D99EC92EF}"/>
              </a:ext>
            </a:extLst>
          </p:cNvPr>
          <p:cNvCxnSpPr>
            <a:cxnSpLocks/>
          </p:cNvCxnSpPr>
          <p:nvPr/>
        </p:nvCxnSpPr>
        <p:spPr>
          <a:xfrm>
            <a:off x="6619815" y="2141489"/>
            <a:ext cx="0" cy="193612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EBDF1BBA-0532-493D-B90E-C32B0ED1BB75}"/>
              </a:ext>
            </a:extLst>
          </p:cNvPr>
          <p:cNvCxnSpPr>
            <a:cxnSpLocks/>
          </p:cNvCxnSpPr>
          <p:nvPr/>
        </p:nvCxnSpPr>
        <p:spPr>
          <a:xfrm>
            <a:off x="687397" y="2141489"/>
            <a:ext cx="0" cy="302378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6198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79425" y="769841"/>
            <a:ext cx="10066338" cy="709613"/>
          </a:xfrm>
        </p:spPr>
        <p:txBody>
          <a:bodyPr/>
          <a:lstStyle/>
          <a:p>
            <a:r>
              <a:rPr lang="pt-PT"/>
              <a:t>O sistema dual de formação profissional: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PT" sz="2800"/>
              <a:t>Motivações, interesses e procedimentos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3720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Acesso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052513"/>
            <a:ext cx="11053762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b="1" dirty="0"/>
              <a:t>Motivação e medidas – O estado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pt-PT" b="1" dirty="0"/>
              <a:t>Motivação</a:t>
            </a:r>
            <a:r>
              <a:rPr lang="pt-PT" dirty="0"/>
              <a:t>: a Alemanha necessita de técnicos qualificados, </a:t>
            </a:r>
            <a:br>
              <a:rPr lang="pt-PT" dirty="0"/>
            </a:br>
            <a:r>
              <a:rPr lang="pt-PT" dirty="0"/>
              <a:t>por forma a garantir crescimento e desenvolvimento.</a:t>
            </a:r>
          </a:p>
          <a:p>
            <a:pPr marL="0" indent="0">
              <a:buNone/>
            </a:pPr>
            <a:r>
              <a:rPr lang="pt-PT" b="1" dirty="0"/>
              <a:t>Reconhecimento: </a:t>
            </a:r>
            <a:r>
              <a:rPr lang="pt-PT" dirty="0"/>
              <a:t>é necessário reforçar e direcionar o sistema dual </a:t>
            </a:r>
            <a:br>
              <a:rPr lang="pt-PT" dirty="0"/>
            </a:br>
            <a:r>
              <a:rPr lang="pt-PT" dirty="0"/>
              <a:t>de formação profissional.</a:t>
            </a:r>
          </a:p>
          <a:p>
            <a:pPr marL="0" indent="0">
              <a:buNone/>
            </a:pPr>
            <a:r>
              <a:rPr lang="pt-PT" b="1" dirty="0"/>
              <a:t>Medidas: </a:t>
            </a:r>
          </a:p>
          <a:p>
            <a:pPr lvl="1"/>
            <a:r>
              <a:rPr lang="pt-PT" dirty="0"/>
              <a:t>Definição e atualização de um enquadramento legal</a:t>
            </a:r>
          </a:p>
          <a:p>
            <a:pPr lvl="1"/>
            <a:r>
              <a:rPr lang="pt-PT" dirty="0"/>
              <a:t>Contratação dos outros agentes</a:t>
            </a:r>
          </a:p>
          <a:p>
            <a:pPr lvl="1"/>
            <a:r>
              <a:rPr lang="pt-PT" dirty="0"/>
              <a:t>Supervisão e desenvolvimento do sistema (nomeadamente pela BIBB)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00D68E0-B6D7-42B6-9B80-E3780F92B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1300" y="1752847"/>
            <a:ext cx="2249487" cy="261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693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Acesso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052513"/>
            <a:ext cx="6923087" cy="4608512"/>
          </a:xfrm>
        </p:spPr>
        <p:txBody>
          <a:bodyPr/>
          <a:lstStyle/>
          <a:p>
            <a:pPr marL="0" indent="0">
              <a:buNone/>
            </a:pPr>
            <a:r>
              <a:rPr lang="pt-PT" b="1" dirty="0"/>
              <a:t>Motivação e acesso – Jovens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pt-PT" b="1" dirty="0"/>
              <a:t>Motivação: </a:t>
            </a:r>
            <a:r>
              <a:rPr lang="pt-PT" dirty="0"/>
              <a:t>“Gostaria de ser…!” </a:t>
            </a:r>
          </a:p>
          <a:p>
            <a:pPr marL="0" indent="0">
              <a:buNone/>
            </a:pPr>
            <a:r>
              <a:rPr lang="pt-PT" b="1" dirty="0"/>
              <a:t>Acesso:</a:t>
            </a:r>
          </a:p>
          <a:p>
            <a:pPr lvl="1"/>
            <a:r>
              <a:rPr lang="pt-PT" dirty="0"/>
              <a:t>procura por empresas potenciais e verificação de ofertas</a:t>
            </a:r>
          </a:p>
          <a:p>
            <a:pPr lvl="1"/>
            <a:r>
              <a:rPr lang="pt-PT" dirty="0"/>
              <a:t>redação de candidaturas</a:t>
            </a:r>
          </a:p>
          <a:p>
            <a:pPr lvl="1"/>
            <a:r>
              <a:rPr lang="pt-PT" dirty="0"/>
              <a:t>caso necessário, processo de seleção</a:t>
            </a:r>
          </a:p>
          <a:p>
            <a:pPr lvl="1"/>
            <a:r>
              <a:rPr lang="pt-PT" dirty="0"/>
              <a:t>seleção de empresa de formação profissional</a:t>
            </a:r>
          </a:p>
          <a:p>
            <a:pPr lvl="1"/>
            <a:r>
              <a:rPr lang="pt-PT" dirty="0"/>
              <a:t>redação de contrato de formação profissional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BC858AD-81EA-4AB1-BEB0-63CF9C4637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176" y="1339056"/>
            <a:ext cx="3737272" cy="4179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2733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Acesso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PT" b="1"/>
              <a:t>Motivação e acesso – Empresas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pt-PT" b="1"/>
              <a:t>Motivação: </a:t>
            </a:r>
            <a:r>
              <a:rPr lang="pt-PT"/>
              <a:t>“Procuramos segurança na ocupação das nossas vagas” </a:t>
            </a:r>
          </a:p>
          <a:p>
            <a:pPr marL="0" indent="0">
              <a:buNone/>
            </a:pPr>
            <a:r>
              <a:rPr lang="pt-PT" b="1"/>
              <a:t>Acesso:</a:t>
            </a:r>
          </a:p>
          <a:p>
            <a:pPr lvl="1"/>
            <a:r>
              <a:rPr lang="pt-PT"/>
              <a:t>admissão enquanto empresa formadora</a:t>
            </a:r>
          </a:p>
          <a:p>
            <a:pPr lvl="1"/>
            <a:r>
              <a:rPr lang="pt-PT"/>
              <a:t>oferta de vagas de formação</a:t>
            </a:r>
          </a:p>
          <a:p>
            <a:pPr lvl="1"/>
            <a:r>
              <a:rPr lang="pt-PT"/>
              <a:t>avaliação de candidaturas</a:t>
            </a:r>
          </a:p>
          <a:p>
            <a:pPr lvl="1"/>
            <a:r>
              <a:rPr lang="pt-PT"/>
              <a:t>seleção de formandos</a:t>
            </a:r>
          </a:p>
          <a:p>
            <a:pPr lvl="1"/>
            <a:r>
              <a:rPr lang="pt-PT"/>
              <a:t>redação de contrato de formação profissional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15E939C-D805-483C-9713-9F955B54FD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804" y="2516372"/>
            <a:ext cx="4270016" cy="314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586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229F7B-AC44-4DD5-9866-FB065F08D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Conteúdo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F2FB5E-94C3-4240-ADE2-8092604A83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PT" b="1"/>
              <a:t>Sistema dual de formação profissional na Alemanha</a:t>
            </a:r>
          </a:p>
          <a:p>
            <a:pPr marL="0" indent="0">
              <a:buNone/>
            </a:pPr>
            <a:endParaRPr lang="de-DE" b="1" dirty="0"/>
          </a:p>
          <a:p>
            <a:pPr marL="1352550" lvl="1" indent="-457200">
              <a:buFont typeface="+mj-lt"/>
              <a:buAutoNum type="arabicPeriod"/>
            </a:pPr>
            <a:r>
              <a:rPr lang="pt-PT" b="1"/>
              <a:t>Fundamentos e enquadramentos</a:t>
            </a:r>
          </a:p>
          <a:p>
            <a:pPr marL="1352550" lvl="1" indent="-457200">
              <a:lnSpc>
                <a:spcPct val="150000"/>
              </a:lnSpc>
              <a:buFont typeface="+mj-lt"/>
              <a:buAutoNum type="arabicPeriod"/>
            </a:pPr>
            <a:r>
              <a:rPr lang="pt-PT" b="1"/>
              <a:t>Motivações, interesses e procedimentos</a:t>
            </a:r>
          </a:p>
          <a:p>
            <a:pPr marL="1352550" lvl="1" indent="-457200">
              <a:lnSpc>
                <a:spcPct val="150000"/>
              </a:lnSpc>
              <a:buFont typeface="+mj-lt"/>
              <a:buAutoNum type="arabicPeriod"/>
            </a:pPr>
            <a:r>
              <a:rPr lang="pt-PT" b="1"/>
              <a:t>O modelo de sucesso</a:t>
            </a:r>
          </a:p>
          <a:p>
            <a:pPr marL="0" indent="0">
              <a:buNone/>
            </a:pP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4650753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Procedimentos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052513"/>
            <a:ext cx="6965669" cy="46085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PT" b="1"/>
              <a:t>O contrato de formação profissional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pt-PT"/>
              <a:t>A formação profissional começa com a celebração do contrato de formação profissional entre a entidade empregadora e os formandos.</a:t>
            </a:r>
          </a:p>
          <a:p>
            <a:pPr marL="0" indent="0">
              <a:buNone/>
            </a:pPr>
            <a:r>
              <a:rPr lang="pt-PT"/>
              <a:t>O contrato de formação regulamenta:</a:t>
            </a:r>
          </a:p>
          <a:p>
            <a:pPr lvl="1"/>
            <a:r>
              <a:rPr lang="pt-PT"/>
              <a:t>a duração</a:t>
            </a:r>
          </a:p>
          <a:p>
            <a:pPr lvl="1"/>
            <a:r>
              <a:rPr lang="pt-PT"/>
              <a:t>conteúdos</a:t>
            </a:r>
          </a:p>
          <a:p>
            <a:pPr lvl="1"/>
            <a:r>
              <a:rPr lang="pt-PT"/>
              <a:t>a duração da prova</a:t>
            </a:r>
          </a:p>
          <a:p>
            <a:pPr lvl="1"/>
            <a:r>
              <a:rPr lang="pt-PT"/>
              <a:t>a organização dos conteúdos e temporal</a:t>
            </a:r>
          </a:p>
          <a:p>
            <a:pPr lvl="1"/>
            <a:r>
              <a:rPr lang="pt-PT"/>
              <a:t>o subsídio</a:t>
            </a:r>
          </a:p>
          <a:p>
            <a:pPr lvl="1"/>
            <a:r>
              <a:rPr lang="pt-PT"/>
              <a:t>os direitos e as obrigações de ambas as partes</a:t>
            </a:r>
          </a:p>
          <a:p>
            <a:pPr lvl="1"/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BAB343E-8FC8-4A17-83B2-DB966D9DE4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39" t="40907" r="15489" b="-1"/>
          <a:stretch/>
        </p:blipFill>
        <p:spPr>
          <a:xfrm>
            <a:off x="7046253" y="2329843"/>
            <a:ext cx="3543301" cy="373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6302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8246B10-35B2-4A92-ABB5-279C37247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0158" y="1711183"/>
            <a:ext cx="4860000" cy="561645"/>
          </a:xfrm>
        </p:spPr>
        <p:txBody>
          <a:bodyPr>
            <a:noAutofit/>
          </a:bodyPr>
          <a:lstStyle/>
          <a:p>
            <a:r>
              <a:rPr lang="pt-PT" sz="1900" dirty="0"/>
              <a:t>70% da formação profissional em contexto de </a:t>
            </a:r>
            <a:r>
              <a:rPr lang="pt-PT" sz="1900" b="1" dirty="0"/>
              <a:t>empresa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5A3DF00B-E700-4914-9E72-E58906D847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2575" y="1711183"/>
            <a:ext cx="4860000" cy="561645"/>
          </a:xfrm>
        </p:spPr>
        <p:txBody>
          <a:bodyPr/>
          <a:lstStyle/>
          <a:p>
            <a:r>
              <a:rPr lang="pt-PT" dirty="0"/>
              <a:t>30% do ensino na </a:t>
            </a:r>
            <a:r>
              <a:rPr lang="pt-PT" b="1" dirty="0"/>
              <a:t>escola profissional</a:t>
            </a: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B7A1AD76-8C12-4677-98F8-8620702B098E}"/>
              </a:ext>
            </a:extLst>
          </p:cNvPr>
          <p:cNvCxnSpPr>
            <a:cxnSpLocks/>
          </p:cNvCxnSpPr>
          <p:nvPr/>
        </p:nvCxnSpPr>
        <p:spPr>
          <a:xfrm>
            <a:off x="6619815" y="1711183"/>
            <a:ext cx="0" cy="161586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12204B2E-2F42-4E80-B008-17B0746FA150}"/>
              </a:ext>
            </a:extLst>
          </p:cNvPr>
          <p:cNvCxnSpPr>
            <a:cxnSpLocks/>
          </p:cNvCxnSpPr>
          <p:nvPr/>
        </p:nvCxnSpPr>
        <p:spPr>
          <a:xfrm>
            <a:off x="687397" y="1711183"/>
            <a:ext cx="0" cy="251364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Procedimentos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5052993-4656-4772-AAD9-7390BBAB33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0158" y="2321209"/>
            <a:ext cx="4860000" cy="2217173"/>
          </a:xfrm>
        </p:spPr>
        <p:txBody>
          <a:bodyPr/>
          <a:lstStyle/>
          <a:p>
            <a:r>
              <a:rPr lang="pt-PT" dirty="0"/>
              <a:t>formação estruturada em condições de trabalho reais</a:t>
            </a:r>
          </a:p>
          <a:p>
            <a:r>
              <a:rPr lang="pt-PT" dirty="0"/>
              <a:t>os formandos trabalham em processos concretos da empresa</a:t>
            </a:r>
          </a:p>
          <a:p>
            <a:r>
              <a:rPr lang="pt-PT" dirty="0"/>
              <a:t>os formandos recebem um subsídio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854451FB-F4E2-4629-8031-D4DE2D7688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2575" y="2321209"/>
            <a:ext cx="4860000" cy="2217173"/>
          </a:xfrm>
        </p:spPr>
        <p:txBody>
          <a:bodyPr/>
          <a:lstStyle/>
          <a:p>
            <a:r>
              <a:rPr lang="pt-PT"/>
              <a:t>ensino em contexto de sala de aula</a:t>
            </a:r>
          </a:p>
          <a:p>
            <a:r>
              <a:rPr lang="pt-PT"/>
              <a:t>disciplinas técnicas específicas (2/3) e</a:t>
            </a:r>
          </a:p>
          <a:p>
            <a:r>
              <a:rPr lang="pt-PT"/>
              <a:t>disciplinas gerais (1/3)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6EE81DD7-7968-4CBF-8A65-2F88330A4C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3" y="1052513"/>
            <a:ext cx="11053762" cy="1005846"/>
          </a:xfrm>
        </p:spPr>
        <p:txBody>
          <a:bodyPr>
            <a:normAutofit/>
          </a:bodyPr>
          <a:lstStyle/>
          <a:p>
            <a:r>
              <a:rPr lang="pt-PT" b="1" dirty="0"/>
              <a:t>Aprendizagem dual em dois locais de formação profissional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0B2590B8-67E7-4575-815A-1669C50F68D0}"/>
              </a:ext>
            </a:extLst>
          </p:cNvPr>
          <p:cNvSpPr txBox="1">
            <a:spLocks/>
          </p:cNvSpPr>
          <p:nvPr/>
        </p:nvSpPr>
        <p:spPr>
          <a:xfrm>
            <a:off x="658813" y="5312585"/>
            <a:ext cx="11053762" cy="8397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b="1" dirty="0"/>
              <a:t>Uma formação profissional em contexto de sistema dual tem uma duração de dois a três anos e meio.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2653E254-E1F1-451C-AD64-49D2E7055C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965" y="3569415"/>
            <a:ext cx="6038536" cy="169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4530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Procedimentos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PT" b="1"/>
              <a:t>O exame final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pt-PT" b="1"/>
              <a:t>Exame final</a:t>
            </a:r>
          </a:p>
          <a:p>
            <a:pPr lvl="1"/>
            <a:r>
              <a:rPr lang="pt-PT"/>
              <a:t>Organizado pelas câmaras</a:t>
            </a:r>
          </a:p>
          <a:p>
            <a:pPr lvl="1"/>
            <a:r>
              <a:rPr lang="pt-PT"/>
              <a:t>Vertente teórica e prática</a:t>
            </a:r>
          </a:p>
          <a:p>
            <a:pPr lvl="1"/>
            <a:r>
              <a:rPr lang="pt-PT"/>
              <a:t>Comissão de exames ocupada por</a:t>
            </a:r>
          </a:p>
          <a:p>
            <a:pPr lvl="2"/>
            <a:r>
              <a:rPr lang="pt-PT"/>
              <a:t>entidades empregadoras</a:t>
            </a:r>
          </a:p>
          <a:p>
            <a:pPr lvl="2"/>
            <a:r>
              <a:rPr lang="pt-PT"/>
              <a:t>trabalhadores (representantes sindicais)</a:t>
            </a:r>
          </a:p>
          <a:p>
            <a:pPr lvl="2"/>
            <a:r>
              <a:rPr lang="pt-PT"/>
              <a:t>formadores das escolas profissionais (representam o estado)</a:t>
            </a:r>
          </a:p>
        </p:txBody>
      </p:sp>
    </p:spTree>
    <p:extLst>
      <p:ext uri="{BB962C8B-B14F-4D97-AF65-F5344CB8AC3E}">
        <p14:creationId xmlns:p14="http://schemas.microsoft.com/office/powerpoint/2010/main" val="26063457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Procedimentos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PT" b="1"/>
              <a:t>O exame final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pt-PT" b="1"/>
              <a:t>Certificado de formação profissional</a:t>
            </a:r>
          </a:p>
          <a:p>
            <a:pPr lvl="1"/>
            <a:r>
              <a:rPr lang="pt-PT"/>
              <a:t>emitido pela câmara</a:t>
            </a:r>
          </a:p>
          <a:p>
            <a:pPr lvl="1"/>
            <a:r>
              <a:rPr lang="pt-PT"/>
              <a:t>formação profissional reconhecida pelo estado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pt-PT" b="1"/>
              <a:t>A aprovação no exame final conclui a formação.</a:t>
            </a:r>
            <a:br>
              <a:rPr lang="pt-PT" b="1"/>
            </a:br>
            <a:r>
              <a:rPr lang="pt-PT" b="1"/>
              <a:t>Começa a carreira profissional.</a:t>
            </a:r>
          </a:p>
        </p:txBody>
      </p:sp>
    </p:spTree>
    <p:extLst>
      <p:ext uri="{BB962C8B-B14F-4D97-AF65-F5344CB8AC3E}">
        <p14:creationId xmlns:p14="http://schemas.microsoft.com/office/powerpoint/2010/main" val="33750085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Procedimentos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052513"/>
            <a:ext cx="8908769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b="1"/>
              <a:t>Início da carreira profissional: oportunidades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pt-PT" b="1"/>
              <a:t>No mercado de trabalho </a:t>
            </a:r>
          </a:p>
          <a:p>
            <a:pPr lvl="1"/>
            <a:r>
              <a:rPr lang="pt-PT"/>
              <a:t>contrato de trabalho diretamente com a empresa formadora</a:t>
            </a:r>
          </a:p>
          <a:p>
            <a:pPr lvl="1"/>
            <a:r>
              <a:rPr lang="pt-PT"/>
              <a:t>contrato de trabalho noutra empresa</a:t>
            </a:r>
          </a:p>
          <a:p>
            <a:pPr lvl="1"/>
            <a:r>
              <a:rPr lang="pt-PT"/>
              <a:t>ocupação noutra área profissional</a:t>
            </a:r>
          </a:p>
          <a:p>
            <a:pPr marL="0" indent="0">
              <a:buNone/>
            </a:pPr>
            <a:r>
              <a:rPr lang="pt-PT" b="1"/>
              <a:t>Continuação da formação</a:t>
            </a:r>
          </a:p>
          <a:p>
            <a:pPr lvl="1"/>
            <a:r>
              <a:rPr lang="pt-PT"/>
              <a:t>medidas de formação adicional e de formação contínua  </a:t>
            </a:r>
          </a:p>
          <a:p>
            <a:pPr lvl="1"/>
            <a:r>
              <a:rPr lang="pt-PT"/>
              <a:t>curso superior (“setor terciário”)</a:t>
            </a:r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BE25678-3DF6-4701-A408-203376D4D3D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817" y="2131359"/>
            <a:ext cx="3112201" cy="333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5024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79425" y="768603"/>
            <a:ext cx="10066338" cy="709613"/>
          </a:xfrm>
        </p:spPr>
        <p:txBody>
          <a:bodyPr/>
          <a:lstStyle/>
          <a:p>
            <a:r>
              <a:rPr lang="pt-PT"/>
              <a:t>O sistema dual de formação profissional:</a:t>
            </a:r>
          </a:p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PT" sz="2800"/>
              <a:t>O modelo de sucesso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52255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7D90CCD-CD02-462B-83EC-F5E5E4CE7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Como funciona o sistema dual de formação profissional?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7B7A31FD-3935-4812-B441-C59053FC0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PT" b="1"/>
              <a:t>Resumo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pt-PT" b="1"/>
              <a:t>Procedimentos</a:t>
            </a:r>
          </a:p>
          <a:p>
            <a:pPr lvl="1"/>
            <a:r>
              <a:rPr lang="pt-PT"/>
              <a:t>Formação paralelamente em contexto de empresa (70%) e escola profissional (30%): sistema “dual”</a:t>
            </a:r>
          </a:p>
          <a:p>
            <a:pPr lvl="1"/>
            <a:r>
              <a:rPr lang="pt-PT"/>
              <a:t>Formação com conteúdos e duração definidos (contrato de formação profissional)</a:t>
            </a:r>
          </a:p>
          <a:p>
            <a:pPr lvl="1"/>
            <a:r>
              <a:rPr lang="pt-PT"/>
              <a:t>Formação profissional no processo de trabalho concreto</a:t>
            </a:r>
          </a:p>
          <a:p>
            <a:pPr lvl="1"/>
            <a:r>
              <a:rPr lang="pt-PT"/>
              <a:t>Exame final na presença de uma comissão independente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894279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29020E-E24C-4E3B-8219-F011B12AD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Como funciona o sistema dual de formação profissional?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4CAE68A-4834-4B0D-B690-448C0BC02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PT" b="1"/>
              <a:t>Resumo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pt-PT" b="1"/>
              <a:t>Enquadramento</a:t>
            </a:r>
          </a:p>
          <a:p>
            <a:pPr lvl="1"/>
            <a:r>
              <a:rPr lang="pt-PT"/>
              <a:t>O estado confere o necessário enquadramento legal</a:t>
            </a:r>
          </a:p>
          <a:p>
            <a:pPr lvl="1"/>
            <a:r>
              <a:rPr lang="pt-PT"/>
              <a:t>O estado organiza a componente escolar da formação</a:t>
            </a:r>
          </a:p>
          <a:p>
            <a:pPr lvl="1"/>
            <a:r>
              <a:rPr lang="pt-PT"/>
              <a:t>As câmaras e os parceiros sociais definem o âmbito e os conteúdos da formação</a:t>
            </a:r>
          </a:p>
          <a:p>
            <a:pPr lvl="1"/>
            <a:r>
              <a:rPr lang="pt-PT"/>
              <a:t>Enquanto entidades competentes, as câmaras supervisionam a formação em contexto de empresa</a:t>
            </a:r>
          </a:p>
        </p:txBody>
      </p:sp>
    </p:spTree>
    <p:extLst>
      <p:ext uri="{BB962C8B-B14F-4D97-AF65-F5344CB8AC3E}">
        <p14:creationId xmlns:p14="http://schemas.microsoft.com/office/powerpoint/2010/main" val="1106973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68FB1C-AC20-44E4-9B45-A9C4291DF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657294"/>
          </a:xfrm>
        </p:spPr>
        <p:txBody>
          <a:bodyPr>
            <a:normAutofit fontScale="90000"/>
          </a:bodyPr>
          <a:lstStyle/>
          <a:p>
            <a:r>
              <a:rPr lang="pt-PT" dirty="0"/>
              <a:t>O que explica o sucesso do sistema dual de formação profissional na Alemanha?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7EF0426-79DB-4039-845A-F7DF4D81B8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PT" b="1" dirty="0"/>
              <a:t>Fatores de sucesso</a:t>
            </a:r>
          </a:p>
          <a:p>
            <a:pPr marL="0" indent="0">
              <a:buNone/>
            </a:pPr>
            <a:endParaRPr lang="de-DE" dirty="0"/>
          </a:p>
          <a:p>
            <a:pPr lvl="1"/>
            <a:r>
              <a:rPr lang="pt-PT" dirty="0"/>
              <a:t>Sistema desenvolvido ao longo de anos</a:t>
            </a:r>
          </a:p>
          <a:p>
            <a:pPr lvl="1"/>
            <a:r>
              <a:rPr lang="pt-PT" dirty="0"/>
              <a:t>Elevada aceitação social</a:t>
            </a:r>
          </a:p>
          <a:p>
            <a:pPr lvl="1"/>
            <a:r>
              <a:rPr lang="pt-PT" i="1" dirty="0"/>
              <a:t>Win-Win situation</a:t>
            </a:r>
            <a:r>
              <a:rPr lang="pt-PT" dirty="0"/>
              <a:t> para formandos e empresas</a:t>
            </a:r>
          </a:p>
          <a:p>
            <a:pPr lvl="1"/>
            <a:r>
              <a:rPr lang="pt-PT" dirty="0"/>
              <a:t>Formação de acordo com as necessidades em termos de pessoal qualificado</a:t>
            </a:r>
          </a:p>
          <a:p>
            <a:pPr lvl="1"/>
            <a:r>
              <a:rPr lang="pt-PT" dirty="0"/>
              <a:t>Parceiros fortes (câmaras, parceiros sociais, PME)</a:t>
            </a:r>
          </a:p>
          <a:p>
            <a:pPr lvl="1"/>
            <a:r>
              <a:rPr lang="pt-PT" dirty="0"/>
              <a:t>Contribuição ativa para o sistema por parte de todos os envolvidos</a:t>
            </a:r>
          </a:p>
          <a:p>
            <a:pPr lvl="1"/>
            <a:r>
              <a:rPr lang="pt-PT" dirty="0"/>
              <a:t>Elevada flexibilidade e capacidade de adaptação do sistema</a:t>
            </a:r>
          </a:p>
          <a:p>
            <a:pPr lvl="1"/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2608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229F7B-AC44-4DD5-9866-FB065F08D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Os cinco pilares da formação profissional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F2FB5E-94C3-4240-ADE2-8092604A83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PT" b="1"/>
              <a:t>Os pilares</a:t>
            </a:r>
          </a:p>
          <a:p>
            <a:pPr marL="0" indent="0">
              <a:buNone/>
            </a:pPr>
            <a:endParaRPr lang="de-DE" b="1" dirty="0"/>
          </a:p>
          <a:p>
            <a:pPr marL="1352550" lvl="1" indent="-457200">
              <a:buFont typeface="+mj-lt"/>
              <a:buAutoNum type="arabicPeriod"/>
            </a:pPr>
            <a:r>
              <a:rPr lang="pt-PT" b="1"/>
              <a:t>Cooperação entre estado, economia e parceiros sociais</a:t>
            </a:r>
          </a:p>
          <a:p>
            <a:pPr marL="1352550" lvl="1" indent="-457200">
              <a:lnSpc>
                <a:spcPct val="150000"/>
              </a:lnSpc>
              <a:buFont typeface="+mj-lt"/>
              <a:buAutoNum type="arabicPeriod"/>
            </a:pPr>
            <a:r>
              <a:rPr lang="pt-PT" b="1"/>
              <a:t>Aprendizagem durante o processo de trabalho</a:t>
            </a:r>
          </a:p>
          <a:p>
            <a:pPr marL="1352550" lvl="1" indent="-457200">
              <a:lnSpc>
                <a:spcPct val="150000"/>
              </a:lnSpc>
              <a:buFont typeface="+mj-lt"/>
              <a:buAutoNum type="arabicPeriod"/>
            </a:pPr>
            <a:r>
              <a:rPr lang="pt-PT" b="1"/>
              <a:t>Padrões nacionais amplamente reconhecidos</a:t>
            </a:r>
          </a:p>
          <a:p>
            <a:pPr marL="1352550" lvl="1" indent="-457200">
              <a:lnSpc>
                <a:spcPct val="150000"/>
              </a:lnSpc>
              <a:buFont typeface="+mj-lt"/>
              <a:buAutoNum type="arabicPeriod"/>
            </a:pPr>
            <a:r>
              <a:rPr lang="pt-PT" b="1"/>
              <a:t>Pessoal de formação profissional qualificado</a:t>
            </a:r>
          </a:p>
          <a:p>
            <a:pPr marL="1352550" lvl="1" indent="-457200">
              <a:lnSpc>
                <a:spcPct val="150000"/>
              </a:lnSpc>
              <a:buFont typeface="+mj-lt"/>
              <a:buAutoNum type="arabicPeriod"/>
            </a:pPr>
            <a:r>
              <a:rPr lang="pt-PT" b="1"/>
              <a:t>Investigação e aconselhamento institucionalizados</a:t>
            </a:r>
          </a:p>
          <a:p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360022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79425" y="830223"/>
            <a:ext cx="10066338" cy="709613"/>
          </a:xfrm>
        </p:spPr>
        <p:txBody>
          <a:bodyPr/>
          <a:lstStyle/>
          <a:p>
            <a:r>
              <a:rPr lang="pt-PT"/>
              <a:t>O sistema dual de formação profissional:</a:t>
            </a:r>
          </a:p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PT" sz="2800"/>
              <a:t>Fundamentos e enquadramentos</a:t>
            </a:r>
          </a:p>
          <a:p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1A858B1-EC6D-41C9-B420-98B313415A24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96863"/>
            <a:ext cx="9001125" cy="446087"/>
          </a:xfrm>
          <a:prstGeom prst="rect">
            <a:avLst/>
          </a:prstGeom>
        </p:spPr>
        <p:txBody>
          <a:bodyPr/>
          <a:lstStyle/>
          <a:p>
            <a:r>
              <a:rPr lang="pt-PT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216798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A385F2-5B02-400E-B8C0-E5D8E9858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Vantagens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865F475-A2DC-4682-B1B0-A05E14F76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PT" b="1"/>
              <a:t>Vantagens para os formandos:</a:t>
            </a:r>
          </a:p>
          <a:p>
            <a:pPr marL="0" indent="0">
              <a:buNone/>
            </a:pPr>
            <a:r>
              <a:rPr lang="pt-PT"/>
              <a:t>O sistema dual de formação profissional é a preparação ideal para a entrada na</a:t>
            </a:r>
          </a:p>
          <a:p>
            <a:pPr marL="0" indent="0">
              <a:buNone/>
            </a:pPr>
            <a:r>
              <a:rPr lang="pt-PT"/>
              <a:t>vida profissional:</a:t>
            </a:r>
          </a:p>
          <a:p>
            <a:pPr marL="0" indent="0">
              <a:buNone/>
            </a:pPr>
            <a:endParaRPr lang="de-DE" dirty="0"/>
          </a:p>
          <a:p>
            <a:pPr lvl="1"/>
            <a:r>
              <a:rPr lang="pt-PT"/>
              <a:t>competências técnicas específicas e qualificações profissionais</a:t>
            </a:r>
          </a:p>
          <a:p>
            <a:pPr lvl="1"/>
            <a:r>
              <a:rPr lang="pt-PT"/>
              <a:t>condições de trabalho reais (máquinas, processos, ambiente de trabalho)</a:t>
            </a:r>
          </a:p>
          <a:p>
            <a:pPr lvl="1"/>
            <a:r>
              <a:rPr lang="pt-PT"/>
              <a:t>subsídio de formação</a:t>
            </a:r>
          </a:p>
        </p:txBody>
      </p:sp>
    </p:spTree>
    <p:extLst>
      <p:ext uri="{BB962C8B-B14F-4D97-AF65-F5344CB8AC3E}">
        <p14:creationId xmlns:p14="http://schemas.microsoft.com/office/powerpoint/2010/main" val="9324159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A8C119-155F-4B6A-AFA5-0F43F2CFA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Vantagens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BF39B61-C3EF-4F87-A939-3EA5C9F4A7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PT" b="1"/>
              <a:t>Vantagens para as empresas:</a:t>
            </a:r>
          </a:p>
          <a:p>
            <a:pPr marL="0" indent="0">
              <a:buNone/>
            </a:pPr>
            <a:r>
              <a:rPr lang="pt-PT"/>
              <a:t>O sistema dual de formação profissional garante pessoal com excelente qualificação:</a:t>
            </a:r>
          </a:p>
          <a:p>
            <a:pPr marL="0" indent="0">
              <a:buNone/>
            </a:pPr>
            <a:endParaRPr lang="de-DE" dirty="0"/>
          </a:p>
          <a:p>
            <a:pPr lvl="1"/>
            <a:r>
              <a:rPr lang="pt-PT"/>
              <a:t>técnicos competentes, conforme os requisitos da empresa (por oposição a candidatos externos)</a:t>
            </a:r>
          </a:p>
          <a:p>
            <a:pPr lvl="1"/>
            <a:r>
              <a:rPr lang="pt-PT"/>
              <a:t>produtividade elevada (rápida amortização)</a:t>
            </a:r>
          </a:p>
          <a:p>
            <a:pPr lvl="1"/>
            <a:r>
              <a:rPr lang="pt-PT"/>
              <a:t>participação ativa da economia no desenvolvimento de padrões de formação</a:t>
            </a:r>
          </a:p>
          <a:p>
            <a:pPr lvl="1"/>
            <a:r>
              <a:rPr lang="pt-PT"/>
              <a:t>contributo para Responsabilidade Social Corporativa (RSC)</a:t>
            </a:r>
          </a:p>
        </p:txBody>
      </p:sp>
    </p:spTree>
    <p:extLst>
      <p:ext uri="{BB962C8B-B14F-4D97-AF65-F5344CB8AC3E}">
        <p14:creationId xmlns:p14="http://schemas.microsoft.com/office/powerpoint/2010/main" val="19827851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496F86-45F2-47D2-9135-928021D9D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Vantagens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A2D72C8-748D-4BBF-9372-8DD98923CF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PT" b="1"/>
              <a:t>Vantagens para o estado e a sociedade:</a:t>
            </a:r>
          </a:p>
          <a:p>
            <a:pPr marL="0" indent="0">
              <a:buNone/>
            </a:pPr>
            <a:r>
              <a:rPr lang="pt-PT"/>
              <a:t>Vantagens mútuas, bem-estar e paz social:</a:t>
            </a:r>
          </a:p>
          <a:p>
            <a:pPr marL="0" indent="0">
              <a:buNone/>
            </a:pPr>
            <a:endParaRPr lang="de-DE" dirty="0"/>
          </a:p>
          <a:p>
            <a:pPr lvl="1"/>
            <a:r>
              <a:rPr lang="pt-PT"/>
              <a:t>elevado desempenho económico e produtividade</a:t>
            </a:r>
          </a:p>
          <a:p>
            <a:pPr lvl="1"/>
            <a:r>
              <a:rPr lang="pt-PT"/>
              <a:t>mercado de trabalho harmonizado (oferta/procura)</a:t>
            </a:r>
          </a:p>
          <a:p>
            <a:pPr lvl="1"/>
            <a:r>
              <a:rPr lang="pt-PT"/>
              <a:t>integração social e económica de jovens</a:t>
            </a:r>
          </a:p>
          <a:p>
            <a:pPr lvl="1"/>
            <a:r>
              <a:rPr lang="pt-PT"/>
              <a:t>influência de todos os participantes no processo de formação</a:t>
            </a:r>
          </a:p>
        </p:txBody>
      </p:sp>
    </p:spTree>
    <p:extLst>
      <p:ext uri="{BB962C8B-B14F-4D97-AF65-F5344CB8AC3E}">
        <p14:creationId xmlns:p14="http://schemas.microsoft.com/office/powerpoint/2010/main" val="10257983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4553B0-AADC-4DD0-BABE-9F9E2C2A8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Desafios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AB2B7F0-31F9-4464-8379-019CAD702A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PT" b="1"/>
              <a:t>Desafios na perspetiva dos formandos</a:t>
            </a:r>
          </a:p>
          <a:p>
            <a:pPr marL="0" indent="0">
              <a:buNone/>
            </a:pPr>
            <a:endParaRPr lang="de-DE" dirty="0"/>
          </a:p>
          <a:p>
            <a:pPr lvl="1"/>
            <a:r>
              <a:rPr lang="pt-PT"/>
              <a:t>discrepância entre ofertas de formação procuradas e em aberto</a:t>
            </a:r>
            <a:br>
              <a:rPr lang="pt-PT"/>
            </a:br>
            <a:r>
              <a:rPr lang="pt-PT"/>
              <a:t>(vagas em falta)</a:t>
            </a:r>
          </a:p>
          <a:p>
            <a:pPr lvl="1"/>
            <a:r>
              <a:rPr lang="pt-PT"/>
              <a:t>acesso ao sistema dual de formação profissional</a:t>
            </a:r>
          </a:p>
          <a:p>
            <a:pPr lvl="1"/>
            <a:r>
              <a:rPr lang="pt-PT"/>
              <a:t>requisitos profissionais cada vez mais elevados</a:t>
            </a:r>
          </a:p>
          <a:p>
            <a:pPr lvl="1"/>
            <a:r>
              <a:rPr lang="pt-PT"/>
              <a:t>aprendizagem ao longo da vida</a:t>
            </a:r>
          </a:p>
        </p:txBody>
      </p:sp>
    </p:spTree>
    <p:extLst>
      <p:ext uri="{BB962C8B-B14F-4D97-AF65-F5344CB8AC3E}">
        <p14:creationId xmlns:p14="http://schemas.microsoft.com/office/powerpoint/2010/main" val="5470126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C07151-C977-4B96-AC42-968A0C22D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Desafios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C693265-CF8A-4FCA-A769-BA86F15A9D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PT" b="1"/>
              <a:t>Desafios do ponto de vista das empresas</a:t>
            </a:r>
          </a:p>
          <a:p>
            <a:pPr marL="0" indent="0">
              <a:buNone/>
            </a:pPr>
            <a:endParaRPr lang="de-DE" dirty="0"/>
          </a:p>
          <a:p>
            <a:pPr lvl="1"/>
            <a:r>
              <a:rPr lang="pt-PT"/>
              <a:t>discrepância entre ofertas de formação procuradas e em aberto</a:t>
            </a:r>
            <a:br>
              <a:rPr lang="pt-PT"/>
            </a:br>
            <a:r>
              <a:rPr lang="pt-PT"/>
              <a:t>(falta de candidatos)</a:t>
            </a:r>
          </a:p>
          <a:p>
            <a:pPr lvl="1"/>
            <a:r>
              <a:rPr lang="pt-PT"/>
              <a:t>candidatos devidamente preparados</a:t>
            </a:r>
          </a:p>
          <a:p>
            <a:pPr lvl="1"/>
            <a:r>
              <a:rPr lang="pt-PT"/>
              <a:t>inclusão de portadores de deficiência</a:t>
            </a:r>
          </a:p>
          <a:p>
            <a:pPr lvl="1"/>
            <a:r>
              <a:rPr lang="pt-PT"/>
              <a:t>inclusão de migrantes</a:t>
            </a:r>
          </a:p>
        </p:txBody>
      </p:sp>
    </p:spTree>
    <p:extLst>
      <p:ext uri="{BB962C8B-B14F-4D97-AF65-F5344CB8AC3E}">
        <p14:creationId xmlns:p14="http://schemas.microsoft.com/office/powerpoint/2010/main" val="5506948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3E7821-62C1-4ABD-8548-CA99D6215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Desafios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2FCC598-EDBC-43C4-9C94-5DAE8EFA0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PT" b="1"/>
              <a:t>Desafios do ponto de vista do estado e da sociedade</a:t>
            </a:r>
          </a:p>
          <a:p>
            <a:pPr marL="0" indent="0">
              <a:buNone/>
            </a:pPr>
            <a:endParaRPr lang="de-DE" dirty="0"/>
          </a:p>
          <a:p>
            <a:pPr lvl="1"/>
            <a:r>
              <a:rPr lang="pt-PT"/>
              <a:t>transformação demográfica</a:t>
            </a:r>
          </a:p>
          <a:p>
            <a:pPr lvl="1"/>
            <a:r>
              <a:rPr lang="pt-PT"/>
              <a:t>falta previsível de técnicos</a:t>
            </a:r>
          </a:p>
          <a:p>
            <a:pPr lvl="1"/>
            <a:r>
              <a:rPr lang="pt-PT"/>
              <a:t>tendência para academização</a:t>
            </a:r>
          </a:p>
          <a:p>
            <a:pPr lvl="1"/>
            <a:r>
              <a:rPr lang="pt-PT"/>
              <a:t>assimetrias regionais</a:t>
            </a:r>
          </a:p>
          <a:p>
            <a:pPr lvl="1"/>
            <a:r>
              <a:rPr lang="pt-PT"/>
              <a:t>inclusão</a:t>
            </a:r>
          </a:p>
        </p:txBody>
      </p:sp>
    </p:spTree>
    <p:extLst>
      <p:ext uri="{BB962C8B-B14F-4D97-AF65-F5344CB8AC3E}">
        <p14:creationId xmlns:p14="http://schemas.microsoft.com/office/powerpoint/2010/main" val="24206553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E93842-BB68-4495-9D81-E68008BCE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Outras informações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530CC76-DD33-4601-A95F-E377CFFDA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052512"/>
            <a:ext cx="11053762" cy="4802187"/>
          </a:xfrm>
        </p:spPr>
        <p:txBody>
          <a:bodyPr numCol="2" spcCol="360000">
            <a:noAutofit/>
          </a:bodyPr>
          <a:lstStyle/>
          <a:p>
            <a:pPr marL="0" indent="0">
              <a:buNone/>
            </a:pPr>
            <a:r>
              <a:rPr lang="pt-PT" sz="1700" b="1" dirty="0"/>
              <a:t>Números e factos</a:t>
            </a:r>
          </a:p>
          <a:p>
            <a:pPr lvl="1"/>
            <a:r>
              <a:rPr lang="pt-PT" sz="1500" dirty="0"/>
              <a:t>Relatório de dados BIBB (</a:t>
            </a:r>
            <a:r>
              <a:rPr lang="pt-PT" sz="1500" dirty="0">
                <a:solidFill>
                  <a:srgbClr val="E27F1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hiperligação</a:t>
            </a:r>
            <a:r>
              <a:rPr lang="pt-PT" sz="1500" dirty="0"/>
              <a:t>)</a:t>
            </a:r>
          </a:p>
          <a:p>
            <a:pPr lvl="1"/>
            <a:r>
              <a:rPr lang="es-ES" sz="1600" dirty="0"/>
              <a:t>Informe de formación profesional (</a:t>
            </a:r>
            <a:r>
              <a:rPr lang="pt-PT" sz="1600" dirty="0">
                <a:solidFill>
                  <a:srgbClr val="E27F1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hiperligação</a:t>
            </a:r>
            <a:r>
              <a:rPr lang="es-ES" sz="1600" dirty="0"/>
              <a:t>)</a:t>
            </a:r>
          </a:p>
          <a:p>
            <a:pPr lvl="1"/>
            <a:r>
              <a:rPr lang="pt-PT" sz="1500" dirty="0"/>
              <a:t>Serviço Federal de Estatística (Statistisches Bundesamt) (</a:t>
            </a:r>
            <a:r>
              <a:rPr lang="pt-PT" sz="1500" dirty="0">
                <a:solidFill>
                  <a:srgbClr val="E27F1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hiperligação</a:t>
            </a:r>
            <a:r>
              <a:rPr lang="pt-PT" sz="1500" dirty="0"/>
              <a:t>)</a:t>
            </a:r>
          </a:p>
          <a:p>
            <a:pPr lvl="1"/>
            <a:r>
              <a:rPr lang="en-GB" sz="1500" noProof="0" dirty="0"/>
              <a:t>BMFTR Data Portal </a:t>
            </a:r>
            <a:r>
              <a:rPr lang="pt-PT" sz="1500" dirty="0"/>
              <a:t>(</a:t>
            </a:r>
            <a:r>
              <a:rPr lang="pt-PT" sz="1500" dirty="0">
                <a:solidFill>
                  <a:srgbClr val="E27F1C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hiperligação</a:t>
            </a:r>
            <a:r>
              <a:rPr lang="pt-PT" sz="1500" dirty="0"/>
              <a:t>)</a:t>
            </a:r>
            <a:endParaRPr lang="en-GB" sz="1500" noProof="0" dirty="0"/>
          </a:p>
          <a:p>
            <a:pPr lvl="1"/>
            <a:r>
              <a:rPr lang="de-DE" sz="1500" dirty="0"/>
              <a:t>BIBB Report 2/2025 </a:t>
            </a:r>
            <a:r>
              <a:rPr lang="pt-PT" sz="1500" dirty="0"/>
              <a:t>(</a:t>
            </a:r>
            <a:r>
              <a:rPr lang="pt-PT" sz="1500" dirty="0">
                <a:solidFill>
                  <a:srgbClr val="E27F1C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hiperligação</a:t>
            </a:r>
            <a:r>
              <a:rPr lang="pt-PT" sz="1500" dirty="0"/>
              <a:t>)</a:t>
            </a:r>
            <a:endParaRPr lang="de-DE" sz="1500" dirty="0"/>
          </a:p>
          <a:p>
            <a:pPr lvl="1"/>
            <a:r>
              <a:rPr lang="de-DE" sz="1500" dirty="0"/>
              <a:t>IAB-Forum </a:t>
            </a:r>
            <a:r>
              <a:rPr lang="pt-PT" sz="1500" dirty="0"/>
              <a:t>(</a:t>
            </a:r>
            <a:r>
              <a:rPr lang="pt-PT" sz="1500" dirty="0">
                <a:solidFill>
                  <a:srgbClr val="E27F1C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hiperligação</a:t>
            </a:r>
            <a:r>
              <a:rPr lang="pt-PT" sz="1500" dirty="0"/>
              <a:t>)</a:t>
            </a:r>
            <a:br>
              <a:rPr lang="de-DE" sz="1500" dirty="0"/>
            </a:br>
            <a:endParaRPr lang="de-DE" sz="1500" dirty="0"/>
          </a:p>
          <a:p>
            <a:pPr marL="0" indent="0">
              <a:buNone/>
            </a:pPr>
            <a:r>
              <a:rPr lang="pt-PT" sz="1700" b="1" dirty="0"/>
              <a:t>Padrões de formação</a:t>
            </a:r>
          </a:p>
          <a:p>
            <a:pPr lvl="1"/>
            <a:r>
              <a:rPr lang="pt-PT" sz="1500" dirty="0"/>
              <a:t>Brochura BIBB: </a:t>
            </a:r>
            <a:r>
              <a:rPr lang="pt-PT" sz="1500" i="1" dirty="0"/>
              <a:t>Ausbildungsordnungen und wie sie entstehen</a:t>
            </a:r>
            <a:r>
              <a:rPr lang="pt-PT" sz="1500" dirty="0"/>
              <a:t> (Regulamentos de formação profissional e a sua conceção – em alemão) (</a:t>
            </a:r>
            <a:r>
              <a:rPr lang="pt-PT" sz="1500" dirty="0">
                <a:solidFill>
                  <a:srgbClr val="E27F1C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hiperligação</a:t>
            </a:r>
            <a:r>
              <a:rPr lang="pt-PT" sz="1500" dirty="0"/>
              <a:t>)</a:t>
            </a:r>
          </a:p>
          <a:p>
            <a:pPr lvl="1"/>
            <a:r>
              <a:rPr lang="pt-PT" sz="1500" i="1" dirty="0"/>
              <a:t>Beispiele für die Ausbildungsordnungen und Rahmenlehrpläne</a:t>
            </a:r>
            <a:r>
              <a:rPr lang="pt-PT" sz="1500" dirty="0"/>
              <a:t> (Exemplos de regulamentos de formação profissional e programas de enquadramento de formação profissional – em alemão) (BIBB) (</a:t>
            </a:r>
            <a:r>
              <a:rPr lang="pt-PT" sz="1500" dirty="0">
                <a:solidFill>
                  <a:srgbClr val="E27F1C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hiperligação</a:t>
            </a:r>
            <a:r>
              <a:rPr lang="pt-PT" sz="1500" dirty="0"/>
              <a:t>)</a:t>
            </a:r>
            <a:br>
              <a:rPr lang="pt-PT" sz="1500" dirty="0"/>
            </a:br>
            <a:endParaRPr lang="pt-PT" sz="1500" dirty="0"/>
          </a:p>
          <a:p>
            <a:pPr marL="0" indent="0">
              <a:buNone/>
            </a:pPr>
            <a:r>
              <a:rPr lang="pt-PT" sz="1700" b="1" dirty="0"/>
              <a:t>Documentação legal</a:t>
            </a:r>
          </a:p>
          <a:p>
            <a:pPr lvl="1"/>
            <a:r>
              <a:rPr lang="pt-PT" sz="1500" dirty="0"/>
              <a:t>Legislação afeta à formação profissional (</a:t>
            </a:r>
            <a:r>
              <a:rPr lang="pt-PT" sz="1500" dirty="0">
                <a:solidFill>
                  <a:srgbClr val="E27F1C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hiperligação</a:t>
            </a:r>
            <a:r>
              <a:rPr lang="pt-PT" sz="1500" dirty="0"/>
              <a:t>)</a:t>
            </a:r>
          </a:p>
          <a:p>
            <a:pPr lvl="1"/>
            <a:r>
              <a:rPr lang="pt-PT" sz="1500" dirty="0"/>
              <a:t>Legislação afeta à ocupação de jovens (</a:t>
            </a:r>
            <a:r>
              <a:rPr lang="pt-PT" sz="1500" dirty="0">
                <a:solidFill>
                  <a:srgbClr val="E27F1C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hiperligação</a:t>
            </a:r>
            <a:r>
              <a:rPr lang="pt-PT" sz="1500" dirty="0"/>
              <a:t>)</a:t>
            </a:r>
          </a:p>
          <a:p>
            <a:pPr lvl="1"/>
            <a:r>
              <a:rPr lang="pt-PT" sz="1500" dirty="0"/>
              <a:t>Legislação afeta às câmaras (</a:t>
            </a:r>
            <a:r>
              <a:rPr lang="pt-PT" sz="1500" dirty="0">
                <a:solidFill>
                  <a:srgbClr val="E27F1C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hiperligação</a:t>
            </a:r>
            <a:r>
              <a:rPr lang="pt-PT" sz="1500" dirty="0"/>
              <a:t>)</a:t>
            </a:r>
          </a:p>
          <a:p>
            <a:pPr lvl="1"/>
            <a:r>
              <a:rPr lang="pt-PT" sz="1500" dirty="0"/>
              <a:t>Legislação afeta à negociação coletiva (</a:t>
            </a:r>
            <a:r>
              <a:rPr lang="pt-PT" sz="1500" dirty="0">
                <a:solidFill>
                  <a:srgbClr val="E27F1C"/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hiperligação</a:t>
            </a:r>
            <a:r>
              <a:rPr lang="pt-PT" sz="1500" dirty="0"/>
              <a:t>)</a:t>
            </a:r>
          </a:p>
          <a:p>
            <a:pPr lvl="1"/>
            <a:r>
              <a:rPr lang="pt-PT" sz="1500" dirty="0"/>
              <a:t>Lei sobre a organização social das empresas (</a:t>
            </a:r>
            <a:r>
              <a:rPr lang="pt-PT" sz="1500" dirty="0">
                <a:solidFill>
                  <a:srgbClr val="E27F1C"/>
                </a:solidFill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hiperligação</a:t>
            </a:r>
            <a:r>
              <a:rPr lang="pt-PT" sz="1500" dirty="0"/>
              <a:t>)</a:t>
            </a:r>
          </a:p>
          <a:p>
            <a:pPr marL="357187" lvl="1" indent="0">
              <a:buNone/>
            </a:pPr>
            <a:endParaRPr lang="de-DE" sz="1500" dirty="0"/>
          </a:p>
          <a:p>
            <a:pPr marL="0" indent="0">
              <a:buNone/>
            </a:pPr>
            <a:r>
              <a:rPr lang="pt-PT" sz="1700" b="1" dirty="0"/>
              <a:t>Páginas de internet</a:t>
            </a:r>
          </a:p>
          <a:p>
            <a:pPr lvl="1"/>
            <a:r>
              <a:rPr lang="en-GB" sz="1500" noProof="0" dirty="0"/>
              <a:t>GOVET </a:t>
            </a:r>
            <a:r>
              <a:rPr lang="pt-PT" sz="1500" dirty="0"/>
              <a:t>(</a:t>
            </a:r>
            <a:r>
              <a:rPr lang="pt-PT" sz="1500" dirty="0">
                <a:solidFill>
                  <a:srgbClr val="E27F1C"/>
                </a:solidFill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hiperligação</a:t>
            </a:r>
            <a:r>
              <a:rPr lang="pt-PT" sz="1500" dirty="0"/>
              <a:t>)</a:t>
            </a:r>
            <a:endParaRPr lang="en-GB" sz="1500" noProof="0" dirty="0"/>
          </a:p>
          <a:p>
            <a:pPr lvl="1"/>
            <a:r>
              <a:rPr lang="en-GB" sz="1500" noProof="0" dirty="0"/>
              <a:t>BMBFSFJ </a:t>
            </a:r>
            <a:r>
              <a:rPr lang="pt-PT" sz="1500" dirty="0"/>
              <a:t>(</a:t>
            </a:r>
            <a:r>
              <a:rPr lang="pt-PT" sz="1500" dirty="0">
                <a:solidFill>
                  <a:srgbClr val="E27F1C"/>
                </a:solidFill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hiperligação</a:t>
            </a:r>
            <a:r>
              <a:rPr lang="pt-PT" sz="1500" dirty="0"/>
              <a:t>)</a:t>
            </a:r>
            <a:endParaRPr lang="en-GB" sz="1500" noProof="0" dirty="0"/>
          </a:p>
          <a:p>
            <a:pPr lvl="1"/>
            <a:r>
              <a:rPr lang="en-GB" sz="1500" noProof="0" dirty="0"/>
              <a:t>BMFTR </a:t>
            </a:r>
            <a:r>
              <a:rPr lang="pt-PT" sz="1500" dirty="0"/>
              <a:t>(</a:t>
            </a:r>
            <a:r>
              <a:rPr lang="pt-PT" sz="1500" dirty="0">
                <a:solidFill>
                  <a:srgbClr val="E27F1C"/>
                </a:solidFill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hiperligação</a:t>
            </a:r>
            <a:r>
              <a:rPr lang="pt-PT" sz="1500" dirty="0"/>
              <a:t>)</a:t>
            </a:r>
            <a:endParaRPr lang="en-GB" sz="1500" noProof="0" dirty="0"/>
          </a:p>
          <a:p>
            <a:pPr lvl="1"/>
            <a:r>
              <a:rPr lang="en-GB" sz="1500" noProof="0" dirty="0"/>
              <a:t>BIBB </a:t>
            </a:r>
            <a:r>
              <a:rPr lang="pt-PT" sz="1500" dirty="0"/>
              <a:t>(</a:t>
            </a:r>
            <a:r>
              <a:rPr lang="pt-PT" sz="1500" dirty="0">
                <a:solidFill>
                  <a:srgbClr val="E27F1C"/>
                </a:solidFill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hiperligação</a:t>
            </a:r>
            <a:r>
              <a:rPr lang="pt-PT" sz="1500" dirty="0"/>
              <a:t>)</a:t>
            </a:r>
            <a:br>
              <a:rPr lang="de-DE" sz="1500" dirty="0"/>
            </a:br>
            <a:endParaRPr lang="de-DE" sz="1500" dirty="0"/>
          </a:p>
          <a:p>
            <a:pPr marL="0" indent="0">
              <a:buNone/>
            </a:pPr>
            <a:r>
              <a:rPr lang="pt-PT" sz="1700" b="1" dirty="0"/>
              <a:t>Contacto para esclarecimento de eventuais questões</a:t>
            </a:r>
          </a:p>
          <a:p>
            <a:pPr lvl="1"/>
            <a:r>
              <a:rPr lang="pt-PT" sz="1500" dirty="0">
                <a:solidFill>
                  <a:srgbClr val="E27F1C"/>
                </a:solidFill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govet@bibb.de</a:t>
            </a:r>
            <a:r>
              <a:rPr lang="pt-PT" sz="1500" dirty="0">
                <a:solidFill>
                  <a:srgbClr val="E27F1C"/>
                </a:solidFill>
              </a:rPr>
              <a:t> </a:t>
            </a:r>
            <a:endParaRPr lang="pt-PT" sz="1500" dirty="0">
              <a:solidFill>
                <a:srgbClr val="E27F1C"/>
              </a:solidFill>
              <a:hlinkClick r:id="rId2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29397889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049C5C-5E1A-4218-8EDC-96B7677EF4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b="1" dirty="0"/>
              <a:t>GOVET at BIBB</a:t>
            </a:r>
          </a:p>
        </p:txBody>
      </p:sp>
    </p:spTree>
    <p:extLst>
      <p:ext uri="{BB962C8B-B14F-4D97-AF65-F5344CB8AC3E}">
        <p14:creationId xmlns:p14="http://schemas.microsoft.com/office/powerpoint/2010/main" val="31792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72A6B2F-F630-46C0-B414-6EC482A04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Fundamentos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DA86173F-B960-4FEF-8D09-3CAAF7CE57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PT" b="1"/>
              <a:t>Sinopse do sistema dual de formação profissional no sistema de formação alemão</a:t>
            </a:r>
          </a:p>
          <a:p>
            <a:endParaRPr lang="de-DE" dirty="0"/>
          </a:p>
        </p:txBody>
      </p: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D12FB160-62EB-4853-B5A8-DDE88F826263}"/>
              </a:ext>
            </a:extLst>
          </p:cNvPr>
          <p:cNvGrpSpPr/>
          <p:nvPr/>
        </p:nvGrpSpPr>
        <p:grpSpPr>
          <a:xfrm>
            <a:off x="658812" y="1653988"/>
            <a:ext cx="11053763" cy="4007037"/>
            <a:chOff x="658812" y="1653988"/>
            <a:chExt cx="11053763" cy="4007037"/>
          </a:xfrm>
        </p:grpSpPr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5D9F4331-F230-4EF4-9805-A0C96ABE9F86}"/>
                </a:ext>
              </a:extLst>
            </p:cNvPr>
            <p:cNvSpPr/>
            <p:nvPr/>
          </p:nvSpPr>
          <p:spPr>
            <a:xfrm>
              <a:off x="658813" y="3479185"/>
              <a:ext cx="2608822" cy="9007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BD6BD2DA-8B78-4C81-841E-84D53CD511FD}"/>
                </a:ext>
              </a:extLst>
            </p:cNvPr>
            <p:cNvSpPr/>
            <p:nvPr/>
          </p:nvSpPr>
          <p:spPr>
            <a:xfrm>
              <a:off x="3307882" y="3479185"/>
              <a:ext cx="4377295" cy="9007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641EF18E-F7CF-492D-B68F-E4ACB3056886}"/>
                </a:ext>
              </a:extLst>
            </p:cNvPr>
            <p:cNvSpPr/>
            <p:nvPr/>
          </p:nvSpPr>
          <p:spPr>
            <a:xfrm>
              <a:off x="658813" y="5076078"/>
              <a:ext cx="11053762" cy="58494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" name="Rechteck 1">
              <a:extLst>
                <a:ext uri="{FF2B5EF4-FFF2-40B4-BE49-F238E27FC236}">
                  <a16:creationId xmlns:a16="http://schemas.microsoft.com/office/drawing/2014/main" id="{1B55C893-A8E0-41DA-87BA-6881B6EFE907}"/>
                </a:ext>
              </a:extLst>
            </p:cNvPr>
            <p:cNvSpPr/>
            <p:nvPr/>
          </p:nvSpPr>
          <p:spPr>
            <a:xfrm>
              <a:off x="658813" y="1653988"/>
              <a:ext cx="11053762" cy="58494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FCB5471B-B07D-4477-9C32-EE335DAA100D}"/>
                </a:ext>
              </a:extLst>
            </p:cNvPr>
            <p:cNvSpPr/>
            <p:nvPr/>
          </p:nvSpPr>
          <p:spPr>
            <a:xfrm>
              <a:off x="658813" y="1653988"/>
              <a:ext cx="7180822" cy="101791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331C90CC-1FE0-4E17-9325-128710B278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5910" y="1753471"/>
              <a:ext cx="4592172" cy="918434"/>
            </a:xfrm>
            <a:prstGeom prst="rect">
              <a:avLst/>
            </a:prstGeom>
          </p:spPr>
        </p:pic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28CAD65C-935F-4F5F-829E-42E45767D2DD}"/>
                </a:ext>
              </a:extLst>
            </p:cNvPr>
            <p:cNvSpPr txBox="1"/>
            <p:nvPr/>
          </p:nvSpPr>
          <p:spPr>
            <a:xfrm>
              <a:off x="7839635" y="1715628"/>
              <a:ext cx="3872939" cy="461665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400">
                  <a:solidFill>
                    <a:schemeClr val="bg1"/>
                  </a:solidFill>
                </a:rPr>
                <a:t>Mercado de trabalho</a:t>
              </a:r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01C1D5DD-3A89-4002-AF70-B2C80E5566A0}"/>
                </a:ext>
              </a:extLst>
            </p:cNvPr>
            <p:cNvSpPr/>
            <p:nvPr/>
          </p:nvSpPr>
          <p:spPr>
            <a:xfrm>
              <a:off x="7839635" y="4807323"/>
              <a:ext cx="3872938" cy="853701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4F3A4452-5D69-42ED-B219-E0914EBC9E6B}"/>
                </a:ext>
              </a:extLst>
            </p:cNvPr>
            <p:cNvSpPr txBox="1"/>
            <p:nvPr/>
          </p:nvSpPr>
          <p:spPr>
            <a:xfrm>
              <a:off x="658813" y="5137718"/>
              <a:ext cx="110537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400">
                  <a:solidFill>
                    <a:schemeClr val="bg1"/>
                  </a:solidFill>
                </a:rPr>
                <a:t>Formação escolar geral</a:t>
              </a:r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D6BA2B5F-6584-400B-83C0-8B4B257F4091}"/>
                </a:ext>
              </a:extLst>
            </p:cNvPr>
            <p:cNvSpPr/>
            <p:nvPr/>
          </p:nvSpPr>
          <p:spPr>
            <a:xfrm>
              <a:off x="8021171" y="3479185"/>
              <a:ext cx="3691402" cy="90076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0999E5FA-B4D4-49DE-8207-4108E5CA5ABA}"/>
                </a:ext>
              </a:extLst>
            </p:cNvPr>
            <p:cNvSpPr txBox="1"/>
            <p:nvPr/>
          </p:nvSpPr>
          <p:spPr>
            <a:xfrm>
              <a:off x="8021171" y="3698735"/>
              <a:ext cx="36914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400">
                  <a:solidFill>
                    <a:schemeClr val="bg1"/>
                  </a:solidFill>
                </a:rPr>
                <a:t>Ensino superior</a:t>
              </a:r>
            </a:p>
          </p:txBody>
        </p:sp>
        <p:sp>
          <p:nvSpPr>
            <p:cNvPr id="15" name="Gleichschenkliges Dreieck 14">
              <a:extLst>
                <a:ext uri="{FF2B5EF4-FFF2-40B4-BE49-F238E27FC236}">
                  <a16:creationId xmlns:a16="http://schemas.microsoft.com/office/drawing/2014/main" id="{4ED101E8-D4E3-413F-9D46-FB5653B4F623}"/>
                </a:ext>
              </a:extLst>
            </p:cNvPr>
            <p:cNvSpPr/>
            <p:nvPr/>
          </p:nvSpPr>
          <p:spPr>
            <a:xfrm>
              <a:off x="8021171" y="2794075"/>
              <a:ext cx="3691403" cy="646100"/>
            </a:xfrm>
            <a:prstGeom prst="triangl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Pfeil: nach unten 17">
              <a:extLst>
                <a:ext uri="{FF2B5EF4-FFF2-40B4-BE49-F238E27FC236}">
                  <a16:creationId xmlns:a16="http://schemas.microsoft.com/office/drawing/2014/main" id="{CC869338-18C6-4502-8935-39E0827953CA}"/>
                </a:ext>
              </a:extLst>
            </p:cNvPr>
            <p:cNvSpPr/>
            <p:nvPr/>
          </p:nvSpPr>
          <p:spPr>
            <a:xfrm rot="10800000">
              <a:off x="9608016" y="4388759"/>
              <a:ext cx="517712" cy="616479"/>
            </a:xfrm>
            <a:prstGeom prst="downArrow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Pfeil: nach unten 18">
              <a:extLst>
                <a:ext uri="{FF2B5EF4-FFF2-40B4-BE49-F238E27FC236}">
                  <a16:creationId xmlns:a16="http://schemas.microsoft.com/office/drawing/2014/main" id="{7CCF8E66-7B31-4FD4-A213-B3B22C272C58}"/>
                </a:ext>
              </a:extLst>
            </p:cNvPr>
            <p:cNvSpPr/>
            <p:nvPr/>
          </p:nvSpPr>
          <p:spPr>
            <a:xfrm rot="10800000">
              <a:off x="3990368" y="4388758"/>
              <a:ext cx="517712" cy="748959"/>
            </a:xfrm>
            <a:prstGeom prst="downArrow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Flussdiagramm: Manuelle Verarbeitung 24">
              <a:extLst>
                <a:ext uri="{FF2B5EF4-FFF2-40B4-BE49-F238E27FC236}">
                  <a16:creationId xmlns:a16="http://schemas.microsoft.com/office/drawing/2014/main" id="{00DAD3B3-143C-4696-B5FE-F720102B05AB}"/>
                </a:ext>
              </a:extLst>
            </p:cNvPr>
            <p:cNvSpPr/>
            <p:nvPr/>
          </p:nvSpPr>
          <p:spPr>
            <a:xfrm rot="10800000">
              <a:off x="658812" y="2794071"/>
              <a:ext cx="7026365" cy="646102"/>
            </a:xfrm>
            <a:prstGeom prst="flowChartManualOperati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6685E25A-5772-4353-8682-2E7F0140B5F5}"/>
                </a:ext>
              </a:extLst>
            </p:cNvPr>
            <p:cNvSpPr txBox="1"/>
            <p:nvPr/>
          </p:nvSpPr>
          <p:spPr>
            <a:xfrm>
              <a:off x="4185532" y="3511013"/>
              <a:ext cx="33044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400">
                  <a:solidFill>
                    <a:schemeClr val="bg1"/>
                  </a:solidFill>
                </a:rPr>
                <a:t>Sistema dual de </a:t>
              </a:r>
            </a:p>
            <a:p>
              <a:pPr algn="ctr"/>
              <a:r>
                <a:rPr lang="pt-PT" sz="2400">
                  <a:solidFill>
                    <a:schemeClr val="bg1"/>
                  </a:solidFill>
                </a:rPr>
                <a:t>formação profissional</a:t>
              </a:r>
            </a:p>
          </p:txBody>
        </p: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8F2471DB-6AB4-4982-8C2C-3B50D40615F7}"/>
                </a:ext>
              </a:extLst>
            </p:cNvPr>
            <p:cNvSpPr txBox="1"/>
            <p:nvPr/>
          </p:nvSpPr>
          <p:spPr>
            <a:xfrm>
              <a:off x="2404597" y="2891455"/>
              <a:ext cx="36914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400">
                  <a:solidFill>
                    <a:schemeClr val="bg1"/>
                  </a:solidFill>
                </a:rPr>
                <a:t>Formação profissional</a:t>
              </a:r>
            </a:p>
          </p:txBody>
        </p: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07245652-894E-4324-B674-9ADA123E812C}"/>
                </a:ext>
              </a:extLst>
            </p:cNvPr>
            <p:cNvSpPr txBox="1"/>
            <p:nvPr/>
          </p:nvSpPr>
          <p:spPr>
            <a:xfrm>
              <a:off x="713055" y="3511013"/>
              <a:ext cx="249406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400">
                  <a:solidFill>
                    <a:schemeClr val="bg1"/>
                  </a:solidFill>
                </a:rPr>
                <a:t>Tempo inteiro</a:t>
              </a:r>
            </a:p>
            <a:p>
              <a:pPr algn="ctr"/>
              <a:r>
                <a:rPr lang="pt-PT" sz="2400">
                  <a:solidFill>
                    <a:schemeClr val="bg1"/>
                  </a:solidFill>
                </a:rPr>
                <a:t>Escola profissional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0986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Fundamentos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373666-7242-438A-9060-4E66E7E17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052513"/>
            <a:ext cx="11053762" cy="4608512"/>
          </a:xfrm>
        </p:spPr>
        <p:txBody>
          <a:bodyPr/>
          <a:lstStyle/>
          <a:p>
            <a:pPr marL="0" indent="0">
              <a:buNone/>
            </a:pPr>
            <a:r>
              <a:rPr lang="pt-PT" b="1" dirty="0"/>
              <a:t>Os participantes: aprendizes (formandos)</a:t>
            </a:r>
          </a:p>
          <a:p>
            <a:pPr marL="0" indent="0">
              <a:buNone/>
            </a:pPr>
            <a:endParaRPr lang="de-DE" b="1" dirty="0"/>
          </a:p>
          <a:p>
            <a:pPr lvl="1"/>
            <a:r>
              <a:rPr lang="pt-PT" dirty="0"/>
              <a:t>anualmente 1,22 milhões de formandos</a:t>
            </a:r>
          </a:p>
          <a:p>
            <a:pPr lvl="1"/>
            <a:r>
              <a:rPr lang="pt-PT" dirty="0"/>
              <a:t>em 324 cursos de formação profissional reconhecidos</a:t>
            </a:r>
          </a:p>
          <a:p>
            <a:pPr marL="0" indent="0">
              <a:buNone/>
            </a:pPr>
            <a:br>
              <a:rPr lang="de-DE" dirty="0"/>
            </a:br>
            <a:endParaRPr lang="de-DE" dirty="0"/>
          </a:p>
          <a:p>
            <a:pPr marL="0" indent="0">
              <a:buNone/>
            </a:pPr>
            <a:r>
              <a:rPr lang="pt-PT" dirty="0"/>
              <a:t>Isto significa:</a:t>
            </a:r>
          </a:p>
          <a:p>
            <a:pPr lvl="1"/>
            <a:r>
              <a:rPr lang="pt-PT" dirty="0"/>
              <a:t>5% dos trabalhadores atuais são formandos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151C2F4-9FAD-464D-BCE8-3D6B094876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1" t="24118" r="29251"/>
          <a:stretch/>
        </p:blipFill>
        <p:spPr>
          <a:xfrm>
            <a:off x="7516907" y="1039371"/>
            <a:ext cx="3536577" cy="3605472"/>
          </a:xfrm>
          <a:prstGeom prst="rect">
            <a:avLst/>
          </a:prstGeom>
        </p:spPr>
      </p:pic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9816FE72-21F8-4A15-8C27-E4A9F6B07FED}"/>
              </a:ext>
            </a:extLst>
          </p:cNvPr>
          <p:cNvCxnSpPr>
            <a:cxnSpLocks/>
          </p:cNvCxnSpPr>
          <p:nvPr/>
        </p:nvCxnSpPr>
        <p:spPr>
          <a:xfrm>
            <a:off x="8124183" y="4644844"/>
            <a:ext cx="406781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3333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A23D8C-4529-4C78-957C-E8DC917E4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Fundamentos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83A1E19-81D1-40EA-B2AD-DA6386C79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4" y="1052513"/>
            <a:ext cx="6071440" cy="4608512"/>
          </a:xfrm>
        </p:spPr>
        <p:txBody>
          <a:bodyPr/>
          <a:lstStyle/>
          <a:p>
            <a:pPr marL="0" indent="0">
              <a:buNone/>
            </a:pPr>
            <a:r>
              <a:rPr lang="pt-PT" b="1" dirty="0"/>
              <a:t>Os participantes: entidades empregadoras</a:t>
            </a:r>
          </a:p>
          <a:p>
            <a:pPr marL="0" indent="0">
              <a:buNone/>
            </a:pPr>
            <a:endParaRPr lang="de-DE" b="1" dirty="0"/>
          </a:p>
          <a:p>
            <a:pPr lvl="1"/>
            <a:r>
              <a:rPr lang="pt-PT" dirty="0"/>
              <a:t>anualmente cerca de 18,7% de todas as empresas contribuintes para a segurança social ministram formação profissional (aprox. 369 800 em 2,1 milhões)</a:t>
            </a:r>
          </a:p>
          <a:p>
            <a:pPr lvl="1"/>
            <a:r>
              <a:rPr lang="pt-PT" dirty="0"/>
              <a:t>o que se traduz em cerca de 475 950 novos formandos/ano</a:t>
            </a:r>
          </a:p>
          <a:p>
            <a:pPr lvl="1"/>
            <a:r>
              <a:rPr lang="pt-PT" dirty="0"/>
              <a:t>79% são integrados imediatamente no final da formação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8B6E2FB-8156-4FAD-8EC2-41391FF301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656" y="1593475"/>
            <a:ext cx="4993919" cy="367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900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6CF9AC-97E1-4448-834C-5E0770A68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Fundamentos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1276DC7-11F1-4AF1-B73A-261D75E652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PT" b="1"/>
              <a:t>Economia, parceiros sociais e o estado definem o enquadramento do sistema dual de formação profissional</a:t>
            </a:r>
          </a:p>
          <a:p>
            <a:pPr marL="0" indent="0">
              <a:buNone/>
            </a:pPr>
            <a:endParaRPr lang="de-DE" b="1" dirty="0"/>
          </a:p>
          <a:p>
            <a:pPr lvl="1"/>
            <a:r>
              <a:rPr lang="pt-PT"/>
              <a:t>Câmaras</a:t>
            </a:r>
          </a:p>
          <a:p>
            <a:pPr lvl="1"/>
            <a:r>
              <a:rPr lang="pt-PT"/>
              <a:t>Parceiros sociais (associações de trabalhadores e associações patronais)</a:t>
            </a:r>
          </a:p>
          <a:p>
            <a:pPr lvl="1"/>
            <a:r>
              <a:rPr lang="pt-PT"/>
              <a:t>Estado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pt-PT" b="1"/>
              <a:t>Câmaras e parceiros sociais:</a:t>
            </a:r>
            <a:r>
              <a:rPr lang="pt-PT"/>
              <a:t> definem e supervisionam os conteúdos de formação profissional em contexto de empresa</a:t>
            </a:r>
          </a:p>
          <a:p>
            <a:pPr marL="0" indent="0">
              <a:buNone/>
            </a:pPr>
            <a:r>
              <a:rPr lang="pt-PT" b="1"/>
              <a:t>Estado</a:t>
            </a:r>
            <a:r>
              <a:rPr lang="pt-PT"/>
              <a:t>: configura o enquadramento legal e disponibiliza os recursos de formação em escolas profissionais</a:t>
            </a:r>
          </a:p>
        </p:txBody>
      </p:sp>
    </p:spTree>
    <p:extLst>
      <p:ext uri="{BB962C8B-B14F-4D97-AF65-F5344CB8AC3E}">
        <p14:creationId xmlns:p14="http://schemas.microsoft.com/office/powerpoint/2010/main" val="3656556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C9F39B-795A-44B0-B75C-D7E9A7958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Fundamentos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C15D617-3826-44DB-ABDC-816991A21E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588" indent="0">
              <a:buNone/>
            </a:pPr>
            <a:r>
              <a:rPr lang="pt-PT" b="1"/>
              <a:t>Os agentes: câmaras - as entidades competentes</a:t>
            </a:r>
          </a:p>
          <a:p>
            <a:pPr marL="1588" indent="0">
              <a:buNone/>
            </a:pPr>
            <a:endParaRPr lang="de-DE" b="1" dirty="0"/>
          </a:p>
          <a:p>
            <a:pPr lvl="1"/>
            <a:r>
              <a:rPr lang="pt-PT"/>
              <a:t>verificam e registam as entidades formadoras</a:t>
            </a:r>
          </a:p>
          <a:p>
            <a:pPr lvl="1"/>
            <a:r>
              <a:rPr lang="pt-PT"/>
              <a:t>supervisionam e monitorizam a formação profissional em contexto de empresa</a:t>
            </a:r>
          </a:p>
          <a:p>
            <a:pPr lvl="1"/>
            <a:r>
              <a:rPr lang="pt-PT"/>
              <a:t>qualificam os formadores</a:t>
            </a:r>
          </a:p>
          <a:p>
            <a:pPr lvl="1"/>
            <a:r>
              <a:rPr lang="pt-PT"/>
              <a:t>organizam os exames</a:t>
            </a:r>
            <a:r>
              <a:rPr lang="pt-PT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pt-PT"/>
              <a:t>realizam eventos informativos e de orientação profissional</a:t>
            </a:r>
          </a:p>
        </p:txBody>
      </p:sp>
    </p:spTree>
    <p:extLst>
      <p:ext uri="{BB962C8B-B14F-4D97-AF65-F5344CB8AC3E}">
        <p14:creationId xmlns:p14="http://schemas.microsoft.com/office/powerpoint/2010/main" val="4242553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F940DC-F1D6-455D-B39C-8BDFF13FB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Fundamentos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4AB894A-E996-4455-9E7B-A58DCE0F76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PT" b="1"/>
              <a:t>Os agentes: parceiros sociais</a:t>
            </a:r>
          </a:p>
          <a:p>
            <a:pPr marL="0" indent="0">
              <a:buNone/>
            </a:pPr>
            <a:r>
              <a:rPr lang="pt-PT"/>
              <a:t>Os sindicatos e as associações patronais acordam entre si e o estado os respetivos </a:t>
            </a:r>
            <a:r>
              <a:rPr lang="pt-PT" u="sng"/>
              <a:t>padrões da componente da formação em contexto de empresa</a:t>
            </a:r>
          </a:p>
          <a:p>
            <a:pPr marL="0" indent="0">
              <a:buNone/>
            </a:pPr>
            <a:endParaRPr lang="de-DE" u="sng" dirty="0"/>
          </a:p>
          <a:p>
            <a:pPr marL="0" indent="0">
              <a:buNone/>
            </a:pPr>
            <a:endParaRPr lang="de-DE" dirty="0">
              <a:solidFill>
                <a:srgbClr val="FF0000"/>
              </a:solidFill>
            </a:endParaRPr>
          </a:p>
          <a:p>
            <a:pPr lvl="1"/>
            <a:r>
              <a:rPr lang="pt-PT"/>
              <a:t>Conteúdos de formação</a:t>
            </a:r>
          </a:p>
          <a:p>
            <a:pPr lvl="1"/>
            <a:r>
              <a:rPr lang="pt-PT"/>
              <a:t>Subsídio de formação</a:t>
            </a:r>
          </a:p>
          <a:p>
            <a:pPr lvl="1"/>
            <a:r>
              <a:rPr lang="pt-PT"/>
              <a:t>Supervisão da formação em contexto de empresa</a:t>
            </a:r>
          </a:p>
          <a:p>
            <a:pPr lvl="1"/>
            <a:r>
              <a:rPr lang="pt-PT"/>
              <a:t>Participação na comissão de exames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0C0DCF6-3A8C-4B21-AF63-595DE7188A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642" y="2393199"/>
            <a:ext cx="4497067" cy="307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927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BIBB">
      <a:dk1>
        <a:sysClr val="windowText" lastClr="000000"/>
      </a:dk1>
      <a:lt1>
        <a:sysClr val="window" lastClr="FFFFFF"/>
      </a:lt1>
      <a:dk2>
        <a:srgbClr val="585858"/>
      </a:dk2>
      <a:lt2>
        <a:srgbClr val="E7E6E6"/>
      </a:lt2>
      <a:accent1>
        <a:srgbClr val="D37230"/>
      </a:accent1>
      <a:accent2>
        <a:srgbClr val="7FC200"/>
      </a:accent2>
      <a:accent3>
        <a:srgbClr val="00306B"/>
      </a:accent3>
      <a:accent4>
        <a:srgbClr val="FFC000"/>
      </a:accent4>
      <a:accent5>
        <a:srgbClr val="85C0FB"/>
      </a:accent5>
      <a:accent6>
        <a:srgbClr val="BFBFBF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3046</Words>
  <Application>Microsoft Office PowerPoint</Application>
  <PresentationFormat>Breitbild</PresentationFormat>
  <Paragraphs>530</Paragraphs>
  <Slides>37</Slides>
  <Notes>30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37</vt:i4>
      </vt:variant>
    </vt:vector>
  </HeadingPairs>
  <TitlesOfParts>
    <vt:vector size="41" baseType="lpstr">
      <vt:lpstr>Arial</vt:lpstr>
      <vt:lpstr>Calibri</vt:lpstr>
      <vt:lpstr>Wingdings 3</vt:lpstr>
      <vt:lpstr>Office</vt:lpstr>
      <vt:lpstr> </vt:lpstr>
      <vt:lpstr>Conteúdo</vt:lpstr>
      <vt:lpstr> </vt:lpstr>
      <vt:lpstr>Fundamentos</vt:lpstr>
      <vt:lpstr>Fundamentos</vt:lpstr>
      <vt:lpstr>Fundamentos</vt:lpstr>
      <vt:lpstr>Fundamentos</vt:lpstr>
      <vt:lpstr>Fundamentos</vt:lpstr>
      <vt:lpstr>Fundamentos</vt:lpstr>
      <vt:lpstr>Fundamentos</vt:lpstr>
      <vt:lpstr>Fundamentos</vt:lpstr>
      <vt:lpstr>Fundamentos</vt:lpstr>
      <vt:lpstr>Fundamentos</vt:lpstr>
      <vt:lpstr>Fundamentos</vt:lpstr>
      <vt:lpstr>Fundamentos</vt:lpstr>
      <vt:lpstr>PowerPoint-Präsentation</vt:lpstr>
      <vt:lpstr>Acesso</vt:lpstr>
      <vt:lpstr>Acesso</vt:lpstr>
      <vt:lpstr>Acesso</vt:lpstr>
      <vt:lpstr>Procedimentos</vt:lpstr>
      <vt:lpstr>Procedimentos</vt:lpstr>
      <vt:lpstr>Procedimentos</vt:lpstr>
      <vt:lpstr>Procedimentos</vt:lpstr>
      <vt:lpstr>Procedimentos</vt:lpstr>
      <vt:lpstr>PowerPoint-Präsentation</vt:lpstr>
      <vt:lpstr>Como funciona o sistema dual de formação profissional?</vt:lpstr>
      <vt:lpstr>Como funciona o sistema dual de formação profissional?</vt:lpstr>
      <vt:lpstr>O que explica o sucesso do sistema dual de formação profissional na Alemanha?</vt:lpstr>
      <vt:lpstr>Os cinco pilares da formação profissional</vt:lpstr>
      <vt:lpstr>Vantagens</vt:lpstr>
      <vt:lpstr>Vantagens</vt:lpstr>
      <vt:lpstr>Vantagens</vt:lpstr>
      <vt:lpstr>Desafios</vt:lpstr>
      <vt:lpstr>Desafios</vt:lpstr>
      <vt:lpstr>Desafios</vt:lpstr>
      <vt:lpstr>Outras informações</vt:lpstr>
      <vt:lpstr>GOVET at BIBB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danyel</dc:creator>
  <cp:lastModifiedBy>Wilkes, Maria</cp:lastModifiedBy>
  <cp:revision>77</cp:revision>
  <dcterms:created xsi:type="dcterms:W3CDTF">2020-12-18T10:19:10Z</dcterms:created>
  <dcterms:modified xsi:type="dcterms:W3CDTF">2026-05-18T12:33:09Z</dcterms:modified>
</cp:coreProperties>
</file>