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4" r:id="rId2"/>
  </p:sldMasterIdLst>
  <p:notesMasterIdLst>
    <p:notesMasterId r:id="rId27"/>
  </p:notesMasterIdLst>
  <p:sldIdLst>
    <p:sldId id="257" r:id="rId3"/>
    <p:sldId id="292" r:id="rId4"/>
    <p:sldId id="367" r:id="rId5"/>
    <p:sldId id="259" r:id="rId6"/>
    <p:sldId id="343" r:id="rId7"/>
    <p:sldId id="361" r:id="rId8"/>
    <p:sldId id="363" r:id="rId9"/>
    <p:sldId id="364" r:id="rId10"/>
    <p:sldId id="348" r:id="rId11"/>
    <p:sldId id="346" r:id="rId12"/>
    <p:sldId id="347" r:id="rId13"/>
    <p:sldId id="349" r:id="rId14"/>
    <p:sldId id="350" r:id="rId15"/>
    <p:sldId id="352" r:id="rId16"/>
    <p:sldId id="351" r:id="rId17"/>
    <p:sldId id="365" r:id="rId18"/>
    <p:sldId id="354" r:id="rId19"/>
    <p:sldId id="355" r:id="rId20"/>
    <p:sldId id="356" r:id="rId21"/>
    <p:sldId id="357" r:id="rId22"/>
    <p:sldId id="366" r:id="rId23"/>
    <p:sldId id="360" r:id="rId24"/>
    <p:sldId id="359" r:id="rId25"/>
    <p:sldId id="291" r:id="rId26"/>
  </p:sldIdLst>
  <p:sldSz cx="12192000" cy="6858000"/>
  <p:notesSz cx="6858000" cy="9144000"/>
  <p:embeddedFontLst>
    <p:embeddedFont>
      <p:font typeface="Wingdings 3" panose="05040102010807070707" pitchFamily="18" charset="2"/>
      <p:regular r:id="rId2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3976" userDrawn="1">
          <p15:clr>
            <a:srgbClr val="A4A3A4"/>
          </p15:clr>
        </p15:guide>
        <p15:guide id="3" orient="horz" pos="2818" userDrawn="1">
          <p15:clr>
            <a:srgbClr val="A4A3A4"/>
          </p15:clr>
        </p15:guide>
        <p15:guide id="4" orient="horz" pos="3362" userDrawn="1">
          <p15:clr>
            <a:srgbClr val="A4A3A4"/>
          </p15:clr>
        </p15:guide>
        <p15:guide id="5" orient="horz" pos="3475" userDrawn="1">
          <p15:clr>
            <a:srgbClr val="A4A3A4"/>
          </p15:clr>
        </p15:guide>
        <p15:guide id="6" pos="6584" userDrawn="1">
          <p15:clr>
            <a:srgbClr val="A4A3A4"/>
          </p15:clr>
        </p15:guide>
        <p15:guide id="7" pos="6108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orient="horz" pos="2183" userDrawn="1">
          <p15:clr>
            <a:srgbClr val="A4A3A4"/>
          </p15:clr>
        </p15:guide>
        <p15:guide id="10" orient="horz" pos="1502" userDrawn="1">
          <p15:clr>
            <a:srgbClr val="A4A3A4"/>
          </p15:clr>
        </p15:guide>
        <p15:guide id="11" pos="642" userDrawn="1">
          <p15:clr>
            <a:srgbClr val="A4A3A4"/>
          </p15:clr>
        </p15:guide>
        <p15:guide id="12" orient="horz" pos="20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  <p:cmAuthor id="2" name="Schlich, Thorsten" initials="ST" lastIdx="58" clrIdx="1">
    <p:extLst>
      <p:ext uri="{19B8F6BF-5375-455C-9EA6-DF929625EA0E}">
        <p15:presenceInfo xmlns:p15="http://schemas.microsoft.com/office/powerpoint/2012/main" userId="Schlich, Thorsten" providerId="None"/>
      </p:ext>
    </p:extLst>
  </p:cmAuthor>
  <p:cmAuthor id="3" name="Shahin Eilanjeghi, Sepehr" initials="SES" lastIdx="22" clrIdx="2">
    <p:extLst>
      <p:ext uri="{19B8F6BF-5375-455C-9EA6-DF929625EA0E}">
        <p15:presenceInfo xmlns:p15="http://schemas.microsoft.com/office/powerpoint/2012/main" userId="Shahin Eilanjeghi, Sepeh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F1C"/>
    <a:srgbClr val="BF5A0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3684" autoAdjust="0"/>
  </p:normalViewPr>
  <p:slideViewPr>
    <p:cSldViewPr snapToGrid="0" showGuides="1">
      <p:cViewPr varScale="1">
        <p:scale>
          <a:sx n="82" d="100"/>
          <a:sy n="82" d="100"/>
        </p:scale>
        <p:origin x="1710" y="90"/>
      </p:cViewPr>
      <p:guideLst>
        <p:guide orient="horz" pos="1344"/>
        <p:guide pos="3976"/>
        <p:guide orient="horz" pos="2818"/>
        <p:guide orient="horz" pos="3362"/>
        <p:guide orient="horz" pos="3475"/>
        <p:guide pos="6584"/>
        <p:guide pos="6108"/>
        <p:guide orient="horz" pos="1162"/>
        <p:guide orient="horz" pos="2183"/>
        <p:guide orient="horz" pos="1502"/>
        <p:guide pos="642"/>
        <p:guide orient="horz" pos="209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08.06.2026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Paritätisch besetzte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Prüfungsausschüsse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gemeinsam beschlossene Ausbildungsstandards, gemeinsame Steuerung des Systems auf allen Ebenen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 rund 70 % im Betrieb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Berufsausbildungs-Standards, durch die Kammer ausgestelltes Zeugnis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und aus den Betrieben, staatliche Lehrer an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Berufsschulen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Datenreports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Berufsbildungsbericht, Ausbildungsstandards (BIBB)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+mn-lt"/>
              </a:rPr>
              <a:t>VZLE = </a:t>
            </a:r>
            <a:r>
              <a:rPr lang="it-IT" dirty="0" err="1">
                <a:latin typeface="+mn-lt"/>
              </a:rPr>
              <a:t>Vollzeitlehrereinheit</a:t>
            </a:r>
            <a:r>
              <a:rPr lang="it-IT" dirty="0">
                <a:latin typeface="+mn-lt"/>
              </a:rPr>
              <a:t>:</a:t>
            </a:r>
          </a:p>
          <a:p>
            <a:endParaRPr lang="it-IT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</a:rPr>
              <a:t>VZLE ist eine statistische Messgröße der Kultusministerkonferenz (KMK). Sie normiert die Arbeitszeit von Lehrkräften, um unabhängig von Teilzeitmodellen den </a:t>
            </a:r>
            <a:r>
              <a:rPr lang="de-DE" b="1" u="none" strike="noStrike" dirty="0">
                <a:effectLst/>
                <a:latin typeface="+mn-lt"/>
              </a:rPr>
              <a:t>tatsächlichen Personalbedarf</a:t>
            </a:r>
            <a:r>
              <a:rPr lang="de-DE" dirty="0">
                <a:latin typeface="+mn-lt"/>
              </a:rPr>
              <a:t> darzustellen. Eine VZLE entspricht genau einer </a:t>
            </a:r>
            <a:r>
              <a:rPr lang="de-DE" b="1" u="none" strike="noStrike" dirty="0">
                <a:effectLst/>
                <a:latin typeface="+mn-lt"/>
              </a:rPr>
              <a:t>100-Prozent-Vollzeitstelle</a:t>
            </a:r>
            <a:r>
              <a:rPr lang="de-DE" dirty="0">
                <a:latin typeface="+mn-lt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17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406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721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9955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hyperlink" Target="mailto:govet@bibb.de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D5B921-7DF5-4D0B-BFC4-18D827943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6" r="2141" b="11120"/>
          <a:stretch/>
        </p:blipFill>
        <p:spPr>
          <a:xfrm>
            <a:off x="0" y="1052513"/>
            <a:ext cx="12192000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4455" y="5714934"/>
            <a:ext cx="1888119" cy="395896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Berufsausbildung in </a:t>
            </a:r>
            <a:br>
              <a:rPr lang="de-DE" dirty="0"/>
            </a:br>
            <a:r>
              <a:rPr lang="de-DE" dirty="0"/>
              <a:t>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58CB7C9-B267-16AE-7F83-566693D3D2A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2" y="5367012"/>
            <a:ext cx="1118500" cy="12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7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1EBB47-CE08-4E2B-BF90-3920E79A3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5072"/>
            <a:ext cx="12192000" cy="3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154426" y="2062162"/>
            <a:ext cx="5037574" cy="4795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642379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2436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0" r="28057"/>
          <a:stretch/>
        </p:blipFill>
        <p:spPr>
          <a:xfrm>
            <a:off x="-1" y="1052514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3F6CC70-A1B7-4805-A98F-B93B88A3F446}"/>
              </a:ext>
            </a:extLst>
          </p:cNvPr>
          <p:cNvSpPr txBox="1"/>
          <p:nvPr userDrawn="1"/>
        </p:nvSpPr>
        <p:spPr>
          <a:xfrm>
            <a:off x="1403276" y="2776984"/>
            <a:ext cx="3551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Friedrich-Ebert-Allee 114-116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53113 Bonn,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0956" y="2816645"/>
            <a:ext cx="454995" cy="579652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4766" y="3608533"/>
            <a:ext cx="467374" cy="467374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0086" y="4252783"/>
            <a:ext cx="416735" cy="516253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9423" y="4945053"/>
            <a:ext cx="278061" cy="3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chemeClr val="accent1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0E2E643-0C98-4ED4-8F79-DBFF3496D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87E3285-951E-41C1-A8BA-952B052AD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62970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11269663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0046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63" r:id="rId3"/>
    <p:sldLayoutId id="2147483650" r:id="rId4"/>
    <p:sldLayoutId id="2147483653" r:id="rId5"/>
    <p:sldLayoutId id="2147483655" r:id="rId6"/>
  </p:sldLayoutIdLst>
  <p:transition spd="slow">
    <p:fade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4" r:id="rId5"/>
    <p:sldLayoutId id="2147483675" r:id="rId6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4.svg"/><Relationship Id="rId9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3.svg"/><Relationship Id="rId7" Type="http://schemas.openxmlformats.org/officeDocument/2006/relationships/image" Target="../media/image2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statis.de/DE/Themen/Gesellschaft-Umwelt/Bildung-Forschung-Kultur/Berufliche-Bildung/_inhalt.html" TargetMode="External"/><Relationship Id="rId3" Type="http://schemas.openxmlformats.org/officeDocument/2006/relationships/hyperlink" Target="http://www.govet.international/" TargetMode="External"/><Relationship Id="rId7" Type="http://schemas.openxmlformats.org/officeDocument/2006/relationships/hyperlink" Target="https://www.datenportal.bmftr.bund.de/portal/de/inde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kmk.org/" TargetMode="External"/><Relationship Id="rId5" Type="http://schemas.openxmlformats.org/officeDocument/2006/relationships/hyperlink" Target="https://www.bmbfsfj.bund.de/bmbfsfj/service/publikationen/berufsbildungsbericht-2026-285646" TargetMode="External"/><Relationship Id="rId10" Type="http://schemas.openxmlformats.org/officeDocument/2006/relationships/hyperlink" Target="https://leando.de/" TargetMode="External"/><Relationship Id="rId4" Type="http://schemas.openxmlformats.org/officeDocument/2006/relationships/hyperlink" Target="https://www.bibb.de/de/210294.php" TargetMode="External"/><Relationship Id="rId9" Type="http://schemas.openxmlformats.org/officeDocument/2006/relationships/hyperlink" Target="http://www.lehrer-werden.de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s.kmk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222044" y="2935804"/>
            <a:ext cx="2493994" cy="650120"/>
          </a:xfrm>
        </p:spPr>
        <p:txBody>
          <a:bodyPr>
            <a:normAutofit/>
          </a:bodyPr>
          <a:lstStyle/>
          <a:p>
            <a:r>
              <a:rPr lang="de-DE" dirty="0"/>
              <a:t>Berufsausbildung </a:t>
            </a:r>
            <a:br>
              <a:rPr lang="de-DE" dirty="0"/>
            </a:br>
            <a:r>
              <a:rPr lang="de-DE" dirty="0"/>
              <a:t>in Deutschland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>
            <a:spLocks/>
          </p:cNvSpPr>
          <p:nvPr/>
        </p:nvSpPr>
        <p:spPr>
          <a:xfrm>
            <a:off x="658812" y="2883760"/>
            <a:ext cx="5437187" cy="93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de-DE" sz="2600" b="1" dirty="0">
                <a:latin typeface="+mj-lt"/>
              </a:rPr>
              <a:t>Berufsbildungspersonal in Betrieb </a:t>
            </a:r>
            <a:br>
              <a:rPr lang="de-DE" sz="2600" b="1" dirty="0">
                <a:latin typeface="+mj-lt"/>
              </a:rPr>
            </a:br>
            <a:r>
              <a:rPr lang="de-DE" sz="2600" b="1" dirty="0">
                <a:latin typeface="+mj-lt"/>
              </a:rPr>
              <a:t>und Berufsschule</a:t>
            </a:r>
          </a:p>
          <a:p>
            <a:pPr>
              <a:spcBef>
                <a:spcPts val="600"/>
              </a:spcBef>
            </a:pPr>
            <a:r>
              <a:rPr lang="de-DE" sz="2200" dirty="0"/>
              <a:t>Das Herz der dualen Berufsausbildung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III. Lernort Betrieb: das Ausbildungspersonal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CDD8F96-BA02-46F1-B06E-05ED491F76EF}"/>
              </a:ext>
            </a:extLst>
          </p:cNvPr>
          <p:cNvSpPr txBox="1"/>
          <p:nvPr/>
        </p:nvSpPr>
        <p:spPr>
          <a:xfrm>
            <a:off x="574991" y="773316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Ausbilderin/Ausbilder werden – ein möglicher Weg</a:t>
            </a:r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266AC730-30DF-4C8D-8E86-A955EDB6CE54}"/>
              </a:ext>
            </a:extLst>
          </p:cNvPr>
          <p:cNvCxnSpPr>
            <a:cxnSpLocks/>
          </p:cNvCxnSpPr>
          <p:nvPr/>
        </p:nvCxnSpPr>
        <p:spPr>
          <a:xfrm>
            <a:off x="5980726" y="3177000"/>
            <a:ext cx="0" cy="716576"/>
          </a:xfrm>
          <a:prstGeom prst="line">
            <a:avLst/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16137693-6933-4DC3-B0C9-A1DB6BB6C5C3}"/>
              </a:ext>
            </a:extLst>
          </p:cNvPr>
          <p:cNvSpPr txBox="1"/>
          <p:nvPr/>
        </p:nvSpPr>
        <p:spPr>
          <a:xfrm>
            <a:off x="4599336" y="3886665"/>
            <a:ext cx="2766987" cy="422405"/>
          </a:xfrm>
          <a:prstGeom prst="rect">
            <a:avLst/>
          </a:prstGeom>
          <a:noFill/>
          <a:ln w="31750">
            <a:solidFill>
              <a:srgbClr val="E27F1C"/>
            </a:solidFill>
            <a:miter lim="800000"/>
          </a:ln>
        </p:spPr>
        <p:txBody>
          <a:bodyPr wrap="square" lIns="144000" tIns="72000" rIns="144000" bIns="72000" rtlCol="0" anchor="ctr" anchorCtr="0">
            <a:spAutoFit/>
          </a:bodyPr>
          <a:lstStyle/>
          <a:p>
            <a:pPr algn="ctr"/>
            <a:r>
              <a:rPr lang="de-DE" dirty="0"/>
              <a:t>Fortbildung und Prüfung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4B43D02-B8FB-4B4D-9EED-AB17B3DC8148}"/>
              </a:ext>
            </a:extLst>
          </p:cNvPr>
          <p:cNvSpPr txBox="1"/>
          <p:nvPr/>
        </p:nvSpPr>
        <p:spPr>
          <a:xfrm>
            <a:off x="665439" y="4513396"/>
            <a:ext cx="2251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Einen Beruf erlernen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C69AB4E-849E-40A0-A740-CAD998D74489}"/>
              </a:ext>
            </a:extLst>
          </p:cNvPr>
          <p:cNvSpPr txBox="1"/>
          <p:nvPr/>
        </p:nvSpPr>
        <p:spPr>
          <a:xfrm>
            <a:off x="3342025" y="4510634"/>
            <a:ext cx="25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Den erlernten Beruf als Fachkraft ausüben und dabei (informell) Wissen an junge Auszubildende weitergeben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7E74626-B410-4D2A-8425-2ED887339222}"/>
              </a:ext>
            </a:extLst>
          </p:cNvPr>
          <p:cNvSpPr txBox="1"/>
          <p:nvPr/>
        </p:nvSpPr>
        <p:spPr>
          <a:xfrm>
            <a:off x="6153948" y="4511245"/>
            <a:ext cx="2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Im Auftrag des Betriebs offiziell ausbilden </a:t>
            </a:r>
          </a:p>
          <a:p>
            <a:r>
              <a:rPr lang="de-DE" sz="1600" dirty="0"/>
              <a:t>(teils auch nebenberuflich)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61074A8-8FB8-48E5-9F12-B9A7C1CF33DF}"/>
              </a:ext>
            </a:extLst>
          </p:cNvPr>
          <p:cNvSpPr txBox="1"/>
          <p:nvPr/>
        </p:nvSpPr>
        <p:spPr>
          <a:xfrm>
            <a:off x="9199471" y="4511242"/>
            <a:ext cx="25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Neue berufliche Perspektiven entwickeln</a:t>
            </a:r>
          </a:p>
        </p:txBody>
      </p:sp>
      <p:sp>
        <p:nvSpPr>
          <p:cNvPr id="3" name="Pfeil: Fünfeck 2">
            <a:extLst>
              <a:ext uri="{FF2B5EF4-FFF2-40B4-BE49-F238E27FC236}">
                <a16:creationId xmlns:a16="http://schemas.microsoft.com/office/drawing/2014/main" id="{6C47F314-8E5C-91E1-7B83-008EAB566AE8}"/>
              </a:ext>
            </a:extLst>
          </p:cNvPr>
          <p:cNvSpPr/>
          <p:nvPr/>
        </p:nvSpPr>
        <p:spPr>
          <a:xfrm>
            <a:off x="3341286" y="3177000"/>
            <a:ext cx="2520000" cy="612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Arbeit im Betrieb</a:t>
            </a:r>
          </a:p>
        </p:txBody>
      </p:sp>
      <p:sp>
        <p:nvSpPr>
          <p:cNvPr id="8" name="Pfeil: Fünfeck 7">
            <a:extLst>
              <a:ext uri="{FF2B5EF4-FFF2-40B4-BE49-F238E27FC236}">
                <a16:creationId xmlns:a16="http://schemas.microsoft.com/office/drawing/2014/main" id="{25B23A50-023D-2282-683E-F112D88150DC}"/>
              </a:ext>
            </a:extLst>
          </p:cNvPr>
          <p:cNvSpPr/>
          <p:nvPr/>
        </p:nvSpPr>
        <p:spPr>
          <a:xfrm>
            <a:off x="658809" y="3177000"/>
            <a:ext cx="2520000" cy="612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de-DE" sz="1600" b="1" dirty="0"/>
              <a:t>Duale Berufsausbildung</a:t>
            </a:r>
          </a:p>
        </p:txBody>
      </p:sp>
      <p:sp>
        <p:nvSpPr>
          <p:cNvPr id="13" name="Pfeil: Fünfeck 12">
            <a:extLst>
              <a:ext uri="{FF2B5EF4-FFF2-40B4-BE49-F238E27FC236}">
                <a16:creationId xmlns:a16="http://schemas.microsoft.com/office/drawing/2014/main" id="{BCF24D86-CE1C-7816-4BD0-28AE2A471F22}"/>
              </a:ext>
            </a:extLst>
          </p:cNvPr>
          <p:cNvSpPr/>
          <p:nvPr/>
        </p:nvSpPr>
        <p:spPr>
          <a:xfrm>
            <a:off x="9192575" y="3178046"/>
            <a:ext cx="2520000" cy="612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Führungsaufgaben</a:t>
            </a:r>
          </a:p>
        </p:txBody>
      </p:sp>
      <p:sp>
        <p:nvSpPr>
          <p:cNvPr id="14" name="Pfeil: Fünfeck 13">
            <a:extLst>
              <a:ext uri="{FF2B5EF4-FFF2-40B4-BE49-F238E27FC236}">
                <a16:creationId xmlns:a16="http://schemas.microsoft.com/office/drawing/2014/main" id="{479D2613-FB76-54D7-1FFF-BE8C5A19157B}"/>
              </a:ext>
            </a:extLst>
          </p:cNvPr>
          <p:cNvSpPr/>
          <p:nvPr/>
        </p:nvSpPr>
        <p:spPr>
          <a:xfrm>
            <a:off x="6150099" y="3177000"/>
            <a:ext cx="2880000" cy="612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Ausbildungstätigkeit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(ggf. weitere Fortbildungen)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A14F092D-513A-A6EF-C53E-E8C7C1BDE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5854" y="1759023"/>
            <a:ext cx="686390" cy="1472125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379216BB-09BA-2053-B89D-99957D224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1959" y="1749879"/>
            <a:ext cx="686390" cy="147212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5FC17BD-47B8-4FA3-B2E0-D4D6A00E78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21" y="1730683"/>
            <a:ext cx="2119437" cy="1560859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3C7D9AE1-0F4C-7904-8B4A-2A1CDBAFCC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47526" y="1759023"/>
            <a:ext cx="483111" cy="152225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DC58489-70A2-63B4-E69A-C1909E8373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86335" y="1674299"/>
            <a:ext cx="798721" cy="156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2019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III. Lernort Betrieb – das Ausbildungspersonal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48216" y="767653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Ein Beispiel: KFZ-Mechatronikerin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2957C9B-6396-0A0F-A49F-470EC5E7D12D}"/>
              </a:ext>
            </a:extLst>
          </p:cNvPr>
          <p:cNvGrpSpPr/>
          <p:nvPr/>
        </p:nvGrpSpPr>
        <p:grpSpPr>
          <a:xfrm>
            <a:off x="6785213" y="4271824"/>
            <a:ext cx="3917341" cy="1401716"/>
            <a:chOff x="6785213" y="4271824"/>
            <a:chExt cx="3917341" cy="1401716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2615528-1299-2CF0-D9A1-DA31803ABE17}"/>
                </a:ext>
              </a:extLst>
            </p:cNvPr>
            <p:cNvSpPr/>
            <p:nvPr/>
          </p:nvSpPr>
          <p:spPr>
            <a:xfrm>
              <a:off x="7102554" y="4271824"/>
              <a:ext cx="3600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ctr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de-DE" sz="4000" b="1" dirty="0">
                  <a:solidFill>
                    <a:schemeClr val="bg1"/>
                  </a:solidFill>
                </a:rPr>
                <a:t>„</a:t>
              </a:r>
            </a:p>
            <a:p>
              <a:pPr marL="288000" lvl="1">
                <a:buSzPct val="75000"/>
              </a:pPr>
              <a:r>
                <a:rPr lang="de-DE" sz="1600" dirty="0">
                  <a:solidFill>
                    <a:schemeClr val="bg1"/>
                  </a:solidFill>
                </a:rPr>
                <a:t>Ich bin im Austausch mit meinen Vorgesetzten, den Eltern, der Kammer, der Berufsschule und </a:t>
              </a:r>
            </a:p>
            <a:p>
              <a:pPr marL="288000" lvl="1">
                <a:buSzPct val="75000"/>
              </a:pPr>
              <a:r>
                <a:rPr lang="de-DE" sz="1600" dirty="0">
                  <a:solidFill>
                    <a:schemeClr val="bg1"/>
                  </a:solidFill>
                </a:rPr>
                <a:t>der Arbeitsagentur.</a:t>
              </a:r>
            </a:p>
          </p:txBody>
        </p:sp>
        <p:sp>
          <p:nvSpPr>
            <p:cNvPr id="27" name="Gleichschenkliges Dreieck 26">
              <a:extLst>
                <a:ext uri="{FF2B5EF4-FFF2-40B4-BE49-F238E27FC236}">
                  <a16:creationId xmlns:a16="http://schemas.microsoft.com/office/drawing/2014/main" id="{402343DB-AFAC-016E-9D65-4C5A8A9C418F}"/>
                </a:ext>
              </a:extLst>
            </p:cNvPr>
            <p:cNvSpPr/>
            <p:nvPr/>
          </p:nvSpPr>
          <p:spPr>
            <a:xfrm rot="16200000">
              <a:off x="6743828" y="4501567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497C452-D102-7A74-9BDA-B811E7E83F30}"/>
              </a:ext>
            </a:extLst>
          </p:cNvPr>
          <p:cNvGrpSpPr/>
          <p:nvPr/>
        </p:nvGrpSpPr>
        <p:grpSpPr>
          <a:xfrm>
            <a:off x="1273819" y="1536314"/>
            <a:ext cx="3923689" cy="1401716"/>
            <a:chOff x="1273819" y="1536314"/>
            <a:chExt cx="3923689" cy="1401716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851CDD50-714C-6005-720A-DA8EEBD38873}"/>
                </a:ext>
              </a:extLst>
            </p:cNvPr>
            <p:cNvSpPr/>
            <p:nvPr/>
          </p:nvSpPr>
          <p:spPr>
            <a:xfrm>
              <a:off x="1273819" y="1536314"/>
              <a:ext cx="3600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t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de-DE" sz="4000" b="1" dirty="0">
                  <a:solidFill>
                    <a:schemeClr val="bg1"/>
                  </a:solidFill>
                  <a:latin typeface="+mn-lt"/>
                </a:rPr>
                <a:t>„</a:t>
              </a:r>
            </a:p>
            <a:p>
              <a:pPr marL="288000" lvl="1">
                <a:buSzPct val="75000"/>
              </a:pPr>
              <a:r>
                <a:rPr lang="de-DE" sz="1600" dirty="0">
                  <a:solidFill>
                    <a:schemeClr val="bg1"/>
                  </a:solidFill>
                  <a:latin typeface="+mn-lt"/>
                </a:rPr>
                <a:t>Ich arbeite als Kfz-Mechatronikerin </a:t>
              </a:r>
              <a:br>
                <a:rPr lang="de-DE" sz="1600" dirty="0">
                  <a:solidFill>
                    <a:schemeClr val="bg1"/>
                  </a:solidFill>
                  <a:latin typeface="+mn-lt"/>
                </a:rPr>
              </a:br>
              <a:r>
                <a:rPr lang="de-DE" sz="1600" dirty="0">
                  <a:solidFill>
                    <a:schemeClr val="bg1"/>
                  </a:solidFill>
                  <a:latin typeface="+mn-lt"/>
                </a:rPr>
                <a:t>in einem Automobilbetrieb und bringe jungen Menschen meinen Beruf bei.</a:t>
              </a:r>
            </a:p>
          </p:txBody>
        </p:sp>
        <p:sp>
          <p:nvSpPr>
            <p:cNvPr id="28" name="Gleichschenkliges Dreieck 27">
              <a:extLst>
                <a:ext uri="{FF2B5EF4-FFF2-40B4-BE49-F238E27FC236}">
                  <a16:creationId xmlns:a16="http://schemas.microsoft.com/office/drawing/2014/main" id="{AC332DB3-C5CC-F7E5-918D-48063738E3AD}"/>
                </a:ext>
              </a:extLst>
            </p:cNvPr>
            <p:cNvSpPr/>
            <p:nvPr/>
          </p:nvSpPr>
          <p:spPr>
            <a:xfrm rot="5400000" flipH="1">
              <a:off x="4835608" y="2270225"/>
              <a:ext cx="400111" cy="323689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D09171D-66BA-0E69-5D09-8A457852B095}"/>
              </a:ext>
            </a:extLst>
          </p:cNvPr>
          <p:cNvGrpSpPr/>
          <p:nvPr/>
        </p:nvGrpSpPr>
        <p:grpSpPr>
          <a:xfrm>
            <a:off x="666534" y="3141576"/>
            <a:ext cx="3924918" cy="1155495"/>
            <a:chOff x="666534" y="3141576"/>
            <a:chExt cx="3924918" cy="1155495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B413E1C6-70BD-FF0C-DB88-73A711FC57DB}"/>
                </a:ext>
              </a:extLst>
            </p:cNvPr>
            <p:cNvSpPr/>
            <p:nvPr/>
          </p:nvSpPr>
          <p:spPr>
            <a:xfrm>
              <a:off x="666534" y="3141576"/>
              <a:ext cx="3600000" cy="1155495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t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de-DE" sz="4000" b="1" dirty="0">
                  <a:solidFill>
                    <a:schemeClr val="bg1"/>
                  </a:solidFill>
                </a:rPr>
                <a:t>„</a:t>
              </a:r>
            </a:p>
            <a:p>
              <a:pPr marL="288000" lvl="1">
                <a:buSzPct val="75000"/>
              </a:pPr>
              <a:r>
                <a:rPr lang="de-DE" sz="1600" dirty="0">
                  <a:solidFill>
                    <a:schemeClr val="bg1"/>
                  </a:solidFill>
                </a:rPr>
                <a:t>Der Azubi lernt von mir, wie der Betrieb funktioniert. Er wird von </a:t>
              </a:r>
              <a:br>
                <a:rPr lang="de-DE" sz="1600" dirty="0">
                  <a:solidFill>
                    <a:schemeClr val="bg1"/>
                  </a:solidFill>
                </a:rPr>
              </a:br>
              <a:r>
                <a:rPr lang="de-DE" sz="1600" dirty="0">
                  <a:solidFill>
                    <a:schemeClr val="bg1"/>
                  </a:solidFill>
                </a:rPr>
                <a:t>mir ins Team integriert.</a:t>
              </a:r>
            </a:p>
          </p:txBody>
        </p:sp>
        <p:sp>
          <p:nvSpPr>
            <p:cNvPr id="29" name="Gleichschenkliges Dreieck 28">
              <a:extLst>
                <a:ext uri="{FF2B5EF4-FFF2-40B4-BE49-F238E27FC236}">
                  <a16:creationId xmlns:a16="http://schemas.microsoft.com/office/drawing/2014/main" id="{AB883197-C125-7A24-052F-1A6FF8ECAC63}"/>
                </a:ext>
              </a:extLst>
            </p:cNvPr>
            <p:cNvSpPr/>
            <p:nvPr/>
          </p:nvSpPr>
          <p:spPr>
            <a:xfrm rot="5400000" flipH="1">
              <a:off x="4229552" y="3548132"/>
              <a:ext cx="400111" cy="323689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30E07E3-4B78-77DB-5772-7C6F0528A597}"/>
              </a:ext>
            </a:extLst>
          </p:cNvPr>
          <p:cNvGrpSpPr/>
          <p:nvPr/>
        </p:nvGrpSpPr>
        <p:grpSpPr>
          <a:xfrm>
            <a:off x="1019175" y="4503512"/>
            <a:ext cx="3922434" cy="1155495"/>
            <a:chOff x="1019175" y="4503512"/>
            <a:chExt cx="3922434" cy="1155495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0884132A-FEDA-B6B9-D25E-92A43D04AB61}"/>
                </a:ext>
              </a:extLst>
            </p:cNvPr>
            <p:cNvSpPr/>
            <p:nvPr/>
          </p:nvSpPr>
          <p:spPr>
            <a:xfrm>
              <a:off x="1019175" y="4503512"/>
              <a:ext cx="3600000" cy="1155495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ctr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de-DE" sz="4000" b="1" dirty="0">
                  <a:solidFill>
                    <a:schemeClr val="bg1"/>
                  </a:solidFill>
                </a:rPr>
                <a:t>„</a:t>
              </a:r>
            </a:p>
            <a:p>
              <a:pPr marL="288000" lvl="1">
                <a:buSzPct val="75000"/>
              </a:pPr>
              <a:r>
                <a:rPr lang="de-DE" sz="1600" dirty="0">
                  <a:solidFill>
                    <a:schemeClr val="bg1"/>
                  </a:solidFill>
                </a:rPr>
                <a:t>Ich erkläre den Azubis z. B. wie </a:t>
              </a:r>
              <a:br>
                <a:rPr lang="de-DE" sz="1600" dirty="0">
                  <a:solidFill>
                    <a:schemeClr val="bg1"/>
                  </a:solidFill>
                </a:rPr>
              </a:br>
              <a:r>
                <a:rPr lang="de-DE" sz="1600" dirty="0">
                  <a:solidFill>
                    <a:schemeClr val="bg1"/>
                  </a:solidFill>
                </a:rPr>
                <a:t>ein Auto funktioniert und zeige, </a:t>
              </a:r>
            </a:p>
            <a:p>
              <a:pPr marL="288000" lvl="1">
                <a:buSzPct val="75000"/>
              </a:pPr>
              <a:r>
                <a:rPr lang="de-DE" sz="1600" dirty="0">
                  <a:solidFill>
                    <a:schemeClr val="bg1"/>
                  </a:solidFill>
                </a:rPr>
                <a:t>wie man repariert.</a:t>
              </a:r>
            </a:p>
          </p:txBody>
        </p:sp>
        <p:sp>
          <p:nvSpPr>
            <p:cNvPr id="30" name="Gleichschenkliges Dreieck 29">
              <a:extLst>
                <a:ext uri="{FF2B5EF4-FFF2-40B4-BE49-F238E27FC236}">
                  <a16:creationId xmlns:a16="http://schemas.microsoft.com/office/drawing/2014/main" id="{CEBA5BC4-B153-B07E-FECA-46444746889E}"/>
                </a:ext>
              </a:extLst>
            </p:cNvPr>
            <p:cNvSpPr/>
            <p:nvPr/>
          </p:nvSpPr>
          <p:spPr>
            <a:xfrm rot="5400000" flipH="1">
              <a:off x="4579709" y="4730082"/>
              <a:ext cx="400111" cy="323689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CD3BCA2-267F-5E8F-E554-B754D0575EA9}"/>
              </a:ext>
            </a:extLst>
          </p:cNvPr>
          <p:cNvGrpSpPr/>
          <p:nvPr/>
        </p:nvGrpSpPr>
        <p:grpSpPr>
          <a:xfrm>
            <a:off x="7795234" y="2938030"/>
            <a:ext cx="3917341" cy="1155495"/>
            <a:chOff x="7795234" y="2938030"/>
            <a:chExt cx="3917341" cy="1155495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B5C0320C-2ABB-DE70-42B5-FCD192F384C9}"/>
                </a:ext>
              </a:extLst>
            </p:cNvPr>
            <p:cNvSpPr/>
            <p:nvPr/>
          </p:nvSpPr>
          <p:spPr>
            <a:xfrm>
              <a:off x="8112575" y="2938030"/>
              <a:ext cx="3600000" cy="1155495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ctr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de-DE" sz="4000" b="1" dirty="0">
                  <a:solidFill>
                    <a:schemeClr val="bg1"/>
                  </a:solidFill>
                </a:rPr>
                <a:t>„</a:t>
              </a:r>
            </a:p>
            <a:p>
              <a:pPr marL="288000" lvl="1">
                <a:buSzPct val="75000"/>
              </a:pPr>
              <a:r>
                <a:rPr lang="de-DE" sz="1600" dirty="0">
                  <a:solidFill>
                    <a:schemeClr val="bg1"/>
                  </a:solidFill>
                </a:rPr>
                <a:t>Ich lasse erfahrene Azubis immer eigenständiger Autos reparieren </a:t>
              </a:r>
              <a:br>
                <a:rPr lang="de-DE" sz="1600" dirty="0">
                  <a:solidFill>
                    <a:schemeClr val="bg1"/>
                  </a:solidFill>
                </a:rPr>
              </a:br>
              <a:r>
                <a:rPr lang="de-DE" sz="1600" dirty="0">
                  <a:solidFill>
                    <a:schemeClr val="bg1"/>
                  </a:solidFill>
                </a:rPr>
                <a:t>und unterstütze sie dabei.</a:t>
              </a:r>
            </a:p>
          </p:txBody>
        </p:sp>
        <p:sp>
          <p:nvSpPr>
            <p:cNvPr id="31" name="Gleichschenkliges Dreieck 30">
              <a:extLst>
                <a:ext uri="{FF2B5EF4-FFF2-40B4-BE49-F238E27FC236}">
                  <a16:creationId xmlns:a16="http://schemas.microsoft.com/office/drawing/2014/main" id="{6937C806-DB9F-C612-5CDE-71CCCED262E7}"/>
                </a:ext>
              </a:extLst>
            </p:cNvPr>
            <p:cNvSpPr/>
            <p:nvPr/>
          </p:nvSpPr>
          <p:spPr>
            <a:xfrm rot="16200000">
              <a:off x="7753849" y="3322174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0E138B1-E01C-9458-CA5D-B2A507E3026F}"/>
              </a:ext>
            </a:extLst>
          </p:cNvPr>
          <p:cNvGrpSpPr/>
          <p:nvPr/>
        </p:nvGrpSpPr>
        <p:grpSpPr>
          <a:xfrm>
            <a:off x="7274578" y="1358014"/>
            <a:ext cx="3917341" cy="1401716"/>
            <a:chOff x="7274578" y="1358014"/>
            <a:chExt cx="3917341" cy="1401716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91298F13-025B-AD64-F5AF-01D028C418E0}"/>
                </a:ext>
              </a:extLst>
            </p:cNvPr>
            <p:cNvSpPr/>
            <p:nvPr/>
          </p:nvSpPr>
          <p:spPr>
            <a:xfrm>
              <a:off x="7591919" y="1358014"/>
              <a:ext cx="3600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t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de-DE" sz="4000" b="1" dirty="0">
                  <a:solidFill>
                    <a:schemeClr val="bg1"/>
                  </a:solidFill>
                </a:rPr>
                <a:t>„</a:t>
              </a:r>
            </a:p>
            <a:p>
              <a:pPr marL="288000" lvl="1">
                <a:buSzPct val="75000"/>
              </a:pPr>
              <a:r>
                <a:rPr lang="de-DE" sz="1600" dirty="0">
                  <a:solidFill>
                    <a:schemeClr val="bg1"/>
                  </a:solidFill>
                  <a:latin typeface="+mn-lt"/>
                </a:rPr>
                <a:t>Ich plane und entwickle die Ausbildung selbstständig auf Grundlage des berufsspezifischen Standards.</a:t>
              </a:r>
            </a:p>
          </p:txBody>
        </p:sp>
        <p:sp>
          <p:nvSpPr>
            <p:cNvPr id="33" name="Gleichschenkliges Dreieck 32">
              <a:extLst>
                <a:ext uri="{FF2B5EF4-FFF2-40B4-BE49-F238E27FC236}">
                  <a16:creationId xmlns:a16="http://schemas.microsoft.com/office/drawing/2014/main" id="{D21F5374-AD92-8227-0CF9-6DC23EDE049A}"/>
                </a:ext>
              </a:extLst>
            </p:cNvPr>
            <p:cNvSpPr/>
            <p:nvPr/>
          </p:nvSpPr>
          <p:spPr>
            <a:xfrm rot="16200000">
              <a:off x="7233193" y="1974928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3144FB08-7F94-C0D3-7C03-67BC840B6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2381" y="1728757"/>
            <a:ext cx="1618654" cy="316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7650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III. Lernort Betrieb – das Ausbildungspersonal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67371" y="770542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Vorteile des Ausbildungspersonals für Unternehmen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E3516A9-5D4F-496C-A8D7-839F991DD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51" y="1808163"/>
            <a:ext cx="3302134" cy="243185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C58B49C-8B07-213D-A394-B1454CF26015}"/>
              </a:ext>
            </a:extLst>
          </p:cNvPr>
          <p:cNvSpPr/>
          <p:nvPr/>
        </p:nvSpPr>
        <p:spPr>
          <a:xfrm>
            <a:off x="658811" y="1822885"/>
            <a:ext cx="324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Kompetente Mitarbeitende/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Fachkräfte sichern –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ein Kernfaktor für Erfolg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824ED78-39C1-BAA7-1992-10D7F9D89C33}"/>
              </a:ext>
            </a:extLst>
          </p:cNvPr>
          <p:cNvSpPr/>
          <p:nvPr/>
        </p:nvSpPr>
        <p:spPr>
          <a:xfrm>
            <a:off x="658811" y="3003798"/>
            <a:ext cx="3240000" cy="157554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Anerkannter Ausbildungs-betrieb als Qualitätsmerkmal</a:t>
            </a: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de-DE" dirty="0">
                <a:solidFill>
                  <a:schemeClr val="tx1"/>
                </a:solidFill>
              </a:rPr>
              <a:t>Ein Kriterium: staatlich anerkanntes Ausbildungs-personal (BBiG)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9218A1F-7FBB-AFF6-F8D8-1529797CE539}"/>
              </a:ext>
            </a:extLst>
          </p:cNvPr>
          <p:cNvSpPr/>
          <p:nvPr/>
        </p:nvSpPr>
        <p:spPr>
          <a:xfrm>
            <a:off x="4241767" y="4601814"/>
            <a:ext cx="3883401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Weitergabe und Sicherung von Fachwissen: Ausgebildete Fachkräfte können andere Mitarbeitende aus- und fortbilden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B658378-F191-BEFE-B4B9-7DBCFE9E7D53}"/>
              </a:ext>
            </a:extLst>
          </p:cNvPr>
          <p:cNvSpPr/>
          <p:nvPr/>
        </p:nvSpPr>
        <p:spPr>
          <a:xfrm>
            <a:off x="8473189" y="1822885"/>
            <a:ext cx="3240000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Attraktive Arbeitgeber durch Weiterqualifizierung ihres staatlich anerkannten Ausbildungspersonals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6EA028A-3C86-B3B7-E1F4-ABF61442710A}"/>
              </a:ext>
            </a:extLst>
          </p:cNvPr>
          <p:cNvSpPr/>
          <p:nvPr/>
        </p:nvSpPr>
        <p:spPr>
          <a:xfrm>
            <a:off x="8473189" y="3325937"/>
            <a:ext cx="3240000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Durch Ausbildung im dualen System haben die Mitarbeitenden Chancen, sich beruflich weiter zu entwickeln.</a:t>
            </a:r>
          </a:p>
        </p:txBody>
      </p:sp>
    </p:spTree>
    <p:extLst>
      <p:ext uri="{BB962C8B-B14F-4D97-AF65-F5344CB8AC3E}">
        <p14:creationId xmlns:p14="http://schemas.microsoft.com/office/powerpoint/2010/main" val="4034270220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III. Lernort Betrieb – das Ausbildungspersonal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67372" y="774635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Vorteile für alle Beteiligten im Überblick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5C8E928-EBAE-4E1B-87FE-C2FD46154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5388" y="3821117"/>
            <a:ext cx="1458896" cy="1231113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240D388-D0A4-41F2-BE11-1CCBA4CE6288}"/>
              </a:ext>
            </a:extLst>
          </p:cNvPr>
          <p:cNvSpPr txBox="1"/>
          <p:nvPr/>
        </p:nvSpPr>
        <p:spPr>
          <a:xfrm>
            <a:off x="2474784" y="1879432"/>
            <a:ext cx="3330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Auszubildende</a:t>
            </a:r>
            <a:r>
              <a:rPr lang="de-DE" dirty="0"/>
              <a:t> erhalten eine fundierte betriebliche Ausbildung und lernen die Arbeitswelt kennen.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53960B6-ADC7-48CE-9E4A-47FE89A690EC}"/>
              </a:ext>
            </a:extLst>
          </p:cNvPr>
          <p:cNvSpPr txBox="1"/>
          <p:nvPr/>
        </p:nvSpPr>
        <p:spPr>
          <a:xfrm>
            <a:off x="7734284" y="1879432"/>
            <a:ext cx="4158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Fachkräfte/Ausbildungspersonal </a:t>
            </a:r>
            <a:r>
              <a:rPr lang="de-DE" dirty="0"/>
              <a:t>haben bessere berufliche Aufstiegschancen </a:t>
            </a:r>
            <a:br>
              <a:rPr lang="de-DE" dirty="0"/>
            </a:br>
            <a:r>
              <a:rPr lang="de-DE" dirty="0"/>
              <a:t>und Zugang zu Fortbildungsmöglichkeiten </a:t>
            </a:r>
            <a:br>
              <a:rPr lang="de-DE" dirty="0"/>
            </a:br>
            <a:r>
              <a:rPr lang="de-DE" dirty="0"/>
              <a:t>(z. B. Meister, Hochschulbildung).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A75CB1E-1763-44B8-8287-A8B7962BE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2" y="3821117"/>
            <a:ext cx="1671686" cy="1231113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68D8AA6-35DD-49F7-AA90-24A86B9DB40E}"/>
              </a:ext>
            </a:extLst>
          </p:cNvPr>
          <p:cNvSpPr txBox="1"/>
          <p:nvPr/>
        </p:nvSpPr>
        <p:spPr>
          <a:xfrm>
            <a:off x="2474783" y="3836509"/>
            <a:ext cx="3441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Betriebe </a:t>
            </a:r>
            <a:r>
              <a:rPr lang="de-DE" dirty="0"/>
              <a:t>gewinnen und sichern passende Fachkräfte und sind dank ständigem Austausch  besonders innovativ.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2DCAB6-675B-41BD-870F-DEE647CA11B9}"/>
              </a:ext>
            </a:extLst>
          </p:cNvPr>
          <p:cNvSpPr txBox="1"/>
          <p:nvPr/>
        </p:nvSpPr>
        <p:spPr>
          <a:xfrm>
            <a:off x="7734284" y="3975008"/>
            <a:ext cx="3473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Für den </a:t>
            </a:r>
            <a:r>
              <a:rPr lang="de-DE" b="1" dirty="0"/>
              <a:t>Staat</a:t>
            </a:r>
            <a:r>
              <a:rPr lang="de-DE" dirty="0"/>
              <a:t> werden die Qualität der Fachkräftequalifizierung und die Bildungsrendite gesichert. 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A5EC352-D0D1-62E2-7943-A271E38DA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267008" y="1848648"/>
            <a:ext cx="566463" cy="12311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6DA2C42-AAF5-E735-9D06-E3B3849A48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6446525" y="1749819"/>
            <a:ext cx="681638" cy="133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42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IV. Lernort Berufsschule – das Lehrpersonal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634A2CB-7517-49BA-9B8F-31B77B6420B2}"/>
              </a:ext>
            </a:extLst>
          </p:cNvPr>
          <p:cNvSpPr txBox="1"/>
          <p:nvPr/>
        </p:nvSpPr>
        <p:spPr>
          <a:xfrm>
            <a:off x="664689" y="5418927"/>
            <a:ext cx="786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* Die Rahmenbedingungen für eine Zulassung zur Berufsschullehrkraft, ggf. auch als Quereinsteiger, sind unterschiedlich (obliegt den jeweiligen zuständigen Behörden der Länder).</a:t>
            </a:r>
          </a:p>
        </p:txBody>
      </p:sp>
      <p:sp>
        <p:nvSpPr>
          <p:cNvPr id="6" name="Textplatzhalter 1">
            <a:extLst>
              <a:ext uri="{FF2B5EF4-FFF2-40B4-BE49-F238E27FC236}">
                <a16:creationId xmlns:a16="http://schemas.microsoft.com/office/drawing/2014/main" id="{4BEB098A-5AE6-018C-552E-AF5E0AA5B095}"/>
              </a:ext>
            </a:extLst>
          </p:cNvPr>
          <p:cNvSpPr txBox="1">
            <a:spLocks/>
          </p:cNvSpPr>
          <p:nvPr/>
        </p:nvSpPr>
        <p:spPr>
          <a:xfrm>
            <a:off x="658812" y="821683"/>
            <a:ext cx="11053762" cy="4467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Im Überblick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BE31328-B444-164A-84CA-F0FDB8A5298F}"/>
              </a:ext>
            </a:extLst>
          </p:cNvPr>
          <p:cNvSpPr/>
          <p:nvPr/>
        </p:nvSpPr>
        <p:spPr>
          <a:xfrm>
            <a:off x="1920000" y="1820049"/>
            <a:ext cx="4176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Lehrkräfte vermitteln Fachtheorie, Grundlagen der Fachpraxis und Allgemeinbildung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B4FBD47-C3B0-0DF2-E015-ECBACDF9115B}"/>
              </a:ext>
            </a:extLst>
          </p:cNvPr>
          <p:cNvSpPr/>
          <p:nvPr/>
        </p:nvSpPr>
        <p:spPr>
          <a:xfrm>
            <a:off x="1920000" y="2992785"/>
            <a:ext cx="4176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Aufgaben gehen über reine Lehrtätigkeit hinaus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8178755-4566-D104-A906-93A31AE53139}"/>
              </a:ext>
            </a:extLst>
          </p:cNvPr>
          <p:cNvSpPr/>
          <p:nvPr/>
        </p:nvSpPr>
        <p:spPr>
          <a:xfrm>
            <a:off x="1919995" y="3888522"/>
            <a:ext cx="4176000" cy="42240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Umsetzung bildungspolitischer Ziele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47495415-8078-84B0-1896-EB7F57B7CAEA}"/>
              </a:ext>
            </a:extLst>
          </p:cNvPr>
          <p:cNvSpPr/>
          <p:nvPr/>
        </p:nvSpPr>
        <p:spPr>
          <a:xfrm>
            <a:off x="1920000" y="4507259"/>
            <a:ext cx="4176000" cy="42240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Grundlage: staatlicher Bildungsauftrag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7335162-DAD7-BFA7-A1B1-86E2F05786F1}"/>
              </a:ext>
            </a:extLst>
          </p:cNvPr>
          <p:cNvSpPr/>
          <p:nvPr/>
        </p:nvSpPr>
        <p:spPr>
          <a:xfrm>
            <a:off x="6311900" y="1820049"/>
            <a:ext cx="4176000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Aneignung von Theorie und Praxis, einer beruflichen und eine allgemeinbildenden Fachrichtung sind Voraussetzung für eine Qualifizierung als Lehrkraft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8E90BFC-1056-9702-1143-57EFF3C3840C}"/>
              </a:ext>
            </a:extLst>
          </p:cNvPr>
          <p:cNvSpPr/>
          <p:nvPr/>
        </p:nvSpPr>
        <p:spPr>
          <a:xfrm>
            <a:off x="6311900" y="3275566"/>
            <a:ext cx="4176000" cy="42240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In der Regel Masterabschluss notwendig*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ED0E954-6AE2-873C-14DC-57AC3EF16FEB}"/>
              </a:ext>
            </a:extLst>
          </p:cNvPr>
          <p:cNvSpPr/>
          <p:nvPr/>
        </p:nvSpPr>
        <p:spPr>
          <a:xfrm>
            <a:off x="6311900" y="3899039"/>
            <a:ext cx="4176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Staat investiert umfangreich in Qualifizierung</a:t>
            </a:r>
          </a:p>
        </p:txBody>
      </p:sp>
    </p:spTree>
    <p:extLst>
      <p:ext uri="{BB962C8B-B14F-4D97-AF65-F5344CB8AC3E}">
        <p14:creationId xmlns:p14="http://schemas.microsoft.com/office/powerpoint/2010/main" val="307122875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IV. Lernort Berufsschule – das Lehrpersonal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CDD8F96-BA02-46F1-B06E-05ED491F76EF}"/>
              </a:ext>
            </a:extLst>
          </p:cNvPr>
          <p:cNvSpPr txBox="1"/>
          <p:nvPr/>
        </p:nvSpPr>
        <p:spPr>
          <a:xfrm>
            <a:off x="563561" y="780680"/>
            <a:ext cx="7746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Lehrkraft an einer Berufsschule werden – ein möglicher Weg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C69AB4E-849E-40A0-A740-CAD998D74489}"/>
              </a:ext>
            </a:extLst>
          </p:cNvPr>
          <p:cNvSpPr txBox="1"/>
          <p:nvPr/>
        </p:nvSpPr>
        <p:spPr>
          <a:xfrm>
            <a:off x="666724" y="4025776"/>
            <a:ext cx="3615655" cy="923330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r>
              <a:rPr lang="de-DE" dirty="0"/>
              <a:t>Nach dem Abitur Berufspädagogik studieren und spezialisieren, </a:t>
            </a:r>
            <a:br>
              <a:rPr lang="de-DE" dirty="0"/>
            </a:br>
            <a:r>
              <a:rPr lang="de-DE" dirty="0"/>
              <a:t>z. B. Kfz-Technik und Geschichte.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7E74626-B410-4D2A-8425-2ED887339222}"/>
              </a:ext>
            </a:extLst>
          </p:cNvPr>
          <p:cNvSpPr txBox="1"/>
          <p:nvPr/>
        </p:nvSpPr>
        <p:spPr>
          <a:xfrm>
            <a:off x="5076825" y="4025193"/>
            <a:ext cx="3635158" cy="923330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r>
              <a:rPr lang="de-DE" dirty="0"/>
              <a:t>Nach Studienabschluss Lehrpraxis </a:t>
            </a:r>
            <a:br>
              <a:rPr lang="de-DE" dirty="0"/>
            </a:br>
            <a:r>
              <a:rPr lang="de-DE" dirty="0"/>
              <a:t>an einer Berufsschule und zugleich pädagogische Theorie erwerben.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261074A8-8FB8-48E5-9F12-B9A7C1CF33DF}"/>
              </a:ext>
            </a:extLst>
          </p:cNvPr>
          <p:cNvSpPr txBox="1"/>
          <p:nvPr/>
        </p:nvSpPr>
        <p:spPr>
          <a:xfrm>
            <a:off x="9128507" y="4030538"/>
            <a:ext cx="2584068" cy="923330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r>
              <a:rPr lang="de-DE" dirty="0"/>
              <a:t>Nach Abschluss </a:t>
            </a:r>
            <a:br>
              <a:rPr lang="de-DE" dirty="0"/>
            </a:br>
            <a:r>
              <a:rPr lang="de-DE" dirty="0"/>
              <a:t>der Prüfung: </a:t>
            </a:r>
            <a:br>
              <a:rPr lang="de-DE" dirty="0"/>
            </a:br>
            <a:r>
              <a:rPr lang="de-DE" dirty="0"/>
              <a:t>Stelle als Lehrkraft</a:t>
            </a:r>
          </a:p>
        </p:txBody>
      </p:sp>
      <p:sp>
        <p:nvSpPr>
          <p:cNvPr id="3" name="Pfeil: Fünfeck 2">
            <a:extLst>
              <a:ext uri="{FF2B5EF4-FFF2-40B4-BE49-F238E27FC236}">
                <a16:creationId xmlns:a16="http://schemas.microsoft.com/office/drawing/2014/main" id="{5B06E2E1-9C21-F079-9002-11155D1AF6F8}"/>
              </a:ext>
            </a:extLst>
          </p:cNvPr>
          <p:cNvSpPr/>
          <p:nvPr/>
        </p:nvSpPr>
        <p:spPr>
          <a:xfrm>
            <a:off x="666724" y="2133600"/>
            <a:ext cx="4140000" cy="146531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108000" bIns="72000" rtlCol="0" anchor="ctr"/>
          <a:lstStyle/>
          <a:p>
            <a:pPr>
              <a:spcAft>
                <a:spcPts val="600"/>
              </a:spcAft>
            </a:pPr>
            <a:r>
              <a:rPr lang="de-DE" b="1" dirty="0"/>
              <a:t>Studium: Bachelor und Master </a:t>
            </a:r>
            <a:br>
              <a:rPr lang="de-DE" dirty="0"/>
            </a:br>
            <a:r>
              <a:rPr lang="de-DE" dirty="0"/>
              <a:t>(inkl. Praxisphasen an der Berufsschule)</a:t>
            </a:r>
          </a:p>
          <a:p>
            <a:pPr>
              <a:spcAft>
                <a:spcPts val="600"/>
              </a:spcAft>
            </a:pPr>
            <a:r>
              <a:rPr lang="de-DE" b="1" dirty="0"/>
              <a:t>ca. 5 Jahre</a:t>
            </a:r>
          </a:p>
        </p:txBody>
      </p:sp>
      <p:sp>
        <p:nvSpPr>
          <p:cNvPr id="5" name="Pfeil: Fünfeck 4">
            <a:extLst>
              <a:ext uri="{FF2B5EF4-FFF2-40B4-BE49-F238E27FC236}">
                <a16:creationId xmlns:a16="http://schemas.microsoft.com/office/drawing/2014/main" id="{AB3D8E18-E728-D21B-BD6E-A581600A3D44}"/>
              </a:ext>
            </a:extLst>
          </p:cNvPr>
          <p:cNvSpPr/>
          <p:nvPr/>
        </p:nvSpPr>
        <p:spPr>
          <a:xfrm>
            <a:off x="5076825" y="2133600"/>
            <a:ext cx="3781582" cy="1465311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72000" rIns="108000" bIns="72000" rtlCol="0" anchor="ctr"/>
          <a:lstStyle/>
          <a:p>
            <a:pPr>
              <a:spcAft>
                <a:spcPts val="600"/>
              </a:spcAft>
            </a:pPr>
            <a:r>
              <a:rPr lang="de-DE" b="1" dirty="0"/>
              <a:t>Praxisphase</a:t>
            </a:r>
            <a:r>
              <a:rPr lang="de-DE" dirty="0"/>
              <a:t> (Referendariat), </a:t>
            </a:r>
            <a:br>
              <a:rPr lang="de-DE" dirty="0"/>
            </a:br>
            <a:r>
              <a:rPr lang="de-DE" dirty="0"/>
              <a:t>Fortbildung am pädagogischen Landesinstitut</a:t>
            </a:r>
          </a:p>
          <a:p>
            <a:pPr>
              <a:spcAft>
                <a:spcPts val="600"/>
              </a:spcAft>
            </a:pPr>
            <a:r>
              <a:rPr lang="de-DE" b="1" dirty="0"/>
              <a:t>1-2 Jahre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F5916FD-BCCD-E691-CED8-4A1EB183E0A8}"/>
              </a:ext>
            </a:extLst>
          </p:cNvPr>
          <p:cNvGrpSpPr/>
          <p:nvPr/>
        </p:nvGrpSpPr>
        <p:grpSpPr>
          <a:xfrm>
            <a:off x="9128507" y="1625773"/>
            <a:ext cx="2584067" cy="1973138"/>
            <a:chOff x="9128507" y="1625773"/>
            <a:chExt cx="2584067" cy="1973138"/>
          </a:xfrm>
        </p:grpSpPr>
        <p:sp>
          <p:nvSpPr>
            <p:cNvPr id="6" name="Pfeil: Fünfeck 5">
              <a:extLst>
                <a:ext uri="{FF2B5EF4-FFF2-40B4-BE49-F238E27FC236}">
                  <a16:creationId xmlns:a16="http://schemas.microsoft.com/office/drawing/2014/main" id="{BD9211A9-B66D-2963-ED6D-0D49B0B6A9E9}"/>
                </a:ext>
              </a:extLst>
            </p:cNvPr>
            <p:cNvSpPr/>
            <p:nvPr/>
          </p:nvSpPr>
          <p:spPr>
            <a:xfrm>
              <a:off x="9128507" y="2133600"/>
              <a:ext cx="2584067" cy="1465311"/>
            </a:xfrm>
            <a:prstGeom prst="homePlat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72000" rIns="108000" bIns="72000" rtlCol="0" anchor="ctr"/>
            <a:lstStyle/>
            <a:p>
              <a:r>
                <a:rPr lang="de-DE" b="1" dirty="0">
                  <a:solidFill>
                    <a:schemeClr val="accent1"/>
                  </a:solidFill>
                </a:rPr>
                <a:t>Arbeit in der </a:t>
              </a:r>
              <a:br>
                <a:rPr lang="de-DE" b="1" dirty="0">
                  <a:solidFill>
                    <a:schemeClr val="accent1"/>
                  </a:solidFill>
                </a:rPr>
              </a:br>
              <a:r>
                <a:rPr lang="de-DE" b="1" dirty="0">
                  <a:solidFill>
                    <a:schemeClr val="accent1"/>
                  </a:solidFill>
                </a:rPr>
                <a:t>Berufsschule</a:t>
              </a:r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250D85E7-685E-2535-2F8A-2124F30DC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525587" y="1625773"/>
              <a:ext cx="595667" cy="1368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675555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IV. </a:t>
            </a:r>
            <a:r>
              <a:rPr lang="de-DE"/>
              <a:t>Lernort Berufsschule – das Lehrpersonal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48216" y="767653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Die Kernaufgaben – Beispiel: Kfz-Technik und Geschichte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0C0AE94-D694-06A3-89D4-1BC077EE8DE8}"/>
              </a:ext>
            </a:extLst>
          </p:cNvPr>
          <p:cNvGrpSpPr/>
          <p:nvPr/>
        </p:nvGrpSpPr>
        <p:grpSpPr>
          <a:xfrm>
            <a:off x="6876653" y="4271824"/>
            <a:ext cx="3917341" cy="1401716"/>
            <a:chOff x="6876653" y="4271824"/>
            <a:chExt cx="3917341" cy="1401716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2615528-1299-2CF0-D9A1-DA31803ABE17}"/>
                </a:ext>
              </a:extLst>
            </p:cNvPr>
            <p:cNvSpPr/>
            <p:nvPr/>
          </p:nvSpPr>
          <p:spPr>
            <a:xfrm>
              <a:off x="7193994" y="4271824"/>
              <a:ext cx="3600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ctr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de-DE" sz="4000" b="1" dirty="0">
                  <a:solidFill>
                    <a:schemeClr val="bg1"/>
                  </a:solidFill>
                </a:rPr>
                <a:t>„</a:t>
              </a:r>
            </a:p>
            <a:p>
              <a:pPr marL="288000" lvl="1">
                <a:buSzPct val="75000"/>
              </a:pPr>
              <a:r>
                <a:rPr lang="de-DE" sz="1600" dirty="0">
                  <a:solidFill>
                    <a:schemeClr val="bg1"/>
                  </a:solidFill>
                </a:rPr>
                <a:t>Ich bin im Austausch mit der Schul-leitung, dem Ausbildungspersonal im Betrieb, den Eltern, der Kammer und der Arbeitsagentur.</a:t>
              </a:r>
            </a:p>
          </p:txBody>
        </p:sp>
        <p:sp>
          <p:nvSpPr>
            <p:cNvPr id="27" name="Gleichschenkliges Dreieck 26">
              <a:extLst>
                <a:ext uri="{FF2B5EF4-FFF2-40B4-BE49-F238E27FC236}">
                  <a16:creationId xmlns:a16="http://schemas.microsoft.com/office/drawing/2014/main" id="{402343DB-AFAC-016E-9D65-4C5A8A9C418F}"/>
                </a:ext>
              </a:extLst>
            </p:cNvPr>
            <p:cNvSpPr/>
            <p:nvPr/>
          </p:nvSpPr>
          <p:spPr>
            <a:xfrm rot="16200000">
              <a:off x="6835268" y="4521518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661724B4-6813-12AF-721D-8A34ED22A1F8}"/>
              </a:ext>
            </a:extLst>
          </p:cNvPr>
          <p:cNvSpPr/>
          <p:nvPr/>
        </p:nvSpPr>
        <p:spPr>
          <a:xfrm>
            <a:off x="1273819" y="1536314"/>
            <a:ext cx="3923689" cy="1155495"/>
          </a:xfrm>
          <a:custGeom>
            <a:avLst/>
            <a:gdLst>
              <a:gd name="connsiteX0" fmla="*/ 0 w 3923689"/>
              <a:gd name="connsiteY0" fmla="*/ 0 h 1155495"/>
              <a:gd name="connsiteX1" fmla="*/ 3600000 w 3923689"/>
              <a:gd name="connsiteY1" fmla="*/ 0 h 1155495"/>
              <a:gd name="connsiteX2" fmla="*/ 3600000 w 3923689"/>
              <a:gd name="connsiteY2" fmla="*/ 577747 h 1155495"/>
              <a:gd name="connsiteX3" fmla="*/ 3923689 w 3923689"/>
              <a:gd name="connsiteY3" fmla="*/ 777802 h 1155495"/>
              <a:gd name="connsiteX4" fmla="*/ 3600000 w 3923689"/>
              <a:gd name="connsiteY4" fmla="*/ 977858 h 1155495"/>
              <a:gd name="connsiteX5" fmla="*/ 3600000 w 3923689"/>
              <a:gd name="connsiteY5" fmla="*/ 1155495 h 1155495"/>
              <a:gd name="connsiteX6" fmla="*/ 0 w 3923689"/>
              <a:gd name="connsiteY6" fmla="*/ 1155495 h 1155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3689" h="1155495">
                <a:moveTo>
                  <a:pt x="0" y="0"/>
                </a:moveTo>
                <a:lnTo>
                  <a:pt x="3600000" y="0"/>
                </a:lnTo>
                <a:lnTo>
                  <a:pt x="3600000" y="577747"/>
                </a:lnTo>
                <a:lnTo>
                  <a:pt x="3923689" y="777802"/>
                </a:lnTo>
                <a:lnTo>
                  <a:pt x="3600000" y="977858"/>
                </a:lnTo>
                <a:lnTo>
                  <a:pt x="3600000" y="1155495"/>
                </a:lnTo>
                <a:lnTo>
                  <a:pt x="0" y="115549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no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bg1"/>
                </a:solidFill>
                <a:latin typeface="+mn-lt"/>
              </a:rPr>
              <a:t>„</a:t>
            </a:r>
          </a:p>
          <a:p>
            <a:pPr marL="288000" lvl="1">
              <a:buSzPct val="75000"/>
            </a:pPr>
            <a:r>
              <a:rPr lang="de-DE" sz="1600" dirty="0"/>
              <a:t>Ich lehre an einer Berufsschule </a:t>
            </a:r>
            <a:br>
              <a:rPr lang="de-DE" sz="1600" dirty="0"/>
            </a:br>
            <a:r>
              <a:rPr lang="de-DE" sz="1600" dirty="0"/>
              <a:t>in den Fächern Kfz-Technik und Geschichte.</a:t>
            </a:r>
            <a:endParaRPr lang="de-DE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8CAC05A9-0ACE-17EA-B17F-9C9E35053AC5}"/>
              </a:ext>
            </a:extLst>
          </p:cNvPr>
          <p:cNvSpPr/>
          <p:nvPr/>
        </p:nvSpPr>
        <p:spPr>
          <a:xfrm>
            <a:off x="658813" y="2780409"/>
            <a:ext cx="3923689" cy="1401716"/>
          </a:xfrm>
          <a:custGeom>
            <a:avLst/>
            <a:gdLst>
              <a:gd name="connsiteX0" fmla="*/ 0 w 3923689"/>
              <a:gd name="connsiteY0" fmla="*/ 0 h 1401716"/>
              <a:gd name="connsiteX1" fmla="*/ 3600000 w 3923689"/>
              <a:gd name="connsiteY1" fmla="*/ 0 h 1401716"/>
              <a:gd name="connsiteX2" fmla="*/ 3600000 w 3923689"/>
              <a:gd name="connsiteY2" fmla="*/ 279951 h 1401716"/>
              <a:gd name="connsiteX3" fmla="*/ 3923689 w 3923689"/>
              <a:gd name="connsiteY3" fmla="*/ 480006 h 1401716"/>
              <a:gd name="connsiteX4" fmla="*/ 3600000 w 3923689"/>
              <a:gd name="connsiteY4" fmla="*/ 680062 h 1401716"/>
              <a:gd name="connsiteX5" fmla="*/ 3600000 w 3923689"/>
              <a:gd name="connsiteY5" fmla="*/ 1401716 h 1401716"/>
              <a:gd name="connsiteX6" fmla="*/ 0 w 3923689"/>
              <a:gd name="connsiteY6" fmla="*/ 1401716 h 140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3689" h="1401716">
                <a:moveTo>
                  <a:pt x="0" y="0"/>
                </a:moveTo>
                <a:lnTo>
                  <a:pt x="3600000" y="0"/>
                </a:lnTo>
                <a:lnTo>
                  <a:pt x="3600000" y="279951"/>
                </a:lnTo>
                <a:lnTo>
                  <a:pt x="3923689" y="480006"/>
                </a:lnTo>
                <a:lnTo>
                  <a:pt x="3600000" y="680062"/>
                </a:lnTo>
                <a:lnTo>
                  <a:pt x="3600000" y="1401716"/>
                </a:lnTo>
                <a:lnTo>
                  <a:pt x="0" y="1401716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324000" bIns="108000" rtlCol="0" anchor="t" anchorCtr="0">
            <a:no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bg1"/>
                </a:solidFill>
              </a:rPr>
              <a:t>„</a:t>
            </a:r>
          </a:p>
          <a:p>
            <a:pPr marL="288000" lvl="1">
              <a:buSzPct val="75000"/>
            </a:pPr>
            <a:r>
              <a:rPr lang="de-DE" sz="1600" dirty="0">
                <a:solidFill>
                  <a:schemeClr val="bg1"/>
                </a:solidFill>
              </a:rPr>
              <a:t>Im Fach Kfz-Technik bringe ich Auszubildenden relevantes Fachwissen für ihre Berufspraxis bei, z. B. wie ein Motor aufgebaut ist.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C2C73B5-13E6-DFED-04CE-B618E117B847}"/>
              </a:ext>
            </a:extLst>
          </p:cNvPr>
          <p:cNvGrpSpPr/>
          <p:nvPr/>
        </p:nvGrpSpPr>
        <p:grpSpPr>
          <a:xfrm>
            <a:off x="7795234" y="2780409"/>
            <a:ext cx="3917341" cy="1401716"/>
            <a:chOff x="7795234" y="2780409"/>
            <a:chExt cx="3917341" cy="1401716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B5C0320C-2ABB-DE70-42B5-FCD192F384C9}"/>
                </a:ext>
              </a:extLst>
            </p:cNvPr>
            <p:cNvSpPr/>
            <p:nvPr/>
          </p:nvSpPr>
          <p:spPr>
            <a:xfrm>
              <a:off x="8112575" y="2780409"/>
              <a:ext cx="3600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ctr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de-DE" sz="4000" b="1" dirty="0">
                  <a:solidFill>
                    <a:schemeClr val="bg1"/>
                  </a:solidFill>
                </a:rPr>
                <a:t>„</a:t>
              </a:r>
            </a:p>
            <a:p>
              <a:pPr marL="288000" lvl="1">
                <a:buSzPct val="75000"/>
              </a:pPr>
              <a:r>
                <a:rPr lang="de-DE" sz="1600" dirty="0">
                  <a:solidFill>
                    <a:schemeClr val="bg1"/>
                  </a:solidFill>
                </a:rPr>
                <a:t>Ich plane und evaluiere den Unterricht selbstständig und orientiere mich dabei am staatlichen Rahmenlehrplan.</a:t>
              </a:r>
            </a:p>
          </p:txBody>
        </p:sp>
        <p:sp>
          <p:nvSpPr>
            <p:cNvPr id="31" name="Gleichschenkliges Dreieck 30">
              <a:extLst>
                <a:ext uri="{FF2B5EF4-FFF2-40B4-BE49-F238E27FC236}">
                  <a16:creationId xmlns:a16="http://schemas.microsoft.com/office/drawing/2014/main" id="{6937C806-DB9F-C612-5CDE-71CCCED262E7}"/>
                </a:ext>
              </a:extLst>
            </p:cNvPr>
            <p:cNvSpPr/>
            <p:nvPr/>
          </p:nvSpPr>
          <p:spPr>
            <a:xfrm rot="16200000">
              <a:off x="7753849" y="3127867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C10E3BD-B70F-B831-79D3-B05D5BF1C769}"/>
              </a:ext>
            </a:extLst>
          </p:cNvPr>
          <p:cNvGrpSpPr/>
          <p:nvPr/>
        </p:nvGrpSpPr>
        <p:grpSpPr>
          <a:xfrm>
            <a:off x="7301830" y="1290093"/>
            <a:ext cx="3953341" cy="1401716"/>
            <a:chOff x="7301830" y="1290093"/>
            <a:chExt cx="3953341" cy="1401716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91298F13-025B-AD64-F5AF-01D028C418E0}"/>
                </a:ext>
              </a:extLst>
            </p:cNvPr>
            <p:cNvSpPr/>
            <p:nvPr/>
          </p:nvSpPr>
          <p:spPr>
            <a:xfrm>
              <a:off x="7619171" y="1290093"/>
              <a:ext cx="3636000" cy="1401716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 w="190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0" rIns="144000" bIns="108000" rtlCol="0" anchor="t" anchorCtr="0">
              <a:spAutoFit/>
            </a:bodyPr>
            <a:lstStyle/>
            <a:p>
              <a:pPr>
                <a:lnSpc>
                  <a:spcPts val="2400"/>
                </a:lnSpc>
                <a:buSzPct val="75000"/>
              </a:pPr>
              <a:r>
                <a:rPr lang="de-DE" sz="4000" b="1" dirty="0">
                  <a:solidFill>
                    <a:schemeClr val="bg1"/>
                  </a:solidFill>
                </a:rPr>
                <a:t>„</a:t>
              </a:r>
            </a:p>
            <a:p>
              <a:pPr marL="288000" lvl="1">
                <a:buSzPct val="75000"/>
              </a:pPr>
              <a:r>
                <a:rPr lang="de-DE" sz="1600" dirty="0">
                  <a:solidFill>
                    <a:schemeClr val="bg1"/>
                  </a:solidFill>
                  <a:latin typeface="+mn-lt"/>
                </a:rPr>
                <a:t>Ich vermittle den Schülerinnen und Schülern auch so genannte </a:t>
              </a:r>
              <a:br>
                <a:rPr lang="de-DE" sz="1600" dirty="0">
                  <a:solidFill>
                    <a:schemeClr val="bg1"/>
                  </a:solidFill>
                  <a:latin typeface="+mn-lt"/>
                </a:rPr>
              </a:br>
              <a:r>
                <a:rPr lang="de-DE" sz="1600" dirty="0">
                  <a:solidFill>
                    <a:schemeClr val="bg1"/>
                  </a:solidFill>
                  <a:latin typeface="+mn-lt"/>
                </a:rPr>
                <a:t>„Soft Skills“ und bin für sie auch Ansprechpartner für soziale Belange.</a:t>
              </a:r>
            </a:p>
          </p:txBody>
        </p:sp>
        <p:sp>
          <p:nvSpPr>
            <p:cNvPr id="33" name="Gleichschenkliges Dreieck 32">
              <a:extLst>
                <a:ext uri="{FF2B5EF4-FFF2-40B4-BE49-F238E27FC236}">
                  <a16:creationId xmlns:a16="http://schemas.microsoft.com/office/drawing/2014/main" id="{D21F5374-AD92-8227-0CF9-6DC23EDE049A}"/>
                </a:ext>
              </a:extLst>
            </p:cNvPr>
            <p:cNvSpPr/>
            <p:nvPr/>
          </p:nvSpPr>
          <p:spPr>
            <a:xfrm rot="16200000">
              <a:off x="7260445" y="1990075"/>
              <a:ext cx="400111" cy="317342"/>
            </a:xfrm>
            <a:prstGeom prst="triangl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970579B4-70CB-4D34-1481-0721EDE7E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7506" y="2020826"/>
            <a:ext cx="1244688" cy="2859419"/>
          </a:xfrm>
          <a:prstGeom prst="rect">
            <a:avLst/>
          </a:prstGeom>
        </p:spPr>
      </p:pic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E22D9060-0FE1-8E88-1719-4F4522249DE8}"/>
              </a:ext>
            </a:extLst>
          </p:cNvPr>
          <p:cNvSpPr/>
          <p:nvPr/>
        </p:nvSpPr>
        <p:spPr>
          <a:xfrm>
            <a:off x="1027903" y="4262589"/>
            <a:ext cx="3923689" cy="1401716"/>
          </a:xfrm>
          <a:custGeom>
            <a:avLst/>
            <a:gdLst>
              <a:gd name="connsiteX0" fmla="*/ 0 w 3923689"/>
              <a:gd name="connsiteY0" fmla="*/ 0 h 1401716"/>
              <a:gd name="connsiteX1" fmla="*/ 3600000 w 3923689"/>
              <a:gd name="connsiteY1" fmla="*/ 0 h 1401716"/>
              <a:gd name="connsiteX2" fmla="*/ 3600000 w 3923689"/>
              <a:gd name="connsiteY2" fmla="*/ 279951 h 1401716"/>
              <a:gd name="connsiteX3" fmla="*/ 3923689 w 3923689"/>
              <a:gd name="connsiteY3" fmla="*/ 480006 h 1401716"/>
              <a:gd name="connsiteX4" fmla="*/ 3600000 w 3923689"/>
              <a:gd name="connsiteY4" fmla="*/ 680062 h 1401716"/>
              <a:gd name="connsiteX5" fmla="*/ 3600000 w 3923689"/>
              <a:gd name="connsiteY5" fmla="*/ 1401716 h 1401716"/>
              <a:gd name="connsiteX6" fmla="*/ 0 w 3923689"/>
              <a:gd name="connsiteY6" fmla="*/ 1401716 h 140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23689" h="1401716">
                <a:moveTo>
                  <a:pt x="0" y="0"/>
                </a:moveTo>
                <a:lnTo>
                  <a:pt x="3600000" y="0"/>
                </a:lnTo>
                <a:lnTo>
                  <a:pt x="3600000" y="279951"/>
                </a:lnTo>
                <a:lnTo>
                  <a:pt x="3923689" y="480006"/>
                </a:lnTo>
                <a:lnTo>
                  <a:pt x="3600000" y="680062"/>
                </a:lnTo>
                <a:lnTo>
                  <a:pt x="3600000" y="1401716"/>
                </a:lnTo>
                <a:lnTo>
                  <a:pt x="0" y="1401716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324000" bIns="108000" rtlCol="0" anchor="t" anchorCtr="0">
            <a:no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de-DE" sz="4000" b="1" dirty="0">
                <a:solidFill>
                  <a:schemeClr val="bg1"/>
                </a:solidFill>
              </a:rPr>
              <a:t>„</a:t>
            </a:r>
          </a:p>
          <a:p>
            <a:pPr marL="288000" lvl="1">
              <a:buSzPct val="75000"/>
            </a:pPr>
            <a:r>
              <a:rPr lang="de-DE" sz="1600" dirty="0"/>
              <a:t>Bei mir lernen Auszubildende, wie man Teile fertigt, montiert und </a:t>
            </a:r>
          </a:p>
          <a:p>
            <a:pPr marL="288000" lvl="1">
              <a:buSzPct val="75000"/>
            </a:pPr>
            <a:r>
              <a:rPr lang="de-DE" sz="1600" dirty="0"/>
              <a:t>was sie dabei beachten müssen. </a:t>
            </a:r>
            <a:br>
              <a:rPr lang="de-DE" sz="1600" dirty="0"/>
            </a:br>
            <a:r>
              <a:rPr lang="de-DE" sz="1600" dirty="0"/>
              <a:t>So schaffe ich Praxisgrundlagen.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81680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IV. Lernort Berufsschule – das Lehrpersonal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59751" y="778162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Vorteile aus staatlicher Sicht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95CDC84-88F1-4646-852C-E4051FD59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8225" y="1937093"/>
            <a:ext cx="2502344" cy="2111644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4E4EE16-ED2B-65D5-0B7F-16A1E847EC6D}"/>
              </a:ext>
            </a:extLst>
          </p:cNvPr>
          <p:cNvSpPr/>
          <p:nvPr/>
        </p:nvSpPr>
        <p:spPr>
          <a:xfrm>
            <a:off x="1281056" y="1820863"/>
            <a:ext cx="324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Junge Menschen beruflich handlungsfähig machen und sie in die Gesellschaft integrieren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3DBAE62-89A3-579A-1DAA-6716FB6E8234}"/>
              </a:ext>
            </a:extLst>
          </p:cNvPr>
          <p:cNvSpPr/>
          <p:nvPr/>
        </p:nvSpPr>
        <p:spPr>
          <a:xfrm>
            <a:off x="658813" y="3270456"/>
            <a:ext cx="3240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Eine starke Volkswirtschaft braucht gute Fachkräfte.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08F3138-142A-4603-6BE2-80730F5DB74E}"/>
              </a:ext>
            </a:extLst>
          </p:cNvPr>
          <p:cNvSpPr/>
          <p:nvPr/>
        </p:nvSpPr>
        <p:spPr>
          <a:xfrm>
            <a:off x="3851244" y="4473575"/>
            <a:ext cx="4645112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Berufsbildung soll zur „Ausübung eines Berufs und zur Mitgestaltung der Arbeitswelt und Gesellschaft in sozialer, ökonomischer und ökologischer Verantwortung befähigen.“ (KMK)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605102E-00FC-B107-7978-C7EA9903B55D}"/>
              </a:ext>
            </a:extLst>
          </p:cNvPr>
          <p:cNvSpPr/>
          <p:nvPr/>
        </p:nvSpPr>
        <p:spPr>
          <a:xfrm>
            <a:off x="8039938" y="1820863"/>
            <a:ext cx="324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Berufsschule unterstützt mit Fachtheorie und Allgemein-bildung.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622546A-5F82-9B76-2557-EC9045F8A3A3}"/>
              </a:ext>
            </a:extLst>
          </p:cNvPr>
          <p:cNvSpPr/>
          <p:nvPr/>
        </p:nvSpPr>
        <p:spPr>
          <a:xfrm>
            <a:off x="8472575" y="3131957"/>
            <a:ext cx="324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Ausgebildetes Fachpersonal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im öffentlichen Dienst setzt bildungspolitische Ziele um.</a:t>
            </a:r>
          </a:p>
        </p:txBody>
      </p:sp>
    </p:spTree>
    <p:extLst>
      <p:ext uri="{BB962C8B-B14F-4D97-AF65-F5344CB8AC3E}">
        <p14:creationId xmlns:p14="http://schemas.microsoft.com/office/powerpoint/2010/main" val="3569771604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IV. Lernort Berufsschule – das Lehrpersonal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50348" y="782033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Vorteile für alle Beteiligten im Überblick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5C8E928-EBAE-4E1B-87FE-C2FD46154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4870" y="3762491"/>
            <a:ext cx="1475755" cy="124533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68D8AA6-35DD-49F7-AA90-24A86B9DB40E}"/>
              </a:ext>
            </a:extLst>
          </p:cNvPr>
          <p:cNvSpPr txBox="1"/>
          <p:nvPr/>
        </p:nvSpPr>
        <p:spPr>
          <a:xfrm>
            <a:off x="8382147" y="1846002"/>
            <a:ext cx="3330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Betriebe </a:t>
            </a:r>
            <a:r>
              <a:rPr lang="de-DE" dirty="0"/>
              <a:t>erhalten Auszubildende, die auch über weitergehende fachtheoretische Kenntnisse und gute Allgemeinbildung verfügen.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E2DCAB6-675B-41BD-870F-DEE647CA11B9}"/>
              </a:ext>
            </a:extLst>
          </p:cNvPr>
          <p:cNvSpPr txBox="1"/>
          <p:nvPr/>
        </p:nvSpPr>
        <p:spPr>
          <a:xfrm>
            <a:off x="5312710" y="3851901"/>
            <a:ext cx="3473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Der Staat </a:t>
            </a:r>
            <a:r>
              <a:rPr lang="de-DE" dirty="0"/>
              <a:t>erfüllt seinen Bildungsauftrag mit umfassend hochschulisch qualifiziertem Lehrpersonal.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8DF6CDF-D57C-49BD-A634-571EA1C10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271" y="1787471"/>
            <a:ext cx="1752921" cy="1290938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4721D66-2092-1E37-9F8C-E0D7A83E3A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267008" y="1848648"/>
            <a:ext cx="566463" cy="1231113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8E9FCA9-76B6-6EC8-85CE-4A0B9C2CD13F}"/>
              </a:ext>
            </a:extLst>
          </p:cNvPr>
          <p:cNvSpPr txBox="1"/>
          <p:nvPr/>
        </p:nvSpPr>
        <p:spPr>
          <a:xfrm>
            <a:off x="2216520" y="1878080"/>
            <a:ext cx="3649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Auszubildende</a:t>
            </a:r>
            <a:r>
              <a:rPr lang="de-DE" dirty="0"/>
              <a:t> erwerben betriebs-übergreifend formal anerkannte berufliche Kompetenzen und Allgemeinbildung.</a:t>
            </a:r>
          </a:p>
        </p:txBody>
      </p:sp>
    </p:spTree>
    <p:extLst>
      <p:ext uri="{BB962C8B-B14F-4D97-AF65-F5344CB8AC3E}">
        <p14:creationId xmlns:p14="http://schemas.microsoft.com/office/powerpoint/2010/main" val="232043283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9155"/>
            <a:ext cx="11053762" cy="446715"/>
          </a:xfrm>
        </p:spPr>
        <p:txBody>
          <a:bodyPr>
            <a:normAutofit/>
          </a:bodyPr>
          <a:lstStyle/>
          <a:p>
            <a:r>
              <a:rPr lang="de-DE" sz="2000" dirty="0"/>
              <a:t>Leistungen von Berufsbildungspersonal im dualen Ausbildungssystem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V. Zusammenfassung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7AE8C2E-8EF0-4E27-8B29-D3CCB18D5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75" y="2095129"/>
            <a:ext cx="3086099" cy="227275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83A0127-8BDC-8779-6B93-3D39217993C3}"/>
              </a:ext>
            </a:extLst>
          </p:cNvPr>
          <p:cNvSpPr/>
          <p:nvPr/>
        </p:nvSpPr>
        <p:spPr>
          <a:xfrm>
            <a:off x="1019175" y="1820863"/>
            <a:ext cx="3230066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Vermittelt Berufstheorie und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-praxis, Allgemeinbildung sowie Werte und Verhaltensweisen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474D743-F9B0-2CC7-EDF7-01C740832DF2}"/>
              </a:ext>
            </a:extLst>
          </p:cNvPr>
          <p:cNvSpPr/>
          <p:nvPr/>
        </p:nvSpPr>
        <p:spPr>
          <a:xfrm>
            <a:off x="3435871" y="4684622"/>
            <a:ext cx="5320258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Übernimmt vielfältige Aufgaben innerhalb und jenseits der Ausbildung (Sozialisation, Betreuung, Abstimmung, Förderung, Verwaltung, Motivation etc.)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3F93B28-E231-A25E-7AA8-8DDD3D91527C}"/>
              </a:ext>
            </a:extLst>
          </p:cNvPr>
          <p:cNvSpPr/>
          <p:nvPr/>
        </p:nvSpPr>
        <p:spPr>
          <a:xfrm>
            <a:off x="8190408" y="1820862"/>
            <a:ext cx="3230066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Ausbildende und Lehrkräfte ergänzen sich in der beruflichen Ausbildung.</a:t>
            </a:r>
          </a:p>
        </p:txBody>
      </p:sp>
    </p:spTree>
    <p:extLst>
      <p:ext uri="{BB962C8B-B14F-4D97-AF65-F5344CB8AC3E}">
        <p14:creationId xmlns:p14="http://schemas.microsoft.com/office/powerpoint/2010/main" val="240973948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906B0-FFE3-455C-A482-0F72FC14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06256A7-675D-4EBB-A91E-69C18C3CB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3" y="906011"/>
            <a:ext cx="11053762" cy="4755014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Berufsbildungspersonal in Betrieb und Berufsschule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FCB8F78-711A-4799-8835-43313786871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8812" y="1729112"/>
            <a:ext cx="11269662" cy="3736975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de-DE" sz="2000" dirty="0"/>
              <a:t>Einführung</a:t>
            </a:r>
          </a:p>
          <a:p>
            <a:pPr marL="514350" indent="-514350">
              <a:buAutoNum type="romanUcPeriod"/>
            </a:pPr>
            <a:r>
              <a:rPr lang="de-DE" sz="2000" dirty="0"/>
              <a:t>Aufgaben des Personals im Berufsbildungssystem</a:t>
            </a:r>
          </a:p>
          <a:p>
            <a:pPr marL="514350" indent="-514350">
              <a:buAutoNum type="romanUcPeriod"/>
            </a:pPr>
            <a:r>
              <a:rPr lang="de-DE" sz="2000" dirty="0"/>
              <a:t>Lernort Betrieb: das Ausbildungspersonal</a:t>
            </a:r>
          </a:p>
          <a:p>
            <a:pPr marL="514350" indent="-514350">
              <a:buAutoNum type="romanUcPeriod"/>
            </a:pPr>
            <a:r>
              <a:rPr lang="de-DE" sz="2000" dirty="0"/>
              <a:t>Lernort Berufsschule: das Lehrpersonal</a:t>
            </a:r>
          </a:p>
          <a:p>
            <a:pPr marL="514350" indent="-514350">
              <a:buAutoNum type="romanUcPeriod"/>
            </a:pPr>
            <a:r>
              <a:rPr lang="de-DE" sz="2000" dirty="0"/>
              <a:t>Zusammenfassung</a:t>
            </a:r>
          </a:p>
          <a:p>
            <a:pPr marL="514350" indent="-514350">
              <a:buAutoNum type="romanUcPeriod"/>
            </a:pPr>
            <a:r>
              <a:rPr lang="de-DE" sz="2000" dirty="0"/>
              <a:t>Fazit</a:t>
            </a:r>
          </a:p>
          <a:p>
            <a:pPr marL="514350" indent="-514350">
              <a:buAutoNum type="romanUcPeriod"/>
            </a:pPr>
            <a:r>
              <a:rPr lang="de-DE" sz="2000" dirty="0"/>
              <a:t>Weitere Informationen</a:t>
            </a:r>
          </a:p>
          <a:p>
            <a:pPr marL="514350" indent="-514350">
              <a:buAutoNum type="romanUcPeriod"/>
            </a:pPr>
            <a:endParaRPr lang="de-DE" sz="2000" dirty="0"/>
          </a:p>
          <a:p>
            <a:pPr marL="514350" indent="-514350">
              <a:buAutoNum type="romanUcPeriod"/>
            </a:pPr>
            <a:endParaRPr lang="de-DE" sz="2000" dirty="0"/>
          </a:p>
          <a:p>
            <a:pPr marL="514350" indent="-514350">
              <a:buAutoNum type="romanUcPeriod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6507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9155"/>
            <a:ext cx="11053762" cy="446715"/>
          </a:xfrm>
        </p:spPr>
        <p:txBody>
          <a:bodyPr>
            <a:normAutofit/>
          </a:bodyPr>
          <a:lstStyle/>
          <a:p>
            <a:r>
              <a:rPr lang="de-DE" sz="2000" dirty="0"/>
              <a:t>Professionalisierung – Qualifikationen für Berufsbildungspersonal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V. Zusammenfassung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71CDBB5-2971-EBA5-2EA4-9BDFE0080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1900" y="2232819"/>
            <a:ext cx="1073168" cy="246538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22B98E1C-71C1-289A-1F09-3AA83197E85C}"/>
              </a:ext>
            </a:extLst>
          </p:cNvPr>
          <p:cNvSpPr/>
          <p:nvPr/>
        </p:nvSpPr>
        <p:spPr>
          <a:xfrm>
            <a:off x="1281056" y="1820863"/>
            <a:ext cx="324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stärken das Personal bei Erfüllung berufsbildender Aufgaben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DA519E6-8A6C-CF5B-E5AC-7536DE0FC862}"/>
              </a:ext>
            </a:extLst>
          </p:cNvPr>
          <p:cNvSpPr/>
          <p:nvPr/>
        </p:nvSpPr>
        <p:spPr>
          <a:xfrm>
            <a:off x="658813" y="3169709"/>
            <a:ext cx="324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helfen, die Qualität der Lehre in Betrieb und Berufsschule zu sichern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EF11A14-11D8-9B51-46AE-9986DB796602}"/>
              </a:ext>
            </a:extLst>
          </p:cNvPr>
          <p:cNvSpPr/>
          <p:nvPr/>
        </p:nvSpPr>
        <p:spPr>
          <a:xfrm>
            <a:off x="8039938" y="1823510"/>
            <a:ext cx="3240000" cy="42240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kombinieren Theorie und Praxis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3E79A6A-DBB5-BEE9-FC56-070A952C3A08}"/>
              </a:ext>
            </a:extLst>
          </p:cNvPr>
          <p:cNvSpPr/>
          <p:nvPr/>
        </p:nvSpPr>
        <p:spPr>
          <a:xfrm>
            <a:off x="8472575" y="3437304"/>
            <a:ext cx="3240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werden von Staat und Wirtschaft gefördert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277DC54-D54E-7C53-B42F-42C665BAC0FD}"/>
              </a:ext>
            </a:extLst>
          </p:cNvPr>
          <p:cNvSpPr/>
          <p:nvPr/>
        </p:nvSpPr>
        <p:spPr>
          <a:xfrm>
            <a:off x="8038812" y="4521200"/>
            <a:ext cx="3240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zielen auf berufsbildende Tätigkeit ab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43DF2C8-6964-BF3D-0A68-18B443B8B3AE}"/>
              </a:ext>
            </a:extLst>
          </p:cNvPr>
          <p:cNvSpPr/>
          <p:nvPr/>
        </p:nvSpPr>
        <p:spPr>
          <a:xfrm>
            <a:off x="2856000" y="4518555"/>
            <a:ext cx="324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stärken die gesellschaftliche Anerkennung des Berufsbildungspersonals 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C76511AC-ADC1-B696-B4CD-EF589DE71B26}"/>
              </a:ext>
            </a:extLst>
          </p:cNvPr>
          <p:cNvSpPr/>
          <p:nvPr/>
        </p:nvSpPr>
        <p:spPr>
          <a:xfrm>
            <a:off x="8472574" y="2630407"/>
            <a:ext cx="3240000" cy="42240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sind rechtlich verankert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06C3BFD-9CB0-86BA-426E-FF230234B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40709" y="1592138"/>
            <a:ext cx="1297896" cy="253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15569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F32227-A942-457A-9033-264AE27A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14653"/>
            <a:ext cx="11053762" cy="435462"/>
          </a:xfrm>
        </p:spPr>
        <p:txBody>
          <a:bodyPr>
            <a:normAutofit/>
          </a:bodyPr>
          <a:lstStyle/>
          <a:p>
            <a:r>
              <a:rPr lang="de-DE" sz="2000" dirty="0"/>
              <a:t>Förderung durch Staat und Wirtschaft: Qualifikationen, Rahmen, Ressourcen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V. Zusammenfassung</a:t>
            </a:r>
          </a:p>
        </p:txBody>
      </p:sp>
      <p:sp>
        <p:nvSpPr>
          <p:cNvPr id="15" name="Inhaltsplatzhalter 6">
            <a:extLst>
              <a:ext uri="{FF2B5EF4-FFF2-40B4-BE49-F238E27FC236}">
                <a16:creationId xmlns:a16="http://schemas.microsoft.com/office/drawing/2014/main" id="{197FFC49-08D2-F014-5291-892BF2CCB77E}"/>
              </a:ext>
            </a:extLst>
          </p:cNvPr>
          <p:cNvSpPr txBox="1">
            <a:spLocks/>
          </p:cNvSpPr>
          <p:nvPr/>
        </p:nvSpPr>
        <p:spPr>
          <a:xfrm>
            <a:off x="658812" y="2662312"/>
            <a:ext cx="4741324" cy="29278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buSzPct val="75000"/>
            </a:pPr>
            <a:r>
              <a:rPr lang="de-DE" sz="1800" dirty="0">
                <a:latin typeface="+mn-lt"/>
              </a:rPr>
              <a:t>setzt Fachkräfte als Ausbildungspersonal ein</a:t>
            </a:r>
          </a:p>
          <a:p>
            <a:pPr>
              <a:lnSpc>
                <a:spcPts val="2200"/>
              </a:lnSpc>
              <a:buSzPct val="75000"/>
            </a:pPr>
            <a:r>
              <a:rPr lang="de-DE" sz="1800" dirty="0">
                <a:latin typeface="+mn-lt"/>
              </a:rPr>
              <a:t>unterstützt Qualifizierung von Fachkräften zu Ausbildungspersonal</a:t>
            </a:r>
          </a:p>
          <a:p>
            <a:pPr>
              <a:lnSpc>
                <a:spcPts val="2200"/>
              </a:lnSpc>
              <a:buSzPct val="75000"/>
            </a:pPr>
            <a:r>
              <a:rPr lang="de-DE" sz="1800" dirty="0">
                <a:latin typeface="+mn-lt"/>
              </a:rPr>
              <a:t>ermöglicht Ausbildungspersonal den Aufstieg im Unternehmen</a:t>
            </a:r>
          </a:p>
          <a:p>
            <a:pPr>
              <a:lnSpc>
                <a:spcPts val="2200"/>
              </a:lnSpc>
              <a:buSzPct val="75000"/>
            </a:pPr>
            <a:r>
              <a:rPr lang="de-DE" sz="1800" dirty="0">
                <a:latin typeface="+mn-lt"/>
              </a:rPr>
              <a:t>erkennt Bedeutung der Ausbildungstätigkeit an</a:t>
            </a:r>
          </a:p>
          <a:p>
            <a:pPr>
              <a:lnSpc>
                <a:spcPts val="2200"/>
              </a:lnSpc>
              <a:buSzPct val="75000"/>
            </a:pPr>
            <a:r>
              <a:rPr lang="de-DE" sz="1800" dirty="0">
                <a:latin typeface="+mn-lt"/>
              </a:rPr>
              <a:t>sichert Qualität des Ausbildungspersonals (Kammern)</a:t>
            </a:r>
          </a:p>
          <a:p>
            <a:endParaRPr lang="de-DE" dirty="0"/>
          </a:p>
        </p:txBody>
      </p:sp>
      <p:sp>
        <p:nvSpPr>
          <p:cNvPr id="18" name="Inhaltsplatzhalter 6">
            <a:extLst>
              <a:ext uri="{FF2B5EF4-FFF2-40B4-BE49-F238E27FC236}">
                <a16:creationId xmlns:a16="http://schemas.microsoft.com/office/drawing/2014/main" id="{9809F60F-BD60-E3B4-4511-F1B5EDCC6C88}"/>
              </a:ext>
            </a:extLst>
          </p:cNvPr>
          <p:cNvSpPr txBox="1">
            <a:spLocks/>
          </p:cNvSpPr>
          <p:nvPr/>
        </p:nvSpPr>
        <p:spPr>
          <a:xfrm>
            <a:off x="6311899" y="2662312"/>
            <a:ext cx="4860000" cy="29278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latin typeface="+mn-lt"/>
              </a:rPr>
              <a:t>finanziert Lehrkräfte an Berufsschulen</a:t>
            </a:r>
          </a:p>
          <a:p>
            <a:r>
              <a:rPr lang="de-DE" sz="1800" dirty="0">
                <a:latin typeface="+mn-lt"/>
              </a:rPr>
              <a:t>bietet Lehrkräften attraktive Rahmen-bedingungen</a:t>
            </a:r>
          </a:p>
          <a:p>
            <a:r>
              <a:rPr lang="de-DE" sz="1800" dirty="0">
                <a:latin typeface="+mn-lt"/>
              </a:rPr>
              <a:t>bildet Lehrkräfte aus</a:t>
            </a:r>
          </a:p>
          <a:p>
            <a:r>
              <a:rPr lang="de-DE" sz="1800" dirty="0">
                <a:latin typeface="+mn-lt"/>
              </a:rPr>
              <a:t>regelt Qualifikation von Ausbildungspersonal rechtlich</a:t>
            </a:r>
          </a:p>
          <a:p>
            <a:r>
              <a:rPr lang="de-DE" sz="1800" dirty="0">
                <a:latin typeface="+mn-lt"/>
              </a:rPr>
              <a:t>sichert die Qualität der Lehrkräfte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9AF01EF3-2B21-565D-F324-C77CDA1C7819}"/>
              </a:ext>
            </a:extLst>
          </p:cNvPr>
          <p:cNvSpPr txBox="1">
            <a:spLocks/>
          </p:cNvSpPr>
          <p:nvPr/>
        </p:nvSpPr>
        <p:spPr>
          <a:xfrm>
            <a:off x="658812" y="1629600"/>
            <a:ext cx="4860000" cy="50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/>
              <a:t>Wirtschaft</a:t>
            </a:r>
            <a:endParaRPr lang="de-DE" sz="1600" dirty="0"/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9D74B2C2-57E7-88FE-CA4D-FECC479B17F6}"/>
              </a:ext>
            </a:extLst>
          </p:cNvPr>
          <p:cNvSpPr txBox="1">
            <a:spLocks/>
          </p:cNvSpPr>
          <p:nvPr/>
        </p:nvSpPr>
        <p:spPr>
          <a:xfrm>
            <a:off x="6311900" y="1628952"/>
            <a:ext cx="4860000" cy="50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800" b="1" dirty="0"/>
              <a:t>Staat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536D632-8F9F-401A-8FA9-54CC10485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31" y="1505981"/>
            <a:ext cx="1643853" cy="112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5127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VI. Fazit: Erfolgsfaktor der deutschen Berufsbildung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4A5489B-A934-492B-9733-7F9859DD8760}"/>
              </a:ext>
            </a:extLst>
          </p:cNvPr>
          <p:cNvSpPr txBox="1"/>
          <p:nvPr/>
        </p:nvSpPr>
        <p:spPr>
          <a:xfrm>
            <a:off x="554036" y="784171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Engagierte Profis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CE8227F-8031-777C-F417-07AF58DB3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5990" y="1505814"/>
            <a:ext cx="1073168" cy="246538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B7DCD92-8952-786F-A581-62C1E6074CC0}"/>
              </a:ext>
            </a:extLst>
          </p:cNvPr>
          <p:cNvSpPr/>
          <p:nvPr/>
        </p:nvSpPr>
        <p:spPr>
          <a:xfrm>
            <a:off x="1019175" y="1817395"/>
            <a:ext cx="3420000" cy="132624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Enge Zusammenarbeit von Staat und Wirtschaft</a:t>
            </a: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de-DE" dirty="0">
                <a:solidFill>
                  <a:schemeClr val="tx1"/>
                </a:solidFill>
                <a:sym typeface="Wingdings" panose="05000000000000000000" pitchFamily="2" charset="2"/>
              </a:rPr>
              <a:t>z. B. Förderung von Personal durch Staat und Wirtschaft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B9C457E-A2A9-57C0-E0A6-16C3A2AE7A71}"/>
              </a:ext>
            </a:extLst>
          </p:cNvPr>
          <p:cNvSpPr/>
          <p:nvPr/>
        </p:nvSpPr>
        <p:spPr>
          <a:xfrm>
            <a:off x="658812" y="3260852"/>
            <a:ext cx="3419999" cy="104924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Lernen im Arbeitsprozess</a:t>
            </a: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de-DE" dirty="0">
                <a:solidFill>
                  <a:schemeClr val="tx1"/>
                </a:solidFill>
              </a:rPr>
              <a:t>z. B. durch praxisorientierte Ausbildung des Personals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AA4D983-ACA9-9345-94EC-03B1B515AD26}"/>
              </a:ext>
            </a:extLst>
          </p:cNvPr>
          <p:cNvSpPr/>
          <p:nvPr/>
        </p:nvSpPr>
        <p:spPr>
          <a:xfrm>
            <a:off x="7752825" y="1568096"/>
            <a:ext cx="3420000" cy="157554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Institutionalisierte Forschung und Beratung</a:t>
            </a: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de-DE" dirty="0">
                <a:solidFill>
                  <a:schemeClr val="tx1"/>
                </a:solidFill>
              </a:rPr>
              <a:t>z. B. durch Forschung zu Ausbildungspersonal (durch Kammern und BIBB)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D8286A1-8972-4213-EF51-E162BAB6323C}"/>
              </a:ext>
            </a:extLst>
          </p:cNvPr>
          <p:cNvSpPr/>
          <p:nvPr/>
        </p:nvSpPr>
        <p:spPr>
          <a:xfrm>
            <a:off x="8292575" y="3260852"/>
            <a:ext cx="3420000" cy="107694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Gesellschaftlich anerkannte Standards</a:t>
            </a: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de-DE" dirty="0">
                <a:solidFill>
                  <a:schemeClr val="tx1"/>
                </a:solidFill>
              </a:rPr>
              <a:t>z. B. Ausbildereignung (AEVO)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D969F14-61F4-AF03-82CE-192E0B12334C}"/>
              </a:ext>
            </a:extLst>
          </p:cNvPr>
          <p:cNvSpPr/>
          <p:nvPr/>
        </p:nvSpPr>
        <p:spPr>
          <a:xfrm>
            <a:off x="1742099" y="4446360"/>
            <a:ext cx="4104000" cy="132624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</a:rPr>
              <a:t>Qualifizierung von Berufsbildungs-personal</a:t>
            </a: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de-DE" dirty="0">
                <a:solidFill>
                  <a:schemeClr val="tx1"/>
                </a:solidFill>
              </a:rPr>
              <a:t>Berufspädagogik als Grundlage aller betrieblichen Lehr- und Lernprozesse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20A69AC-4C63-42D4-80A8-B78479635FA7}"/>
              </a:ext>
            </a:extLst>
          </p:cNvPr>
          <p:cNvSpPr/>
          <p:nvPr/>
        </p:nvSpPr>
        <p:spPr>
          <a:xfrm>
            <a:off x="6345902" y="4443670"/>
            <a:ext cx="4103999" cy="132624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Anerkannter Ausbildungsbetrieb als Qualitätsmerkmal</a:t>
            </a:r>
          </a:p>
          <a:p>
            <a:pPr marL="357188" indent="-357188" defTabSz="357188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75000"/>
              <a:buFont typeface="Wingdings 3" panose="05040102010807070707" pitchFamily="18" charset="2"/>
              <a:buChar char=""/>
            </a:pPr>
            <a:r>
              <a:rPr lang="de-DE" dirty="0">
                <a:solidFill>
                  <a:schemeClr val="tx1"/>
                </a:solidFill>
              </a:rPr>
              <a:t>Ein Kriterium: staatlich anerkanntes Ausbildungs-personal (BBiG)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C6A8403-537C-D614-EF48-E0D60C36A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8094" y="1731367"/>
            <a:ext cx="1297896" cy="253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91627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VII. Weitere Informationen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5562CB77-B8C0-4841-AE85-A70AB85CD56F}"/>
              </a:ext>
            </a:extLst>
          </p:cNvPr>
          <p:cNvSpPr txBox="1">
            <a:spLocks/>
          </p:cNvSpPr>
          <p:nvPr/>
        </p:nvSpPr>
        <p:spPr>
          <a:xfrm>
            <a:off x="836267" y="1686929"/>
            <a:ext cx="3261845" cy="4126642"/>
          </a:xfrm>
          <a:prstGeom prst="rect">
            <a:avLst/>
          </a:prstGeom>
        </p:spPr>
        <p:txBody>
          <a:bodyPr/>
          <a:lstStyle>
            <a:lvl1pPr marL="357188" indent="-357188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7" lvl="1" indent="0">
              <a:buNone/>
            </a:pPr>
            <a:endParaRPr lang="de-DE" dirty="0"/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CF51AEC1-89BB-4869-9295-1AE585D0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1390170"/>
            <a:ext cx="6460877" cy="1620837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de-DE" sz="1800" dirty="0"/>
              <a:t>Diese Präsentation und weitere Präsentationen sowie Informationen zur deutschen Berufsbildung und internationalen Berufsbildungszusammenarbeit erhalten Sie auf unserer Webseite: </a:t>
            </a:r>
          </a:p>
          <a:p>
            <a:pPr marL="0" indent="0">
              <a:buNone/>
            </a:pPr>
            <a:br>
              <a:rPr lang="en-GB" sz="1800" b="1" spc="100" noProof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GB" sz="1800" b="1" spc="80" noProof="0" dirty="0">
                <a:solidFill>
                  <a:srgbClr val="E27F1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lang="en-GB" sz="1800" b="1" spc="80" noProof="0" dirty="0">
              <a:solidFill>
                <a:srgbClr val="E27F1C"/>
              </a:solidFill>
            </a:endParaRPr>
          </a:p>
          <a:p>
            <a:pPr marL="0" indent="0">
              <a:buNone/>
            </a:pPr>
            <a:endParaRPr lang="en-GB" sz="1400" b="1" dirty="0"/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FA3A0241-8DA4-40A3-A6AA-51BBABD44202}"/>
              </a:ext>
            </a:extLst>
          </p:cNvPr>
          <p:cNvSpPr txBox="1">
            <a:spLocks/>
          </p:cNvSpPr>
          <p:nvPr/>
        </p:nvSpPr>
        <p:spPr>
          <a:xfrm>
            <a:off x="658812" y="3657600"/>
            <a:ext cx="11053762" cy="2155971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600" b="1" dirty="0"/>
              <a:t>Quellen</a:t>
            </a:r>
            <a:br>
              <a:rPr lang="de-DE" sz="1600" b="1" dirty="0"/>
            </a:br>
            <a:endParaRPr lang="de-DE" sz="1600" b="1" dirty="0"/>
          </a:p>
          <a:p>
            <a:pPr>
              <a:buClr>
                <a:srgbClr val="E27F1C"/>
              </a:buClr>
              <a:buFont typeface="Wingdings 3" panose="05040102010807070707" pitchFamily="18" charset="2"/>
              <a:buChar char=""/>
            </a:pPr>
            <a:r>
              <a:rPr lang="de-DE" sz="1600" dirty="0"/>
              <a:t>BIBB Datenreport (</a:t>
            </a:r>
            <a:r>
              <a:rPr lang="de-DE" sz="1600" dirty="0">
                <a:solidFill>
                  <a:srgbClr val="E27F1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dirty="0"/>
              <a:t>)</a:t>
            </a:r>
          </a:p>
          <a:p>
            <a:pPr>
              <a:buClr>
                <a:srgbClr val="E27F1C"/>
              </a:buClr>
              <a:buFont typeface="Wingdings 3" panose="05040102010807070707" pitchFamily="18" charset="2"/>
              <a:buChar char=""/>
            </a:pPr>
            <a:r>
              <a:rPr lang="de-DE" sz="1600" dirty="0"/>
              <a:t>Berufsbildungsbericht BMBFSFJ (</a:t>
            </a:r>
            <a:r>
              <a:rPr lang="de-DE" sz="1600" dirty="0">
                <a:solidFill>
                  <a:srgbClr val="E27F1C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dirty="0"/>
              <a:t>)</a:t>
            </a:r>
          </a:p>
          <a:p>
            <a:pPr>
              <a:buClr>
                <a:srgbClr val="E27F1C"/>
              </a:buClr>
              <a:buFont typeface="Wingdings 3" panose="05040102010807070707" pitchFamily="18" charset="2"/>
              <a:buChar char=""/>
            </a:pPr>
            <a:r>
              <a:rPr lang="de-DE" sz="1600" dirty="0"/>
              <a:t>KMK (</a:t>
            </a:r>
            <a:r>
              <a:rPr lang="de-DE" sz="1600" dirty="0">
                <a:solidFill>
                  <a:srgbClr val="E27F1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dirty="0"/>
              <a:t>)</a:t>
            </a:r>
          </a:p>
          <a:p>
            <a:pPr>
              <a:buClr>
                <a:srgbClr val="E27F1C"/>
              </a:buClr>
              <a:buFont typeface="Wingdings 3" panose="05040102010807070707" pitchFamily="18" charset="2"/>
              <a:buChar char=""/>
            </a:pPr>
            <a:r>
              <a:rPr lang="de-DE" sz="1600" dirty="0"/>
              <a:t>BMFTR Datenportal (</a:t>
            </a:r>
            <a:r>
              <a:rPr lang="de-DE" sz="1600" dirty="0">
                <a:solidFill>
                  <a:srgbClr val="E27F1C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dirty="0"/>
              <a:t>)</a:t>
            </a:r>
          </a:p>
          <a:p>
            <a:pPr>
              <a:buClr>
                <a:srgbClr val="E27F1C"/>
              </a:buClr>
              <a:buFont typeface="Wingdings 3" panose="05040102010807070707" pitchFamily="18" charset="2"/>
              <a:buChar char=""/>
            </a:pPr>
            <a:r>
              <a:rPr lang="de-DE" sz="1600" dirty="0"/>
              <a:t>Destatis Statistik zu Berufsbildung (</a:t>
            </a:r>
            <a:r>
              <a:rPr lang="de-DE" sz="1600" dirty="0">
                <a:solidFill>
                  <a:srgbClr val="E27F1C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de-DE" sz="1600" dirty="0"/>
              <a:t>)</a:t>
            </a:r>
          </a:p>
          <a:p>
            <a:pPr marL="361950" indent="-276225">
              <a:buNone/>
            </a:pPr>
            <a:r>
              <a:rPr lang="de-DE" sz="1600" b="1" dirty="0"/>
              <a:t>Weitere Informationen im Internet</a:t>
            </a:r>
            <a:br>
              <a:rPr lang="de-DE" sz="1600" b="1" dirty="0"/>
            </a:br>
            <a:endParaRPr lang="de-DE" sz="1600" b="1" dirty="0"/>
          </a:p>
          <a:p>
            <a:pPr marL="371475" indent="-285750">
              <a:buClr>
                <a:srgbClr val="E27F1C"/>
              </a:buClr>
              <a:buFont typeface="Wingdings 3" panose="05040102010807070707" pitchFamily="18" charset="2"/>
              <a:buChar char=""/>
            </a:pPr>
            <a:r>
              <a:rPr lang="de-DE" sz="1600" dirty="0">
                <a:solidFill>
                  <a:srgbClr val="E27F1C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www.lehrer-werden.de</a:t>
            </a:r>
            <a:endParaRPr lang="de-DE" sz="1600" b="1" dirty="0">
              <a:solidFill>
                <a:srgbClr val="E27F1C"/>
              </a:solidFill>
            </a:endParaRPr>
          </a:p>
          <a:p>
            <a:pPr marL="371475" indent="-285750">
              <a:buClr>
                <a:srgbClr val="E27F1C"/>
              </a:buClr>
              <a:buFont typeface="Wingdings 3" panose="05040102010807070707" pitchFamily="18" charset="2"/>
              <a:buChar char=""/>
            </a:pPr>
            <a:r>
              <a:rPr lang="de-DE" sz="1600" dirty="0">
                <a:solidFill>
                  <a:srgbClr val="E27F1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https://leando.de/</a:t>
            </a:r>
            <a:r>
              <a:rPr lang="de-DE" sz="1600" dirty="0">
                <a:solidFill>
                  <a:srgbClr val="E27F1C"/>
                </a:solidFill>
              </a:rPr>
              <a:t> </a:t>
            </a:r>
            <a:endParaRPr lang="de-DE" sz="1600" b="1" dirty="0">
              <a:solidFill>
                <a:srgbClr val="E27F1C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95409912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I. Einführung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EC81BFE9-6C1C-4701-9617-752815FA5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78" y="221757"/>
            <a:ext cx="1528148" cy="1043641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BD91FE6B-BD17-492F-B940-62D0B56F92FA}"/>
              </a:ext>
            </a:extLst>
          </p:cNvPr>
          <p:cNvSpPr txBox="1"/>
          <p:nvPr/>
        </p:nvSpPr>
        <p:spPr>
          <a:xfrm>
            <a:off x="3966372" y="520220"/>
            <a:ext cx="4259026" cy="44671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de-DE" sz="2000" dirty="0">
                <a:solidFill>
                  <a:srgbClr val="BF5A08"/>
                </a:solidFill>
              </a:rPr>
              <a:t>Dual bedeutet „zwei Welten“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EA01DFF-B50A-C28E-0E8B-8ECD5574D36B}"/>
              </a:ext>
            </a:extLst>
          </p:cNvPr>
          <p:cNvSpPr txBox="1"/>
          <p:nvPr/>
        </p:nvSpPr>
        <p:spPr>
          <a:xfrm>
            <a:off x="9192955" y="3708735"/>
            <a:ext cx="235007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Schulaufsicht, -leitung und Administration</a:t>
            </a:r>
          </a:p>
          <a:p>
            <a:pPr>
              <a:spcAft>
                <a:spcPts val="600"/>
              </a:spcAft>
            </a:pPr>
            <a:r>
              <a:rPr lang="de-DE" dirty="0"/>
              <a:t>Lehrpersonal in </a:t>
            </a:r>
            <a:br>
              <a:rPr lang="de-DE" dirty="0"/>
            </a:br>
            <a:r>
              <a:rPr lang="de-DE" dirty="0"/>
              <a:t>der Berufsschule</a:t>
            </a:r>
          </a:p>
          <a:p>
            <a:pPr algn="ctr">
              <a:spcAft>
                <a:spcPts val="600"/>
              </a:spcAft>
            </a:pPr>
            <a:endParaRPr lang="de-DE" sz="2200" dirty="0">
              <a:solidFill>
                <a:srgbClr val="BF5A08"/>
              </a:solidFill>
            </a:endParaRP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7FAB30D9-0A5D-1727-0524-A177126328E9}"/>
              </a:ext>
            </a:extLst>
          </p:cNvPr>
          <p:cNvSpPr/>
          <p:nvPr/>
        </p:nvSpPr>
        <p:spPr>
          <a:xfrm>
            <a:off x="2998814" y="5052586"/>
            <a:ext cx="6194142" cy="745683"/>
          </a:xfrm>
          <a:prstGeom prst="roundRect">
            <a:avLst>
              <a:gd name="adj" fmla="val 0"/>
            </a:avLst>
          </a:prstGeom>
          <a:solidFill>
            <a:srgbClr val="BF5A0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Gemeinsames Ziel: 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Qualifizierung von Auszubildenden, Schülern/Schülerinnen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886F4E1-D939-4E05-3D0B-7294265B984B}"/>
              </a:ext>
            </a:extLst>
          </p:cNvPr>
          <p:cNvGrpSpPr/>
          <p:nvPr/>
        </p:nvGrpSpPr>
        <p:grpSpPr>
          <a:xfrm>
            <a:off x="658813" y="1552086"/>
            <a:ext cx="2340000" cy="2156649"/>
            <a:chOff x="658813" y="1391544"/>
            <a:chExt cx="2340000" cy="2156649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A46D50A1-29E0-6215-A80A-887FB7C63936}"/>
                </a:ext>
              </a:extLst>
            </p:cNvPr>
            <p:cNvSpPr/>
            <p:nvPr/>
          </p:nvSpPr>
          <p:spPr>
            <a:xfrm>
              <a:off x="658813" y="2626318"/>
              <a:ext cx="2340000" cy="921875"/>
            </a:xfrm>
            <a:prstGeom prst="roundRect">
              <a:avLst>
                <a:gd name="adj" fmla="val 0"/>
              </a:avLst>
            </a:prstGeom>
            <a:solidFill>
              <a:srgbClr val="BF5A08">
                <a:alpha val="9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Arbeitswelt </a:t>
              </a:r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5E2513E0-A879-C6D4-1EA1-D26A33CEF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81773" y="1391544"/>
              <a:ext cx="475249" cy="1484111"/>
            </a:xfrm>
            <a:prstGeom prst="rect">
              <a:avLst/>
            </a:prstGeom>
          </p:spPr>
        </p:pic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658813" y="3708735"/>
            <a:ext cx="235007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/>
              <a:t>Geschäftsführung</a:t>
            </a:r>
          </a:p>
          <a:p>
            <a:pPr>
              <a:spcAft>
                <a:spcPts val="600"/>
              </a:spcAft>
            </a:pPr>
            <a:r>
              <a:rPr lang="de-DE" dirty="0"/>
              <a:t>Ausbildungsleitung</a:t>
            </a:r>
          </a:p>
          <a:p>
            <a:pPr>
              <a:spcAft>
                <a:spcPts val="600"/>
              </a:spcAft>
            </a:pPr>
            <a:r>
              <a:rPr lang="de-DE" dirty="0"/>
              <a:t>Ausbildungspersonal am Arbeitsplatz</a:t>
            </a:r>
          </a:p>
        </p:txBody>
      </p:sp>
      <p:sp>
        <p:nvSpPr>
          <p:cNvPr id="22" name="Gleichschenkliges Dreieck 21">
            <a:extLst>
              <a:ext uri="{FF2B5EF4-FFF2-40B4-BE49-F238E27FC236}">
                <a16:creationId xmlns:a16="http://schemas.microsoft.com/office/drawing/2014/main" id="{21A18D79-BB84-1CFF-C7E2-78B603FA6336}"/>
              </a:ext>
            </a:extLst>
          </p:cNvPr>
          <p:cNvSpPr/>
          <p:nvPr/>
        </p:nvSpPr>
        <p:spPr>
          <a:xfrm rot="16200000">
            <a:off x="3548961" y="3006876"/>
            <a:ext cx="604745" cy="487562"/>
          </a:xfrm>
          <a:prstGeom prst="triangle">
            <a:avLst/>
          </a:prstGeom>
          <a:noFill/>
          <a:ln w="254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BA7940F-D601-1902-181F-E75552EB0D6B}"/>
              </a:ext>
            </a:extLst>
          </p:cNvPr>
          <p:cNvGrpSpPr/>
          <p:nvPr/>
        </p:nvGrpSpPr>
        <p:grpSpPr>
          <a:xfrm>
            <a:off x="9192955" y="1528498"/>
            <a:ext cx="2340000" cy="2180238"/>
            <a:chOff x="9192955" y="1367956"/>
            <a:chExt cx="2340000" cy="2180238"/>
          </a:xfrm>
        </p:grpSpPr>
        <p:sp>
          <p:nvSpPr>
            <p:cNvPr id="29" name="Rechteck: abgerundete Ecken 28">
              <a:extLst>
                <a:ext uri="{FF2B5EF4-FFF2-40B4-BE49-F238E27FC236}">
                  <a16:creationId xmlns:a16="http://schemas.microsoft.com/office/drawing/2014/main" id="{5C63104D-CCE9-9A14-F570-05346152E897}"/>
                </a:ext>
              </a:extLst>
            </p:cNvPr>
            <p:cNvSpPr/>
            <p:nvPr/>
          </p:nvSpPr>
          <p:spPr>
            <a:xfrm>
              <a:off x="9192955" y="2626319"/>
              <a:ext cx="2340000" cy="921875"/>
            </a:xfrm>
            <a:prstGeom prst="roundRect">
              <a:avLst>
                <a:gd name="adj" fmla="val 0"/>
              </a:avLst>
            </a:prstGeom>
            <a:solidFill>
              <a:srgbClr val="BF5A0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/>
                <a:t>Staatliches Bildungswesen</a:t>
              </a:r>
            </a:p>
          </p:txBody>
        </p: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00D2E30C-CE6E-F8B1-5ED1-7EEA4B8F9F8B}"/>
                </a:ext>
              </a:extLst>
            </p:cNvPr>
            <p:cNvGrpSpPr/>
            <p:nvPr/>
          </p:nvGrpSpPr>
          <p:grpSpPr>
            <a:xfrm>
              <a:off x="9622737" y="1367956"/>
              <a:ext cx="1480437" cy="1359586"/>
              <a:chOff x="9622737" y="1367956"/>
              <a:chExt cx="1480437" cy="1359586"/>
            </a:xfrm>
          </p:grpSpPr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4A39E7DB-FE84-AFDB-60ED-2F79DF56A44E}"/>
                  </a:ext>
                </a:extLst>
              </p:cNvPr>
              <p:cNvSpPr/>
              <p:nvPr/>
            </p:nvSpPr>
            <p:spPr>
              <a:xfrm>
                <a:off x="9751162" y="2365089"/>
                <a:ext cx="1223586" cy="3366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B8462E3A-5890-AF4D-CDA8-D8C084C0C9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622737" y="1367956"/>
                <a:ext cx="1480437" cy="1359586"/>
              </a:xfrm>
              <a:prstGeom prst="rect">
                <a:avLst/>
              </a:prstGeom>
            </p:spPr>
          </p:pic>
        </p:grpSp>
      </p:grpSp>
      <p:sp>
        <p:nvSpPr>
          <p:cNvPr id="34" name="Gleichschenkliges Dreieck 33">
            <a:extLst>
              <a:ext uri="{FF2B5EF4-FFF2-40B4-BE49-F238E27FC236}">
                <a16:creationId xmlns:a16="http://schemas.microsoft.com/office/drawing/2014/main" id="{4EBC96A3-1454-2239-B3F6-F27AABAE77E3}"/>
              </a:ext>
            </a:extLst>
          </p:cNvPr>
          <p:cNvSpPr/>
          <p:nvPr/>
        </p:nvSpPr>
        <p:spPr>
          <a:xfrm rot="5400000">
            <a:off x="8038060" y="3001265"/>
            <a:ext cx="604745" cy="487562"/>
          </a:xfrm>
          <a:prstGeom prst="triangle">
            <a:avLst/>
          </a:prstGeom>
          <a:noFill/>
          <a:ln w="254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E3839F2E-E614-D4C7-4D83-5D7B3D4D69CE}"/>
              </a:ext>
            </a:extLst>
          </p:cNvPr>
          <p:cNvGrpSpPr/>
          <p:nvPr/>
        </p:nvGrpSpPr>
        <p:grpSpPr>
          <a:xfrm>
            <a:off x="4708923" y="1477134"/>
            <a:ext cx="2778989" cy="2231601"/>
            <a:chOff x="4708923" y="1477134"/>
            <a:chExt cx="2778989" cy="2231601"/>
          </a:xfrm>
        </p:grpSpPr>
        <p:sp>
          <p:nvSpPr>
            <p:cNvPr id="35" name="Rechteck: abgerundete Ecken 34">
              <a:extLst>
                <a:ext uri="{FF2B5EF4-FFF2-40B4-BE49-F238E27FC236}">
                  <a16:creationId xmlns:a16="http://schemas.microsoft.com/office/drawing/2014/main" id="{EDDB66AC-FABB-D2C2-BB32-9890522AA135}"/>
                </a:ext>
              </a:extLst>
            </p:cNvPr>
            <p:cNvSpPr/>
            <p:nvPr/>
          </p:nvSpPr>
          <p:spPr>
            <a:xfrm>
              <a:off x="4708923" y="2786860"/>
              <a:ext cx="2778989" cy="921875"/>
            </a:xfrm>
            <a:prstGeom prst="roundRect">
              <a:avLst>
                <a:gd name="adj" fmla="val 0"/>
              </a:avLst>
            </a:prstGeom>
            <a:solidFill>
              <a:srgbClr val="BF5A08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solidFill>
                    <a:schemeClr val="bg1"/>
                  </a:solidFill>
                </a:rPr>
                <a:t>Azubis, Schülerinnen/Schüler</a:t>
              </a:r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B62ED8B1-3BCF-C520-9C7D-985B148BC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25510" y="1477134"/>
              <a:ext cx="686390" cy="1472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094233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II. Aufgaben des Personals im Berufsbildungssystem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6439A9A-00C7-4230-9ECA-FDA149B168E3}"/>
              </a:ext>
            </a:extLst>
          </p:cNvPr>
          <p:cNvSpPr/>
          <p:nvPr/>
        </p:nvSpPr>
        <p:spPr>
          <a:xfrm>
            <a:off x="658810" y="2384425"/>
            <a:ext cx="2520000" cy="1986799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1080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solidFill>
                  <a:schemeClr val="tx1"/>
                </a:solidFill>
              </a:rPr>
              <a:t>Vertretungen von…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Arbeitgebenden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Arbeitnehmenden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Staat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Kammern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Gewerkschaften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CC80CCC-9E2F-42E7-937E-451E7EA4895C}"/>
              </a:ext>
            </a:extLst>
          </p:cNvPr>
          <p:cNvSpPr/>
          <p:nvPr/>
        </p:nvSpPr>
        <p:spPr>
          <a:xfrm>
            <a:off x="3407398" y="2384423"/>
            <a:ext cx="2808000" cy="3402127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1080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solidFill>
                  <a:schemeClr val="tx1"/>
                </a:solidFill>
              </a:rPr>
              <a:t>Betriebliches Ausbildungspersonal: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Unternehmens-/ Ausbildungsleitung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Personal in der über-betrieblichen Ausbildung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Berufseinstiegsbegleitung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Qualifiziertes Ausbildungspersonal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Ausbildende Fachkraft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FBBA85C-02E7-4F4E-93B0-6B03C3506D3A}"/>
              </a:ext>
            </a:extLst>
          </p:cNvPr>
          <p:cNvSpPr/>
          <p:nvPr/>
        </p:nvSpPr>
        <p:spPr>
          <a:xfrm>
            <a:off x="6443986" y="2384423"/>
            <a:ext cx="2520000" cy="1617467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1080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solidFill>
                  <a:schemeClr val="tx1"/>
                </a:solidFill>
              </a:rPr>
              <a:t>Schulisches Ausbildungspersonal: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Berufsschullehrkräfte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Schulmanagement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3372B96-495C-40BE-8E18-87FE861FBF8F}"/>
              </a:ext>
            </a:extLst>
          </p:cNvPr>
          <p:cNvSpPr/>
          <p:nvPr/>
        </p:nvSpPr>
        <p:spPr>
          <a:xfrm>
            <a:off x="9192575" y="2384423"/>
            <a:ext cx="2520000" cy="1931399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1080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 err="1">
                <a:solidFill>
                  <a:schemeClr val="tx1"/>
                </a:solidFill>
              </a:rPr>
              <a:t>Vertreter:innen</a:t>
            </a:r>
            <a:r>
              <a:rPr lang="de-DE" sz="1600" b="1" dirty="0">
                <a:solidFill>
                  <a:schemeClr val="tx1"/>
                </a:solidFill>
              </a:rPr>
              <a:t> von…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 err="1">
                <a:solidFill>
                  <a:schemeClr val="tx1"/>
                </a:solidFill>
              </a:rPr>
              <a:t>Arbeitgeber:innen</a:t>
            </a:r>
            <a:endParaRPr lang="de-DE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 err="1">
                <a:solidFill>
                  <a:schemeClr val="tx1"/>
                </a:solidFill>
              </a:rPr>
              <a:t>Arbeitnehmer:innen</a:t>
            </a:r>
            <a:endParaRPr lang="de-DE" sz="1600" dirty="0">
              <a:solidFill>
                <a:schemeClr val="tx1"/>
              </a:solidFill>
            </a:endParaRP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de-DE" sz="1600" dirty="0">
                <a:solidFill>
                  <a:schemeClr val="tx1"/>
                </a:solidFill>
              </a:rPr>
              <a:t>Berufsschule</a:t>
            </a:r>
          </a:p>
          <a:p>
            <a:pPr marL="285750" indent="-285750">
              <a:spcAft>
                <a:spcPts val="200"/>
              </a:spcAft>
              <a:buFontTx/>
              <a:buChar char="-"/>
            </a:pPr>
            <a:endParaRPr lang="de-DE" sz="1600" dirty="0">
              <a:solidFill>
                <a:schemeClr val="tx1"/>
              </a:solidFill>
            </a:endParaRPr>
          </a:p>
          <a:p>
            <a:pPr>
              <a:spcAft>
                <a:spcPts val="200"/>
              </a:spcAft>
            </a:pPr>
            <a:r>
              <a:rPr lang="de-DE" sz="1600" dirty="0">
                <a:solidFill>
                  <a:schemeClr val="tx1"/>
                </a:solidFill>
              </a:rPr>
              <a:t>Organisiert durch Kammern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CDD8F96-BA02-46F1-B06E-05ED491F76EF}"/>
              </a:ext>
            </a:extLst>
          </p:cNvPr>
          <p:cNvSpPr txBox="1"/>
          <p:nvPr/>
        </p:nvSpPr>
        <p:spPr>
          <a:xfrm>
            <a:off x="552129" y="777933"/>
            <a:ext cx="7528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Personal wirkt an allen „Schaltstellen“ der Berufsbildung:</a:t>
            </a:r>
          </a:p>
        </p:txBody>
      </p:sp>
      <p:sp>
        <p:nvSpPr>
          <p:cNvPr id="4" name="Pfeil: Fünfeck 3">
            <a:extLst>
              <a:ext uri="{FF2B5EF4-FFF2-40B4-BE49-F238E27FC236}">
                <a16:creationId xmlns:a16="http://schemas.microsoft.com/office/drawing/2014/main" id="{3103A20A-A926-4DCD-4FC3-B2319367C40B}"/>
              </a:ext>
            </a:extLst>
          </p:cNvPr>
          <p:cNvSpPr/>
          <p:nvPr/>
        </p:nvSpPr>
        <p:spPr>
          <a:xfrm>
            <a:off x="3407398" y="1629600"/>
            <a:ext cx="5580000" cy="504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Berufsausbildung umsetzen</a:t>
            </a:r>
          </a:p>
        </p:txBody>
      </p:sp>
      <p:sp>
        <p:nvSpPr>
          <p:cNvPr id="5" name="Pfeil: Fünfeck 4">
            <a:extLst>
              <a:ext uri="{FF2B5EF4-FFF2-40B4-BE49-F238E27FC236}">
                <a16:creationId xmlns:a16="http://schemas.microsoft.com/office/drawing/2014/main" id="{F6BDCBDE-6967-AB11-37AE-1D3E5EC8B4BA}"/>
              </a:ext>
            </a:extLst>
          </p:cNvPr>
          <p:cNvSpPr/>
          <p:nvPr/>
        </p:nvSpPr>
        <p:spPr>
          <a:xfrm>
            <a:off x="658810" y="1629600"/>
            <a:ext cx="2520000" cy="504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de-DE" dirty="0"/>
              <a:t>Standards entwickeln</a:t>
            </a:r>
          </a:p>
        </p:txBody>
      </p:sp>
      <p:sp>
        <p:nvSpPr>
          <p:cNvPr id="6" name="Pfeil: Fünfeck 5">
            <a:extLst>
              <a:ext uri="{FF2B5EF4-FFF2-40B4-BE49-F238E27FC236}">
                <a16:creationId xmlns:a16="http://schemas.microsoft.com/office/drawing/2014/main" id="{38BE196F-7F32-53AC-AE00-567E714982BE}"/>
              </a:ext>
            </a:extLst>
          </p:cNvPr>
          <p:cNvSpPr/>
          <p:nvPr/>
        </p:nvSpPr>
        <p:spPr>
          <a:xfrm>
            <a:off x="9192575" y="1629600"/>
            <a:ext cx="2520000" cy="5040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Prüfen und zertifizieren</a:t>
            </a:r>
          </a:p>
        </p:txBody>
      </p: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F32227-A942-457A-9033-264AE27A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21140"/>
            <a:ext cx="11053762" cy="435462"/>
          </a:xfrm>
        </p:spPr>
        <p:txBody>
          <a:bodyPr>
            <a:normAutofit/>
          </a:bodyPr>
          <a:lstStyle/>
          <a:p>
            <a:r>
              <a:rPr lang="de-DE" sz="2000" dirty="0"/>
              <a:t>Im Fokus: Berufsausbildung umsetzen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II. Aufgaben des Personals im Berufsbildungssystem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828E511-4DCB-4DE8-AD7E-3280A97ED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1" y="1351361"/>
            <a:ext cx="4860000" cy="612000"/>
          </a:xfrm>
        </p:spPr>
        <p:txBody>
          <a:bodyPr lIns="0">
            <a:noAutofit/>
          </a:bodyPr>
          <a:lstStyle/>
          <a:p>
            <a:pPr algn="ctr"/>
            <a:r>
              <a:rPr lang="de-DE" sz="1800" b="1" dirty="0"/>
              <a:t>Ausbildendes Personal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600" dirty="0"/>
              <a:t>(Lernort: Betrieb)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7189056-AF95-40DD-A987-3F68EE579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811" y="2058119"/>
            <a:ext cx="4932362" cy="3042223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  <a:buSzPct val="70000"/>
            </a:pPr>
            <a:r>
              <a:rPr lang="de-DE" sz="1800" spc="-20" dirty="0">
                <a:latin typeface="+mn-lt"/>
              </a:rPr>
              <a:t>Bundesweit ca. </a:t>
            </a:r>
            <a:r>
              <a:rPr lang="de-DE" sz="1800" b="1" spc="-20" dirty="0">
                <a:latin typeface="+mn-lt"/>
              </a:rPr>
              <a:t>620.000</a:t>
            </a:r>
            <a:r>
              <a:rPr lang="de-DE" sz="1800" spc="-20" dirty="0">
                <a:latin typeface="+mn-lt"/>
              </a:rPr>
              <a:t> </a:t>
            </a:r>
            <a:r>
              <a:rPr lang="de-DE" sz="1800" b="1" spc="-20" dirty="0">
                <a:latin typeface="+mn-lt"/>
              </a:rPr>
              <a:t>registrierte Ausbildende </a:t>
            </a:r>
            <a:r>
              <a:rPr lang="de-DE" sz="1800" spc="-20" dirty="0">
                <a:latin typeface="+mn-lt"/>
              </a:rPr>
              <a:t>(Stand 2024)*</a:t>
            </a:r>
          </a:p>
          <a:p>
            <a:pPr marL="648000" lvl="1" indent="-288000">
              <a:lnSpc>
                <a:spcPts val="2200"/>
              </a:lnSpc>
              <a:buSzPct val="70000"/>
            </a:pPr>
            <a:r>
              <a:rPr lang="de-DE" dirty="0">
                <a:latin typeface="+mn-lt"/>
              </a:rPr>
              <a:t>meist in Nebenfunktion</a:t>
            </a:r>
          </a:p>
          <a:p>
            <a:pPr>
              <a:lnSpc>
                <a:spcPts val="2200"/>
              </a:lnSpc>
              <a:buSzPct val="70000"/>
            </a:pPr>
            <a:r>
              <a:rPr lang="de-DE" sz="1800" dirty="0">
                <a:latin typeface="+mn-lt"/>
              </a:rPr>
              <a:t>Zwischen </a:t>
            </a:r>
            <a:r>
              <a:rPr lang="de-DE" sz="1800" b="1" dirty="0">
                <a:latin typeface="+mn-lt"/>
              </a:rPr>
              <a:t>3</a:t>
            </a:r>
            <a:r>
              <a:rPr lang="de-DE" sz="1800" dirty="0">
                <a:latin typeface="+mn-lt"/>
              </a:rPr>
              <a:t> (in Nebenfunktion) und </a:t>
            </a:r>
            <a:r>
              <a:rPr lang="de-DE" sz="1800" b="1" dirty="0">
                <a:latin typeface="+mn-lt"/>
              </a:rPr>
              <a:t>16</a:t>
            </a:r>
            <a:r>
              <a:rPr lang="de-DE" sz="1800" dirty="0">
                <a:latin typeface="+mn-lt"/>
              </a:rPr>
              <a:t> </a:t>
            </a:r>
            <a:r>
              <a:rPr lang="de-DE" sz="1800" b="1" dirty="0">
                <a:latin typeface="+mn-lt"/>
              </a:rPr>
              <a:t>Azubis</a:t>
            </a:r>
            <a:r>
              <a:rPr lang="de-DE" sz="1800" dirty="0">
                <a:latin typeface="+mn-lt"/>
              </a:rPr>
              <a:t> </a:t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>(bei ausschließlicher Ausbildungstätigkeit und entsprechender Betriebsgröße) je ausbildender Person</a:t>
            </a:r>
          </a:p>
          <a:p>
            <a:pPr>
              <a:lnSpc>
                <a:spcPts val="2200"/>
              </a:lnSpc>
              <a:buSzPct val="70000"/>
            </a:pPr>
            <a:r>
              <a:rPr lang="de-DE" sz="1800" dirty="0">
                <a:latin typeface="+mn-lt"/>
              </a:rPr>
              <a:t>Die Zahl der </a:t>
            </a:r>
            <a:r>
              <a:rPr lang="de-DE" sz="1800" b="1" dirty="0">
                <a:latin typeface="+mn-lt"/>
              </a:rPr>
              <a:t>ausbildenden Fachkräfte</a:t>
            </a:r>
            <a:r>
              <a:rPr lang="de-DE" sz="1800" dirty="0">
                <a:latin typeface="+mn-lt"/>
              </a:rPr>
              <a:t> (mit/ohne Zertifikat, aber nicht bei Kammer registriert) ist deutlich höher, wird jedoch nicht erhoben</a:t>
            </a:r>
          </a:p>
          <a:p>
            <a:pPr lvl="1">
              <a:lnSpc>
                <a:spcPts val="2200"/>
              </a:lnSpc>
              <a:buSzPct val="70000"/>
            </a:pPr>
            <a:endParaRPr lang="de-DE" dirty="0">
              <a:latin typeface="+mn-lt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DC878F3-BD9B-475D-99AD-7D8DE84EB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0345" y="1353381"/>
            <a:ext cx="4860000" cy="612000"/>
          </a:xfrm>
        </p:spPr>
        <p:txBody>
          <a:bodyPr lIns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800" b="1" dirty="0"/>
              <a:t>Lehrkräfte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600" dirty="0"/>
              <a:t>(Lernort: Berufsschule)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71BCCF1-3BCA-4739-9C2E-F280695C5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6" y="2103323"/>
            <a:ext cx="4860000" cy="1875513"/>
          </a:xfrm>
        </p:spPr>
        <p:txBody>
          <a:bodyPr>
            <a:spAutoFit/>
          </a:bodyPr>
          <a:lstStyle/>
          <a:p>
            <a:pPr>
              <a:lnSpc>
                <a:spcPts val="2200"/>
              </a:lnSpc>
              <a:buSzPct val="70000"/>
            </a:pPr>
            <a:r>
              <a:rPr lang="de-DE" sz="1800" dirty="0">
                <a:latin typeface="+mn-lt"/>
              </a:rPr>
              <a:t>ca. </a:t>
            </a:r>
            <a:r>
              <a:rPr lang="de-DE" sz="1800" b="1" dirty="0">
                <a:latin typeface="+mn-lt"/>
              </a:rPr>
              <a:t>52.000</a:t>
            </a:r>
            <a:r>
              <a:rPr lang="de-DE" sz="1800" dirty="0">
                <a:latin typeface="+mn-lt"/>
              </a:rPr>
              <a:t> </a:t>
            </a:r>
            <a:r>
              <a:rPr lang="de-DE" sz="1800" b="1" dirty="0">
                <a:latin typeface="+mn-lt"/>
              </a:rPr>
              <a:t>Vollzeitstellen</a:t>
            </a:r>
            <a:r>
              <a:rPr lang="de-DE" sz="1800" dirty="0">
                <a:latin typeface="+mn-lt"/>
              </a:rPr>
              <a:t> (VZLE)</a:t>
            </a:r>
          </a:p>
          <a:p>
            <a:pPr marL="648000" lvl="1" indent="-288000">
              <a:lnSpc>
                <a:spcPts val="2200"/>
              </a:lnSpc>
              <a:buSzPct val="70000"/>
            </a:pPr>
            <a:r>
              <a:rPr lang="de-DE" dirty="0">
                <a:latin typeface="+mn-lt"/>
              </a:rPr>
              <a:t>Lehrkräfte für Fachtheorie und Allgemeinbildung</a:t>
            </a:r>
          </a:p>
          <a:p>
            <a:pPr marL="648000" lvl="1" indent="-288000">
              <a:lnSpc>
                <a:spcPts val="2200"/>
              </a:lnSpc>
              <a:buSzPct val="70000"/>
            </a:pPr>
            <a:r>
              <a:rPr lang="de-DE" dirty="0">
                <a:latin typeface="+mn-lt"/>
              </a:rPr>
              <a:t>Lehrkräfte für Fachpraxis</a:t>
            </a:r>
          </a:p>
          <a:p>
            <a:pPr>
              <a:lnSpc>
                <a:spcPts val="2200"/>
              </a:lnSpc>
              <a:buSzPct val="70000"/>
            </a:pPr>
            <a:r>
              <a:rPr lang="de-DE" sz="1800" dirty="0">
                <a:latin typeface="+mn-lt"/>
              </a:rPr>
              <a:t>je Lehrkraft ca. </a:t>
            </a:r>
            <a:r>
              <a:rPr lang="de-DE" sz="1800" b="1" dirty="0">
                <a:latin typeface="+mn-lt"/>
              </a:rPr>
              <a:t>28</a:t>
            </a:r>
            <a:r>
              <a:rPr lang="de-DE" sz="1800" dirty="0">
                <a:latin typeface="+mn-lt"/>
              </a:rPr>
              <a:t> </a:t>
            </a:r>
            <a:r>
              <a:rPr lang="de-DE" sz="1800" b="1" dirty="0">
                <a:latin typeface="+mn-lt"/>
              </a:rPr>
              <a:t>Lernende</a:t>
            </a:r>
            <a:r>
              <a:rPr lang="de-DE" sz="1800" dirty="0">
                <a:latin typeface="+mn-lt"/>
              </a:rPr>
              <a:t> </a:t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>(Schuljahr 2024/25)**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44CD2E8F-A0B3-49B0-9670-62C8F30D55E5}"/>
              </a:ext>
            </a:extLst>
          </p:cNvPr>
          <p:cNvSpPr txBox="1">
            <a:spLocks/>
          </p:cNvSpPr>
          <p:nvPr/>
        </p:nvSpPr>
        <p:spPr>
          <a:xfrm>
            <a:off x="1320428" y="5200639"/>
            <a:ext cx="9909917" cy="213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In dieser Präsentation: Fokus auf </a:t>
            </a:r>
            <a:r>
              <a:rPr lang="de-DE" sz="1800" b="1" dirty="0"/>
              <a:t>staatlich anerkanntes Ausbildungspersonal und Berufsschullehrkräfte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A465FE4-FA6C-48BC-B5A8-5AF1AB723DFF}"/>
              </a:ext>
            </a:extLst>
          </p:cNvPr>
          <p:cNvSpPr txBox="1"/>
          <p:nvPr/>
        </p:nvSpPr>
        <p:spPr>
          <a:xfrm>
            <a:off x="571553" y="5579175"/>
            <a:ext cx="3263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* Quelle: BIBB Datenreport 2026</a:t>
            </a:r>
            <a:br>
              <a:rPr lang="de-DE" sz="1200" dirty="0"/>
            </a:br>
            <a:r>
              <a:rPr lang="de-DE" sz="1200" dirty="0"/>
              <a:t>** Quelle: </a:t>
            </a:r>
            <a:r>
              <a:rPr lang="de-DE" sz="1200" dirty="0">
                <a:hlinkClick r:id="rId3"/>
              </a:rPr>
              <a:t>https://sis.kmk.org/</a:t>
            </a:r>
            <a:r>
              <a:rPr lang="de-DE" sz="1200" dirty="0"/>
              <a:t> </a:t>
            </a:r>
          </a:p>
        </p:txBody>
      </p:sp>
      <p:sp>
        <p:nvSpPr>
          <p:cNvPr id="11" name="Gleichschenkliges Dreieck 10">
            <a:extLst>
              <a:ext uri="{FF2B5EF4-FFF2-40B4-BE49-F238E27FC236}">
                <a16:creationId xmlns:a16="http://schemas.microsoft.com/office/drawing/2014/main" id="{240C72B6-A6F2-BC07-0E67-274A9074464C}"/>
              </a:ext>
            </a:extLst>
          </p:cNvPr>
          <p:cNvSpPr>
            <a:spLocks noChangeAspect="1"/>
          </p:cNvSpPr>
          <p:nvPr/>
        </p:nvSpPr>
        <p:spPr>
          <a:xfrm rot="5400000">
            <a:off x="615549" y="5143606"/>
            <a:ext cx="446525" cy="360000"/>
          </a:xfrm>
          <a:prstGeom prst="triangle">
            <a:avLst/>
          </a:prstGeom>
          <a:noFill/>
          <a:ln w="254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68145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CB03799-9477-4CAF-A9D0-596DCB10A6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13801"/>
            <a:ext cx="11053762" cy="246221"/>
          </a:xfrm>
        </p:spPr>
        <p:txBody>
          <a:bodyPr>
            <a:noAutofit/>
          </a:bodyPr>
          <a:lstStyle/>
          <a:p>
            <a:r>
              <a:rPr lang="de-DE" sz="2000" dirty="0"/>
              <a:t>Ausbildendes Personal (Lernort: Betrieb)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D82307E-9F42-4EE4-B180-087417AA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II. Aufgaben des Personals im Berufsbildungssystem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ADEF79-00EC-4906-91D3-89B4A8CF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158" y="1634989"/>
            <a:ext cx="3240000" cy="504000"/>
          </a:xfrm>
        </p:spPr>
        <p:txBody>
          <a:bodyPr lIns="0">
            <a:normAutofit/>
          </a:bodyPr>
          <a:lstStyle/>
          <a:p>
            <a:pPr algn="ctr"/>
            <a:r>
              <a:rPr lang="de-DE" sz="1800" b="1" dirty="0"/>
              <a:t>Ausbildungsleitung*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620011A5-F6BF-4904-83EE-119B7A8FC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813" y="2425148"/>
            <a:ext cx="3240000" cy="2921269"/>
          </a:xfrm>
        </p:spPr>
        <p:txBody>
          <a:bodyPr>
            <a:noAutofit/>
          </a:bodyPr>
          <a:lstStyle/>
          <a:p>
            <a:pPr marL="288000" lvl="0" indent="-288000">
              <a:lnSpc>
                <a:spcPts val="2200"/>
              </a:lnSpc>
              <a:buSzPct val="70000"/>
            </a:pPr>
            <a:r>
              <a:rPr lang="de-DE" sz="1800" dirty="0">
                <a:latin typeface="+mn-lt"/>
              </a:rPr>
              <a:t>Oft hauptamtlich</a:t>
            </a:r>
          </a:p>
          <a:p>
            <a:pPr marL="288000" lvl="0" indent="-288000">
              <a:buSzPct val="70000"/>
            </a:pPr>
            <a:r>
              <a:rPr lang="de-DE" sz="1800" dirty="0">
                <a:latin typeface="+mn-lt"/>
              </a:rPr>
              <a:t>Für alle Auszubildenden in allen Ausbildungsberufen zuständig</a:t>
            </a:r>
          </a:p>
          <a:p>
            <a:pPr marL="288000" lvl="0" indent="-288000">
              <a:lnSpc>
                <a:spcPts val="2200"/>
              </a:lnSpc>
              <a:buSzPct val="70000"/>
            </a:pPr>
            <a:r>
              <a:rPr lang="de-DE" sz="1800" dirty="0">
                <a:latin typeface="+mn-lt"/>
              </a:rPr>
              <a:t>Formale Qualifikation auszubilden </a:t>
            </a:r>
          </a:p>
          <a:p>
            <a:pPr marL="288000" lvl="0" indent="-288000">
              <a:lnSpc>
                <a:spcPts val="2200"/>
              </a:lnSpc>
              <a:buSzPct val="70000"/>
            </a:pPr>
            <a:r>
              <a:rPr lang="de-DE" sz="1800" dirty="0">
                <a:latin typeface="+mn-lt"/>
              </a:rPr>
              <a:t>Zuständig für Organisation </a:t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>der Ausbildung</a:t>
            </a:r>
          </a:p>
          <a:p>
            <a:pPr marL="288000" lvl="0" indent="-288000">
              <a:lnSpc>
                <a:spcPts val="2200"/>
              </a:lnSpc>
              <a:buSzPct val="70000"/>
            </a:pPr>
            <a:r>
              <a:rPr lang="de-DE" sz="1800" dirty="0">
                <a:latin typeface="+mn-lt"/>
              </a:rPr>
              <a:t>Keine Pflicht</a:t>
            </a:r>
          </a:p>
          <a:p>
            <a:pPr marL="288000" indent="-288000">
              <a:buSzPct val="70000"/>
            </a:pPr>
            <a:endParaRPr lang="de-DE" sz="18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0DE59E2-CCCF-4C2E-9A53-6A7AB25DB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472575" y="1634989"/>
            <a:ext cx="3240000" cy="504000"/>
          </a:xfrm>
        </p:spPr>
        <p:txBody>
          <a:bodyPr lIns="0" tIns="144000" bIns="144000">
            <a:noAutofit/>
          </a:bodyPr>
          <a:lstStyle/>
          <a:p>
            <a:pPr algn="ctr"/>
            <a:r>
              <a:rPr lang="de-DE" sz="1800" b="1" dirty="0"/>
              <a:t>Ausbildende Fachkraft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56F4A33-96FA-4042-AE10-E09A7A554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472575" y="2423311"/>
            <a:ext cx="3300325" cy="2618510"/>
          </a:xfrm>
        </p:spPr>
        <p:txBody>
          <a:bodyPr>
            <a:noAutofit/>
          </a:bodyPr>
          <a:lstStyle/>
          <a:p>
            <a:pPr marL="288000" lvl="0" indent="-288000">
              <a:buSzPct val="70000"/>
            </a:pPr>
            <a:r>
              <a:rPr lang="de-DE" sz="1800" dirty="0">
                <a:latin typeface="+mn-lt"/>
              </a:rPr>
              <a:t>Nebenamtlich</a:t>
            </a:r>
          </a:p>
          <a:p>
            <a:pPr marL="288000" lvl="0" indent="-288000">
              <a:buSzPct val="70000"/>
            </a:pPr>
            <a:r>
              <a:rPr lang="de-DE" sz="1800" dirty="0">
                <a:latin typeface="+mn-lt"/>
              </a:rPr>
              <a:t>Zuständig für einen Azubi</a:t>
            </a:r>
          </a:p>
          <a:p>
            <a:pPr marL="288000" lvl="0" indent="-288000">
              <a:buSzPct val="70000"/>
            </a:pPr>
            <a:r>
              <a:rPr lang="de-DE" sz="1800" dirty="0">
                <a:latin typeface="+mn-lt"/>
              </a:rPr>
              <a:t>Berufserfahren aber ohne formale Qualifikation auszubilden</a:t>
            </a:r>
          </a:p>
          <a:p>
            <a:pPr marL="288000" lvl="0" indent="-288000">
              <a:buSzPct val="70000"/>
            </a:pPr>
            <a:r>
              <a:rPr lang="de-DE" sz="1800" dirty="0">
                <a:latin typeface="+mn-lt"/>
              </a:rPr>
              <a:t>Zuständig für einzelne Ausbildungsabschnitte</a:t>
            </a:r>
          </a:p>
          <a:p>
            <a:pPr marL="288000" lvl="0" indent="-288000">
              <a:buSzPct val="70000"/>
            </a:pPr>
            <a:r>
              <a:rPr lang="de-DE" sz="1800" spc="-20" dirty="0">
                <a:latin typeface="+mn-lt"/>
              </a:rPr>
              <a:t>§ 28 Berufsbildungsgesetz Abs. 3</a:t>
            </a:r>
          </a:p>
          <a:p>
            <a:pPr marL="288000" indent="-288000">
              <a:buSzPct val="70000"/>
            </a:pPr>
            <a:endParaRPr lang="de-DE" sz="1800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00F449CA-B454-466B-8607-8F34BE604D15}"/>
              </a:ext>
            </a:extLst>
          </p:cNvPr>
          <p:cNvSpPr txBox="1">
            <a:spLocks/>
          </p:cNvSpPr>
          <p:nvPr/>
        </p:nvSpPr>
        <p:spPr>
          <a:xfrm>
            <a:off x="4567867" y="1634989"/>
            <a:ext cx="3240000" cy="50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800" b="1" dirty="0"/>
              <a:t>Ausbilder/Ausbilderin</a:t>
            </a: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092F9110-5758-4EF7-844D-43833CDD7A84}"/>
              </a:ext>
            </a:extLst>
          </p:cNvPr>
          <p:cNvSpPr txBox="1">
            <a:spLocks/>
          </p:cNvSpPr>
          <p:nvPr/>
        </p:nvSpPr>
        <p:spPr>
          <a:xfrm>
            <a:off x="4567867" y="2423311"/>
            <a:ext cx="3240000" cy="29212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57188" indent="-35718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>
              <a:lnSpc>
                <a:spcPts val="2200"/>
              </a:lnSpc>
              <a:buSzPct val="70000"/>
            </a:pPr>
            <a:r>
              <a:rPr lang="de-DE" sz="1800" dirty="0">
                <a:latin typeface="+mn-lt"/>
              </a:rPr>
              <a:t>Haupt- oder nebenamtlich</a:t>
            </a:r>
          </a:p>
          <a:p>
            <a:pPr marL="288000" indent="-288000">
              <a:buSzPct val="70000"/>
            </a:pPr>
            <a:r>
              <a:rPr lang="de-DE" sz="1800" dirty="0">
                <a:latin typeface="+mn-lt"/>
              </a:rPr>
              <a:t>Zuständig für bis zu 15 Auszubildende aus einem Ausbildungsberuf</a:t>
            </a:r>
          </a:p>
          <a:p>
            <a:pPr marL="288000" indent="-288000">
              <a:lnSpc>
                <a:spcPts val="2200"/>
              </a:lnSpc>
              <a:buSzPct val="70000"/>
            </a:pPr>
            <a:r>
              <a:rPr lang="de-DE" sz="1800" dirty="0">
                <a:latin typeface="+mn-lt"/>
              </a:rPr>
              <a:t>Formale Qualifikation auszubilden </a:t>
            </a:r>
          </a:p>
          <a:p>
            <a:pPr marL="288000" indent="-288000">
              <a:lnSpc>
                <a:spcPts val="2200"/>
              </a:lnSpc>
              <a:buSzPct val="70000"/>
            </a:pPr>
            <a:r>
              <a:rPr lang="de-DE" sz="1800" dirty="0">
                <a:latin typeface="+mn-lt"/>
              </a:rPr>
              <a:t>Zuständig für die Umsetzung </a:t>
            </a:r>
            <a:br>
              <a:rPr lang="de-DE" sz="1800" dirty="0">
                <a:latin typeface="+mn-lt"/>
              </a:rPr>
            </a:br>
            <a:r>
              <a:rPr lang="de-DE" sz="1800" dirty="0">
                <a:latin typeface="+mn-lt"/>
              </a:rPr>
              <a:t>der Ausbildung</a:t>
            </a:r>
          </a:p>
          <a:p>
            <a:pPr marL="288000" indent="-288000">
              <a:lnSpc>
                <a:spcPts val="2200"/>
              </a:lnSpc>
              <a:buSzPct val="70000"/>
            </a:pPr>
            <a:r>
              <a:rPr lang="de-DE" sz="1800" dirty="0">
                <a:latin typeface="+mn-lt"/>
              </a:rPr>
              <a:t>§ 30 Berufsbildungsgesetz </a:t>
            </a:r>
          </a:p>
          <a:p>
            <a:pPr marL="288000" indent="-288000">
              <a:buSzPct val="70000"/>
            </a:pPr>
            <a:endParaRPr lang="de-DE" sz="1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E4D560D-72E7-43B1-A8BF-3B6050E2BE06}"/>
              </a:ext>
            </a:extLst>
          </p:cNvPr>
          <p:cNvSpPr txBox="1"/>
          <p:nvPr/>
        </p:nvSpPr>
        <p:spPr>
          <a:xfrm>
            <a:off x="658813" y="5632450"/>
            <a:ext cx="860583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/>
              <a:t>*Aufgaben können durch Geschäftsführung, Personalleitung oder Ausbilder übernommen werden</a:t>
            </a:r>
          </a:p>
        </p:txBody>
      </p:sp>
    </p:spTree>
    <p:extLst>
      <p:ext uri="{BB962C8B-B14F-4D97-AF65-F5344CB8AC3E}">
        <p14:creationId xmlns:p14="http://schemas.microsoft.com/office/powerpoint/2010/main" val="20832618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1CABC4D-4481-03A3-D118-268F3A1A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2260" y="3326943"/>
            <a:ext cx="3060001" cy="612000"/>
          </a:xfrm>
        </p:spPr>
        <p:txBody>
          <a:bodyPr lIns="0">
            <a:noAutofit/>
          </a:bodyPr>
          <a:lstStyle/>
          <a:p>
            <a:pPr algn="ctr"/>
            <a:r>
              <a:rPr lang="de-DE" sz="1800" b="1" dirty="0"/>
              <a:t>Ausbildendes Personal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de-DE" sz="1600" dirty="0"/>
              <a:t>(Lernort: Betrieb)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F32227-A942-457A-9033-264AE27A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14695"/>
            <a:ext cx="11053762" cy="435462"/>
          </a:xfrm>
        </p:spPr>
        <p:txBody>
          <a:bodyPr>
            <a:normAutofit/>
          </a:bodyPr>
          <a:lstStyle/>
          <a:p>
            <a:r>
              <a:rPr lang="de-DE" sz="2000" dirty="0"/>
              <a:t>Verteilung der Kernaufgaben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II. Aufgaben des Personals im Berufsbildungssystem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7040D79-1726-CC73-403D-5EAADBADAF54}"/>
              </a:ext>
            </a:extLst>
          </p:cNvPr>
          <p:cNvSpPr/>
          <p:nvPr/>
        </p:nvSpPr>
        <p:spPr>
          <a:xfrm>
            <a:off x="1874349" y="1808163"/>
            <a:ext cx="3420000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Erstellt betrieblichen Ausbildungsplan auf Grundlage von Ausbildungsstandards bzw. der Ausbildungsordnung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49B3CFB-5049-7348-1E12-A9E1C23BE8DE}"/>
              </a:ext>
            </a:extLst>
          </p:cNvPr>
          <p:cNvSpPr/>
          <p:nvPr/>
        </p:nvSpPr>
        <p:spPr>
          <a:xfrm>
            <a:off x="658812" y="3326943"/>
            <a:ext cx="3600000" cy="1530401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Vermittelt umfangreich berufliche Fähigkeiten sowie berufliches Wissen und personale Kompetenz (Verhaltensweisen, Teamfähigkeit, Eigenständigkeit etc.)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C08C5A7-52D5-FF59-A120-DCC27EC31FDA}"/>
              </a:ext>
            </a:extLst>
          </p:cNvPr>
          <p:cNvSpPr/>
          <p:nvPr/>
        </p:nvSpPr>
        <p:spPr>
          <a:xfrm>
            <a:off x="4492644" y="4443810"/>
            <a:ext cx="3420000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 marL="0" indent="0" defTabSz="914400">
              <a:buSzPct val="75000"/>
              <a:buNone/>
            </a:pPr>
            <a:r>
              <a:rPr lang="de-DE" dirty="0">
                <a:solidFill>
                  <a:schemeClr val="tx1"/>
                </a:solidFill>
                <a:latin typeface="+mn-lt"/>
              </a:rPr>
              <a:t>Integriert Auszubildende in den Betrieb und begleitet sie für mögliche Übernahme (Rekrutierung)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590D3E0-6067-D964-B296-37ACF097E150}"/>
              </a:ext>
            </a:extLst>
          </p:cNvPr>
          <p:cNvSpPr/>
          <p:nvPr/>
        </p:nvSpPr>
        <p:spPr>
          <a:xfrm>
            <a:off x="7154212" y="1815516"/>
            <a:ext cx="3420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 defTabSz="357188">
              <a:spcBef>
                <a:spcPts val="500"/>
              </a:spcBef>
              <a:buClr>
                <a:schemeClr val="accent1"/>
              </a:buClr>
              <a:buSzPct val="75000"/>
            </a:pPr>
            <a:r>
              <a:rPr lang="de-DE" dirty="0">
                <a:solidFill>
                  <a:schemeClr val="tx1"/>
                </a:solidFill>
              </a:rPr>
              <a:t>Organisiert den Ausbildungsprozess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5D6A44F-A9AC-9A5C-D4AF-5189CDC012C0}"/>
              </a:ext>
            </a:extLst>
          </p:cNvPr>
          <p:cNvSpPr/>
          <p:nvPr/>
        </p:nvSpPr>
        <p:spPr>
          <a:xfrm>
            <a:off x="8292575" y="2709729"/>
            <a:ext cx="3420000" cy="1253402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 defTabSz="357188">
              <a:spcBef>
                <a:spcPts val="500"/>
              </a:spcBef>
              <a:buClr>
                <a:schemeClr val="accent1"/>
              </a:buClr>
              <a:buSzPct val="75000"/>
            </a:pPr>
            <a:r>
              <a:rPr lang="de-DE" dirty="0">
                <a:solidFill>
                  <a:schemeClr val="tx1"/>
                </a:solidFill>
              </a:rPr>
              <a:t>Unterstützt bei der Prüfungs-vorbereitung und bindet 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die Fachabteilung und weitere Mitarbeitende ein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7C3E500-AA2F-2D52-3E83-769E6647845C}"/>
              </a:ext>
            </a:extLst>
          </p:cNvPr>
          <p:cNvSpPr/>
          <p:nvPr/>
        </p:nvSpPr>
        <p:spPr>
          <a:xfrm>
            <a:off x="8292575" y="4157940"/>
            <a:ext cx="3420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 defTabSz="357188">
              <a:spcBef>
                <a:spcPts val="500"/>
              </a:spcBef>
              <a:buClr>
                <a:schemeClr val="accent1"/>
              </a:buClr>
              <a:buSzPct val="75000"/>
            </a:pPr>
            <a:r>
              <a:rPr lang="de-DE" dirty="0">
                <a:solidFill>
                  <a:schemeClr val="tx1"/>
                </a:solidFill>
              </a:rPr>
              <a:t>Koordinierung mit Berufsschule und Kammer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CC6A4D8-F2AA-423F-5907-056154E96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3575" y="1390953"/>
            <a:ext cx="1016757" cy="198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651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1CABC4D-4481-03A3-D118-268F3A1A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2260" y="3328229"/>
            <a:ext cx="3060001" cy="612000"/>
          </a:xfrm>
        </p:spPr>
        <p:txBody>
          <a:bodyPr lIns="0">
            <a:noAutofit/>
          </a:bodyPr>
          <a:lstStyle/>
          <a:p>
            <a:pPr algn="ctr"/>
            <a:r>
              <a:rPr lang="de-DE" sz="1800" b="1" dirty="0"/>
              <a:t>Lehrkräfte</a:t>
            </a:r>
            <a:r>
              <a:rPr lang="de-DE" sz="1800" dirty="0"/>
              <a:t> </a:t>
            </a:r>
            <a:br>
              <a:rPr lang="de-DE" sz="1800" dirty="0"/>
            </a:br>
            <a:r>
              <a:rPr lang="de-DE" sz="1600" dirty="0"/>
              <a:t>Fachtheorie und Allgemeinbildung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F32227-A942-457A-9033-264AE27A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14695"/>
            <a:ext cx="11053762" cy="435462"/>
          </a:xfrm>
        </p:spPr>
        <p:txBody>
          <a:bodyPr>
            <a:normAutofit/>
          </a:bodyPr>
          <a:lstStyle/>
          <a:p>
            <a:r>
              <a:rPr lang="de-DE" sz="2000" dirty="0"/>
              <a:t>Verteilung der Kernaufgaben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II. Aufgaben des Personals im Berufsbildungssystem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7040D79-1726-CC73-403D-5EAADBADAF54}"/>
              </a:ext>
            </a:extLst>
          </p:cNvPr>
          <p:cNvSpPr/>
          <p:nvPr/>
        </p:nvSpPr>
        <p:spPr>
          <a:xfrm>
            <a:off x="1594724" y="1814944"/>
            <a:ext cx="3420000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 marL="0" lvl="1">
              <a:buSzPct val="75000"/>
            </a:pPr>
            <a:r>
              <a:rPr lang="de-DE" dirty="0">
                <a:solidFill>
                  <a:schemeClr val="tx1"/>
                </a:solidFill>
              </a:rPr>
              <a:t>Organisiert Unterricht auf Grund-lage des Rahmenlehrplans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49B3CFB-5049-7348-1E12-A9E1C23BE8DE}"/>
              </a:ext>
            </a:extLst>
          </p:cNvPr>
          <p:cNvSpPr/>
          <p:nvPr/>
        </p:nvSpPr>
        <p:spPr>
          <a:xfrm>
            <a:off x="658812" y="3295026"/>
            <a:ext cx="3420000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 marL="0" lvl="1">
              <a:buSzPct val="75000"/>
            </a:pPr>
            <a:r>
              <a:rPr lang="de-DE" dirty="0">
                <a:solidFill>
                  <a:schemeClr val="tx1"/>
                </a:solidFill>
              </a:rPr>
              <a:t>Vermittelt umfangreich Fach-theorie und Grundlagen der Fachpraxis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590D3E0-6067-D964-B296-37ACF097E150}"/>
              </a:ext>
            </a:extLst>
          </p:cNvPr>
          <p:cNvSpPr/>
          <p:nvPr/>
        </p:nvSpPr>
        <p:spPr>
          <a:xfrm>
            <a:off x="7402956" y="1819632"/>
            <a:ext cx="3420000" cy="42240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 marL="0" lvl="1">
              <a:buSzPct val="75000"/>
            </a:pPr>
            <a:r>
              <a:rPr lang="de-DE" dirty="0">
                <a:solidFill>
                  <a:schemeClr val="tx1"/>
                </a:solidFill>
              </a:rPr>
              <a:t>Vermittelt Allgemeinwissen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5D6A44F-A9AC-9A5C-D4AF-5189CDC012C0}"/>
              </a:ext>
            </a:extLst>
          </p:cNvPr>
          <p:cNvSpPr/>
          <p:nvPr/>
        </p:nvSpPr>
        <p:spPr>
          <a:xfrm>
            <a:off x="8292575" y="3321050"/>
            <a:ext cx="3420000" cy="422405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 anchorCtr="0">
            <a:spAutoFit/>
          </a:bodyPr>
          <a:lstStyle/>
          <a:p>
            <a:pPr marL="0" lvl="1">
              <a:buSzPct val="75000"/>
            </a:pPr>
            <a:r>
              <a:rPr lang="de-DE" dirty="0">
                <a:solidFill>
                  <a:schemeClr val="tx1"/>
                </a:solidFill>
              </a:rPr>
              <a:t>Vermittelt personale Kompetenz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DB5677-33FB-FFF2-771B-4DB05D3AB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84096" y="1568370"/>
            <a:ext cx="793161" cy="1822127"/>
          </a:xfrm>
          <a:prstGeom prst="rect">
            <a:avLst/>
          </a:prstGeom>
        </p:spPr>
      </p:pic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E136FF7E-4EC2-68BC-B1A6-B12BE4D5B15E}"/>
              </a:ext>
            </a:extLst>
          </p:cNvPr>
          <p:cNvSpPr txBox="1">
            <a:spLocks/>
          </p:cNvSpPr>
          <p:nvPr/>
        </p:nvSpPr>
        <p:spPr>
          <a:xfrm>
            <a:off x="1320430" y="5052107"/>
            <a:ext cx="7213970" cy="5009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57187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0645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163637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20825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1" dirty="0"/>
              <a:t>Unterschiedliche Aufgaben </a:t>
            </a:r>
            <a:r>
              <a:rPr lang="de-DE" sz="1600" dirty="0"/>
              <a:t>des Personals an den Lernorten </a:t>
            </a:r>
            <a:r>
              <a:rPr lang="de-DE" sz="1600" b="1" dirty="0"/>
              <a:t>ergänzen sich </a:t>
            </a:r>
            <a:r>
              <a:rPr lang="de-DE" sz="1600" dirty="0"/>
              <a:t>im Rahmen der </a:t>
            </a:r>
            <a:r>
              <a:rPr lang="de-DE" sz="1600" b="1" dirty="0"/>
              <a:t>Lernortkoordination</a:t>
            </a:r>
            <a:r>
              <a:rPr lang="de-DE" sz="1600" dirty="0"/>
              <a:t> im dualen Berufsbildungssystem </a:t>
            </a:r>
          </a:p>
        </p:txBody>
      </p:sp>
      <p:sp>
        <p:nvSpPr>
          <p:cNvPr id="19" name="Gleichschenkliges Dreieck 18">
            <a:extLst>
              <a:ext uri="{FF2B5EF4-FFF2-40B4-BE49-F238E27FC236}">
                <a16:creationId xmlns:a16="http://schemas.microsoft.com/office/drawing/2014/main" id="{1D2DE7B2-B7E2-22C9-6753-CF8F919EADCF}"/>
              </a:ext>
            </a:extLst>
          </p:cNvPr>
          <p:cNvSpPr>
            <a:spLocks noChangeAspect="1"/>
          </p:cNvSpPr>
          <p:nvPr/>
        </p:nvSpPr>
        <p:spPr>
          <a:xfrm rot="5400000">
            <a:off x="615550" y="4985549"/>
            <a:ext cx="446525" cy="360000"/>
          </a:xfrm>
          <a:prstGeom prst="triangle">
            <a:avLst/>
          </a:prstGeom>
          <a:noFill/>
          <a:ln w="2540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001769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12158"/>
            <a:ext cx="11053762" cy="446715"/>
          </a:xfrm>
        </p:spPr>
        <p:txBody>
          <a:bodyPr>
            <a:normAutofit/>
          </a:bodyPr>
          <a:lstStyle/>
          <a:p>
            <a:r>
              <a:rPr lang="de-DE" sz="2000" dirty="0"/>
              <a:t>Im Überblick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III. Lernort Betrieb: das Ausbildungspersonal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E786486-B7F3-F61C-8F23-1196B88EA33C}"/>
              </a:ext>
            </a:extLst>
          </p:cNvPr>
          <p:cNvSpPr/>
          <p:nvPr/>
        </p:nvSpPr>
        <p:spPr>
          <a:xfrm>
            <a:off x="2262325" y="1814789"/>
            <a:ext cx="3833675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Betriebliches Ausbildungspersonal sind vorrangig Fachkräfte, die ausbilden (meist als Nebenfunktion)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8CD8B09-7C58-9D7F-880D-846DFF96B4CC}"/>
              </a:ext>
            </a:extLst>
          </p:cNvPr>
          <p:cNvSpPr/>
          <p:nvPr/>
        </p:nvSpPr>
        <p:spPr>
          <a:xfrm>
            <a:off x="2262325" y="2987367"/>
            <a:ext cx="3833674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Ausbildungsaufgaben richten sich stark nach Anforderungen des Betriebs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B9F8E72-82E5-7729-3CEA-406C6525F04E}"/>
              </a:ext>
            </a:extLst>
          </p:cNvPr>
          <p:cNvSpPr/>
          <p:nvPr/>
        </p:nvSpPr>
        <p:spPr>
          <a:xfrm>
            <a:off x="2262324" y="4159945"/>
            <a:ext cx="3833675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Aufgaben gehen in der Regel weit über reine Ausbildungstätigkeit und Anleitung in der Arbeit hinaus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6817CA2-199B-2183-E6B4-FA1232495C08}"/>
              </a:ext>
            </a:extLst>
          </p:cNvPr>
          <p:cNvSpPr/>
          <p:nvPr/>
        </p:nvSpPr>
        <p:spPr>
          <a:xfrm>
            <a:off x="6341929" y="1819653"/>
            <a:ext cx="3833675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Ausbildungspersonal kombiniert berufliche Fachlichkeit mit pädagogischer Qualifikation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4D6294E-D03C-1FB0-7B78-6094A9C8136D}"/>
              </a:ext>
            </a:extLst>
          </p:cNvPr>
          <p:cNvSpPr/>
          <p:nvPr/>
        </p:nvSpPr>
        <p:spPr>
          <a:xfrm>
            <a:off x="6341929" y="2995544"/>
            <a:ext cx="3833674" cy="976403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Qualifikation wird meist berufs-begleitend erworben (Fortbildung: Dauer mehrere Wochen)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3CAFAEA-5BFE-9F0A-94D9-893C83BC9079}"/>
              </a:ext>
            </a:extLst>
          </p:cNvPr>
          <p:cNvSpPr/>
          <p:nvPr/>
        </p:nvSpPr>
        <p:spPr>
          <a:xfrm>
            <a:off x="6341929" y="4159945"/>
            <a:ext cx="3833674" cy="6994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>
              <a:buSzPct val="75000"/>
            </a:pPr>
            <a:r>
              <a:rPr lang="de-DE" dirty="0">
                <a:solidFill>
                  <a:schemeClr val="tx1"/>
                </a:solidFill>
                <a:latin typeface="+mn-lt"/>
              </a:rPr>
              <a:t>Betriebliches Interesse an Ausbildungspersonal entscheidend</a:t>
            </a:r>
          </a:p>
        </p:txBody>
      </p:sp>
    </p:spTree>
    <p:extLst>
      <p:ext uri="{BB962C8B-B14F-4D97-AF65-F5344CB8AC3E}">
        <p14:creationId xmlns:p14="http://schemas.microsoft.com/office/powerpoint/2010/main" val="171392820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1797</Words>
  <Application>Microsoft Office PowerPoint</Application>
  <PresentationFormat>Breitbild</PresentationFormat>
  <Paragraphs>275</Paragraphs>
  <Slides>24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Calibri</vt:lpstr>
      <vt:lpstr>Wingdings</vt:lpstr>
      <vt:lpstr>Wingdings 3</vt:lpstr>
      <vt:lpstr>Arial</vt:lpstr>
      <vt:lpstr>Office</vt:lpstr>
      <vt:lpstr>1_Office</vt:lpstr>
      <vt:lpstr> </vt:lpstr>
      <vt:lpstr>Inhalt</vt:lpstr>
      <vt:lpstr>I. Einführung</vt:lpstr>
      <vt:lpstr>II. Aufgaben des Personals im Berufsbildungssystem</vt:lpstr>
      <vt:lpstr>II. Aufgaben des Personals im Berufsbildungssystem</vt:lpstr>
      <vt:lpstr>II. Aufgaben des Personals im Berufsbildungssystem</vt:lpstr>
      <vt:lpstr>II. Aufgaben des Personals im Berufsbildungssystem</vt:lpstr>
      <vt:lpstr>II. Aufgaben des Personals im Berufsbildungssystem</vt:lpstr>
      <vt:lpstr>III. Lernort Betrieb: das Ausbildungspersonal</vt:lpstr>
      <vt:lpstr>III. Lernort Betrieb: das Ausbildungspersonal</vt:lpstr>
      <vt:lpstr>III. Lernort Betrieb – das Ausbildungspersonal</vt:lpstr>
      <vt:lpstr>III. Lernort Betrieb – das Ausbildungspersonal</vt:lpstr>
      <vt:lpstr>III. Lernort Betrieb – das Ausbildungspersonal</vt:lpstr>
      <vt:lpstr>IV. Lernort Berufsschule – das Lehrpersonal</vt:lpstr>
      <vt:lpstr>IV. Lernort Berufsschule – das Lehrpersonal</vt:lpstr>
      <vt:lpstr>IV. Lernort Berufsschule – das Lehrpersonal</vt:lpstr>
      <vt:lpstr>IV. Lernort Berufsschule – das Lehrpersonal</vt:lpstr>
      <vt:lpstr>IV. Lernort Berufsschule – das Lehrpersonal</vt:lpstr>
      <vt:lpstr>V. Zusammenfassung</vt:lpstr>
      <vt:lpstr>V. Zusammenfassung</vt:lpstr>
      <vt:lpstr>V. Zusammenfassung</vt:lpstr>
      <vt:lpstr>VI. Fazit: Erfolgsfaktor der deutschen Berufsbildung</vt:lpstr>
      <vt:lpstr>VII. Weitere Informationen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242</cp:revision>
  <dcterms:created xsi:type="dcterms:W3CDTF">2020-12-18T10:19:10Z</dcterms:created>
  <dcterms:modified xsi:type="dcterms:W3CDTF">2026-06-08T10:31:55Z</dcterms:modified>
</cp:coreProperties>
</file>