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4" r:id="rId2"/>
  </p:sldMasterIdLst>
  <p:notesMasterIdLst>
    <p:notesMasterId r:id="rId26"/>
  </p:notesMasterIdLst>
  <p:sldIdLst>
    <p:sldId id="257" r:id="rId3"/>
    <p:sldId id="368" r:id="rId4"/>
    <p:sldId id="369" r:id="rId5"/>
    <p:sldId id="370" r:id="rId6"/>
    <p:sldId id="371" r:id="rId7"/>
    <p:sldId id="367" r:id="rId8"/>
    <p:sldId id="259" r:id="rId9"/>
    <p:sldId id="372" r:id="rId10"/>
    <p:sldId id="361" r:id="rId11"/>
    <p:sldId id="373" r:id="rId12"/>
    <p:sldId id="374" r:id="rId13"/>
    <p:sldId id="375" r:id="rId14"/>
    <p:sldId id="363" r:id="rId15"/>
    <p:sldId id="377" r:id="rId16"/>
    <p:sldId id="378" r:id="rId17"/>
    <p:sldId id="381" r:id="rId18"/>
    <p:sldId id="382" r:id="rId19"/>
    <p:sldId id="383" r:id="rId20"/>
    <p:sldId id="356" r:id="rId21"/>
    <p:sldId id="357" r:id="rId22"/>
    <p:sldId id="366" r:id="rId23"/>
    <p:sldId id="359" r:id="rId24"/>
    <p:sldId id="291" r:id="rId25"/>
  </p:sldIdLst>
  <p:sldSz cx="12192000" cy="6858000"/>
  <p:notesSz cx="6858000" cy="9144000"/>
  <p:embeddedFontLst>
    <p:embeddedFont>
      <p:font typeface="Wingdings 3" panose="05040102010807070707" pitchFamily="18" charset="2"/>
      <p:regular r:id="rId27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366" userDrawn="1">
          <p15:clr>
            <a:srgbClr val="A4A3A4"/>
          </p15:clr>
        </p15:guide>
        <p15:guide id="2" pos="3931" userDrawn="1">
          <p15:clr>
            <a:srgbClr val="A4A3A4"/>
          </p15:clr>
        </p15:guide>
        <p15:guide id="3" orient="horz" pos="2863" userDrawn="1">
          <p15:clr>
            <a:srgbClr val="A4A3A4"/>
          </p15:clr>
        </p15:guide>
        <p15:guide id="4" orient="horz" pos="3543" userDrawn="1">
          <p15:clr>
            <a:srgbClr val="A4A3A4"/>
          </p15:clr>
        </p15:guide>
        <p15:guide id="5" orient="horz" pos="3475" userDrawn="1">
          <p15:clr>
            <a:srgbClr val="A4A3A4"/>
          </p15:clr>
        </p15:guide>
        <p15:guide id="6" pos="6607" userDrawn="1">
          <p15:clr>
            <a:srgbClr val="A4A3A4"/>
          </p15:clr>
        </p15:guide>
        <p15:guide id="7" pos="6131" userDrawn="1">
          <p15:clr>
            <a:srgbClr val="A4A3A4"/>
          </p15:clr>
        </p15:guide>
        <p15:guide id="8" orient="horz" pos="1162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  <p15:guide id="11" pos="642" userDrawn="1">
          <p15:clr>
            <a:srgbClr val="A4A3A4"/>
          </p15:clr>
        </p15:guide>
        <p15:guide id="12" orient="horz" pos="2092" userDrawn="1">
          <p15:clr>
            <a:srgbClr val="A4A3A4"/>
          </p15:clr>
        </p15:guide>
        <p15:guide id="13" orient="horz" pos="981" userDrawn="1">
          <p15:clr>
            <a:srgbClr val="A4A3A4"/>
          </p15:clr>
        </p15:guide>
        <p15:guide id="14" pos="5428" userDrawn="1">
          <p15:clr>
            <a:srgbClr val="A4A3A4"/>
          </p15:clr>
        </p15:guide>
        <p15:guide id="15" orient="horz" pos="3702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eter Rechmann" initials="PR" lastIdx="29" clrIdx="0">
    <p:extLst>
      <p:ext uri="{19B8F6BF-5375-455C-9EA6-DF929625EA0E}">
        <p15:presenceInfo xmlns:p15="http://schemas.microsoft.com/office/powerpoint/2012/main" userId="Peter Rechmann" providerId="None"/>
      </p:ext>
    </p:extLst>
  </p:cmAuthor>
  <p:cmAuthor id="2" name="Schlich, Thorsten" initials="ST" lastIdx="58" clrIdx="1">
    <p:extLst>
      <p:ext uri="{19B8F6BF-5375-455C-9EA6-DF929625EA0E}">
        <p15:presenceInfo xmlns:p15="http://schemas.microsoft.com/office/powerpoint/2012/main" userId="Schlich, Thorsten" providerId="None"/>
      </p:ext>
    </p:extLst>
  </p:cmAuthor>
  <p:cmAuthor id="3" name="Shahin Eilanjeghi, Sepehr" initials="SES" lastIdx="22" clrIdx="2">
    <p:extLst>
      <p:ext uri="{19B8F6BF-5375-455C-9EA6-DF929625EA0E}">
        <p15:presenceInfo xmlns:p15="http://schemas.microsoft.com/office/powerpoint/2012/main" userId="Shahin Eilanjeghi, Sepehr" providerId="None"/>
      </p:ext>
    </p:extLst>
  </p:cmAuthor>
  <p:cmAuthor id="4" name="Kerstin Öchsler" initials="KÖ" lastIdx="5" clrIdx="3">
    <p:extLst>
      <p:ext uri="{19B8F6BF-5375-455C-9EA6-DF929625EA0E}">
        <p15:presenceInfo xmlns:p15="http://schemas.microsoft.com/office/powerpoint/2012/main" userId="S-1-5-21-1714780564-1514027911-36100705-1129" providerId="AD"/>
      </p:ext>
    </p:extLst>
  </p:cmAuthor>
  <p:cmAuthor id="5" name="Eva Schimmelpfennig" initials="ES" lastIdx="4" clrIdx="4">
    <p:extLst>
      <p:ext uri="{19B8F6BF-5375-455C-9EA6-DF929625EA0E}">
        <p15:presenceInfo xmlns:p15="http://schemas.microsoft.com/office/powerpoint/2012/main" userId="S::e.schimmelpfennig@mediacompany.com::3a67210d-cf20-4159-955d-1293d16c320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7F1C"/>
    <a:srgbClr val="FF9900"/>
    <a:srgbClr val="D6851B"/>
    <a:srgbClr val="FBF3E8"/>
    <a:srgbClr val="EAC28D"/>
    <a:srgbClr val="33CC33"/>
    <a:srgbClr val="E2A95F"/>
    <a:srgbClr val="FAF1EA"/>
    <a:srgbClr val="BF5A0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81535" autoAdjust="0"/>
  </p:normalViewPr>
  <p:slideViewPr>
    <p:cSldViewPr snapToGrid="0" showGuides="1">
      <p:cViewPr varScale="1">
        <p:scale>
          <a:sx n="84" d="100"/>
          <a:sy n="84" d="100"/>
        </p:scale>
        <p:origin x="1632" y="90"/>
      </p:cViewPr>
      <p:guideLst>
        <p:guide orient="horz" pos="1366"/>
        <p:guide pos="3931"/>
        <p:guide orient="horz" pos="2863"/>
        <p:guide orient="horz" pos="3543"/>
        <p:guide orient="horz" pos="3475"/>
        <p:guide pos="6607"/>
        <p:guide pos="6131"/>
        <p:guide orient="horz" pos="1162"/>
        <p:guide orient="horz" pos="2160"/>
        <p:guide pos="642"/>
        <p:guide orient="horz" pos="2092"/>
        <p:guide orient="horz" pos="981"/>
        <p:guide pos="5428"/>
        <p:guide orient="horz" pos="3702"/>
      </p:guideLst>
    </p:cSldViewPr>
  </p:slideViewPr>
  <p:outlineViewPr>
    <p:cViewPr>
      <p:scale>
        <a:sx n="33" d="100"/>
        <a:sy n="33" d="100"/>
      </p:scale>
      <p:origin x="0" y="-1704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commentAuthors" Target="commentAuthor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font" Target="fonts/font1.fntdata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e-DE"/>
  <c:roundedCorners val="0"/>
  <mc:AlternateContent xmlns:mc="http://schemas.openxmlformats.org/markup-compatibility/2006">
    <mc:Choice xmlns:c14="http://schemas.microsoft.com/office/drawing/2007/8/2/chart" Requires="c14">
      <c14:style val="103"/>
    </mc:Choice>
    <mc:Fallback>
      <c:style val="3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2683892230011118"/>
          <c:y val="0.13122368023696054"/>
          <c:w val="0.85266994750656167"/>
          <c:h val="0.68998228346456691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Tabelle1!$B$1</c:f>
              <c:strCache>
                <c:ptCount val="1"/>
                <c:pt idx="0">
                  <c:v>Bruttokosten</c:v>
                </c:pt>
              </c:strCache>
            </c:strRef>
          </c:tx>
          <c:spPr>
            <a:solidFill>
              <a:schemeClr val="accent1">
                <a:shade val="6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tx>
                <c:rich>
                  <a:bodyPr/>
                  <a:lstStyle/>
                  <a:p>
                    <a:r>
                      <a:rPr lang="en-US" dirty="0"/>
                      <a:t>27.250,00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398C-4839-B482-C34030DBD887}"/>
                </c:ext>
              </c:extLst>
            </c:dLbl>
            <c:numFmt formatCode="#,##0.00\ &quot;€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Tabelle1!$A$2:$A$5</c:f>
              <c:strCache>
                <c:ptCount val="3"/>
                <c:pt idx="0">
                  <c:v>1. Jahr</c:v>
                </c:pt>
                <c:pt idx="1">
                  <c:v>2. Jahr</c:v>
                </c:pt>
                <c:pt idx="2">
                  <c:v>3. Jahr</c:v>
                </c:pt>
              </c:strCache>
            </c:strRef>
          </c:cat>
          <c:val>
            <c:numRef>
              <c:f>Tabelle1!$B$2:$B$5</c:f>
              <c:numCache>
                <c:formatCode>"€"#,##0_);[Red]\("€"#,##0\)</c:formatCode>
                <c:ptCount val="4"/>
                <c:pt idx="0">
                  <c:v>27250</c:v>
                </c:pt>
                <c:pt idx="1">
                  <c:v>26339</c:v>
                </c:pt>
                <c:pt idx="2">
                  <c:v>27623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8EA-4A56-B313-6E5FAABEBE7C}"/>
            </c:ext>
          </c:extLst>
        </c:ser>
        <c:ser>
          <c:idx val="1"/>
          <c:order val="1"/>
          <c:tx>
            <c:strRef>
              <c:f>Tabelle1!$C$1</c:f>
              <c:strCache>
                <c:ptCount val="1"/>
                <c:pt idx="0">
                  <c:v>Erträge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58EA-4A56-B313-6E5FAABEBE7C}"/>
              </c:ext>
            </c:extLst>
          </c:dPt>
          <c:dLbls>
            <c:dLbl>
              <c:idx val="0"/>
              <c:layout>
                <c:manualLayout>
                  <c:x val="6.5519885242178947E-3"/>
                  <c:y val="-3.183878244484804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58EA-4A56-B313-6E5FAABEBE7C}"/>
                </c:ext>
              </c:extLst>
            </c:dLbl>
            <c:dLbl>
              <c:idx val="1"/>
              <c:layout>
                <c:manualLayout>
                  <c:x val="7.6439866115875438E-3"/>
                  <c:y val="-6.367756488969491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58EA-4A56-B313-6E5FAABEBE7C}"/>
                </c:ext>
              </c:extLst>
            </c:dLbl>
            <c:dLbl>
              <c:idx val="2"/>
              <c:layout>
                <c:manualLayout>
                  <c:x val="5.7661996725979067E-3"/>
                  <c:y val="-2.9893107426178108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8EA-4A56-B313-6E5FAABEBE7C}"/>
                </c:ext>
              </c:extLst>
            </c:dLbl>
            <c:numFmt formatCode="#,##0.00\ &quot;€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Tabelle1!$A$2:$A$5</c:f>
              <c:strCache>
                <c:ptCount val="3"/>
                <c:pt idx="0">
                  <c:v>1. Jahr</c:v>
                </c:pt>
                <c:pt idx="1">
                  <c:v>2. Jahr</c:v>
                </c:pt>
                <c:pt idx="2">
                  <c:v>3. Jahr</c:v>
                </c:pt>
              </c:strCache>
            </c:strRef>
          </c:cat>
          <c:val>
            <c:numRef>
              <c:f>Tabelle1!$C$2:$C$5</c:f>
              <c:numCache>
                <c:formatCode>"€"#,##0_);[Red]\("€"#,##0\)</c:formatCode>
                <c:ptCount val="4"/>
                <c:pt idx="0">
                  <c:v>15433</c:v>
                </c:pt>
                <c:pt idx="1">
                  <c:v>18764</c:v>
                </c:pt>
                <c:pt idx="2">
                  <c:v>24089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8EA-4A56-B313-6E5FAABEBE7C}"/>
            </c:ext>
          </c:extLst>
        </c:ser>
        <c:ser>
          <c:idx val="2"/>
          <c:order val="2"/>
          <c:tx>
            <c:strRef>
              <c:f>Tabelle1!$D$1</c:f>
              <c:strCache>
                <c:ptCount val="1"/>
                <c:pt idx="0">
                  <c:v>Nettokosten</c:v>
                </c:pt>
              </c:strCache>
            </c:strRef>
          </c:tx>
          <c:spPr>
            <a:solidFill>
              <a:schemeClr val="accent1">
                <a:tint val="65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6.0976485325910266E-3"/>
                  <c:y val="-4.156590653035990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58EA-4A56-B313-6E5FAABEBE7C}"/>
                </c:ext>
              </c:extLst>
            </c:dLbl>
            <c:dLbl>
              <c:idx val="1"/>
              <c:layout>
                <c:manualLayout>
                  <c:x val="3.6864823620382141E-3"/>
                  <c:y val="5.978671525548993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58EA-4A56-B313-6E5FAABEBE7C}"/>
                </c:ext>
              </c:extLst>
            </c:dLbl>
            <c:dLbl>
              <c:idx val="2"/>
              <c:layout>
                <c:manualLayout>
                  <c:x val="5.232820441034812E-3"/>
                  <c:y val="-3.5729632079053606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58EA-4A56-B313-6E5FAABEBE7C}"/>
                </c:ext>
              </c:extLst>
            </c:dLbl>
            <c:numFmt formatCode="#,##0.00\ &quot;€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e-DE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Tabelle1!$A$2:$A$5</c:f>
              <c:strCache>
                <c:ptCount val="3"/>
                <c:pt idx="0">
                  <c:v>1. Jahr</c:v>
                </c:pt>
                <c:pt idx="1">
                  <c:v>2. Jahr</c:v>
                </c:pt>
                <c:pt idx="2">
                  <c:v>3. Jahr</c:v>
                </c:pt>
              </c:strCache>
            </c:strRef>
          </c:cat>
          <c:val>
            <c:numRef>
              <c:f>Tabelle1!$D$2:$D$5</c:f>
              <c:numCache>
                <c:formatCode>"€"#,##0_);[Red]\("€"#,##0\)</c:formatCode>
                <c:ptCount val="4"/>
                <c:pt idx="0">
                  <c:v>11818</c:v>
                </c:pt>
                <c:pt idx="1">
                  <c:v>7575</c:v>
                </c:pt>
                <c:pt idx="2">
                  <c:v>3534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58EA-4A56-B313-6E5FAABEBE7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224808"/>
        <c:axId val="10225136"/>
      </c:barChart>
      <c:catAx>
        <c:axId val="102248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225136"/>
        <c:crosses val="autoZero"/>
        <c:auto val="1"/>
        <c:lblAlgn val="ctr"/>
        <c:lblOffset val="100"/>
        <c:noMultiLvlLbl val="0"/>
      </c:catAx>
      <c:valAx>
        <c:axId val="1022513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\ &quot;€&quot;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e-DE"/>
          </a:p>
        </c:txPr>
        <c:crossAx val="1022480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t"/>
      <c:layout>
        <c:manualLayout>
          <c:xMode val="edge"/>
          <c:yMode val="edge"/>
          <c:x val="0.68367670081066667"/>
          <c:y val="1.9103269466908473E-2"/>
          <c:w val="0.31296132082585665"/>
          <c:h val="0.1097289792586627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e-DE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e-DE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0.79579</cdr:x>
      <cdr:y>0.79416</cdr:y>
    </cdr:from>
    <cdr:to>
      <cdr:x>1</cdr:x>
      <cdr:y>0.90316</cdr:y>
    </cdr:to>
    <cdr:sp macro="" textlink="">
      <cdr:nvSpPr>
        <cdr:cNvPr id="5" name="Textfeld 4"/>
        <cdr:cNvSpPr txBox="1"/>
      </cdr:nvSpPr>
      <cdr:spPr>
        <a:xfrm xmlns:a="http://schemas.openxmlformats.org/drawingml/2006/main">
          <a:off x="5519936" y="3672408"/>
          <a:ext cx="1416496" cy="5040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de-DE" sz="11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E9FA54-641D-6241-A02F-D7EBC8BA42BD}" type="datetimeFigureOut">
              <a:rPr lang="de-DE" smtClean="0"/>
              <a:t>21.05.2026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de-DE"/>
              <a:t>Mastertextformat bearbeiten
Zweite Ebene
Dritte Ebene
Vierte Ebene
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A0F3E6-BB32-6A49-8260-2D8D30743B15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095009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11302403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547666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b="1" dirty="0"/>
              <a:t>Personalgewinnungskosten: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Im Durchschnitt entstehen Betrieben für die Personalgewinnung einer neuen Fachkraft Kosten in Höhe von 13.689 €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de-DE" dirty="0"/>
              <a:t>Dies entspricht knapp 59 % der durchschnittlichen Gesamtnettokosten einer dreijährigen Ausbildung</a:t>
            </a:r>
          </a:p>
          <a:p>
            <a:pPr marL="0" indent="0">
              <a:buFont typeface="Arial" panose="020B0604020202020204" pitchFamily="34" charset="0"/>
              <a:buNone/>
            </a:pPr>
            <a:br>
              <a:rPr lang="de-DE" dirty="0"/>
            </a:br>
            <a:r>
              <a:rPr lang="de-DE" dirty="0"/>
              <a:t>BIBB-Kosten-Nutzen-Erhebung 2022/2023; BIBB Datenreport 2026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7969147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de-DE" dirty="0"/>
              <a:t>Alle Unternehmen im Bausektor zahlen 1,9 % der Bruttolohnsumme im Tarifgebiet Ost und im Tarifgebiet West in einen Ausbildungsfonds unabhängig davon, ob sie ausbilden oder nicht. Im Tarifgebiet Berlin sind es 1,65 Prozent. Quelle: https://www.soka-bau.de/soka-bau-a-z/beitraege </a:t>
            </a:r>
          </a:p>
          <a:p>
            <a:pPr lvl="1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011086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80439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3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6962855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368074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Ergänzende Information:</a:t>
            </a:r>
          </a:p>
          <a:p>
            <a:endParaRPr lang="de-DE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algn="l">
              <a:buFont typeface="Wingdings" panose="05000000000000000000" pitchFamily="2" charset="2"/>
              <a:buChar char="Ø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Insgesamt haben ca. 51 % der Bevölkerung in ihrem Leben eine duale Berufsausbildung begonnen. (</a:t>
            </a:r>
            <a:r>
              <a:rPr lang="de-DE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Berichtsjahr 2024, </a:t>
            </a: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Quelle Datenreport 2026)</a:t>
            </a:r>
          </a:p>
          <a:p>
            <a:pPr marL="171450" indent="-171450" algn="l">
              <a:buFont typeface="Wingdings" panose="05000000000000000000" pitchFamily="2" charset="2"/>
              <a:buChar char="Ø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 Beschäftigungsquote ist hoch: Laut IAB-Forum (2023) waren 85 % der Absolventinnen und Absolventen des Jahres 2020 ein Jahr nach Ausbildungsabschluss in einer sozialversicherungspflichtigen Beschäftigung. 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 positive Effekt: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 Jugendarbeitslosigkeit in Deutschland liegt bei nur rund 5,7 % (2025)  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432078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241025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Ergänzende Information:</a:t>
            </a:r>
          </a:p>
          <a:p>
            <a:endParaRPr lang="de-DE" sz="1200" u="sng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171450" indent="-171450" algn="l">
              <a:buFont typeface="Wingdings" panose="05000000000000000000" pitchFamily="2" charset="2"/>
              <a:buChar char="Ø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Insgesamt haben ca. 51 % der Bevölkerung in ihrem Leben eine duale Berufsausbildung begonnen. (Quelle Datenreport 2026)</a:t>
            </a:r>
          </a:p>
          <a:p>
            <a:pPr marL="171450" indent="-171450" algn="l">
              <a:buFont typeface="Wingdings" panose="05000000000000000000" pitchFamily="2" charset="2"/>
              <a:buChar char="Ø"/>
            </a:pPr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 Beschäftigungsquote ist hoch: Laut IAB-Forum waren 85 % der Absolventinnen und Absolventen des Jahres 2020 ein Jahr nach Ausbildungsabschluss in einer sozialversicherungspflichtigen Beschäftigung. 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Der positive Effekt:</a:t>
            </a:r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de-DE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de-DE" sz="120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Die Jugendarbeitslosigkeit in Deutschland liegt bei nur rund 5,7 % (2025)  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529582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588196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1882775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1A0F3E6-BB32-6A49-8260-2D8D30743B15}" type="slidenum">
              <a:rPr lang="de-DE" smtClean="0"/>
              <a:t>15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1244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hyperlink" Target="mailto:govet@bibb.de" TargetMode="External"/><Relationship Id="rId7" Type="http://schemas.openxmlformats.org/officeDocument/2006/relationships/image" Target="../media/image9.png"/><Relationship Id="rId12" Type="http://schemas.openxmlformats.org/officeDocument/2006/relationships/image" Target="../media/image14.sv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svg"/><Relationship Id="rId11" Type="http://schemas.openxmlformats.org/officeDocument/2006/relationships/image" Target="../media/image13.png"/><Relationship Id="rId5" Type="http://schemas.openxmlformats.org/officeDocument/2006/relationships/image" Target="../media/image7.png"/><Relationship Id="rId10" Type="http://schemas.openxmlformats.org/officeDocument/2006/relationships/image" Target="../media/image12.svg"/><Relationship Id="rId4" Type="http://schemas.openxmlformats.org/officeDocument/2006/relationships/hyperlink" Target="http://www.govet.international/" TargetMode="External"/><Relationship Id="rId9" Type="http://schemas.openxmlformats.org/officeDocument/2006/relationships/image" Target="../media/image11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.png"/><Relationship Id="rId4" Type="http://schemas.openxmlformats.org/officeDocument/2006/relationships/image" Target="../media/image17.jpe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17.jpe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21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artfoli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fik 2">
            <a:extLst>
              <a:ext uri="{FF2B5EF4-FFF2-40B4-BE49-F238E27FC236}">
                <a16:creationId xmlns:a16="http://schemas.microsoft.com/office/drawing/2014/main" id="{DDD5B921-7DF5-4D0B-BFC4-18D8279438D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136" r="2141" b="11120"/>
          <a:stretch/>
        </p:blipFill>
        <p:spPr>
          <a:xfrm>
            <a:off x="0" y="1052513"/>
            <a:ext cx="12192000" cy="410527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77F82F2F-7D5D-4518-B648-2A60057EC36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0F4B9FEE-1B17-4943-9379-F5D33539506C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24455" y="5714934"/>
            <a:ext cx="1888119" cy="395896"/>
          </a:xfrm>
          <a:prstGeom prst="rect">
            <a:avLst/>
          </a:prstGeom>
        </p:spPr>
      </p:pic>
      <p:sp>
        <p:nvSpPr>
          <p:cNvPr id="14" name="Textplatzhalter 10">
            <a:extLst>
              <a:ext uri="{FF2B5EF4-FFF2-40B4-BE49-F238E27FC236}">
                <a16:creationId xmlns:a16="http://schemas.microsoft.com/office/drawing/2014/main" id="{2DBAAD3D-CA48-4B40-9820-D2952C1CBB2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9222044" y="3084394"/>
            <a:ext cx="2493994" cy="650120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300"/>
              </a:spcAft>
              <a:buNone/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Berufsausbildung in </a:t>
            </a:r>
            <a:br>
              <a:rPr lang="de-DE" dirty="0"/>
            </a:br>
            <a:r>
              <a:rPr lang="de-DE" dirty="0"/>
              <a:t>Deutschland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01E08A3D-9CC1-47CC-A636-CCBF9BCAD35B}"/>
              </a:ext>
            </a:extLst>
          </p:cNvPr>
          <p:cNvSpPr txBox="1"/>
          <p:nvPr userDrawn="1"/>
        </p:nvSpPr>
        <p:spPr>
          <a:xfrm>
            <a:off x="3781425" y="5561872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Zentralstelle der Bundesregierung für internationale Berufsbildungszusammenarbeit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fik 15">
            <a:extLst>
              <a:ext uri="{FF2B5EF4-FFF2-40B4-BE49-F238E27FC236}">
                <a16:creationId xmlns:a16="http://schemas.microsoft.com/office/drawing/2014/main" id="{01075AA8-CECD-4249-A481-208BA30F9619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552" y="5367012"/>
            <a:ext cx="1118500" cy="121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7753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  <p:extLst>
    <p:ext uri="{DCECCB84-F9BA-43D5-87BE-67443E8EF086}">
      <p15:sldGuideLst xmlns:p15="http://schemas.microsoft.com/office/powerpoint/2012/main">
        <p15:guide id="1" orient="horz" pos="3249" userDrawn="1">
          <p15:clr>
            <a:srgbClr val="FBAE40"/>
          </p15:clr>
        </p15:guide>
        <p15:guide id="2" orient="horz" pos="2160" userDrawn="1">
          <p15:clr>
            <a:srgbClr val="FBAE40"/>
          </p15:clr>
        </p15:guide>
        <p15:guide id="3" orient="horz" pos="3725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andar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479425" y="2062162"/>
            <a:ext cx="11269663" cy="3624616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de-DE" dirty="0"/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900462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ufzähl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  <p:sp>
        <p:nvSpPr>
          <p:cNvPr id="3" name="Textplatzhalter 2"/>
          <p:cNvSpPr>
            <a:spLocks noGrp="1"/>
          </p:cNvSpPr>
          <p:nvPr>
            <p:ph type="body" sz="quarter" idx="12"/>
          </p:nvPr>
        </p:nvSpPr>
        <p:spPr>
          <a:xfrm>
            <a:off x="479425" y="1949450"/>
            <a:ext cx="11269663" cy="3736975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D6851B"/>
              </a:buClr>
              <a:buFont typeface="Wingdings 3" panose="05040102010807070707" pitchFamily="18" charset="2"/>
              <a:buChar char=""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6858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11430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6002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2057400" indent="-228600">
              <a:buClr>
                <a:srgbClr val="D6851B"/>
              </a:buClr>
              <a:buFont typeface="Wingdings 3" panose="05040102010807070707" pitchFamily="18" charset="2"/>
              <a:buChar char=""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</p:txBody>
      </p:sp>
    </p:spTree>
    <p:extLst>
      <p:ext uri="{BB962C8B-B14F-4D97-AF65-F5344CB8AC3E}">
        <p14:creationId xmlns:p14="http://schemas.microsoft.com/office/powerpoint/2010/main" val="2682094303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563317" y="855232"/>
            <a:ext cx="3932237" cy="1600200"/>
          </a:xfrm>
          <a:prstGeom prst="rect">
            <a:avLst/>
          </a:prstGeom>
        </p:spPr>
        <p:txBody>
          <a:bodyPr/>
          <a:lstStyle>
            <a:lvl1pPr>
              <a:defRPr lang="de-DE" sz="28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>
              <a:spcBef>
                <a:spcPts val="1000"/>
              </a:spcBef>
              <a:buFontTx/>
            </a:pPr>
            <a:r>
              <a:rPr lang="de-DE"/>
              <a:t>Titelmasterformat durch Klicken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19516" y="0"/>
            <a:ext cx="7231137" cy="6858000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7563317" y="2573767"/>
            <a:ext cx="3932237" cy="32138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Formatvorlagen des Textmasters bearbeiten</a:t>
            </a:r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329828"/>
      </p:ext>
    </p:extLst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enutzerdefinierte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Kapitelüberschriftjjjjjjjjjjjjjjjjjjjjjjjjjjjjjjjjjjjjjjjjjjjjjjjjjjjjjjjjjjjjjjjjjjjjjjjjjjjjjjjjjjjjjjjjjjjjjjjjjjjjjjjjjjjjj</a:t>
            </a:r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11"/>
          </p:nvPr>
        </p:nvSpPr>
        <p:spPr>
          <a:xfrm>
            <a:off x="479425" y="5305425"/>
            <a:ext cx="11269663" cy="1285875"/>
          </a:xfrm>
          <a:prstGeom prst="rect">
            <a:avLst/>
          </a:prstGeom>
        </p:spPr>
        <p:txBody>
          <a:bodyPr/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Formatvorlagen des Textmasters bearbeiten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DC1EBB47-CE08-4E2B-BF90-3920E79A3A5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765072"/>
            <a:ext cx="12192000" cy="3327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2287398"/>
      </p:ext>
    </p:extLst>
  </p:cSld>
  <p:clrMapOvr>
    <a:masterClrMapping/>
  </p:clrMapOvr>
  <p:transition spd="slow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6019800" y="2451100"/>
            <a:ext cx="6172200" cy="44069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479425" y="2062162"/>
            <a:ext cx="5254625" cy="3624616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3646140"/>
      </p:ext>
    </p:extLst>
  </p:cSld>
  <p:clrMapOvr>
    <a:masterClrMapping/>
  </p:clrMapOvr>
  <p:transition spd="slow">
    <p:fad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7154426" y="2062162"/>
            <a:ext cx="5037574" cy="47958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 dirty="0"/>
          </a:p>
        </p:txBody>
      </p:sp>
      <p:sp>
        <p:nvSpPr>
          <p:cNvPr id="8" name="Textplatzhalter 5"/>
          <p:cNvSpPr>
            <a:spLocks noGrp="1"/>
          </p:cNvSpPr>
          <p:nvPr>
            <p:ph type="body" sz="quarter" idx="10" hasCustomPrompt="1"/>
          </p:nvPr>
        </p:nvSpPr>
        <p:spPr>
          <a:xfrm>
            <a:off x="479425" y="631825"/>
            <a:ext cx="10066338" cy="709613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3pPr>
            <a:lvl4pPr marL="13716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4pPr>
            <a:lvl5pPr marL="18288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Überschriftjjjjjjjjjjjjjjjjjjjjjjjjjjjjjjjjjjjjjjjjjjjjjjjjjjjjjjjjjjjjjjjjjjjjjjjjjjjjjjjjjjjjjjjjjjjjjjjjjjjjjjjjjjjjj</a:t>
            </a:r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1" hasCustomPrompt="1"/>
          </p:nvPr>
        </p:nvSpPr>
        <p:spPr>
          <a:xfrm>
            <a:off x="479425" y="1454150"/>
            <a:ext cx="10083800" cy="495300"/>
          </a:xfrm>
          <a:prstGeom prst="rect">
            <a:avLst/>
          </a:prstGeom>
        </p:spPr>
        <p:txBody>
          <a:bodyPr tIns="108000"/>
          <a:lstStyle>
            <a:lvl1pPr marL="0" indent="0" algn="l">
              <a:spcBef>
                <a:spcPts val="0"/>
              </a:spcBef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 sz="2000"/>
            </a:lvl2pPr>
            <a:lvl3pPr marL="914400" indent="0">
              <a:buFontTx/>
              <a:buNone/>
              <a:defRPr sz="2000"/>
            </a:lvl3pPr>
            <a:lvl4pPr marL="1371600" indent="0">
              <a:buFontTx/>
              <a:buNone/>
              <a:defRPr sz="2000"/>
            </a:lvl4pPr>
            <a:lvl5pPr marL="1828800" indent="0">
              <a:buFontTx/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5pPr>
          </a:lstStyle>
          <a:p>
            <a:pPr lvl="0"/>
            <a:r>
              <a:rPr lang="de-DE" dirty="0"/>
              <a:t>Unterüberschrift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2"/>
          </p:nvPr>
        </p:nvSpPr>
        <p:spPr>
          <a:xfrm>
            <a:off x="479425" y="2062162"/>
            <a:ext cx="6423793" cy="3624616"/>
          </a:xfrm>
          <a:prstGeom prst="rect">
            <a:avLst/>
          </a:prstGeom>
        </p:spPr>
        <p:txBody>
          <a:bodyPr/>
          <a:lstStyle>
            <a:lvl1pPr>
              <a:spcBef>
                <a:spcPts val="300"/>
              </a:spcBef>
              <a:spcAft>
                <a:spcPts val="300"/>
              </a:spcAft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endParaRPr lang="de-DE" dirty="0"/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2" name="Grafik 11"/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424360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 Orang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>
            <a:extLst>
              <a:ext uri="{FF2B5EF4-FFF2-40B4-BE49-F238E27FC236}">
                <a16:creationId xmlns:a16="http://schemas.microsoft.com/office/drawing/2014/main" id="{F4BD3340-DC2B-4D68-8D14-221F53299F2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4620" r="28057"/>
          <a:stretch/>
        </p:blipFill>
        <p:spPr>
          <a:xfrm>
            <a:off x="0" y="1080835"/>
            <a:ext cx="12192001" cy="5805486"/>
          </a:xfrm>
          <a:prstGeom prst="rect">
            <a:avLst/>
          </a:prstGeom>
        </p:spPr>
      </p:pic>
      <p:sp>
        <p:nvSpPr>
          <p:cNvPr id="10" name="Rechteck 9">
            <a:extLst>
              <a:ext uri="{FF2B5EF4-FFF2-40B4-BE49-F238E27FC236}">
                <a16:creationId xmlns:a16="http://schemas.microsoft.com/office/drawing/2014/main" id="{9E0C15F5-7624-4C0F-A330-92606E04C50C}"/>
              </a:ext>
            </a:extLst>
          </p:cNvPr>
          <p:cNvSpPr/>
          <p:nvPr userDrawn="1"/>
        </p:nvSpPr>
        <p:spPr>
          <a:xfrm>
            <a:off x="1" y="113804"/>
            <a:ext cx="12191999" cy="78397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 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7D1E94B7-2936-4763-B117-E3C78A1E8C79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658813" y="296863"/>
            <a:ext cx="9000576" cy="446715"/>
          </a:xfrm>
        </p:spPr>
        <p:txBody>
          <a:bodyPr anchor="t">
            <a:normAutofit/>
          </a:bodyPr>
          <a:lstStyle>
            <a:lvl1pPr algn="l">
              <a:lnSpc>
                <a:spcPct val="100000"/>
              </a:lnSpc>
              <a:defRPr sz="2400"/>
            </a:lvl1pPr>
          </a:lstStyle>
          <a:p>
            <a:r>
              <a:rPr lang="de-DE" dirty="0"/>
              <a:t>GOVET at BIBB</a:t>
            </a: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D3F6CC70-A1B7-4805-A98F-B93B88A3F446}"/>
              </a:ext>
            </a:extLst>
          </p:cNvPr>
          <p:cNvSpPr txBox="1"/>
          <p:nvPr userDrawn="1"/>
        </p:nvSpPr>
        <p:spPr>
          <a:xfrm>
            <a:off x="1403276" y="2816644"/>
            <a:ext cx="3612607" cy="25032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6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Friedrich-Ebert-Allee 114</a:t>
            </a: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-116</a:t>
            </a:r>
            <a:b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53175 Bonn, Germany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govet@bibb.de</a:t>
            </a: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+49 228 107 1818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00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www.govet.international</a:t>
            </a:r>
            <a:endParaRPr kumimoji="0" lang="de-DE" sz="2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5" name="Grafik 34">
            <a:extLst>
              <a:ext uri="{FF2B5EF4-FFF2-40B4-BE49-F238E27FC236}">
                <a16:creationId xmlns:a16="http://schemas.microsoft.com/office/drawing/2014/main" id="{36DEB25A-C3FB-42BB-A37C-98ADFE5CD247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37360" y="2900686"/>
            <a:ext cx="442188" cy="563336"/>
          </a:xfrm>
          <a:prstGeom prst="rect">
            <a:avLst/>
          </a:prstGeom>
        </p:spPr>
      </p:pic>
      <p:pic>
        <p:nvPicPr>
          <p:cNvPr id="36" name="Grafik 35">
            <a:extLst>
              <a:ext uri="{FF2B5EF4-FFF2-40B4-BE49-F238E27FC236}">
                <a16:creationId xmlns:a16="http://schemas.microsoft.com/office/drawing/2014/main" id="{862A3916-6FA1-4728-8964-27022EE3AF0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37361" y="3646643"/>
            <a:ext cx="442187" cy="442187"/>
          </a:xfrm>
          <a:prstGeom prst="rect">
            <a:avLst/>
          </a:prstGeom>
        </p:spPr>
      </p:pic>
      <p:pic>
        <p:nvPicPr>
          <p:cNvPr id="37" name="Grafik 36">
            <a:extLst>
              <a:ext uri="{FF2B5EF4-FFF2-40B4-BE49-F238E27FC236}">
                <a16:creationId xmlns:a16="http://schemas.microsoft.com/office/drawing/2014/main" id="{447BC9B3-AD81-451C-BEFF-4B614382F1E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776288" y="4283053"/>
            <a:ext cx="385974" cy="478146"/>
          </a:xfrm>
          <a:prstGeom prst="rect">
            <a:avLst/>
          </a:prstGeom>
        </p:spPr>
      </p:pic>
      <p:pic>
        <p:nvPicPr>
          <p:cNvPr id="38" name="Grafik 37">
            <a:extLst>
              <a:ext uri="{FF2B5EF4-FFF2-40B4-BE49-F238E27FC236}">
                <a16:creationId xmlns:a16="http://schemas.microsoft.com/office/drawing/2014/main" id="{58EDDB5A-FD23-4523-829E-58F0A0E05779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19424" y="4945053"/>
            <a:ext cx="278061" cy="3903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844553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elfolie BuReg 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O:\Zentralstelle\05 Kommunikation\07 Corporate Design\Logo\BReg_Foerderzusatz\BReg_Office_Farbe_de_WBZ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52"/>
          <a:stretch/>
        </p:blipFill>
        <p:spPr bwMode="auto">
          <a:xfrm>
            <a:off x="451675" y="5253524"/>
            <a:ext cx="1750394" cy="1351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8" t="13830" b="21207"/>
          <a:stretch/>
        </p:blipFill>
        <p:spPr>
          <a:xfrm>
            <a:off x="-17092" y="1052513"/>
            <a:ext cx="12226183" cy="4125416"/>
          </a:xfrm>
          <a:prstGeom prst="rect">
            <a:avLst/>
          </a:prstGeom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658813" y="2926922"/>
            <a:ext cx="5312330" cy="80759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 dirty="0"/>
              <a:t>Formatvorlage des Untertitelmasters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12790" y="5522880"/>
            <a:ext cx="1974230" cy="658078"/>
          </a:xfrm>
          <a:prstGeom prst="rect">
            <a:avLst/>
          </a:prstGeom>
        </p:spPr>
      </p:pic>
      <p:sp>
        <p:nvSpPr>
          <p:cNvPr id="11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9222044" y="2926922"/>
            <a:ext cx="2493994" cy="807592"/>
          </a:xfrm>
          <a:prstGeom prst="rect">
            <a:avLst/>
          </a:prstGeom>
        </p:spPr>
        <p:txBody>
          <a:bodyPr/>
          <a:lstStyle>
            <a:lvl1pPr marL="0" indent="0" algn="r">
              <a:spcBef>
                <a:spcPts val="0"/>
              </a:spcBef>
              <a:spcAft>
                <a:spcPts val="300"/>
              </a:spcAft>
              <a:buNone/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3 Zeilen: Ort, Datum, Referent*in</a:t>
            </a:r>
          </a:p>
          <a:p>
            <a:pPr lvl="0"/>
            <a:endParaRPr lang="de-DE" dirty="0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3781425" y="5561872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Zentralstelle der Bundesregierung für internationale Berufsbildungszusammenarbeit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04F1E446-A11B-4E8D-BCF6-2B0257520D6A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593337" y="296863"/>
            <a:ext cx="2119238" cy="44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5619436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gerüc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buSzPct val="70000"/>
              <a:defRPr/>
            </a:lvl1pPr>
            <a:lvl2pPr marL="1250950" indent="-355600">
              <a:lnSpc>
                <a:spcPct val="100000"/>
              </a:lnSpc>
              <a:buSzPct val="70000"/>
              <a:defRPr sz="2400"/>
            </a:lvl2pPr>
            <a:lvl3pPr marL="1790700" indent="-269875">
              <a:lnSpc>
                <a:spcPct val="100000"/>
              </a:lnSpc>
              <a:buSzPct val="60000"/>
              <a:defRPr sz="2000"/>
            </a:lvl3pPr>
            <a:lvl4pPr marL="2155825" indent="-269875">
              <a:lnSpc>
                <a:spcPct val="100000"/>
              </a:lnSpc>
              <a:defRPr/>
            </a:lvl4pPr>
            <a:lvl5pPr marL="2598738" indent="-269875"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28AD8DA-C3DC-4B1D-ACAD-14A9B74D5096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7BF9EF9A-ED28-4138-A282-B2C23CA48FC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29CC0B62-7EA8-4B74-BB64-334514ABFE8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434669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 einfa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rafik 14">
            <a:extLst>
              <a:ext uri="{FF2B5EF4-FFF2-40B4-BE49-F238E27FC236}">
                <a16:creationId xmlns:a16="http://schemas.microsoft.com/office/drawing/2014/main" id="{CEA9E23A-8F75-4C3F-AB46-05DE57C0540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DE68AABC-10D3-49E7-8FED-881B17C85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961A482-943E-4E06-89EE-0531058A6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78CE626D-E25D-4DE6-B325-A695EA88CCA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4CEDECF0-1F0F-45D2-9825-9530D5BBEE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363474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platzhalter 18">
            <a:extLst>
              <a:ext uri="{FF2B5EF4-FFF2-40B4-BE49-F238E27FC236}">
                <a16:creationId xmlns:a16="http://schemas.microsoft.com/office/drawing/2014/main" id="{6654B1F5-AD94-4F43-9AF8-8E99537EA5C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1052513"/>
            <a:ext cx="11053762" cy="1005846"/>
          </a:xfrm>
        </p:spPr>
        <p:txBody>
          <a:bodyPr/>
          <a:lstStyle>
            <a:lvl1pPr marL="0" indent="0">
              <a:lnSpc>
                <a:spcPct val="100000"/>
              </a:lnSpc>
              <a:buNone/>
              <a:defRPr/>
            </a:lvl1pPr>
            <a:lvl2pPr marL="357187" indent="0">
              <a:buNone/>
              <a:defRPr/>
            </a:lvl2pPr>
            <a:lvl3pPr marL="806450" indent="0">
              <a:buNone/>
              <a:defRPr/>
            </a:lvl3pPr>
            <a:lvl4pPr marL="1163637" indent="0">
              <a:buNone/>
              <a:defRPr/>
            </a:lvl4pPr>
            <a:lvl5pPr marL="1520825" indent="0">
              <a:buNone/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643876BC-0158-4643-98F3-1C58795369D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24455" y="296863"/>
            <a:ext cx="2119238" cy="446715"/>
          </a:xfrm>
          <a:prstGeom prst="rect">
            <a:avLst/>
          </a:pr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id="{74602E17-CDCF-418F-86F8-A9783BDDA9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</p:spPr>
        <p:txBody>
          <a:bodyPr/>
          <a:lstStyle>
            <a:lvl1pPr>
              <a:defRPr>
                <a:solidFill>
                  <a:srgbClr val="D6851B"/>
                </a:solidFill>
              </a:defRPr>
            </a:lvl1pPr>
          </a:lstStyle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79EAC4C9-C746-494B-92BA-AE252C0375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20158" y="2141489"/>
            <a:ext cx="4860000" cy="446715"/>
          </a:xfrm>
          <a:solidFill>
            <a:srgbClr val="D6851B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EDFCC827-EE89-41C0-841E-36E6CA90D39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20158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/>
            </a:lvl3pPr>
            <a:lvl4pPr>
              <a:lnSpc>
                <a:spcPct val="100000"/>
              </a:lnSpc>
              <a:defRPr/>
            </a:lvl4pPr>
            <a:lvl5pPr>
              <a:lnSpc>
                <a:spcPct val="100000"/>
              </a:lnSpc>
              <a:defRPr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F0B2F003-0D45-47AE-91F7-B6FC8FBEDA4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2575" y="2141489"/>
            <a:ext cx="4860000" cy="446715"/>
          </a:xfrm>
          <a:solidFill>
            <a:srgbClr val="D6851B"/>
          </a:solidFill>
        </p:spPr>
        <p:txBody>
          <a:bodyPr lIns="360000" anchor="ctr">
            <a:normAutofit/>
          </a:bodyPr>
          <a:lstStyle>
            <a:lvl1pPr marL="0" indent="0">
              <a:buNone/>
              <a:defRPr sz="2000" b="0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dirty="0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7E98050B-5FEC-4197-A3E5-5E4A91470AB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852575" y="2751515"/>
            <a:ext cx="4860000" cy="2618510"/>
          </a:xfrm>
        </p:spPr>
        <p:txBody>
          <a:bodyPr/>
          <a:lstStyle>
            <a:lvl1pPr>
              <a:lnSpc>
                <a:spcPct val="100000"/>
              </a:lnSpc>
              <a:spcBef>
                <a:spcPts val="500"/>
              </a:spcBef>
              <a:defRPr sz="2000"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 sz="1800"/>
            </a:lvl3pPr>
            <a:lvl4pPr>
              <a:lnSpc>
                <a:spcPct val="100000"/>
              </a:lnSpc>
              <a:defRPr sz="1800"/>
            </a:lvl4pPr>
            <a:lvl5pPr>
              <a:lnSpc>
                <a:spcPct val="100000"/>
              </a:lnSpc>
              <a:defRPr sz="1800"/>
            </a:lvl5pPr>
          </a:lstStyle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pic>
        <p:nvPicPr>
          <p:cNvPr id="13" name="Grafik 12">
            <a:extLst>
              <a:ext uri="{FF2B5EF4-FFF2-40B4-BE49-F238E27FC236}">
                <a16:creationId xmlns:a16="http://schemas.microsoft.com/office/drawing/2014/main" id="{30E2E643-0C98-4ED4-8F79-DBFF3496D360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283348" y="5686778"/>
            <a:ext cx="3301025" cy="1080000"/>
          </a:xfrm>
          <a:prstGeom prst="rect">
            <a:avLst/>
          </a:prstGeom>
        </p:spPr>
      </p:pic>
      <p:pic>
        <p:nvPicPr>
          <p:cNvPr id="14" name="Grafik 13">
            <a:extLst>
              <a:ext uri="{FF2B5EF4-FFF2-40B4-BE49-F238E27FC236}">
                <a16:creationId xmlns:a16="http://schemas.microsoft.com/office/drawing/2014/main" id="{987E3285-951E-41C1-A8BA-952B052AD6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/>
          <a:srcRect r="80272"/>
          <a:stretch/>
        </p:blipFill>
        <p:spPr>
          <a:xfrm>
            <a:off x="1" y="5686778"/>
            <a:ext cx="9283348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1088672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96629706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uReg 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O:\Zentralstelle\05 Kommunikation\07 Corporate Design\Logo\BReg_Foerderzusatz\BReg_Office_Farbe_de_WBZ.jpg"/>
          <p:cNvPicPr>
            <a:picLocks noChangeAspect="1" noChangeArrowheads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852"/>
          <a:stretch/>
        </p:blipFill>
        <p:spPr bwMode="auto">
          <a:xfrm>
            <a:off x="264386" y="5506915"/>
            <a:ext cx="1750394" cy="1351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Grafik 7"/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8" t="10576" b="13391"/>
          <a:stretch/>
        </p:blipFill>
        <p:spPr>
          <a:xfrm>
            <a:off x="-17092" y="801842"/>
            <a:ext cx="12226183" cy="4828374"/>
          </a:xfrm>
          <a:prstGeom prst="rect">
            <a:avLst/>
          </a:prstGeom>
        </p:spPr>
      </p:pic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378864" y="2926922"/>
            <a:ext cx="5734228" cy="80759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Formatvorlage des Untertitelmasters durch Klicken bearbeiten</a:t>
            </a:r>
          </a:p>
        </p:txBody>
      </p:sp>
      <p:pic>
        <p:nvPicPr>
          <p:cNvPr id="9" name="Grafik 8"/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945841" y="5790398"/>
            <a:ext cx="1974230" cy="658078"/>
          </a:xfrm>
          <a:prstGeom prst="rect">
            <a:avLst/>
          </a:prstGeom>
        </p:spPr>
      </p:pic>
      <p:sp>
        <p:nvSpPr>
          <p:cNvPr id="11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9255095" y="2799162"/>
            <a:ext cx="2493994" cy="93535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300"/>
              </a:spcAft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3 Zeilen: Ort, Datum, Referent*in</a:t>
            </a:r>
          </a:p>
          <a:p>
            <a:pPr lvl="0"/>
            <a:endParaRPr lang="de-DE" dirty="0"/>
          </a:p>
        </p:txBody>
      </p:sp>
      <p:sp>
        <p:nvSpPr>
          <p:cNvPr id="12" name="Textfeld 11"/>
          <p:cNvSpPr txBox="1"/>
          <p:nvPr userDrawn="1"/>
        </p:nvSpPr>
        <p:spPr>
          <a:xfrm>
            <a:off x="3781425" y="5819775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Zentralstelle der Bundesregierung für internationale Berufsbildungszusammenarbeit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2060808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 BuReg 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8" t="10576" b="13391"/>
          <a:stretch/>
        </p:blipFill>
        <p:spPr>
          <a:xfrm>
            <a:off x="-17092" y="801842"/>
            <a:ext cx="12226183" cy="4828374"/>
          </a:xfrm>
          <a:prstGeom prst="rect">
            <a:avLst/>
          </a:prstGeom>
        </p:spPr>
      </p:pic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76727" y="2868212"/>
            <a:ext cx="5719273" cy="84920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 dirty="0"/>
              <a:t>Formatvorlagen des Textmasters bearbeiten</a:t>
            </a:r>
          </a:p>
        </p:txBody>
      </p:sp>
      <p:sp>
        <p:nvSpPr>
          <p:cNvPr id="8" name="Textplatzhalt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9255095" y="2799162"/>
            <a:ext cx="2493994" cy="935352"/>
          </a:xfrm>
          <a:prstGeom prst="rect">
            <a:avLst/>
          </a:prstGeom>
        </p:spPr>
        <p:txBody>
          <a:bodyPr/>
          <a:lstStyle>
            <a:lvl1pPr algn="r">
              <a:spcBef>
                <a:spcPts val="0"/>
              </a:spcBef>
              <a:spcAft>
                <a:spcPts val="300"/>
              </a:spcAft>
              <a:defRPr sz="2000">
                <a:solidFill>
                  <a:schemeClr val="bg1"/>
                </a:solidFill>
              </a:defRPr>
            </a:lvl1pPr>
            <a:lvl2pPr algn="r">
              <a:defRPr sz="2000">
                <a:solidFill>
                  <a:schemeClr val="bg1"/>
                </a:solidFill>
              </a:defRPr>
            </a:lvl2pPr>
            <a:lvl3pPr algn="r">
              <a:defRPr sz="2000">
                <a:solidFill>
                  <a:schemeClr val="bg1"/>
                </a:solidFill>
              </a:defRPr>
            </a:lvl3pPr>
            <a:lvl4pPr algn="r">
              <a:defRPr sz="2000">
                <a:solidFill>
                  <a:schemeClr val="bg1"/>
                </a:solidFill>
              </a:defRPr>
            </a:lvl4pPr>
            <a:lvl5pPr algn="r">
              <a:defRPr sz="2000">
                <a:solidFill>
                  <a:schemeClr val="bg1"/>
                </a:solidFill>
              </a:defRPr>
            </a:lvl5pPr>
          </a:lstStyle>
          <a:p>
            <a:pPr lvl="0"/>
            <a:r>
              <a:rPr lang="de-DE" dirty="0"/>
              <a:t>3 Zeilen: Ort, Datum, Referent*in</a:t>
            </a:r>
          </a:p>
          <a:p>
            <a:pPr lvl="0"/>
            <a:endParaRPr lang="de-DE" dirty="0"/>
          </a:p>
        </p:txBody>
      </p:sp>
      <p:sp>
        <p:nvSpPr>
          <p:cNvPr id="9" name="Textfeld 8"/>
          <p:cNvSpPr txBox="1"/>
          <p:nvPr userDrawn="1"/>
        </p:nvSpPr>
        <p:spPr>
          <a:xfrm>
            <a:off x="3781425" y="5819775"/>
            <a:ext cx="463867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German Office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for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international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Cooperation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Vocational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Education </a:t>
            </a:r>
            <a:r>
              <a:rPr kumimoji="0" lang="de-DE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and</a:t>
            </a:r>
            <a:r>
              <a:rPr kumimoji="0" lang="de-D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Training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726" y="5676892"/>
            <a:ext cx="2107670" cy="1152000"/>
          </a:xfrm>
          <a:prstGeom prst="rect">
            <a:avLst/>
          </a:prstGeom>
        </p:spPr>
      </p:pic>
      <p:pic>
        <p:nvPicPr>
          <p:cNvPr id="10" name="Grafik 9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606349" y="5769210"/>
            <a:ext cx="2318510" cy="7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0224706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2.xml"/><Relationship Id="rId10" Type="http://schemas.openxmlformats.org/officeDocument/2006/relationships/image" Target="../media/image19.jpeg"/><Relationship Id="rId4" Type="http://schemas.openxmlformats.org/officeDocument/2006/relationships/slideLayout" Target="../slideLayouts/slideLayout11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A030D1F-0E6E-4510-8496-39E299C734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A51A3B7B-FE76-44A5-8C9E-872A502CD1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3" y="1052513"/>
            <a:ext cx="11053762" cy="460851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de-DE" dirty="0"/>
              <a:t>Mastertextformat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19542324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83" r:id="rId2"/>
    <p:sldLayoutId id="2147483679" r:id="rId3"/>
    <p:sldLayoutId id="2147483663" r:id="rId4"/>
    <p:sldLayoutId id="2147483650" r:id="rId5"/>
    <p:sldLayoutId id="2147483653" r:id="rId6"/>
    <p:sldLayoutId id="2147483655" r:id="rId7"/>
  </p:sldLayoutIdLst>
  <p:transition spd="slow">
    <p:fade/>
  </p:transition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400" kern="1200">
          <a:solidFill>
            <a:srgbClr val="D6851B"/>
          </a:solidFill>
          <a:latin typeface="+mj-lt"/>
          <a:ea typeface="+mj-ea"/>
          <a:cs typeface="+mj-cs"/>
        </a:defRPr>
      </a:lvl1pPr>
    </p:titleStyle>
    <p:bodyStyle>
      <a:lvl1pPr marL="357188" indent="-357188" algn="l" defTabSz="357188" rtl="0" eaLnBrk="1" latinLnBrk="0" hangingPunct="1">
        <a:lnSpc>
          <a:spcPct val="90000"/>
        </a:lnSpc>
        <a:spcBef>
          <a:spcPts val="10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714375" indent="-357188" algn="l" defTabSz="53657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071563" indent="-265113" algn="l" defTabSz="479425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438275" indent="-274638" algn="l" defTabSz="357188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4pPr>
      <a:lvl5pPr marL="1795463" indent="-274638" algn="l" defTabSz="360363" rtl="0" eaLnBrk="1" latinLnBrk="0" hangingPunct="1">
        <a:lnSpc>
          <a:spcPct val="90000"/>
        </a:lnSpc>
        <a:spcBef>
          <a:spcPts val="500"/>
        </a:spcBef>
        <a:buClr>
          <a:schemeClr val="accent1"/>
        </a:buClr>
        <a:buSzPct val="90000"/>
        <a:buFont typeface="Wingdings 3" panose="05040102010807070707" pitchFamily="18" charset="2"/>
        <a:buChar char=""/>
        <a:tabLst/>
        <a:defRPr sz="18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415" userDrawn="1">
          <p15:clr>
            <a:srgbClr val="F26B43"/>
          </p15:clr>
        </p15:guide>
        <p15:guide id="2" orient="horz" pos="187" userDrawn="1">
          <p15:clr>
            <a:srgbClr val="F26B43"/>
          </p15:clr>
        </p15:guide>
        <p15:guide id="3" pos="7378" userDrawn="1">
          <p15:clr>
            <a:srgbClr val="F26B43"/>
          </p15:clr>
        </p15:guide>
        <p15:guide id="4" orient="horz" pos="3566" userDrawn="1">
          <p15:clr>
            <a:srgbClr val="F26B43"/>
          </p15:clr>
        </p15:guide>
        <p15:guide id="5" orient="horz" pos="663" userDrawn="1">
          <p15:clr>
            <a:srgbClr val="F26B43"/>
          </p15:clr>
        </p15:guide>
        <p15:guide id="6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afik 6"/>
          <p:cNvPicPr>
            <a:picLocks noChangeAspect="1"/>
          </p:cNvPicPr>
          <p:nvPr userDrawn="1"/>
        </p:nvPicPr>
        <p:blipFill rotWithShape="1"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778" t="40524" r="5778" b="38418"/>
          <a:stretch/>
        </p:blipFill>
        <p:spPr>
          <a:xfrm>
            <a:off x="9624562" y="116632"/>
            <a:ext cx="2160000" cy="514286"/>
          </a:xfrm>
          <a:prstGeom prst="rect">
            <a:avLst/>
          </a:prstGeom>
        </p:spPr>
      </p:pic>
      <p:sp>
        <p:nvSpPr>
          <p:cNvPr id="13" name="Textplatzhalter 2"/>
          <p:cNvSpPr txBox="1">
            <a:spLocks/>
          </p:cNvSpPr>
          <p:nvPr userDrawn="1"/>
        </p:nvSpPr>
        <p:spPr>
          <a:xfrm>
            <a:off x="9161092" y="2868212"/>
            <a:ext cx="2683380" cy="8492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de-DE" sz="2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9074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9" r:id="rId3"/>
    <p:sldLayoutId id="2147483670" r:id="rId4"/>
    <p:sldLayoutId id="2147483671" r:id="rId5"/>
    <p:sldLayoutId id="2147483672" r:id="rId6"/>
    <p:sldLayoutId id="2147483674" r:id="rId7"/>
    <p:sldLayoutId id="2147483675" r:id="rId8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3725">
          <p15:clr>
            <a:srgbClr val="F26B43"/>
          </p15:clr>
        </p15:guide>
        <p15:guide id="2" pos="7401">
          <p15:clr>
            <a:srgbClr val="F26B43"/>
          </p15:clr>
        </p15:guide>
        <p15:guide id="3" pos="3840">
          <p15:clr>
            <a:srgbClr val="F26B43"/>
          </p15:clr>
        </p15:guide>
        <p15:guide id="4" pos="30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sv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datenportal.bmftr.bund.de/portal/de/index.html" TargetMode="External"/><Relationship Id="rId3" Type="http://schemas.openxmlformats.org/officeDocument/2006/relationships/hyperlink" Target="http://www.govet.international/" TargetMode="External"/><Relationship Id="rId7" Type="http://schemas.openxmlformats.org/officeDocument/2006/relationships/hyperlink" Target="https://www.kmk.org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www.bmbfsfj.bund.de/bmbfsfj/service/publikationen/berufsbildungsbericht-2026-285646" TargetMode="External"/><Relationship Id="rId5" Type="http://schemas.openxmlformats.org/officeDocument/2006/relationships/hyperlink" Target="https://www.bibb.de/dienst/publikationen/de/20504" TargetMode="External"/><Relationship Id="rId4" Type="http://schemas.openxmlformats.org/officeDocument/2006/relationships/hyperlink" Target="https://www.bibb.de/datenreport/de/index.php" TargetMode="External"/><Relationship Id="rId9" Type="http://schemas.openxmlformats.org/officeDocument/2006/relationships/hyperlink" Target="https://www.destatis.de/DE/Themen/Gesellschaft-Umwelt/Bildung-Forschung-Kultur/Berufliche-Bildung/_inhalt.html" TargetMode="Externa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svg"/><Relationship Id="rId5" Type="http://schemas.openxmlformats.org/officeDocument/2006/relationships/image" Target="../media/image25.png"/><Relationship Id="rId4" Type="http://schemas.openxmlformats.org/officeDocument/2006/relationships/image" Target="../media/image24.sv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7" Type="http://schemas.openxmlformats.org/officeDocument/2006/relationships/image" Target="../media/image33.sv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png"/><Relationship Id="rId5" Type="http://schemas.openxmlformats.org/officeDocument/2006/relationships/image" Target="../media/image31.sv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platzhalter 5">
            <a:extLst>
              <a:ext uri="{FF2B5EF4-FFF2-40B4-BE49-F238E27FC236}">
                <a16:creationId xmlns:a16="http://schemas.microsoft.com/office/drawing/2014/main" id="{7258E72D-93D9-A66E-6483-C093FDA1BE9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Untertitel 2">
            <a:extLst>
              <a:ext uri="{FF2B5EF4-FFF2-40B4-BE49-F238E27FC236}">
                <a16:creationId xmlns:a16="http://schemas.microsoft.com/office/drawing/2014/main" id="{3E0D11DF-EF8B-F71E-751C-B1BD356354B2}"/>
              </a:ext>
            </a:extLst>
          </p:cNvPr>
          <p:cNvSpPr txBox="1">
            <a:spLocks/>
          </p:cNvSpPr>
          <p:nvPr/>
        </p:nvSpPr>
        <p:spPr>
          <a:xfrm>
            <a:off x="658813" y="2997816"/>
            <a:ext cx="5908242" cy="9353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40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ctr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ctr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ctr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ctr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de-DE" sz="2800" b="1" dirty="0"/>
              <a:t>Duale Berufsausbildung:</a:t>
            </a:r>
          </a:p>
          <a:p>
            <a:pPr>
              <a:spcBef>
                <a:spcPts val="600"/>
              </a:spcBef>
            </a:pPr>
            <a:r>
              <a:rPr lang="de-DE" sz="2800" dirty="0"/>
              <a:t>Kosten und Nutzen</a:t>
            </a:r>
          </a:p>
        </p:txBody>
      </p:sp>
    </p:spTree>
    <p:extLst>
      <p:ext uri="{BB962C8B-B14F-4D97-AF65-F5344CB8AC3E}">
        <p14:creationId xmlns:p14="http://schemas.microsoft.com/office/powerpoint/2010/main" val="2197564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Gerader Verbinder 40">
            <a:extLst>
              <a:ext uri="{FF2B5EF4-FFF2-40B4-BE49-F238E27FC236}">
                <a16:creationId xmlns:a16="http://schemas.microsoft.com/office/drawing/2014/main" id="{A3E5BEE4-6E74-41F9-BF1B-39521456CFA9}"/>
              </a:ext>
            </a:extLst>
          </p:cNvPr>
          <p:cNvCxnSpPr>
            <a:cxnSpLocks/>
            <a:stCxn id="37" idx="2"/>
            <a:endCxn id="29" idx="0"/>
          </p:cNvCxnSpPr>
          <p:nvPr/>
        </p:nvCxnSpPr>
        <p:spPr>
          <a:xfrm>
            <a:off x="6162668" y="1389539"/>
            <a:ext cx="950" cy="326615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el 2">
            <a:extLst>
              <a:ext uri="{FF2B5EF4-FFF2-40B4-BE49-F238E27FC236}">
                <a16:creationId xmlns:a16="http://schemas.microsoft.com/office/drawing/2014/main" id="{4D82307E-9F42-4EE4-B180-087417AADD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</p:spPr>
        <p:txBody>
          <a:bodyPr>
            <a:normAutofit/>
          </a:bodyPr>
          <a:lstStyle/>
          <a:p>
            <a:r>
              <a:rPr lang="de-DE" dirty="0">
                <a:solidFill>
                  <a:srgbClr val="D6851B"/>
                </a:solidFill>
              </a:rPr>
              <a:t>2. b) Wodurch entstehen Erträge?</a:t>
            </a:r>
            <a:endParaRPr lang="de-DE" noProof="0" dirty="0">
              <a:solidFill>
                <a:srgbClr val="D6851B"/>
              </a:solidFill>
            </a:endParaRP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0ADEF79-00EC-4906-91D3-89B4A8CF00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43618" y="1568074"/>
            <a:ext cx="5040000" cy="432000"/>
          </a:xfrm>
          <a:solidFill>
            <a:srgbClr val="D6851B"/>
          </a:solidFill>
        </p:spPr>
        <p:txBody>
          <a:bodyPr wrap="square" lIns="36000" tIns="72000" rIns="36000" bIns="72000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800" spc="20" dirty="0"/>
              <a:t>Während der Ausbildung (kurzfristig)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3B13838D-A3A5-42AA-895A-AA0A579D710B}"/>
              </a:ext>
            </a:extLst>
          </p:cNvPr>
          <p:cNvSpPr txBox="1"/>
          <p:nvPr/>
        </p:nvSpPr>
        <p:spPr>
          <a:xfrm>
            <a:off x="571130" y="5564094"/>
            <a:ext cx="73031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Quellen</a:t>
            </a:r>
            <a:r>
              <a:rPr lang="en-GB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r>
              <a:rPr lang="de-DE" altLang="de-DE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BIBB Datenreport zum Berufsbildungsbericht (2026), BIBB Report 2/2025</a:t>
            </a:r>
            <a:endParaRPr lang="en-GB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" name="Textplatzhalter 3">
            <a:extLst>
              <a:ext uri="{FF2B5EF4-FFF2-40B4-BE49-F238E27FC236}">
                <a16:creationId xmlns:a16="http://schemas.microsoft.com/office/drawing/2014/main" id="{9B145DD1-78BC-405C-B4CD-444AB798401E}"/>
              </a:ext>
            </a:extLst>
          </p:cNvPr>
          <p:cNvSpPr txBox="1">
            <a:spLocks/>
          </p:cNvSpPr>
          <p:nvPr/>
        </p:nvSpPr>
        <p:spPr>
          <a:xfrm>
            <a:off x="3643618" y="2093278"/>
            <a:ext cx="5040000" cy="43200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800" spc="20" dirty="0"/>
              <a:t>Produktive Leistungen im Ausbildungszeitraum </a:t>
            </a:r>
          </a:p>
        </p:txBody>
      </p:sp>
      <p:sp>
        <p:nvSpPr>
          <p:cNvPr id="23" name="Textplatzhalter 3">
            <a:extLst>
              <a:ext uri="{FF2B5EF4-FFF2-40B4-BE49-F238E27FC236}">
                <a16:creationId xmlns:a16="http://schemas.microsoft.com/office/drawing/2014/main" id="{2D371EC3-A387-461F-AA58-FE1A8E4228EF}"/>
              </a:ext>
            </a:extLst>
          </p:cNvPr>
          <p:cNvSpPr txBox="1">
            <a:spLocks/>
          </p:cNvSpPr>
          <p:nvPr/>
        </p:nvSpPr>
        <p:spPr>
          <a:xfrm>
            <a:off x="3643618" y="2618482"/>
            <a:ext cx="5040000" cy="682989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spc="20" dirty="0">
                <a:solidFill>
                  <a:schemeClr val="tx1"/>
                </a:solidFill>
              </a:rPr>
              <a:t>39 % einfache Tätigkeiten</a:t>
            </a:r>
          </a:p>
          <a:p>
            <a:pPr marL="285750" indent="-285750" algn="ctr" defTabSz="914400">
              <a:lnSpc>
                <a:spcPts val="2200"/>
              </a:lnSpc>
              <a:spcBef>
                <a:spcPts val="2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>
                <a:solidFill>
                  <a:schemeClr val="tx1"/>
                </a:solidFill>
              </a:rPr>
              <a:t>Eingesparte Kosten für eine ungelernte Arbeitskraft</a:t>
            </a:r>
          </a:p>
        </p:txBody>
      </p:sp>
      <p:sp>
        <p:nvSpPr>
          <p:cNvPr id="24" name="Textplatzhalter 3">
            <a:extLst>
              <a:ext uri="{FF2B5EF4-FFF2-40B4-BE49-F238E27FC236}">
                <a16:creationId xmlns:a16="http://schemas.microsoft.com/office/drawing/2014/main" id="{299AEAD2-18DA-4C4B-A71D-FEAA181974A4}"/>
              </a:ext>
            </a:extLst>
          </p:cNvPr>
          <p:cNvSpPr txBox="1">
            <a:spLocks/>
          </p:cNvSpPr>
          <p:nvPr/>
        </p:nvSpPr>
        <p:spPr>
          <a:xfrm>
            <a:off x="3643618" y="3394675"/>
            <a:ext cx="5040000" cy="682989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spc="20" dirty="0">
                <a:solidFill>
                  <a:schemeClr val="tx1"/>
                </a:solidFill>
              </a:rPr>
              <a:t>59 % Fachkrafttätigkeiten</a:t>
            </a:r>
          </a:p>
          <a:p>
            <a:pPr marL="285750" indent="-285750" algn="ctr" defTabSz="914400">
              <a:lnSpc>
                <a:spcPts val="2200"/>
              </a:lnSpc>
              <a:spcBef>
                <a:spcPts val="20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>
                <a:solidFill>
                  <a:schemeClr val="tx1"/>
                </a:solidFill>
              </a:rPr>
              <a:t>Eingesparte Kosten für eine Fachkraft</a:t>
            </a:r>
          </a:p>
        </p:txBody>
      </p:sp>
      <p:sp>
        <p:nvSpPr>
          <p:cNvPr id="25" name="Textplatzhalter 3">
            <a:extLst>
              <a:ext uri="{FF2B5EF4-FFF2-40B4-BE49-F238E27FC236}">
                <a16:creationId xmlns:a16="http://schemas.microsoft.com/office/drawing/2014/main" id="{8DA752B4-A0BB-416B-ADE7-2C88C776DBBD}"/>
              </a:ext>
            </a:extLst>
          </p:cNvPr>
          <p:cNvSpPr txBox="1">
            <a:spLocks/>
          </p:cNvSpPr>
          <p:nvPr/>
        </p:nvSpPr>
        <p:spPr>
          <a:xfrm>
            <a:off x="3643618" y="4170868"/>
            <a:ext cx="5040000" cy="391628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spc="20" dirty="0">
                <a:solidFill>
                  <a:schemeClr val="tx1"/>
                </a:solidFill>
              </a:rPr>
              <a:t>~ 1 % produktive Beiträge in der Lehrwerkstatt</a:t>
            </a:r>
          </a:p>
        </p:txBody>
      </p:sp>
      <p:sp>
        <p:nvSpPr>
          <p:cNvPr id="29" name="Textplatzhalter 3">
            <a:extLst>
              <a:ext uri="{FF2B5EF4-FFF2-40B4-BE49-F238E27FC236}">
                <a16:creationId xmlns:a16="http://schemas.microsoft.com/office/drawing/2014/main" id="{D9BD8C14-AC28-4C1F-9470-1BBC9113B764}"/>
              </a:ext>
            </a:extLst>
          </p:cNvPr>
          <p:cNvSpPr txBox="1">
            <a:spLocks/>
          </p:cNvSpPr>
          <p:nvPr/>
        </p:nvSpPr>
        <p:spPr>
          <a:xfrm>
            <a:off x="3643618" y="4655698"/>
            <a:ext cx="5040000" cy="391628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spc="20" dirty="0">
                <a:solidFill>
                  <a:schemeClr val="tx1"/>
                </a:solidFill>
              </a:rPr>
              <a:t> ~1 % ggf. Zuschüsse (Staat, ESF/BA* o. a.)</a:t>
            </a:r>
          </a:p>
        </p:txBody>
      </p:sp>
      <p:sp>
        <p:nvSpPr>
          <p:cNvPr id="2" name="Rechteck 1">
            <a:extLst>
              <a:ext uri="{FF2B5EF4-FFF2-40B4-BE49-F238E27FC236}">
                <a16:creationId xmlns:a16="http://schemas.microsoft.com/office/drawing/2014/main" id="{12F378B9-9F04-4FE9-B58B-076448EDEE6E}"/>
              </a:ext>
            </a:extLst>
          </p:cNvPr>
          <p:cNvSpPr/>
          <p:nvPr/>
        </p:nvSpPr>
        <p:spPr>
          <a:xfrm>
            <a:off x="525581" y="5347764"/>
            <a:ext cx="298831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000" dirty="0"/>
              <a:t> * Europäischer Sozialfonds, Bundesagentur für Arbeit</a:t>
            </a:r>
          </a:p>
        </p:txBody>
      </p:sp>
      <p:sp>
        <p:nvSpPr>
          <p:cNvPr id="37" name="Textplatzhalter 3">
            <a:extLst>
              <a:ext uri="{FF2B5EF4-FFF2-40B4-BE49-F238E27FC236}">
                <a16:creationId xmlns:a16="http://schemas.microsoft.com/office/drawing/2014/main" id="{C5DBAD32-32D4-4406-A167-79D764ABF7CD}"/>
              </a:ext>
            </a:extLst>
          </p:cNvPr>
          <p:cNvSpPr txBox="1">
            <a:spLocks/>
          </p:cNvSpPr>
          <p:nvPr/>
        </p:nvSpPr>
        <p:spPr>
          <a:xfrm>
            <a:off x="4722668" y="885539"/>
            <a:ext cx="2880000" cy="504000"/>
          </a:xfrm>
          <a:prstGeom prst="rect">
            <a:avLst/>
          </a:prstGeom>
          <a:solidFill>
            <a:srgbClr val="D6851B"/>
          </a:solidFill>
        </p:spPr>
        <p:txBody>
          <a:bodyPr vert="horz" lIns="0" tIns="0" rIns="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800" b="1" dirty="0"/>
              <a:t>Erträge</a:t>
            </a:r>
          </a:p>
        </p:txBody>
      </p:sp>
    </p:spTree>
    <p:extLst>
      <p:ext uri="{BB962C8B-B14F-4D97-AF65-F5344CB8AC3E}">
        <p14:creationId xmlns:p14="http://schemas.microsoft.com/office/powerpoint/2010/main" val="794812623"/>
      </p:ext>
    </p:extLst>
  </p:cSld>
  <p:clrMapOvr>
    <a:masterClrMapping/>
  </p:clrMapOvr>
  <p:transition spd="slow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1093526"/>
          </a:xfrm>
        </p:spPr>
        <p:txBody>
          <a:bodyPr>
            <a:normAutofit/>
          </a:bodyPr>
          <a:lstStyle/>
          <a:p>
            <a:r>
              <a:rPr lang="de-DE" dirty="0">
                <a:solidFill>
                  <a:srgbClr val="D6851B"/>
                </a:solidFill>
              </a:rPr>
              <a:t>3. Was kostet Ausbildung?</a:t>
            </a:r>
            <a:br>
              <a:rPr lang="de-DE" dirty="0">
                <a:solidFill>
                  <a:srgbClr val="D6851B"/>
                </a:solidFill>
              </a:rPr>
            </a:br>
            <a:r>
              <a:rPr lang="de-DE" dirty="0">
                <a:solidFill>
                  <a:srgbClr val="D6851B"/>
                </a:solidFill>
              </a:rPr>
              <a:t>    </a:t>
            </a:r>
            <a:r>
              <a:rPr lang="de-DE" sz="1400" dirty="0">
                <a:solidFill>
                  <a:srgbClr val="D6851B"/>
                </a:solidFill>
              </a:rPr>
              <a:t> </a:t>
            </a:r>
            <a:r>
              <a:rPr lang="de-DE" dirty="0">
                <a:solidFill>
                  <a:srgbClr val="D6851B"/>
                </a:solidFill>
              </a:rPr>
              <a:t>Welche Nutzenaspekte gibt es?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2BF8F37-371D-40FB-87AD-4FC5A8133E45}"/>
              </a:ext>
            </a:extLst>
          </p:cNvPr>
          <p:cNvSpPr txBox="1"/>
          <p:nvPr/>
        </p:nvSpPr>
        <p:spPr>
          <a:xfrm>
            <a:off x="658812" y="1567612"/>
            <a:ext cx="7528844" cy="123110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indent="-457200">
              <a:lnSpc>
                <a:spcPts val="2400"/>
              </a:lnSpc>
              <a:spcAft>
                <a:spcPts val="1200"/>
              </a:spcAft>
              <a:buFont typeface="+mj-lt"/>
              <a:buAutoNum type="alphaLcParenR"/>
            </a:pPr>
            <a:r>
              <a:rPr lang="de-DE" sz="2000" dirty="0">
                <a:latin typeface="+mj-lt"/>
              </a:rPr>
              <a:t>Was kostet eine 3-jährige Ausbildung im Durchschnitt?</a:t>
            </a:r>
          </a:p>
          <a:p>
            <a:pPr marL="457200" indent="-457200">
              <a:lnSpc>
                <a:spcPts val="2400"/>
              </a:lnSpc>
              <a:spcAft>
                <a:spcPts val="1200"/>
              </a:spcAft>
              <a:buFont typeface="+mj-lt"/>
              <a:buAutoNum type="alphaLcParenR"/>
            </a:pPr>
            <a:r>
              <a:rPr lang="de-DE" sz="2000" dirty="0">
                <a:latin typeface="+mj-lt"/>
              </a:rPr>
              <a:t>Was kostet ein Ausbildungsplatz pro Jahr?</a:t>
            </a:r>
          </a:p>
          <a:p>
            <a:pPr marL="457200" indent="-457200">
              <a:lnSpc>
                <a:spcPts val="2400"/>
              </a:lnSpc>
              <a:spcAft>
                <a:spcPts val="1200"/>
              </a:spcAft>
              <a:buFont typeface="+mj-lt"/>
              <a:buAutoNum type="alphaLcParenR"/>
            </a:pPr>
            <a:r>
              <a:rPr lang="de-DE" sz="2000" dirty="0">
                <a:latin typeface="+mj-lt"/>
              </a:rPr>
              <a:t>Was ist der längerfristige Nutzen?</a:t>
            </a:r>
          </a:p>
        </p:txBody>
      </p:sp>
    </p:spTree>
    <p:extLst>
      <p:ext uri="{BB962C8B-B14F-4D97-AF65-F5344CB8AC3E}">
        <p14:creationId xmlns:p14="http://schemas.microsoft.com/office/powerpoint/2010/main" val="6277834"/>
      </p:ext>
    </p:extLst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46CD52-B1DC-4DF7-8FCC-44740D0CF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>
                <a:solidFill>
                  <a:srgbClr val="D6851B"/>
                </a:solidFill>
              </a:rPr>
              <a:t>3</a:t>
            </a:r>
            <a:r>
              <a:rPr lang="de-DE" noProof="0" dirty="0">
                <a:solidFill>
                  <a:srgbClr val="D6851B"/>
                </a:solidFill>
              </a:rPr>
              <a:t>. a</a:t>
            </a:r>
            <a:r>
              <a:rPr lang="de-DE" dirty="0">
                <a:solidFill>
                  <a:srgbClr val="D6851B"/>
                </a:solidFill>
              </a:rPr>
              <a:t>) Was kostet die Ausbildung?</a:t>
            </a:r>
            <a:endParaRPr lang="de-DE" noProof="0" dirty="0">
              <a:solidFill>
                <a:srgbClr val="D6851B"/>
              </a:solidFill>
            </a:endParaRPr>
          </a:p>
        </p:txBody>
      </p:sp>
      <p:sp>
        <p:nvSpPr>
          <p:cNvPr id="10" name="Textplatzhalter 7">
            <a:extLst>
              <a:ext uri="{FF2B5EF4-FFF2-40B4-BE49-F238E27FC236}">
                <a16:creationId xmlns:a16="http://schemas.microsoft.com/office/drawing/2014/main" id="{003C9279-0FE1-43E2-B482-E54CA39B14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814695"/>
            <a:ext cx="11053762" cy="435462"/>
          </a:xfrm>
        </p:spPr>
        <p:txBody>
          <a:bodyPr>
            <a:normAutofit/>
          </a:bodyPr>
          <a:lstStyle/>
          <a:p>
            <a:r>
              <a:rPr lang="de-DE" sz="2000" b="1" dirty="0"/>
              <a:t>Kostenentwicklung</a:t>
            </a:r>
            <a:r>
              <a:rPr lang="de-DE" sz="2000" dirty="0"/>
              <a:t> </a:t>
            </a:r>
            <a:r>
              <a:rPr lang="de-DE" sz="1600" dirty="0"/>
              <a:t>nach Ausbildungsjahren bei 3-jähriger Ausbildung*</a:t>
            </a:r>
            <a:endParaRPr lang="de-DE" sz="2000" dirty="0"/>
          </a:p>
        </p:txBody>
      </p:sp>
      <p:graphicFrame>
        <p:nvGraphicFramePr>
          <p:cNvPr id="20" name="Diagramm 19">
            <a:extLst>
              <a:ext uri="{FF2B5EF4-FFF2-40B4-BE49-F238E27FC236}">
                <a16:creationId xmlns:a16="http://schemas.microsoft.com/office/drawing/2014/main" id="{53CA81C0-3B95-4C64-B337-3518B77F9DE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6025985"/>
              </p:ext>
            </p:extLst>
          </p:nvPr>
        </p:nvGraphicFramePr>
        <p:xfrm>
          <a:off x="-134448" y="1216293"/>
          <a:ext cx="11630057" cy="39888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21" name="Gerade Verbindung mit Pfeil 20">
            <a:extLst>
              <a:ext uri="{FF2B5EF4-FFF2-40B4-BE49-F238E27FC236}">
                <a16:creationId xmlns:a16="http://schemas.microsoft.com/office/drawing/2014/main" id="{3CC19496-683D-4230-AD21-C54E0884A52C}"/>
              </a:ext>
            </a:extLst>
          </p:cNvPr>
          <p:cNvCxnSpPr>
            <a:cxnSpLocks/>
          </p:cNvCxnSpPr>
          <p:nvPr/>
        </p:nvCxnSpPr>
        <p:spPr>
          <a:xfrm flipV="1">
            <a:off x="1666875" y="2447925"/>
            <a:ext cx="6966497" cy="880404"/>
          </a:xfrm>
          <a:prstGeom prst="straightConnector1">
            <a:avLst/>
          </a:prstGeom>
          <a:ln w="28575">
            <a:solidFill>
              <a:schemeClr val="accent2">
                <a:lumMod val="75000"/>
              </a:schemeClr>
            </a:solidFill>
            <a:headEnd type="none"/>
            <a:tailEnd type="arrow" w="med" len="sm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2" name="Gerade Verbindung mit Pfeil 21">
            <a:extLst>
              <a:ext uri="{FF2B5EF4-FFF2-40B4-BE49-F238E27FC236}">
                <a16:creationId xmlns:a16="http://schemas.microsoft.com/office/drawing/2014/main" id="{C313BF57-0566-4893-A0EB-C0C5129496A4}"/>
              </a:ext>
            </a:extLst>
          </p:cNvPr>
          <p:cNvCxnSpPr>
            <a:cxnSpLocks/>
          </p:cNvCxnSpPr>
          <p:nvPr/>
        </p:nvCxnSpPr>
        <p:spPr>
          <a:xfrm>
            <a:off x="1666875" y="3429000"/>
            <a:ext cx="6966497" cy="979955"/>
          </a:xfrm>
          <a:prstGeom prst="straightConnector1">
            <a:avLst/>
          </a:prstGeom>
          <a:ln w="28575">
            <a:solidFill>
              <a:srgbClr val="E2A95F"/>
            </a:solidFill>
            <a:prstDash val="solid"/>
            <a:tailEnd type="arrow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hteck 2">
            <a:extLst>
              <a:ext uri="{FF2B5EF4-FFF2-40B4-BE49-F238E27FC236}">
                <a16:creationId xmlns:a16="http://schemas.microsoft.com/office/drawing/2014/main" id="{F8186C1C-7893-4D8C-8A92-0924D9DA4BDF}"/>
              </a:ext>
            </a:extLst>
          </p:cNvPr>
          <p:cNvSpPr/>
          <p:nvPr/>
        </p:nvSpPr>
        <p:spPr>
          <a:xfrm>
            <a:off x="8667847" y="4233016"/>
            <a:ext cx="3044728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j-lt"/>
            </a:endParaRP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2A400692-F347-462A-B7C5-57705204E290}"/>
              </a:ext>
            </a:extLst>
          </p:cNvPr>
          <p:cNvSpPr txBox="1"/>
          <p:nvPr/>
        </p:nvSpPr>
        <p:spPr>
          <a:xfrm>
            <a:off x="8790935" y="4233016"/>
            <a:ext cx="304472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de-DE" dirty="0">
                <a:latin typeface="+mj-lt"/>
                <a:ea typeface="Arial" panose="020B0604020202020204" pitchFamily="34" charset="-128"/>
                <a:cs typeface="Arial" panose="020B0604020202020204" pitchFamily="34" charset="-128"/>
              </a:rPr>
              <a:t>Abnahme </a:t>
            </a:r>
            <a:r>
              <a:rPr lang="de-DE" dirty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Arial" panose="020B0604020202020204" pitchFamily="34" charset="-128"/>
                <a:cs typeface="Arial" panose="020B0604020202020204" pitchFamily="34" charset="-128"/>
              </a:rPr>
              <a:t>der</a:t>
            </a:r>
            <a:r>
              <a:rPr lang="de-DE" dirty="0">
                <a:latin typeface="+mj-lt"/>
                <a:ea typeface="Arial" panose="020B0604020202020204" pitchFamily="34" charset="-128"/>
                <a:cs typeface="Arial" panose="020B0604020202020204" pitchFamily="34" charset="-128"/>
              </a:rPr>
              <a:t> Nettokosten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83362D70-3C33-4A78-B456-1C9DCE025EDC}"/>
              </a:ext>
            </a:extLst>
          </p:cNvPr>
          <p:cNvSpPr txBox="1"/>
          <p:nvPr/>
        </p:nvSpPr>
        <p:spPr>
          <a:xfrm>
            <a:off x="8793718" y="1981465"/>
            <a:ext cx="28605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>
                <a:latin typeface="+mj-lt"/>
                <a:ea typeface="Arial" panose="020B0604020202020204" pitchFamily="34" charset="-128"/>
                <a:cs typeface="Arial" panose="020B0604020202020204" pitchFamily="34" charset="-128"/>
              </a:rPr>
              <a:t>Produktivitätssteigerung </a:t>
            </a:r>
            <a:br>
              <a:rPr lang="de-DE" dirty="0">
                <a:latin typeface="+mj-lt"/>
                <a:ea typeface="Arial" panose="020B0604020202020204" pitchFamily="34" charset="-128"/>
                <a:cs typeface="Arial" panose="020B0604020202020204" pitchFamily="34" charset="-128"/>
              </a:rPr>
            </a:br>
            <a:r>
              <a:rPr lang="de-DE" dirty="0">
                <a:latin typeface="+mj-lt"/>
                <a:ea typeface="Arial" panose="020B0604020202020204" pitchFamily="34" charset="-128"/>
                <a:cs typeface="Arial" panose="020B0604020202020204" pitchFamily="34" charset="-128"/>
              </a:rPr>
              <a:t>des Auszubildenden während der Ausbildung</a:t>
            </a:r>
          </a:p>
        </p:txBody>
      </p:sp>
      <p:sp>
        <p:nvSpPr>
          <p:cNvPr id="19" name="Textfeld 18">
            <a:extLst>
              <a:ext uri="{FF2B5EF4-FFF2-40B4-BE49-F238E27FC236}">
                <a16:creationId xmlns:a16="http://schemas.microsoft.com/office/drawing/2014/main" id="{F6653A10-FEBD-4106-A6A6-103C4A8707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2113" y="4922361"/>
            <a:ext cx="6836700" cy="738664"/>
          </a:xfrm>
          <a:prstGeom prst="rect">
            <a:avLst/>
          </a:prstGeom>
          <a:solidFill>
            <a:srgbClr val="FBF3E8"/>
          </a:solidFill>
          <a:ln w="1905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85750" indent="-285750" algn="ctr" eaLnBrk="1" hangingPunct="1">
              <a:lnSpc>
                <a:spcPts val="2200"/>
              </a:lnSpc>
              <a:spcBef>
                <a:spcPts val="600"/>
              </a:spcBef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altLang="de-DE" sz="1800" b="1" dirty="0">
                <a:latin typeface="+mj-lt"/>
                <a:cs typeface="+mn-cs"/>
              </a:rPr>
              <a:t>22.927 €  = summierte durchschnittliche Nettokosten</a:t>
            </a:r>
            <a:endParaRPr lang="en-US" altLang="de-DE" sz="1800" b="1" dirty="0">
              <a:latin typeface="+mj-lt"/>
              <a:cs typeface="+mn-cs"/>
            </a:endParaRPr>
          </a:p>
          <a:p>
            <a:pPr algn="ctr" eaLnBrk="1" hangingPunct="1"/>
            <a:endParaRPr lang="en-US" altLang="de-DE" sz="3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eaLnBrk="1" hangingPunct="1"/>
            <a:endParaRPr lang="en-US" altLang="de-DE" sz="300" dirty="0">
              <a:solidFill>
                <a:schemeClr val="tx1">
                  <a:lumMod val="85000"/>
                  <a:lumOff val="15000"/>
                </a:schemeClr>
              </a:solidFill>
              <a:latin typeface="+mj-lt"/>
            </a:endParaRPr>
          </a:p>
          <a:p>
            <a:pPr algn="ctr" eaLnBrk="1" hangingPunct="1"/>
            <a:r>
              <a:rPr lang="en-US" altLang="de-DE" sz="1600" dirty="0">
                <a:latin typeface="+mj-lt"/>
                <a:cs typeface="+mn-cs"/>
              </a:rPr>
              <a:t>*</a:t>
            </a:r>
            <a:r>
              <a:rPr lang="de-DE" altLang="de-DE" sz="1600" dirty="0">
                <a:latin typeface="+mj-lt"/>
                <a:cs typeface="+mn-cs"/>
              </a:rPr>
              <a:t>Angaben pro Auszubildendem im Ausbildungsjahr 2022/23</a:t>
            </a: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387B5378-F41F-A492-923D-A88EC84FBC54}"/>
              </a:ext>
            </a:extLst>
          </p:cNvPr>
          <p:cNvSpPr txBox="1"/>
          <p:nvPr/>
        </p:nvSpPr>
        <p:spPr>
          <a:xfrm>
            <a:off x="650123" y="5677854"/>
            <a:ext cx="9000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Quellen</a:t>
            </a:r>
            <a:r>
              <a:rPr lang="en-GB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r>
              <a:rPr lang="de-DE" altLang="de-DE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BIBB Datenreport zum Berufsbildungsbericht (2026), BIBB Report 2/2025</a:t>
            </a:r>
            <a:endParaRPr lang="en-GB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788363"/>
      </p:ext>
    </p:extLst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46CD52-B1DC-4DF7-8FCC-44740D0CF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3. b) Was kostet ein Auszubildender pro Jahr?</a:t>
            </a:r>
          </a:p>
        </p:txBody>
      </p:sp>
      <p:graphicFrame>
        <p:nvGraphicFramePr>
          <p:cNvPr id="18" name="Tabelle 17">
            <a:extLst>
              <a:ext uri="{FF2B5EF4-FFF2-40B4-BE49-F238E27FC236}">
                <a16:creationId xmlns:a16="http://schemas.microsoft.com/office/drawing/2014/main" id="{BE74FA60-37AA-49AF-B36B-116A143235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25780267"/>
              </p:ext>
            </p:extLst>
          </p:nvPr>
        </p:nvGraphicFramePr>
        <p:xfrm>
          <a:off x="658807" y="1557338"/>
          <a:ext cx="11053772" cy="32484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91260">
                  <a:extLst>
                    <a:ext uri="{9D8B030D-6E8A-4147-A177-3AD203B41FA5}">
                      <a16:colId xmlns:a16="http://schemas.microsoft.com/office/drawing/2014/main" val="1694208140"/>
                    </a:ext>
                  </a:extLst>
                </a:gridCol>
                <a:gridCol w="1890455">
                  <a:extLst>
                    <a:ext uri="{9D8B030D-6E8A-4147-A177-3AD203B41FA5}">
                      <a16:colId xmlns:a16="http://schemas.microsoft.com/office/drawing/2014/main" val="3574722509"/>
                    </a:ext>
                  </a:extLst>
                </a:gridCol>
                <a:gridCol w="1952080">
                  <a:extLst>
                    <a:ext uri="{9D8B030D-6E8A-4147-A177-3AD203B41FA5}">
                      <a16:colId xmlns:a16="http://schemas.microsoft.com/office/drawing/2014/main" val="1590611565"/>
                    </a:ext>
                  </a:extLst>
                </a:gridCol>
                <a:gridCol w="1962364">
                  <a:extLst>
                    <a:ext uri="{9D8B030D-6E8A-4147-A177-3AD203B41FA5}">
                      <a16:colId xmlns:a16="http://schemas.microsoft.com/office/drawing/2014/main" val="3519297343"/>
                    </a:ext>
                  </a:extLst>
                </a:gridCol>
                <a:gridCol w="2157613">
                  <a:extLst>
                    <a:ext uri="{9D8B030D-6E8A-4147-A177-3AD203B41FA5}">
                      <a16:colId xmlns:a16="http://schemas.microsoft.com/office/drawing/2014/main" val="955372826"/>
                    </a:ext>
                  </a:extLst>
                </a:gridCol>
              </a:tblGrid>
              <a:tr h="139040">
                <a:tc>
                  <a:txBody>
                    <a:bodyPr/>
                    <a:lstStyle/>
                    <a:p>
                      <a:pPr algn="l"/>
                      <a:r>
                        <a:rPr lang="de-DE" sz="1800" dirty="0"/>
                        <a:t>Beruf</a:t>
                      </a:r>
                    </a:p>
                  </a:txBody>
                  <a:tcPr anchor="ctr"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C28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Bruttokosten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C28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Erträge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C28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Nettokosten</a:t>
                      </a: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C28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/>
                        <a:t>Dauer der Ausbildung in Jahren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AC28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54422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</a:rPr>
                        <a:t>Durchschnitt</a:t>
                      </a: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851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buFont typeface="Symbol" panose="05050102010706020507" pitchFamily="18" charset="2"/>
                        <a:buNone/>
                      </a:pPr>
                      <a:r>
                        <a:rPr lang="de-DE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26.210 €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85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18.124 €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85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>
                          <a:solidFill>
                            <a:schemeClr val="tx1"/>
                          </a:solidFill>
                          <a:latin typeface="+mn-lt"/>
                        </a:rPr>
                        <a:t>8.086 €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851B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</a:rPr>
                        <a:t>2 - 3,5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6851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66687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</a:rPr>
                        <a:t>Fachinformatiker</a:t>
                      </a: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>
                          <a:solidFill>
                            <a:schemeClr val="tx1"/>
                          </a:solidFill>
                          <a:latin typeface="+mn-lt"/>
                        </a:rPr>
                        <a:t>29.732 €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>
                          <a:solidFill>
                            <a:schemeClr val="tx1"/>
                          </a:solidFill>
                          <a:latin typeface="+mn-lt"/>
                        </a:rPr>
                        <a:t>22.024 €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>
                          <a:solidFill>
                            <a:schemeClr val="tx1"/>
                          </a:solidFill>
                          <a:latin typeface="+mn-lt"/>
                        </a:rPr>
                        <a:t>7.707 €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</a:rPr>
                        <a:t>3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422353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8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Kfz-Mechatroniker</a:t>
                      </a: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8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19.597 €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8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13.326 €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800" b="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6.217 €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de-DE" sz="1800" b="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3,5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539077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8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</a:rPr>
                        <a:t>Speditions-/Logistikkaufleute</a:t>
                      </a: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>
                          <a:solidFill>
                            <a:schemeClr val="tx1"/>
                          </a:solidFill>
                          <a:latin typeface="+mn-lt"/>
                        </a:rPr>
                        <a:t>24.847 €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>
                          <a:solidFill>
                            <a:schemeClr val="tx1"/>
                          </a:solidFill>
                          <a:latin typeface="+mn-lt"/>
                        </a:rPr>
                        <a:t>19.456 €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b="0" dirty="0">
                          <a:solidFill>
                            <a:schemeClr val="tx1"/>
                          </a:solidFill>
                          <a:latin typeface="+mn-lt"/>
                        </a:rPr>
                        <a:t>5.391 €</a:t>
                      </a:r>
                      <a:endParaRPr lang="de-DE" sz="1800" b="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</a:rPr>
                        <a:t>3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643391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</a:rPr>
                        <a:t>Lebensmittelfachverkäufer</a:t>
                      </a: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>
                          <a:solidFill>
                            <a:schemeClr val="tx1"/>
                          </a:solidFill>
                          <a:latin typeface="+mn-lt"/>
                        </a:rPr>
                        <a:t>26.730 €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baseline="0" dirty="0">
                          <a:solidFill>
                            <a:schemeClr val="tx1"/>
                          </a:solidFill>
                          <a:latin typeface="+mn-lt"/>
                        </a:rPr>
                        <a:t>17.966 €</a:t>
                      </a:r>
                      <a:endParaRPr lang="de-DE" sz="1800" dirty="0">
                        <a:solidFill>
                          <a:schemeClr val="tx1"/>
                        </a:solidFill>
                        <a:latin typeface="+mn-lt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>
                          <a:solidFill>
                            <a:schemeClr val="tx1"/>
                          </a:solidFill>
                          <a:latin typeface="+mn-lt"/>
                        </a:rPr>
                        <a:t>8.764 €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</a:rPr>
                        <a:t>3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22790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 sz="18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</a:rPr>
                        <a:t>Hotelfachfrau/Hotelfachmann</a:t>
                      </a: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>
                          <a:solidFill>
                            <a:schemeClr val="tx1"/>
                          </a:solidFill>
                          <a:latin typeface="+mn-lt"/>
                        </a:rPr>
                        <a:t>21.639 €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>
                          <a:solidFill>
                            <a:schemeClr val="tx1"/>
                          </a:solidFill>
                          <a:latin typeface="+mn-lt"/>
                        </a:rPr>
                        <a:t>22.119 €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>
                          <a:solidFill>
                            <a:srgbClr val="00B050"/>
                          </a:solidFill>
                          <a:latin typeface="+mn-lt"/>
                        </a:rPr>
                        <a:t>-429 €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</a:rPr>
                        <a:t>3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BF3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56036635"/>
                  </a:ext>
                </a:extLst>
              </a:tr>
              <a:tr h="233616">
                <a:tc>
                  <a:txBody>
                    <a:bodyPr/>
                    <a:lstStyle/>
                    <a:p>
                      <a:r>
                        <a:rPr lang="de-DE" sz="18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</a:rPr>
                        <a:t>Maler und Lackierer</a:t>
                      </a: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>
                          <a:solidFill>
                            <a:schemeClr val="tx1"/>
                          </a:solidFill>
                          <a:latin typeface="+mn-lt"/>
                        </a:rPr>
                        <a:t>24.449 €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>
                          <a:solidFill>
                            <a:schemeClr val="tx1"/>
                          </a:solidFill>
                          <a:latin typeface="+mn-lt"/>
                        </a:rPr>
                        <a:t>16.983 €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b="0" dirty="0">
                          <a:solidFill>
                            <a:schemeClr val="tx1"/>
                          </a:solidFill>
                          <a:latin typeface="+mn-lt"/>
                        </a:rPr>
                        <a:t>7.466 €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dirty="0"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latin typeface="+mn-lt"/>
                        </a:rPr>
                        <a:t>3</a:t>
                      </a: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0228911"/>
                  </a:ext>
                </a:extLst>
              </a:tr>
            </a:tbl>
          </a:graphicData>
        </a:graphic>
      </p:graphicFrame>
      <p:sp>
        <p:nvSpPr>
          <p:cNvPr id="19" name="Textfeld 18">
            <a:extLst>
              <a:ext uri="{FF2B5EF4-FFF2-40B4-BE49-F238E27FC236}">
                <a16:creationId xmlns:a16="http://schemas.microsoft.com/office/drawing/2014/main" id="{71C5EE45-D21E-4C71-8957-E30D7149DA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22113" y="5132568"/>
            <a:ext cx="6836699" cy="646972"/>
          </a:xfrm>
          <a:prstGeom prst="rect">
            <a:avLst/>
          </a:prstGeom>
          <a:solidFill>
            <a:srgbClr val="FBF3E8"/>
          </a:solidFill>
          <a:ln w="19050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9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285750" indent="-285750" algn="ctr" eaLnBrk="1" hangingPunct="1">
              <a:lnSpc>
                <a:spcPts val="2200"/>
              </a:lnSpc>
              <a:spcBef>
                <a:spcPts val="600"/>
              </a:spcBef>
              <a:spcAft>
                <a:spcPts val="200"/>
              </a:spcAft>
              <a:buClr>
                <a:schemeClr val="accent1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altLang="de-DE" sz="1800" dirty="0">
                <a:latin typeface="+mj-lt"/>
                <a:cs typeface="+mn-cs"/>
              </a:rPr>
              <a:t>69 % der investierten Mittel refinanzieren sich durch die produktiven Beiträge der Auszubildenden während der Ausbildung.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AFD972E9-1759-3783-DFEC-53117AF5F762}"/>
              </a:ext>
            </a:extLst>
          </p:cNvPr>
          <p:cNvSpPr txBox="1"/>
          <p:nvPr/>
        </p:nvSpPr>
        <p:spPr>
          <a:xfrm>
            <a:off x="658807" y="5624584"/>
            <a:ext cx="6290440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dirty="0">
                <a:solidFill>
                  <a:schemeClr val="bg1">
                    <a:lumMod val="65000"/>
                  </a:schemeClr>
                </a:solidFill>
              </a:rPr>
              <a:t>Quelle: </a:t>
            </a:r>
            <a:r>
              <a:rPr lang="de-DE" sz="1100" dirty="0">
                <a:solidFill>
                  <a:schemeClr val="bg1">
                    <a:lumMod val="65000"/>
                  </a:schemeClr>
                </a:solidFill>
              </a:rPr>
              <a:t>BIBB-Erhebung 2022/2023</a:t>
            </a:r>
            <a:endParaRPr lang="en-GB" sz="11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366515"/>
      </p:ext>
    </p:extLst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1" name="Gerader Verbinder 40">
            <a:extLst>
              <a:ext uri="{FF2B5EF4-FFF2-40B4-BE49-F238E27FC236}">
                <a16:creationId xmlns:a16="http://schemas.microsoft.com/office/drawing/2014/main" id="{A3E5BEE4-6E74-41F9-BF1B-39521456CFA9}"/>
              </a:ext>
            </a:extLst>
          </p:cNvPr>
          <p:cNvCxnSpPr>
            <a:cxnSpLocks/>
          </p:cNvCxnSpPr>
          <p:nvPr/>
        </p:nvCxnSpPr>
        <p:spPr>
          <a:xfrm flipH="1">
            <a:off x="6156872" y="1195049"/>
            <a:ext cx="1" cy="407741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0ADEF79-00EC-4906-91D3-89B4A8CF00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636960" y="1568074"/>
            <a:ext cx="5040000" cy="432000"/>
          </a:xfrm>
          <a:solidFill>
            <a:srgbClr val="D6851B"/>
          </a:solidFill>
        </p:spPr>
        <p:txBody>
          <a:bodyPr wrap="square" lIns="36000" tIns="72000" rIns="36000" bIns="72000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800" b="1" spc="20" dirty="0"/>
              <a:t>Nach und während der Ausbildung (längerfristig)</a:t>
            </a:r>
          </a:p>
        </p:txBody>
      </p:sp>
      <p:sp>
        <p:nvSpPr>
          <p:cNvPr id="23" name="Textplatzhalter 3">
            <a:extLst>
              <a:ext uri="{FF2B5EF4-FFF2-40B4-BE49-F238E27FC236}">
                <a16:creationId xmlns:a16="http://schemas.microsoft.com/office/drawing/2014/main" id="{2D371EC3-A387-461F-AA58-FE1A8E4228EF}"/>
              </a:ext>
            </a:extLst>
          </p:cNvPr>
          <p:cNvSpPr txBox="1">
            <a:spLocks/>
          </p:cNvSpPr>
          <p:nvPr/>
        </p:nvSpPr>
        <p:spPr>
          <a:xfrm>
            <a:off x="3636960" y="1996070"/>
            <a:ext cx="5040000" cy="396000"/>
          </a:xfrm>
          <a:prstGeom prst="rect">
            <a:avLst/>
          </a:prstGeom>
          <a:solidFill>
            <a:srgbClr val="FBF3E8"/>
          </a:solidFill>
          <a:ln>
            <a:solidFill>
              <a:schemeClr val="accent1"/>
            </a:solidFill>
          </a:ln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spc="20" dirty="0">
                <a:solidFill>
                  <a:schemeClr val="tx1"/>
                </a:solidFill>
              </a:rPr>
              <a:t>Nicht messbare Nutzenfaktoren</a:t>
            </a:r>
          </a:p>
        </p:txBody>
      </p:sp>
      <p:sp>
        <p:nvSpPr>
          <p:cNvPr id="24" name="Textplatzhalter 3">
            <a:extLst>
              <a:ext uri="{FF2B5EF4-FFF2-40B4-BE49-F238E27FC236}">
                <a16:creationId xmlns:a16="http://schemas.microsoft.com/office/drawing/2014/main" id="{299AEAD2-18DA-4C4B-A71D-FEAA181974A4}"/>
              </a:ext>
            </a:extLst>
          </p:cNvPr>
          <p:cNvSpPr txBox="1">
            <a:spLocks/>
          </p:cNvSpPr>
          <p:nvPr/>
        </p:nvSpPr>
        <p:spPr>
          <a:xfrm>
            <a:off x="3636960" y="2652644"/>
            <a:ext cx="5040000" cy="657341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spc="20" dirty="0">
                <a:solidFill>
                  <a:schemeClr val="tx1"/>
                </a:solidFill>
              </a:rPr>
              <a:t>Passgenaue Ausbildung</a:t>
            </a:r>
          </a:p>
          <a:p>
            <a:pPr marL="285750" indent="-285750" algn="ctr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>
                <a:solidFill>
                  <a:schemeClr val="tx1"/>
                </a:solidFill>
              </a:rPr>
              <a:t>Vermittlung firmenspezifischer Fertigkeiten </a:t>
            </a:r>
          </a:p>
        </p:txBody>
      </p:sp>
      <p:sp>
        <p:nvSpPr>
          <p:cNvPr id="25" name="Textplatzhalter 3">
            <a:extLst>
              <a:ext uri="{FF2B5EF4-FFF2-40B4-BE49-F238E27FC236}">
                <a16:creationId xmlns:a16="http://schemas.microsoft.com/office/drawing/2014/main" id="{8DA752B4-A0BB-416B-ADE7-2C88C776DBBD}"/>
              </a:ext>
            </a:extLst>
          </p:cNvPr>
          <p:cNvSpPr txBox="1">
            <a:spLocks/>
          </p:cNvSpPr>
          <p:nvPr/>
        </p:nvSpPr>
        <p:spPr>
          <a:xfrm>
            <a:off x="3636960" y="3440456"/>
            <a:ext cx="5040000" cy="657341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spc="20" dirty="0">
                <a:solidFill>
                  <a:schemeClr val="tx1"/>
                </a:solidFill>
              </a:rPr>
              <a:t>Selektion</a:t>
            </a:r>
          </a:p>
          <a:p>
            <a:pPr marL="285750" indent="-285750" algn="ctr" defTabSz="914400">
              <a:lnSpc>
                <a:spcPts val="2200"/>
              </a:lnSpc>
              <a:spcBef>
                <a:spcPts val="0"/>
              </a:spcBef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>
                <a:solidFill>
                  <a:schemeClr val="tx1"/>
                </a:solidFill>
              </a:rPr>
              <a:t>Vermeidung von Fehlbesetzungen</a:t>
            </a:r>
          </a:p>
        </p:txBody>
      </p:sp>
      <p:sp>
        <p:nvSpPr>
          <p:cNvPr id="29" name="Textplatzhalter 3">
            <a:extLst>
              <a:ext uri="{FF2B5EF4-FFF2-40B4-BE49-F238E27FC236}">
                <a16:creationId xmlns:a16="http://schemas.microsoft.com/office/drawing/2014/main" id="{D9BD8C14-AC28-4C1F-9470-1BBC9113B764}"/>
              </a:ext>
            </a:extLst>
          </p:cNvPr>
          <p:cNvSpPr txBox="1">
            <a:spLocks/>
          </p:cNvSpPr>
          <p:nvPr/>
        </p:nvSpPr>
        <p:spPr>
          <a:xfrm>
            <a:off x="3636960" y="4228268"/>
            <a:ext cx="5040000" cy="391628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spc="20" dirty="0">
                <a:solidFill>
                  <a:schemeClr val="tx1"/>
                </a:solidFill>
              </a:rPr>
              <a:t>Vorbeugung von Fachkräfteengpässen</a:t>
            </a:r>
          </a:p>
        </p:txBody>
      </p:sp>
      <p:sp>
        <p:nvSpPr>
          <p:cNvPr id="37" name="Textplatzhalter 3">
            <a:extLst>
              <a:ext uri="{FF2B5EF4-FFF2-40B4-BE49-F238E27FC236}">
                <a16:creationId xmlns:a16="http://schemas.microsoft.com/office/drawing/2014/main" id="{C5DBAD32-32D4-4406-A167-79D764ABF7CD}"/>
              </a:ext>
            </a:extLst>
          </p:cNvPr>
          <p:cNvSpPr txBox="1">
            <a:spLocks/>
          </p:cNvSpPr>
          <p:nvPr/>
        </p:nvSpPr>
        <p:spPr>
          <a:xfrm>
            <a:off x="4716960" y="885539"/>
            <a:ext cx="2880000" cy="504000"/>
          </a:xfrm>
          <a:prstGeom prst="rect">
            <a:avLst/>
          </a:prstGeom>
          <a:solidFill>
            <a:srgbClr val="D6851B"/>
          </a:solidFill>
        </p:spPr>
        <p:txBody>
          <a:bodyPr vert="horz" lIns="0" tIns="0" rIns="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800" b="1" dirty="0"/>
              <a:t>Nutzenaspekte</a:t>
            </a:r>
          </a:p>
        </p:txBody>
      </p:sp>
      <p:sp>
        <p:nvSpPr>
          <p:cNvPr id="6" name="Titel 5">
            <a:extLst>
              <a:ext uri="{FF2B5EF4-FFF2-40B4-BE49-F238E27FC236}">
                <a16:creationId xmlns:a16="http://schemas.microsoft.com/office/drawing/2014/main" id="{A52388F7-8896-43BA-9094-FFF2D7C883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3. c) Worin bestehen die Nutzenaspekte?</a:t>
            </a:r>
          </a:p>
        </p:txBody>
      </p:sp>
      <p:sp>
        <p:nvSpPr>
          <p:cNvPr id="16" name="Textplatzhalter 3">
            <a:extLst>
              <a:ext uri="{FF2B5EF4-FFF2-40B4-BE49-F238E27FC236}">
                <a16:creationId xmlns:a16="http://schemas.microsoft.com/office/drawing/2014/main" id="{A5813624-45C2-4EDB-892B-9B8D27C56D7C}"/>
              </a:ext>
            </a:extLst>
          </p:cNvPr>
          <p:cNvSpPr txBox="1">
            <a:spLocks/>
          </p:cNvSpPr>
          <p:nvPr/>
        </p:nvSpPr>
        <p:spPr>
          <a:xfrm>
            <a:off x="3636960" y="4750367"/>
            <a:ext cx="5040000" cy="391628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spc="20" dirty="0">
                <a:solidFill>
                  <a:schemeClr val="tx1"/>
                </a:solidFill>
              </a:rPr>
              <a:t>Bessere Bindung von Mitarbeitenden</a:t>
            </a:r>
          </a:p>
        </p:txBody>
      </p:sp>
      <p:sp>
        <p:nvSpPr>
          <p:cNvPr id="17" name="Textplatzhalter 3">
            <a:extLst>
              <a:ext uri="{FF2B5EF4-FFF2-40B4-BE49-F238E27FC236}">
                <a16:creationId xmlns:a16="http://schemas.microsoft.com/office/drawing/2014/main" id="{682C7A98-2185-4AA1-9179-379C0896795B}"/>
              </a:ext>
            </a:extLst>
          </p:cNvPr>
          <p:cNvSpPr txBox="1">
            <a:spLocks/>
          </p:cNvSpPr>
          <p:nvPr/>
        </p:nvSpPr>
        <p:spPr>
          <a:xfrm>
            <a:off x="3636960" y="5272465"/>
            <a:ext cx="5040000" cy="391628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spc="20" dirty="0">
                <a:solidFill>
                  <a:schemeClr val="tx1"/>
                </a:solidFill>
              </a:rPr>
              <a:t>Imagepflege (CSR)</a:t>
            </a:r>
          </a:p>
        </p:txBody>
      </p:sp>
    </p:spTree>
    <p:extLst>
      <p:ext uri="{BB962C8B-B14F-4D97-AF65-F5344CB8AC3E}">
        <p14:creationId xmlns:p14="http://schemas.microsoft.com/office/powerpoint/2010/main" val="2893951147"/>
      </p:ext>
    </p:extLst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1093526"/>
          </a:xfrm>
        </p:spPr>
        <p:txBody>
          <a:bodyPr>
            <a:normAutofit/>
          </a:bodyPr>
          <a:lstStyle/>
          <a:p>
            <a:r>
              <a:rPr lang="de-DE" dirty="0"/>
              <a:t>4. Ist Neueinstellung günstiger als Ausbildung?</a:t>
            </a:r>
            <a:endParaRPr lang="de-DE" dirty="0">
              <a:solidFill>
                <a:srgbClr val="D6851B"/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2BF8F37-371D-40FB-87AD-4FC5A8133E45}"/>
              </a:ext>
            </a:extLst>
          </p:cNvPr>
          <p:cNvSpPr txBox="1"/>
          <p:nvPr/>
        </p:nvSpPr>
        <p:spPr>
          <a:xfrm>
            <a:off x="658812" y="1567612"/>
            <a:ext cx="7528844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indent="-457200">
              <a:lnSpc>
                <a:spcPts val="2400"/>
              </a:lnSpc>
              <a:spcAft>
                <a:spcPts val="1200"/>
              </a:spcAft>
              <a:buFont typeface="+mj-lt"/>
              <a:buAutoNum type="alphaLcParenR"/>
            </a:pPr>
            <a:r>
              <a:rPr lang="de-DE" sz="2000" dirty="0">
                <a:latin typeface="+mj-lt"/>
              </a:rPr>
              <a:t>Welche Kosten entstehen bei der Einstellung neuer Fachkräfte?</a:t>
            </a:r>
          </a:p>
          <a:p>
            <a:pPr marL="457200" indent="-457200">
              <a:lnSpc>
                <a:spcPts val="2400"/>
              </a:lnSpc>
              <a:spcAft>
                <a:spcPts val="1200"/>
              </a:spcAft>
              <a:buFont typeface="+mj-lt"/>
              <a:buAutoNum type="alphaLcParenR"/>
            </a:pPr>
            <a:r>
              <a:rPr lang="de-DE" sz="2000" dirty="0">
                <a:latin typeface="+mj-lt"/>
              </a:rPr>
              <a:t>Wieviel kostet eine Neueinstellung?</a:t>
            </a:r>
          </a:p>
        </p:txBody>
      </p:sp>
    </p:spTree>
    <p:extLst>
      <p:ext uri="{BB962C8B-B14F-4D97-AF65-F5344CB8AC3E}">
        <p14:creationId xmlns:p14="http://schemas.microsoft.com/office/powerpoint/2010/main" val="3515884310"/>
      </p:ext>
    </p:extLst>
  </p:cSld>
  <p:clrMapOvr>
    <a:masterClrMapping/>
  </p:clrMapOvr>
  <p:transition spd="slow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1093526"/>
          </a:xfrm>
        </p:spPr>
        <p:txBody>
          <a:bodyPr>
            <a:normAutofit/>
          </a:bodyPr>
          <a:lstStyle/>
          <a:p>
            <a:r>
              <a:rPr lang="de-DE" dirty="0"/>
              <a:t>5. Duale Ausbildung – ein lohnendes Modell</a:t>
            </a:r>
            <a:endParaRPr lang="de-DE" dirty="0">
              <a:solidFill>
                <a:srgbClr val="D6851B"/>
              </a:solidFill>
            </a:endParaRPr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72BF8F37-371D-40FB-87AD-4FC5A8133E45}"/>
              </a:ext>
            </a:extLst>
          </p:cNvPr>
          <p:cNvSpPr txBox="1"/>
          <p:nvPr/>
        </p:nvSpPr>
        <p:spPr>
          <a:xfrm>
            <a:off x="658812" y="1567612"/>
            <a:ext cx="7528844" cy="16927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indent="-457200">
              <a:lnSpc>
                <a:spcPts val="2400"/>
              </a:lnSpc>
              <a:spcAft>
                <a:spcPts val="1200"/>
              </a:spcAft>
              <a:buFont typeface="+mj-lt"/>
              <a:buAutoNum type="alphaLcParenR"/>
            </a:pPr>
            <a:r>
              <a:rPr lang="de-DE" sz="2000" dirty="0">
                <a:latin typeface="+mj-lt"/>
              </a:rPr>
              <a:t>Erträge und Nutzen auf einen Blick</a:t>
            </a:r>
          </a:p>
          <a:p>
            <a:pPr marL="457200" indent="-457200">
              <a:lnSpc>
                <a:spcPts val="2400"/>
              </a:lnSpc>
              <a:spcAft>
                <a:spcPts val="1200"/>
              </a:spcAft>
              <a:buFont typeface="+mj-lt"/>
              <a:buAutoNum type="alphaLcParenR"/>
            </a:pPr>
            <a:r>
              <a:rPr lang="de-DE" sz="2000" dirty="0">
                <a:latin typeface="+mj-lt"/>
              </a:rPr>
              <a:t>Abwägung von Kosten und Nutzen</a:t>
            </a:r>
          </a:p>
          <a:p>
            <a:pPr marL="457200" indent="-457200">
              <a:lnSpc>
                <a:spcPts val="2400"/>
              </a:lnSpc>
              <a:spcAft>
                <a:spcPts val="1200"/>
              </a:spcAft>
              <a:buFont typeface="+mj-lt"/>
              <a:buAutoNum type="alphaLcParenR"/>
            </a:pPr>
            <a:r>
              <a:rPr lang="de-DE" sz="2000" dirty="0">
                <a:latin typeface="+mj-lt"/>
              </a:rPr>
              <a:t>Nutzenaspekte für den Betrieb im Überblick</a:t>
            </a:r>
          </a:p>
          <a:p>
            <a:pPr marL="457200" indent="-457200">
              <a:lnSpc>
                <a:spcPts val="2400"/>
              </a:lnSpc>
              <a:spcAft>
                <a:spcPts val="1200"/>
              </a:spcAft>
              <a:buFont typeface="+mj-lt"/>
              <a:buAutoNum type="alphaLcParenR"/>
            </a:pPr>
            <a:r>
              <a:rPr lang="de-DE" sz="2000" dirty="0">
                <a:latin typeface="+mj-lt"/>
              </a:rPr>
              <a:t>Gesellschaftliche und volkswirtschaftliche Aspekte</a:t>
            </a:r>
          </a:p>
        </p:txBody>
      </p:sp>
    </p:spTree>
    <p:extLst>
      <p:ext uri="{BB962C8B-B14F-4D97-AF65-F5344CB8AC3E}">
        <p14:creationId xmlns:p14="http://schemas.microsoft.com/office/powerpoint/2010/main" val="2907171928"/>
      </p:ext>
    </p:extLst>
  </p:cSld>
  <p:clrMapOvr>
    <a:masterClrMapping/>
  </p:clrMapOvr>
  <p:transition spd="slow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2" name="Gerader Verbinder 51">
            <a:extLst>
              <a:ext uri="{FF2B5EF4-FFF2-40B4-BE49-F238E27FC236}">
                <a16:creationId xmlns:a16="http://schemas.microsoft.com/office/drawing/2014/main" id="{9F3B998C-AC3F-4794-880D-84880F07AE46}"/>
              </a:ext>
            </a:extLst>
          </p:cNvPr>
          <p:cNvCxnSpPr>
            <a:cxnSpLocks/>
            <a:endCxn id="44" idx="0"/>
          </p:cNvCxnSpPr>
          <p:nvPr/>
        </p:nvCxnSpPr>
        <p:spPr>
          <a:xfrm flipH="1">
            <a:off x="5069693" y="2244255"/>
            <a:ext cx="17126" cy="224992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Gerader Verbinder 52">
            <a:extLst>
              <a:ext uri="{FF2B5EF4-FFF2-40B4-BE49-F238E27FC236}">
                <a16:creationId xmlns:a16="http://schemas.microsoft.com/office/drawing/2014/main" id="{F248277D-73A9-4F77-AD0F-F8FE8862319B}"/>
              </a:ext>
            </a:extLst>
          </p:cNvPr>
          <p:cNvCxnSpPr>
            <a:cxnSpLocks/>
          </p:cNvCxnSpPr>
          <p:nvPr/>
        </p:nvCxnSpPr>
        <p:spPr>
          <a:xfrm>
            <a:off x="7301700" y="2213040"/>
            <a:ext cx="0" cy="265688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Gerader Verbinder 53">
            <a:extLst>
              <a:ext uri="{FF2B5EF4-FFF2-40B4-BE49-F238E27FC236}">
                <a16:creationId xmlns:a16="http://schemas.microsoft.com/office/drawing/2014/main" id="{67A23176-D976-477E-B418-F7EDCDFAE6DD}"/>
              </a:ext>
            </a:extLst>
          </p:cNvPr>
          <p:cNvCxnSpPr>
            <a:cxnSpLocks/>
            <a:endCxn id="35" idx="0"/>
          </p:cNvCxnSpPr>
          <p:nvPr/>
        </p:nvCxnSpPr>
        <p:spPr>
          <a:xfrm>
            <a:off x="10081726" y="2061375"/>
            <a:ext cx="10849" cy="293850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Gerader Verbinder 54">
            <a:extLst>
              <a:ext uri="{FF2B5EF4-FFF2-40B4-BE49-F238E27FC236}">
                <a16:creationId xmlns:a16="http://schemas.microsoft.com/office/drawing/2014/main" id="{10B77064-9233-4E44-BC31-734ABC2624A7}"/>
              </a:ext>
            </a:extLst>
          </p:cNvPr>
          <p:cNvCxnSpPr>
            <a:cxnSpLocks/>
            <a:stCxn id="4" idx="2"/>
            <a:endCxn id="41" idx="0"/>
          </p:cNvCxnSpPr>
          <p:nvPr/>
        </p:nvCxnSpPr>
        <p:spPr>
          <a:xfrm>
            <a:off x="2278812" y="1757968"/>
            <a:ext cx="0" cy="304955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el 2">
            <a:extLst>
              <a:ext uri="{FF2B5EF4-FFF2-40B4-BE49-F238E27FC236}">
                <a16:creationId xmlns:a16="http://schemas.microsoft.com/office/drawing/2014/main" id="{4D82307E-9F42-4EE4-B180-087417AAD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5. a) Erträge und Nutzen auf einen Blick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0ADEF79-00EC-4906-91D3-89B4A8CF00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2" y="1397118"/>
            <a:ext cx="3240000" cy="360850"/>
          </a:xfrm>
          <a:solidFill>
            <a:srgbClr val="EAC28D"/>
          </a:solidFill>
        </p:spPr>
        <p:txBody>
          <a:bodyPr wrap="square" lIns="36000" tIns="72000" rIns="36000" bIns="72000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400" spc="20" dirty="0"/>
              <a:t>Während der Ausbildung (kurzfristig)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F2D45D2A-CE04-42D0-9076-1FC4CFAA23EC}"/>
              </a:ext>
            </a:extLst>
          </p:cNvPr>
          <p:cNvSpPr txBox="1">
            <a:spLocks/>
          </p:cNvSpPr>
          <p:nvPr/>
        </p:nvSpPr>
        <p:spPr>
          <a:xfrm>
            <a:off x="4025693" y="828041"/>
            <a:ext cx="4233210" cy="432000"/>
          </a:xfrm>
          <a:prstGeom prst="rect">
            <a:avLst/>
          </a:prstGeom>
          <a:solidFill>
            <a:srgbClr val="D6851B"/>
          </a:solidFill>
        </p:spPr>
        <p:txBody>
          <a:bodyPr vert="horz" lIns="0" tIns="0" rIns="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800" b="1" dirty="0"/>
              <a:t>Erträge und Nutzen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3B13838D-A3A5-42AA-895A-AA0A579D710B}"/>
              </a:ext>
            </a:extLst>
          </p:cNvPr>
          <p:cNvSpPr txBox="1"/>
          <p:nvPr/>
        </p:nvSpPr>
        <p:spPr>
          <a:xfrm>
            <a:off x="560619" y="5506598"/>
            <a:ext cx="8131436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 * Europäischer Sozialfonds, Bundesagentur für Arbeit; </a:t>
            </a:r>
          </a:p>
          <a:p>
            <a:r>
              <a:rPr lang="de-DE" altLang="de-D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Weitere Quellen: </a:t>
            </a:r>
            <a:r>
              <a:rPr lang="de-DE" altLang="de-DE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BIBB Datenreport zum Berufsbildungsbericht (2026), BIBB Report 2/2025</a:t>
            </a:r>
            <a:endParaRPr lang="en-GB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de-DE" sz="11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  <p:sp>
        <p:nvSpPr>
          <p:cNvPr id="20" name="Textplatzhalter 3">
            <a:extLst>
              <a:ext uri="{FF2B5EF4-FFF2-40B4-BE49-F238E27FC236}">
                <a16:creationId xmlns:a16="http://schemas.microsoft.com/office/drawing/2014/main" id="{6ED48A4A-3AF6-43DF-A4F5-9702626E922F}"/>
              </a:ext>
            </a:extLst>
          </p:cNvPr>
          <p:cNvSpPr txBox="1">
            <a:spLocks/>
          </p:cNvSpPr>
          <p:nvPr/>
        </p:nvSpPr>
        <p:spPr>
          <a:xfrm>
            <a:off x="658812" y="2613545"/>
            <a:ext cx="3240000" cy="72248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e-DE" sz="1400" spc="20" dirty="0">
                <a:solidFill>
                  <a:schemeClr val="tx1"/>
                </a:solidFill>
              </a:rPr>
              <a:t>39 % einfache Tätigkeiten </a:t>
            </a:r>
          </a:p>
          <a:p>
            <a:pPr marL="285750" indent="-285750" algn="ctr" defTabSz="914400">
              <a:lnSpc>
                <a:spcPts val="1500"/>
              </a:lnSpc>
              <a:spcBef>
                <a:spcPts val="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400" dirty="0">
                <a:solidFill>
                  <a:schemeClr val="tx1"/>
                </a:solidFill>
              </a:rPr>
              <a:t>Eingesparte Kosten für eine ungelernte Arbeitskraft</a:t>
            </a:r>
          </a:p>
        </p:txBody>
      </p:sp>
      <p:sp>
        <p:nvSpPr>
          <p:cNvPr id="21" name="Textplatzhalter 3">
            <a:extLst>
              <a:ext uri="{FF2B5EF4-FFF2-40B4-BE49-F238E27FC236}">
                <a16:creationId xmlns:a16="http://schemas.microsoft.com/office/drawing/2014/main" id="{4E43C32F-8D40-455E-9B41-CFD7208112A4}"/>
              </a:ext>
            </a:extLst>
          </p:cNvPr>
          <p:cNvSpPr txBox="1">
            <a:spLocks/>
          </p:cNvSpPr>
          <p:nvPr/>
        </p:nvSpPr>
        <p:spPr>
          <a:xfrm>
            <a:off x="658812" y="3473109"/>
            <a:ext cx="3240000" cy="53012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e-DE" sz="1400" spc="20" dirty="0">
                <a:solidFill>
                  <a:schemeClr val="tx1"/>
                </a:solidFill>
              </a:rPr>
              <a:t>59 % Fachkrafttätigkeiten </a:t>
            </a:r>
          </a:p>
          <a:p>
            <a:pPr marL="285750" indent="-285750" algn="ctr" defTabSz="914400">
              <a:lnSpc>
                <a:spcPts val="1500"/>
              </a:lnSpc>
              <a:spcBef>
                <a:spcPts val="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400" spc="-20" dirty="0">
                <a:solidFill>
                  <a:schemeClr val="tx1"/>
                </a:solidFill>
              </a:rPr>
              <a:t>Eingesparte Kosten für eine Fachkraft</a:t>
            </a:r>
          </a:p>
        </p:txBody>
      </p:sp>
      <p:sp>
        <p:nvSpPr>
          <p:cNvPr id="22" name="Textplatzhalter 3">
            <a:extLst>
              <a:ext uri="{FF2B5EF4-FFF2-40B4-BE49-F238E27FC236}">
                <a16:creationId xmlns:a16="http://schemas.microsoft.com/office/drawing/2014/main" id="{9B145DD1-78BC-405C-B4CD-444AB798401E}"/>
              </a:ext>
            </a:extLst>
          </p:cNvPr>
          <p:cNvSpPr txBox="1">
            <a:spLocks/>
          </p:cNvSpPr>
          <p:nvPr/>
        </p:nvSpPr>
        <p:spPr>
          <a:xfrm>
            <a:off x="4025693" y="1393562"/>
            <a:ext cx="7686882" cy="360850"/>
          </a:xfrm>
          <a:prstGeom prst="rect">
            <a:avLst/>
          </a:prstGeom>
          <a:solidFill>
            <a:srgbClr val="EAC28D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400" spc="20" dirty="0"/>
              <a:t>Nach und während der Ausbildung (langfristig)</a:t>
            </a:r>
          </a:p>
        </p:txBody>
      </p:sp>
      <p:sp>
        <p:nvSpPr>
          <p:cNvPr id="23" name="Textplatzhalter 3">
            <a:extLst>
              <a:ext uri="{FF2B5EF4-FFF2-40B4-BE49-F238E27FC236}">
                <a16:creationId xmlns:a16="http://schemas.microsoft.com/office/drawing/2014/main" id="{2D371EC3-A387-461F-AA58-FE1A8E4228EF}"/>
              </a:ext>
            </a:extLst>
          </p:cNvPr>
          <p:cNvSpPr txBox="1">
            <a:spLocks/>
          </p:cNvSpPr>
          <p:nvPr/>
        </p:nvSpPr>
        <p:spPr>
          <a:xfrm>
            <a:off x="4025693" y="2396402"/>
            <a:ext cx="2088000" cy="576293"/>
          </a:xfrm>
          <a:prstGeom prst="rect">
            <a:avLst/>
          </a:prstGeom>
          <a:solidFill>
            <a:srgbClr val="EAC28D"/>
          </a:solidFill>
          <a:ln>
            <a:noFill/>
          </a:ln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400" spc="20" dirty="0">
                <a:solidFill>
                  <a:schemeClr val="tx1"/>
                </a:solidFill>
              </a:rPr>
              <a:t>Personalgewinnungs-kosten</a:t>
            </a:r>
          </a:p>
        </p:txBody>
      </p:sp>
      <p:sp>
        <p:nvSpPr>
          <p:cNvPr id="24" name="Textplatzhalter 3">
            <a:extLst>
              <a:ext uri="{FF2B5EF4-FFF2-40B4-BE49-F238E27FC236}">
                <a16:creationId xmlns:a16="http://schemas.microsoft.com/office/drawing/2014/main" id="{299AEAD2-18DA-4C4B-A71D-FEAA181974A4}"/>
              </a:ext>
            </a:extLst>
          </p:cNvPr>
          <p:cNvSpPr txBox="1">
            <a:spLocks/>
          </p:cNvSpPr>
          <p:nvPr/>
        </p:nvSpPr>
        <p:spPr>
          <a:xfrm>
            <a:off x="4025693" y="3099742"/>
            <a:ext cx="2088000" cy="33776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e-DE" sz="1400" spc="20" dirty="0" err="1">
                <a:solidFill>
                  <a:schemeClr val="tx1"/>
                </a:solidFill>
              </a:rPr>
              <a:t>Inseratskosten</a:t>
            </a:r>
            <a:endParaRPr lang="de-DE" sz="1400" spc="20" dirty="0">
              <a:solidFill>
                <a:schemeClr val="tx1"/>
              </a:solidFill>
            </a:endParaRPr>
          </a:p>
        </p:txBody>
      </p:sp>
      <p:sp>
        <p:nvSpPr>
          <p:cNvPr id="25" name="Textplatzhalter 3">
            <a:extLst>
              <a:ext uri="{FF2B5EF4-FFF2-40B4-BE49-F238E27FC236}">
                <a16:creationId xmlns:a16="http://schemas.microsoft.com/office/drawing/2014/main" id="{8DA752B4-A0BB-416B-ADE7-2C88C776DBBD}"/>
              </a:ext>
            </a:extLst>
          </p:cNvPr>
          <p:cNvSpPr txBox="1">
            <a:spLocks/>
          </p:cNvSpPr>
          <p:nvPr/>
        </p:nvSpPr>
        <p:spPr>
          <a:xfrm>
            <a:off x="4025693" y="3564556"/>
            <a:ext cx="2088000" cy="33776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e-DE" sz="1400" spc="20" dirty="0">
                <a:solidFill>
                  <a:schemeClr val="tx1"/>
                </a:solidFill>
              </a:rPr>
              <a:t>Vorauswahl</a:t>
            </a:r>
          </a:p>
        </p:txBody>
      </p:sp>
      <p:sp>
        <p:nvSpPr>
          <p:cNvPr id="27" name="Textplatzhalter 3">
            <a:extLst>
              <a:ext uri="{FF2B5EF4-FFF2-40B4-BE49-F238E27FC236}">
                <a16:creationId xmlns:a16="http://schemas.microsoft.com/office/drawing/2014/main" id="{858BAEB2-2157-42EF-BBA0-3B0D94422291}"/>
              </a:ext>
            </a:extLst>
          </p:cNvPr>
          <p:cNvSpPr txBox="1">
            <a:spLocks/>
          </p:cNvSpPr>
          <p:nvPr/>
        </p:nvSpPr>
        <p:spPr>
          <a:xfrm>
            <a:off x="6257700" y="2395920"/>
            <a:ext cx="2088000" cy="576293"/>
          </a:xfrm>
          <a:prstGeom prst="rect">
            <a:avLst/>
          </a:prstGeom>
          <a:solidFill>
            <a:srgbClr val="EAC28D"/>
          </a:solidFill>
          <a:ln>
            <a:noFill/>
          </a:ln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400" spc="20" dirty="0">
                <a:solidFill>
                  <a:schemeClr val="tx1"/>
                </a:solidFill>
              </a:rPr>
              <a:t>Einarbeitungs-</a:t>
            </a:r>
            <a:br>
              <a:rPr lang="de-DE" sz="1400" spc="20" dirty="0">
                <a:solidFill>
                  <a:schemeClr val="tx1"/>
                </a:solidFill>
              </a:rPr>
            </a:br>
            <a:r>
              <a:rPr lang="de-DE" sz="1400" spc="20" dirty="0">
                <a:solidFill>
                  <a:schemeClr val="tx1"/>
                </a:solidFill>
              </a:rPr>
              <a:t>kosten</a:t>
            </a:r>
          </a:p>
        </p:txBody>
      </p:sp>
      <p:sp>
        <p:nvSpPr>
          <p:cNvPr id="29" name="Textplatzhalter 3">
            <a:extLst>
              <a:ext uri="{FF2B5EF4-FFF2-40B4-BE49-F238E27FC236}">
                <a16:creationId xmlns:a16="http://schemas.microsoft.com/office/drawing/2014/main" id="{D9BD8C14-AC28-4C1F-9470-1BBC9113B764}"/>
              </a:ext>
            </a:extLst>
          </p:cNvPr>
          <p:cNvSpPr txBox="1">
            <a:spLocks/>
          </p:cNvSpPr>
          <p:nvPr/>
        </p:nvSpPr>
        <p:spPr>
          <a:xfrm>
            <a:off x="6257700" y="3578564"/>
            <a:ext cx="2088000" cy="33776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  <a:buClrTx/>
            </a:pPr>
            <a:r>
              <a:rPr lang="de-DE" altLang="de-DE" sz="1400" dirty="0">
                <a:solidFill>
                  <a:schemeClr val="tx1"/>
                </a:solidFill>
                <a:cs typeface="Arial" charset="0"/>
              </a:rPr>
              <a:t>Weiterbildungskosten</a:t>
            </a:r>
          </a:p>
        </p:txBody>
      </p:sp>
      <p:sp>
        <p:nvSpPr>
          <p:cNvPr id="30" name="Textplatzhalter 3">
            <a:extLst>
              <a:ext uri="{FF2B5EF4-FFF2-40B4-BE49-F238E27FC236}">
                <a16:creationId xmlns:a16="http://schemas.microsoft.com/office/drawing/2014/main" id="{497BB729-88A3-41D5-9175-A11B91DC20CB}"/>
              </a:ext>
            </a:extLst>
          </p:cNvPr>
          <p:cNvSpPr txBox="1">
            <a:spLocks/>
          </p:cNvSpPr>
          <p:nvPr/>
        </p:nvSpPr>
        <p:spPr>
          <a:xfrm>
            <a:off x="8472575" y="1894982"/>
            <a:ext cx="3240000" cy="36085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400" b="1" spc="20" dirty="0"/>
              <a:t>Nicht messbare Nutzenfaktoren</a:t>
            </a:r>
          </a:p>
        </p:txBody>
      </p:sp>
      <p:sp>
        <p:nvSpPr>
          <p:cNvPr id="31" name="Textplatzhalter 3">
            <a:extLst>
              <a:ext uri="{FF2B5EF4-FFF2-40B4-BE49-F238E27FC236}">
                <a16:creationId xmlns:a16="http://schemas.microsoft.com/office/drawing/2014/main" id="{F2A5860E-A85B-4A29-9C3F-14AB6B643320}"/>
              </a:ext>
            </a:extLst>
          </p:cNvPr>
          <p:cNvSpPr txBox="1">
            <a:spLocks/>
          </p:cNvSpPr>
          <p:nvPr/>
        </p:nvSpPr>
        <p:spPr>
          <a:xfrm>
            <a:off x="8472575" y="2395920"/>
            <a:ext cx="3240000" cy="72248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e-DE" sz="1400" spc="20" dirty="0">
                <a:solidFill>
                  <a:schemeClr val="tx1"/>
                </a:solidFill>
              </a:rPr>
              <a:t>Passgenaue Ausbildung</a:t>
            </a:r>
          </a:p>
          <a:p>
            <a:pPr marL="285750" indent="-285750" algn="ctr" defTabSz="914400">
              <a:lnSpc>
                <a:spcPts val="1500"/>
              </a:lnSpc>
              <a:spcBef>
                <a:spcPts val="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400" dirty="0">
                <a:solidFill>
                  <a:schemeClr val="tx1"/>
                </a:solidFill>
              </a:rPr>
              <a:t>Vermittlung firmenspezifischer Fertigkeiten </a:t>
            </a:r>
          </a:p>
        </p:txBody>
      </p:sp>
      <p:sp>
        <p:nvSpPr>
          <p:cNvPr id="32" name="Textplatzhalter 3">
            <a:extLst>
              <a:ext uri="{FF2B5EF4-FFF2-40B4-BE49-F238E27FC236}">
                <a16:creationId xmlns:a16="http://schemas.microsoft.com/office/drawing/2014/main" id="{4305A8B3-2531-41F2-A438-5F18E4036627}"/>
              </a:ext>
            </a:extLst>
          </p:cNvPr>
          <p:cNvSpPr txBox="1">
            <a:spLocks/>
          </p:cNvSpPr>
          <p:nvPr/>
        </p:nvSpPr>
        <p:spPr>
          <a:xfrm>
            <a:off x="8472575" y="3276243"/>
            <a:ext cx="3240000" cy="53012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e-DE" sz="1400" spc="20" dirty="0">
                <a:solidFill>
                  <a:schemeClr val="tx1"/>
                </a:solidFill>
              </a:rPr>
              <a:t>Selektion </a:t>
            </a:r>
          </a:p>
          <a:p>
            <a:pPr marL="285750" indent="-285750" algn="ctr" defTabSz="914400">
              <a:lnSpc>
                <a:spcPts val="1500"/>
              </a:lnSpc>
              <a:spcBef>
                <a:spcPts val="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400" spc="-20" dirty="0">
                <a:solidFill>
                  <a:schemeClr val="tx1"/>
                </a:solidFill>
              </a:rPr>
              <a:t>Vermeidung von Fehlbesetzungen</a:t>
            </a:r>
          </a:p>
        </p:txBody>
      </p:sp>
      <p:sp>
        <p:nvSpPr>
          <p:cNvPr id="33" name="Textplatzhalter 3">
            <a:extLst>
              <a:ext uri="{FF2B5EF4-FFF2-40B4-BE49-F238E27FC236}">
                <a16:creationId xmlns:a16="http://schemas.microsoft.com/office/drawing/2014/main" id="{CDF21ECD-BBB7-4A1D-808F-07DC10B198AC}"/>
              </a:ext>
            </a:extLst>
          </p:cNvPr>
          <p:cNvSpPr txBox="1">
            <a:spLocks/>
          </p:cNvSpPr>
          <p:nvPr/>
        </p:nvSpPr>
        <p:spPr>
          <a:xfrm>
            <a:off x="8472575" y="3975322"/>
            <a:ext cx="3240000" cy="33776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e-DE" sz="1400" spc="20" dirty="0">
                <a:solidFill>
                  <a:schemeClr val="tx1"/>
                </a:solidFill>
              </a:rPr>
              <a:t>Vermeidung von Fachkräfteengpässen	</a:t>
            </a:r>
          </a:p>
        </p:txBody>
      </p:sp>
      <p:sp>
        <p:nvSpPr>
          <p:cNvPr id="34" name="Textplatzhalter 3">
            <a:extLst>
              <a:ext uri="{FF2B5EF4-FFF2-40B4-BE49-F238E27FC236}">
                <a16:creationId xmlns:a16="http://schemas.microsoft.com/office/drawing/2014/main" id="{CC10857E-6071-43E2-BA07-72CCE78090B8}"/>
              </a:ext>
            </a:extLst>
          </p:cNvPr>
          <p:cNvSpPr txBox="1">
            <a:spLocks/>
          </p:cNvSpPr>
          <p:nvPr/>
        </p:nvSpPr>
        <p:spPr>
          <a:xfrm>
            <a:off x="8472575" y="4493158"/>
            <a:ext cx="3240000" cy="33776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e-DE" sz="1400" spc="20" dirty="0">
                <a:solidFill>
                  <a:schemeClr val="tx1"/>
                </a:solidFill>
              </a:rPr>
              <a:t>Bessere Bindung von Mitarbeitenden</a:t>
            </a:r>
          </a:p>
        </p:txBody>
      </p:sp>
      <p:sp>
        <p:nvSpPr>
          <p:cNvPr id="35" name="Textplatzhalter 3">
            <a:extLst>
              <a:ext uri="{FF2B5EF4-FFF2-40B4-BE49-F238E27FC236}">
                <a16:creationId xmlns:a16="http://schemas.microsoft.com/office/drawing/2014/main" id="{E03A5399-92B1-4A80-A545-81FB786B3EAE}"/>
              </a:ext>
            </a:extLst>
          </p:cNvPr>
          <p:cNvSpPr txBox="1">
            <a:spLocks/>
          </p:cNvSpPr>
          <p:nvPr/>
        </p:nvSpPr>
        <p:spPr>
          <a:xfrm>
            <a:off x="8472575" y="4999878"/>
            <a:ext cx="3240000" cy="33776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e-DE" sz="1400" spc="20" dirty="0">
                <a:solidFill>
                  <a:schemeClr val="tx1"/>
                </a:solidFill>
              </a:rPr>
              <a:t>Imagepflege (CSR)</a:t>
            </a:r>
          </a:p>
        </p:txBody>
      </p:sp>
      <p:sp>
        <p:nvSpPr>
          <p:cNvPr id="36" name="Textplatzhalter 3">
            <a:extLst>
              <a:ext uri="{FF2B5EF4-FFF2-40B4-BE49-F238E27FC236}">
                <a16:creationId xmlns:a16="http://schemas.microsoft.com/office/drawing/2014/main" id="{9BE71021-41F8-4451-A0C8-814C5C48DCF9}"/>
              </a:ext>
            </a:extLst>
          </p:cNvPr>
          <p:cNvSpPr txBox="1">
            <a:spLocks/>
          </p:cNvSpPr>
          <p:nvPr/>
        </p:nvSpPr>
        <p:spPr>
          <a:xfrm>
            <a:off x="658812" y="1895045"/>
            <a:ext cx="3240000" cy="581423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700"/>
              </a:lnSpc>
              <a:spcBef>
                <a:spcPts val="600"/>
              </a:spcBef>
            </a:pPr>
            <a:r>
              <a:rPr lang="de-DE" sz="1400" b="1" spc="20" dirty="0"/>
              <a:t>Produktive Leistungen im Ausbildungszeitraum</a:t>
            </a:r>
          </a:p>
        </p:txBody>
      </p:sp>
      <p:sp>
        <p:nvSpPr>
          <p:cNvPr id="37" name="Textplatzhalter 3">
            <a:extLst>
              <a:ext uri="{FF2B5EF4-FFF2-40B4-BE49-F238E27FC236}">
                <a16:creationId xmlns:a16="http://schemas.microsoft.com/office/drawing/2014/main" id="{1E469209-DDE8-4CEF-A4BF-6A2C7418F3BB}"/>
              </a:ext>
            </a:extLst>
          </p:cNvPr>
          <p:cNvSpPr txBox="1">
            <a:spLocks/>
          </p:cNvSpPr>
          <p:nvPr/>
        </p:nvSpPr>
        <p:spPr>
          <a:xfrm>
            <a:off x="658812" y="4140313"/>
            <a:ext cx="3240000" cy="53012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e-DE" sz="2200" spc="20" baseline="-14000" dirty="0">
                <a:solidFill>
                  <a:prstClr val="black"/>
                </a:solidFill>
              </a:rPr>
              <a:t>~ </a:t>
            </a:r>
            <a:r>
              <a:rPr lang="de-DE" sz="1400" spc="20" dirty="0">
                <a:solidFill>
                  <a:schemeClr val="tx1"/>
                </a:solidFill>
              </a:rPr>
              <a:t>1 % produktive Beiträge </a:t>
            </a:r>
            <a:br>
              <a:rPr lang="de-DE" sz="1400" spc="20" dirty="0">
                <a:solidFill>
                  <a:schemeClr val="tx1"/>
                </a:solidFill>
              </a:rPr>
            </a:br>
            <a:r>
              <a:rPr lang="de-DE" sz="1400" spc="20" dirty="0">
                <a:solidFill>
                  <a:schemeClr val="tx1"/>
                </a:solidFill>
              </a:rPr>
              <a:t>in der Lehrwerkstatt</a:t>
            </a:r>
          </a:p>
        </p:txBody>
      </p:sp>
      <p:sp>
        <p:nvSpPr>
          <p:cNvPr id="41" name="Textplatzhalter 3">
            <a:extLst>
              <a:ext uri="{FF2B5EF4-FFF2-40B4-BE49-F238E27FC236}">
                <a16:creationId xmlns:a16="http://schemas.microsoft.com/office/drawing/2014/main" id="{3626285C-C54A-46DD-B966-7B91CBF910CB}"/>
              </a:ext>
            </a:extLst>
          </p:cNvPr>
          <p:cNvSpPr txBox="1">
            <a:spLocks/>
          </p:cNvSpPr>
          <p:nvPr/>
        </p:nvSpPr>
        <p:spPr>
          <a:xfrm>
            <a:off x="658812" y="4807518"/>
            <a:ext cx="3240000" cy="53012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e-DE" sz="1400" spc="20" dirty="0">
                <a:solidFill>
                  <a:schemeClr val="tx1"/>
                </a:solidFill>
              </a:rPr>
              <a:t> </a:t>
            </a:r>
            <a:r>
              <a:rPr lang="de-DE" sz="2200" spc="20" baseline="-14000" dirty="0">
                <a:solidFill>
                  <a:schemeClr val="tx1"/>
                </a:solidFill>
              </a:rPr>
              <a:t>~ </a:t>
            </a:r>
            <a:r>
              <a:rPr lang="de-DE" sz="1400" spc="20" dirty="0">
                <a:solidFill>
                  <a:schemeClr val="tx1"/>
                </a:solidFill>
              </a:rPr>
              <a:t>1 % Zuschüsse </a:t>
            </a:r>
            <a:br>
              <a:rPr lang="de-DE" sz="1400" spc="20" dirty="0">
                <a:solidFill>
                  <a:schemeClr val="tx1"/>
                </a:solidFill>
              </a:rPr>
            </a:br>
            <a:r>
              <a:rPr lang="de-DE" sz="1400" spc="20" dirty="0">
                <a:solidFill>
                  <a:schemeClr val="tx1"/>
                </a:solidFill>
              </a:rPr>
              <a:t>(Staat, ESF/BA* o. a.)</a:t>
            </a:r>
          </a:p>
        </p:txBody>
      </p:sp>
      <p:sp>
        <p:nvSpPr>
          <p:cNvPr id="42" name="Textplatzhalter 3">
            <a:extLst>
              <a:ext uri="{FF2B5EF4-FFF2-40B4-BE49-F238E27FC236}">
                <a16:creationId xmlns:a16="http://schemas.microsoft.com/office/drawing/2014/main" id="{76168779-71F0-4157-82DF-0764F6270688}"/>
              </a:ext>
            </a:extLst>
          </p:cNvPr>
          <p:cNvSpPr txBox="1">
            <a:spLocks/>
          </p:cNvSpPr>
          <p:nvPr/>
        </p:nvSpPr>
        <p:spPr>
          <a:xfrm>
            <a:off x="4025700" y="1894982"/>
            <a:ext cx="4320000" cy="360850"/>
          </a:xfrm>
          <a:prstGeom prst="rect">
            <a:avLst/>
          </a:prstGeom>
          <a:solidFill>
            <a:srgbClr val="D6851B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400" b="1" spc="20" dirty="0"/>
              <a:t>Einsparungen</a:t>
            </a:r>
          </a:p>
        </p:txBody>
      </p:sp>
      <p:sp>
        <p:nvSpPr>
          <p:cNvPr id="43" name="Textplatzhalter 3">
            <a:extLst>
              <a:ext uri="{FF2B5EF4-FFF2-40B4-BE49-F238E27FC236}">
                <a16:creationId xmlns:a16="http://schemas.microsoft.com/office/drawing/2014/main" id="{6FBBAC23-8C13-4517-A731-9F4F86D74BA2}"/>
              </a:ext>
            </a:extLst>
          </p:cNvPr>
          <p:cNvSpPr txBox="1">
            <a:spLocks/>
          </p:cNvSpPr>
          <p:nvPr/>
        </p:nvSpPr>
        <p:spPr>
          <a:xfrm>
            <a:off x="4025693" y="4029370"/>
            <a:ext cx="2088000" cy="33776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e-DE" sz="1400" spc="20" dirty="0">
                <a:solidFill>
                  <a:schemeClr val="tx1"/>
                </a:solidFill>
              </a:rPr>
              <a:t>Einstellungsgespräche</a:t>
            </a:r>
          </a:p>
        </p:txBody>
      </p:sp>
      <p:sp>
        <p:nvSpPr>
          <p:cNvPr id="44" name="Textplatzhalter 3">
            <a:extLst>
              <a:ext uri="{FF2B5EF4-FFF2-40B4-BE49-F238E27FC236}">
                <a16:creationId xmlns:a16="http://schemas.microsoft.com/office/drawing/2014/main" id="{77261BC0-E45A-4F0A-88B5-0C3331D18FF5}"/>
              </a:ext>
            </a:extLst>
          </p:cNvPr>
          <p:cNvSpPr txBox="1">
            <a:spLocks/>
          </p:cNvSpPr>
          <p:nvPr/>
        </p:nvSpPr>
        <p:spPr>
          <a:xfrm>
            <a:off x="4025693" y="4494182"/>
            <a:ext cx="2088000" cy="33776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e-DE" sz="1400" spc="20" dirty="0">
                <a:solidFill>
                  <a:schemeClr val="tx1"/>
                </a:solidFill>
              </a:rPr>
              <a:t>Endauswahl</a:t>
            </a:r>
          </a:p>
        </p:txBody>
      </p:sp>
      <p:sp>
        <p:nvSpPr>
          <p:cNvPr id="45" name="Textplatzhalter 3">
            <a:extLst>
              <a:ext uri="{FF2B5EF4-FFF2-40B4-BE49-F238E27FC236}">
                <a16:creationId xmlns:a16="http://schemas.microsoft.com/office/drawing/2014/main" id="{0AC2563B-08A1-4C33-AE9C-DA69D7F78E38}"/>
              </a:ext>
            </a:extLst>
          </p:cNvPr>
          <p:cNvSpPr txBox="1">
            <a:spLocks/>
          </p:cNvSpPr>
          <p:nvPr/>
        </p:nvSpPr>
        <p:spPr>
          <a:xfrm>
            <a:off x="6257700" y="4050623"/>
            <a:ext cx="2088000" cy="53012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  <a:buClrTx/>
            </a:pPr>
            <a:r>
              <a:rPr lang="de-DE" altLang="de-DE" sz="1400" spc="-20" dirty="0">
                <a:solidFill>
                  <a:schemeClr val="tx1"/>
                </a:solidFill>
                <a:cs typeface="Arial" charset="0"/>
              </a:rPr>
              <a:t>Ausfall durch Bindung von erfahrenen Fachkräften</a:t>
            </a:r>
          </a:p>
        </p:txBody>
      </p:sp>
      <p:sp>
        <p:nvSpPr>
          <p:cNvPr id="46" name="Textplatzhalter 3">
            <a:extLst>
              <a:ext uri="{FF2B5EF4-FFF2-40B4-BE49-F238E27FC236}">
                <a16:creationId xmlns:a16="http://schemas.microsoft.com/office/drawing/2014/main" id="{5E2D229B-0AB3-49B2-BF94-31F898337148}"/>
              </a:ext>
            </a:extLst>
          </p:cNvPr>
          <p:cNvSpPr txBox="1">
            <a:spLocks/>
          </p:cNvSpPr>
          <p:nvPr/>
        </p:nvSpPr>
        <p:spPr>
          <a:xfrm>
            <a:off x="6257700" y="4715040"/>
            <a:ext cx="2088000" cy="33776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  <a:buClrTx/>
            </a:pPr>
            <a:r>
              <a:rPr lang="de-DE" altLang="de-DE" sz="1400" dirty="0">
                <a:solidFill>
                  <a:schemeClr val="tx1"/>
                </a:solidFill>
                <a:cs typeface="Arial" charset="0"/>
              </a:rPr>
              <a:t>Werbekosten</a:t>
            </a:r>
          </a:p>
        </p:txBody>
      </p:sp>
      <p:sp>
        <p:nvSpPr>
          <p:cNvPr id="51" name="Textplatzhalter 3">
            <a:extLst>
              <a:ext uri="{FF2B5EF4-FFF2-40B4-BE49-F238E27FC236}">
                <a16:creationId xmlns:a16="http://schemas.microsoft.com/office/drawing/2014/main" id="{DF185E9C-9B1D-4576-A9F5-E450FDE3C886}"/>
              </a:ext>
            </a:extLst>
          </p:cNvPr>
          <p:cNvSpPr txBox="1">
            <a:spLocks/>
          </p:cNvSpPr>
          <p:nvPr/>
        </p:nvSpPr>
        <p:spPr>
          <a:xfrm>
            <a:off x="6257700" y="3099742"/>
            <a:ext cx="2088000" cy="33776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e-DE" altLang="de-DE" sz="1400" spc="-10" dirty="0">
                <a:solidFill>
                  <a:schemeClr val="tx1"/>
                </a:solidFill>
                <a:cs typeface="Arial" charset="0"/>
              </a:rPr>
              <a:t>Produktivitätsunterschiede</a:t>
            </a:r>
            <a:endParaRPr lang="de-DE" sz="1400" spc="-10" dirty="0">
              <a:solidFill>
                <a:schemeClr val="tx1"/>
              </a:solidFill>
            </a:endParaRPr>
          </a:p>
        </p:txBody>
      </p:sp>
      <p:cxnSp>
        <p:nvCxnSpPr>
          <p:cNvPr id="61" name="Verbinder: gewinkelt 60">
            <a:extLst>
              <a:ext uri="{FF2B5EF4-FFF2-40B4-BE49-F238E27FC236}">
                <a16:creationId xmlns:a16="http://schemas.microsoft.com/office/drawing/2014/main" id="{A066DC58-1F4A-48D6-A1A7-4DC959FDFF42}"/>
              </a:ext>
            </a:extLst>
          </p:cNvPr>
          <p:cNvCxnSpPr>
            <a:stCxn id="11" idx="2"/>
            <a:endCxn id="4" idx="0"/>
          </p:cNvCxnSpPr>
          <p:nvPr/>
        </p:nvCxnSpPr>
        <p:spPr>
          <a:xfrm rot="5400000">
            <a:off x="4142017" y="-603164"/>
            <a:ext cx="137077" cy="3863486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Verbinder: gewinkelt 62">
            <a:extLst>
              <a:ext uri="{FF2B5EF4-FFF2-40B4-BE49-F238E27FC236}">
                <a16:creationId xmlns:a16="http://schemas.microsoft.com/office/drawing/2014/main" id="{3C224D95-88C4-4DE4-B2AD-EC3BCEEBEF2E}"/>
              </a:ext>
            </a:extLst>
          </p:cNvPr>
          <p:cNvCxnSpPr>
            <a:stCxn id="11" idx="2"/>
            <a:endCxn id="22" idx="0"/>
          </p:cNvCxnSpPr>
          <p:nvPr/>
        </p:nvCxnSpPr>
        <p:spPr>
          <a:xfrm rot="16200000" flipH="1">
            <a:off x="6938956" y="463383"/>
            <a:ext cx="133521" cy="1726836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Verbinder: gewinkelt 64">
            <a:extLst>
              <a:ext uri="{FF2B5EF4-FFF2-40B4-BE49-F238E27FC236}">
                <a16:creationId xmlns:a16="http://schemas.microsoft.com/office/drawing/2014/main" id="{66887D7E-B2CD-4094-AF42-87905297AD76}"/>
              </a:ext>
            </a:extLst>
          </p:cNvPr>
          <p:cNvCxnSpPr>
            <a:stCxn id="22" idx="2"/>
            <a:endCxn id="42" idx="0"/>
          </p:cNvCxnSpPr>
          <p:nvPr/>
        </p:nvCxnSpPr>
        <p:spPr>
          <a:xfrm rot="5400000">
            <a:off x="6957132" y="982980"/>
            <a:ext cx="140570" cy="1683434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Verbinder: gewinkelt 66">
            <a:extLst>
              <a:ext uri="{FF2B5EF4-FFF2-40B4-BE49-F238E27FC236}">
                <a16:creationId xmlns:a16="http://schemas.microsoft.com/office/drawing/2014/main" id="{94F9487C-C6B4-4C5C-850A-363F765EEA3C}"/>
              </a:ext>
            </a:extLst>
          </p:cNvPr>
          <p:cNvCxnSpPr>
            <a:stCxn id="22" idx="2"/>
            <a:endCxn id="30" idx="0"/>
          </p:cNvCxnSpPr>
          <p:nvPr/>
        </p:nvCxnSpPr>
        <p:spPr>
          <a:xfrm rot="16200000" flipH="1">
            <a:off x="8910569" y="712976"/>
            <a:ext cx="140570" cy="2223441"/>
          </a:xfrm>
          <a:prstGeom prst="bentConnector3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6386817"/>
      </p:ext>
    </p:extLst>
  </p:cSld>
  <p:clrMapOvr>
    <a:masterClrMapping/>
  </p:clrMapOvr>
  <p:transition spd="slow">
    <p:fad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4D82307E-9F42-4EE4-B180-087417AAD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5. b) Abwägung von Kosten und Nutzen</a:t>
            </a:r>
          </a:p>
        </p:txBody>
      </p:sp>
      <p:sp>
        <p:nvSpPr>
          <p:cNvPr id="4" name="Gleichschenkliges Dreieck 3">
            <a:extLst>
              <a:ext uri="{FF2B5EF4-FFF2-40B4-BE49-F238E27FC236}">
                <a16:creationId xmlns:a16="http://schemas.microsoft.com/office/drawing/2014/main" id="{A9A995B8-648E-4B7E-9ED8-A075BC62EC36}"/>
              </a:ext>
            </a:extLst>
          </p:cNvPr>
          <p:cNvSpPr/>
          <p:nvPr/>
        </p:nvSpPr>
        <p:spPr>
          <a:xfrm>
            <a:off x="5787616" y="4970609"/>
            <a:ext cx="738914" cy="487844"/>
          </a:xfrm>
          <a:prstGeom prst="triangl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j-lt"/>
            </a:endParaRPr>
          </a:p>
        </p:txBody>
      </p:sp>
      <p:sp>
        <p:nvSpPr>
          <p:cNvPr id="20" name="Textplatzhalter 3">
            <a:extLst>
              <a:ext uri="{FF2B5EF4-FFF2-40B4-BE49-F238E27FC236}">
                <a16:creationId xmlns:a16="http://schemas.microsoft.com/office/drawing/2014/main" id="{62D9EBFA-8453-44AB-81E1-BE5E58C3BBCA}"/>
              </a:ext>
            </a:extLst>
          </p:cNvPr>
          <p:cNvSpPr txBox="1">
            <a:spLocks/>
          </p:cNvSpPr>
          <p:nvPr/>
        </p:nvSpPr>
        <p:spPr>
          <a:xfrm>
            <a:off x="6380954" y="2314933"/>
            <a:ext cx="2088000" cy="1084125"/>
          </a:xfrm>
          <a:prstGeom prst="rect">
            <a:avLst/>
          </a:prstGeom>
          <a:solidFill>
            <a:srgbClr val="EAC28D"/>
          </a:solidFill>
          <a:ln>
            <a:noFill/>
          </a:ln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400" b="1" spc="20" dirty="0">
                <a:solidFill>
                  <a:schemeClr val="tx1"/>
                </a:solidFill>
              </a:rPr>
              <a:t>Einsparungen</a:t>
            </a: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400" spc="20" dirty="0">
                <a:solidFill>
                  <a:schemeClr val="tx1"/>
                </a:solidFill>
              </a:rPr>
              <a:t>Personalgewinnungs- </a:t>
            </a:r>
            <a:br>
              <a:rPr lang="de-DE" sz="1400" spc="20" dirty="0">
                <a:solidFill>
                  <a:schemeClr val="tx1"/>
                </a:solidFill>
              </a:rPr>
            </a:br>
            <a:r>
              <a:rPr lang="de-DE" sz="1400" spc="20" dirty="0">
                <a:solidFill>
                  <a:schemeClr val="tx1"/>
                </a:solidFill>
              </a:rPr>
              <a:t>und Einarbeitungs-</a:t>
            </a:r>
            <a:br>
              <a:rPr lang="de-DE" sz="1400" spc="20" dirty="0">
                <a:solidFill>
                  <a:schemeClr val="tx1"/>
                </a:solidFill>
              </a:rPr>
            </a:br>
            <a:r>
              <a:rPr lang="de-DE" sz="1400" spc="20" dirty="0">
                <a:solidFill>
                  <a:schemeClr val="tx1"/>
                </a:solidFill>
              </a:rPr>
              <a:t>kosten</a:t>
            </a:r>
          </a:p>
        </p:txBody>
      </p:sp>
      <p:sp>
        <p:nvSpPr>
          <p:cNvPr id="23" name="Textplatzhalter 3">
            <a:extLst>
              <a:ext uri="{FF2B5EF4-FFF2-40B4-BE49-F238E27FC236}">
                <a16:creationId xmlns:a16="http://schemas.microsoft.com/office/drawing/2014/main" id="{B9BB8479-85DB-4D74-8F8C-DBB41F0064F1}"/>
              </a:ext>
            </a:extLst>
          </p:cNvPr>
          <p:cNvSpPr txBox="1">
            <a:spLocks/>
          </p:cNvSpPr>
          <p:nvPr/>
        </p:nvSpPr>
        <p:spPr>
          <a:xfrm>
            <a:off x="8596329" y="1802784"/>
            <a:ext cx="2088000" cy="53012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e-DE" sz="1400" spc="20" dirty="0">
                <a:solidFill>
                  <a:schemeClr val="tx1"/>
                </a:solidFill>
              </a:rPr>
              <a:t>Passgenaue </a:t>
            </a:r>
            <a:br>
              <a:rPr lang="de-DE" sz="1400" spc="20" dirty="0">
                <a:solidFill>
                  <a:schemeClr val="tx1"/>
                </a:solidFill>
              </a:rPr>
            </a:br>
            <a:r>
              <a:rPr lang="de-DE" sz="1400" spc="20" dirty="0">
                <a:solidFill>
                  <a:schemeClr val="tx1"/>
                </a:solidFill>
              </a:rPr>
              <a:t>Ausbildung</a:t>
            </a:r>
          </a:p>
        </p:txBody>
      </p:sp>
      <p:sp>
        <p:nvSpPr>
          <p:cNvPr id="31" name="Textplatzhalter 3">
            <a:extLst>
              <a:ext uri="{FF2B5EF4-FFF2-40B4-BE49-F238E27FC236}">
                <a16:creationId xmlns:a16="http://schemas.microsoft.com/office/drawing/2014/main" id="{EA501815-108E-4F3D-B2FA-CEBC74F3B5BC}"/>
              </a:ext>
            </a:extLst>
          </p:cNvPr>
          <p:cNvSpPr txBox="1">
            <a:spLocks/>
          </p:cNvSpPr>
          <p:nvPr/>
        </p:nvSpPr>
        <p:spPr>
          <a:xfrm>
            <a:off x="8596329" y="2449999"/>
            <a:ext cx="2088000" cy="53012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e-DE" sz="1400" spc="20" dirty="0">
                <a:solidFill>
                  <a:schemeClr val="tx1"/>
                </a:solidFill>
              </a:rPr>
              <a:t>Selektions-</a:t>
            </a:r>
            <a:br>
              <a:rPr lang="de-DE" sz="1400" spc="20" dirty="0">
                <a:solidFill>
                  <a:schemeClr val="tx1"/>
                </a:solidFill>
              </a:rPr>
            </a:br>
            <a:r>
              <a:rPr lang="de-DE" sz="1400" spc="20" dirty="0" err="1">
                <a:solidFill>
                  <a:schemeClr val="tx1"/>
                </a:solidFill>
              </a:rPr>
              <a:t>möglichkeit</a:t>
            </a:r>
            <a:endParaRPr lang="de-DE" sz="1400" spc="20" dirty="0">
              <a:solidFill>
                <a:schemeClr val="tx1"/>
              </a:solidFill>
            </a:endParaRPr>
          </a:p>
        </p:txBody>
      </p:sp>
      <p:sp>
        <p:nvSpPr>
          <p:cNvPr id="32" name="Textplatzhalter 3">
            <a:extLst>
              <a:ext uri="{FF2B5EF4-FFF2-40B4-BE49-F238E27FC236}">
                <a16:creationId xmlns:a16="http://schemas.microsoft.com/office/drawing/2014/main" id="{875F8134-7360-4344-93B2-E318CBB43998}"/>
              </a:ext>
            </a:extLst>
          </p:cNvPr>
          <p:cNvSpPr txBox="1">
            <a:spLocks/>
          </p:cNvSpPr>
          <p:nvPr/>
        </p:nvSpPr>
        <p:spPr>
          <a:xfrm>
            <a:off x="8596329" y="3097214"/>
            <a:ext cx="2088000" cy="576293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400" spc="20" dirty="0">
                <a:solidFill>
                  <a:schemeClr val="tx1"/>
                </a:solidFill>
              </a:rPr>
              <a:t>Vermeidung von Fachkräfteengpässen</a:t>
            </a:r>
          </a:p>
        </p:txBody>
      </p:sp>
      <p:sp>
        <p:nvSpPr>
          <p:cNvPr id="33" name="Textplatzhalter 3">
            <a:extLst>
              <a:ext uri="{FF2B5EF4-FFF2-40B4-BE49-F238E27FC236}">
                <a16:creationId xmlns:a16="http://schemas.microsoft.com/office/drawing/2014/main" id="{24C113F5-2978-4BAF-AAEE-F35DE6D5C495}"/>
              </a:ext>
            </a:extLst>
          </p:cNvPr>
          <p:cNvSpPr txBox="1">
            <a:spLocks/>
          </p:cNvSpPr>
          <p:nvPr/>
        </p:nvSpPr>
        <p:spPr>
          <a:xfrm>
            <a:off x="8596329" y="3794356"/>
            <a:ext cx="2088000" cy="576293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400" spc="20" dirty="0">
                <a:solidFill>
                  <a:schemeClr val="tx1"/>
                </a:solidFill>
              </a:rPr>
              <a:t>Bessere Bindung von Mitarbeitenden  </a:t>
            </a:r>
          </a:p>
        </p:txBody>
      </p:sp>
      <p:sp>
        <p:nvSpPr>
          <p:cNvPr id="34" name="Textplatzhalter 3">
            <a:extLst>
              <a:ext uri="{FF2B5EF4-FFF2-40B4-BE49-F238E27FC236}">
                <a16:creationId xmlns:a16="http://schemas.microsoft.com/office/drawing/2014/main" id="{2A02F0CF-65AC-442A-9115-27F584633555}"/>
              </a:ext>
            </a:extLst>
          </p:cNvPr>
          <p:cNvSpPr txBox="1">
            <a:spLocks/>
          </p:cNvSpPr>
          <p:nvPr/>
        </p:nvSpPr>
        <p:spPr>
          <a:xfrm>
            <a:off x="8596329" y="1347929"/>
            <a:ext cx="2088000" cy="337767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e-DE" sz="1400" spc="20" dirty="0">
                <a:solidFill>
                  <a:schemeClr val="tx1"/>
                </a:solidFill>
              </a:rPr>
              <a:t>Imagegewinn</a:t>
            </a:r>
          </a:p>
        </p:txBody>
      </p:sp>
      <p:sp>
        <p:nvSpPr>
          <p:cNvPr id="35" name="Textplatzhalter 3">
            <a:extLst>
              <a:ext uri="{FF2B5EF4-FFF2-40B4-BE49-F238E27FC236}">
                <a16:creationId xmlns:a16="http://schemas.microsoft.com/office/drawing/2014/main" id="{07FD7E62-6BCE-401F-A7F7-F69339868EB5}"/>
              </a:ext>
            </a:extLst>
          </p:cNvPr>
          <p:cNvSpPr txBox="1">
            <a:spLocks/>
          </p:cNvSpPr>
          <p:nvPr/>
        </p:nvSpPr>
        <p:spPr>
          <a:xfrm>
            <a:off x="6380954" y="3501968"/>
            <a:ext cx="2088000" cy="868681"/>
          </a:xfrm>
          <a:prstGeom prst="rect">
            <a:avLst/>
          </a:prstGeom>
          <a:solidFill>
            <a:srgbClr val="EAC28D"/>
          </a:solidFill>
          <a:ln>
            <a:noFill/>
          </a:ln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400" b="1" spc="20" dirty="0">
                <a:solidFill>
                  <a:schemeClr val="tx1"/>
                </a:solidFill>
              </a:rPr>
              <a:t>Erträge</a:t>
            </a:r>
          </a:p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400" spc="20" dirty="0">
                <a:solidFill>
                  <a:schemeClr val="tx1"/>
                </a:solidFill>
              </a:rPr>
              <a:t>Einfache und Fachkräftetätigkeiten</a:t>
            </a:r>
          </a:p>
        </p:txBody>
      </p:sp>
      <p:sp>
        <p:nvSpPr>
          <p:cNvPr id="39" name="Textplatzhalter 3">
            <a:extLst>
              <a:ext uri="{FF2B5EF4-FFF2-40B4-BE49-F238E27FC236}">
                <a16:creationId xmlns:a16="http://schemas.microsoft.com/office/drawing/2014/main" id="{D3249CB2-9E34-454D-80E1-6C0F7FA2BA40}"/>
              </a:ext>
            </a:extLst>
          </p:cNvPr>
          <p:cNvSpPr txBox="1">
            <a:spLocks/>
          </p:cNvSpPr>
          <p:nvPr/>
        </p:nvSpPr>
        <p:spPr>
          <a:xfrm>
            <a:off x="1627098" y="3838919"/>
            <a:ext cx="2088000" cy="531730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e-DE" sz="1400" spc="20" dirty="0">
                <a:solidFill>
                  <a:prstClr val="black"/>
                </a:solidFill>
              </a:rPr>
              <a:t>Anlage- und Sachkosten</a:t>
            </a:r>
          </a:p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e-DE" sz="2200" spc="20" baseline="-14000" dirty="0">
                <a:solidFill>
                  <a:prstClr val="black"/>
                </a:solidFill>
              </a:rPr>
              <a:t>~ </a:t>
            </a:r>
            <a:r>
              <a:rPr lang="de-DE" sz="1400" spc="20" dirty="0">
                <a:solidFill>
                  <a:schemeClr val="tx1"/>
                </a:solidFill>
              </a:rPr>
              <a:t>4 %</a:t>
            </a:r>
          </a:p>
        </p:txBody>
      </p:sp>
      <p:sp>
        <p:nvSpPr>
          <p:cNvPr id="40" name="Textplatzhalter 3">
            <a:extLst>
              <a:ext uri="{FF2B5EF4-FFF2-40B4-BE49-F238E27FC236}">
                <a16:creationId xmlns:a16="http://schemas.microsoft.com/office/drawing/2014/main" id="{46E27A29-7AE8-441E-B8D4-567BF262CB00}"/>
              </a:ext>
            </a:extLst>
          </p:cNvPr>
          <p:cNvSpPr txBox="1">
            <a:spLocks/>
          </p:cNvSpPr>
          <p:nvPr/>
        </p:nvSpPr>
        <p:spPr>
          <a:xfrm>
            <a:off x="3846436" y="3838919"/>
            <a:ext cx="2088000" cy="531730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e-DE" sz="1400" spc="20" dirty="0">
                <a:solidFill>
                  <a:prstClr val="black"/>
                </a:solidFill>
              </a:rPr>
              <a:t>Sonstige Kosten</a:t>
            </a:r>
          </a:p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e-DE" sz="2200" spc="20" baseline="-14000" dirty="0">
                <a:solidFill>
                  <a:prstClr val="black"/>
                </a:solidFill>
              </a:rPr>
              <a:t>~ </a:t>
            </a:r>
            <a:r>
              <a:rPr lang="de-DE" sz="1400" spc="20" dirty="0">
                <a:solidFill>
                  <a:schemeClr val="tx1"/>
                </a:solidFill>
              </a:rPr>
              <a:t>11 %</a:t>
            </a:r>
          </a:p>
        </p:txBody>
      </p:sp>
      <p:sp>
        <p:nvSpPr>
          <p:cNvPr id="41" name="Textplatzhalter 3">
            <a:extLst>
              <a:ext uri="{FF2B5EF4-FFF2-40B4-BE49-F238E27FC236}">
                <a16:creationId xmlns:a16="http://schemas.microsoft.com/office/drawing/2014/main" id="{8786A134-3C7B-4845-A197-348427A9CC89}"/>
              </a:ext>
            </a:extLst>
          </p:cNvPr>
          <p:cNvSpPr txBox="1">
            <a:spLocks/>
          </p:cNvSpPr>
          <p:nvPr/>
        </p:nvSpPr>
        <p:spPr>
          <a:xfrm>
            <a:off x="1627098" y="2856996"/>
            <a:ext cx="2088000" cy="868680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e-DE" sz="1400" spc="20" dirty="0">
                <a:solidFill>
                  <a:prstClr val="black"/>
                </a:solidFill>
              </a:rPr>
              <a:t>Personalkosten der Ausbilder</a:t>
            </a:r>
          </a:p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e-DE" sz="2200" spc="20" baseline="-14000" dirty="0">
                <a:solidFill>
                  <a:prstClr val="black"/>
                </a:solidFill>
              </a:rPr>
              <a:t>~ </a:t>
            </a:r>
            <a:r>
              <a:rPr lang="de-DE" sz="1400" spc="20" dirty="0">
                <a:solidFill>
                  <a:schemeClr val="tx1"/>
                </a:solidFill>
              </a:rPr>
              <a:t>25 %</a:t>
            </a:r>
          </a:p>
        </p:txBody>
      </p:sp>
      <p:sp>
        <p:nvSpPr>
          <p:cNvPr id="42" name="Textplatzhalter 3">
            <a:extLst>
              <a:ext uri="{FF2B5EF4-FFF2-40B4-BE49-F238E27FC236}">
                <a16:creationId xmlns:a16="http://schemas.microsoft.com/office/drawing/2014/main" id="{09BEE0C5-E17F-4905-8C8C-A07D9ED111E7}"/>
              </a:ext>
            </a:extLst>
          </p:cNvPr>
          <p:cNvSpPr txBox="1">
            <a:spLocks/>
          </p:cNvSpPr>
          <p:nvPr/>
        </p:nvSpPr>
        <p:spPr>
          <a:xfrm>
            <a:off x="3838497" y="2856996"/>
            <a:ext cx="2088000" cy="868680"/>
          </a:xfrm>
          <a:prstGeom prst="rect">
            <a:avLst/>
          </a:prstGeom>
          <a:solidFill>
            <a:srgbClr val="FBF3E8"/>
          </a:solidFill>
        </p:spPr>
        <p:txBody>
          <a:bodyPr vert="horz" wrap="square" lIns="36000" tIns="72000" rIns="36000" bIns="7200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e-DE" sz="1400" spc="20" dirty="0">
                <a:solidFill>
                  <a:prstClr val="black"/>
                </a:solidFill>
              </a:rPr>
              <a:t>Personalkosten für die Auszubildenden</a:t>
            </a:r>
          </a:p>
          <a:p>
            <a:pPr algn="ctr">
              <a:lnSpc>
                <a:spcPts val="1500"/>
              </a:lnSpc>
              <a:spcBef>
                <a:spcPts val="0"/>
              </a:spcBef>
            </a:pPr>
            <a:r>
              <a:rPr lang="de-DE" sz="2200" spc="20" baseline="-14000" dirty="0">
                <a:solidFill>
                  <a:prstClr val="black"/>
                </a:solidFill>
              </a:rPr>
              <a:t>~ </a:t>
            </a:r>
            <a:r>
              <a:rPr lang="de-DE" sz="1400" spc="20" dirty="0">
                <a:solidFill>
                  <a:schemeClr val="tx1"/>
                </a:solidFill>
              </a:rPr>
              <a:t>60 %</a:t>
            </a:r>
          </a:p>
        </p:txBody>
      </p:sp>
      <p:sp>
        <p:nvSpPr>
          <p:cNvPr id="43" name="Textplatzhalter 3">
            <a:extLst>
              <a:ext uri="{FF2B5EF4-FFF2-40B4-BE49-F238E27FC236}">
                <a16:creationId xmlns:a16="http://schemas.microsoft.com/office/drawing/2014/main" id="{12C702D3-9082-480D-9C93-5CBB64B6F96B}"/>
              </a:ext>
            </a:extLst>
          </p:cNvPr>
          <p:cNvSpPr txBox="1">
            <a:spLocks/>
          </p:cNvSpPr>
          <p:nvPr/>
        </p:nvSpPr>
        <p:spPr>
          <a:xfrm>
            <a:off x="6380954" y="1347929"/>
            <a:ext cx="2088000" cy="864094"/>
          </a:xfrm>
          <a:prstGeom prst="rect">
            <a:avLst/>
          </a:prstGeom>
          <a:solidFill>
            <a:srgbClr val="EAC28D"/>
          </a:solidFill>
        </p:spPr>
        <p:txBody>
          <a:bodyPr vert="horz" wrap="square" lIns="36000" tIns="72000" rIns="36000" bIns="7200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altLang="de-DE" sz="1400" spc="20" dirty="0">
                <a:solidFill>
                  <a:schemeClr val="tx1"/>
                </a:solidFill>
              </a:rPr>
              <a:t>Fördermittel für Benachteiligte</a:t>
            </a:r>
            <a:endParaRPr lang="de-DE" sz="1400" spc="20" dirty="0">
              <a:solidFill>
                <a:schemeClr val="tx1"/>
              </a:solidFill>
            </a:endParaRPr>
          </a:p>
        </p:txBody>
      </p:sp>
      <p:sp>
        <p:nvSpPr>
          <p:cNvPr id="45" name="Rechteck 44">
            <a:extLst>
              <a:ext uri="{FF2B5EF4-FFF2-40B4-BE49-F238E27FC236}">
                <a16:creationId xmlns:a16="http://schemas.microsoft.com/office/drawing/2014/main" id="{94BDAFA4-B5A6-4763-8130-A7D7F783B9FB}"/>
              </a:ext>
            </a:extLst>
          </p:cNvPr>
          <p:cNvSpPr/>
          <p:nvPr/>
        </p:nvSpPr>
        <p:spPr>
          <a:xfrm>
            <a:off x="1627098" y="4477831"/>
            <a:ext cx="9059951" cy="487844"/>
          </a:xfrm>
          <a:prstGeom prst="rect">
            <a:avLst/>
          </a:prstGeom>
          <a:solidFill>
            <a:srgbClr val="D685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j-lt"/>
            </a:endParaRPr>
          </a:p>
        </p:txBody>
      </p:sp>
      <p:sp>
        <p:nvSpPr>
          <p:cNvPr id="46" name="Textplatzhalter 3">
            <a:extLst>
              <a:ext uri="{FF2B5EF4-FFF2-40B4-BE49-F238E27FC236}">
                <a16:creationId xmlns:a16="http://schemas.microsoft.com/office/drawing/2014/main" id="{A9646480-3461-4319-8F2D-7B470F749EC9}"/>
              </a:ext>
            </a:extLst>
          </p:cNvPr>
          <p:cNvSpPr txBox="1">
            <a:spLocks/>
          </p:cNvSpPr>
          <p:nvPr/>
        </p:nvSpPr>
        <p:spPr>
          <a:xfrm>
            <a:off x="1614436" y="4505752"/>
            <a:ext cx="4320000" cy="432000"/>
          </a:xfrm>
          <a:prstGeom prst="rect">
            <a:avLst/>
          </a:prstGeom>
          <a:noFill/>
        </p:spPr>
        <p:txBody>
          <a:bodyPr vert="horz" lIns="0" tIns="0" rIns="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800" b="1" dirty="0"/>
              <a:t>Kosten</a:t>
            </a:r>
          </a:p>
        </p:txBody>
      </p:sp>
      <p:sp>
        <p:nvSpPr>
          <p:cNvPr id="48" name="Textplatzhalter 3">
            <a:extLst>
              <a:ext uri="{FF2B5EF4-FFF2-40B4-BE49-F238E27FC236}">
                <a16:creationId xmlns:a16="http://schemas.microsoft.com/office/drawing/2014/main" id="{A9D37454-0C55-4318-9A91-ADE60C40CB2B}"/>
              </a:ext>
            </a:extLst>
          </p:cNvPr>
          <p:cNvSpPr txBox="1">
            <a:spLocks/>
          </p:cNvSpPr>
          <p:nvPr/>
        </p:nvSpPr>
        <p:spPr>
          <a:xfrm>
            <a:off x="6380954" y="4505752"/>
            <a:ext cx="4320000" cy="432000"/>
          </a:xfrm>
          <a:prstGeom prst="rect">
            <a:avLst/>
          </a:prstGeom>
          <a:noFill/>
        </p:spPr>
        <p:txBody>
          <a:bodyPr vert="horz" lIns="0" tIns="0" rIns="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800" b="1" dirty="0"/>
              <a:t>Nutzen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6C4E1D6E-BDF3-6CD9-9232-87B7BA89B368}"/>
              </a:ext>
            </a:extLst>
          </p:cNvPr>
          <p:cNvSpPr txBox="1"/>
          <p:nvPr/>
        </p:nvSpPr>
        <p:spPr>
          <a:xfrm>
            <a:off x="1627098" y="5428252"/>
            <a:ext cx="992964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br>
              <a:rPr lang="de-DE" altLang="de-D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</a:br>
            <a:r>
              <a:rPr lang="de-DE" altLang="de-DE" sz="11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Quellen: </a:t>
            </a:r>
            <a:r>
              <a:rPr lang="de-DE" altLang="de-DE" sz="11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BIBB Datenreport zum Berufsbildungsbericht (2026), BIBB Report 2/2025</a:t>
            </a:r>
            <a:endParaRPr lang="en-GB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endParaRPr lang="de-DE" sz="1800" dirty="0">
              <a:solidFill>
                <a:schemeClr val="tx1">
                  <a:lumMod val="50000"/>
                  <a:lumOff val="50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252722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 advTm="5000"/>
    </mc:Choice>
    <mc:Fallback xmlns="">
      <p:transition advTm="500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97A66CD8-5C1C-44A2-8C6E-480B8A3BD4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</p:spPr>
        <p:txBody>
          <a:bodyPr/>
          <a:lstStyle/>
          <a:p>
            <a:r>
              <a:rPr lang="de-DE" dirty="0"/>
              <a:t>5. c) Nutzenaspekte zusammengefasst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E83A0127-8BDC-8779-6B93-3D39217993C3}"/>
              </a:ext>
            </a:extLst>
          </p:cNvPr>
          <p:cNvSpPr/>
          <p:nvPr/>
        </p:nvSpPr>
        <p:spPr>
          <a:xfrm>
            <a:off x="3928110" y="1176858"/>
            <a:ext cx="4335780" cy="760959"/>
          </a:xfrm>
          <a:prstGeom prst="rect">
            <a:avLst/>
          </a:prstGeom>
          <a:noFill/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noAutofit/>
          </a:bodyPr>
          <a:lstStyle/>
          <a:p>
            <a:pPr algn="ctr">
              <a:buSzPct val="75000"/>
            </a:pPr>
            <a:r>
              <a:rPr lang="de-DE" sz="2000" spc="30" dirty="0">
                <a:solidFill>
                  <a:srgbClr val="D6851B"/>
                </a:solidFill>
                <a:latin typeface="+mj-lt"/>
              </a:rPr>
              <a:t>Langfristige Einspareffekte</a:t>
            </a: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6474D743-F9B0-2CC7-EDF7-01C740832DF2}"/>
              </a:ext>
            </a:extLst>
          </p:cNvPr>
          <p:cNvSpPr/>
          <p:nvPr/>
        </p:nvSpPr>
        <p:spPr>
          <a:xfrm>
            <a:off x="1961862" y="3450601"/>
            <a:ext cx="2700000" cy="760959"/>
          </a:xfrm>
          <a:prstGeom prst="rect">
            <a:avLst/>
          </a:prstGeom>
          <a:noFill/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noAutofit/>
          </a:bodyPr>
          <a:lstStyle/>
          <a:p>
            <a:pPr algn="ctr">
              <a:buSzPct val="75000"/>
            </a:pPr>
            <a:r>
              <a:rPr lang="de-DE" sz="2000" spc="30" dirty="0">
                <a:solidFill>
                  <a:srgbClr val="D6851B"/>
                </a:solidFill>
                <a:latin typeface="+mj-lt"/>
              </a:rPr>
              <a:t>Zukunftssicherung</a:t>
            </a:r>
          </a:p>
        </p:txBody>
      </p:sp>
      <p:sp>
        <p:nvSpPr>
          <p:cNvPr id="9" name="Rechteck 8">
            <a:extLst>
              <a:ext uri="{FF2B5EF4-FFF2-40B4-BE49-F238E27FC236}">
                <a16:creationId xmlns:a16="http://schemas.microsoft.com/office/drawing/2014/main" id="{93F93B28-E231-A25E-7AA8-8DDD3D91527C}"/>
              </a:ext>
            </a:extLst>
          </p:cNvPr>
          <p:cNvSpPr/>
          <p:nvPr/>
        </p:nvSpPr>
        <p:spPr>
          <a:xfrm>
            <a:off x="1961863" y="2374094"/>
            <a:ext cx="2700000" cy="760959"/>
          </a:xfrm>
          <a:prstGeom prst="rect">
            <a:avLst/>
          </a:prstGeom>
          <a:noFill/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 algn="ctr">
              <a:buSzPct val="75000"/>
            </a:pPr>
            <a:r>
              <a:rPr lang="de-DE" sz="2000" spc="30" dirty="0">
                <a:solidFill>
                  <a:srgbClr val="D6851B"/>
                </a:solidFill>
                <a:latin typeface="+mj-lt"/>
              </a:rPr>
              <a:t>Passgenaues </a:t>
            </a:r>
            <a:br>
              <a:rPr lang="de-DE" sz="2000" spc="30" dirty="0">
                <a:solidFill>
                  <a:srgbClr val="D6851B"/>
                </a:solidFill>
                <a:latin typeface="+mj-lt"/>
              </a:rPr>
            </a:br>
            <a:r>
              <a:rPr lang="de-DE" sz="2000" spc="30" dirty="0">
                <a:solidFill>
                  <a:srgbClr val="D6851B"/>
                </a:solidFill>
                <a:latin typeface="+mj-lt"/>
              </a:rPr>
              <a:t>Know-how</a:t>
            </a: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4232D057-C45E-4FFF-A20D-9D48AABAEF75}"/>
              </a:ext>
            </a:extLst>
          </p:cNvPr>
          <p:cNvSpPr/>
          <p:nvPr/>
        </p:nvSpPr>
        <p:spPr>
          <a:xfrm>
            <a:off x="7530138" y="2312987"/>
            <a:ext cx="2700000" cy="760959"/>
          </a:xfrm>
          <a:prstGeom prst="rect">
            <a:avLst/>
          </a:prstGeom>
          <a:noFill/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noAutofit/>
          </a:bodyPr>
          <a:lstStyle/>
          <a:p>
            <a:pPr algn="ctr">
              <a:buSzPct val="75000"/>
            </a:pPr>
            <a:r>
              <a:rPr lang="de-DE" sz="2000" spc="30" dirty="0">
                <a:solidFill>
                  <a:srgbClr val="D6851B"/>
                </a:solidFill>
                <a:latin typeface="+mj-lt"/>
              </a:rPr>
              <a:t>Betriebstreue</a:t>
            </a: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E5407EB5-796D-4E4B-9A66-F0543F694AD1}"/>
              </a:ext>
            </a:extLst>
          </p:cNvPr>
          <p:cNvSpPr/>
          <p:nvPr/>
        </p:nvSpPr>
        <p:spPr>
          <a:xfrm>
            <a:off x="7530138" y="3389045"/>
            <a:ext cx="2700000" cy="760959"/>
          </a:xfrm>
          <a:prstGeom prst="rect">
            <a:avLst/>
          </a:prstGeom>
          <a:noFill/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spAutoFit/>
          </a:bodyPr>
          <a:lstStyle/>
          <a:p>
            <a:pPr algn="ctr">
              <a:buSzPct val="75000"/>
            </a:pPr>
            <a:r>
              <a:rPr lang="de-DE" sz="2000" spc="30" dirty="0">
                <a:solidFill>
                  <a:srgbClr val="D6851B"/>
                </a:solidFill>
                <a:latin typeface="+mj-lt"/>
              </a:rPr>
              <a:t>Flexibler Umgang mit Vakanzen</a:t>
            </a: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0168B4AE-E3A7-46E8-8BED-DF1F9D653A16}"/>
              </a:ext>
            </a:extLst>
          </p:cNvPr>
          <p:cNvSpPr/>
          <p:nvPr/>
        </p:nvSpPr>
        <p:spPr>
          <a:xfrm>
            <a:off x="6405584" y="4545012"/>
            <a:ext cx="2700000" cy="760959"/>
          </a:xfrm>
          <a:prstGeom prst="rect">
            <a:avLst/>
          </a:prstGeom>
          <a:noFill/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noAutofit/>
          </a:bodyPr>
          <a:lstStyle/>
          <a:p>
            <a:pPr algn="ctr">
              <a:buSzPct val="75000"/>
            </a:pPr>
            <a:r>
              <a:rPr lang="de-DE" sz="2000" spc="30" dirty="0">
                <a:solidFill>
                  <a:srgbClr val="D6851B"/>
                </a:solidFill>
                <a:latin typeface="+mj-lt"/>
              </a:rPr>
              <a:t>Innovationskraft</a:t>
            </a: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AAAA1321-3F86-4F95-A381-42ED3B90953C}"/>
              </a:ext>
            </a:extLst>
          </p:cNvPr>
          <p:cNvSpPr/>
          <p:nvPr/>
        </p:nvSpPr>
        <p:spPr>
          <a:xfrm>
            <a:off x="3086418" y="4545013"/>
            <a:ext cx="2700000" cy="760959"/>
          </a:xfrm>
          <a:prstGeom prst="rect">
            <a:avLst/>
          </a:prstGeom>
          <a:noFill/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72000" rIns="144000" bIns="72000" rtlCol="0" anchor="ctr" anchorCtr="0">
            <a:noAutofit/>
          </a:bodyPr>
          <a:lstStyle/>
          <a:p>
            <a:pPr algn="ctr">
              <a:buSzPct val="75000"/>
            </a:pPr>
            <a:r>
              <a:rPr lang="de-DE" sz="2000" spc="30" dirty="0">
                <a:solidFill>
                  <a:srgbClr val="D6851B"/>
                </a:solidFill>
                <a:latin typeface="+mj-lt"/>
              </a:rPr>
              <a:t>Imagegewinn</a:t>
            </a:r>
          </a:p>
        </p:txBody>
      </p:sp>
      <p:pic>
        <p:nvPicPr>
          <p:cNvPr id="4" name="Grafik 3" descr="Hinzufügen">
            <a:extLst>
              <a:ext uri="{FF2B5EF4-FFF2-40B4-BE49-F238E27FC236}">
                <a16:creationId xmlns:a16="http://schemas.microsoft.com/office/drawing/2014/main" id="{6B5B900D-1419-4D26-8212-25D969C5E1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26614" y="2606318"/>
            <a:ext cx="1338773" cy="1338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9739483"/>
      </p:ext>
    </p:extLst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173575"/>
            <a:ext cx="9000000" cy="446715"/>
          </a:xfrm>
        </p:spPr>
        <p:txBody>
          <a:bodyPr>
            <a:noAutofit/>
          </a:bodyPr>
          <a:lstStyle/>
          <a:p>
            <a:r>
              <a:rPr lang="de-DE" sz="3600" noProof="0" dirty="0">
                <a:solidFill>
                  <a:srgbClr val="D6851B"/>
                </a:solidFill>
              </a:rPr>
              <a:t>Inhalt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EF5F9F5E-ECA7-4F0F-8CB4-6E016A211F75}"/>
              </a:ext>
            </a:extLst>
          </p:cNvPr>
          <p:cNvSpPr txBox="1"/>
          <p:nvPr/>
        </p:nvSpPr>
        <p:spPr>
          <a:xfrm>
            <a:off x="658812" y="1573553"/>
            <a:ext cx="7528844" cy="315406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indent="-360000">
              <a:lnSpc>
                <a:spcPts val="24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de-DE" sz="2000" dirty="0">
                <a:latin typeface="+mj-lt"/>
              </a:rPr>
              <a:t>Die Finanzierung im deutschen dualen System </a:t>
            </a:r>
          </a:p>
          <a:p>
            <a:pPr indent="-360000">
              <a:lnSpc>
                <a:spcPts val="24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de-DE" sz="2000" dirty="0">
                <a:latin typeface="+mj-lt"/>
              </a:rPr>
              <a:t>Kosten- und Ertragsarten im Überblick</a:t>
            </a:r>
          </a:p>
          <a:p>
            <a:pPr indent="-360000">
              <a:lnSpc>
                <a:spcPts val="24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de-DE" sz="2000" dirty="0">
                <a:latin typeface="+mj-lt"/>
              </a:rPr>
              <a:t>Was kostet Ausbildung?</a:t>
            </a:r>
            <a:br>
              <a:rPr lang="de-DE" sz="2000" dirty="0">
                <a:latin typeface="+mj-lt"/>
              </a:rPr>
            </a:br>
            <a:r>
              <a:rPr lang="de-DE" sz="2000" dirty="0">
                <a:latin typeface="+mj-lt"/>
              </a:rPr>
              <a:t>      Welche Nutzenaspekte gibt es?</a:t>
            </a:r>
          </a:p>
          <a:p>
            <a:pPr indent="-360000">
              <a:lnSpc>
                <a:spcPts val="24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de-DE" sz="2000" dirty="0">
                <a:latin typeface="+mj-lt"/>
              </a:rPr>
              <a:t>Ist Neueinstellung günstiger als Ausbildung?</a:t>
            </a:r>
          </a:p>
          <a:p>
            <a:pPr indent="-360000">
              <a:lnSpc>
                <a:spcPts val="2400"/>
              </a:lnSpc>
              <a:spcAft>
                <a:spcPts val="1200"/>
              </a:spcAft>
              <a:buFont typeface="+mj-lt"/>
              <a:buAutoNum type="arabicPeriod"/>
            </a:pPr>
            <a:r>
              <a:rPr lang="de-DE" sz="2000" dirty="0">
                <a:latin typeface="+mj-lt"/>
              </a:rPr>
              <a:t>Duale Ausbildung – ein lohnendes Modell</a:t>
            </a:r>
            <a:br>
              <a:rPr lang="de-DE" sz="2000" dirty="0">
                <a:latin typeface="+mj-lt"/>
              </a:rPr>
            </a:br>
            <a:br>
              <a:rPr lang="de-DE" sz="2000" dirty="0">
                <a:latin typeface="+mj-lt"/>
              </a:rPr>
            </a:br>
            <a:r>
              <a:rPr lang="de-DE" dirty="0">
                <a:latin typeface="+mj-lt"/>
              </a:rPr>
              <a:t>Anhang: Sonderregelung im Bausektor</a:t>
            </a:r>
          </a:p>
        </p:txBody>
      </p:sp>
    </p:spTree>
    <p:extLst>
      <p:ext uri="{BB962C8B-B14F-4D97-AF65-F5344CB8AC3E}">
        <p14:creationId xmlns:p14="http://schemas.microsoft.com/office/powerpoint/2010/main" val="281869360"/>
      </p:ext>
    </p:extLst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platzhalter 1">
            <a:extLst>
              <a:ext uri="{FF2B5EF4-FFF2-40B4-BE49-F238E27FC236}">
                <a16:creationId xmlns:a16="http://schemas.microsoft.com/office/drawing/2014/main" id="{4D0B0E92-2530-4EF9-9539-D64CD335A88A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2" y="817725"/>
            <a:ext cx="11053762" cy="446715"/>
          </a:xfrm>
        </p:spPr>
        <p:txBody>
          <a:bodyPr>
            <a:normAutofit/>
          </a:bodyPr>
          <a:lstStyle/>
          <a:p>
            <a:r>
              <a:rPr lang="de-DE" sz="2000" noProof="0" dirty="0"/>
              <a:t>Professionalisierung – Qualifikationen für Berufsbildungspersonal</a:t>
            </a:r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97A66CD8-5C1C-44A2-8C6E-480B8A3BD4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5. d) Gesellschaftliche und volkswirtschaftliche Aspekte</a:t>
            </a:r>
          </a:p>
        </p:txBody>
      </p:sp>
      <p:sp>
        <p:nvSpPr>
          <p:cNvPr id="18" name="Inhaltsplatzhalter 4">
            <a:extLst>
              <a:ext uri="{FF2B5EF4-FFF2-40B4-BE49-F238E27FC236}">
                <a16:creationId xmlns:a16="http://schemas.microsoft.com/office/drawing/2014/main" id="{ED53B23D-AA56-41F7-AC03-718BA0B5E096}"/>
              </a:ext>
            </a:extLst>
          </p:cNvPr>
          <p:cNvSpPr txBox="1">
            <a:spLocks/>
          </p:cNvSpPr>
          <p:nvPr/>
        </p:nvSpPr>
        <p:spPr>
          <a:xfrm>
            <a:off x="658812" y="1557337"/>
            <a:ext cx="11053761" cy="395922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800" dirty="0">
                <a:latin typeface="+mj-lt"/>
              </a:rPr>
              <a:t>Leichterer Übergang Jugendlicher vom Bildungssystem in die Berufswelt gegenüber </a:t>
            </a:r>
            <a:br>
              <a:rPr lang="de-DE" sz="1800" dirty="0">
                <a:latin typeface="+mj-lt"/>
              </a:rPr>
            </a:br>
            <a:r>
              <a:rPr lang="de-DE" sz="1800" dirty="0">
                <a:latin typeface="+mj-lt"/>
              </a:rPr>
              <a:t>akademisch ausgebildeten Fachkräften (abhängig von der Arbeitsmarktsituation)</a:t>
            </a:r>
          </a:p>
          <a:p>
            <a:pPr marL="285750" indent="-285750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800" dirty="0">
                <a:latin typeface="+mj-lt"/>
              </a:rPr>
              <a:t>Beitrag zu sozialer Stabilität durch geringe (Jugend-) Arbeitslosigkeit</a:t>
            </a:r>
          </a:p>
          <a:p>
            <a:pPr marL="285750" indent="-285750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800" dirty="0">
                <a:latin typeface="+mj-lt"/>
              </a:rPr>
              <a:t>Großer Pool an qualifizierten Fachkräften</a:t>
            </a:r>
          </a:p>
          <a:p>
            <a:pPr marL="285750" indent="-285750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800" dirty="0">
                <a:latin typeface="+mj-lt"/>
              </a:rPr>
              <a:t>Hohe Flexibilität und Mobilität von Fachkräften durch hohes Qualifikationsniveau und </a:t>
            </a:r>
            <a:br>
              <a:rPr lang="de-DE" sz="1800" dirty="0">
                <a:latin typeface="+mj-lt"/>
              </a:rPr>
            </a:br>
            <a:r>
              <a:rPr lang="de-DE" sz="1800" dirty="0">
                <a:latin typeface="+mj-lt"/>
              </a:rPr>
              <a:t>landesweit geltende Standards</a:t>
            </a:r>
          </a:p>
          <a:p>
            <a:pPr marL="285750" indent="-285750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800" dirty="0">
                <a:latin typeface="+mj-lt"/>
              </a:rPr>
              <a:t>Starkes Produktivitätswachstum durch qualifizierte Fachkräfte</a:t>
            </a:r>
          </a:p>
          <a:p>
            <a:pPr marL="285750" indent="-285750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800" dirty="0">
                <a:latin typeface="+mj-lt"/>
              </a:rPr>
              <a:t>Stärkung der wirtschaftlichen Wettbewerbsfähigkeit eines Landes</a:t>
            </a:r>
          </a:p>
          <a:p>
            <a:pPr marL="285750" indent="-285750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800" dirty="0">
                <a:latin typeface="+mj-lt"/>
              </a:rPr>
              <a:t>Hohe gesellschaftliche Akzeptanz der beruflichen Bildung</a:t>
            </a:r>
          </a:p>
          <a:p>
            <a:pPr marL="285750" indent="-285750">
              <a:lnSpc>
                <a:spcPts val="2200"/>
              </a:lnSpc>
              <a:spcBef>
                <a:spcPts val="600"/>
              </a:spcBef>
              <a:spcAft>
                <a:spcPts val="6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endParaRPr lang="de-DE" sz="1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924915569"/>
      </p:ext>
    </p:extLst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platzhalter 7">
            <a:extLst>
              <a:ext uri="{FF2B5EF4-FFF2-40B4-BE49-F238E27FC236}">
                <a16:creationId xmlns:a16="http://schemas.microsoft.com/office/drawing/2014/main" id="{56F32227-A942-457A-9033-264AE27A04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58813" y="826083"/>
            <a:ext cx="11053762" cy="435462"/>
          </a:xfrm>
        </p:spPr>
        <p:txBody>
          <a:bodyPr>
            <a:normAutofit/>
          </a:bodyPr>
          <a:lstStyle/>
          <a:p>
            <a:r>
              <a:rPr lang="de-DE" sz="2000" noProof="0" dirty="0"/>
              <a:t>Berufsbildungsumlage</a:t>
            </a: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F46CD52-B1DC-4DF7-8FCC-44740D0CF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Anhang: Sonderregelung im Bausektor</a:t>
            </a:r>
          </a:p>
        </p:txBody>
      </p:sp>
      <p:sp>
        <p:nvSpPr>
          <p:cNvPr id="9" name="Inhaltsplatzhalter 5">
            <a:extLst>
              <a:ext uri="{FF2B5EF4-FFF2-40B4-BE49-F238E27FC236}">
                <a16:creationId xmlns:a16="http://schemas.microsoft.com/office/drawing/2014/main" id="{EDA1BFDE-045A-4D50-A3E3-62A0F0B5F724}"/>
              </a:ext>
            </a:extLst>
          </p:cNvPr>
          <p:cNvSpPr txBox="1">
            <a:spLocks/>
          </p:cNvSpPr>
          <p:nvPr/>
        </p:nvSpPr>
        <p:spPr>
          <a:xfrm>
            <a:off x="658813" y="1333373"/>
            <a:ext cx="5437187" cy="4183190"/>
          </a:xfrm>
          <a:prstGeom prst="rect">
            <a:avLst/>
          </a:prstGeom>
          <a:solidFill>
            <a:srgbClr val="FBF3E8"/>
          </a:solidFill>
          <a:ln w="6350" cmpd="sng">
            <a:noFill/>
          </a:ln>
          <a:effectLst/>
        </p:spPr>
        <p:txBody>
          <a:bodyPr vert="horz" lIns="360000" tIns="360000" rIns="360000" bIns="360000" rtlCol="0" anchor="t" anchorCtr="0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20000"/>
              </a:lnSpc>
              <a:spcBef>
                <a:spcPts val="600"/>
              </a:spcBef>
            </a:pPr>
            <a:r>
              <a:rPr lang="de-DE" sz="2200" b="1" dirty="0">
                <a:solidFill>
                  <a:schemeClr val="tx1"/>
                </a:solidFill>
                <a:cs typeface="Arial" panose="020B0604020202020204" pitchFamily="34" charset="0"/>
              </a:rPr>
              <a:t>Alle Unternehmen </a:t>
            </a:r>
            <a:br>
              <a:rPr lang="de-DE" sz="2200" b="1" dirty="0">
                <a:solidFill>
                  <a:schemeClr val="tx1"/>
                </a:solidFill>
                <a:cs typeface="Arial" panose="020B0604020202020204" pitchFamily="34" charset="0"/>
              </a:rPr>
            </a:br>
            <a:r>
              <a:rPr lang="de-DE" sz="2200" dirty="0">
                <a:solidFill>
                  <a:schemeClr val="tx1"/>
                </a:solidFill>
                <a:cs typeface="Arial" panose="020B0604020202020204" pitchFamily="34" charset="0"/>
              </a:rPr>
              <a:t>im Bausektor </a:t>
            </a:r>
            <a:r>
              <a:rPr lang="de-DE" sz="2200" b="1" dirty="0">
                <a:solidFill>
                  <a:schemeClr val="tx1"/>
                </a:solidFill>
                <a:cs typeface="Arial" panose="020B0604020202020204" pitchFamily="34" charset="0"/>
              </a:rPr>
              <a:t>zahlen</a:t>
            </a:r>
            <a:r>
              <a:rPr lang="de-DE" sz="220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</a:pPr>
            <a:r>
              <a:rPr lang="de-DE" sz="3200" b="1" dirty="0">
                <a:solidFill>
                  <a:srgbClr val="D6851B"/>
                </a:solidFill>
                <a:cs typeface="Arial" panose="020B0604020202020204" pitchFamily="34" charset="0"/>
              </a:rPr>
              <a:t>1,9 % 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</a:pPr>
            <a:r>
              <a:rPr lang="de-DE" sz="1600" dirty="0">
                <a:solidFill>
                  <a:schemeClr val="tx1"/>
                </a:solidFill>
                <a:cs typeface="Arial" panose="020B0604020202020204" pitchFamily="34" charset="0"/>
              </a:rPr>
              <a:t>der Bruttolohnsumme</a:t>
            </a:r>
          </a:p>
          <a:p>
            <a:pPr algn="ctr">
              <a:lnSpc>
                <a:spcPct val="120000"/>
              </a:lnSpc>
              <a:spcBef>
                <a:spcPts val="600"/>
              </a:spcBef>
            </a:pPr>
            <a:r>
              <a:rPr lang="de-DE" sz="1600" dirty="0">
                <a:solidFill>
                  <a:schemeClr val="tx1"/>
                </a:solidFill>
                <a:cs typeface="Arial" panose="020B0604020202020204" pitchFamily="34" charset="0"/>
              </a:rPr>
              <a:t>in einen Ausbildungsfonds unabhängig davon, </a:t>
            </a:r>
            <a:br>
              <a:rPr lang="de-DE" sz="1600" dirty="0">
                <a:solidFill>
                  <a:schemeClr val="tx1"/>
                </a:solidFill>
                <a:cs typeface="Arial" panose="020B0604020202020204" pitchFamily="34" charset="0"/>
              </a:rPr>
            </a:br>
            <a:r>
              <a:rPr lang="de-DE" sz="1600" dirty="0">
                <a:solidFill>
                  <a:schemeClr val="tx1"/>
                </a:solidFill>
                <a:cs typeface="Arial" panose="020B0604020202020204" pitchFamily="34" charset="0"/>
              </a:rPr>
              <a:t>ob sie ausbilden oder nicht</a:t>
            </a:r>
          </a:p>
        </p:txBody>
      </p:sp>
      <p:sp>
        <p:nvSpPr>
          <p:cNvPr id="10" name="Inhaltsplatzhalter 6">
            <a:extLst>
              <a:ext uri="{FF2B5EF4-FFF2-40B4-BE49-F238E27FC236}">
                <a16:creationId xmlns:a16="http://schemas.microsoft.com/office/drawing/2014/main" id="{9B46BD1A-B1C1-4795-AF7F-5C4B198190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75387" y="1333373"/>
            <a:ext cx="5437187" cy="4183190"/>
          </a:xfrm>
          <a:solidFill>
            <a:srgbClr val="FBF3E8"/>
          </a:solidFill>
          <a:ln w="6350" cmpd="sng">
            <a:noFill/>
          </a:ln>
        </p:spPr>
        <p:txBody>
          <a:bodyPr lIns="360000" tIns="360000" rIns="360000" bIns="360000" anchor="t" anchorCtr="0">
            <a:noAutofit/>
          </a:bodyPr>
          <a:lstStyle/>
          <a:p>
            <a:pPr marL="0" indent="0" algn="ctr">
              <a:lnSpc>
                <a:spcPct val="120000"/>
              </a:lnSpc>
              <a:spcBef>
                <a:spcPts val="600"/>
              </a:spcBef>
              <a:buNone/>
            </a:pPr>
            <a:r>
              <a:rPr lang="de-DE" sz="2200" b="1" dirty="0">
                <a:cs typeface="Arial" panose="020B0604020202020204" pitchFamily="34" charset="0"/>
              </a:rPr>
              <a:t>Ausbildungsbetrieben </a:t>
            </a:r>
            <a:br>
              <a:rPr lang="de-DE" sz="2200" b="1" dirty="0">
                <a:cs typeface="Arial" panose="020B0604020202020204" pitchFamily="34" charset="0"/>
              </a:rPr>
            </a:br>
            <a:r>
              <a:rPr lang="de-DE" sz="2200" b="1" dirty="0">
                <a:cs typeface="Arial" panose="020B0604020202020204" pitchFamily="34" charset="0"/>
              </a:rPr>
              <a:t>werden erstattet:</a:t>
            </a:r>
          </a:p>
          <a:p>
            <a:pPr marL="0" indent="0" algn="ctr">
              <a:lnSpc>
                <a:spcPct val="120000"/>
              </a:lnSpc>
              <a:spcBef>
                <a:spcPts val="600"/>
              </a:spcBef>
              <a:buNone/>
            </a:pPr>
            <a:endParaRPr lang="de-DE" sz="250" b="1" dirty="0">
              <a:cs typeface="Arial" panose="020B0604020202020204" pitchFamily="34" charset="0"/>
            </a:endParaRPr>
          </a:p>
          <a:p>
            <a:pPr>
              <a:spcBef>
                <a:spcPts val="600"/>
              </a:spcBef>
              <a:buClr>
                <a:srgbClr val="D6851B"/>
              </a:buClr>
              <a:buSzPct val="70000"/>
            </a:pPr>
            <a:r>
              <a:rPr lang="de-DE" sz="1600" dirty="0">
                <a:cs typeface="Arial" panose="020B0604020202020204" pitchFamily="34" charset="0"/>
              </a:rPr>
              <a:t>Große Teile der Kosten für Ausbildung im eigenen Unternehmen oder ÜBS </a:t>
            </a:r>
            <a:endParaRPr lang="de-DE" sz="1600" dirty="0"/>
          </a:p>
          <a:p>
            <a:pPr>
              <a:spcBef>
                <a:spcPts val="600"/>
              </a:spcBef>
              <a:buClr>
                <a:srgbClr val="D6851B"/>
              </a:buClr>
              <a:buSzPct val="70000"/>
            </a:pPr>
            <a:r>
              <a:rPr lang="de-DE" sz="1600" dirty="0">
                <a:cs typeface="Arial" panose="020B0604020202020204" pitchFamily="34" charset="0"/>
              </a:rPr>
              <a:t>Kostenübernahme* in gewerblich-technischen Berufen z. B.: </a:t>
            </a:r>
          </a:p>
          <a:p>
            <a:pPr marL="0" indent="0" defTabSz="539750">
              <a:lnSpc>
                <a:spcPts val="2400"/>
              </a:lnSpc>
              <a:spcBef>
                <a:spcPts val="600"/>
              </a:spcBef>
              <a:buNone/>
            </a:pPr>
            <a:r>
              <a:rPr lang="de-DE" sz="1600" dirty="0">
                <a:cs typeface="Arial" panose="020B0604020202020204" pitchFamily="34" charset="0"/>
              </a:rPr>
              <a:t>	für 10 Monate im 1. Jahr</a:t>
            </a:r>
            <a:br>
              <a:rPr lang="de-DE" sz="1600" dirty="0">
                <a:cs typeface="Arial" panose="020B0604020202020204" pitchFamily="34" charset="0"/>
              </a:rPr>
            </a:br>
            <a:r>
              <a:rPr lang="de-DE" sz="1600" dirty="0">
                <a:cs typeface="Arial" panose="020B0604020202020204" pitchFamily="34" charset="0"/>
              </a:rPr>
              <a:t>	für 4 bzw. 6 Monate im 2. Jahr</a:t>
            </a:r>
            <a:br>
              <a:rPr lang="de-DE" sz="1600" dirty="0">
                <a:cs typeface="Arial" panose="020B0604020202020204" pitchFamily="34" charset="0"/>
              </a:rPr>
            </a:br>
            <a:r>
              <a:rPr lang="de-DE" sz="1600" dirty="0">
                <a:cs typeface="Arial" panose="020B0604020202020204" pitchFamily="34" charset="0"/>
              </a:rPr>
              <a:t>	für 1 Monat im 3. Jahr</a:t>
            </a:r>
            <a:br>
              <a:rPr lang="de-DE" sz="1600" dirty="0">
                <a:cs typeface="Arial" panose="020B0604020202020204" pitchFamily="34" charset="0"/>
              </a:rPr>
            </a:br>
            <a:r>
              <a:rPr lang="de-DE" sz="1600" dirty="0">
                <a:cs typeface="Arial" panose="020B0604020202020204" pitchFamily="34" charset="0"/>
              </a:rPr>
              <a:t>	gemäß der steigenden Produktivität</a:t>
            </a:r>
            <a:endParaRPr lang="de-DE" sz="1800" dirty="0">
              <a:cs typeface="Arial" panose="020B0604020202020204" pitchFamily="34" charset="0"/>
            </a:endParaRP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936C7CED-D2F3-4118-88A1-F7176B0D253E}"/>
              </a:ext>
            </a:extLst>
          </p:cNvPr>
          <p:cNvSpPr txBox="1"/>
          <p:nvPr/>
        </p:nvSpPr>
        <p:spPr>
          <a:xfrm>
            <a:off x="571130" y="5720178"/>
            <a:ext cx="73031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</a:rPr>
              <a:t>* Erstattung von Ausbildungsvergütungen und Sozialaufwendungen, Quelle: SOKA-BAU </a:t>
            </a:r>
          </a:p>
        </p:txBody>
      </p:sp>
    </p:spTree>
    <p:extLst>
      <p:ext uri="{BB962C8B-B14F-4D97-AF65-F5344CB8AC3E}">
        <p14:creationId xmlns:p14="http://schemas.microsoft.com/office/powerpoint/2010/main" val="2570851278"/>
      </p:ext>
    </p:extLst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2732D17-3325-40F7-8519-636D449FE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dirty="0"/>
              <a:t>Weitere Informationen</a:t>
            </a:r>
          </a:p>
        </p:txBody>
      </p:sp>
      <p:sp>
        <p:nvSpPr>
          <p:cNvPr id="16" name="Inhaltsplatzhalter 4">
            <a:extLst>
              <a:ext uri="{FF2B5EF4-FFF2-40B4-BE49-F238E27FC236}">
                <a16:creationId xmlns:a16="http://schemas.microsoft.com/office/drawing/2014/main" id="{CF51AEC1-89BB-4869-9295-1AE585D09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3823" y="1808163"/>
            <a:ext cx="6460877" cy="1620837"/>
          </a:xfrm>
        </p:spPr>
        <p:txBody>
          <a:bodyPr numCol="1">
            <a:noAutofit/>
          </a:bodyPr>
          <a:lstStyle/>
          <a:p>
            <a:pPr marL="0" indent="0">
              <a:buNone/>
            </a:pPr>
            <a:r>
              <a:rPr lang="de-DE" sz="1800" noProof="0" dirty="0"/>
              <a:t>Diese Präsentation und weitere Präsentationen sowie Informationen zur deutschen Berufsbildung und internationalen Berufsbildungszusammenarbeit erhalten Sie auf unserer Webseite: </a:t>
            </a:r>
          </a:p>
          <a:p>
            <a:pPr marL="0" indent="0">
              <a:buNone/>
            </a:pPr>
            <a:br>
              <a:rPr lang="de-DE" sz="1800" b="1" spc="100" noProof="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de-DE" sz="1800" b="1" spc="80" noProof="0" dirty="0">
                <a:solidFill>
                  <a:srgbClr val="E27F1C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www.govet.international</a:t>
            </a:r>
            <a:endParaRPr lang="de-DE" sz="1800" b="1" spc="80" noProof="0" dirty="0">
              <a:solidFill>
                <a:srgbClr val="E27F1C"/>
              </a:solidFill>
            </a:endParaRPr>
          </a:p>
          <a:p>
            <a:pPr marL="0" indent="0">
              <a:buNone/>
            </a:pPr>
            <a:endParaRPr lang="de-DE" sz="1400" b="1" noProof="0" dirty="0"/>
          </a:p>
        </p:txBody>
      </p:sp>
      <p:sp>
        <p:nvSpPr>
          <p:cNvPr id="17" name="Inhaltsplatzhalter 4">
            <a:extLst>
              <a:ext uri="{FF2B5EF4-FFF2-40B4-BE49-F238E27FC236}">
                <a16:creationId xmlns:a16="http://schemas.microsoft.com/office/drawing/2014/main" id="{FA3A0241-8DA4-40A3-A6AA-51BBABD44202}"/>
              </a:ext>
            </a:extLst>
          </p:cNvPr>
          <p:cNvSpPr txBox="1">
            <a:spLocks/>
          </p:cNvSpPr>
          <p:nvPr/>
        </p:nvSpPr>
        <p:spPr>
          <a:xfrm>
            <a:off x="658813" y="4192735"/>
            <a:ext cx="11053762" cy="1356727"/>
          </a:xfrm>
          <a:prstGeom prst="rect">
            <a:avLst/>
          </a:prstGeom>
        </p:spPr>
        <p:txBody>
          <a:bodyPr vert="horz" lIns="91440" tIns="45720" rIns="91440" bIns="45720" numCol="2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e-DE" sz="1600" b="1" dirty="0">
                <a:latin typeface="+mj-lt"/>
              </a:rPr>
              <a:t>Quellen</a:t>
            </a:r>
          </a:p>
          <a:p>
            <a:pPr>
              <a:buClr>
                <a:srgbClr val="E27F1C"/>
              </a:buClr>
              <a:buFont typeface="Wingdings 3" panose="05040102010807070707" pitchFamily="18" charset="2"/>
              <a:buChar char=""/>
            </a:pPr>
            <a:r>
              <a:rPr lang="de-DE" sz="1600" dirty="0">
                <a:latin typeface="+mj-lt"/>
              </a:rPr>
              <a:t>BIBB Datenreport (</a:t>
            </a:r>
            <a:r>
              <a:rPr lang="de-DE" sz="1600" dirty="0">
                <a:solidFill>
                  <a:srgbClr val="E27F1C"/>
                </a:solidFill>
                <a:latin typeface="+mj-lt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1600" dirty="0">
                <a:latin typeface="+mj-lt"/>
              </a:rPr>
              <a:t>)</a:t>
            </a:r>
          </a:p>
          <a:p>
            <a:pPr>
              <a:buClr>
                <a:srgbClr val="E27F1C"/>
              </a:buClr>
              <a:buFont typeface="Wingdings 3" panose="05040102010807070707" pitchFamily="18" charset="2"/>
              <a:buChar char=""/>
            </a:pPr>
            <a:r>
              <a:rPr lang="de-DE" sz="1600" dirty="0">
                <a:latin typeface="+mj-lt"/>
              </a:rPr>
              <a:t>BIBB Report 2/2025 (</a:t>
            </a:r>
            <a:r>
              <a:rPr lang="de-DE" sz="1600" dirty="0">
                <a:solidFill>
                  <a:srgbClr val="E27F1C"/>
                </a:solidFill>
                <a:latin typeface="+mj-lt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1600" dirty="0">
                <a:latin typeface="+mj-lt"/>
              </a:rPr>
              <a:t>)</a:t>
            </a:r>
          </a:p>
          <a:p>
            <a:pPr>
              <a:buClr>
                <a:srgbClr val="E27F1C"/>
              </a:buClr>
              <a:buFont typeface="Wingdings 3" panose="05040102010807070707" pitchFamily="18" charset="2"/>
              <a:buChar char=""/>
            </a:pPr>
            <a:r>
              <a:rPr lang="de-DE" sz="1600" dirty="0"/>
              <a:t>Berufsbildungsbericht BMBFSFJ (</a:t>
            </a:r>
            <a:r>
              <a:rPr lang="de-DE" sz="1600" dirty="0">
                <a:solidFill>
                  <a:srgbClr val="E27F1C"/>
                </a:solidFill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1600" dirty="0"/>
              <a:t>)</a:t>
            </a:r>
          </a:p>
          <a:p>
            <a:pPr>
              <a:buClr>
                <a:srgbClr val="E27F1C"/>
              </a:buClr>
              <a:buFont typeface="Wingdings 3" panose="05040102010807070707" pitchFamily="18" charset="2"/>
              <a:buChar char=""/>
            </a:pPr>
            <a:endParaRPr lang="de-DE" sz="1600" dirty="0"/>
          </a:p>
          <a:p>
            <a:pPr>
              <a:buClr>
                <a:srgbClr val="E27F1C"/>
              </a:buClr>
              <a:buFont typeface="Wingdings 3" panose="05040102010807070707" pitchFamily="18" charset="2"/>
              <a:buChar char=""/>
            </a:pPr>
            <a:endParaRPr lang="de-DE" sz="1600" dirty="0">
              <a:latin typeface="+mj-lt"/>
            </a:endParaRPr>
          </a:p>
          <a:p>
            <a:pPr>
              <a:buClr>
                <a:srgbClr val="E27F1C"/>
              </a:buClr>
              <a:buFont typeface="Wingdings 3" panose="05040102010807070707" pitchFamily="18" charset="2"/>
              <a:buChar char=""/>
            </a:pPr>
            <a:r>
              <a:rPr lang="de-DE" sz="1600" dirty="0">
                <a:latin typeface="+mj-lt"/>
              </a:rPr>
              <a:t>KMK (</a:t>
            </a:r>
            <a:r>
              <a:rPr lang="de-DE" sz="1600" dirty="0">
                <a:solidFill>
                  <a:srgbClr val="E27F1C"/>
                </a:solidFill>
                <a:latin typeface="+mj-lt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1600" dirty="0">
                <a:latin typeface="+mj-lt"/>
              </a:rPr>
              <a:t>)</a:t>
            </a:r>
          </a:p>
          <a:p>
            <a:pPr>
              <a:buClr>
                <a:srgbClr val="E27F1C"/>
              </a:buClr>
              <a:buFont typeface="Wingdings 3" panose="05040102010807070707" pitchFamily="18" charset="2"/>
              <a:buChar char=""/>
            </a:pPr>
            <a:r>
              <a:rPr lang="de-DE" sz="1600" dirty="0">
                <a:latin typeface="+mj-lt"/>
              </a:rPr>
              <a:t>BMFTR Datenportal (</a:t>
            </a:r>
            <a:r>
              <a:rPr lang="de-DE" sz="1600" dirty="0">
                <a:solidFill>
                  <a:srgbClr val="E27F1C"/>
                </a:solidFill>
                <a:latin typeface="+mj-lt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de-DE" sz="1600" dirty="0">
                <a:latin typeface="+mj-lt"/>
              </a:rPr>
              <a:t>)</a:t>
            </a:r>
          </a:p>
          <a:p>
            <a:pPr>
              <a:buClr>
                <a:srgbClr val="E27F1C"/>
              </a:buClr>
              <a:buFont typeface="Wingdings 3" panose="05040102010807070707" pitchFamily="18" charset="2"/>
              <a:buChar char=""/>
            </a:pPr>
            <a:r>
              <a:rPr lang="de-DE" sz="1600" dirty="0">
                <a:latin typeface="+mj-lt"/>
              </a:rPr>
              <a:t>Destatis Statistik zu Berufsbildung </a:t>
            </a:r>
            <a:r>
              <a:rPr lang="en-GB" sz="1600" dirty="0">
                <a:latin typeface="+mj-lt"/>
              </a:rPr>
              <a:t>(</a:t>
            </a:r>
            <a:r>
              <a:rPr lang="en-GB" sz="1600" dirty="0">
                <a:solidFill>
                  <a:srgbClr val="E27F1C"/>
                </a:solidFill>
                <a:latin typeface="+mj-lt"/>
                <a:hlinkClick r:id="rId9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link</a:t>
            </a:r>
            <a:r>
              <a:rPr lang="en-GB" sz="1600" dirty="0">
                <a:latin typeface="+mj-lt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95409912"/>
      </p:ext>
    </p:extLst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049C5C-5E1A-4218-8EDC-96B7677EF47E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1" noProof="0" dirty="0"/>
              <a:t>GOVET at BIBB</a:t>
            </a:r>
          </a:p>
        </p:txBody>
      </p:sp>
    </p:spTree>
    <p:extLst>
      <p:ext uri="{BB962C8B-B14F-4D97-AF65-F5344CB8AC3E}">
        <p14:creationId xmlns:p14="http://schemas.microsoft.com/office/powerpoint/2010/main" val="317927380"/>
      </p:ext>
    </p:extLst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noProof="0" dirty="0">
                <a:solidFill>
                  <a:srgbClr val="D6851B"/>
                </a:solidFill>
              </a:rPr>
              <a:t>1. Die Finanzierung im deutschen dualen System </a:t>
            </a:r>
            <a:endParaRPr lang="de-DE" noProof="0" dirty="0"/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134A5880-57F5-4196-A904-4211D6EF3921}"/>
              </a:ext>
            </a:extLst>
          </p:cNvPr>
          <p:cNvSpPr txBox="1"/>
          <p:nvPr/>
        </p:nvSpPr>
        <p:spPr>
          <a:xfrm>
            <a:off x="658812" y="1572161"/>
            <a:ext cx="7528844" cy="169277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indent="-457200">
              <a:lnSpc>
                <a:spcPts val="2400"/>
              </a:lnSpc>
              <a:spcAft>
                <a:spcPts val="1200"/>
              </a:spcAft>
              <a:buFont typeface="+mj-lt"/>
              <a:buAutoNum type="alphaLcParenR"/>
            </a:pPr>
            <a:r>
              <a:rPr lang="de-DE" sz="2000" dirty="0">
                <a:latin typeface="+mj-lt"/>
              </a:rPr>
              <a:t>Warum bilden Unternehmen aus? </a:t>
            </a:r>
          </a:p>
          <a:p>
            <a:pPr marL="457200" indent="-457200">
              <a:lnSpc>
                <a:spcPts val="2400"/>
              </a:lnSpc>
              <a:spcAft>
                <a:spcPts val="1200"/>
              </a:spcAft>
              <a:buFont typeface="+mj-lt"/>
              <a:buAutoNum type="alphaLcParenR"/>
            </a:pPr>
            <a:r>
              <a:rPr lang="de-DE" sz="2000" dirty="0">
                <a:latin typeface="+mj-lt"/>
              </a:rPr>
              <a:t>Wie rechnen die Arbeitgeber? </a:t>
            </a:r>
          </a:p>
          <a:p>
            <a:pPr marL="457200" indent="-457200">
              <a:lnSpc>
                <a:spcPts val="2400"/>
              </a:lnSpc>
              <a:spcAft>
                <a:spcPts val="1200"/>
              </a:spcAft>
              <a:buFont typeface="+mj-lt"/>
              <a:buAutoNum type="alphaLcParenR"/>
            </a:pPr>
            <a:r>
              <a:rPr lang="de-DE" sz="2000" dirty="0">
                <a:latin typeface="+mj-lt"/>
              </a:rPr>
              <a:t>Wer kommt für welche Kosten auf?</a:t>
            </a:r>
          </a:p>
          <a:p>
            <a:pPr marL="457200" indent="-457200">
              <a:lnSpc>
                <a:spcPts val="2400"/>
              </a:lnSpc>
              <a:spcAft>
                <a:spcPts val="1200"/>
              </a:spcAft>
              <a:buFont typeface="+mj-lt"/>
              <a:buAutoNum type="alphaLcParenR"/>
            </a:pPr>
            <a:r>
              <a:rPr lang="de-DE" sz="2000" dirty="0">
                <a:latin typeface="+mj-lt"/>
              </a:rPr>
              <a:t>Wie verteilen sich die Kosten?</a:t>
            </a:r>
          </a:p>
        </p:txBody>
      </p:sp>
    </p:spTree>
    <p:extLst>
      <p:ext uri="{BB962C8B-B14F-4D97-AF65-F5344CB8AC3E}">
        <p14:creationId xmlns:p14="http://schemas.microsoft.com/office/powerpoint/2010/main" val="4244166153"/>
      </p:ext>
    </p:extLst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3">
            <a:extLst>
              <a:ext uri="{FF2B5EF4-FFF2-40B4-BE49-F238E27FC236}">
                <a16:creationId xmlns:a16="http://schemas.microsoft.com/office/drawing/2014/main" id="{51CABC4D-4481-03A3-D118-268F3A1A0D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48615" y="3414473"/>
            <a:ext cx="3247052" cy="612000"/>
          </a:xfrm>
          <a:solidFill>
            <a:srgbClr val="D6851B"/>
          </a:solidFill>
        </p:spPr>
        <p:txBody>
          <a:bodyPr lIns="0">
            <a:noAutofit/>
          </a:bodyPr>
          <a:lstStyle/>
          <a:p>
            <a:pPr algn="ctr"/>
            <a:r>
              <a:rPr lang="de-DE" noProof="0" dirty="0">
                <a:latin typeface="+mn-lt"/>
              </a:rPr>
              <a:t>Ich möchte ausbilden, weil…</a:t>
            </a:r>
            <a:endParaRPr lang="de-DE" sz="1800" noProof="0" dirty="0">
              <a:latin typeface="+mn-lt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F46CD52-B1DC-4DF7-8FCC-44740D0CF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dirty="0">
                <a:solidFill>
                  <a:srgbClr val="D6851B"/>
                </a:solidFill>
              </a:rPr>
              <a:t>1. a) Warum bilden Unternehmen aus?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9CC6A4D8-F2AA-423F-5907-056154E964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53781" y="1538758"/>
            <a:ext cx="959839" cy="1875715"/>
          </a:xfrm>
          <a:prstGeom prst="rect">
            <a:avLst/>
          </a:prstGeom>
        </p:spPr>
      </p:pic>
      <p:pic>
        <p:nvPicPr>
          <p:cNvPr id="12" name="Grafik 11">
            <a:extLst>
              <a:ext uri="{FF2B5EF4-FFF2-40B4-BE49-F238E27FC236}">
                <a16:creationId xmlns:a16="http://schemas.microsoft.com/office/drawing/2014/main" id="{54CE911C-0559-4B9C-8704-56FF3174514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554247" y="1522129"/>
            <a:ext cx="602800" cy="1899388"/>
          </a:xfrm>
          <a:prstGeom prst="rect">
            <a:avLst/>
          </a:prstGeom>
        </p:spPr>
      </p:pic>
      <p:sp>
        <p:nvSpPr>
          <p:cNvPr id="17" name="Rechteck 16">
            <a:extLst>
              <a:ext uri="{FF2B5EF4-FFF2-40B4-BE49-F238E27FC236}">
                <a16:creationId xmlns:a16="http://schemas.microsoft.com/office/drawing/2014/main" id="{2ADD8E39-79AA-4509-A046-130EB8ED90E4}"/>
              </a:ext>
            </a:extLst>
          </p:cNvPr>
          <p:cNvSpPr/>
          <p:nvPr/>
        </p:nvSpPr>
        <p:spPr>
          <a:xfrm>
            <a:off x="1019175" y="1400904"/>
            <a:ext cx="3732520" cy="1401716"/>
          </a:xfrm>
          <a:prstGeom prst="rect">
            <a:avLst/>
          </a:prstGeom>
          <a:solidFill>
            <a:srgbClr val="FAF1EA"/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0" rIns="144000" bIns="108000" rtlCol="0" anchor="t" anchorCtr="0">
            <a:spAutoFit/>
          </a:bodyPr>
          <a:lstStyle/>
          <a:p>
            <a:pPr>
              <a:lnSpc>
                <a:spcPts val="2400"/>
              </a:lnSpc>
              <a:buSzPct val="75000"/>
            </a:pPr>
            <a:r>
              <a:rPr lang="de-DE" sz="4000" b="1" dirty="0">
                <a:solidFill>
                  <a:schemeClr val="accent1"/>
                </a:solidFill>
              </a:rPr>
              <a:t>„</a:t>
            </a:r>
          </a:p>
          <a:p>
            <a:pPr marL="288000" lvl="1">
              <a:buSzPct val="75000"/>
            </a:pPr>
            <a:r>
              <a:rPr lang="de-DE" sz="1600" dirty="0">
                <a:solidFill>
                  <a:schemeClr val="tx1"/>
                </a:solidFill>
              </a:rPr>
              <a:t>…ich möchte, dass Mitarbeitende ihre Aufgaben und Pflichten im Betrieb kompetent ausführen – jetzt und in Zukunft.</a:t>
            </a: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55A06AD9-3413-4672-B595-BF2EC80656BD}"/>
              </a:ext>
            </a:extLst>
          </p:cNvPr>
          <p:cNvSpPr/>
          <p:nvPr/>
        </p:nvSpPr>
        <p:spPr>
          <a:xfrm>
            <a:off x="658814" y="3117199"/>
            <a:ext cx="3732520" cy="909274"/>
          </a:xfrm>
          <a:prstGeom prst="rect">
            <a:avLst/>
          </a:prstGeom>
          <a:solidFill>
            <a:srgbClr val="FAF1EA"/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0" rIns="144000" bIns="108000" rtlCol="0" anchor="t" anchorCtr="0">
            <a:spAutoFit/>
          </a:bodyPr>
          <a:lstStyle/>
          <a:p>
            <a:pPr>
              <a:lnSpc>
                <a:spcPts val="2400"/>
              </a:lnSpc>
              <a:buSzPct val="75000"/>
            </a:pPr>
            <a:r>
              <a:rPr lang="de-DE" sz="4000" b="1" dirty="0">
                <a:solidFill>
                  <a:schemeClr val="accent1"/>
                </a:solidFill>
              </a:rPr>
              <a:t>„</a:t>
            </a:r>
          </a:p>
          <a:p>
            <a:pPr marL="288000" lvl="1">
              <a:buSzPct val="75000"/>
            </a:pPr>
            <a:r>
              <a:rPr lang="de-DE" sz="1600" dirty="0">
                <a:solidFill>
                  <a:schemeClr val="tx1"/>
                </a:solidFill>
              </a:rPr>
              <a:t>…mich die finanziellen Vorteile überzeugen.</a:t>
            </a: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732B157C-7DB8-4E05-B42B-F18D1E5DA6CD}"/>
              </a:ext>
            </a:extLst>
          </p:cNvPr>
          <p:cNvSpPr/>
          <p:nvPr/>
        </p:nvSpPr>
        <p:spPr>
          <a:xfrm>
            <a:off x="637005" y="4274366"/>
            <a:ext cx="3732520" cy="663053"/>
          </a:xfrm>
          <a:prstGeom prst="rect">
            <a:avLst/>
          </a:prstGeom>
          <a:solidFill>
            <a:srgbClr val="FAF1EA"/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0" rIns="144000" bIns="108000" rtlCol="0" anchor="t" anchorCtr="0">
            <a:spAutoFit/>
          </a:bodyPr>
          <a:lstStyle/>
          <a:p>
            <a:pPr>
              <a:lnSpc>
                <a:spcPts val="2400"/>
              </a:lnSpc>
              <a:buSzPct val="75000"/>
            </a:pPr>
            <a:r>
              <a:rPr lang="de-DE" sz="4000" b="1" dirty="0">
                <a:solidFill>
                  <a:schemeClr val="accent1"/>
                </a:solidFill>
              </a:rPr>
              <a:t>„</a:t>
            </a:r>
          </a:p>
          <a:p>
            <a:pPr marL="288000" lvl="1">
              <a:buSzPct val="75000"/>
            </a:pPr>
            <a:r>
              <a:rPr lang="en-GB" sz="1600" dirty="0">
                <a:solidFill>
                  <a:schemeClr val="tx1"/>
                </a:solidFill>
              </a:rPr>
              <a:t>…I bear the social responsibility</a:t>
            </a:r>
            <a:r>
              <a:rPr lang="de-DE" sz="1600" dirty="0">
                <a:solidFill>
                  <a:schemeClr val="tx1"/>
                </a:solidFill>
              </a:rPr>
              <a:t>.</a:t>
            </a: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F6B6B0BE-9309-494D-9B18-85CBD89BD392}"/>
              </a:ext>
            </a:extLst>
          </p:cNvPr>
          <p:cNvSpPr/>
          <p:nvPr/>
        </p:nvSpPr>
        <p:spPr>
          <a:xfrm>
            <a:off x="7614964" y="1400904"/>
            <a:ext cx="3732520" cy="663053"/>
          </a:xfrm>
          <a:prstGeom prst="rect">
            <a:avLst/>
          </a:prstGeom>
          <a:solidFill>
            <a:srgbClr val="FAF1EA"/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0" rIns="144000" bIns="108000" rtlCol="0" anchor="t" anchorCtr="0">
            <a:spAutoFit/>
          </a:bodyPr>
          <a:lstStyle/>
          <a:p>
            <a:pPr>
              <a:lnSpc>
                <a:spcPts val="2400"/>
              </a:lnSpc>
              <a:buSzPct val="75000"/>
            </a:pPr>
            <a:r>
              <a:rPr lang="de-DE" sz="4000" b="1" dirty="0">
                <a:solidFill>
                  <a:schemeClr val="accent1"/>
                </a:solidFill>
              </a:rPr>
              <a:t>„</a:t>
            </a:r>
          </a:p>
          <a:p>
            <a:pPr marL="288000" lvl="1">
              <a:buSzPct val="75000"/>
            </a:pPr>
            <a:r>
              <a:rPr lang="de-DE" sz="1600" dirty="0">
                <a:solidFill>
                  <a:schemeClr val="tx1"/>
                </a:solidFill>
              </a:rPr>
              <a:t>…ich loyale Mitarbeitende brauche.</a:t>
            </a:r>
          </a:p>
        </p:txBody>
      </p:sp>
      <p:sp>
        <p:nvSpPr>
          <p:cNvPr id="21" name="Rechteck 20">
            <a:extLst>
              <a:ext uri="{FF2B5EF4-FFF2-40B4-BE49-F238E27FC236}">
                <a16:creationId xmlns:a16="http://schemas.microsoft.com/office/drawing/2014/main" id="{2D3E1C15-F040-44F1-B5E4-3C8B039D1611}"/>
              </a:ext>
            </a:extLst>
          </p:cNvPr>
          <p:cNvSpPr/>
          <p:nvPr/>
        </p:nvSpPr>
        <p:spPr>
          <a:xfrm>
            <a:off x="7980055" y="2285033"/>
            <a:ext cx="3732520" cy="909274"/>
          </a:xfrm>
          <a:prstGeom prst="rect">
            <a:avLst/>
          </a:prstGeom>
          <a:solidFill>
            <a:srgbClr val="FAF1EA"/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0" rIns="144000" bIns="108000" rtlCol="0" anchor="t" anchorCtr="0">
            <a:spAutoFit/>
          </a:bodyPr>
          <a:lstStyle/>
          <a:p>
            <a:pPr>
              <a:lnSpc>
                <a:spcPts val="2400"/>
              </a:lnSpc>
              <a:buSzPct val="75000"/>
            </a:pPr>
            <a:r>
              <a:rPr lang="de-DE" sz="4000" b="1" dirty="0">
                <a:solidFill>
                  <a:schemeClr val="accent1"/>
                </a:solidFill>
              </a:rPr>
              <a:t>„</a:t>
            </a:r>
          </a:p>
          <a:p>
            <a:pPr marL="288000" lvl="1">
              <a:buSzPct val="75000"/>
            </a:pPr>
            <a:r>
              <a:rPr lang="de-DE" sz="1600" dirty="0">
                <a:solidFill>
                  <a:schemeClr val="tx1"/>
                </a:solidFill>
              </a:rPr>
              <a:t>…ich dadurch Einarbeitungs- und Umschulungskosten einspare.</a:t>
            </a:r>
          </a:p>
        </p:txBody>
      </p:sp>
      <p:sp>
        <p:nvSpPr>
          <p:cNvPr id="22" name="Rechteck 21">
            <a:extLst>
              <a:ext uri="{FF2B5EF4-FFF2-40B4-BE49-F238E27FC236}">
                <a16:creationId xmlns:a16="http://schemas.microsoft.com/office/drawing/2014/main" id="{178516D2-4306-429C-8DEC-A1D4731D8087}"/>
              </a:ext>
            </a:extLst>
          </p:cNvPr>
          <p:cNvSpPr/>
          <p:nvPr/>
        </p:nvSpPr>
        <p:spPr>
          <a:xfrm>
            <a:off x="4655694" y="4791955"/>
            <a:ext cx="6360512" cy="724608"/>
          </a:xfrm>
          <a:prstGeom prst="rect">
            <a:avLst/>
          </a:prstGeom>
          <a:solidFill>
            <a:srgbClr val="D6851B">
              <a:alpha val="80000"/>
            </a:srgbClr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0" rIns="144000" bIns="108000" rtlCol="0" anchor="t" anchorCtr="0">
            <a:spAutoFit/>
          </a:bodyPr>
          <a:lstStyle/>
          <a:p>
            <a:pPr>
              <a:lnSpc>
                <a:spcPts val="2400"/>
              </a:lnSpc>
              <a:buSzPct val="75000"/>
            </a:pPr>
            <a:r>
              <a:rPr lang="de-DE" sz="4000" b="1" dirty="0">
                <a:solidFill>
                  <a:schemeClr val="bg1"/>
                </a:solidFill>
              </a:rPr>
              <a:t>„</a:t>
            </a:r>
          </a:p>
          <a:p>
            <a:pPr marL="288000" lvl="1">
              <a:buSzPct val="75000"/>
            </a:pPr>
            <a:r>
              <a:rPr lang="de-DE" sz="2000" dirty="0">
                <a:solidFill>
                  <a:schemeClr val="bg1"/>
                </a:solidFill>
              </a:rPr>
              <a:t>…sich die Investition in Ausbildung langfristig auszahlt.</a:t>
            </a:r>
          </a:p>
        </p:txBody>
      </p:sp>
      <p:sp>
        <p:nvSpPr>
          <p:cNvPr id="23" name="Rechteck 22">
            <a:extLst>
              <a:ext uri="{FF2B5EF4-FFF2-40B4-BE49-F238E27FC236}">
                <a16:creationId xmlns:a16="http://schemas.microsoft.com/office/drawing/2014/main" id="{C833DE6E-EDA4-4990-90CF-24410C6F02D4}"/>
              </a:ext>
            </a:extLst>
          </p:cNvPr>
          <p:cNvSpPr/>
          <p:nvPr/>
        </p:nvSpPr>
        <p:spPr>
          <a:xfrm>
            <a:off x="7980055" y="3415383"/>
            <a:ext cx="3732520" cy="1155495"/>
          </a:xfrm>
          <a:prstGeom prst="rect">
            <a:avLst/>
          </a:prstGeom>
          <a:solidFill>
            <a:srgbClr val="FAF1EA"/>
          </a:solidFill>
          <a:ln w="19050" cap="rnd">
            <a:noFill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44000" tIns="0" rIns="144000" bIns="108000" rtlCol="0" anchor="t" anchorCtr="0">
            <a:spAutoFit/>
          </a:bodyPr>
          <a:lstStyle/>
          <a:p>
            <a:pPr>
              <a:lnSpc>
                <a:spcPts val="2400"/>
              </a:lnSpc>
              <a:buSzPct val="75000"/>
            </a:pPr>
            <a:r>
              <a:rPr lang="de-DE" sz="4000" b="1" dirty="0">
                <a:solidFill>
                  <a:schemeClr val="accent1"/>
                </a:solidFill>
              </a:rPr>
              <a:t>„</a:t>
            </a:r>
          </a:p>
          <a:p>
            <a:pPr marL="288000" lvl="1">
              <a:buSzPct val="75000"/>
            </a:pPr>
            <a:r>
              <a:rPr lang="de-DE" sz="1600" spc="-10" dirty="0">
                <a:solidFill>
                  <a:schemeClr val="tx1"/>
                </a:solidFill>
              </a:rPr>
              <a:t>…ich den produktiven und innovativen </a:t>
            </a:r>
            <a:r>
              <a:rPr lang="de-DE" sz="1600" dirty="0">
                <a:solidFill>
                  <a:schemeClr val="tx1"/>
                </a:solidFill>
              </a:rPr>
              <a:t>Beitrag von jungen Mitarbeitenden schätze.</a:t>
            </a:r>
          </a:p>
        </p:txBody>
      </p:sp>
    </p:spTree>
    <p:extLst>
      <p:ext uri="{BB962C8B-B14F-4D97-AF65-F5344CB8AC3E}">
        <p14:creationId xmlns:p14="http://schemas.microsoft.com/office/powerpoint/2010/main" val="3405575808"/>
      </p:ext>
    </p:extLst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platzhalter 3">
            <a:extLst>
              <a:ext uri="{FF2B5EF4-FFF2-40B4-BE49-F238E27FC236}">
                <a16:creationId xmlns:a16="http://schemas.microsoft.com/office/drawing/2014/main" id="{51CABC4D-4481-03A3-D118-268F3A1A0D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42680" y="2133600"/>
            <a:ext cx="2520000" cy="1440000"/>
          </a:xfrm>
          <a:solidFill>
            <a:srgbClr val="D6851B"/>
          </a:solidFill>
          <a:ln w="57150">
            <a:noFill/>
          </a:ln>
        </p:spPr>
        <p:txBody>
          <a:bodyPr lIns="0">
            <a:noAutofit/>
          </a:bodyPr>
          <a:lstStyle/>
          <a:p>
            <a:pPr algn="ctr"/>
            <a:r>
              <a:rPr lang="de-DE" sz="2400" spc="20" noProof="0" dirty="0"/>
              <a:t>Erträge</a:t>
            </a:r>
            <a:endParaRPr lang="de-DE" spc="20" noProof="0" dirty="0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F46CD52-B1DC-4DF7-8FCC-44740D0CF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dirty="0">
                <a:solidFill>
                  <a:srgbClr val="D6851B"/>
                </a:solidFill>
              </a:rPr>
              <a:t>1. b) Wie rechnen die Arbeitgeber?</a:t>
            </a:r>
          </a:p>
        </p:txBody>
      </p:sp>
      <p:sp>
        <p:nvSpPr>
          <p:cNvPr id="13" name="Textplatzhalter 3">
            <a:extLst>
              <a:ext uri="{FF2B5EF4-FFF2-40B4-BE49-F238E27FC236}">
                <a16:creationId xmlns:a16="http://schemas.microsoft.com/office/drawing/2014/main" id="{0A0DAF62-C71D-4F91-9EB4-EB7BA3F25417}"/>
              </a:ext>
            </a:extLst>
          </p:cNvPr>
          <p:cNvSpPr txBox="1">
            <a:spLocks/>
          </p:cNvSpPr>
          <p:nvPr/>
        </p:nvSpPr>
        <p:spPr>
          <a:xfrm>
            <a:off x="658813" y="2133600"/>
            <a:ext cx="2520000" cy="1440000"/>
          </a:xfrm>
          <a:prstGeom prst="rect">
            <a:avLst/>
          </a:prstGeom>
          <a:solidFill>
            <a:schemeClr val="bg1">
              <a:lumMod val="50000"/>
            </a:schemeClr>
          </a:solidFill>
          <a:ln w="57150">
            <a:noFill/>
          </a:ln>
        </p:spPr>
        <p:txBody>
          <a:bodyPr vert="horz" lIns="0" tIns="0" rIns="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2400" spc="20" dirty="0"/>
              <a:t>Bruttokosten</a:t>
            </a:r>
            <a:endParaRPr lang="de-DE" spc="20" dirty="0"/>
          </a:p>
        </p:txBody>
      </p:sp>
      <p:sp>
        <p:nvSpPr>
          <p:cNvPr id="14" name="Textplatzhalter 3">
            <a:extLst>
              <a:ext uri="{FF2B5EF4-FFF2-40B4-BE49-F238E27FC236}">
                <a16:creationId xmlns:a16="http://schemas.microsoft.com/office/drawing/2014/main" id="{D0F1B167-B43F-4185-8174-3E7C4D386165}"/>
              </a:ext>
            </a:extLst>
          </p:cNvPr>
          <p:cNvSpPr txBox="1">
            <a:spLocks/>
          </p:cNvSpPr>
          <p:nvPr/>
        </p:nvSpPr>
        <p:spPr>
          <a:xfrm>
            <a:off x="8711836" y="2133600"/>
            <a:ext cx="2520000" cy="1440000"/>
          </a:xfrm>
          <a:prstGeom prst="rect">
            <a:avLst/>
          </a:prstGeom>
          <a:solidFill>
            <a:srgbClr val="D6851B">
              <a:alpha val="70000"/>
            </a:srgbClr>
          </a:solidFill>
          <a:ln w="57150">
            <a:noFill/>
          </a:ln>
        </p:spPr>
        <p:txBody>
          <a:bodyPr vert="horz" lIns="0" tIns="0" rIns="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2400" spc="20" dirty="0"/>
              <a:t>Nettokosten</a:t>
            </a:r>
            <a:endParaRPr lang="de-DE" spc="20" dirty="0"/>
          </a:p>
        </p:txBody>
      </p:sp>
      <p:sp>
        <p:nvSpPr>
          <p:cNvPr id="3" name="Gleich 2">
            <a:extLst>
              <a:ext uri="{FF2B5EF4-FFF2-40B4-BE49-F238E27FC236}">
                <a16:creationId xmlns:a16="http://schemas.microsoft.com/office/drawing/2014/main" id="{85593F77-389A-40BA-9AAE-8A23CEA52472}"/>
              </a:ext>
            </a:extLst>
          </p:cNvPr>
          <p:cNvSpPr/>
          <p:nvPr/>
        </p:nvSpPr>
        <p:spPr>
          <a:xfrm>
            <a:off x="7502541" y="2518540"/>
            <a:ext cx="769434" cy="670119"/>
          </a:xfrm>
          <a:prstGeom prst="mathEqual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Minuszeichen 3">
            <a:extLst>
              <a:ext uri="{FF2B5EF4-FFF2-40B4-BE49-F238E27FC236}">
                <a16:creationId xmlns:a16="http://schemas.microsoft.com/office/drawing/2014/main" id="{F9F66FB7-12A8-465A-8797-D8B41AC50972}"/>
              </a:ext>
            </a:extLst>
          </p:cNvPr>
          <p:cNvSpPr/>
          <p:nvPr/>
        </p:nvSpPr>
        <p:spPr>
          <a:xfrm>
            <a:off x="3528674" y="2569075"/>
            <a:ext cx="664145" cy="633255"/>
          </a:xfrm>
          <a:prstGeom prst="mathMinus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35705146"/>
      </p:ext>
    </p:extLst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hteck: abgerundete Ecken 18">
            <a:extLst>
              <a:ext uri="{FF2B5EF4-FFF2-40B4-BE49-F238E27FC236}">
                <a16:creationId xmlns:a16="http://schemas.microsoft.com/office/drawing/2014/main" id="{A46D50A1-29E0-6215-A80A-887FB7C63936}"/>
              </a:ext>
            </a:extLst>
          </p:cNvPr>
          <p:cNvSpPr/>
          <p:nvPr/>
        </p:nvSpPr>
        <p:spPr>
          <a:xfrm>
            <a:off x="658813" y="1844675"/>
            <a:ext cx="4443923" cy="576000"/>
          </a:xfrm>
          <a:prstGeom prst="roundRect">
            <a:avLst>
              <a:gd name="adj" fmla="val 0"/>
            </a:avLst>
          </a:prstGeom>
          <a:solidFill>
            <a:srgbClr val="D6851B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>
                <a:solidFill>
                  <a:schemeClr val="bg1"/>
                </a:solidFill>
              </a:rPr>
              <a:t>Betrieb  </a:t>
            </a:r>
          </a:p>
        </p:txBody>
      </p:sp>
      <p:sp>
        <p:nvSpPr>
          <p:cNvPr id="29" name="Rechteck: abgerundete Ecken 28">
            <a:extLst>
              <a:ext uri="{FF2B5EF4-FFF2-40B4-BE49-F238E27FC236}">
                <a16:creationId xmlns:a16="http://schemas.microsoft.com/office/drawing/2014/main" id="{5C63104D-CCE9-9A14-F570-05346152E897}"/>
              </a:ext>
            </a:extLst>
          </p:cNvPr>
          <p:cNvSpPr/>
          <p:nvPr/>
        </p:nvSpPr>
        <p:spPr>
          <a:xfrm>
            <a:off x="7222396" y="1844675"/>
            <a:ext cx="4497414" cy="576000"/>
          </a:xfrm>
          <a:prstGeom prst="roundRect">
            <a:avLst>
              <a:gd name="adj" fmla="val 0"/>
            </a:avLst>
          </a:prstGeom>
          <a:solidFill>
            <a:srgbClr val="D685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b="1" dirty="0"/>
              <a:t>Berufsschule</a:t>
            </a:r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654D4281-F5C9-4EA3-B8E6-82F3A4419788}"/>
              </a:ext>
            </a:extLst>
          </p:cNvPr>
          <p:cNvSpPr/>
          <p:nvPr/>
        </p:nvSpPr>
        <p:spPr>
          <a:xfrm>
            <a:off x="4862798" y="1285712"/>
            <a:ext cx="2619395" cy="2619395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28" name="Grafik 27">
            <a:extLst>
              <a:ext uri="{FF2B5EF4-FFF2-40B4-BE49-F238E27FC236}">
                <a16:creationId xmlns:a16="http://schemas.microsoft.com/office/drawing/2014/main" id="{D93108AF-D0DC-48E4-9B53-0CAB1B4012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839568" y="1334592"/>
            <a:ext cx="2665854" cy="2511630"/>
          </a:xfrm>
          <a:prstGeom prst="rect">
            <a:avLst/>
          </a:prstGeom>
        </p:spPr>
      </p:pic>
      <p:sp>
        <p:nvSpPr>
          <p:cNvPr id="4" name="Titel 3">
            <a:extLst>
              <a:ext uri="{FF2B5EF4-FFF2-40B4-BE49-F238E27FC236}">
                <a16:creationId xmlns:a16="http://schemas.microsoft.com/office/drawing/2014/main" id="{972A6B2F-F630-46C0-B414-6EC482A04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noProof="0" dirty="0">
                <a:solidFill>
                  <a:srgbClr val="D6851B"/>
                </a:solidFill>
              </a:rPr>
              <a:t>1. c) Wer kommt für welche Kosten auf?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BD91FE6B-BD17-492F-B940-62D0B56F92FA}"/>
              </a:ext>
            </a:extLst>
          </p:cNvPr>
          <p:cNvSpPr txBox="1"/>
          <p:nvPr/>
        </p:nvSpPr>
        <p:spPr>
          <a:xfrm>
            <a:off x="3966487" y="844482"/>
            <a:ext cx="4259026" cy="276999"/>
          </a:xfrm>
          <a:prstGeom prst="rect">
            <a:avLst/>
          </a:prstGeom>
          <a:noFill/>
        </p:spPr>
        <p:txBody>
          <a:bodyPr wrap="square" lIns="0" tIns="0" rIns="0" bIns="0">
            <a:noAutofit/>
          </a:bodyPr>
          <a:lstStyle/>
          <a:p>
            <a:pPr algn="ctr"/>
            <a:r>
              <a:rPr lang="de-DE" b="1" spc="20" dirty="0">
                <a:solidFill>
                  <a:srgbClr val="D6851B"/>
                </a:solidFill>
              </a:rPr>
              <a:t>Zwei Lernorte – Geteilte Zuständigkeiten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93895ECE-A2BD-A8E4-DF73-A7331654D3D7}"/>
              </a:ext>
            </a:extLst>
          </p:cNvPr>
          <p:cNvSpPr txBox="1"/>
          <p:nvPr/>
        </p:nvSpPr>
        <p:spPr>
          <a:xfrm>
            <a:off x="703572" y="2890295"/>
            <a:ext cx="4107618" cy="2604816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de-DE" b="1" dirty="0"/>
              <a:t>Ausbildung im Arbeitsprozess</a:t>
            </a:r>
          </a:p>
          <a:p>
            <a:pPr>
              <a:spcAft>
                <a:spcPts val="600"/>
              </a:spcAft>
            </a:pPr>
            <a:r>
              <a:rPr lang="de-DE" sz="1400" dirty="0"/>
              <a:t>Rechtsbasis: Ausbildungsvertrag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Betrieb schafft die Voraussetzungen </a:t>
            </a:r>
            <a:br>
              <a:rPr lang="de-DE" sz="1600" dirty="0"/>
            </a:br>
            <a:r>
              <a:rPr lang="de-DE" sz="1600" dirty="0"/>
              <a:t>für eine Ausbildung am Arbeitsplatz (Ausbildungspersonal, Lehrwerkstatt…)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Betrieb zahlt den Auszubildenden eine Ausbildungsvergütung</a:t>
            </a:r>
          </a:p>
          <a:p>
            <a:pPr>
              <a:lnSpc>
                <a:spcPts val="2200"/>
              </a:lnSpc>
              <a:spcAft>
                <a:spcPts val="200"/>
              </a:spcAft>
              <a:buClr>
                <a:schemeClr val="accent1"/>
              </a:buClr>
              <a:buSzPct val="65000"/>
            </a:pPr>
            <a:endParaRPr lang="de-DE" sz="1600" b="1" dirty="0"/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b="1" dirty="0"/>
              <a:t>Der Betrieb trägt die Kosten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A6D6066D-236C-4A16-92AA-6E3064283376}"/>
              </a:ext>
            </a:extLst>
          </p:cNvPr>
          <p:cNvSpPr txBox="1"/>
          <p:nvPr/>
        </p:nvSpPr>
        <p:spPr>
          <a:xfrm>
            <a:off x="7768028" y="2877507"/>
            <a:ext cx="4497413" cy="262020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de-DE" b="1" dirty="0"/>
              <a:t>Unterricht in der Berufsschule</a:t>
            </a:r>
          </a:p>
          <a:p>
            <a:pPr>
              <a:spcAft>
                <a:spcPts val="600"/>
              </a:spcAft>
            </a:pPr>
            <a:r>
              <a:rPr lang="de-DE" sz="1400" dirty="0"/>
              <a:t>Rechtsbasis: Schulgesetze der Länder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Städte und Kommunen finanzieren </a:t>
            </a:r>
            <a:br>
              <a:rPr lang="de-DE" sz="1600" dirty="0"/>
            </a:br>
            <a:r>
              <a:rPr lang="de-DE" sz="1600" dirty="0"/>
              <a:t>die Berufsschulen (Gebäude, Lehrkräfte, </a:t>
            </a:r>
            <a:br>
              <a:rPr lang="de-DE" sz="1600" dirty="0"/>
            </a:br>
            <a:r>
              <a:rPr lang="de-DE" sz="1600" dirty="0"/>
              <a:t>Unterrichtsmittel)</a:t>
            </a:r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dirty="0"/>
              <a:t>Der Unterricht ist für die Auszubildenden </a:t>
            </a:r>
            <a:br>
              <a:rPr lang="de-DE" sz="1600" dirty="0"/>
            </a:br>
            <a:r>
              <a:rPr lang="de-DE" sz="1600" dirty="0"/>
              <a:t>kostenfrei</a:t>
            </a:r>
          </a:p>
          <a:p>
            <a:pPr>
              <a:spcAft>
                <a:spcPts val="600"/>
              </a:spcAft>
            </a:pPr>
            <a:endParaRPr lang="de-DE" sz="1600" b="1" dirty="0"/>
          </a:p>
          <a:p>
            <a:pPr marL="285750" indent="-285750">
              <a:lnSpc>
                <a:spcPts val="2200"/>
              </a:lnSpc>
              <a:spcAft>
                <a:spcPts val="200"/>
              </a:spcAft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600" b="1" dirty="0"/>
              <a:t> Der Staat trägt die Kosten</a:t>
            </a:r>
          </a:p>
        </p:txBody>
      </p:sp>
      <p:sp>
        <p:nvSpPr>
          <p:cNvPr id="40" name="Textfeld 39">
            <a:extLst>
              <a:ext uri="{FF2B5EF4-FFF2-40B4-BE49-F238E27FC236}">
                <a16:creationId xmlns:a16="http://schemas.microsoft.com/office/drawing/2014/main" id="{DF8AF65D-E3FC-47D9-B7BC-A3A467C01872}"/>
              </a:ext>
            </a:extLst>
          </p:cNvPr>
          <p:cNvSpPr txBox="1"/>
          <p:nvPr/>
        </p:nvSpPr>
        <p:spPr>
          <a:xfrm>
            <a:off x="4043404" y="1963398"/>
            <a:ext cx="688091" cy="33855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2200" b="1" dirty="0">
                <a:solidFill>
                  <a:schemeClr val="bg1"/>
                </a:solidFill>
              </a:rPr>
              <a:t>70 %</a:t>
            </a:r>
          </a:p>
        </p:txBody>
      </p:sp>
      <p:sp>
        <p:nvSpPr>
          <p:cNvPr id="41" name="Textfeld 40">
            <a:extLst>
              <a:ext uri="{FF2B5EF4-FFF2-40B4-BE49-F238E27FC236}">
                <a16:creationId xmlns:a16="http://schemas.microsoft.com/office/drawing/2014/main" id="{395D83C3-9E44-4294-B549-E1318AE5F761}"/>
              </a:ext>
            </a:extLst>
          </p:cNvPr>
          <p:cNvSpPr txBox="1"/>
          <p:nvPr/>
        </p:nvSpPr>
        <p:spPr>
          <a:xfrm>
            <a:off x="7768028" y="1963398"/>
            <a:ext cx="688091" cy="33855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>
              <a:spcAft>
                <a:spcPts val="600"/>
              </a:spcAft>
            </a:pPr>
            <a:r>
              <a:rPr lang="de-DE" sz="2200" b="1" dirty="0">
                <a:solidFill>
                  <a:schemeClr val="bg1"/>
                </a:solidFill>
              </a:rPr>
              <a:t>30 %</a:t>
            </a:r>
          </a:p>
        </p:txBody>
      </p:sp>
    </p:spTree>
    <p:extLst>
      <p:ext uri="{BB962C8B-B14F-4D97-AF65-F5344CB8AC3E}">
        <p14:creationId xmlns:p14="http://schemas.microsoft.com/office/powerpoint/2010/main" val="3750942332"/>
      </p:ext>
    </p:extLst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8812" y="296863"/>
            <a:ext cx="9000000" cy="446715"/>
          </a:xfrm>
        </p:spPr>
        <p:txBody>
          <a:bodyPr/>
          <a:lstStyle/>
          <a:p>
            <a:r>
              <a:rPr lang="de-DE" noProof="0" dirty="0">
                <a:solidFill>
                  <a:srgbClr val="D6851B"/>
                </a:solidFill>
              </a:rPr>
              <a:t>1. d) Wie verteilen sich die Kosten?</a:t>
            </a:r>
          </a:p>
        </p:txBody>
      </p:sp>
      <p:sp>
        <p:nvSpPr>
          <p:cNvPr id="12" name="Inhaltsplatzhalter 5">
            <a:extLst>
              <a:ext uri="{FF2B5EF4-FFF2-40B4-BE49-F238E27FC236}">
                <a16:creationId xmlns:a16="http://schemas.microsoft.com/office/drawing/2014/main" id="{B9ED93A1-5681-4ECA-A0D3-41B9FDD9FFC2}"/>
              </a:ext>
            </a:extLst>
          </p:cNvPr>
          <p:cNvSpPr txBox="1">
            <a:spLocks/>
          </p:cNvSpPr>
          <p:nvPr/>
        </p:nvSpPr>
        <p:spPr>
          <a:xfrm>
            <a:off x="664507" y="1743716"/>
            <a:ext cx="7043134" cy="3026970"/>
          </a:xfrm>
          <a:prstGeom prst="rect">
            <a:avLst/>
          </a:prstGeom>
        </p:spPr>
        <p:txBody>
          <a:bodyPr lIns="0" tIns="0" rIns="0" bIns="0" numCol="2" spcCol="7200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ts val="2200"/>
              </a:lnSpc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500" b="1" spc="-20" dirty="0"/>
              <a:t>18,9 % </a:t>
            </a:r>
            <a:r>
              <a:rPr lang="de-DE" sz="1500" spc="-20" dirty="0"/>
              <a:t>(= 396.800) </a:t>
            </a:r>
            <a:r>
              <a:rPr lang="de-DE" sz="1500" b="1" spc="-20" dirty="0"/>
              <a:t>der deutschen Unternehmen bilden dual aus. </a:t>
            </a:r>
            <a:r>
              <a:rPr lang="de-DE" sz="1500" spc="-20" dirty="0"/>
              <a:t>Die meisten von ihnen sind kleine und mittelständische Unternehmen</a:t>
            </a:r>
          </a:p>
          <a:p>
            <a:pPr marL="285750" indent="-285750">
              <a:lnSpc>
                <a:spcPts val="2200"/>
              </a:lnSpc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500" b="1" spc="-20" dirty="0"/>
              <a:t>9,7 Mrd. € bringt die Wirtschaft für Berufsausbildung auf </a:t>
            </a:r>
            <a:r>
              <a:rPr lang="de-DE" sz="1500" spc="-20" dirty="0"/>
              <a:t>(Gesamt-Nettokosten, </a:t>
            </a:r>
            <a:r>
              <a:rPr lang="de-DE" altLang="de-DE" sz="1600" dirty="0">
                <a:latin typeface="+mj-lt"/>
                <a:cs typeface="+mn-cs"/>
              </a:rPr>
              <a:t>Ausbildungsjahr 2022/23</a:t>
            </a:r>
            <a:r>
              <a:rPr lang="de-DE" sz="1500" spc="-20" dirty="0"/>
              <a:t>)</a:t>
            </a:r>
          </a:p>
          <a:p>
            <a:pPr marL="285750" indent="-285750">
              <a:lnSpc>
                <a:spcPts val="2200"/>
              </a:lnSpc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500" spc="-20" dirty="0"/>
              <a:t>Betriebe bilden mehr als</a:t>
            </a:r>
            <a:r>
              <a:rPr lang="de-DE" sz="1500" b="1" spc="-20" dirty="0"/>
              <a:t> 475.000 </a:t>
            </a:r>
            <a:r>
              <a:rPr lang="de-DE" sz="1500" spc="-20" dirty="0"/>
              <a:t>neue Auszubildende pro Jahr aus, übernehmen </a:t>
            </a:r>
            <a:br>
              <a:rPr lang="de-DE" sz="1500" spc="-20" dirty="0"/>
            </a:br>
            <a:r>
              <a:rPr lang="de-DE" sz="1500" b="1" spc="-20" dirty="0"/>
              <a:t>79 % </a:t>
            </a:r>
            <a:r>
              <a:rPr lang="de-DE" sz="1500" spc="-20" dirty="0"/>
              <a:t>davon </a:t>
            </a:r>
          </a:p>
          <a:p>
            <a:pPr marL="285750" indent="-285750">
              <a:lnSpc>
                <a:spcPts val="2200"/>
              </a:lnSpc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500" spc="-20" dirty="0"/>
              <a:t>Sie investieren rund </a:t>
            </a:r>
            <a:r>
              <a:rPr lang="de-DE" sz="1500" b="1" spc="-20" dirty="0"/>
              <a:t>26.210 € pro Auszubildendem pro Jahr</a:t>
            </a:r>
            <a:br>
              <a:rPr lang="de-DE" sz="1500" spc="-20" dirty="0"/>
            </a:br>
            <a:r>
              <a:rPr lang="de-DE" sz="1500" spc="-20" dirty="0"/>
              <a:t>(45 % davon Ausbildungsvergütung)</a:t>
            </a:r>
          </a:p>
          <a:p>
            <a:pPr marL="285750" indent="-285750">
              <a:lnSpc>
                <a:spcPts val="2200"/>
              </a:lnSpc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500" b="1" spc="-20" dirty="0"/>
              <a:t>69 % </a:t>
            </a:r>
            <a:r>
              <a:rPr lang="de-DE" sz="1500" spc="-20" dirty="0"/>
              <a:t>der investierten Mittel </a:t>
            </a:r>
            <a:br>
              <a:rPr lang="de-DE" sz="1500" spc="-20" dirty="0"/>
            </a:br>
            <a:r>
              <a:rPr lang="de-DE" sz="1500" spc="-20" dirty="0"/>
              <a:t>refinanzieren sich durch die produktiven Beiträge der Auszubildenden während </a:t>
            </a:r>
            <a:br>
              <a:rPr lang="de-DE" sz="1500" spc="-20" dirty="0"/>
            </a:br>
            <a:r>
              <a:rPr lang="de-DE" sz="1500" spc="-20" dirty="0"/>
              <a:t>der Ausbildung </a:t>
            </a:r>
            <a:br>
              <a:rPr lang="de-DE" sz="1500" spc="-20" dirty="0"/>
            </a:br>
            <a:r>
              <a:rPr lang="de-DE" sz="1600" spc="-20" dirty="0"/>
              <a:t>(</a:t>
            </a:r>
            <a:r>
              <a:rPr lang="de-DE" altLang="de-DE" sz="1400" dirty="0">
                <a:latin typeface="+mj-lt"/>
                <a:cs typeface="+mn-cs"/>
              </a:rPr>
              <a:t>Ausbildungsjahr 2022/23)</a:t>
            </a:r>
            <a:endParaRPr lang="de-DE" sz="1400" spc="-20" dirty="0"/>
          </a:p>
          <a:p>
            <a:pPr marL="285750" indent="-285750">
              <a:lnSpc>
                <a:spcPts val="2200"/>
              </a:lnSpc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endParaRPr lang="de-DE" sz="1500" spc="-20" dirty="0"/>
          </a:p>
        </p:txBody>
      </p:sp>
      <p:sp>
        <p:nvSpPr>
          <p:cNvPr id="17" name="Inhaltsplatzhalter 4">
            <a:extLst>
              <a:ext uri="{FF2B5EF4-FFF2-40B4-BE49-F238E27FC236}">
                <a16:creationId xmlns:a16="http://schemas.microsoft.com/office/drawing/2014/main" id="{F35D6B14-AF9C-4885-89A2-D77EEA0174CA}"/>
              </a:ext>
            </a:extLst>
          </p:cNvPr>
          <p:cNvSpPr txBox="1">
            <a:spLocks/>
          </p:cNvSpPr>
          <p:nvPr/>
        </p:nvSpPr>
        <p:spPr>
          <a:xfrm>
            <a:off x="8129960" y="1744313"/>
            <a:ext cx="3811724" cy="257206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ts val="2200"/>
              </a:lnSpc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500" b="1" dirty="0"/>
              <a:t>Öffentliche Ausgaben </a:t>
            </a:r>
            <a:r>
              <a:rPr lang="de-DE" sz="1500" dirty="0"/>
              <a:t>für duale Berufsausbildung im Jahr 2023: </a:t>
            </a:r>
            <a:br>
              <a:rPr lang="de-DE" sz="1500" dirty="0"/>
            </a:br>
            <a:r>
              <a:rPr lang="de-DE" sz="1500" b="1" dirty="0"/>
              <a:t>ca. 4,403 Mrd. €</a:t>
            </a:r>
            <a:br>
              <a:rPr lang="de-DE" sz="1500" dirty="0"/>
            </a:br>
            <a:r>
              <a:rPr lang="de-DE" sz="1500" b="1" dirty="0">
                <a:solidFill>
                  <a:srgbClr val="D6851B"/>
                </a:solidFill>
              </a:rPr>
              <a:t>–</a:t>
            </a:r>
            <a:r>
              <a:rPr lang="de-DE" sz="1500" dirty="0"/>
              <a:t>  3,497 Mrd. € für ca. 1.550 Berufsschulen</a:t>
            </a:r>
            <a:br>
              <a:rPr lang="de-DE" sz="1500" dirty="0"/>
            </a:br>
            <a:r>
              <a:rPr lang="de-DE" sz="1500" b="1" dirty="0">
                <a:solidFill>
                  <a:srgbClr val="D6851B"/>
                </a:solidFill>
              </a:rPr>
              <a:t>–</a:t>
            </a:r>
            <a:r>
              <a:rPr lang="de-DE" sz="1500" dirty="0"/>
              <a:t>  0,906 Mrd. € für Steuerungs-, </a:t>
            </a:r>
            <a:br>
              <a:rPr lang="de-DE" sz="1500" dirty="0"/>
            </a:br>
            <a:r>
              <a:rPr lang="de-DE" sz="1500" dirty="0"/>
              <a:t>     Monitoring- und Fördermaßnahmen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6E9A813A-DF70-4603-BF1F-73FA2464103A}"/>
              </a:ext>
            </a:extLst>
          </p:cNvPr>
          <p:cNvSpPr/>
          <p:nvPr/>
        </p:nvSpPr>
        <p:spPr>
          <a:xfrm>
            <a:off x="6096000" y="4743078"/>
            <a:ext cx="4488180" cy="87280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285750" indent="-285750">
              <a:lnSpc>
                <a:spcPts val="2200"/>
              </a:lnSpc>
              <a:spcBef>
                <a:spcPct val="2000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500" b="1" dirty="0">
                <a:solidFill>
                  <a:srgbClr val="D6851B"/>
                </a:solidFill>
              </a:rPr>
              <a:t>Erhalten</a:t>
            </a:r>
            <a:r>
              <a:rPr lang="de-DE" sz="1500" dirty="0"/>
              <a:t> eine </a:t>
            </a:r>
            <a:r>
              <a:rPr lang="de-DE" sz="1500" b="1" dirty="0"/>
              <a:t>durchschnittliche Ausbildungs-vergütung </a:t>
            </a:r>
            <a:r>
              <a:rPr lang="de-DE" sz="1500" dirty="0"/>
              <a:t>von etwa </a:t>
            </a:r>
            <a:r>
              <a:rPr lang="de-DE" sz="1500" b="1" dirty="0"/>
              <a:t>1.209 € brutto im Monat </a:t>
            </a:r>
            <a:r>
              <a:rPr lang="de-DE" sz="1500" dirty="0"/>
              <a:t>(2025)</a:t>
            </a:r>
          </a:p>
          <a:p>
            <a:pPr marL="285750" indent="-285750">
              <a:lnSpc>
                <a:spcPts val="2200"/>
              </a:lnSpc>
              <a:spcBef>
                <a:spcPct val="20000"/>
              </a:spcBef>
              <a:buClr>
                <a:srgbClr val="D6851B"/>
              </a:buClr>
              <a:buSzPct val="65000"/>
              <a:buFont typeface="Wingdings 3" panose="05040102010807070707" pitchFamily="18" charset="2"/>
              <a:buChar char=""/>
            </a:pPr>
            <a:r>
              <a:rPr lang="de-DE" sz="1500" dirty="0"/>
              <a:t>Besuchen die </a:t>
            </a:r>
            <a:r>
              <a:rPr lang="de-DE" sz="1500" b="1" dirty="0"/>
              <a:t>Berufsschule</a:t>
            </a:r>
            <a:r>
              <a:rPr lang="de-DE" sz="1500" dirty="0"/>
              <a:t> </a:t>
            </a:r>
            <a:r>
              <a:rPr lang="de-DE" sz="1500" b="1" dirty="0">
                <a:solidFill>
                  <a:srgbClr val="D6851B"/>
                </a:solidFill>
              </a:rPr>
              <a:t>gebührenfrei	</a:t>
            </a:r>
          </a:p>
        </p:txBody>
      </p:sp>
      <p:grpSp>
        <p:nvGrpSpPr>
          <p:cNvPr id="34" name="Gruppieren 33">
            <a:extLst>
              <a:ext uri="{FF2B5EF4-FFF2-40B4-BE49-F238E27FC236}">
                <a16:creationId xmlns:a16="http://schemas.microsoft.com/office/drawing/2014/main" id="{8108EB08-563C-4FB1-86B0-191D708C06C2}"/>
              </a:ext>
            </a:extLst>
          </p:cNvPr>
          <p:cNvGrpSpPr/>
          <p:nvPr/>
        </p:nvGrpSpPr>
        <p:grpSpPr>
          <a:xfrm>
            <a:off x="2724446" y="728353"/>
            <a:ext cx="2968902" cy="1034553"/>
            <a:chOff x="2724446" y="728353"/>
            <a:chExt cx="2968902" cy="1034553"/>
          </a:xfrm>
        </p:grpSpPr>
        <p:sp>
          <p:nvSpPr>
            <p:cNvPr id="19" name="Rechteck: abgerundete Ecken 18">
              <a:extLst>
                <a:ext uri="{FF2B5EF4-FFF2-40B4-BE49-F238E27FC236}">
                  <a16:creationId xmlns:a16="http://schemas.microsoft.com/office/drawing/2014/main" id="{7D863023-0C94-4D27-B5D1-4A2D251B840C}"/>
                </a:ext>
              </a:extLst>
            </p:cNvPr>
            <p:cNvSpPr/>
            <p:nvPr/>
          </p:nvSpPr>
          <p:spPr>
            <a:xfrm>
              <a:off x="2724446" y="1065039"/>
              <a:ext cx="1800000" cy="504000"/>
            </a:xfrm>
            <a:prstGeom prst="roundRect">
              <a:avLst>
                <a:gd name="adj" fmla="val 0"/>
              </a:avLst>
            </a:prstGeom>
            <a:solidFill>
              <a:srgbClr val="D6851B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b="1" dirty="0">
                  <a:solidFill>
                    <a:schemeClr val="bg1"/>
                  </a:solidFill>
                </a:rPr>
                <a:t>Betrieb </a:t>
              </a:r>
            </a:p>
          </p:txBody>
        </p:sp>
        <p:pic>
          <p:nvPicPr>
            <p:cNvPr id="23" name="Grafik 22">
              <a:extLst>
                <a:ext uri="{FF2B5EF4-FFF2-40B4-BE49-F238E27FC236}">
                  <a16:creationId xmlns:a16="http://schemas.microsoft.com/office/drawing/2014/main" id="{5905A6E1-B117-4BBD-8EB9-97DE533927C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88563" y="728353"/>
              <a:ext cx="1404785" cy="1034553"/>
            </a:xfrm>
            <a:prstGeom prst="rect">
              <a:avLst/>
            </a:prstGeom>
          </p:spPr>
        </p:pic>
      </p:grpSp>
      <p:grpSp>
        <p:nvGrpSpPr>
          <p:cNvPr id="35" name="Gruppieren 34">
            <a:extLst>
              <a:ext uri="{FF2B5EF4-FFF2-40B4-BE49-F238E27FC236}">
                <a16:creationId xmlns:a16="http://schemas.microsoft.com/office/drawing/2014/main" id="{286892AE-3719-4428-99E0-81FBEDA79E8B}"/>
              </a:ext>
            </a:extLst>
          </p:cNvPr>
          <p:cNvGrpSpPr/>
          <p:nvPr/>
        </p:nvGrpSpPr>
        <p:grpSpPr>
          <a:xfrm>
            <a:off x="8029752" y="570730"/>
            <a:ext cx="2688902" cy="1130615"/>
            <a:chOff x="8029752" y="570730"/>
            <a:chExt cx="2688902" cy="1130615"/>
          </a:xfrm>
        </p:grpSpPr>
        <p:sp>
          <p:nvSpPr>
            <p:cNvPr id="20" name="Rechteck: abgerundete Ecken 19">
              <a:extLst>
                <a:ext uri="{FF2B5EF4-FFF2-40B4-BE49-F238E27FC236}">
                  <a16:creationId xmlns:a16="http://schemas.microsoft.com/office/drawing/2014/main" id="{85BE6DAA-7C7D-49E2-8741-4AC15B186242}"/>
                </a:ext>
              </a:extLst>
            </p:cNvPr>
            <p:cNvSpPr/>
            <p:nvPr/>
          </p:nvSpPr>
          <p:spPr>
            <a:xfrm>
              <a:off x="8918654" y="1065039"/>
              <a:ext cx="1800000" cy="504000"/>
            </a:xfrm>
            <a:prstGeom prst="roundRect">
              <a:avLst>
                <a:gd name="adj" fmla="val 0"/>
              </a:avLst>
            </a:prstGeom>
            <a:solidFill>
              <a:srgbClr val="D6851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b="1" dirty="0"/>
                <a:t>Staat</a:t>
              </a:r>
            </a:p>
          </p:txBody>
        </p:sp>
        <p:grpSp>
          <p:nvGrpSpPr>
            <p:cNvPr id="30" name="Gruppieren 29">
              <a:extLst>
                <a:ext uri="{FF2B5EF4-FFF2-40B4-BE49-F238E27FC236}">
                  <a16:creationId xmlns:a16="http://schemas.microsoft.com/office/drawing/2014/main" id="{696E8931-9BB3-402F-92CB-87A4C679FE47}"/>
                </a:ext>
              </a:extLst>
            </p:cNvPr>
            <p:cNvGrpSpPr/>
            <p:nvPr/>
          </p:nvGrpSpPr>
          <p:grpSpPr>
            <a:xfrm>
              <a:off x="8029752" y="570730"/>
              <a:ext cx="1339803" cy="1130615"/>
              <a:chOff x="7166075" y="613101"/>
              <a:chExt cx="1099001" cy="927410"/>
            </a:xfrm>
          </p:grpSpPr>
          <p:sp>
            <p:nvSpPr>
              <p:cNvPr id="10" name="Rechteck: eine Ecke abgeschnitten 9">
                <a:extLst>
                  <a:ext uri="{FF2B5EF4-FFF2-40B4-BE49-F238E27FC236}">
                    <a16:creationId xmlns:a16="http://schemas.microsoft.com/office/drawing/2014/main" id="{5A8E883B-E203-42BE-8BF6-ACC38AF65C7E}"/>
                  </a:ext>
                </a:extLst>
              </p:cNvPr>
              <p:cNvSpPr/>
              <p:nvPr/>
            </p:nvSpPr>
            <p:spPr>
              <a:xfrm>
                <a:off x="7299672" y="789255"/>
                <a:ext cx="806538" cy="344379"/>
              </a:xfrm>
              <a:custGeom>
                <a:avLst/>
                <a:gdLst>
                  <a:gd name="connsiteX0" fmla="*/ 0 w 169504"/>
                  <a:gd name="connsiteY0" fmla="*/ 0 h 139592"/>
                  <a:gd name="connsiteX1" fmla="*/ 146238 w 169504"/>
                  <a:gd name="connsiteY1" fmla="*/ 0 h 139592"/>
                  <a:gd name="connsiteX2" fmla="*/ 169504 w 169504"/>
                  <a:gd name="connsiteY2" fmla="*/ 23266 h 139592"/>
                  <a:gd name="connsiteX3" fmla="*/ 169504 w 169504"/>
                  <a:gd name="connsiteY3" fmla="*/ 139592 h 139592"/>
                  <a:gd name="connsiteX4" fmla="*/ 0 w 169504"/>
                  <a:gd name="connsiteY4" fmla="*/ 139592 h 139592"/>
                  <a:gd name="connsiteX5" fmla="*/ 0 w 169504"/>
                  <a:gd name="connsiteY5" fmla="*/ 0 h 139592"/>
                  <a:gd name="connsiteX0" fmla="*/ 0 w 279042"/>
                  <a:gd name="connsiteY0" fmla="*/ 0 h 280086"/>
                  <a:gd name="connsiteX1" fmla="*/ 255776 w 279042"/>
                  <a:gd name="connsiteY1" fmla="*/ 140494 h 280086"/>
                  <a:gd name="connsiteX2" fmla="*/ 279042 w 279042"/>
                  <a:gd name="connsiteY2" fmla="*/ 163760 h 280086"/>
                  <a:gd name="connsiteX3" fmla="*/ 279042 w 279042"/>
                  <a:gd name="connsiteY3" fmla="*/ 280086 h 280086"/>
                  <a:gd name="connsiteX4" fmla="*/ 109538 w 279042"/>
                  <a:gd name="connsiteY4" fmla="*/ 280086 h 280086"/>
                  <a:gd name="connsiteX5" fmla="*/ 0 w 279042"/>
                  <a:gd name="connsiteY5" fmla="*/ 0 h 280086"/>
                  <a:gd name="connsiteX0" fmla="*/ 514350 w 793392"/>
                  <a:gd name="connsiteY0" fmla="*/ 0 h 301517"/>
                  <a:gd name="connsiteX1" fmla="*/ 770126 w 793392"/>
                  <a:gd name="connsiteY1" fmla="*/ 140494 h 301517"/>
                  <a:gd name="connsiteX2" fmla="*/ 793392 w 793392"/>
                  <a:gd name="connsiteY2" fmla="*/ 163760 h 301517"/>
                  <a:gd name="connsiteX3" fmla="*/ 793392 w 793392"/>
                  <a:gd name="connsiteY3" fmla="*/ 280086 h 301517"/>
                  <a:gd name="connsiteX4" fmla="*/ 0 w 793392"/>
                  <a:gd name="connsiteY4" fmla="*/ 301517 h 301517"/>
                  <a:gd name="connsiteX5" fmla="*/ 514350 w 793392"/>
                  <a:gd name="connsiteY5" fmla="*/ 0 h 301517"/>
                  <a:gd name="connsiteX0" fmla="*/ 438150 w 793392"/>
                  <a:gd name="connsiteY0" fmla="*/ 0 h 344379"/>
                  <a:gd name="connsiteX1" fmla="*/ 770126 w 793392"/>
                  <a:gd name="connsiteY1" fmla="*/ 183356 h 344379"/>
                  <a:gd name="connsiteX2" fmla="*/ 793392 w 793392"/>
                  <a:gd name="connsiteY2" fmla="*/ 206622 h 344379"/>
                  <a:gd name="connsiteX3" fmla="*/ 793392 w 793392"/>
                  <a:gd name="connsiteY3" fmla="*/ 322948 h 344379"/>
                  <a:gd name="connsiteX4" fmla="*/ 0 w 793392"/>
                  <a:gd name="connsiteY4" fmla="*/ 344379 h 344379"/>
                  <a:gd name="connsiteX5" fmla="*/ 438150 w 793392"/>
                  <a:gd name="connsiteY5" fmla="*/ 0 h 344379"/>
                  <a:gd name="connsiteX0" fmla="*/ 438150 w 793392"/>
                  <a:gd name="connsiteY0" fmla="*/ 0 h 344379"/>
                  <a:gd name="connsiteX1" fmla="*/ 770126 w 793392"/>
                  <a:gd name="connsiteY1" fmla="*/ 183356 h 344379"/>
                  <a:gd name="connsiteX2" fmla="*/ 793392 w 793392"/>
                  <a:gd name="connsiteY2" fmla="*/ 206622 h 344379"/>
                  <a:gd name="connsiteX3" fmla="*/ 793392 w 793392"/>
                  <a:gd name="connsiteY3" fmla="*/ 322948 h 344379"/>
                  <a:gd name="connsiteX4" fmla="*/ 0 w 793392"/>
                  <a:gd name="connsiteY4" fmla="*/ 344379 h 344379"/>
                  <a:gd name="connsiteX5" fmla="*/ 438150 w 793392"/>
                  <a:gd name="connsiteY5" fmla="*/ 0 h 344379"/>
                  <a:gd name="connsiteX0" fmla="*/ 448915 w 804157"/>
                  <a:gd name="connsiteY0" fmla="*/ 0 h 344379"/>
                  <a:gd name="connsiteX1" fmla="*/ 780891 w 804157"/>
                  <a:gd name="connsiteY1" fmla="*/ 183356 h 344379"/>
                  <a:gd name="connsiteX2" fmla="*/ 804157 w 804157"/>
                  <a:gd name="connsiteY2" fmla="*/ 206622 h 344379"/>
                  <a:gd name="connsiteX3" fmla="*/ 804157 w 804157"/>
                  <a:gd name="connsiteY3" fmla="*/ 322948 h 344379"/>
                  <a:gd name="connsiteX4" fmla="*/ 10765 w 804157"/>
                  <a:gd name="connsiteY4" fmla="*/ 344379 h 344379"/>
                  <a:gd name="connsiteX5" fmla="*/ 448915 w 804157"/>
                  <a:gd name="connsiteY5" fmla="*/ 0 h 344379"/>
                  <a:gd name="connsiteX0" fmla="*/ 448915 w 808920"/>
                  <a:gd name="connsiteY0" fmla="*/ 0 h 344379"/>
                  <a:gd name="connsiteX1" fmla="*/ 780891 w 808920"/>
                  <a:gd name="connsiteY1" fmla="*/ 183356 h 344379"/>
                  <a:gd name="connsiteX2" fmla="*/ 808920 w 808920"/>
                  <a:gd name="connsiteY2" fmla="*/ 259010 h 344379"/>
                  <a:gd name="connsiteX3" fmla="*/ 804157 w 808920"/>
                  <a:gd name="connsiteY3" fmla="*/ 322948 h 344379"/>
                  <a:gd name="connsiteX4" fmla="*/ 10765 w 808920"/>
                  <a:gd name="connsiteY4" fmla="*/ 344379 h 344379"/>
                  <a:gd name="connsiteX5" fmla="*/ 448915 w 808920"/>
                  <a:gd name="connsiteY5" fmla="*/ 0 h 344379"/>
                  <a:gd name="connsiteX0" fmla="*/ 448915 w 808920"/>
                  <a:gd name="connsiteY0" fmla="*/ 0 h 344379"/>
                  <a:gd name="connsiteX1" fmla="*/ 688022 w 808920"/>
                  <a:gd name="connsiteY1" fmla="*/ 145256 h 344379"/>
                  <a:gd name="connsiteX2" fmla="*/ 808920 w 808920"/>
                  <a:gd name="connsiteY2" fmla="*/ 259010 h 344379"/>
                  <a:gd name="connsiteX3" fmla="*/ 804157 w 808920"/>
                  <a:gd name="connsiteY3" fmla="*/ 322948 h 344379"/>
                  <a:gd name="connsiteX4" fmla="*/ 10765 w 808920"/>
                  <a:gd name="connsiteY4" fmla="*/ 344379 h 344379"/>
                  <a:gd name="connsiteX5" fmla="*/ 448915 w 808920"/>
                  <a:gd name="connsiteY5" fmla="*/ 0 h 344379"/>
                  <a:gd name="connsiteX0" fmla="*/ 448915 w 804157"/>
                  <a:gd name="connsiteY0" fmla="*/ 0 h 344379"/>
                  <a:gd name="connsiteX1" fmla="*/ 688022 w 804157"/>
                  <a:gd name="connsiteY1" fmla="*/ 145256 h 344379"/>
                  <a:gd name="connsiteX2" fmla="*/ 797013 w 804157"/>
                  <a:gd name="connsiteY2" fmla="*/ 232816 h 344379"/>
                  <a:gd name="connsiteX3" fmla="*/ 804157 w 804157"/>
                  <a:gd name="connsiteY3" fmla="*/ 322948 h 344379"/>
                  <a:gd name="connsiteX4" fmla="*/ 10765 w 804157"/>
                  <a:gd name="connsiteY4" fmla="*/ 344379 h 344379"/>
                  <a:gd name="connsiteX5" fmla="*/ 448915 w 804157"/>
                  <a:gd name="connsiteY5" fmla="*/ 0 h 344379"/>
                  <a:gd name="connsiteX0" fmla="*/ 448915 w 806538"/>
                  <a:gd name="connsiteY0" fmla="*/ 0 h 344379"/>
                  <a:gd name="connsiteX1" fmla="*/ 688022 w 806538"/>
                  <a:gd name="connsiteY1" fmla="*/ 145256 h 344379"/>
                  <a:gd name="connsiteX2" fmla="*/ 806538 w 806538"/>
                  <a:gd name="connsiteY2" fmla="*/ 242341 h 344379"/>
                  <a:gd name="connsiteX3" fmla="*/ 804157 w 806538"/>
                  <a:gd name="connsiteY3" fmla="*/ 322948 h 344379"/>
                  <a:gd name="connsiteX4" fmla="*/ 10765 w 806538"/>
                  <a:gd name="connsiteY4" fmla="*/ 344379 h 344379"/>
                  <a:gd name="connsiteX5" fmla="*/ 448915 w 806538"/>
                  <a:gd name="connsiteY5" fmla="*/ 0 h 34437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806538" h="344379">
                    <a:moveTo>
                      <a:pt x="448915" y="0"/>
                    </a:moveTo>
                    <a:lnTo>
                      <a:pt x="688022" y="145256"/>
                    </a:lnTo>
                    <a:lnTo>
                      <a:pt x="806538" y="242341"/>
                    </a:lnTo>
                    <a:cubicBezTo>
                      <a:pt x="805744" y="269210"/>
                      <a:pt x="804951" y="296079"/>
                      <a:pt x="804157" y="322948"/>
                    </a:cubicBezTo>
                    <a:lnTo>
                      <a:pt x="10765" y="344379"/>
                    </a:lnTo>
                    <a:cubicBezTo>
                      <a:pt x="-24160" y="220061"/>
                      <a:pt x="2827" y="248143"/>
                      <a:pt x="448915" y="0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 dirty="0"/>
              </a:p>
            </p:txBody>
          </p:sp>
          <p:sp>
            <p:nvSpPr>
              <p:cNvPr id="8" name="Rechteck 7">
                <a:extLst>
                  <a:ext uri="{FF2B5EF4-FFF2-40B4-BE49-F238E27FC236}">
                    <a16:creationId xmlns:a16="http://schemas.microsoft.com/office/drawing/2014/main" id="{B54AD842-DD29-469E-B8E5-89582D049858}"/>
                  </a:ext>
                </a:extLst>
              </p:cNvPr>
              <p:cNvSpPr/>
              <p:nvPr/>
            </p:nvSpPr>
            <p:spPr>
              <a:xfrm>
                <a:off x="7768108" y="1428366"/>
                <a:ext cx="375862" cy="8422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sp>
            <p:nvSpPr>
              <p:cNvPr id="27" name="Rechteck 26">
                <a:extLst>
                  <a:ext uri="{FF2B5EF4-FFF2-40B4-BE49-F238E27FC236}">
                    <a16:creationId xmlns:a16="http://schemas.microsoft.com/office/drawing/2014/main" id="{BDA2B345-0944-40F0-849C-E3DF8EACB0AE}"/>
                  </a:ext>
                </a:extLst>
              </p:cNvPr>
              <p:cNvSpPr/>
              <p:nvPr/>
            </p:nvSpPr>
            <p:spPr>
              <a:xfrm rot="5400000">
                <a:off x="7823036" y="1187615"/>
                <a:ext cx="446851" cy="10997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pic>
            <p:nvPicPr>
              <p:cNvPr id="26" name="Grafik 25">
                <a:extLst>
                  <a:ext uri="{FF2B5EF4-FFF2-40B4-BE49-F238E27FC236}">
                    <a16:creationId xmlns:a16="http://schemas.microsoft.com/office/drawing/2014/main" id="{530E52FA-ADBC-49A2-91F6-B95C31E6A78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7166075" y="613101"/>
                <a:ext cx="1099001" cy="927410"/>
              </a:xfrm>
              <a:prstGeom prst="rect">
                <a:avLst/>
              </a:prstGeom>
            </p:spPr>
          </p:pic>
        </p:grpSp>
      </p:grpSp>
      <p:sp>
        <p:nvSpPr>
          <p:cNvPr id="28" name="Textfeld 27">
            <a:extLst>
              <a:ext uri="{FF2B5EF4-FFF2-40B4-BE49-F238E27FC236}">
                <a16:creationId xmlns:a16="http://schemas.microsoft.com/office/drawing/2014/main" id="{32B56A5B-7338-4E23-83A2-52686691A0DD}"/>
              </a:ext>
            </a:extLst>
          </p:cNvPr>
          <p:cNvSpPr txBox="1"/>
          <p:nvPr/>
        </p:nvSpPr>
        <p:spPr>
          <a:xfrm>
            <a:off x="658812" y="5761939"/>
            <a:ext cx="5437188" cy="15388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GB" sz="1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Quellen</a:t>
            </a:r>
            <a:r>
              <a:rPr lang="en-GB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r>
              <a:rPr lang="de-DE" altLang="de-DE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BIBB Datenreport zum Berufsbildungsbericht (2026 und 2024), BIBB Report 2/2025</a:t>
            </a:r>
            <a:endParaRPr lang="en-GB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grpSp>
        <p:nvGrpSpPr>
          <p:cNvPr id="36" name="Gruppieren 35">
            <a:extLst>
              <a:ext uri="{FF2B5EF4-FFF2-40B4-BE49-F238E27FC236}">
                <a16:creationId xmlns:a16="http://schemas.microsoft.com/office/drawing/2014/main" id="{EF67D3F6-F387-47AD-A00F-5525DBEF738B}"/>
              </a:ext>
            </a:extLst>
          </p:cNvPr>
          <p:cNvGrpSpPr/>
          <p:nvPr/>
        </p:nvGrpSpPr>
        <p:grpSpPr>
          <a:xfrm>
            <a:off x="3595415" y="4546947"/>
            <a:ext cx="2181155" cy="1001343"/>
            <a:chOff x="3595415" y="4546947"/>
            <a:chExt cx="2181155" cy="1001343"/>
          </a:xfrm>
        </p:grpSpPr>
        <p:sp>
          <p:nvSpPr>
            <p:cNvPr id="21" name="Rechteck: abgerundete Ecken 20">
              <a:extLst>
                <a:ext uri="{FF2B5EF4-FFF2-40B4-BE49-F238E27FC236}">
                  <a16:creationId xmlns:a16="http://schemas.microsoft.com/office/drawing/2014/main" id="{E99C7A92-E5B8-481A-9124-A90EB69FBC9B}"/>
                </a:ext>
              </a:extLst>
            </p:cNvPr>
            <p:cNvSpPr/>
            <p:nvPr/>
          </p:nvSpPr>
          <p:spPr>
            <a:xfrm>
              <a:off x="3976570" y="4848686"/>
              <a:ext cx="1800000" cy="504000"/>
            </a:xfrm>
            <a:prstGeom prst="roundRect">
              <a:avLst>
                <a:gd name="adj" fmla="val 0"/>
              </a:avLst>
            </a:prstGeom>
            <a:solidFill>
              <a:srgbClr val="D6851B"/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b="1" dirty="0">
                  <a:solidFill>
                    <a:schemeClr val="bg1"/>
                  </a:solidFill>
                </a:rPr>
                <a:t>Auszubildende </a:t>
              </a:r>
            </a:p>
          </p:txBody>
        </p:sp>
        <p:grpSp>
          <p:nvGrpSpPr>
            <p:cNvPr id="33" name="Gruppieren 32">
              <a:extLst>
                <a:ext uri="{FF2B5EF4-FFF2-40B4-BE49-F238E27FC236}">
                  <a16:creationId xmlns:a16="http://schemas.microsoft.com/office/drawing/2014/main" id="{87E9F4A9-D30A-4B37-A5FA-409F40F88D00}"/>
                </a:ext>
              </a:extLst>
            </p:cNvPr>
            <p:cNvGrpSpPr/>
            <p:nvPr/>
          </p:nvGrpSpPr>
          <p:grpSpPr>
            <a:xfrm>
              <a:off x="3595415" y="4546947"/>
              <a:ext cx="463762" cy="1001343"/>
              <a:chOff x="2466852" y="4726567"/>
              <a:chExt cx="535353" cy="1155921"/>
            </a:xfrm>
          </p:grpSpPr>
          <p:sp>
            <p:nvSpPr>
              <p:cNvPr id="32" name="Rechteck: abgerundete Ecken 31">
                <a:extLst>
                  <a:ext uri="{FF2B5EF4-FFF2-40B4-BE49-F238E27FC236}">
                    <a16:creationId xmlns:a16="http://schemas.microsoft.com/office/drawing/2014/main" id="{BA85DF55-43D6-4852-B3F8-A459CF8D3EB5}"/>
                  </a:ext>
                </a:extLst>
              </p:cNvPr>
              <p:cNvSpPr/>
              <p:nvPr/>
            </p:nvSpPr>
            <p:spPr>
              <a:xfrm>
                <a:off x="2824520" y="5024046"/>
                <a:ext cx="171093" cy="858442"/>
              </a:xfrm>
              <a:custGeom>
                <a:avLst/>
                <a:gdLst>
                  <a:gd name="connsiteX0" fmla="*/ 0 w 178594"/>
                  <a:gd name="connsiteY0" fmla="*/ 29766 h 419253"/>
                  <a:gd name="connsiteX1" fmla="*/ 29766 w 178594"/>
                  <a:gd name="connsiteY1" fmla="*/ 0 h 419253"/>
                  <a:gd name="connsiteX2" fmla="*/ 148828 w 178594"/>
                  <a:gd name="connsiteY2" fmla="*/ 0 h 419253"/>
                  <a:gd name="connsiteX3" fmla="*/ 178594 w 178594"/>
                  <a:gd name="connsiteY3" fmla="*/ 29766 h 419253"/>
                  <a:gd name="connsiteX4" fmla="*/ 178594 w 178594"/>
                  <a:gd name="connsiteY4" fmla="*/ 389487 h 419253"/>
                  <a:gd name="connsiteX5" fmla="*/ 148828 w 178594"/>
                  <a:gd name="connsiteY5" fmla="*/ 419253 h 419253"/>
                  <a:gd name="connsiteX6" fmla="*/ 29766 w 178594"/>
                  <a:gd name="connsiteY6" fmla="*/ 419253 h 419253"/>
                  <a:gd name="connsiteX7" fmla="*/ 0 w 178594"/>
                  <a:gd name="connsiteY7" fmla="*/ 389487 h 419253"/>
                  <a:gd name="connsiteX8" fmla="*/ 0 w 178594"/>
                  <a:gd name="connsiteY8" fmla="*/ 29766 h 419253"/>
                  <a:gd name="connsiteX0" fmla="*/ 0 w 178594"/>
                  <a:gd name="connsiteY0" fmla="*/ 65485 h 454972"/>
                  <a:gd name="connsiteX1" fmla="*/ 25004 w 178594"/>
                  <a:gd name="connsiteY1" fmla="*/ 0 h 454972"/>
                  <a:gd name="connsiteX2" fmla="*/ 148828 w 178594"/>
                  <a:gd name="connsiteY2" fmla="*/ 35719 h 454972"/>
                  <a:gd name="connsiteX3" fmla="*/ 178594 w 178594"/>
                  <a:gd name="connsiteY3" fmla="*/ 65485 h 454972"/>
                  <a:gd name="connsiteX4" fmla="*/ 178594 w 178594"/>
                  <a:gd name="connsiteY4" fmla="*/ 425206 h 454972"/>
                  <a:gd name="connsiteX5" fmla="*/ 148828 w 178594"/>
                  <a:gd name="connsiteY5" fmla="*/ 454972 h 454972"/>
                  <a:gd name="connsiteX6" fmla="*/ 29766 w 178594"/>
                  <a:gd name="connsiteY6" fmla="*/ 454972 h 454972"/>
                  <a:gd name="connsiteX7" fmla="*/ 0 w 178594"/>
                  <a:gd name="connsiteY7" fmla="*/ 425206 h 454972"/>
                  <a:gd name="connsiteX8" fmla="*/ 0 w 178594"/>
                  <a:gd name="connsiteY8" fmla="*/ 65485 h 454972"/>
                  <a:gd name="connsiteX0" fmla="*/ 0 w 192881"/>
                  <a:gd name="connsiteY0" fmla="*/ 65485 h 454972"/>
                  <a:gd name="connsiteX1" fmla="*/ 25004 w 192881"/>
                  <a:gd name="connsiteY1" fmla="*/ 0 h 454972"/>
                  <a:gd name="connsiteX2" fmla="*/ 148828 w 192881"/>
                  <a:gd name="connsiteY2" fmla="*/ 35719 h 454972"/>
                  <a:gd name="connsiteX3" fmla="*/ 192881 w 192881"/>
                  <a:gd name="connsiteY3" fmla="*/ 336947 h 454972"/>
                  <a:gd name="connsiteX4" fmla="*/ 178594 w 192881"/>
                  <a:gd name="connsiteY4" fmla="*/ 425206 h 454972"/>
                  <a:gd name="connsiteX5" fmla="*/ 148828 w 192881"/>
                  <a:gd name="connsiteY5" fmla="*/ 454972 h 454972"/>
                  <a:gd name="connsiteX6" fmla="*/ 29766 w 192881"/>
                  <a:gd name="connsiteY6" fmla="*/ 454972 h 454972"/>
                  <a:gd name="connsiteX7" fmla="*/ 0 w 192881"/>
                  <a:gd name="connsiteY7" fmla="*/ 425206 h 454972"/>
                  <a:gd name="connsiteX8" fmla="*/ 0 w 192881"/>
                  <a:gd name="connsiteY8" fmla="*/ 65485 h 454972"/>
                  <a:gd name="connsiteX0" fmla="*/ 0 w 192881"/>
                  <a:gd name="connsiteY0" fmla="*/ 65485 h 454972"/>
                  <a:gd name="connsiteX1" fmla="*/ 25004 w 192881"/>
                  <a:gd name="connsiteY1" fmla="*/ 0 h 454972"/>
                  <a:gd name="connsiteX2" fmla="*/ 148828 w 192881"/>
                  <a:gd name="connsiteY2" fmla="*/ 35719 h 454972"/>
                  <a:gd name="connsiteX3" fmla="*/ 192881 w 192881"/>
                  <a:gd name="connsiteY3" fmla="*/ 336947 h 454972"/>
                  <a:gd name="connsiteX4" fmla="*/ 178594 w 192881"/>
                  <a:gd name="connsiteY4" fmla="*/ 425206 h 454972"/>
                  <a:gd name="connsiteX5" fmla="*/ 148828 w 192881"/>
                  <a:gd name="connsiteY5" fmla="*/ 454972 h 454972"/>
                  <a:gd name="connsiteX6" fmla="*/ 29766 w 192881"/>
                  <a:gd name="connsiteY6" fmla="*/ 454972 h 454972"/>
                  <a:gd name="connsiteX7" fmla="*/ 0 w 192881"/>
                  <a:gd name="connsiteY7" fmla="*/ 425206 h 454972"/>
                  <a:gd name="connsiteX8" fmla="*/ 0 w 192881"/>
                  <a:gd name="connsiteY8" fmla="*/ 65485 h 454972"/>
                  <a:gd name="connsiteX0" fmla="*/ 0 w 192881"/>
                  <a:gd name="connsiteY0" fmla="*/ 65485 h 454972"/>
                  <a:gd name="connsiteX1" fmla="*/ 25004 w 192881"/>
                  <a:gd name="connsiteY1" fmla="*/ 0 h 454972"/>
                  <a:gd name="connsiteX2" fmla="*/ 148828 w 192881"/>
                  <a:gd name="connsiteY2" fmla="*/ 35719 h 454972"/>
                  <a:gd name="connsiteX3" fmla="*/ 192881 w 192881"/>
                  <a:gd name="connsiteY3" fmla="*/ 336947 h 454972"/>
                  <a:gd name="connsiteX4" fmla="*/ 183356 w 192881"/>
                  <a:gd name="connsiteY4" fmla="*/ 408538 h 454972"/>
                  <a:gd name="connsiteX5" fmla="*/ 148828 w 192881"/>
                  <a:gd name="connsiteY5" fmla="*/ 454972 h 454972"/>
                  <a:gd name="connsiteX6" fmla="*/ 29766 w 192881"/>
                  <a:gd name="connsiteY6" fmla="*/ 454972 h 454972"/>
                  <a:gd name="connsiteX7" fmla="*/ 0 w 192881"/>
                  <a:gd name="connsiteY7" fmla="*/ 425206 h 454972"/>
                  <a:gd name="connsiteX8" fmla="*/ 0 w 192881"/>
                  <a:gd name="connsiteY8" fmla="*/ 65485 h 454972"/>
                  <a:gd name="connsiteX0" fmla="*/ 0 w 192881"/>
                  <a:gd name="connsiteY0" fmla="*/ 65485 h 454972"/>
                  <a:gd name="connsiteX1" fmla="*/ 25004 w 192881"/>
                  <a:gd name="connsiteY1" fmla="*/ 0 h 454972"/>
                  <a:gd name="connsiteX2" fmla="*/ 148828 w 192881"/>
                  <a:gd name="connsiteY2" fmla="*/ 35719 h 454972"/>
                  <a:gd name="connsiteX3" fmla="*/ 192881 w 192881"/>
                  <a:gd name="connsiteY3" fmla="*/ 336947 h 454972"/>
                  <a:gd name="connsiteX4" fmla="*/ 183356 w 192881"/>
                  <a:gd name="connsiteY4" fmla="*/ 408538 h 454972"/>
                  <a:gd name="connsiteX5" fmla="*/ 148828 w 192881"/>
                  <a:gd name="connsiteY5" fmla="*/ 447829 h 454972"/>
                  <a:gd name="connsiteX6" fmla="*/ 29766 w 192881"/>
                  <a:gd name="connsiteY6" fmla="*/ 454972 h 454972"/>
                  <a:gd name="connsiteX7" fmla="*/ 0 w 192881"/>
                  <a:gd name="connsiteY7" fmla="*/ 425206 h 454972"/>
                  <a:gd name="connsiteX8" fmla="*/ 0 w 192881"/>
                  <a:gd name="connsiteY8" fmla="*/ 65485 h 454972"/>
                  <a:gd name="connsiteX0" fmla="*/ 0 w 192881"/>
                  <a:gd name="connsiteY0" fmla="*/ 65485 h 454972"/>
                  <a:gd name="connsiteX1" fmla="*/ 25004 w 192881"/>
                  <a:gd name="connsiteY1" fmla="*/ 0 h 454972"/>
                  <a:gd name="connsiteX2" fmla="*/ 139303 w 192881"/>
                  <a:gd name="connsiteY2" fmla="*/ 38100 h 454972"/>
                  <a:gd name="connsiteX3" fmla="*/ 192881 w 192881"/>
                  <a:gd name="connsiteY3" fmla="*/ 336947 h 454972"/>
                  <a:gd name="connsiteX4" fmla="*/ 183356 w 192881"/>
                  <a:gd name="connsiteY4" fmla="*/ 408538 h 454972"/>
                  <a:gd name="connsiteX5" fmla="*/ 148828 w 192881"/>
                  <a:gd name="connsiteY5" fmla="*/ 447829 h 454972"/>
                  <a:gd name="connsiteX6" fmla="*/ 29766 w 192881"/>
                  <a:gd name="connsiteY6" fmla="*/ 454972 h 454972"/>
                  <a:gd name="connsiteX7" fmla="*/ 0 w 192881"/>
                  <a:gd name="connsiteY7" fmla="*/ 425206 h 454972"/>
                  <a:gd name="connsiteX8" fmla="*/ 0 w 192881"/>
                  <a:gd name="connsiteY8" fmla="*/ 65485 h 454972"/>
                  <a:gd name="connsiteX0" fmla="*/ 0 w 192881"/>
                  <a:gd name="connsiteY0" fmla="*/ 65485 h 454972"/>
                  <a:gd name="connsiteX1" fmla="*/ 25004 w 192881"/>
                  <a:gd name="connsiteY1" fmla="*/ 0 h 454972"/>
                  <a:gd name="connsiteX2" fmla="*/ 139303 w 192881"/>
                  <a:gd name="connsiteY2" fmla="*/ 38100 h 454972"/>
                  <a:gd name="connsiteX3" fmla="*/ 192881 w 192881"/>
                  <a:gd name="connsiteY3" fmla="*/ 336947 h 454972"/>
                  <a:gd name="connsiteX4" fmla="*/ 183356 w 192881"/>
                  <a:gd name="connsiteY4" fmla="*/ 408538 h 454972"/>
                  <a:gd name="connsiteX5" fmla="*/ 148828 w 192881"/>
                  <a:gd name="connsiteY5" fmla="*/ 447829 h 454972"/>
                  <a:gd name="connsiteX6" fmla="*/ 29766 w 192881"/>
                  <a:gd name="connsiteY6" fmla="*/ 454972 h 454972"/>
                  <a:gd name="connsiteX7" fmla="*/ 0 w 192881"/>
                  <a:gd name="connsiteY7" fmla="*/ 425206 h 454972"/>
                  <a:gd name="connsiteX8" fmla="*/ 0 w 192881"/>
                  <a:gd name="connsiteY8" fmla="*/ 65485 h 454972"/>
                  <a:gd name="connsiteX0" fmla="*/ 0 w 192881"/>
                  <a:gd name="connsiteY0" fmla="*/ 65485 h 454972"/>
                  <a:gd name="connsiteX1" fmla="*/ 25004 w 192881"/>
                  <a:gd name="connsiteY1" fmla="*/ 0 h 454972"/>
                  <a:gd name="connsiteX2" fmla="*/ 139303 w 192881"/>
                  <a:gd name="connsiteY2" fmla="*/ 38100 h 454972"/>
                  <a:gd name="connsiteX3" fmla="*/ 192881 w 192881"/>
                  <a:gd name="connsiteY3" fmla="*/ 336947 h 454972"/>
                  <a:gd name="connsiteX4" fmla="*/ 183356 w 192881"/>
                  <a:gd name="connsiteY4" fmla="*/ 408538 h 454972"/>
                  <a:gd name="connsiteX5" fmla="*/ 148828 w 192881"/>
                  <a:gd name="connsiteY5" fmla="*/ 447829 h 454972"/>
                  <a:gd name="connsiteX6" fmla="*/ 29766 w 192881"/>
                  <a:gd name="connsiteY6" fmla="*/ 454972 h 454972"/>
                  <a:gd name="connsiteX7" fmla="*/ 0 w 192881"/>
                  <a:gd name="connsiteY7" fmla="*/ 425206 h 454972"/>
                  <a:gd name="connsiteX8" fmla="*/ 0 w 192881"/>
                  <a:gd name="connsiteY8" fmla="*/ 65485 h 454972"/>
                  <a:gd name="connsiteX0" fmla="*/ 0 w 192881"/>
                  <a:gd name="connsiteY0" fmla="*/ 65485 h 835972"/>
                  <a:gd name="connsiteX1" fmla="*/ 25004 w 192881"/>
                  <a:gd name="connsiteY1" fmla="*/ 0 h 835972"/>
                  <a:gd name="connsiteX2" fmla="*/ 139303 w 192881"/>
                  <a:gd name="connsiteY2" fmla="*/ 38100 h 835972"/>
                  <a:gd name="connsiteX3" fmla="*/ 192881 w 192881"/>
                  <a:gd name="connsiteY3" fmla="*/ 336947 h 835972"/>
                  <a:gd name="connsiteX4" fmla="*/ 183356 w 192881"/>
                  <a:gd name="connsiteY4" fmla="*/ 408538 h 835972"/>
                  <a:gd name="connsiteX5" fmla="*/ 148828 w 192881"/>
                  <a:gd name="connsiteY5" fmla="*/ 447829 h 835972"/>
                  <a:gd name="connsiteX6" fmla="*/ 139304 w 192881"/>
                  <a:gd name="connsiteY6" fmla="*/ 835972 h 835972"/>
                  <a:gd name="connsiteX7" fmla="*/ 0 w 192881"/>
                  <a:gd name="connsiteY7" fmla="*/ 425206 h 835972"/>
                  <a:gd name="connsiteX8" fmla="*/ 0 w 192881"/>
                  <a:gd name="connsiteY8" fmla="*/ 65485 h 835972"/>
                  <a:gd name="connsiteX0" fmla="*/ 0 w 192881"/>
                  <a:gd name="connsiteY0" fmla="*/ 65485 h 835972"/>
                  <a:gd name="connsiteX1" fmla="*/ 25004 w 192881"/>
                  <a:gd name="connsiteY1" fmla="*/ 0 h 835972"/>
                  <a:gd name="connsiteX2" fmla="*/ 139303 w 192881"/>
                  <a:gd name="connsiteY2" fmla="*/ 38100 h 835972"/>
                  <a:gd name="connsiteX3" fmla="*/ 192881 w 192881"/>
                  <a:gd name="connsiteY3" fmla="*/ 336947 h 835972"/>
                  <a:gd name="connsiteX4" fmla="*/ 183356 w 192881"/>
                  <a:gd name="connsiteY4" fmla="*/ 408538 h 835972"/>
                  <a:gd name="connsiteX5" fmla="*/ 127397 w 192881"/>
                  <a:gd name="connsiteY5" fmla="*/ 447829 h 835972"/>
                  <a:gd name="connsiteX6" fmla="*/ 139304 w 192881"/>
                  <a:gd name="connsiteY6" fmla="*/ 835972 h 835972"/>
                  <a:gd name="connsiteX7" fmla="*/ 0 w 192881"/>
                  <a:gd name="connsiteY7" fmla="*/ 425206 h 835972"/>
                  <a:gd name="connsiteX8" fmla="*/ 0 w 192881"/>
                  <a:gd name="connsiteY8" fmla="*/ 65485 h 835972"/>
                  <a:gd name="connsiteX0" fmla="*/ 0 w 192881"/>
                  <a:gd name="connsiteY0" fmla="*/ 65485 h 835972"/>
                  <a:gd name="connsiteX1" fmla="*/ 25004 w 192881"/>
                  <a:gd name="connsiteY1" fmla="*/ 0 h 835972"/>
                  <a:gd name="connsiteX2" fmla="*/ 139303 w 192881"/>
                  <a:gd name="connsiteY2" fmla="*/ 38100 h 835972"/>
                  <a:gd name="connsiteX3" fmla="*/ 192881 w 192881"/>
                  <a:gd name="connsiteY3" fmla="*/ 336947 h 835972"/>
                  <a:gd name="connsiteX4" fmla="*/ 183356 w 192881"/>
                  <a:gd name="connsiteY4" fmla="*/ 408538 h 835972"/>
                  <a:gd name="connsiteX5" fmla="*/ 139304 w 192881"/>
                  <a:gd name="connsiteY5" fmla="*/ 447829 h 835972"/>
                  <a:gd name="connsiteX6" fmla="*/ 139304 w 192881"/>
                  <a:gd name="connsiteY6" fmla="*/ 835972 h 835972"/>
                  <a:gd name="connsiteX7" fmla="*/ 0 w 192881"/>
                  <a:gd name="connsiteY7" fmla="*/ 425206 h 835972"/>
                  <a:gd name="connsiteX8" fmla="*/ 0 w 192881"/>
                  <a:gd name="connsiteY8" fmla="*/ 65485 h 835972"/>
                  <a:gd name="connsiteX0" fmla="*/ 0 w 192881"/>
                  <a:gd name="connsiteY0" fmla="*/ 65485 h 842409"/>
                  <a:gd name="connsiteX1" fmla="*/ 25004 w 192881"/>
                  <a:gd name="connsiteY1" fmla="*/ 0 h 842409"/>
                  <a:gd name="connsiteX2" fmla="*/ 139303 w 192881"/>
                  <a:gd name="connsiteY2" fmla="*/ 38100 h 842409"/>
                  <a:gd name="connsiteX3" fmla="*/ 192881 w 192881"/>
                  <a:gd name="connsiteY3" fmla="*/ 336947 h 842409"/>
                  <a:gd name="connsiteX4" fmla="*/ 183356 w 192881"/>
                  <a:gd name="connsiteY4" fmla="*/ 408538 h 842409"/>
                  <a:gd name="connsiteX5" fmla="*/ 139304 w 192881"/>
                  <a:gd name="connsiteY5" fmla="*/ 447829 h 842409"/>
                  <a:gd name="connsiteX6" fmla="*/ 139304 w 192881"/>
                  <a:gd name="connsiteY6" fmla="*/ 835972 h 842409"/>
                  <a:gd name="connsiteX7" fmla="*/ 109538 w 192881"/>
                  <a:gd name="connsiteY7" fmla="*/ 834781 h 842409"/>
                  <a:gd name="connsiteX8" fmla="*/ 0 w 192881"/>
                  <a:gd name="connsiteY8" fmla="*/ 65485 h 842409"/>
                  <a:gd name="connsiteX0" fmla="*/ 0 w 192881"/>
                  <a:gd name="connsiteY0" fmla="*/ 65485 h 842409"/>
                  <a:gd name="connsiteX1" fmla="*/ 25004 w 192881"/>
                  <a:gd name="connsiteY1" fmla="*/ 0 h 842409"/>
                  <a:gd name="connsiteX2" fmla="*/ 139303 w 192881"/>
                  <a:gd name="connsiteY2" fmla="*/ 38100 h 842409"/>
                  <a:gd name="connsiteX3" fmla="*/ 192881 w 192881"/>
                  <a:gd name="connsiteY3" fmla="*/ 336947 h 842409"/>
                  <a:gd name="connsiteX4" fmla="*/ 183356 w 192881"/>
                  <a:gd name="connsiteY4" fmla="*/ 408538 h 842409"/>
                  <a:gd name="connsiteX5" fmla="*/ 139304 w 192881"/>
                  <a:gd name="connsiteY5" fmla="*/ 447829 h 842409"/>
                  <a:gd name="connsiteX6" fmla="*/ 139304 w 192881"/>
                  <a:gd name="connsiteY6" fmla="*/ 835972 h 842409"/>
                  <a:gd name="connsiteX7" fmla="*/ 109538 w 192881"/>
                  <a:gd name="connsiteY7" fmla="*/ 834781 h 842409"/>
                  <a:gd name="connsiteX8" fmla="*/ 0 w 192881"/>
                  <a:gd name="connsiteY8" fmla="*/ 65485 h 842409"/>
                  <a:gd name="connsiteX0" fmla="*/ 0 w 192881"/>
                  <a:gd name="connsiteY0" fmla="*/ 65485 h 838046"/>
                  <a:gd name="connsiteX1" fmla="*/ 25004 w 192881"/>
                  <a:gd name="connsiteY1" fmla="*/ 0 h 838046"/>
                  <a:gd name="connsiteX2" fmla="*/ 139303 w 192881"/>
                  <a:gd name="connsiteY2" fmla="*/ 38100 h 838046"/>
                  <a:gd name="connsiteX3" fmla="*/ 192881 w 192881"/>
                  <a:gd name="connsiteY3" fmla="*/ 336947 h 838046"/>
                  <a:gd name="connsiteX4" fmla="*/ 183356 w 192881"/>
                  <a:gd name="connsiteY4" fmla="*/ 408538 h 838046"/>
                  <a:gd name="connsiteX5" fmla="*/ 139304 w 192881"/>
                  <a:gd name="connsiteY5" fmla="*/ 447829 h 838046"/>
                  <a:gd name="connsiteX6" fmla="*/ 144066 w 192881"/>
                  <a:gd name="connsiteY6" fmla="*/ 800254 h 838046"/>
                  <a:gd name="connsiteX7" fmla="*/ 109538 w 192881"/>
                  <a:gd name="connsiteY7" fmla="*/ 834781 h 838046"/>
                  <a:gd name="connsiteX8" fmla="*/ 0 w 192881"/>
                  <a:gd name="connsiteY8" fmla="*/ 65485 h 838046"/>
                  <a:gd name="connsiteX0" fmla="*/ 0 w 195263"/>
                  <a:gd name="connsiteY0" fmla="*/ 65485 h 810307"/>
                  <a:gd name="connsiteX1" fmla="*/ 25004 w 195263"/>
                  <a:gd name="connsiteY1" fmla="*/ 0 h 810307"/>
                  <a:gd name="connsiteX2" fmla="*/ 139303 w 195263"/>
                  <a:gd name="connsiteY2" fmla="*/ 38100 h 810307"/>
                  <a:gd name="connsiteX3" fmla="*/ 192881 w 195263"/>
                  <a:gd name="connsiteY3" fmla="*/ 336947 h 810307"/>
                  <a:gd name="connsiteX4" fmla="*/ 183356 w 195263"/>
                  <a:gd name="connsiteY4" fmla="*/ 408538 h 810307"/>
                  <a:gd name="connsiteX5" fmla="*/ 139304 w 195263"/>
                  <a:gd name="connsiteY5" fmla="*/ 447829 h 810307"/>
                  <a:gd name="connsiteX6" fmla="*/ 144066 w 195263"/>
                  <a:gd name="connsiteY6" fmla="*/ 800254 h 810307"/>
                  <a:gd name="connsiteX7" fmla="*/ 195263 w 195263"/>
                  <a:gd name="connsiteY7" fmla="*/ 803825 h 810307"/>
                  <a:gd name="connsiteX8" fmla="*/ 0 w 195263"/>
                  <a:gd name="connsiteY8" fmla="*/ 65485 h 810307"/>
                  <a:gd name="connsiteX0" fmla="*/ 145246 w 171441"/>
                  <a:gd name="connsiteY0" fmla="*/ 858442 h 858442"/>
                  <a:gd name="connsiteX1" fmla="*/ 1182 w 171441"/>
                  <a:gd name="connsiteY1" fmla="*/ 0 h 858442"/>
                  <a:gd name="connsiteX2" fmla="*/ 115481 w 171441"/>
                  <a:gd name="connsiteY2" fmla="*/ 38100 h 858442"/>
                  <a:gd name="connsiteX3" fmla="*/ 169059 w 171441"/>
                  <a:gd name="connsiteY3" fmla="*/ 336947 h 858442"/>
                  <a:gd name="connsiteX4" fmla="*/ 159534 w 171441"/>
                  <a:gd name="connsiteY4" fmla="*/ 408538 h 858442"/>
                  <a:gd name="connsiteX5" fmla="*/ 115482 w 171441"/>
                  <a:gd name="connsiteY5" fmla="*/ 447829 h 858442"/>
                  <a:gd name="connsiteX6" fmla="*/ 120244 w 171441"/>
                  <a:gd name="connsiteY6" fmla="*/ 800254 h 858442"/>
                  <a:gd name="connsiteX7" fmla="*/ 171441 w 171441"/>
                  <a:gd name="connsiteY7" fmla="*/ 803825 h 858442"/>
                  <a:gd name="connsiteX8" fmla="*/ 145246 w 171441"/>
                  <a:gd name="connsiteY8" fmla="*/ 858442 h 858442"/>
                  <a:gd name="connsiteX0" fmla="*/ 146189 w 172384"/>
                  <a:gd name="connsiteY0" fmla="*/ 858442 h 858442"/>
                  <a:gd name="connsiteX1" fmla="*/ 29509 w 172384"/>
                  <a:gd name="connsiteY1" fmla="*/ 755248 h 858442"/>
                  <a:gd name="connsiteX2" fmla="*/ 2125 w 172384"/>
                  <a:gd name="connsiteY2" fmla="*/ 0 h 858442"/>
                  <a:gd name="connsiteX3" fmla="*/ 116424 w 172384"/>
                  <a:gd name="connsiteY3" fmla="*/ 38100 h 858442"/>
                  <a:gd name="connsiteX4" fmla="*/ 170002 w 172384"/>
                  <a:gd name="connsiteY4" fmla="*/ 336947 h 858442"/>
                  <a:gd name="connsiteX5" fmla="*/ 160477 w 172384"/>
                  <a:gd name="connsiteY5" fmla="*/ 408538 h 858442"/>
                  <a:gd name="connsiteX6" fmla="*/ 116425 w 172384"/>
                  <a:gd name="connsiteY6" fmla="*/ 447829 h 858442"/>
                  <a:gd name="connsiteX7" fmla="*/ 121187 w 172384"/>
                  <a:gd name="connsiteY7" fmla="*/ 800254 h 858442"/>
                  <a:gd name="connsiteX8" fmla="*/ 172384 w 172384"/>
                  <a:gd name="connsiteY8" fmla="*/ 803825 h 858442"/>
                  <a:gd name="connsiteX9" fmla="*/ 146189 w 172384"/>
                  <a:gd name="connsiteY9" fmla="*/ 858442 h 858442"/>
                  <a:gd name="connsiteX0" fmla="*/ 144898 w 171093"/>
                  <a:gd name="connsiteY0" fmla="*/ 858442 h 858442"/>
                  <a:gd name="connsiteX1" fmla="*/ 28218 w 171093"/>
                  <a:gd name="connsiteY1" fmla="*/ 755248 h 858442"/>
                  <a:gd name="connsiteX2" fmla="*/ 834 w 171093"/>
                  <a:gd name="connsiteY2" fmla="*/ 0 h 858442"/>
                  <a:gd name="connsiteX3" fmla="*/ 115133 w 171093"/>
                  <a:gd name="connsiteY3" fmla="*/ 38100 h 858442"/>
                  <a:gd name="connsiteX4" fmla="*/ 168711 w 171093"/>
                  <a:gd name="connsiteY4" fmla="*/ 336947 h 858442"/>
                  <a:gd name="connsiteX5" fmla="*/ 159186 w 171093"/>
                  <a:gd name="connsiteY5" fmla="*/ 408538 h 858442"/>
                  <a:gd name="connsiteX6" fmla="*/ 115134 w 171093"/>
                  <a:gd name="connsiteY6" fmla="*/ 447829 h 858442"/>
                  <a:gd name="connsiteX7" fmla="*/ 119896 w 171093"/>
                  <a:gd name="connsiteY7" fmla="*/ 800254 h 858442"/>
                  <a:gd name="connsiteX8" fmla="*/ 171093 w 171093"/>
                  <a:gd name="connsiteY8" fmla="*/ 803825 h 858442"/>
                  <a:gd name="connsiteX9" fmla="*/ 144898 w 171093"/>
                  <a:gd name="connsiteY9" fmla="*/ 858442 h 858442"/>
                  <a:gd name="connsiteX0" fmla="*/ 144898 w 171093"/>
                  <a:gd name="connsiteY0" fmla="*/ 858442 h 858442"/>
                  <a:gd name="connsiteX1" fmla="*/ 28218 w 171093"/>
                  <a:gd name="connsiteY1" fmla="*/ 755248 h 858442"/>
                  <a:gd name="connsiteX2" fmla="*/ 834 w 171093"/>
                  <a:gd name="connsiteY2" fmla="*/ 0 h 858442"/>
                  <a:gd name="connsiteX3" fmla="*/ 115133 w 171093"/>
                  <a:gd name="connsiteY3" fmla="*/ 38100 h 858442"/>
                  <a:gd name="connsiteX4" fmla="*/ 168711 w 171093"/>
                  <a:gd name="connsiteY4" fmla="*/ 336947 h 858442"/>
                  <a:gd name="connsiteX5" fmla="*/ 159186 w 171093"/>
                  <a:gd name="connsiteY5" fmla="*/ 408538 h 858442"/>
                  <a:gd name="connsiteX6" fmla="*/ 115134 w 171093"/>
                  <a:gd name="connsiteY6" fmla="*/ 447829 h 858442"/>
                  <a:gd name="connsiteX7" fmla="*/ 127040 w 171093"/>
                  <a:gd name="connsiteY7" fmla="*/ 797873 h 858442"/>
                  <a:gd name="connsiteX8" fmla="*/ 171093 w 171093"/>
                  <a:gd name="connsiteY8" fmla="*/ 803825 h 858442"/>
                  <a:gd name="connsiteX9" fmla="*/ 144898 w 171093"/>
                  <a:gd name="connsiteY9" fmla="*/ 858442 h 8584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171093" h="858442">
                    <a:moveTo>
                      <a:pt x="144898" y="858442"/>
                    </a:moveTo>
                    <a:cubicBezTo>
                      <a:pt x="128626" y="803118"/>
                      <a:pt x="52229" y="898322"/>
                      <a:pt x="28218" y="755248"/>
                    </a:cubicBezTo>
                    <a:cubicBezTo>
                      <a:pt x="32782" y="621699"/>
                      <a:pt x="-6111" y="72296"/>
                      <a:pt x="834" y="0"/>
                    </a:cubicBezTo>
                    <a:cubicBezTo>
                      <a:pt x="40521" y="0"/>
                      <a:pt x="63540" y="14287"/>
                      <a:pt x="115133" y="38100"/>
                    </a:cubicBezTo>
                    <a:cubicBezTo>
                      <a:pt x="136334" y="116681"/>
                      <a:pt x="168711" y="320508"/>
                      <a:pt x="168711" y="336947"/>
                    </a:cubicBezTo>
                    <a:cubicBezTo>
                      <a:pt x="118705" y="363986"/>
                      <a:pt x="163948" y="379118"/>
                      <a:pt x="159186" y="408538"/>
                    </a:cubicBezTo>
                    <a:cubicBezTo>
                      <a:pt x="159186" y="424977"/>
                      <a:pt x="131573" y="447829"/>
                      <a:pt x="115134" y="447829"/>
                    </a:cubicBezTo>
                    <a:cubicBezTo>
                      <a:pt x="116721" y="565304"/>
                      <a:pt x="125453" y="680398"/>
                      <a:pt x="127040" y="797873"/>
                    </a:cubicBezTo>
                    <a:cubicBezTo>
                      <a:pt x="110601" y="797873"/>
                      <a:pt x="171093" y="820264"/>
                      <a:pt x="171093" y="803825"/>
                    </a:cubicBezTo>
                    <a:lnTo>
                      <a:pt x="144898" y="858442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de-DE"/>
              </a:p>
            </p:txBody>
          </p:sp>
          <p:pic>
            <p:nvPicPr>
              <p:cNvPr id="31" name="Grafik 30">
                <a:extLst>
                  <a:ext uri="{FF2B5EF4-FFF2-40B4-BE49-F238E27FC236}">
                    <a16:creationId xmlns:a16="http://schemas.microsoft.com/office/drawing/2014/main" id="{195E1512-802C-4759-969A-579FC388096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2466852" y="4726567"/>
                <a:ext cx="535353" cy="114819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3963333161"/>
      </p:ext>
    </p:extLst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3A7DCDE-9502-4DE6-A0E5-133FBAA22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dirty="0"/>
              <a:t>2. Kosten- und Ertragsarten im Überblick</a:t>
            </a:r>
          </a:p>
        </p:txBody>
      </p:sp>
      <p:sp>
        <p:nvSpPr>
          <p:cNvPr id="4" name="Textfeld 3">
            <a:extLst>
              <a:ext uri="{FF2B5EF4-FFF2-40B4-BE49-F238E27FC236}">
                <a16:creationId xmlns:a16="http://schemas.microsoft.com/office/drawing/2014/main" id="{134A5880-57F5-4196-A904-4211D6EF3921}"/>
              </a:ext>
            </a:extLst>
          </p:cNvPr>
          <p:cNvSpPr txBox="1"/>
          <p:nvPr/>
        </p:nvSpPr>
        <p:spPr>
          <a:xfrm>
            <a:off x="658813" y="1572161"/>
            <a:ext cx="7528844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indent="-457200">
              <a:lnSpc>
                <a:spcPts val="2400"/>
              </a:lnSpc>
              <a:spcAft>
                <a:spcPts val="1200"/>
              </a:spcAft>
              <a:buFont typeface="+mj-lt"/>
              <a:buAutoNum type="alphaLcParenR"/>
            </a:pPr>
            <a:r>
              <a:rPr lang="de-DE" sz="2000" dirty="0">
                <a:latin typeface="+mj-lt"/>
              </a:rPr>
              <a:t>Welche Bruttokosten verursachen Auszubildende?</a:t>
            </a:r>
          </a:p>
          <a:p>
            <a:pPr marL="457200" indent="-457200">
              <a:lnSpc>
                <a:spcPts val="2400"/>
              </a:lnSpc>
              <a:spcAft>
                <a:spcPts val="1200"/>
              </a:spcAft>
              <a:buFont typeface="+mj-lt"/>
              <a:buAutoNum type="alphaLcParenR"/>
            </a:pPr>
            <a:r>
              <a:rPr lang="de-DE" sz="2000" dirty="0">
                <a:latin typeface="+mj-lt"/>
              </a:rPr>
              <a:t>Wodurch entstehen Erträge?</a:t>
            </a:r>
          </a:p>
        </p:txBody>
      </p:sp>
    </p:spTree>
    <p:extLst>
      <p:ext uri="{BB962C8B-B14F-4D97-AF65-F5344CB8AC3E}">
        <p14:creationId xmlns:p14="http://schemas.microsoft.com/office/powerpoint/2010/main" val="3224870789"/>
      </p:ext>
    </p:extLst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Gerader Verbinder 35">
            <a:extLst>
              <a:ext uri="{FF2B5EF4-FFF2-40B4-BE49-F238E27FC236}">
                <a16:creationId xmlns:a16="http://schemas.microsoft.com/office/drawing/2014/main" id="{88D3F5D8-5458-4E52-935C-62225995957D}"/>
              </a:ext>
            </a:extLst>
          </p:cNvPr>
          <p:cNvCxnSpPr>
            <a:cxnSpLocks/>
          </p:cNvCxnSpPr>
          <p:nvPr/>
        </p:nvCxnSpPr>
        <p:spPr>
          <a:xfrm>
            <a:off x="7580062" y="1460241"/>
            <a:ext cx="0" cy="263224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Gerader Verbinder 36">
            <a:extLst>
              <a:ext uri="{FF2B5EF4-FFF2-40B4-BE49-F238E27FC236}">
                <a16:creationId xmlns:a16="http://schemas.microsoft.com/office/drawing/2014/main" id="{0A2D64D1-EB09-4905-8FD5-676750319FFF}"/>
              </a:ext>
            </a:extLst>
          </p:cNvPr>
          <p:cNvCxnSpPr>
            <a:cxnSpLocks/>
          </p:cNvCxnSpPr>
          <p:nvPr/>
        </p:nvCxnSpPr>
        <p:spPr>
          <a:xfrm>
            <a:off x="10471365" y="1460241"/>
            <a:ext cx="0" cy="3425775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Gerader Verbinder 40">
            <a:extLst>
              <a:ext uri="{FF2B5EF4-FFF2-40B4-BE49-F238E27FC236}">
                <a16:creationId xmlns:a16="http://schemas.microsoft.com/office/drawing/2014/main" id="{75DF7342-F18C-496D-9464-C3D83C26C4CA}"/>
              </a:ext>
            </a:extLst>
          </p:cNvPr>
          <p:cNvCxnSpPr>
            <a:cxnSpLocks/>
            <a:endCxn id="25" idx="0"/>
          </p:cNvCxnSpPr>
          <p:nvPr/>
        </p:nvCxnSpPr>
        <p:spPr>
          <a:xfrm>
            <a:off x="4740043" y="1460241"/>
            <a:ext cx="17094" cy="2645128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Gerader Verbinder 41">
            <a:extLst>
              <a:ext uri="{FF2B5EF4-FFF2-40B4-BE49-F238E27FC236}">
                <a16:creationId xmlns:a16="http://schemas.microsoft.com/office/drawing/2014/main" id="{7821D28C-4BBD-482A-896E-1338A27EC19D}"/>
              </a:ext>
            </a:extLst>
          </p:cNvPr>
          <p:cNvCxnSpPr>
            <a:cxnSpLocks/>
          </p:cNvCxnSpPr>
          <p:nvPr/>
        </p:nvCxnSpPr>
        <p:spPr>
          <a:xfrm flipH="1">
            <a:off x="1878510" y="1460241"/>
            <a:ext cx="25594" cy="2632249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8" name="Group 10">
            <a:extLst>
              <a:ext uri="{FF2B5EF4-FFF2-40B4-BE49-F238E27FC236}">
                <a16:creationId xmlns:a16="http://schemas.microsoft.com/office/drawing/2014/main" id="{50D31295-D467-4429-8929-FB57AAEF9787}"/>
              </a:ext>
            </a:extLst>
          </p:cNvPr>
          <p:cNvGrpSpPr>
            <a:grpSpLocks/>
          </p:cNvGrpSpPr>
          <p:nvPr/>
        </p:nvGrpSpPr>
        <p:grpSpPr bwMode="auto">
          <a:xfrm rot="10800000" flipV="1">
            <a:off x="1904104" y="1232722"/>
            <a:ext cx="8567105" cy="231565"/>
            <a:chOff x="848" y="981"/>
            <a:chExt cx="4035" cy="458"/>
          </a:xfrm>
        </p:grpSpPr>
        <p:sp>
          <p:nvSpPr>
            <p:cNvPr id="39" name="Line 11">
              <a:extLst>
                <a:ext uri="{FF2B5EF4-FFF2-40B4-BE49-F238E27FC236}">
                  <a16:creationId xmlns:a16="http://schemas.microsoft.com/office/drawing/2014/main" id="{F0E03623-6AF1-4403-A09E-FFF546E82BB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880" y="981"/>
              <a:ext cx="0" cy="450"/>
            </a:xfrm>
            <a:prstGeom prst="line">
              <a:avLst/>
            </a:prstGeom>
            <a:noFill/>
            <a:ln w="9360" cap="sq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>
                <a:latin typeface="+mj-lt"/>
              </a:endParaRPr>
            </a:p>
          </p:txBody>
        </p:sp>
        <p:sp>
          <p:nvSpPr>
            <p:cNvPr id="40" name="Line 12">
              <a:extLst>
                <a:ext uri="{FF2B5EF4-FFF2-40B4-BE49-F238E27FC236}">
                  <a16:creationId xmlns:a16="http://schemas.microsoft.com/office/drawing/2014/main" id="{C797B4E4-4A7A-4298-AB15-74BDD297764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848" y="1431"/>
              <a:ext cx="4035" cy="8"/>
            </a:xfrm>
            <a:prstGeom prst="line">
              <a:avLst/>
            </a:prstGeom>
            <a:noFill/>
            <a:ln w="9360" cap="sq">
              <a:solidFill>
                <a:schemeClr val="bg1">
                  <a:lumMod val="50000"/>
                </a:schemeClr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de-DE" dirty="0">
                <a:latin typeface="+mj-lt"/>
              </a:endParaRPr>
            </a:p>
          </p:txBody>
        </p:sp>
      </p:grpSp>
      <p:sp>
        <p:nvSpPr>
          <p:cNvPr id="3" name="Titel 2">
            <a:extLst>
              <a:ext uri="{FF2B5EF4-FFF2-40B4-BE49-F238E27FC236}">
                <a16:creationId xmlns:a16="http://schemas.microsoft.com/office/drawing/2014/main" id="{4D82307E-9F42-4EE4-B180-087417AADD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noProof="0" dirty="0">
                <a:solidFill>
                  <a:srgbClr val="D6851B"/>
                </a:solidFill>
              </a:rPr>
              <a:t>2. a) Welche Bruttokosten verursachen Azubis?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F0ADEF79-00EC-4906-91D3-89B4A8CF00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58813" y="1557608"/>
            <a:ext cx="2482420" cy="699404"/>
          </a:xfrm>
          <a:solidFill>
            <a:schemeClr val="bg1">
              <a:lumMod val="65000"/>
            </a:schemeClr>
          </a:solidFill>
        </p:spPr>
        <p:txBody>
          <a:bodyPr wrap="square" lIns="36000" tIns="72000" rIns="36000" bIns="72000">
            <a:spAutoFit/>
          </a:bodyPr>
          <a:lstStyle/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800" spc="20" dirty="0"/>
              <a:t>Personalkosten der Auszubildenden (</a:t>
            </a:r>
            <a:r>
              <a:rPr lang="de-DE" sz="2400" spc="20" baseline="-14000" dirty="0"/>
              <a:t>~ </a:t>
            </a:r>
            <a:r>
              <a:rPr lang="de-DE" sz="1800" spc="20" dirty="0"/>
              <a:t>60 %)</a:t>
            </a:r>
          </a:p>
        </p:txBody>
      </p:sp>
      <p:sp>
        <p:nvSpPr>
          <p:cNvPr id="11" name="Textplatzhalter 3">
            <a:extLst>
              <a:ext uri="{FF2B5EF4-FFF2-40B4-BE49-F238E27FC236}">
                <a16:creationId xmlns:a16="http://schemas.microsoft.com/office/drawing/2014/main" id="{F2D45D2A-CE04-42D0-9076-1FC4CFAA23EC}"/>
              </a:ext>
            </a:extLst>
          </p:cNvPr>
          <p:cNvSpPr txBox="1">
            <a:spLocks/>
          </p:cNvSpPr>
          <p:nvPr/>
        </p:nvSpPr>
        <p:spPr>
          <a:xfrm>
            <a:off x="4716870" y="885539"/>
            <a:ext cx="2880000" cy="504000"/>
          </a:xfrm>
          <a:prstGeom prst="rect">
            <a:avLst/>
          </a:prstGeom>
          <a:solidFill>
            <a:schemeClr val="bg1">
              <a:lumMod val="50000"/>
            </a:schemeClr>
          </a:solidFill>
        </p:spPr>
        <p:txBody>
          <a:bodyPr vert="horz" lIns="0" tIns="0" rIns="0" bIns="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1800" b="1" dirty="0"/>
              <a:t>Bruttokosten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3B13838D-A3A5-42AA-895A-AA0A579D710B}"/>
              </a:ext>
            </a:extLst>
          </p:cNvPr>
          <p:cNvSpPr txBox="1"/>
          <p:nvPr/>
        </p:nvSpPr>
        <p:spPr>
          <a:xfrm>
            <a:off x="571130" y="5564094"/>
            <a:ext cx="730317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Quellen</a:t>
            </a:r>
            <a:r>
              <a:rPr lang="en-GB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 </a:t>
            </a:r>
            <a:r>
              <a:rPr lang="de-DE" altLang="de-DE" sz="1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BIBB Datenreport zum Berufsbildungsbericht (2026), BIBB Report 2/2025</a:t>
            </a:r>
            <a:endParaRPr lang="en-GB" sz="10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9" name="Textplatzhalter 3">
            <a:extLst>
              <a:ext uri="{FF2B5EF4-FFF2-40B4-BE49-F238E27FC236}">
                <a16:creationId xmlns:a16="http://schemas.microsoft.com/office/drawing/2014/main" id="{E22E1AF7-1D63-4F03-B805-7654CC157176}"/>
              </a:ext>
            </a:extLst>
          </p:cNvPr>
          <p:cNvSpPr txBox="1">
            <a:spLocks/>
          </p:cNvSpPr>
          <p:nvPr/>
        </p:nvSpPr>
        <p:spPr>
          <a:xfrm>
            <a:off x="658813" y="2448905"/>
            <a:ext cx="2482420" cy="6378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spc="20" dirty="0">
                <a:solidFill>
                  <a:schemeClr val="tx1"/>
                </a:solidFill>
              </a:rPr>
              <a:t>Ausbildungsvergütung </a:t>
            </a:r>
            <a:br>
              <a:rPr lang="de-DE" sz="1600" spc="20" dirty="0">
                <a:solidFill>
                  <a:schemeClr val="tx1"/>
                </a:solidFill>
              </a:rPr>
            </a:br>
            <a:r>
              <a:rPr lang="de-DE" sz="1600" spc="20" dirty="0">
                <a:solidFill>
                  <a:schemeClr val="tx1"/>
                </a:solidFill>
              </a:rPr>
              <a:t>(45 %)</a:t>
            </a:r>
          </a:p>
        </p:txBody>
      </p:sp>
      <p:sp>
        <p:nvSpPr>
          <p:cNvPr id="20" name="Textplatzhalter 3">
            <a:extLst>
              <a:ext uri="{FF2B5EF4-FFF2-40B4-BE49-F238E27FC236}">
                <a16:creationId xmlns:a16="http://schemas.microsoft.com/office/drawing/2014/main" id="{6ED48A4A-3AF6-43DF-A4F5-9702626E922F}"/>
              </a:ext>
            </a:extLst>
          </p:cNvPr>
          <p:cNvSpPr txBox="1">
            <a:spLocks/>
          </p:cNvSpPr>
          <p:nvPr/>
        </p:nvSpPr>
        <p:spPr>
          <a:xfrm>
            <a:off x="658813" y="3277137"/>
            <a:ext cx="2482420" cy="6378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spc="20" dirty="0">
                <a:solidFill>
                  <a:schemeClr val="tx1"/>
                </a:solidFill>
              </a:rPr>
              <a:t>Tarifliche </a:t>
            </a:r>
            <a:br>
              <a:rPr lang="de-DE" sz="1600" spc="20" dirty="0">
                <a:solidFill>
                  <a:schemeClr val="tx1"/>
                </a:solidFill>
              </a:rPr>
            </a:br>
            <a:r>
              <a:rPr lang="de-DE" sz="1600" spc="20" dirty="0">
                <a:solidFill>
                  <a:schemeClr val="tx1"/>
                </a:solidFill>
              </a:rPr>
              <a:t>Sozialleistungen</a:t>
            </a:r>
          </a:p>
        </p:txBody>
      </p:sp>
      <p:sp>
        <p:nvSpPr>
          <p:cNvPr id="21" name="Textplatzhalter 3">
            <a:extLst>
              <a:ext uri="{FF2B5EF4-FFF2-40B4-BE49-F238E27FC236}">
                <a16:creationId xmlns:a16="http://schemas.microsoft.com/office/drawing/2014/main" id="{4E43C32F-8D40-455E-9B41-CFD7208112A4}"/>
              </a:ext>
            </a:extLst>
          </p:cNvPr>
          <p:cNvSpPr txBox="1">
            <a:spLocks/>
          </p:cNvSpPr>
          <p:nvPr/>
        </p:nvSpPr>
        <p:spPr>
          <a:xfrm>
            <a:off x="658813" y="4105369"/>
            <a:ext cx="2482420" cy="6378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spc="20" dirty="0">
                <a:solidFill>
                  <a:schemeClr val="tx1"/>
                </a:solidFill>
              </a:rPr>
              <a:t>Freiwillige </a:t>
            </a:r>
            <a:br>
              <a:rPr lang="de-DE" sz="1600" spc="20" dirty="0">
                <a:solidFill>
                  <a:schemeClr val="tx1"/>
                </a:solidFill>
              </a:rPr>
            </a:br>
            <a:r>
              <a:rPr lang="de-DE" sz="1600" spc="20" dirty="0">
                <a:solidFill>
                  <a:schemeClr val="tx1"/>
                </a:solidFill>
              </a:rPr>
              <a:t>Sozialleistungen</a:t>
            </a:r>
          </a:p>
        </p:txBody>
      </p:sp>
      <p:sp>
        <p:nvSpPr>
          <p:cNvPr id="22" name="Textplatzhalter 3">
            <a:extLst>
              <a:ext uri="{FF2B5EF4-FFF2-40B4-BE49-F238E27FC236}">
                <a16:creationId xmlns:a16="http://schemas.microsoft.com/office/drawing/2014/main" id="{9B145DD1-78BC-405C-B4CD-444AB798401E}"/>
              </a:ext>
            </a:extLst>
          </p:cNvPr>
          <p:cNvSpPr txBox="1">
            <a:spLocks/>
          </p:cNvSpPr>
          <p:nvPr/>
        </p:nvSpPr>
        <p:spPr>
          <a:xfrm>
            <a:off x="3515927" y="1557608"/>
            <a:ext cx="2482420" cy="69940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800" spc="20" dirty="0"/>
              <a:t>Personalkosten der Ausbilder (</a:t>
            </a:r>
            <a:r>
              <a:rPr lang="de-DE" sz="2400" spc="20" baseline="-14000" dirty="0">
                <a:solidFill>
                  <a:prstClr val="white"/>
                </a:solidFill>
              </a:rPr>
              <a:t>~ </a:t>
            </a:r>
            <a:r>
              <a:rPr lang="de-DE" sz="1800" spc="20" dirty="0"/>
              <a:t>25 %)</a:t>
            </a:r>
          </a:p>
        </p:txBody>
      </p:sp>
      <p:sp>
        <p:nvSpPr>
          <p:cNvPr id="23" name="Textplatzhalter 3">
            <a:extLst>
              <a:ext uri="{FF2B5EF4-FFF2-40B4-BE49-F238E27FC236}">
                <a16:creationId xmlns:a16="http://schemas.microsoft.com/office/drawing/2014/main" id="{2D371EC3-A387-461F-AA58-FE1A8E4228EF}"/>
              </a:ext>
            </a:extLst>
          </p:cNvPr>
          <p:cNvSpPr txBox="1">
            <a:spLocks/>
          </p:cNvSpPr>
          <p:nvPr/>
        </p:nvSpPr>
        <p:spPr>
          <a:xfrm>
            <a:off x="3515927" y="2448905"/>
            <a:ext cx="2482420" cy="6378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spc="20" dirty="0">
                <a:solidFill>
                  <a:schemeClr val="tx1"/>
                </a:solidFill>
              </a:rPr>
              <a:t>Hauptberufliche </a:t>
            </a:r>
            <a:br>
              <a:rPr lang="de-DE" sz="1600" spc="20" dirty="0">
                <a:solidFill>
                  <a:schemeClr val="tx1"/>
                </a:solidFill>
              </a:rPr>
            </a:br>
            <a:r>
              <a:rPr lang="de-DE" sz="1600" spc="20" dirty="0">
                <a:solidFill>
                  <a:schemeClr val="tx1"/>
                </a:solidFill>
              </a:rPr>
              <a:t>Ausbilder</a:t>
            </a:r>
          </a:p>
        </p:txBody>
      </p:sp>
      <p:sp>
        <p:nvSpPr>
          <p:cNvPr id="24" name="Textplatzhalter 3">
            <a:extLst>
              <a:ext uri="{FF2B5EF4-FFF2-40B4-BE49-F238E27FC236}">
                <a16:creationId xmlns:a16="http://schemas.microsoft.com/office/drawing/2014/main" id="{299AEAD2-18DA-4C4B-A71D-FEAA181974A4}"/>
              </a:ext>
            </a:extLst>
          </p:cNvPr>
          <p:cNvSpPr txBox="1">
            <a:spLocks/>
          </p:cNvSpPr>
          <p:nvPr/>
        </p:nvSpPr>
        <p:spPr>
          <a:xfrm>
            <a:off x="3515927" y="3277137"/>
            <a:ext cx="2482420" cy="6378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spc="20" dirty="0">
                <a:solidFill>
                  <a:schemeClr val="tx1"/>
                </a:solidFill>
              </a:rPr>
              <a:t>Nebenberufliche </a:t>
            </a:r>
            <a:br>
              <a:rPr lang="de-DE" sz="1600" spc="20" dirty="0">
                <a:solidFill>
                  <a:schemeClr val="tx1"/>
                </a:solidFill>
              </a:rPr>
            </a:br>
            <a:r>
              <a:rPr lang="de-DE" sz="1600" spc="20" dirty="0">
                <a:solidFill>
                  <a:schemeClr val="tx1"/>
                </a:solidFill>
              </a:rPr>
              <a:t>Ausbilder</a:t>
            </a:r>
          </a:p>
        </p:txBody>
      </p:sp>
      <p:sp>
        <p:nvSpPr>
          <p:cNvPr id="25" name="Textplatzhalter 3">
            <a:extLst>
              <a:ext uri="{FF2B5EF4-FFF2-40B4-BE49-F238E27FC236}">
                <a16:creationId xmlns:a16="http://schemas.microsoft.com/office/drawing/2014/main" id="{8DA752B4-A0BB-416B-ADE7-2C88C776DBBD}"/>
              </a:ext>
            </a:extLst>
          </p:cNvPr>
          <p:cNvSpPr txBox="1">
            <a:spLocks/>
          </p:cNvSpPr>
          <p:nvPr/>
        </p:nvSpPr>
        <p:spPr>
          <a:xfrm>
            <a:off x="3515927" y="4105369"/>
            <a:ext cx="2482420" cy="6378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spc="20" dirty="0">
                <a:solidFill>
                  <a:schemeClr val="tx1"/>
                </a:solidFill>
              </a:rPr>
              <a:t>Externe </a:t>
            </a:r>
            <a:br>
              <a:rPr lang="de-DE" sz="1600" spc="20" dirty="0">
                <a:solidFill>
                  <a:schemeClr val="tx1"/>
                </a:solidFill>
              </a:rPr>
            </a:br>
            <a:r>
              <a:rPr lang="de-DE" sz="1600" spc="20" dirty="0">
                <a:solidFill>
                  <a:schemeClr val="tx1"/>
                </a:solidFill>
              </a:rPr>
              <a:t>Ausbilder</a:t>
            </a:r>
          </a:p>
        </p:txBody>
      </p:sp>
      <p:sp>
        <p:nvSpPr>
          <p:cNvPr id="26" name="Textplatzhalter 3">
            <a:extLst>
              <a:ext uri="{FF2B5EF4-FFF2-40B4-BE49-F238E27FC236}">
                <a16:creationId xmlns:a16="http://schemas.microsoft.com/office/drawing/2014/main" id="{0CA1762D-2B36-43B4-9788-E43D88D43BB2}"/>
              </a:ext>
            </a:extLst>
          </p:cNvPr>
          <p:cNvSpPr txBox="1">
            <a:spLocks/>
          </p:cNvSpPr>
          <p:nvPr/>
        </p:nvSpPr>
        <p:spPr>
          <a:xfrm>
            <a:off x="6373041" y="1557608"/>
            <a:ext cx="2482420" cy="69940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800" spc="20" dirty="0"/>
              <a:t>Anlage- und Sachkosten (</a:t>
            </a:r>
            <a:r>
              <a:rPr lang="de-DE" sz="2400" spc="20" baseline="-14000" dirty="0">
                <a:solidFill>
                  <a:prstClr val="white"/>
                </a:solidFill>
              </a:rPr>
              <a:t>~ </a:t>
            </a:r>
            <a:r>
              <a:rPr lang="de-DE" sz="1800" spc="20" dirty="0"/>
              <a:t>4 %)</a:t>
            </a:r>
          </a:p>
        </p:txBody>
      </p:sp>
      <p:sp>
        <p:nvSpPr>
          <p:cNvPr id="27" name="Textplatzhalter 3">
            <a:extLst>
              <a:ext uri="{FF2B5EF4-FFF2-40B4-BE49-F238E27FC236}">
                <a16:creationId xmlns:a16="http://schemas.microsoft.com/office/drawing/2014/main" id="{858BAEB2-2157-42EF-BBA0-3B0D94422291}"/>
              </a:ext>
            </a:extLst>
          </p:cNvPr>
          <p:cNvSpPr txBox="1">
            <a:spLocks/>
          </p:cNvSpPr>
          <p:nvPr/>
        </p:nvSpPr>
        <p:spPr>
          <a:xfrm>
            <a:off x="6373041" y="2448905"/>
            <a:ext cx="2482420" cy="6378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spc="20" dirty="0">
                <a:solidFill>
                  <a:schemeClr val="tx1"/>
                </a:solidFill>
              </a:rPr>
              <a:t>Arbeitsplatz (Werkzeug, Geräte, Übungsmaterial) </a:t>
            </a:r>
          </a:p>
        </p:txBody>
      </p:sp>
      <p:sp>
        <p:nvSpPr>
          <p:cNvPr id="28" name="Textplatzhalter 3">
            <a:extLst>
              <a:ext uri="{FF2B5EF4-FFF2-40B4-BE49-F238E27FC236}">
                <a16:creationId xmlns:a16="http://schemas.microsoft.com/office/drawing/2014/main" id="{F699960E-0DC8-45FA-911E-8F26219C6ABF}"/>
              </a:ext>
            </a:extLst>
          </p:cNvPr>
          <p:cNvSpPr txBox="1">
            <a:spLocks/>
          </p:cNvSpPr>
          <p:nvPr/>
        </p:nvSpPr>
        <p:spPr>
          <a:xfrm>
            <a:off x="6373041" y="3277138"/>
            <a:ext cx="2482420" cy="63784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36000" tIns="72000" rIns="36000" bIns="72000" rtlCol="0" anchor="ctr">
            <a:no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spc="20" dirty="0">
                <a:solidFill>
                  <a:schemeClr val="tx1"/>
                </a:solidFill>
              </a:rPr>
              <a:t>Lehrwerkstatt</a:t>
            </a:r>
          </a:p>
        </p:txBody>
      </p:sp>
      <p:sp>
        <p:nvSpPr>
          <p:cNvPr id="29" name="Textplatzhalter 3">
            <a:extLst>
              <a:ext uri="{FF2B5EF4-FFF2-40B4-BE49-F238E27FC236}">
                <a16:creationId xmlns:a16="http://schemas.microsoft.com/office/drawing/2014/main" id="{D9BD8C14-AC28-4C1F-9470-1BBC9113B764}"/>
              </a:ext>
            </a:extLst>
          </p:cNvPr>
          <p:cNvSpPr txBox="1">
            <a:spLocks/>
          </p:cNvSpPr>
          <p:nvPr/>
        </p:nvSpPr>
        <p:spPr>
          <a:xfrm>
            <a:off x="6373041" y="4105369"/>
            <a:ext cx="2482420" cy="6378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spc="20" dirty="0">
                <a:solidFill>
                  <a:schemeClr val="tx1"/>
                </a:solidFill>
              </a:rPr>
              <a:t>Innerbetrieblicher Unterricht</a:t>
            </a:r>
          </a:p>
        </p:txBody>
      </p:sp>
      <p:sp>
        <p:nvSpPr>
          <p:cNvPr id="30" name="Textplatzhalter 3">
            <a:extLst>
              <a:ext uri="{FF2B5EF4-FFF2-40B4-BE49-F238E27FC236}">
                <a16:creationId xmlns:a16="http://schemas.microsoft.com/office/drawing/2014/main" id="{497BB729-88A3-41D5-9175-A11B91DC20CB}"/>
              </a:ext>
            </a:extLst>
          </p:cNvPr>
          <p:cNvSpPr txBox="1">
            <a:spLocks/>
          </p:cNvSpPr>
          <p:nvPr/>
        </p:nvSpPr>
        <p:spPr>
          <a:xfrm>
            <a:off x="9230155" y="1557608"/>
            <a:ext cx="2482420" cy="699404"/>
          </a:xfrm>
          <a:prstGeom prst="rect">
            <a:avLst/>
          </a:prstGeom>
          <a:solidFill>
            <a:schemeClr val="bg1">
              <a:lumMod val="6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800" spc="20" dirty="0"/>
              <a:t>Sonstige Kosten </a:t>
            </a:r>
            <a:br>
              <a:rPr lang="de-DE" sz="1800" spc="20" dirty="0"/>
            </a:br>
            <a:r>
              <a:rPr lang="de-DE" sz="1800" spc="20" dirty="0"/>
              <a:t>(</a:t>
            </a:r>
            <a:r>
              <a:rPr lang="de-DE" sz="2400" spc="20" baseline="-14000" dirty="0">
                <a:solidFill>
                  <a:prstClr val="white"/>
                </a:solidFill>
              </a:rPr>
              <a:t>~ </a:t>
            </a:r>
            <a:r>
              <a:rPr lang="de-DE" sz="1800" spc="20" dirty="0"/>
              <a:t>11 %)</a:t>
            </a:r>
          </a:p>
        </p:txBody>
      </p:sp>
      <p:sp>
        <p:nvSpPr>
          <p:cNvPr id="31" name="Textplatzhalter 3">
            <a:extLst>
              <a:ext uri="{FF2B5EF4-FFF2-40B4-BE49-F238E27FC236}">
                <a16:creationId xmlns:a16="http://schemas.microsoft.com/office/drawing/2014/main" id="{F2A5860E-A85B-4A29-9C3F-14AB6B643320}"/>
              </a:ext>
            </a:extLst>
          </p:cNvPr>
          <p:cNvSpPr txBox="1">
            <a:spLocks/>
          </p:cNvSpPr>
          <p:nvPr/>
        </p:nvSpPr>
        <p:spPr>
          <a:xfrm>
            <a:off x="9230155" y="2448905"/>
            <a:ext cx="2482420" cy="6378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spc="20" dirty="0">
                <a:solidFill>
                  <a:schemeClr val="tx1"/>
                </a:solidFill>
              </a:rPr>
              <a:t>Lehr- und Lernmaterialien/ </a:t>
            </a:r>
            <a:br>
              <a:rPr lang="de-DE" sz="1600" spc="20" dirty="0">
                <a:solidFill>
                  <a:schemeClr val="tx1"/>
                </a:solidFill>
              </a:rPr>
            </a:br>
            <a:r>
              <a:rPr lang="de-DE" sz="1600" spc="20" dirty="0">
                <a:solidFill>
                  <a:schemeClr val="tx1"/>
                </a:solidFill>
              </a:rPr>
              <a:t>-medien</a:t>
            </a:r>
          </a:p>
        </p:txBody>
      </p:sp>
      <p:sp>
        <p:nvSpPr>
          <p:cNvPr id="32" name="Textplatzhalter 3">
            <a:extLst>
              <a:ext uri="{FF2B5EF4-FFF2-40B4-BE49-F238E27FC236}">
                <a16:creationId xmlns:a16="http://schemas.microsoft.com/office/drawing/2014/main" id="{4305A8B3-2531-41F2-A438-5F18E4036627}"/>
              </a:ext>
            </a:extLst>
          </p:cNvPr>
          <p:cNvSpPr txBox="1">
            <a:spLocks/>
          </p:cNvSpPr>
          <p:nvPr/>
        </p:nvSpPr>
        <p:spPr>
          <a:xfrm>
            <a:off x="9230155" y="3242849"/>
            <a:ext cx="2482420" cy="3916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spc="20" dirty="0">
                <a:solidFill>
                  <a:schemeClr val="tx1"/>
                </a:solidFill>
              </a:rPr>
              <a:t>Berufs- und Schutzkleidung</a:t>
            </a:r>
          </a:p>
        </p:txBody>
      </p:sp>
      <p:sp>
        <p:nvSpPr>
          <p:cNvPr id="33" name="Textplatzhalter 3">
            <a:extLst>
              <a:ext uri="{FF2B5EF4-FFF2-40B4-BE49-F238E27FC236}">
                <a16:creationId xmlns:a16="http://schemas.microsoft.com/office/drawing/2014/main" id="{CDF21ECD-BBB7-4A1D-808F-07DC10B198AC}"/>
              </a:ext>
            </a:extLst>
          </p:cNvPr>
          <p:cNvSpPr txBox="1">
            <a:spLocks/>
          </p:cNvSpPr>
          <p:nvPr/>
        </p:nvSpPr>
        <p:spPr>
          <a:xfrm>
            <a:off x="9230154" y="3790571"/>
            <a:ext cx="2482420" cy="3916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spc="20" dirty="0">
                <a:solidFill>
                  <a:schemeClr val="tx1"/>
                </a:solidFill>
              </a:rPr>
              <a:t>Ausbildungsverwaltung</a:t>
            </a:r>
          </a:p>
        </p:txBody>
      </p:sp>
      <p:sp>
        <p:nvSpPr>
          <p:cNvPr id="34" name="Textplatzhalter 3">
            <a:extLst>
              <a:ext uri="{FF2B5EF4-FFF2-40B4-BE49-F238E27FC236}">
                <a16:creationId xmlns:a16="http://schemas.microsoft.com/office/drawing/2014/main" id="{CC10857E-6071-43E2-BA07-72CCE78090B8}"/>
              </a:ext>
            </a:extLst>
          </p:cNvPr>
          <p:cNvSpPr txBox="1">
            <a:spLocks/>
          </p:cNvSpPr>
          <p:nvPr/>
        </p:nvSpPr>
        <p:spPr>
          <a:xfrm>
            <a:off x="9230155" y="4338293"/>
            <a:ext cx="2482420" cy="39162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spc="20" dirty="0">
                <a:solidFill>
                  <a:schemeClr val="tx1"/>
                </a:solidFill>
              </a:rPr>
              <a:t>Externe Ausbildung</a:t>
            </a:r>
          </a:p>
        </p:txBody>
      </p:sp>
      <p:sp>
        <p:nvSpPr>
          <p:cNvPr id="35" name="Textplatzhalter 3">
            <a:extLst>
              <a:ext uri="{FF2B5EF4-FFF2-40B4-BE49-F238E27FC236}">
                <a16:creationId xmlns:a16="http://schemas.microsoft.com/office/drawing/2014/main" id="{E03A5399-92B1-4A80-A545-81FB786B3EAE}"/>
              </a:ext>
            </a:extLst>
          </p:cNvPr>
          <p:cNvSpPr txBox="1">
            <a:spLocks/>
          </p:cNvSpPr>
          <p:nvPr/>
        </p:nvSpPr>
        <p:spPr>
          <a:xfrm>
            <a:off x="9230155" y="4886016"/>
            <a:ext cx="2482420" cy="63784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wrap="square" lIns="36000" tIns="72000" rIns="36000" bIns="72000" rtlCol="0" anchor="ctr">
            <a:spAutoFit/>
          </a:bodyPr>
          <a:lstStyle>
            <a:lvl1pPr marL="0" indent="0" algn="l" defTabSz="357188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0" kern="1200">
                <a:solidFill>
                  <a:schemeClr val="bg1"/>
                </a:solidFill>
                <a:latin typeface="+mj-lt"/>
                <a:ea typeface="+mn-ea"/>
                <a:cs typeface="+mn-cs"/>
              </a:defRPr>
            </a:lvl1pPr>
            <a:lvl2pPr marL="457200" indent="0" algn="l" defTabSz="53657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20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2pPr>
            <a:lvl3pPr marL="914400" indent="0" algn="l" defTabSz="479425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8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3pPr>
            <a:lvl4pPr marL="1371600" indent="0" algn="l" defTabSz="357188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4pPr>
            <a:lvl5pPr marL="1828800" indent="0" algn="l" defTabSz="360363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SzPct val="90000"/>
              <a:buFont typeface="Wingdings 3" panose="05040102010807070707" pitchFamily="18" charset="2"/>
              <a:buNone/>
              <a:tabLst/>
              <a:defRPr sz="1600" b="1" kern="1200">
                <a:solidFill>
                  <a:schemeClr val="tx1"/>
                </a:solidFill>
                <a:latin typeface="+mj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600"/>
              </a:spcBef>
            </a:pPr>
            <a:r>
              <a:rPr lang="de-DE" sz="1600" spc="20" dirty="0">
                <a:solidFill>
                  <a:schemeClr val="tx1"/>
                </a:solidFill>
              </a:rPr>
              <a:t>Kammer-/Prüfungs-gebühren</a:t>
            </a:r>
          </a:p>
        </p:txBody>
      </p:sp>
    </p:spTree>
    <p:extLst>
      <p:ext uri="{BB962C8B-B14F-4D97-AF65-F5344CB8AC3E}">
        <p14:creationId xmlns:p14="http://schemas.microsoft.com/office/powerpoint/2010/main" val="208326184"/>
      </p:ext>
    </p:extLst>
  </p:cSld>
  <p:clrMapOvr>
    <a:masterClrMapping/>
  </p:clrMapOvr>
  <p:transition spd="slow">
    <p:fade/>
  </p:transition>
</p:sld>
</file>

<file path=ppt/theme/theme1.xml><?xml version="1.0" encoding="utf-8"?>
<a:theme xmlns:a="http://schemas.openxmlformats.org/drawingml/2006/main" name="Office">
  <a:themeElements>
    <a:clrScheme name="BIBB">
      <a:dk1>
        <a:sysClr val="windowText" lastClr="000000"/>
      </a:dk1>
      <a:lt1>
        <a:sysClr val="window" lastClr="FFFFFF"/>
      </a:lt1>
      <a:dk2>
        <a:srgbClr val="585858"/>
      </a:dk2>
      <a:lt2>
        <a:srgbClr val="E7E6E6"/>
      </a:lt2>
      <a:accent1>
        <a:srgbClr val="D37230"/>
      </a:accent1>
      <a:accent2>
        <a:srgbClr val="7FC200"/>
      </a:accent2>
      <a:accent3>
        <a:srgbClr val="00306B"/>
      </a:accent3>
      <a:accent4>
        <a:srgbClr val="FFC000"/>
      </a:accent4>
      <a:accent5>
        <a:srgbClr val="85C0FB"/>
      </a:accent5>
      <a:accent6>
        <a:srgbClr val="BFBFBF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1646</Words>
  <Application>Microsoft Office PowerPoint</Application>
  <PresentationFormat>Breitbild</PresentationFormat>
  <Paragraphs>312</Paragraphs>
  <Slides>23</Slides>
  <Notes>13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2</vt:i4>
      </vt:variant>
      <vt:variant>
        <vt:lpstr>Folientitel</vt:lpstr>
      </vt:variant>
      <vt:variant>
        <vt:i4>23</vt:i4>
      </vt:variant>
    </vt:vector>
  </HeadingPairs>
  <TitlesOfParts>
    <vt:vector size="30" baseType="lpstr">
      <vt:lpstr>Calibri</vt:lpstr>
      <vt:lpstr>Wingdings</vt:lpstr>
      <vt:lpstr>Symbol</vt:lpstr>
      <vt:lpstr>Wingdings 3</vt:lpstr>
      <vt:lpstr>Arial</vt:lpstr>
      <vt:lpstr>Office</vt:lpstr>
      <vt:lpstr>1_Office</vt:lpstr>
      <vt:lpstr>PowerPoint-Präsentation</vt:lpstr>
      <vt:lpstr>Inhalt</vt:lpstr>
      <vt:lpstr>1. Die Finanzierung im deutschen dualen System </vt:lpstr>
      <vt:lpstr>1. a) Warum bilden Unternehmen aus?</vt:lpstr>
      <vt:lpstr>1. b) Wie rechnen die Arbeitgeber?</vt:lpstr>
      <vt:lpstr>1. c) Wer kommt für welche Kosten auf?</vt:lpstr>
      <vt:lpstr>1. d) Wie verteilen sich die Kosten?</vt:lpstr>
      <vt:lpstr>2. Kosten- und Ertragsarten im Überblick</vt:lpstr>
      <vt:lpstr>2. a) Welche Bruttokosten verursachen Azubis?</vt:lpstr>
      <vt:lpstr>2. b) Wodurch entstehen Erträge?</vt:lpstr>
      <vt:lpstr>3. Was kostet Ausbildung?      Welche Nutzenaspekte gibt es?</vt:lpstr>
      <vt:lpstr>3. a) Was kostet die Ausbildung?</vt:lpstr>
      <vt:lpstr>3. b) Was kostet ein Auszubildender pro Jahr?</vt:lpstr>
      <vt:lpstr>3. c) Worin bestehen die Nutzenaspekte?</vt:lpstr>
      <vt:lpstr>4. Ist Neueinstellung günstiger als Ausbildung?</vt:lpstr>
      <vt:lpstr>5. Duale Ausbildung – ein lohnendes Modell</vt:lpstr>
      <vt:lpstr>5. a) Erträge und Nutzen auf einen Blick</vt:lpstr>
      <vt:lpstr>5. b) Abwägung von Kosten und Nutzen</vt:lpstr>
      <vt:lpstr>5. c) Nutzenaspekte zusammengefasst</vt:lpstr>
      <vt:lpstr>5. d) Gesellschaftliche und volkswirtschaftliche Aspekte</vt:lpstr>
      <vt:lpstr>Anhang: Sonderregelung im Bausektor</vt:lpstr>
      <vt:lpstr>Weitere Informationen</vt:lpstr>
      <vt:lpstr>GOVET at BIBB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danyel</dc:creator>
  <cp:lastModifiedBy>Wilkes, Maria</cp:lastModifiedBy>
  <cp:revision>360</cp:revision>
  <dcterms:created xsi:type="dcterms:W3CDTF">2020-12-18T10:19:10Z</dcterms:created>
  <dcterms:modified xsi:type="dcterms:W3CDTF">2026-05-21T11:04:34Z</dcterms:modified>
</cp:coreProperties>
</file>