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26"/>
  </p:notesMasterIdLst>
  <p:sldIdLst>
    <p:sldId id="257" r:id="rId3"/>
    <p:sldId id="368" r:id="rId4"/>
    <p:sldId id="369" r:id="rId5"/>
    <p:sldId id="370" r:id="rId6"/>
    <p:sldId id="371" r:id="rId7"/>
    <p:sldId id="367" r:id="rId8"/>
    <p:sldId id="259" r:id="rId9"/>
    <p:sldId id="372" r:id="rId10"/>
    <p:sldId id="361" r:id="rId11"/>
    <p:sldId id="373" r:id="rId12"/>
    <p:sldId id="374" r:id="rId13"/>
    <p:sldId id="375" r:id="rId14"/>
    <p:sldId id="363" r:id="rId15"/>
    <p:sldId id="377" r:id="rId16"/>
    <p:sldId id="378" r:id="rId17"/>
    <p:sldId id="381" r:id="rId18"/>
    <p:sldId id="382" r:id="rId19"/>
    <p:sldId id="383" r:id="rId20"/>
    <p:sldId id="356" r:id="rId21"/>
    <p:sldId id="357" r:id="rId22"/>
    <p:sldId id="366" r:id="rId23"/>
    <p:sldId id="359" r:id="rId24"/>
    <p:sldId id="291" r:id="rId25"/>
  </p:sldIdLst>
  <p:sldSz cx="12192000" cy="6858000"/>
  <p:notesSz cx="6858000" cy="9144000"/>
  <p:embeddedFontLst>
    <p:embeddedFont>
      <p:font typeface="Wingdings 3" panose="05040102010807070707" pitchFamily="18" charset="2"/>
      <p:regular r:id="rId2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2863" userDrawn="1">
          <p15:clr>
            <a:srgbClr val="A4A3A4"/>
          </p15:clr>
        </p15:guide>
        <p15:guide id="4" orient="horz" pos="3543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pos="6131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  <p15:guide id="13" orient="horz" pos="981" userDrawn="1">
          <p15:clr>
            <a:srgbClr val="A4A3A4"/>
          </p15:clr>
        </p15:guide>
        <p15:guide id="14" pos="5428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2" name="Schlich, Thorsten" initials="ST" lastIdx="58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Kerstin Öchsler" initials="KÖ" lastIdx="5" clrIdx="3">
    <p:extLst>
      <p:ext uri="{19B8F6BF-5375-455C-9EA6-DF929625EA0E}">
        <p15:presenceInfo xmlns:p15="http://schemas.microsoft.com/office/powerpoint/2012/main" userId="S-1-5-21-1714780564-1514027911-36100705-1129" providerId="AD"/>
      </p:ext>
    </p:extLst>
  </p:cmAuthor>
  <p:cmAuthor id="5" name="Eva Schimmelpfennig" initials="ES" lastIdx="4" clrIdx="4">
    <p:extLst>
      <p:ext uri="{19B8F6BF-5375-455C-9EA6-DF929625EA0E}">
        <p15:presenceInfo xmlns:p15="http://schemas.microsoft.com/office/powerpoint/2012/main" userId="S::e.schimmelpfennig@mediacompany.com::3a67210d-cf20-4159-955d-1293d16c32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  <a:srgbClr val="D6851B"/>
    <a:srgbClr val="FBF3E8"/>
    <a:srgbClr val="EAC28D"/>
    <a:srgbClr val="33CC33"/>
    <a:srgbClr val="E2A95F"/>
    <a:srgbClr val="FAF1EA"/>
    <a:srgbClr val="BF5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1535" autoAdjust="0"/>
  </p:normalViewPr>
  <p:slideViewPr>
    <p:cSldViewPr snapToGrid="0" showGuides="1">
      <p:cViewPr varScale="1">
        <p:scale>
          <a:sx n="84" d="100"/>
          <a:sy n="84" d="100"/>
        </p:scale>
        <p:origin x="1632" y="90"/>
      </p:cViewPr>
      <p:guideLst>
        <p:guide orient="horz" pos="1366"/>
        <p:guide pos="3931"/>
        <p:guide orient="horz" pos="2863"/>
        <p:guide orient="horz" pos="3543"/>
        <p:guide orient="horz" pos="3475"/>
        <p:guide pos="6607"/>
        <p:guide pos="6131"/>
        <p:guide orient="horz" pos="1162"/>
        <p:guide orient="horz" pos="2160"/>
        <p:guide pos="642"/>
        <p:guide orient="horz" pos="2092"/>
        <p:guide orient="horz" pos="981"/>
        <p:guide pos="5428"/>
        <p:guide orient="horz" pos="3702"/>
      </p:guideLst>
    </p:cSldViewPr>
  </p:slideViewPr>
  <p:outlineViewPr>
    <p:cViewPr>
      <p:scale>
        <a:sx n="33" d="100"/>
        <a:sy n="33" d="100"/>
      </p:scale>
      <p:origin x="0" y="-17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3892230011118"/>
          <c:y val="0.13122368023696054"/>
          <c:w val="0.85266994750656167"/>
          <c:h val="0.68998228346456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Bruttokosten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27.250,00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98C-4839-B482-C34030DBD887}"/>
                </c:ext>
              </c:extLst>
            </c:dLbl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1. Jahr</c:v>
                </c:pt>
                <c:pt idx="1">
                  <c:v>2. Jahr</c:v>
                </c:pt>
                <c:pt idx="2">
                  <c:v>3. Jahr</c:v>
                </c:pt>
              </c:strCache>
            </c:strRef>
          </c:cat>
          <c:val>
            <c:numRef>
              <c:f>Tabelle1!$B$2:$B$5</c:f>
              <c:numCache>
                <c:formatCode>"€"#,##0_);[Red]\("€"#,##0\)</c:formatCode>
                <c:ptCount val="4"/>
                <c:pt idx="0">
                  <c:v>27250</c:v>
                </c:pt>
                <c:pt idx="1">
                  <c:v>26339</c:v>
                </c:pt>
                <c:pt idx="2">
                  <c:v>27623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A-4A56-B313-6E5FAABEBE7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Erträge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EA-4A56-B313-6E5FAABEBE7C}"/>
              </c:ext>
            </c:extLst>
          </c:dPt>
          <c:dLbls>
            <c:dLbl>
              <c:idx val="0"/>
              <c:layout>
                <c:manualLayout>
                  <c:x val="6.5519885242178947E-3"/>
                  <c:y val="-3.1838782444848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EA-4A56-B313-6E5FAABEBE7C}"/>
                </c:ext>
              </c:extLst>
            </c:dLbl>
            <c:dLbl>
              <c:idx val="1"/>
              <c:layout>
                <c:manualLayout>
                  <c:x val="7.6439866115875438E-3"/>
                  <c:y val="-6.3677564889694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EA-4A56-B313-6E5FAABEBE7C}"/>
                </c:ext>
              </c:extLst>
            </c:dLbl>
            <c:dLbl>
              <c:idx val="2"/>
              <c:layout>
                <c:manualLayout>
                  <c:x val="5.7661996725979067E-3"/>
                  <c:y val="-2.9893107426178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EA-4A56-B313-6E5FAABEBE7C}"/>
                </c:ext>
              </c:extLst>
            </c:dLbl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3"/>
                <c:pt idx="0">
                  <c:v>1. Jahr</c:v>
                </c:pt>
                <c:pt idx="1">
                  <c:v>2. Jahr</c:v>
                </c:pt>
                <c:pt idx="2">
                  <c:v>3. Jahr</c:v>
                </c:pt>
              </c:strCache>
            </c:strRef>
          </c:cat>
          <c:val>
            <c:numRef>
              <c:f>Tabelle1!$C$2:$C$5</c:f>
              <c:numCache>
                <c:formatCode>"€"#,##0_);[Red]\("€"#,##0\)</c:formatCode>
                <c:ptCount val="4"/>
                <c:pt idx="0">
                  <c:v>15433</c:v>
                </c:pt>
                <c:pt idx="1">
                  <c:v>18764</c:v>
                </c:pt>
                <c:pt idx="2">
                  <c:v>24089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EA-4A56-B313-6E5FAABEBE7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Nettokosten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0976485325910266E-3"/>
                  <c:y val="-4.1565906530359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EA-4A56-B313-6E5FAABEBE7C}"/>
                </c:ext>
              </c:extLst>
            </c:dLbl>
            <c:dLbl>
              <c:idx val="1"/>
              <c:layout>
                <c:manualLayout>
                  <c:x val="3.6864823620382141E-3"/>
                  <c:y val="5.9786715255489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EA-4A56-B313-6E5FAABEBE7C}"/>
                </c:ext>
              </c:extLst>
            </c:dLbl>
            <c:dLbl>
              <c:idx val="2"/>
              <c:layout>
                <c:manualLayout>
                  <c:x val="5.232820441034812E-3"/>
                  <c:y val="-3.57296320790536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EA-4A56-B313-6E5FAABEBE7C}"/>
                </c:ext>
              </c:extLst>
            </c:dLbl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1. Jahr</c:v>
                </c:pt>
                <c:pt idx="1">
                  <c:v>2. Jahr</c:v>
                </c:pt>
                <c:pt idx="2">
                  <c:v>3. Jahr</c:v>
                </c:pt>
              </c:strCache>
            </c:strRef>
          </c:cat>
          <c:val>
            <c:numRef>
              <c:f>Tabelle1!$D$2:$D$5</c:f>
              <c:numCache>
                <c:formatCode>"€"#,##0_);[Red]\("€"#,##0\)</c:formatCode>
                <c:ptCount val="4"/>
                <c:pt idx="0">
                  <c:v>11818</c:v>
                </c:pt>
                <c:pt idx="1">
                  <c:v>7575</c:v>
                </c:pt>
                <c:pt idx="2">
                  <c:v>3534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EA-4A56-B313-6E5FAABEB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24808"/>
        <c:axId val="10225136"/>
      </c:barChart>
      <c:catAx>
        <c:axId val="1022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5136"/>
        <c:crosses val="autoZero"/>
        <c:auto val="1"/>
        <c:lblAlgn val="ctr"/>
        <c:lblOffset val="100"/>
        <c:noMultiLvlLbl val="0"/>
      </c:catAx>
      <c:valAx>
        <c:axId val="1022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8367670081066667"/>
          <c:y val="1.9103269466908473E-2"/>
          <c:w val="0.31296132082585665"/>
          <c:h val="0.109728979258662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0.79579</cdr:x>
      <cdr:y>0.79416</cdr:y>
    </cdr:from>
    <cdr:to>
      <cdr:x>1</cdr:x>
      <cdr:y>0.90316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5519936" y="3672408"/>
          <a:ext cx="14164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21.05.2026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02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76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Personalgewinnungskosten: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Im Durchschnitt entstehen Betrieben für die Personalgewinnung einer neuen Fachkraft Kosten in Höhe von 13.689 €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Dies entspricht knapp 59 % der durchschnittlichen Gesamtnettokosten einer dreijährigen Ausbildung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de-DE" dirty="0"/>
            </a:br>
            <a:r>
              <a:rPr lang="de-DE" dirty="0"/>
              <a:t>BIBB-Kosten-Nutzen-Erhebung 2022/2023; BIBB Datenreport 2026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691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dirty="0"/>
              <a:t>Alle Unternehmen im Bausektor zahlen 1,9 % der Bruttolohnsumme im Tarifgebiet Ost und im Tarifgebiet West in einen Ausbildungsfonds unabhängig davon, ob sie ausbilden oder nicht. Im Tarifgebiet Berlin sind es 1,65 Prozent. Quelle: https://www.soka-bau.de/soka-bau-a-z/beitraege 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108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043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628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80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haben ca. 51 % der Bevölkerung in ihrem Leben eine duale Berufsausbildung begonnen. (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Berichtsjahr 2024,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 Datenreport 2026)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Beschäftigungsquote ist hoch: Laut IAB-Forum (2023) waren 85 % der Absolventinnen und Absolventen des Jahres 2020 ein Jahr nach Ausbildungsabschluss in einer sozialversicherungspflichtigen Beschäftigung.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bei nur rund 5,7 % (2025) 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10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haben ca. 51 % der Bevölkerung in ihrem Leben eine duale Berufsausbildung begonnen. (Quelle Datenreport 2026)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Beschäftigungsquote ist hoch: Laut IAB-Forum waren 85 % der Absolventinnen und Absolventen des Jahres 2020 ein Jahr nach Ausbildungsabschluss in einer sozialversicherungspflichtigen Beschäftigung.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bei nur rund 5,7 % (2025) 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95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81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82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24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1075AA8-CECD-4249-A481-208BA30F96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2" y="5367012"/>
            <a:ext cx="1118500" cy="12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 r="28057"/>
          <a:stretch/>
        </p:blipFill>
        <p:spPr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Friedrich-Ebert-Allee 114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4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451675" y="5253524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3830" b="21207"/>
          <a:stretch/>
        </p:blipFill>
        <p:spPr>
          <a:xfrm>
            <a:off x="-17092" y="1052513"/>
            <a:ext cx="12226183" cy="412541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2926922"/>
            <a:ext cx="5312330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790" y="5522880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2926922"/>
            <a:ext cx="2493994" cy="80759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F1E446-A11B-4E8D-BCF6-2B0257520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337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94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9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9" r:id="rId3"/>
    <p:sldLayoutId id="2147483663" r:id="rId4"/>
    <p:sldLayoutId id="2147483650" r:id="rId5"/>
    <p:sldLayoutId id="2147483653" r:id="rId6"/>
    <p:sldLayoutId id="2147483655" r:id="rId7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9" r:id="rId3"/>
    <p:sldLayoutId id="2147483670" r:id="rId4"/>
    <p:sldLayoutId id="2147483671" r:id="rId5"/>
    <p:sldLayoutId id="2147483672" r:id="rId6"/>
    <p:sldLayoutId id="2147483674" r:id="rId7"/>
    <p:sldLayoutId id="2147483675" r:id="rId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enportal.bmftr.bund.de/portal/de/index.html" TargetMode="External"/><Relationship Id="rId3" Type="http://schemas.openxmlformats.org/officeDocument/2006/relationships/hyperlink" Target="http://www.govet.international/" TargetMode="External"/><Relationship Id="rId7" Type="http://schemas.openxmlformats.org/officeDocument/2006/relationships/hyperlink" Target="https://www.kmk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mbfsfj.bund.de/bmbfsfj/service/publikationen/berufsbildungsbericht-2026-285646" TargetMode="External"/><Relationship Id="rId5" Type="http://schemas.openxmlformats.org/officeDocument/2006/relationships/hyperlink" Target="https://www.bibb.de/dienst/publikationen/de/20504" TargetMode="External"/><Relationship Id="rId4" Type="http://schemas.openxmlformats.org/officeDocument/2006/relationships/hyperlink" Target="https://www.bibb.de/datenreport/de/index.php" TargetMode="External"/><Relationship Id="rId9" Type="http://schemas.openxmlformats.org/officeDocument/2006/relationships/hyperlink" Target="https://www.destatis.de/DE/Themen/Gesellschaft-Umwelt/Bildung-Forschung-Kultur/Berufliche-Bildung/_inhalt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58E72D-93D9-A66E-6483-C093FDA1BE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3E0D11DF-EF8B-F71E-751C-B1BD356354B2}"/>
              </a:ext>
            </a:extLst>
          </p:cNvPr>
          <p:cNvSpPr txBox="1">
            <a:spLocks/>
          </p:cNvSpPr>
          <p:nvPr/>
        </p:nvSpPr>
        <p:spPr>
          <a:xfrm>
            <a:off x="658813" y="2997816"/>
            <a:ext cx="5908242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2800" b="1" dirty="0"/>
              <a:t>Duale Berufsausbildung:</a:t>
            </a:r>
          </a:p>
          <a:p>
            <a:pPr>
              <a:spcBef>
                <a:spcPts val="600"/>
              </a:spcBef>
            </a:pPr>
            <a:r>
              <a:rPr lang="de-DE" sz="2800" dirty="0"/>
              <a:t>Kosten und Nutzen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A3E5BEE4-6E74-41F9-BF1B-39521456CFA9}"/>
              </a:ext>
            </a:extLst>
          </p:cNvPr>
          <p:cNvCxnSpPr>
            <a:cxnSpLocks/>
            <a:stCxn id="37" idx="2"/>
            <a:endCxn id="29" idx="0"/>
          </p:cNvCxnSpPr>
          <p:nvPr/>
        </p:nvCxnSpPr>
        <p:spPr>
          <a:xfrm>
            <a:off x="6162668" y="1389539"/>
            <a:ext cx="950" cy="3266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D6851B"/>
                </a:solidFill>
              </a:rPr>
              <a:t>2. b) Wodurch entstehen Erträge?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3618" y="1568074"/>
            <a:ext cx="5040000" cy="432000"/>
          </a:xfrm>
          <a:solidFill>
            <a:srgbClr val="D6851B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800" spc="20" dirty="0"/>
              <a:t>Während der Ausbildung (kurzfristig)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B13838D-A3A5-42AA-895A-AA0A579D710B}"/>
              </a:ext>
            </a:extLst>
          </p:cNvPr>
          <p:cNvSpPr txBox="1"/>
          <p:nvPr/>
        </p:nvSpPr>
        <p:spPr>
          <a:xfrm>
            <a:off x="571130" y="5564094"/>
            <a:ext cx="7303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Quellen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BIBB Datenreport zum Berufsbildungsbericht (2026), BIBB Report 2/2025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9B145DD1-78BC-405C-B4CD-444AB798401E}"/>
              </a:ext>
            </a:extLst>
          </p:cNvPr>
          <p:cNvSpPr txBox="1">
            <a:spLocks/>
          </p:cNvSpPr>
          <p:nvPr/>
        </p:nvSpPr>
        <p:spPr>
          <a:xfrm>
            <a:off x="3643618" y="2093278"/>
            <a:ext cx="5040000" cy="432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800" spc="20" dirty="0"/>
              <a:t>Produktive Leistungen im Ausbildungszeitraum 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3643618" y="2618482"/>
            <a:ext cx="5040000" cy="68298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39 % einfache Tätigkeiten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Eingesparte Kosten für eine ungelernte Arbeitskraft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3643618" y="3394675"/>
            <a:ext cx="5040000" cy="68298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59 % Fachkrafttätigkeiten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Eingesparte Kosten für eine Fachkraft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3643618" y="4170868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~ 1 % produktive Beiträge in der Lehrwerkstatt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3643618" y="4655698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 ~1 % ggf. Zuschüsse (Staat, ESF/BA* o. a.)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2F378B9-9F04-4FE9-B58B-076448EDEE6E}"/>
              </a:ext>
            </a:extLst>
          </p:cNvPr>
          <p:cNvSpPr/>
          <p:nvPr/>
        </p:nvSpPr>
        <p:spPr>
          <a:xfrm>
            <a:off x="525581" y="5347764"/>
            <a:ext cx="29883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 * Europäischer Sozialfonds, Bundesagentur für Arbeit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5DBAD32-32D4-4406-A167-79D764ABF7CD}"/>
              </a:ext>
            </a:extLst>
          </p:cNvPr>
          <p:cNvSpPr txBox="1">
            <a:spLocks/>
          </p:cNvSpPr>
          <p:nvPr/>
        </p:nvSpPr>
        <p:spPr>
          <a:xfrm>
            <a:off x="4722668" y="885539"/>
            <a:ext cx="2880000" cy="504000"/>
          </a:xfrm>
          <a:prstGeom prst="rect">
            <a:avLst/>
          </a:prstGeom>
          <a:solidFill>
            <a:srgbClr val="D6851B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Erträge</a:t>
            </a:r>
          </a:p>
        </p:txBody>
      </p:sp>
    </p:spTree>
    <p:extLst>
      <p:ext uri="{BB962C8B-B14F-4D97-AF65-F5344CB8AC3E}">
        <p14:creationId xmlns:p14="http://schemas.microsoft.com/office/powerpoint/2010/main" val="79481262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10935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D6851B"/>
                </a:solidFill>
              </a:rPr>
              <a:t>3. Was kostet Ausbildung?</a:t>
            </a:r>
            <a:br>
              <a:rPr lang="de-DE" dirty="0">
                <a:solidFill>
                  <a:srgbClr val="D6851B"/>
                </a:solidFill>
              </a:rPr>
            </a:br>
            <a:r>
              <a:rPr lang="de-DE" dirty="0">
                <a:solidFill>
                  <a:srgbClr val="D6851B"/>
                </a:solidFill>
              </a:rPr>
              <a:t>    </a:t>
            </a:r>
            <a:r>
              <a:rPr lang="de-DE" sz="1400" dirty="0">
                <a:solidFill>
                  <a:srgbClr val="D6851B"/>
                </a:solidFill>
              </a:rPr>
              <a:t> </a:t>
            </a:r>
            <a:r>
              <a:rPr lang="de-DE" dirty="0">
                <a:solidFill>
                  <a:srgbClr val="D6851B"/>
                </a:solidFill>
              </a:rPr>
              <a:t>Welche Nutzenaspekte gibt es?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BF8F37-371D-40FB-87AD-4FC5A8133E45}"/>
              </a:ext>
            </a:extLst>
          </p:cNvPr>
          <p:cNvSpPr txBox="1"/>
          <p:nvPr/>
        </p:nvSpPr>
        <p:spPr>
          <a:xfrm>
            <a:off x="658812" y="1567612"/>
            <a:ext cx="752884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Was kostet eine 3-jährige Ausbildung im Durchschnitt?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Was kostet ein Ausbildungsplatz pro Jahr?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Was ist der längerfristige Nutzen?</a:t>
            </a:r>
          </a:p>
        </p:txBody>
      </p:sp>
    </p:spTree>
    <p:extLst>
      <p:ext uri="{BB962C8B-B14F-4D97-AF65-F5344CB8AC3E}">
        <p14:creationId xmlns:p14="http://schemas.microsoft.com/office/powerpoint/2010/main" val="627783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D6851B"/>
                </a:solidFill>
              </a:rPr>
              <a:t>3</a:t>
            </a:r>
            <a:r>
              <a:rPr lang="de-DE" noProof="0" dirty="0">
                <a:solidFill>
                  <a:srgbClr val="D6851B"/>
                </a:solidFill>
              </a:rPr>
              <a:t>. a</a:t>
            </a:r>
            <a:r>
              <a:rPr lang="de-DE" dirty="0">
                <a:solidFill>
                  <a:srgbClr val="D6851B"/>
                </a:solidFill>
              </a:rPr>
              <a:t>) Was kostet die Ausbildung?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03C9279-0FE1-43E2-B482-E54CA39B1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95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b="1" dirty="0"/>
              <a:t>Kostenentwicklung</a:t>
            </a:r>
            <a:r>
              <a:rPr lang="de-DE" sz="2000" dirty="0"/>
              <a:t> </a:t>
            </a:r>
            <a:r>
              <a:rPr lang="de-DE" sz="1600" dirty="0"/>
              <a:t>nach Ausbildungsjahren bei 3-jähriger Ausbildung*</a:t>
            </a:r>
            <a:endParaRPr lang="de-DE" sz="2000" dirty="0"/>
          </a:p>
        </p:txBody>
      </p:sp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53CA81C0-3B95-4C64-B337-3518B77F9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025985"/>
              </p:ext>
            </p:extLst>
          </p:nvPr>
        </p:nvGraphicFramePr>
        <p:xfrm>
          <a:off x="-134448" y="1216293"/>
          <a:ext cx="11630057" cy="398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C19496-683D-4230-AD21-C54E0884A52C}"/>
              </a:ext>
            </a:extLst>
          </p:cNvPr>
          <p:cNvCxnSpPr>
            <a:cxnSpLocks/>
          </p:cNvCxnSpPr>
          <p:nvPr/>
        </p:nvCxnSpPr>
        <p:spPr>
          <a:xfrm flipV="1">
            <a:off x="1666875" y="2447925"/>
            <a:ext cx="6966497" cy="8804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/>
            <a:tailEnd type="arrow" w="med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313BF57-0566-4893-A0EB-C0C5129496A4}"/>
              </a:ext>
            </a:extLst>
          </p:cNvPr>
          <p:cNvCxnSpPr>
            <a:cxnSpLocks/>
          </p:cNvCxnSpPr>
          <p:nvPr/>
        </p:nvCxnSpPr>
        <p:spPr>
          <a:xfrm>
            <a:off x="1666875" y="3429000"/>
            <a:ext cx="6966497" cy="979955"/>
          </a:xfrm>
          <a:prstGeom prst="straightConnector1">
            <a:avLst/>
          </a:prstGeom>
          <a:ln w="28575">
            <a:solidFill>
              <a:srgbClr val="E2A95F"/>
            </a:solidFill>
            <a:prstDash val="soli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F8186C1C-7893-4D8C-8A92-0924D9DA4BDF}"/>
              </a:ext>
            </a:extLst>
          </p:cNvPr>
          <p:cNvSpPr/>
          <p:nvPr/>
        </p:nvSpPr>
        <p:spPr>
          <a:xfrm>
            <a:off x="8667847" y="4233016"/>
            <a:ext cx="304472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A400692-F347-462A-B7C5-57705204E290}"/>
              </a:ext>
            </a:extLst>
          </p:cNvPr>
          <p:cNvSpPr txBox="1"/>
          <p:nvPr/>
        </p:nvSpPr>
        <p:spPr>
          <a:xfrm>
            <a:off x="8790935" y="4233016"/>
            <a:ext cx="30447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Abnahme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der</a:t>
            </a:r>
            <a:r>
              <a:rPr lang="de-DE" dirty="0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 Nettokosten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3362D70-3C33-4A78-B456-1C9DCE025EDC}"/>
              </a:ext>
            </a:extLst>
          </p:cNvPr>
          <p:cNvSpPr txBox="1"/>
          <p:nvPr/>
        </p:nvSpPr>
        <p:spPr>
          <a:xfrm>
            <a:off x="8793718" y="1981465"/>
            <a:ext cx="2860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Produktivitätssteigerung </a:t>
            </a:r>
            <a:br>
              <a:rPr lang="de-DE" dirty="0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</a:br>
            <a:r>
              <a:rPr lang="de-DE" dirty="0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des Auszubildenden während der Ausbildung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6653A10-FEBD-4106-A6A6-103C4A870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113" y="4922361"/>
            <a:ext cx="6836700" cy="738664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eaLnBrk="1" hangingPunct="1">
              <a:lnSpc>
                <a:spcPts val="22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altLang="de-DE" sz="1800" b="1" dirty="0">
                <a:latin typeface="+mj-lt"/>
                <a:cs typeface="+mn-cs"/>
              </a:rPr>
              <a:t>22.927 €  = summierte durchschnittliche Nettokosten</a:t>
            </a:r>
            <a:endParaRPr lang="en-US" altLang="de-DE" sz="1800" b="1" dirty="0">
              <a:latin typeface="+mj-lt"/>
              <a:cs typeface="+mn-cs"/>
            </a:endParaRPr>
          </a:p>
          <a:p>
            <a:pPr algn="ctr" eaLnBrk="1" hangingPunct="1"/>
            <a:endParaRPr lang="en-US" altLang="de-DE" sz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eaLnBrk="1" hangingPunct="1"/>
            <a:endParaRPr lang="en-US" altLang="de-DE" sz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eaLnBrk="1" hangingPunct="1"/>
            <a:r>
              <a:rPr lang="en-US" altLang="de-DE" sz="1600" dirty="0">
                <a:latin typeface="+mj-lt"/>
                <a:cs typeface="+mn-cs"/>
              </a:rPr>
              <a:t>*</a:t>
            </a:r>
            <a:r>
              <a:rPr lang="de-DE" altLang="de-DE" sz="1600" dirty="0">
                <a:latin typeface="+mj-lt"/>
                <a:cs typeface="+mn-cs"/>
              </a:rPr>
              <a:t>Angaben pro Auszubildendem im Ausbildungsjahr 2022/23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7B5378-F41F-A492-923D-A88EC84FBC54}"/>
              </a:ext>
            </a:extLst>
          </p:cNvPr>
          <p:cNvSpPr txBox="1"/>
          <p:nvPr/>
        </p:nvSpPr>
        <p:spPr>
          <a:xfrm>
            <a:off x="650123" y="5677854"/>
            <a:ext cx="900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Quellen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de-DE" alt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BIBB Datenreport zum Berufsbildungsbericht (2026), BIBB Report 2/2025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8836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b) Was kostet ein Auszubildender pro Jahr?</a:t>
            </a: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BE74FA60-37AA-49AF-B36B-116A14323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780267"/>
              </p:ext>
            </p:extLst>
          </p:nvPr>
        </p:nvGraphicFramePr>
        <p:xfrm>
          <a:off x="658807" y="1557338"/>
          <a:ext cx="11053772" cy="324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260">
                  <a:extLst>
                    <a:ext uri="{9D8B030D-6E8A-4147-A177-3AD203B41FA5}">
                      <a16:colId xmlns:a16="http://schemas.microsoft.com/office/drawing/2014/main" val="1694208140"/>
                    </a:ext>
                  </a:extLst>
                </a:gridCol>
                <a:gridCol w="1890455">
                  <a:extLst>
                    <a:ext uri="{9D8B030D-6E8A-4147-A177-3AD203B41FA5}">
                      <a16:colId xmlns:a16="http://schemas.microsoft.com/office/drawing/2014/main" val="3574722509"/>
                    </a:ext>
                  </a:extLst>
                </a:gridCol>
                <a:gridCol w="1952080">
                  <a:extLst>
                    <a:ext uri="{9D8B030D-6E8A-4147-A177-3AD203B41FA5}">
                      <a16:colId xmlns:a16="http://schemas.microsoft.com/office/drawing/2014/main" val="1590611565"/>
                    </a:ext>
                  </a:extLst>
                </a:gridCol>
                <a:gridCol w="1962364">
                  <a:extLst>
                    <a:ext uri="{9D8B030D-6E8A-4147-A177-3AD203B41FA5}">
                      <a16:colId xmlns:a16="http://schemas.microsoft.com/office/drawing/2014/main" val="3519297343"/>
                    </a:ext>
                  </a:extLst>
                </a:gridCol>
                <a:gridCol w="2157613">
                  <a:extLst>
                    <a:ext uri="{9D8B030D-6E8A-4147-A177-3AD203B41FA5}">
                      <a16:colId xmlns:a16="http://schemas.microsoft.com/office/drawing/2014/main" val="955372826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Beruf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Bruttokosten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Erträge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Nettokosten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Dauer der Ausbildung in Jahren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44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Durchschnitt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Symbol" panose="05050102010706020507" pitchFamily="18" charset="2"/>
                        <a:buNone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26.210 €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18.124 €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8.086 €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2 - 3,5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68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Fachinformatiker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29.732 €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22.024 €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7.707 €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23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Kfz-Mechatroniker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19.597 €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13.326 €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6.217 €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907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Speditions-/Logistikkaufleute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24.847 €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19.456 €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5.391 €</a:t>
                      </a:r>
                      <a:endParaRPr lang="de-DE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3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Lebensmittelfachverkäufer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26.730 €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17.966 €</a:t>
                      </a:r>
                      <a:endParaRPr lang="de-DE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8.764 €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279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Hotelfachfrau/Hotelfachmann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21.639 €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22.119 €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rgbClr val="00B050"/>
                          </a:solidFill>
                          <a:latin typeface="+mn-lt"/>
                        </a:rPr>
                        <a:t>-429 €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036635"/>
                  </a:ext>
                </a:extLst>
              </a:tr>
              <a:tr h="233616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Maler und Lackierer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24.449 €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16.983 €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7.466 €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228911"/>
                  </a:ext>
                </a:extLst>
              </a:tr>
            </a:tbl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71C5EE45-D21E-4C71-8957-E30D7149D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113" y="5132568"/>
            <a:ext cx="6836699" cy="646972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altLang="de-DE" sz="1800" dirty="0">
                <a:latin typeface="+mj-lt"/>
                <a:cs typeface="+mn-cs"/>
              </a:rPr>
              <a:t>69 % der investierten Mittel refinanzieren sich durch die produktiven Beiträge der Auszubildenden während der Ausbildung.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FD972E9-1759-3783-DFEC-53117AF5F762}"/>
              </a:ext>
            </a:extLst>
          </p:cNvPr>
          <p:cNvSpPr txBox="1"/>
          <p:nvPr/>
        </p:nvSpPr>
        <p:spPr>
          <a:xfrm>
            <a:off x="658807" y="5624584"/>
            <a:ext cx="6290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>
                    <a:lumMod val="65000"/>
                  </a:schemeClr>
                </a:solidFill>
              </a:rPr>
              <a:t>Quelle: </a:t>
            </a:r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BIBB-Erhebung 2022/2023</a:t>
            </a:r>
            <a:endParaRPr lang="en-GB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651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A3E5BEE4-6E74-41F9-BF1B-39521456CFA9}"/>
              </a:ext>
            </a:extLst>
          </p:cNvPr>
          <p:cNvCxnSpPr>
            <a:cxnSpLocks/>
          </p:cNvCxnSpPr>
          <p:nvPr/>
        </p:nvCxnSpPr>
        <p:spPr>
          <a:xfrm flipH="1">
            <a:off x="6156872" y="1195049"/>
            <a:ext cx="1" cy="407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6960" y="1568074"/>
            <a:ext cx="5040000" cy="432000"/>
          </a:xfrm>
          <a:solidFill>
            <a:srgbClr val="D6851B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800" b="1" spc="20" dirty="0"/>
              <a:t>Nach und während der Ausbildung (längerfristig)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3636960" y="1996070"/>
            <a:ext cx="5040000" cy="396000"/>
          </a:xfrm>
          <a:prstGeom prst="rect">
            <a:avLst/>
          </a:prstGeom>
          <a:solidFill>
            <a:srgbClr val="FBF3E8"/>
          </a:solidFill>
          <a:ln>
            <a:solidFill>
              <a:schemeClr val="accent1"/>
            </a:solidFill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Nicht messbare Nutzenfaktoren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3636960" y="2652644"/>
            <a:ext cx="5040000" cy="65734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Passgenaue Ausbildung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Vermittlung firmenspezifischer Fertigkeiten 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3636960" y="3440456"/>
            <a:ext cx="5040000" cy="65734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Selektion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Vermeidung von Fehlbesetzungen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3636960" y="4228268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Vorbeugung von Fachkräfteengpässen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5DBAD32-32D4-4406-A167-79D764ABF7CD}"/>
              </a:ext>
            </a:extLst>
          </p:cNvPr>
          <p:cNvSpPr txBox="1">
            <a:spLocks/>
          </p:cNvSpPr>
          <p:nvPr/>
        </p:nvSpPr>
        <p:spPr>
          <a:xfrm>
            <a:off x="4716960" y="885539"/>
            <a:ext cx="2880000" cy="504000"/>
          </a:xfrm>
          <a:prstGeom prst="rect">
            <a:avLst/>
          </a:prstGeom>
          <a:solidFill>
            <a:srgbClr val="D6851B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Nutzenaspekte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52388F7-8896-43BA-9094-FFF2D7C8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3. c) Worin bestehen die Nutzenaspekte?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A5813624-45C2-4EDB-892B-9B8D27C56D7C}"/>
              </a:ext>
            </a:extLst>
          </p:cNvPr>
          <p:cNvSpPr txBox="1">
            <a:spLocks/>
          </p:cNvSpPr>
          <p:nvPr/>
        </p:nvSpPr>
        <p:spPr>
          <a:xfrm>
            <a:off x="3636960" y="4750367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Bessere Bindung von Mitarbeitenden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682C7A98-2185-4AA1-9179-379C0896795B}"/>
              </a:ext>
            </a:extLst>
          </p:cNvPr>
          <p:cNvSpPr txBox="1">
            <a:spLocks/>
          </p:cNvSpPr>
          <p:nvPr/>
        </p:nvSpPr>
        <p:spPr>
          <a:xfrm>
            <a:off x="3636960" y="5272465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Imagepflege (CSR)</a:t>
            </a:r>
          </a:p>
        </p:txBody>
      </p:sp>
    </p:spTree>
    <p:extLst>
      <p:ext uri="{BB962C8B-B14F-4D97-AF65-F5344CB8AC3E}">
        <p14:creationId xmlns:p14="http://schemas.microsoft.com/office/powerpoint/2010/main" val="289395114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1093526"/>
          </a:xfrm>
        </p:spPr>
        <p:txBody>
          <a:bodyPr>
            <a:normAutofit/>
          </a:bodyPr>
          <a:lstStyle/>
          <a:p>
            <a:r>
              <a:rPr lang="de-DE" dirty="0"/>
              <a:t>4. Ist Neueinstellung günstiger als Ausbildung?</a:t>
            </a:r>
            <a:endParaRPr lang="de-DE" dirty="0">
              <a:solidFill>
                <a:srgbClr val="D6851B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BF8F37-371D-40FB-87AD-4FC5A8133E45}"/>
              </a:ext>
            </a:extLst>
          </p:cNvPr>
          <p:cNvSpPr txBox="1"/>
          <p:nvPr/>
        </p:nvSpPr>
        <p:spPr>
          <a:xfrm>
            <a:off x="658812" y="1567612"/>
            <a:ext cx="752884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Welche Kosten entstehen bei der Einstellung neuer Fachkräfte?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Wieviel kostet eine Neueinstellung?</a:t>
            </a:r>
          </a:p>
        </p:txBody>
      </p:sp>
    </p:spTree>
    <p:extLst>
      <p:ext uri="{BB962C8B-B14F-4D97-AF65-F5344CB8AC3E}">
        <p14:creationId xmlns:p14="http://schemas.microsoft.com/office/powerpoint/2010/main" val="351588431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1093526"/>
          </a:xfrm>
        </p:spPr>
        <p:txBody>
          <a:bodyPr>
            <a:normAutofit/>
          </a:bodyPr>
          <a:lstStyle/>
          <a:p>
            <a:r>
              <a:rPr lang="de-DE" dirty="0"/>
              <a:t>5. Duale Ausbildung – ein lohnendes Modell</a:t>
            </a:r>
            <a:endParaRPr lang="de-DE" dirty="0">
              <a:solidFill>
                <a:srgbClr val="D6851B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BF8F37-371D-40FB-87AD-4FC5A8133E45}"/>
              </a:ext>
            </a:extLst>
          </p:cNvPr>
          <p:cNvSpPr txBox="1"/>
          <p:nvPr/>
        </p:nvSpPr>
        <p:spPr>
          <a:xfrm>
            <a:off x="658812" y="1567612"/>
            <a:ext cx="7528844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Erträge und Nutzen auf einen Blick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Abwägung von Kosten und Nutzen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Nutzenaspekte für den Betrieb im Überblick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Gesellschaftliche und volkswirtschaftliche Aspekte</a:t>
            </a:r>
          </a:p>
        </p:txBody>
      </p:sp>
    </p:spTree>
    <p:extLst>
      <p:ext uri="{BB962C8B-B14F-4D97-AF65-F5344CB8AC3E}">
        <p14:creationId xmlns:p14="http://schemas.microsoft.com/office/powerpoint/2010/main" val="290717192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9F3B998C-AC3F-4794-880D-84880F07AE46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5069693" y="2244255"/>
            <a:ext cx="17126" cy="2249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F248277D-73A9-4F77-AD0F-F8FE8862319B}"/>
              </a:ext>
            </a:extLst>
          </p:cNvPr>
          <p:cNvCxnSpPr>
            <a:cxnSpLocks/>
          </p:cNvCxnSpPr>
          <p:nvPr/>
        </p:nvCxnSpPr>
        <p:spPr>
          <a:xfrm>
            <a:off x="7301700" y="2213040"/>
            <a:ext cx="0" cy="2656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67A23176-D976-477E-B418-F7EDCDFAE6DD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0081726" y="2061375"/>
            <a:ext cx="10849" cy="2938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10B77064-9233-4E44-BC31-734ABC2624A7}"/>
              </a:ext>
            </a:extLst>
          </p:cNvPr>
          <p:cNvCxnSpPr>
            <a:cxnSpLocks/>
            <a:stCxn id="4" idx="2"/>
            <a:endCxn id="41" idx="0"/>
          </p:cNvCxnSpPr>
          <p:nvPr/>
        </p:nvCxnSpPr>
        <p:spPr>
          <a:xfrm>
            <a:off x="2278812" y="1757968"/>
            <a:ext cx="0" cy="3049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a) Erträge und Nutzen auf einen Blick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397118"/>
            <a:ext cx="3240000" cy="360850"/>
          </a:xfrm>
          <a:solidFill>
            <a:srgbClr val="EAC28D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spc="20" dirty="0"/>
              <a:t>Während der Ausbildung (kurzfristig)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F2D45D2A-CE04-42D0-9076-1FC4CFAA23EC}"/>
              </a:ext>
            </a:extLst>
          </p:cNvPr>
          <p:cNvSpPr txBox="1">
            <a:spLocks/>
          </p:cNvSpPr>
          <p:nvPr/>
        </p:nvSpPr>
        <p:spPr>
          <a:xfrm>
            <a:off x="4025693" y="828041"/>
            <a:ext cx="4233210" cy="432000"/>
          </a:xfrm>
          <a:prstGeom prst="rect">
            <a:avLst/>
          </a:prstGeom>
          <a:solidFill>
            <a:srgbClr val="D6851B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Erträge und Nutzen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B13838D-A3A5-42AA-895A-AA0A579D710B}"/>
              </a:ext>
            </a:extLst>
          </p:cNvPr>
          <p:cNvSpPr txBox="1"/>
          <p:nvPr/>
        </p:nvSpPr>
        <p:spPr>
          <a:xfrm>
            <a:off x="560619" y="5506598"/>
            <a:ext cx="81314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* Europäischer Sozialfonds, Bundesagentur für Arbeit; </a:t>
            </a:r>
          </a:p>
          <a:p>
            <a:r>
              <a:rPr lang="de-DE" alt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Weitere Quellen: </a:t>
            </a:r>
            <a:r>
              <a:rPr lang="de-DE" altLang="de-D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BIBB Datenreport zum Berufsbildungsbericht (2026), BIBB Report 2/2025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sz="11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6ED48A4A-3AF6-43DF-A4F5-9702626E922F}"/>
              </a:ext>
            </a:extLst>
          </p:cNvPr>
          <p:cNvSpPr txBox="1">
            <a:spLocks/>
          </p:cNvSpPr>
          <p:nvPr/>
        </p:nvSpPr>
        <p:spPr>
          <a:xfrm>
            <a:off x="658812" y="2613545"/>
            <a:ext cx="3240000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39 % einfache Tätigkeiten </a:t>
            </a:r>
          </a:p>
          <a:p>
            <a:pPr marL="285750" indent="-285750" algn="ctr" defTabSz="914400">
              <a:lnSpc>
                <a:spcPts val="1500"/>
              </a:lnSpc>
              <a:spcBef>
                <a:spcPts val="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400" dirty="0">
                <a:solidFill>
                  <a:schemeClr val="tx1"/>
                </a:solidFill>
              </a:rPr>
              <a:t>Eingesparte Kosten für eine ungelernte Arbeitskraft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4E43C32F-8D40-455E-9B41-CFD7208112A4}"/>
              </a:ext>
            </a:extLst>
          </p:cNvPr>
          <p:cNvSpPr txBox="1">
            <a:spLocks/>
          </p:cNvSpPr>
          <p:nvPr/>
        </p:nvSpPr>
        <p:spPr>
          <a:xfrm>
            <a:off x="658812" y="3473109"/>
            <a:ext cx="3240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59 % Fachkrafttätigkeiten </a:t>
            </a:r>
          </a:p>
          <a:p>
            <a:pPr marL="285750" indent="-285750" algn="ctr" defTabSz="914400">
              <a:lnSpc>
                <a:spcPts val="1500"/>
              </a:lnSpc>
              <a:spcBef>
                <a:spcPts val="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400" spc="-20" dirty="0">
                <a:solidFill>
                  <a:schemeClr val="tx1"/>
                </a:solidFill>
              </a:rPr>
              <a:t>Eingesparte Kosten für eine Fachkraft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9B145DD1-78BC-405C-B4CD-444AB798401E}"/>
              </a:ext>
            </a:extLst>
          </p:cNvPr>
          <p:cNvSpPr txBox="1">
            <a:spLocks/>
          </p:cNvSpPr>
          <p:nvPr/>
        </p:nvSpPr>
        <p:spPr>
          <a:xfrm>
            <a:off x="4025693" y="1393562"/>
            <a:ext cx="7686882" cy="360850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spc="20" dirty="0"/>
              <a:t>Nach und während der Ausbildung (langfristig)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4025693" y="2396402"/>
            <a:ext cx="2088000" cy="576293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Personalgewinnungs-kosten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4025693" y="3099742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 err="1">
                <a:solidFill>
                  <a:schemeClr val="tx1"/>
                </a:solidFill>
              </a:rPr>
              <a:t>Inseratskosten</a:t>
            </a:r>
            <a:endParaRPr lang="de-DE" sz="1400" spc="20" dirty="0">
              <a:solidFill>
                <a:schemeClr val="tx1"/>
              </a:solidFill>
            </a:endParaRP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4025693" y="3564556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Vorauswahl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858BAEB2-2157-42EF-BBA0-3B0D94422291}"/>
              </a:ext>
            </a:extLst>
          </p:cNvPr>
          <p:cNvSpPr txBox="1">
            <a:spLocks/>
          </p:cNvSpPr>
          <p:nvPr/>
        </p:nvSpPr>
        <p:spPr>
          <a:xfrm>
            <a:off x="6257700" y="2395920"/>
            <a:ext cx="2088000" cy="576293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Einarbeitungs-</a:t>
            </a:r>
            <a:br>
              <a:rPr lang="de-DE" sz="1400" spc="20" dirty="0">
                <a:solidFill>
                  <a:schemeClr val="tx1"/>
                </a:solidFill>
              </a:rPr>
            </a:br>
            <a:r>
              <a:rPr lang="de-DE" sz="1400" spc="20" dirty="0">
                <a:solidFill>
                  <a:schemeClr val="tx1"/>
                </a:solidFill>
              </a:rPr>
              <a:t>kosten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6257700" y="3578564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  <a:buClrTx/>
            </a:pPr>
            <a:r>
              <a:rPr lang="de-DE" altLang="de-DE" sz="1400" dirty="0">
                <a:solidFill>
                  <a:schemeClr val="tx1"/>
                </a:solidFill>
                <a:cs typeface="Arial" charset="0"/>
              </a:rPr>
              <a:t>Weiterbildungskosten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497BB729-88A3-41D5-9175-A11B91DC20CB}"/>
              </a:ext>
            </a:extLst>
          </p:cNvPr>
          <p:cNvSpPr txBox="1">
            <a:spLocks/>
          </p:cNvSpPr>
          <p:nvPr/>
        </p:nvSpPr>
        <p:spPr>
          <a:xfrm>
            <a:off x="8472575" y="1894982"/>
            <a:ext cx="3240000" cy="36085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b="1" spc="20" dirty="0"/>
              <a:t>Nicht messbare Nutzenfaktoren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F2A5860E-A85B-4A29-9C3F-14AB6B643320}"/>
              </a:ext>
            </a:extLst>
          </p:cNvPr>
          <p:cNvSpPr txBox="1">
            <a:spLocks/>
          </p:cNvSpPr>
          <p:nvPr/>
        </p:nvSpPr>
        <p:spPr>
          <a:xfrm>
            <a:off x="8472575" y="2395920"/>
            <a:ext cx="3240000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Passgenaue Ausbildung</a:t>
            </a:r>
          </a:p>
          <a:p>
            <a:pPr marL="285750" indent="-285750" algn="ctr" defTabSz="914400">
              <a:lnSpc>
                <a:spcPts val="1500"/>
              </a:lnSpc>
              <a:spcBef>
                <a:spcPts val="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400" dirty="0">
                <a:solidFill>
                  <a:schemeClr val="tx1"/>
                </a:solidFill>
              </a:rPr>
              <a:t>Vermittlung firmenspezifischer Fertigkeiten 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4305A8B3-2531-41F2-A438-5F18E4036627}"/>
              </a:ext>
            </a:extLst>
          </p:cNvPr>
          <p:cNvSpPr txBox="1">
            <a:spLocks/>
          </p:cNvSpPr>
          <p:nvPr/>
        </p:nvSpPr>
        <p:spPr>
          <a:xfrm>
            <a:off x="8472575" y="3276243"/>
            <a:ext cx="3240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Selektion </a:t>
            </a:r>
          </a:p>
          <a:p>
            <a:pPr marL="285750" indent="-285750" algn="ctr" defTabSz="914400">
              <a:lnSpc>
                <a:spcPts val="1500"/>
              </a:lnSpc>
              <a:spcBef>
                <a:spcPts val="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400" spc="-20" dirty="0">
                <a:solidFill>
                  <a:schemeClr val="tx1"/>
                </a:solidFill>
              </a:rPr>
              <a:t>Vermeidung von Fehlbesetzungen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CDF21ECD-BBB7-4A1D-808F-07DC10B198AC}"/>
              </a:ext>
            </a:extLst>
          </p:cNvPr>
          <p:cNvSpPr txBox="1">
            <a:spLocks/>
          </p:cNvSpPr>
          <p:nvPr/>
        </p:nvSpPr>
        <p:spPr>
          <a:xfrm>
            <a:off x="8472575" y="3975322"/>
            <a:ext cx="3240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Vermeidung von Fachkräfteengpässen	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CC10857E-6071-43E2-BA07-72CCE78090B8}"/>
              </a:ext>
            </a:extLst>
          </p:cNvPr>
          <p:cNvSpPr txBox="1">
            <a:spLocks/>
          </p:cNvSpPr>
          <p:nvPr/>
        </p:nvSpPr>
        <p:spPr>
          <a:xfrm>
            <a:off x="8472575" y="4493158"/>
            <a:ext cx="3240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Bessere Bindung von Mitarbeitenden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03A5399-92B1-4A80-A545-81FB786B3EAE}"/>
              </a:ext>
            </a:extLst>
          </p:cNvPr>
          <p:cNvSpPr txBox="1">
            <a:spLocks/>
          </p:cNvSpPr>
          <p:nvPr/>
        </p:nvSpPr>
        <p:spPr>
          <a:xfrm>
            <a:off x="8472575" y="4999878"/>
            <a:ext cx="3240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Imagepflege (CSR)</a:t>
            </a:r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9BE71021-41F8-4451-A0C8-814C5C48DCF9}"/>
              </a:ext>
            </a:extLst>
          </p:cNvPr>
          <p:cNvSpPr txBox="1">
            <a:spLocks/>
          </p:cNvSpPr>
          <p:nvPr/>
        </p:nvSpPr>
        <p:spPr>
          <a:xfrm>
            <a:off x="658812" y="1895045"/>
            <a:ext cx="3240000" cy="5814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400" b="1" spc="20" dirty="0"/>
              <a:t>Produktive Leistungen im Ausbildungszeitraum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1E469209-DDE8-4CEF-A4BF-6A2C7418F3BB}"/>
              </a:ext>
            </a:extLst>
          </p:cNvPr>
          <p:cNvSpPr txBox="1">
            <a:spLocks/>
          </p:cNvSpPr>
          <p:nvPr/>
        </p:nvSpPr>
        <p:spPr>
          <a:xfrm>
            <a:off x="658812" y="4140313"/>
            <a:ext cx="3240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2200" spc="20" baseline="-14000" dirty="0">
                <a:solidFill>
                  <a:prstClr val="black"/>
                </a:solidFill>
              </a:rPr>
              <a:t>~ </a:t>
            </a:r>
            <a:r>
              <a:rPr lang="de-DE" sz="1400" spc="20" dirty="0">
                <a:solidFill>
                  <a:schemeClr val="tx1"/>
                </a:solidFill>
              </a:rPr>
              <a:t>1 % produktive Beiträge </a:t>
            </a:r>
            <a:br>
              <a:rPr lang="de-DE" sz="1400" spc="20" dirty="0">
                <a:solidFill>
                  <a:schemeClr val="tx1"/>
                </a:solidFill>
              </a:rPr>
            </a:br>
            <a:r>
              <a:rPr lang="de-DE" sz="1400" spc="20" dirty="0">
                <a:solidFill>
                  <a:schemeClr val="tx1"/>
                </a:solidFill>
              </a:rPr>
              <a:t>in der Lehrwerkstatt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3626285C-C54A-46DD-B966-7B91CBF910CB}"/>
              </a:ext>
            </a:extLst>
          </p:cNvPr>
          <p:cNvSpPr txBox="1">
            <a:spLocks/>
          </p:cNvSpPr>
          <p:nvPr/>
        </p:nvSpPr>
        <p:spPr>
          <a:xfrm>
            <a:off x="658812" y="4807518"/>
            <a:ext cx="3240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 </a:t>
            </a:r>
            <a:r>
              <a:rPr lang="de-DE" sz="2200" spc="20" baseline="-14000" dirty="0">
                <a:solidFill>
                  <a:schemeClr val="tx1"/>
                </a:solidFill>
              </a:rPr>
              <a:t>~ </a:t>
            </a:r>
            <a:r>
              <a:rPr lang="de-DE" sz="1400" spc="20" dirty="0">
                <a:solidFill>
                  <a:schemeClr val="tx1"/>
                </a:solidFill>
              </a:rPr>
              <a:t>1 % Zuschüsse </a:t>
            </a:r>
            <a:br>
              <a:rPr lang="de-DE" sz="1400" spc="20" dirty="0">
                <a:solidFill>
                  <a:schemeClr val="tx1"/>
                </a:solidFill>
              </a:rPr>
            </a:br>
            <a:r>
              <a:rPr lang="de-DE" sz="1400" spc="20" dirty="0">
                <a:solidFill>
                  <a:schemeClr val="tx1"/>
                </a:solidFill>
              </a:rPr>
              <a:t>(Staat, ESF/BA* o. a.)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76168779-71F0-4157-82DF-0764F6270688}"/>
              </a:ext>
            </a:extLst>
          </p:cNvPr>
          <p:cNvSpPr txBox="1">
            <a:spLocks/>
          </p:cNvSpPr>
          <p:nvPr/>
        </p:nvSpPr>
        <p:spPr>
          <a:xfrm>
            <a:off x="4025700" y="1894982"/>
            <a:ext cx="4320000" cy="36085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b="1" spc="20" dirty="0"/>
              <a:t>Einsparungen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6FBBAC23-8C13-4517-A731-9F4F86D74BA2}"/>
              </a:ext>
            </a:extLst>
          </p:cNvPr>
          <p:cNvSpPr txBox="1">
            <a:spLocks/>
          </p:cNvSpPr>
          <p:nvPr/>
        </p:nvSpPr>
        <p:spPr>
          <a:xfrm>
            <a:off x="4025693" y="4029370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Einstellungsgespräche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77261BC0-E45A-4F0A-88B5-0C3331D18FF5}"/>
              </a:ext>
            </a:extLst>
          </p:cNvPr>
          <p:cNvSpPr txBox="1">
            <a:spLocks/>
          </p:cNvSpPr>
          <p:nvPr/>
        </p:nvSpPr>
        <p:spPr>
          <a:xfrm>
            <a:off x="4025693" y="4494182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Endauswahl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0AC2563B-08A1-4C33-AE9C-DA69D7F78E38}"/>
              </a:ext>
            </a:extLst>
          </p:cNvPr>
          <p:cNvSpPr txBox="1">
            <a:spLocks/>
          </p:cNvSpPr>
          <p:nvPr/>
        </p:nvSpPr>
        <p:spPr>
          <a:xfrm>
            <a:off x="6257700" y="4050623"/>
            <a:ext cx="2088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  <a:buClrTx/>
            </a:pPr>
            <a:r>
              <a:rPr lang="de-DE" altLang="de-DE" sz="1400" spc="-20" dirty="0">
                <a:solidFill>
                  <a:schemeClr val="tx1"/>
                </a:solidFill>
                <a:cs typeface="Arial" charset="0"/>
              </a:rPr>
              <a:t>Ausfall durch Bindung von erfahrenen Fachkräften</a:t>
            </a:r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5E2D229B-0AB3-49B2-BF94-31F898337148}"/>
              </a:ext>
            </a:extLst>
          </p:cNvPr>
          <p:cNvSpPr txBox="1">
            <a:spLocks/>
          </p:cNvSpPr>
          <p:nvPr/>
        </p:nvSpPr>
        <p:spPr>
          <a:xfrm>
            <a:off x="6257700" y="4715040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  <a:buClrTx/>
            </a:pPr>
            <a:r>
              <a:rPr lang="de-DE" altLang="de-DE" sz="1400" dirty="0">
                <a:solidFill>
                  <a:schemeClr val="tx1"/>
                </a:solidFill>
                <a:cs typeface="Arial" charset="0"/>
              </a:rPr>
              <a:t>Werbekosten</a:t>
            </a:r>
          </a:p>
        </p:txBody>
      </p:sp>
      <p:sp>
        <p:nvSpPr>
          <p:cNvPr id="51" name="Textplatzhalter 3">
            <a:extLst>
              <a:ext uri="{FF2B5EF4-FFF2-40B4-BE49-F238E27FC236}">
                <a16:creationId xmlns:a16="http://schemas.microsoft.com/office/drawing/2014/main" id="{DF185E9C-9B1D-4576-A9F5-E450FDE3C886}"/>
              </a:ext>
            </a:extLst>
          </p:cNvPr>
          <p:cNvSpPr txBox="1">
            <a:spLocks/>
          </p:cNvSpPr>
          <p:nvPr/>
        </p:nvSpPr>
        <p:spPr>
          <a:xfrm>
            <a:off x="6257700" y="3099742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altLang="de-DE" sz="1400" spc="-10" dirty="0">
                <a:solidFill>
                  <a:schemeClr val="tx1"/>
                </a:solidFill>
                <a:cs typeface="Arial" charset="0"/>
              </a:rPr>
              <a:t>Produktivitätsunterschiede</a:t>
            </a:r>
            <a:endParaRPr lang="de-DE" sz="1400" spc="-10" dirty="0">
              <a:solidFill>
                <a:schemeClr val="tx1"/>
              </a:solidFill>
            </a:endParaRPr>
          </a:p>
        </p:txBody>
      </p:sp>
      <p:cxnSp>
        <p:nvCxnSpPr>
          <p:cNvPr id="61" name="Verbinder: gewinkelt 60">
            <a:extLst>
              <a:ext uri="{FF2B5EF4-FFF2-40B4-BE49-F238E27FC236}">
                <a16:creationId xmlns:a16="http://schemas.microsoft.com/office/drawing/2014/main" id="{A066DC58-1F4A-48D6-A1A7-4DC959FDFF42}"/>
              </a:ext>
            </a:extLst>
          </p:cNvPr>
          <p:cNvCxnSpPr>
            <a:stCxn id="11" idx="2"/>
            <a:endCxn id="4" idx="0"/>
          </p:cNvCxnSpPr>
          <p:nvPr/>
        </p:nvCxnSpPr>
        <p:spPr>
          <a:xfrm rot="5400000">
            <a:off x="4142017" y="-603164"/>
            <a:ext cx="137077" cy="386348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erbinder: gewinkelt 62">
            <a:extLst>
              <a:ext uri="{FF2B5EF4-FFF2-40B4-BE49-F238E27FC236}">
                <a16:creationId xmlns:a16="http://schemas.microsoft.com/office/drawing/2014/main" id="{3C224D95-88C4-4DE4-B2AD-EC3BCEEBEF2E}"/>
              </a:ext>
            </a:extLst>
          </p:cNvPr>
          <p:cNvCxnSpPr>
            <a:stCxn id="11" idx="2"/>
            <a:endCxn id="22" idx="0"/>
          </p:cNvCxnSpPr>
          <p:nvPr/>
        </p:nvCxnSpPr>
        <p:spPr>
          <a:xfrm rot="16200000" flipH="1">
            <a:off x="6938956" y="463383"/>
            <a:ext cx="133521" cy="172683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Verbinder: gewinkelt 64">
            <a:extLst>
              <a:ext uri="{FF2B5EF4-FFF2-40B4-BE49-F238E27FC236}">
                <a16:creationId xmlns:a16="http://schemas.microsoft.com/office/drawing/2014/main" id="{66887D7E-B2CD-4094-AF42-87905297AD76}"/>
              </a:ext>
            </a:extLst>
          </p:cNvPr>
          <p:cNvCxnSpPr>
            <a:stCxn id="22" idx="2"/>
            <a:endCxn id="42" idx="0"/>
          </p:cNvCxnSpPr>
          <p:nvPr/>
        </p:nvCxnSpPr>
        <p:spPr>
          <a:xfrm rot="5400000">
            <a:off x="6957132" y="982980"/>
            <a:ext cx="140570" cy="168343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Verbinder: gewinkelt 66">
            <a:extLst>
              <a:ext uri="{FF2B5EF4-FFF2-40B4-BE49-F238E27FC236}">
                <a16:creationId xmlns:a16="http://schemas.microsoft.com/office/drawing/2014/main" id="{94F9487C-C6B4-4C5C-850A-363F765EEA3C}"/>
              </a:ext>
            </a:extLst>
          </p:cNvPr>
          <p:cNvCxnSpPr>
            <a:stCxn id="22" idx="2"/>
            <a:endCxn id="30" idx="0"/>
          </p:cNvCxnSpPr>
          <p:nvPr/>
        </p:nvCxnSpPr>
        <p:spPr>
          <a:xfrm rot="16200000" flipH="1">
            <a:off x="8910569" y="712976"/>
            <a:ext cx="140570" cy="22234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38681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b) Abwägung von Kosten und Nutzen</a:t>
            </a: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A9A995B8-648E-4B7E-9ED8-A075BC62EC36}"/>
              </a:ext>
            </a:extLst>
          </p:cNvPr>
          <p:cNvSpPr/>
          <p:nvPr/>
        </p:nvSpPr>
        <p:spPr>
          <a:xfrm>
            <a:off x="5787616" y="4970609"/>
            <a:ext cx="738914" cy="48784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62D9EBFA-8453-44AB-81E1-BE5E58C3BBCA}"/>
              </a:ext>
            </a:extLst>
          </p:cNvPr>
          <p:cNvSpPr txBox="1">
            <a:spLocks/>
          </p:cNvSpPr>
          <p:nvPr/>
        </p:nvSpPr>
        <p:spPr>
          <a:xfrm>
            <a:off x="6380954" y="2314933"/>
            <a:ext cx="2088000" cy="1084125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b="1" spc="20" dirty="0">
                <a:solidFill>
                  <a:schemeClr val="tx1"/>
                </a:solidFill>
              </a:rPr>
              <a:t>Einsparungen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Personalgewinnungs- </a:t>
            </a:r>
            <a:br>
              <a:rPr lang="de-DE" sz="1400" spc="20" dirty="0">
                <a:solidFill>
                  <a:schemeClr val="tx1"/>
                </a:solidFill>
              </a:rPr>
            </a:br>
            <a:r>
              <a:rPr lang="de-DE" sz="1400" spc="20" dirty="0">
                <a:solidFill>
                  <a:schemeClr val="tx1"/>
                </a:solidFill>
              </a:rPr>
              <a:t>und Einarbeitungs-</a:t>
            </a:r>
            <a:br>
              <a:rPr lang="de-DE" sz="1400" spc="20" dirty="0">
                <a:solidFill>
                  <a:schemeClr val="tx1"/>
                </a:solidFill>
              </a:rPr>
            </a:br>
            <a:r>
              <a:rPr lang="de-DE" sz="1400" spc="20" dirty="0">
                <a:solidFill>
                  <a:schemeClr val="tx1"/>
                </a:solidFill>
              </a:rPr>
              <a:t>kosten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B9BB8479-85DB-4D74-8F8C-DBB41F0064F1}"/>
              </a:ext>
            </a:extLst>
          </p:cNvPr>
          <p:cNvSpPr txBox="1">
            <a:spLocks/>
          </p:cNvSpPr>
          <p:nvPr/>
        </p:nvSpPr>
        <p:spPr>
          <a:xfrm>
            <a:off x="8596329" y="1802784"/>
            <a:ext cx="2088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Passgenaue </a:t>
            </a:r>
            <a:br>
              <a:rPr lang="de-DE" sz="1400" spc="20" dirty="0">
                <a:solidFill>
                  <a:schemeClr val="tx1"/>
                </a:solidFill>
              </a:rPr>
            </a:br>
            <a:r>
              <a:rPr lang="de-DE" sz="1400" spc="20" dirty="0">
                <a:solidFill>
                  <a:schemeClr val="tx1"/>
                </a:solidFill>
              </a:rPr>
              <a:t>Ausbildung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EA501815-108E-4F3D-B2FA-CEBC74F3B5BC}"/>
              </a:ext>
            </a:extLst>
          </p:cNvPr>
          <p:cNvSpPr txBox="1">
            <a:spLocks/>
          </p:cNvSpPr>
          <p:nvPr/>
        </p:nvSpPr>
        <p:spPr>
          <a:xfrm>
            <a:off x="8596329" y="2449999"/>
            <a:ext cx="2088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Selektions-</a:t>
            </a:r>
            <a:br>
              <a:rPr lang="de-DE" sz="1400" spc="20" dirty="0">
                <a:solidFill>
                  <a:schemeClr val="tx1"/>
                </a:solidFill>
              </a:rPr>
            </a:br>
            <a:r>
              <a:rPr lang="de-DE" sz="1400" spc="20" dirty="0" err="1">
                <a:solidFill>
                  <a:schemeClr val="tx1"/>
                </a:solidFill>
              </a:rPr>
              <a:t>möglichkeit</a:t>
            </a:r>
            <a:endParaRPr lang="de-DE" sz="1400" spc="20" dirty="0">
              <a:solidFill>
                <a:schemeClr val="tx1"/>
              </a:solidFill>
            </a:endParaRP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875F8134-7360-4344-93B2-E318CBB43998}"/>
              </a:ext>
            </a:extLst>
          </p:cNvPr>
          <p:cNvSpPr txBox="1">
            <a:spLocks/>
          </p:cNvSpPr>
          <p:nvPr/>
        </p:nvSpPr>
        <p:spPr>
          <a:xfrm>
            <a:off x="8596329" y="3097214"/>
            <a:ext cx="2088000" cy="57629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Vermeidung von Fachkräfteengpässen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24C113F5-2978-4BAF-AAEE-F35DE6D5C495}"/>
              </a:ext>
            </a:extLst>
          </p:cNvPr>
          <p:cNvSpPr txBox="1">
            <a:spLocks/>
          </p:cNvSpPr>
          <p:nvPr/>
        </p:nvSpPr>
        <p:spPr>
          <a:xfrm>
            <a:off x="8596329" y="3794356"/>
            <a:ext cx="2088000" cy="57629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Bessere Bindung von Mitarbeitenden  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2A02F0CF-65AC-442A-9115-27F584633555}"/>
              </a:ext>
            </a:extLst>
          </p:cNvPr>
          <p:cNvSpPr txBox="1">
            <a:spLocks/>
          </p:cNvSpPr>
          <p:nvPr/>
        </p:nvSpPr>
        <p:spPr>
          <a:xfrm>
            <a:off x="8596329" y="1347929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Imagegewinn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07FD7E62-6BCE-401F-A7F7-F69339868EB5}"/>
              </a:ext>
            </a:extLst>
          </p:cNvPr>
          <p:cNvSpPr txBox="1">
            <a:spLocks/>
          </p:cNvSpPr>
          <p:nvPr/>
        </p:nvSpPr>
        <p:spPr>
          <a:xfrm>
            <a:off x="6380954" y="3501968"/>
            <a:ext cx="2088000" cy="868681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b="1" spc="20" dirty="0">
                <a:solidFill>
                  <a:schemeClr val="tx1"/>
                </a:solidFill>
              </a:rPr>
              <a:t>Erträge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Einfache und Fachkräftetätigkeiten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D3249CB2-9E34-454D-80E1-6C0F7FA2BA40}"/>
              </a:ext>
            </a:extLst>
          </p:cNvPr>
          <p:cNvSpPr txBox="1">
            <a:spLocks/>
          </p:cNvSpPr>
          <p:nvPr/>
        </p:nvSpPr>
        <p:spPr>
          <a:xfrm>
            <a:off x="1627098" y="3838919"/>
            <a:ext cx="2088000" cy="53173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prstClr val="black"/>
                </a:solidFill>
              </a:rPr>
              <a:t>Anlage- und Sachkosten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2200" spc="20" baseline="-14000" dirty="0">
                <a:solidFill>
                  <a:prstClr val="black"/>
                </a:solidFill>
              </a:rPr>
              <a:t>~ </a:t>
            </a:r>
            <a:r>
              <a:rPr lang="de-DE" sz="1400" spc="20" dirty="0">
                <a:solidFill>
                  <a:schemeClr val="tx1"/>
                </a:solidFill>
              </a:rPr>
              <a:t>4 %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46E27A29-7AE8-441E-B8D4-567BF262CB00}"/>
              </a:ext>
            </a:extLst>
          </p:cNvPr>
          <p:cNvSpPr txBox="1">
            <a:spLocks/>
          </p:cNvSpPr>
          <p:nvPr/>
        </p:nvSpPr>
        <p:spPr>
          <a:xfrm>
            <a:off x="3846436" y="3838919"/>
            <a:ext cx="2088000" cy="53173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prstClr val="black"/>
                </a:solidFill>
              </a:rPr>
              <a:t>Sonstige Kosten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2200" spc="20" baseline="-14000" dirty="0">
                <a:solidFill>
                  <a:prstClr val="black"/>
                </a:solidFill>
              </a:rPr>
              <a:t>~ </a:t>
            </a:r>
            <a:r>
              <a:rPr lang="de-DE" sz="1400" spc="20" dirty="0">
                <a:solidFill>
                  <a:schemeClr val="tx1"/>
                </a:solidFill>
              </a:rPr>
              <a:t>11 %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8786A134-3C7B-4845-A197-348427A9CC89}"/>
              </a:ext>
            </a:extLst>
          </p:cNvPr>
          <p:cNvSpPr txBox="1">
            <a:spLocks/>
          </p:cNvSpPr>
          <p:nvPr/>
        </p:nvSpPr>
        <p:spPr>
          <a:xfrm>
            <a:off x="1627098" y="2856996"/>
            <a:ext cx="2088000" cy="86868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prstClr val="black"/>
                </a:solidFill>
              </a:rPr>
              <a:t>Personalkosten der Ausbilder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2200" spc="20" baseline="-14000" dirty="0">
                <a:solidFill>
                  <a:prstClr val="black"/>
                </a:solidFill>
              </a:rPr>
              <a:t>~ </a:t>
            </a:r>
            <a:r>
              <a:rPr lang="de-DE" sz="1400" spc="20" dirty="0">
                <a:solidFill>
                  <a:schemeClr val="tx1"/>
                </a:solidFill>
              </a:rPr>
              <a:t>25 %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09BEE0C5-E17F-4905-8C8C-A07D9ED111E7}"/>
              </a:ext>
            </a:extLst>
          </p:cNvPr>
          <p:cNvSpPr txBox="1">
            <a:spLocks/>
          </p:cNvSpPr>
          <p:nvPr/>
        </p:nvSpPr>
        <p:spPr>
          <a:xfrm>
            <a:off x="3838497" y="2856996"/>
            <a:ext cx="2088000" cy="86868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prstClr val="black"/>
                </a:solidFill>
              </a:rPr>
              <a:t>Personalkosten für die Auszubildenden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2200" spc="20" baseline="-14000" dirty="0">
                <a:solidFill>
                  <a:prstClr val="black"/>
                </a:solidFill>
              </a:rPr>
              <a:t>~ </a:t>
            </a:r>
            <a:r>
              <a:rPr lang="de-DE" sz="1400" spc="20" dirty="0">
                <a:solidFill>
                  <a:schemeClr val="tx1"/>
                </a:solidFill>
              </a:rPr>
              <a:t>60 %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12C702D3-9082-480D-9C93-5CBB64B6F96B}"/>
              </a:ext>
            </a:extLst>
          </p:cNvPr>
          <p:cNvSpPr txBox="1">
            <a:spLocks/>
          </p:cNvSpPr>
          <p:nvPr/>
        </p:nvSpPr>
        <p:spPr>
          <a:xfrm>
            <a:off x="6380954" y="1347929"/>
            <a:ext cx="2088000" cy="864094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altLang="de-DE" sz="1400" spc="20" dirty="0">
                <a:solidFill>
                  <a:schemeClr val="tx1"/>
                </a:solidFill>
              </a:rPr>
              <a:t>Fördermittel für Benachteiligte</a:t>
            </a:r>
            <a:endParaRPr lang="de-DE" sz="1400" spc="20" dirty="0">
              <a:solidFill>
                <a:schemeClr val="tx1"/>
              </a:solidFill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94BDAFA4-B5A6-4763-8130-A7D7F783B9FB}"/>
              </a:ext>
            </a:extLst>
          </p:cNvPr>
          <p:cNvSpPr/>
          <p:nvPr/>
        </p:nvSpPr>
        <p:spPr>
          <a:xfrm>
            <a:off x="1627098" y="4477831"/>
            <a:ext cx="9059951" cy="487844"/>
          </a:xfrm>
          <a:prstGeom prst="rect">
            <a:avLst/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A9646480-3461-4319-8F2D-7B470F749EC9}"/>
              </a:ext>
            </a:extLst>
          </p:cNvPr>
          <p:cNvSpPr txBox="1">
            <a:spLocks/>
          </p:cNvSpPr>
          <p:nvPr/>
        </p:nvSpPr>
        <p:spPr>
          <a:xfrm>
            <a:off x="1614436" y="4505752"/>
            <a:ext cx="4320000" cy="432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Kosten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A9D37454-0C55-4318-9A91-ADE60C40CB2B}"/>
              </a:ext>
            </a:extLst>
          </p:cNvPr>
          <p:cNvSpPr txBox="1">
            <a:spLocks/>
          </p:cNvSpPr>
          <p:nvPr/>
        </p:nvSpPr>
        <p:spPr>
          <a:xfrm>
            <a:off x="6380954" y="4505752"/>
            <a:ext cx="4320000" cy="432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Nutzen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C4E1D6E-BDF3-6CD9-9232-87B7BA89B368}"/>
              </a:ext>
            </a:extLst>
          </p:cNvPr>
          <p:cNvSpPr txBox="1"/>
          <p:nvPr/>
        </p:nvSpPr>
        <p:spPr>
          <a:xfrm>
            <a:off x="1627098" y="5428252"/>
            <a:ext cx="9929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de-DE" alt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de-DE" alt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Quellen: </a:t>
            </a:r>
            <a:r>
              <a:rPr lang="de-DE" altLang="de-D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BIBB Datenreport zum Berufsbildungsbericht (2026), BIBB Report 2/2025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527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5. c) Nutzenaspekte zusammengefasst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3A0127-8BDC-8779-6B93-3D39217993C3}"/>
              </a:ext>
            </a:extLst>
          </p:cNvPr>
          <p:cNvSpPr/>
          <p:nvPr/>
        </p:nvSpPr>
        <p:spPr>
          <a:xfrm>
            <a:off x="3928110" y="1176858"/>
            <a:ext cx="433578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de-DE" sz="2000" spc="30" dirty="0">
                <a:solidFill>
                  <a:srgbClr val="D6851B"/>
                </a:solidFill>
                <a:latin typeface="+mj-lt"/>
              </a:rPr>
              <a:t>Langfristige Einspareffekte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74D743-F9B0-2CC7-EDF7-01C740832DF2}"/>
              </a:ext>
            </a:extLst>
          </p:cNvPr>
          <p:cNvSpPr/>
          <p:nvPr/>
        </p:nvSpPr>
        <p:spPr>
          <a:xfrm>
            <a:off x="1961862" y="3450601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de-DE" sz="2000" spc="30" dirty="0">
                <a:solidFill>
                  <a:srgbClr val="D6851B"/>
                </a:solidFill>
                <a:latin typeface="+mj-lt"/>
              </a:rPr>
              <a:t>Zukunftssicherung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3F93B28-E231-A25E-7AA8-8DDD3D91527C}"/>
              </a:ext>
            </a:extLst>
          </p:cNvPr>
          <p:cNvSpPr/>
          <p:nvPr/>
        </p:nvSpPr>
        <p:spPr>
          <a:xfrm>
            <a:off x="1961863" y="2374094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algn="ctr">
              <a:buSzPct val="75000"/>
            </a:pPr>
            <a:r>
              <a:rPr lang="de-DE" sz="2000" spc="30" dirty="0">
                <a:solidFill>
                  <a:srgbClr val="D6851B"/>
                </a:solidFill>
                <a:latin typeface="+mj-lt"/>
              </a:rPr>
              <a:t>Passgenaues </a:t>
            </a:r>
            <a:br>
              <a:rPr lang="de-DE" sz="2000" spc="30" dirty="0">
                <a:solidFill>
                  <a:srgbClr val="D6851B"/>
                </a:solidFill>
                <a:latin typeface="+mj-lt"/>
              </a:rPr>
            </a:br>
            <a:r>
              <a:rPr lang="de-DE" sz="2000" spc="30" dirty="0">
                <a:solidFill>
                  <a:srgbClr val="D6851B"/>
                </a:solidFill>
                <a:latin typeface="+mj-lt"/>
              </a:rPr>
              <a:t>Know-how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232D057-C45E-4FFF-A20D-9D48AABAEF75}"/>
              </a:ext>
            </a:extLst>
          </p:cNvPr>
          <p:cNvSpPr/>
          <p:nvPr/>
        </p:nvSpPr>
        <p:spPr>
          <a:xfrm>
            <a:off x="7530138" y="2312987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de-DE" sz="2000" spc="30" dirty="0">
                <a:solidFill>
                  <a:srgbClr val="D6851B"/>
                </a:solidFill>
                <a:latin typeface="+mj-lt"/>
              </a:rPr>
              <a:t>Betriebstreue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407EB5-796D-4E4B-9A66-F0543F694AD1}"/>
              </a:ext>
            </a:extLst>
          </p:cNvPr>
          <p:cNvSpPr/>
          <p:nvPr/>
        </p:nvSpPr>
        <p:spPr>
          <a:xfrm>
            <a:off x="7530138" y="3389045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algn="ctr">
              <a:buSzPct val="75000"/>
            </a:pPr>
            <a:r>
              <a:rPr lang="de-DE" sz="2000" spc="30" dirty="0">
                <a:solidFill>
                  <a:srgbClr val="D6851B"/>
                </a:solidFill>
                <a:latin typeface="+mj-lt"/>
              </a:rPr>
              <a:t>Flexibler Umgang mit Vakanzen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68B4AE-E3A7-46E8-8BED-DF1F9D653A16}"/>
              </a:ext>
            </a:extLst>
          </p:cNvPr>
          <p:cNvSpPr/>
          <p:nvPr/>
        </p:nvSpPr>
        <p:spPr>
          <a:xfrm>
            <a:off x="6405584" y="4545012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de-DE" sz="2000" spc="30" dirty="0">
                <a:solidFill>
                  <a:srgbClr val="D6851B"/>
                </a:solidFill>
                <a:latin typeface="+mj-lt"/>
              </a:rPr>
              <a:t>Innovationskraft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AAA1321-3F86-4F95-A381-42ED3B90953C}"/>
              </a:ext>
            </a:extLst>
          </p:cNvPr>
          <p:cNvSpPr/>
          <p:nvPr/>
        </p:nvSpPr>
        <p:spPr>
          <a:xfrm>
            <a:off x="3086418" y="4545013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de-DE" sz="2000" spc="30" dirty="0">
                <a:solidFill>
                  <a:srgbClr val="D6851B"/>
                </a:solidFill>
                <a:latin typeface="+mj-lt"/>
              </a:rPr>
              <a:t>Imagegewinn</a:t>
            </a:r>
          </a:p>
        </p:txBody>
      </p:sp>
      <p:pic>
        <p:nvPicPr>
          <p:cNvPr id="4" name="Grafik 3" descr="Hinzufügen">
            <a:extLst>
              <a:ext uri="{FF2B5EF4-FFF2-40B4-BE49-F238E27FC236}">
                <a16:creationId xmlns:a16="http://schemas.microsoft.com/office/drawing/2014/main" id="{6B5B900D-1419-4D26-8212-25D969C5E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614" y="2606318"/>
            <a:ext cx="1338773" cy="13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3948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r>
              <a:rPr lang="de-DE" sz="3600" noProof="0" dirty="0">
                <a:solidFill>
                  <a:srgbClr val="D6851B"/>
                </a:solidFill>
              </a:rPr>
              <a:t>Inhalt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5F9F5E-ECA7-4F0F-8CB4-6E016A211F75}"/>
              </a:ext>
            </a:extLst>
          </p:cNvPr>
          <p:cNvSpPr txBox="1"/>
          <p:nvPr/>
        </p:nvSpPr>
        <p:spPr>
          <a:xfrm>
            <a:off x="658812" y="1573553"/>
            <a:ext cx="7528844" cy="3154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Die Finanzierung im deutschen dualen System 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Kosten- und Ertragsarten im Überblick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Was kostet Ausbildung?</a:t>
            </a:r>
            <a:br>
              <a:rPr lang="de-DE" sz="2000" dirty="0">
                <a:latin typeface="+mj-lt"/>
              </a:rPr>
            </a:br>
            <a:r>
              <a:rPr lang="de-DE" sz="2000" dirty="0">
                <a:latin typeface="+mj-lt"/>
              </a:rPr>
              <a:t>      Welche Nutzenaspekte gibt es?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Ist Neueinstellung günstiger als Ausbildung?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Duale Ausbildung – ein lohnendes Modell</a:t>
            </a:r>
            <a:br>
              <a:rPr lang="de-DE" sz="2000" dirty="0">
                <a:latin typeface="+mj-lt"/>
              </a:rPr>
            </a:br>
            <a:br>
              <a:rPr lang="de-DE" sz="2000" dirty="0">
                <a:latin typeface="+mj-lt"/>
              </a:rPr>
            </a:br>
            <a:r>
              <a:rPr lang="de-DE" dirty="0">
                <a:latin typeface="+mj-lt"/>
              </a:rPr>
              <a:t>Anhang: Sonderregelung im Bausektor</a:t>
            </a:r>
          </a:p>
        </p:txBody>
      </p:sp>
    </p:spTree>
    <p:extLst>
      <p:ext uri="{BB962C8B-B14F-4D97-AF65-F5344CB8AC3E}">
        <p14:creationId xmlns:p14="http://schemas.microsoft.com/office/powerpoint/2010/main" val="28186936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7725"/>
            <a:ext cx="11053762" cy="446715"/>
          </a:xfrm>
        </p:spPr>
        <p:txBody>
          <a:bodyPr>
            <a:normAutofit/>
          </a:bodyPr>
          <a:lstStyle/>
          <a:p>
            <a:r>
              <a:rPr lang="de-DE" sz="2000" noProof="0" dirty="0"/>
              <a:t>Professionalisierung – Qualifikationen für Berufsbildungspersonal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d) Gesellschaftliche und volkswirtschaftliche Aspekte</a:t>
            </a: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ED53B23D-AA56-41F7-AC03-718BA0B5E096}"/>
              </a:ext>
            </a:extLst>
          </p:cNvPr>
          <p:cNvSpPr txBox="1">
            <a:spLocks/>
          </p:cNvSpPr>
          <p:nvPr/>
        </p:nvSpPr>
        <p:spPr>
          <a:xfrm>
            <a:off x="658812" y="1557337"/>
            <a:ext cx="11053761" cy="39592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800" dirty="0">
                <a:latin typeface="+mj-lt"/>
              </a:rPr>
              <a:t>Leichterer Übergang Jugendlicher vom Bildungssystem in die Berufswelt gegenüber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akademisch ausgebildeten Fachkräften (abhängig von der Arbeitsmarktsituation)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800" dirty="0">
                <a:latin typeface="+mj-lt"/>
              </a:rPr>
              <a:t>Beitrag zu sozialer Stabilität durch geringe (Jugend-) Arbeitslosigkeit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800" dirty="0">
                <a:latin typeface="+mj-lt"/>
              </a:rPr>
              <a:t>Großer Pool an qualifizierten Fachkräften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800" dirty="0">
                <a:latin typeface="+mj-lt"/>
              </a:rPr>
              <a:t>Hohe Flexibilität und Mobilität von Fachkräften durch hohes Qualifikationsniveau und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landesweit geltende Standards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800" dirty="0">
                <a:latin typeface="+mj-lt"/>
              </a:rPr>
              <a:t>Starkes Produktivitätswachstum durch qualifizierte Fachkräfte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800" dirty="0">
                <a:latin typeface="+mj-lt"/>
              </a:rPr>
              <a:t>Stärkung der wirtschaftlichen Wettbewerbsfähigkeit eines Landes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800" dirty="0">
                <a:latin typeface="+mj-lt"/>
              </a:rPr>
              <a:t>Hohe gesellschaftliche Akzeptanz der beruflichen Bildung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491556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26083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noProof="0" dirty="0"/>
              <a:t>Berufsbildungsumlage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Anhang: Sonderregelung im Bausektor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EDA1BFDE-045A-4D50-A3E3-62A0F0B5F724}"/>
              </a:ext>
            </a:extLst>
          </p:cNvPr>
          <p:cNvSpPr txBox="1">
            <a:spLocks/>
          </p:cNvSpPr>
          <p:nvPr/>
        </p:nvSpPr>
        <p:spPr>
          <a:xfrm>
            <a:off x="658813" y="1333373"/>
            <a:ext cx="5437187" cy="4183190"/>
          </a:xfrm>
          <a:prstGeom prst="rect">
            <a:avLst/>
          </a:prstGeom>
          <a:solidFill>
            <a:srgbClr val="FBF3E8"/>
          </a:solidFill>
          <a:ln w="6350" cmpd="sng">
            <a:noFill/>
          </a:ln>
          <a:effectLst/>
        </p:spPr>
        <p:txBody>
          <a:bodyPr vert="horz" lIns="360000" tIns="360000" rIns="360000" bIns="360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de-DE" sz="2200" b="1" dirty="0">
                <a:solidFill>
                  <a:schemeClr val="tx1"/>
                </a:solidFill>
                <a:cs typeface="Arial" panose="020B0604020202020204" pitchFamily="34" charset="0"/>
              </a:rPr>
              <a:t>Alle Unternehmen </a:t>
            </a:r>
            <a:br>
              <a:rPr lang="de-DE" sz="22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de-DE" sz="2200" dirty="0">
                <a:solidFill>
                  <a:schemeClr val="tx1"/>
                </a:solidFill>
                <a:cs typeface="Arial" panose="020B0604020202020204" pitchFamily="34" charset="0"/>
              </a:rPr>
              <a:t>im Bausektor </a:t>
            </a:r>
            <a:r>
              <a:rPr lang="de-DE" sz="2200" b="1" dirty="0">
                <a:solidFill>
                  <a:schemeClr val="tx1"/>
                </a:solidFill>
                <a:cs typeface="Arial" panose="020B0604020202020204" pitchFamily="34" charset="0"/>
              </a:rPr>
              <a:t>zahlen</a:t>
            </a:r>
            <a:r>
              <a:rPr lang="de-DE" sz="2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de-DE" sz="3200" b="1" dirty="0">
                <a:solidFill>
                  <a:srgbClr val="D6851B"/>
                </a:solidFill>
                <a:cs typeface="Arial" panose="020B0604020202020204" pitchFamily="34" charset="0"/>
              </a:rPr>
              <a:t>1,9 %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de-DE" sz="1600" dirty="0">
                <a:solidFill>
                  <a:schemeClr val="tx1"/>
                </a:solidFill>
                <a:cs typeface="Arial" panose="020B0604020202020204" pitchFamily="34" charset="0"/>
              </a:rPr>
              <a:t>der Bruttolohnsumme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de-DE" sz="1600" dirty="0">
                <a:solidFill>
                  <a:schemeClr val="tx1"/>
                </a:solidFill>
                <a:cs typeface="Arial" panose="020B0604020202020204" pitchFamily="34" charset="0"/>
              </a:rPr>
              <a:t>in einen Ausbildungsfonds unabhängig davon, </a:t>
            </a:r>
            <a:br>
              <a:rPr lang="de-DE" sz="1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cs typeface="Arial" panose="020B0604020202020204" pitchFamily="34" charset="0"/>
              </a:rPr>
              <a:t>ob sie ausbilden oder nicht</a:t>
            </a:r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9B46BD1A-B1C1-4795-AF7F-5C4B1981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33373"/>
            <a:ext cx="5437187" cy="4183190"/>
          </a:xfrm>
          <a:solidFill>
            <a:srgbClr val="FBF3E8"/>
          </a:solidFill>
          <a:ln w="6350" cmpd="sng">
            <a:noFill/>
          </a:ln>
        </p:spPr>
        <p:txBody>
          <a:bodyPr lIns="360000" tIns="360000" rIns="360000" bIns="360000" anchor="t" anchorCtr="0"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2200" b="1" dirty="0">
                <a:cs typeface="Arial" panose="020B0604020202020204" pitchFamily="34" charset="0"/>
              </a:rPr>
              <a:t>Ausbildungsbetrieben </a:t>
            </a:r>
            <a:br>
              <a:rPr lang="de-DE" sz="2200" b="1" dirty="0">
                <a:cs typeface="Arial" panose="020B0604020202020204" pitchFamily="34" charset="0"/>
              </a:rPr>
            </a:br>
            <a:r>
              <a:rPr lang="de-DE" sz="2200" b="1" dirty="0">
                <a:cs typeface="Arial" panose="020B0604020202020204" pitchFamily="34" charset="0"/>
              </a:rPr>
              <a:t>werden erstattet: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endParaRPr lang="de-DE" sz="250" b="1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D6851B"/>
              </a:buClr>
              <a:buSzPct val="70000"/>
            </a:pPr>
            <a:r>
              <a:rPr lang="de-DE" sz="1600" dirty="0">
                <a:cs typeface="Arial" panose="020B0604020202020204" pitchFamily="34" charset="0"/>
              </a:rPr>
              <a:t>Große Teile der Kosten für Ausbildung im eigenen Unternehmen oder ÜBS </a:t>
            </a:r>
            <a:endParaRPr lang="de-DE" sz="1600" dirty="0"/>
          </a:p>
          <a:p>
            <a:pPr>
              <a:spcBef>
                <a:spcPts val="600"/>
              </a:spcBef>
              <a:buClr>
                <a:srgbClr val="D6851B"/>
              </a:buClr>
              <a:buSzPct val="70000"/>
            </a:pPr>
            <a:r>
              <a:rPr lang="de-DE" sz="1600" dirty="0">
                <a:cs typeface="Arial" panose="020B0604020202020204" pitchFamily="34" charset="0"/>
              </a:rPr>
              <a:t>Kostenübernahme* in gewerblich-technischen Berufen z. B.: </a:t>
            </a:r>
          </a:p>
          <a:p>
            <a:pPr marL="0" indent="0" defTabSz="539750">
              <a:lnSpc>
                <a:spcPts val="2400"/>
              </a:lnSpc>
              <a:spcBef>
                <a:spcPts val="600"/>
              </a:spcBef>
              <a:buNone/>
            </a:pPr>
            <a:r>
              <a:rPr lang="de-DE" sz="1600" dirty="0">
                <a:cs typeface="Arial" panose="020B0604020202020204" pitchFamily="34" charset="0"/>
              </a:rPr>
              <a:t>	für 10 Monate im 1. Jahr</a:t>
            </a:r>
            <a:br>
              <a:rPr lang="de-DE" sz="1600" dirty="0">
                <a:cs typeface="Arial" panose="020B0604020202020204" pitchFamily="34" charset="0"/>
              </a:rPr>
            </a:br>
            <a:r>
              <a:rPr lang="de-DE" sz="1600" dirty="0">
                <a:cs typeface="Arial" panose="020B0604020202020204" pitchFamily="34" charset="0"/>
              </a:rPr>
              <a:t>	für 4 bzw. 6 Monate im 2. Jahr</a:t>
            </a:r>
            <a:br>
              <a:rPr lang="de-DE" sz="1600" dirty="0">
                <a:cs typeface="Arial" panose="020B0604020202020204" pitchFamily="34" charset="0"/>
              </a:rPr>
            </a:br>
            <a:r>
              <a:rPr lang="de-DE" sz="1600" dirty="0">
                <a:cs typeface="Arial" panose="020B0604020202020204" pitchFamily="34" charset="0"/>
              </a:rPr>
              <a:t>	für 1 Monat im 3. Jahr</a:t>
            </a:r>
            <a:br>
              <a:rPr lang="de-DE" sz="1600" dirty="0">
                <a:cs typeface="Arial" panose="020B0604020202020204" pitchFamily="34" charset="0"/>
              </a:rPr>
            </a:br>
            <a:r>
              <a:rPr lang="de-DE" sz="1600" dirty="0">
                <a:cs typeface="Arial" panose="020B0604020202020204" pitchFamily="34" charset="0"/>
              </a:rPr>
              <a:t>	gemäß der steigenden Produktivität</a:t>
            </a:r>
            <a:endParaRPr lang="de-DE" sz="1800" dirty="0"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36C7CED-D2F3-4118-88A1-F7176B0D253E}"/>
              </a:ext>
            </a:extLst>
          </p:cNvPr>
          <p:cNvSpPr txBox="1"/>
          <p:nvPr/>
        </p:nvSpPr>
        <p:spPr>
          <a:xfrm>
            <a:off x="571130" y="5720178"/>
            <a:ext cx="7303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* Erstattung von Ausbildungsvergütungen und Sozialaufwendungen, Quelle: SOKA-BAU </a:t>
            </a:r>
          </a:p>
        </p:txBody>
      </p:sp>
    </p:spTree>
    <p:extLst>
      <p:ext uri="{BB962C8B-B14F-4D97-AF65-F5344CB8AC3E}">
        <p14:creationId xmlns:p14="http://schemas.microsoft.com/office/powerpoint/2010/main" val="257085127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Weitere Informationen</a:t>
            </a: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23" y="1808163"/>
            <a:ext cx="6460877" cy="162083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de-DE" sz="1800" noProof="0" dirty="0"/>
              <a:t>Diese Präsentation und weitere Präsentationen sowie Informationen zur deutschen Berufsbildung und internationalen Berufsbildungszusammenarbeit erhalten Sie auf unserer Webseite: </a:t>
            </a:r>
          </a:p>
          <a:p>
            <a:pPr marL="0" indent="0">
              <a:buNone/>
            </a:pPr>
            <a:br>
              <a:rPr lang="de-DE" sz="1800" b="1" spc="100" noProof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sz="1800" b="1" spc="80" noProof="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lang="de-DE" sz="1800" b="1" spc="80" noProof="0" dirty="0">
              <a:solidFill>
                <a:srgbClr val="E27F1C"/>
              </a:solidFill>
            </a:endParaRPr>
          </a:p>
          <a:p>
            <a:pPr marL="0" indent="0">
              <a:buNone/>
            </a:pPr>
            <a:endParaRPr lang="de-DE" sz="1400" b="1" noProof="0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A3A0241-8DA4-40A3-A6AA-51BBABD44202}"/>
              </a:ext>
            </a:extLst>
          </p:cNvPr>
          <p:cNvSpPr txBox="1">
            <a:spLocks/>
          </p:cNvSpPr>
          <p:nvPr/>
        </p:nvSpPr>
        <p:spPr>
          <a:xfrm>
            <a:off x="658813" y="4192735"/>
            <a:ext cx="11053762" cy="135672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600" b="1" dirty="0">
                <a:latin typeface="+mj-lt"/>
              </a:rPr>
              <a:t>Quellen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de-DE" sz="1600" dirty="0">
                <a:latin typeface="+mj-lt"/>
              </a:rPr>
              <a:t>BIBB Datenreport (</a:t>
            </a:r>
            <a:r>
              <a:rPr lang="de-DE" sz="1600" dirty="0">
                <a:solidFill>
                  <a:srgbClr val="E27F1C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>
                <a:latin typeface="+mj-lt"/>
              </a:rPr>
              <a:t>)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de-DE" sz="1600" dirty="0">
                <a:latin typeface="+mj-lt"/>
              </a:rPr>
              <a:t>BIBB Report 2/2025 (</a:t>
            </a:r>
            <a:r>
              <a:rPr lang="de-DE" sz="1600" dirty="0">
                <a:solidFill>
                  <a:srgbClr val="E27F1C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>
                <a:latin typeface="+mj-lt"/>
              </a:rPr>
              <a:t>)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de-DE" sz="1600" dirty="0"/>
              <a:t>Berufsbildungsbericht BMBFSFJ (</a:t>
            </a:r>
            <a:r>
              <a:rPr lang="de-DE" sz="160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/>
              <a:t>)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endParaRPr lang="de-DE" sz="1600" dirty="0"/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endParaRPr lang="de-DE" sz="1600" dirty="0">
              <a:latin typeface="+mj-lt"/>
            </a:endParaRP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de-DE" sz="1600" dirty="0">
                <a:latin typeface="+mj-lt"/>
              </a:rPr>
              <a:t>KMK (</a:t>
            </a:r>
            <a:r>
              <a:rPr lang="de-DE" sz="1600" dirty="0">
                <a:solidFill>
                  <a:srgbClr val="E27F1C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>
                <a:latin typeface="+mj-lt"/>
              </a:rPr>
              <a:t>)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de-DE" sz="1600" dirty="0">
                <a:latin typeface="+mj-lt"/>
              </a:rPr>
              <a:t>BMFTR Datenportal (</a:t>
            </a:r>
            <a:r>
              <a:rPr lang="de-DE" sz="1600" dirty="0">
                <a:solidFill>
                  <a:srgbClr val="E27F1C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>
                <a:latin typeface="+mj-lt"/>
              </a:rPr>
              <a:t>)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de-DE" sz="1600" dirty="0">
                <a:latin typeface="+mj-lt"/>
              </a:rPr>
              <a:t>Destatis Statistik zu Berufsbildung </a:t>
            </a:r>
            <a:r>
              <a:rPr lang="en-GB" sz="1600" dirty="0">
                <a:latin typeface="+mj-lt"/>
              </a:rPr>
              <a:t>(</a:t>
            </a:r>
            <a:r>
              <a:rPr lang="en-GB" sz="1600" dirty="0">
                <a:solidFill>
                  <a:srgbClr val="E27F1C"/>
                </a:solidFill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noProof="0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noProof="0" dirty="0">
                <a:solidFill>
                  <a:srgbClr val="D6851B"/>
                </a:solidFill>
              </a:rPr>
              <a:t>1. Die Finanzierung im deutschen dualen System </a:t>
            </a:r>
            <a:endParaRPr lang="de-DE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4A5880-57F5-4196-A904-4211D6EF3921}"/>
              </a:ext>
            </a:extLst>
          </p:cNvPr>
          <p:cNvSpPr txBox="1"/>
          <p:nvPr/>
        </p:nvSpPr>
        <p:spPr>
          <a:xfrm>
            <a:off x="658812" y="1572161"/>
            <a:ext cx="7528844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Warum bilden Unternehmen aus? 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Wie rechnen die Arbeitgeber? 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Wer kommt für welche Kosten auf?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Wie verteilen sich die Kosten?</a:t>
            </a:r>
          </a:p>
        </p:txBody>
      </p:sp>
    </p:spTree>
    <p:extLst>
      <p:ext uri="{BB962C8B-B14F-4D97-AF65-F5344CB8AC3E}">
        <p14:creationId xmlns:p14="http://schemas.microsoft.com/office/powerpoint/2010/main" val="424416615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615" y="3414473"/>
            <a:ext cx="3247052" cy="612000"/>
          </a:xfrm>
          <a:solidFill>
            <a:srgbClr val="D6851B"/>
          </a:solidFill>
        </p:spPr>
        <p:txBody>
          <a:bodyPr lIns="0">
            <a:noAutofit/>
          </a:bodyPr>
          <a:lstStyle/>
          <a:p>
            <a:pPr algn="ctr"/>
            <a:r>
              <a:rPr lang="de-DE" noProof="0" dirty="0">
                <a:latin typeface="+mn-lt"/>
              </a:rPr>
              <a:t>Ich möchte ausbilden, weil…</a:t>
            </a:r>
            <a:endParaRPr lang="de-DE" sz="1800" noProof="0" dirty="0">
              <a:latin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1. a) Warum bilden Unternehmen aus?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CC6A4D8-F2AA-423F-5907-056154E96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3781" y="1538758"/>
            <a:ext cx="959839" cy="1875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4CE911C-0559-4B9C-8704-56FF31745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4247" y="1522129"/>
            <a:ext cx="602800" cy="1899388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2ADD8E39-79AA-4509-A046-130EB8ED90E4}"/>
              </a:ext>
            </a:extLst>
          </p:cNvPr>
          <p:cNvSpPr/>
          <p:nvPr/>
        </p:nvSpPr>
        <p:spPr>
          <a:xfrm>
            <a:off x="1019175" y="1400904"/>
            <a:ext cx="3732520" cy="1401716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accent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dirty="0">
                <a:solidFill>
                  <a:schemeClr val="tx1"/>
                </a:solidFill>
              </a:rPr>
              <a:t>…ich möchte, dass Mitarbeitende ihre Aufgaben und Pflichten im Betrieb kompetent ausführen – jetzt und in Zukunft.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5A06AD9-3413-4672-B595-BF2EC80656BD}"/>
              </a:ext>
            </a:extLst>
          </p:cNvPr>
          <p:cNvSpPr/>
          <p:nvPr/>
        </p:nvSpPr>
        <p:spPr>
          <a:xfrm>
            <a:off x="658814" y="3117199"/>
            <a:ext cx="3732520" cy="909274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accent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dirty="0">
                <a:solidFill>
                  <a:schemeClr val="tx1"/>
                </a:solidFill>
              </a:rPr>
              <a:t>…mich die finanziellen Vorteile überzeugen.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32B157C-7DB8-4E05-B42B-F18D1E5DA6CD}"/>
              </a:ext>
            </a:extLst>
          </p:cNvPr>
          <p:cNvSpPr/>
          <p:nvPr/>
        </p:nvSpPr>
        <p:spPr>
          <a:xfrm>
            <a:off x="637005" y="4274366"/>
            <a:ext cx="3732520" cy="663053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accent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en-GB" sz="1600" dirty="0">
                <a:solidFill>
                  <a:schemeClr val="tx1"/>
                </a:solidFill>
              </a:rPr>
              <a:t>…I bear the social responsibility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6B6B0BE-9309-494D-9B18-85CBD89BD392}"/>
              </a:ext>
            </a:extLst>
          </p:cNvPr>
          <p:cNvSpPr/>
          <p:nvPr/>
        </p:nvSpPr>
        <p:spPr>
          <a:xfrm>
            <a:off x="7614964" y="1400904"/>
            <a:ext cx="3732520" cy="663053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accent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dirty="0">
                <a:solidFill>
                  <a:schemeClr val="tx1"/>
                </a:solidFill>
              </a:rPr>
              <a:t>…ich loyale Mitarbeitende brauche.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D3E1C15-F040-44F1-B5E4-3C8B039D1611}"/>
              </a:ext>
            </a:extLst>
          </p:cNvPr>
          <p:cNvSpPr/>
          <p:nvPr/>
        </p:nvSpPr>
        <p:spPr>
          <a:xfrm>
            <a:off x="7980055" y="2285033"/>
            <a:ext cx="3732520" cy="909274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accent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dirty="0">
                <a:solidFill>
                  <a:schemeClr val="tx1"/>
                </a:solidFill>
              </a:rPr>
              <a:t>…ich dadurch Einarbeitungs- und Umschulungskosten einspare.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78516D2-4306-429C-8DEC-A1D4731D8087}"/>
              </a:ext>
            </a:extLst>
          </p:cNvPr>
          <p:cNvSpPr/>
          <p:nvPr/>
        </p:nvSpPr>
        <p:spPr>
          <a:xfrm>
            <a:off x="4655694" y="4791955"/>
            <a:ext cx="6360512" cy="724608"/>
          </a:xfrm>
          <a:prstGeom prst="rect">
            <a:avLst/>
          </a:prstGeom>
          <a:solidFill>
            <a:srgbClr val="D6851B">
              <a:alpha val="80000"/>
            </a:srgb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bg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2000" dirty="0">
                <a:solidFill>
                  <a:schemeClr val="bg1"/>
                </a:solidFill>
              </a:rPr>
              <a:t>…sich die Investition in Ausbildung langfristig auszahlt.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833DE6E-EDA4-4990-90CF-24410C6F02D4}"/>
              </a:ext>
            </a:extLst>
          </p:cNvPr>
          <p:cNvSpPr/>
          <p:nvPr/>
        </p:nvSpPr>
        <p:spPr>
          <a:xfrm>
            <a:off x="7980055" y="3415383"/>
            <a:ext cx="3732520" cy="1155495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accent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spc="-10" dirty="0">
                <a:solidFill>
                  <a:schemeClr val="tx1"/>
                </a:solidFill>
              </a:rPr>
              <a:t>…ich den produktiven und innovativen </a:t>
            </a:r>
            <a:r>
              <a:rPr lang="de-DE" sz="1600" dirty="0">
                <a:solidFill>
                  <a:schemeClr val="tx1"/>
                </a:solidFill>
              </a:rPr>
              <a:t>Beitrag von jungen Mitarbeitenden schätze.</a:t>
            </a:r>
          </a:p>
        </p:txBody>
      </p:sp>
    </p:spTree>
    <p:extLst>
      <p:ext uri="{BB962C8B-B14F-4D97-AF65-F5344CB8AC3E}">
        <p14:creationId xmlns:p14="http://schemas.microsoft.com/office/powerpoint/2010/main" val="34055758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2680" y="2133600"/>
            <a:ext cx="2520000" cy="1440000"/>
          </a:xfrm>
          <a:solidFill>
            <a:srgbClr val="D6851B"/>
          </a:solidFill>
          <a:ln w="57150">
            <a:noFill/>
          </a:ln>
        </p:spPr>
        <p:txBody>
          <a:bodyPr lIns="0">
            <a:noAutofit/>
          </a:bodyPr>
          <a:lstStyle/>
          <a:p>
            <a:pPr algn="ctr"/>
            <a:r>
              <a:rPr lang="de-DE" sz="2400" spc="20" noProof="0" dirty="0"/>
              <a:t>Erträge</a:t>
            </a:r>
            <a:endParaRPr lang="de-DE" spc="20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1. b) Wie rechnen die Arbeitgeber?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0A0DAF62-C71D-4F91-9EB4-EB7BA3F25417}"/>
              </a:ext>
            </a:extLst>
          </p:cNvPr>
          <p:cNvSpPr txBox="1">
            <a:spLocks/>
          </p:cNvSpPr>
          <p:nvPr/>
        </p:nvSpPr>
        <p:spPr>
          <a:xfrm>
            <a:off x="658813" y="2133600"/>
            <a:ext cx="2520000" cy="144000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spc="20" dirty="0"/>
              <a:t>Bruttokosten</a:t>
            </a:r>
            <a:endParaRPr lang="de-DE" spc="2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0F1B167-B43F-4185-8174-3E7C4D386165}"/>
              </a:ext>
            </a:extLst>
          </p:cNvPr>
          <p:cNvSpPr txBox="1">
            <a:spLocks/>
          </p:cNvSpPr>
          <p:nvPr/>
        </p:nvSpPr>
        <p:spPr>
          <a:xfrm>
            <a:off x="8711836" y="2133600"/>
            <a:ext cx="2520000" cy="1440000"/>
          </a:xfrm>
          <a:prstGeom prst="rect">
            <a:avLst/>
          </a:prstGeom>
          <a:solidFill>
            <a:srgbClr val="D6851B">
              <a:alpha val="70000"/>
            </a:srgbClr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spc="20" dirty="0"/>
              <a:t>Nettokosten</a:t>
            </a:r>
            <a:endParaRPr lang="de-DE" spc="20" dirty="0"/>
          </a:p>
        </p:txBody>
      </p:sp>
      <p:sp>
        <p:nvSpPr>
          <p:cNvPr id="3" name="Gleich 2">
            <a:extLst>
              <a:ext uri="{FF2B5EF4-FFF2-40B4-BE49-F238E27FC236}">
                <a16:creationId xmlns:a16="http://schemas.microsoft.com/office/drawing/2014/main" id="{85593F77-389A-40BA-9AAE-8A23CEA52472}"/>
              </a:ext>
            </a:extLst>
          </p:cNvPr>
          <p:cNvSpPr/>
          <p:nvPr/>
        </p:nvSpPr>
        <p:spPr>
          <a:xfrm>
            <a:off x="7502541" y="2518540"/>
            <a:ext cx="769434" cy="670119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Minuszeichen 3">
            <a:extLst>
              <a:ext uri="{FF2B5EF4-FFF2-40B4-BE49-F238E27FC236}">
                <a16:creationId xmlns:a16="http://schemas.microsoft.com/office/drawing/2014/main" id="{F9F66FB7-12A8-465A-8797-D8B41AC50972}"/>
              </a:ext>
            </a:extLst>
          </p:cNvPr>
          <p:cNvSpPr/>
          <p:nvPr/>
        </p:nvSpPr>
        <p:spPr>
          <a:xfrm>
            <a:off x="3528674" y="2569075"/>
            <a:ext cx="664145" cy="633255"/>
          </a:xfrm>
          <a:prstGeom prst="mathMinu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70514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A46D50A1-29E0-6215-A80A-887FB7C63936}"/>
              </a:ext>
            </a:extLst>
          </p:cNvPr>
          <p:cNvSpPr/>
          <p:nvPr/>
        </p:nvSpPr>
        <p:spPr>
          <a:xfrm>
            <a:off x="658813" y="1844675"/>
            <a:ext cx="4443923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Betrieb  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C63104D-CCE9-9A14-F570-05346152E897}"/>
              </a:ext>
            </a:extLst>
          </p:cNvPr>
          <p:cNvSpPr/>
          <p:nvPr/>
        </p:nvSpPr>
        <p:spPr>
          <a:xfrm>
            <a:off x="7222396" y="1844675"/>
            <a:ext cx="4497414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Berufsschule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54D4281-F5C9-4EA3-B8E6-82F3A4419788}"/>
              </a:ext>
            </a:extLst>
          </p:cNvPr>
          <p:cNvSpPr/>
          <p:nvPr/>
        </p:nvSpPr>
        <p:spPr>
          <a:xfrm>
            <a:off x="4862798" y="1285712"/>
            <a:ext cx="2619395" cy="26193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D93108AF-D0DC-48E4-9B53-0CAB1B401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9568" y="1334592"/>
            <a:ext cx="2665854" cy="251163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noProof="0" dirty="0">
                <a:solidFill>
                  <a:srgbClr val="D6851B"/>
                </a:solidFill>
              </a:rPr>
              <a:t>1. c) Wer kommt für welche Kosten auf?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D91FE6B-BD17-492F-B940-62D0B56F92FA}"/>
              </a:ext>
            </a:extLst>
          </p:cNvPr>
          <p:cNvSpPr txBox="1"/>
          <p:nvPr/>
        </p:nvSpPr>
        <p:spPr>
          <a:xfrm>
            <a:off x="3966487" y="844482"/>
            <a:ext cx="4259026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de-DE" b="1" spc="20" dirty="0">
                <a:solidFill>
                  <a:srgbClr val="D6851B"/>
                </a:solidFill>
              </a:rPr>
              <a:t>Zwei Lernorte – Geteilte Zuständigkeiten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703572" y="2890295"/>
            <a:ext cx="4107618" cy="26048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de-DE" b="1" dirty="0"/>
              <a:t>Ausbildung im Arbeitsprozess</a:t>
            </a:r>
          </a:p>
          <a:p>
            <a:pPr>
              <a:spcAft>
                <a:spcPts val="600"/>
              </a:spcAft>
            </a:pPr>
            <a:r>
              <a:rPr lang="de-DE" sz="1400" dirty="0"/>
              <a:t>Rechtsbasis: Ausbildungsvertrag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Betrieb schafft die Voraussetzungen </a:t>
            </a:r>
            <a:br>
              <a:rPr lang="de-DE" sz="1600" dirty="0"/>
            </a:br>
            <a:r>
              <a:rPr lang="de-DE" sz="1600" dirty="0"/>
              <a:t>für eine Ausbildung am Arbeitsplatz (Ausbildungspersonal, Lehrwerkstatt…)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Betrieb zahlt den Auszubildenden eine Ausbildungsvergütung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</a:pPr>
            <a:endParaRPr lang="de-DE" sz="1600" b="1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1" dirty="0"/>
              <a:t>Der Betrieb trägt die Kosten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6D6066D-236C-4A16-92AA-6E3064283376}"/>
              </a:ext>
            </a:extLst>
          </p:cNvPr>
          <p:cNvSpPr txBox="1"/>
          <p:nvPr/>
        </p:nvSpPr>
        <p:spPr>
          <a:xfrm>
            <a:off x="7768028" y="2877507"/>
            <a:ext cx="4497413" cy="26202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de-DE" b="1" dirty="0"/>
              <a:t>Unterricht in der Berufsschule</a:t>
            </a:r>
          </a:p>
          <a:p>
            <a:pPr>
              <a:spcAft>
                <a:spcPts val="600"/>
              </a:spcAft>
            </a:pPr>
            <a:r>
              <a:rPr lang="de-DE" sz="1400" dirty="0"/>
              <a:t>Rechtsbasis: Schulgesetze der Länder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Städte und Kommunen finanzieren </a:t>
            </a:r>
            <a:br>
              <a:rPr lang="de-DE" sz="1600" dirty="0"/>
            </a:br>
            <a:r>
              <a:rPr lang="de-DE" sz="1600" dirty="0"/>
              <a:t>die Berufsschulen (Gebäude, Lehrkräfte, </a:t>
            </a:r>
            <a:br>
              <a:rPr lang="de-DE" sz="1600" dirty="0"/>
            </a:br>
            <a:r>
              <a:rPr lang="de-DE" sz="1600" dirty="0"/>
              <a:t>Unterrichtsmittel)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Der Unterricht ist für die Auszubildenden </a:t>
            </a:r>
            <a:br>
              <a:rPr lang="de-DE" sz="1600" dirty="0"/>
            </a:br>
            <a:r>
              <a:rPr lang="de-DE" sz="1600" dirty="0"/>
              <a:t>kostenfrei</a:t>
            </a:r>
          </a:p>
          <a:p>
            <a:pPr>
              <a:spcAft>
                <a:spcPts val="600"/>
              </a:spcAft>
            </a:pPr>
            <a:endParaRPr lang="de-DE" sz="1600" b="1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1" dirty="0"/>
              <a:t> Der Staat trägt die Kosten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F8AF65D-E3FC-47D9-B7BC-A3A467C01872}"/>
              </a:ext>
            </a:extLst>
          </p:cNvPr>
          <p:cNvSpPr txBox="1"/>
          <p:nvPr/>
        </p:nvSpPr>
        <p:spPr>
          <a:xfrm>
            <a:off x="4043404" y="1963398"/>
            <a:ext cx="688091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200" b="1" dirty="0">
                <a:solidFill>
                  <a:schemeClr val="bg1"/>
                </a:solidFill>
              </a:rPr>
              <a:t>70 %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95D83C3-9E44-4294-B549-E1318AE5F761}"/>
              </a:ext>
            </a:extLst>
          </p:cNvPr>
          <p:cNvSpPr txBox="1"/>
          <p:nvPr/>
        </p:nvSpPr>
        <p:spPr>
          <a:xfrm>
            <a:off x="7768028" y="1963398"/>
            <a:ext cx="688091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200" b="1" dirty="0">
                <a:solidFill>
                  <a:schemeClr val="bg1"/>
                </a:solidFill>
              </a:rPr>
              <a:t>30 %</a:t>
            </a:r>
          </a:p>
        </p:txBody>
      </p: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1. d) Wie verteilen sich die Kosten?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9ED93A1-5681-4ECA-A0D3-41B9FDD9FFC2}"/>
              </a:ext>
            </a:extLst>
          </p:cNvPr>
          <p:cNvSpPr txBox="1">
            <a:spLocks/>
          </p:cNvSpPr>
          <p:nvPr/>
        </p:nvSpPr>
        <p:spPr>
          <a:xfrm>
            <a:off x="664507" y="1743716"/>
            <a:ext cx="7043134" cy="3026970"/>
          </a:xfrm>
          <a:prstGeom prst="rect">
            <a:avLst/>
          </a:prstGeom>
        </p:spPr>
        <p:txBody>
          <a:bodyPr lIns="0" tIns="0" rIns="0" bIns="0" numCol="2" spcCol="72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500" b="1" spc="-20" dirty="0"/>
              <a:t>18,9 % </a:t>
            </a:r>
            <a:r>
              <a:rPr lang="de-DE" sz="1500" spc="-20" dirty="0"/>
              <a:t>(= 396.800) </a:t>
            </a:r>
            <a:r>
              <a:rPr lang="de-DE" sz="1500" b="1" spc="-20" dirty="0"/>
              <a:t>der deutschen Unternehmen bilden dual aus. </a:t>
            </a:r>
            <a:r>
              <a:rPr lang="de-DE" sz="1500" spc="-20" dirty="0"/>
              <a:t>Die meisten von ihnen sind kleine und mittelständische Unternehmen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500" b="1" spc="-20" dirty="0"/>
              <a:t>9,7 Mrd. € bringt die Wirtschaft für Berufsausbildung auf </a:t>
            </a:r>
            <a:r>
              <a:rPr lang="de-DE" sz="1500" spc="-20" dirty="0"/>
              <a:t>(Gesamt-Nettokosten, </a:t>
            </a:r>
            <a:r>
              <a:rPr lang="de-DE" altLang="de-DE" sz="1600" dirty="0">
                <a:latin typeface="+mj-lt"/>
                <a:cs typeface="+mn-cs"/>
              </a:rPr>
              <a:t>Ausbildungsjahr 2022/23</a:t>
            </a:r>
            <a:r>
              <a:rPr lang="de-DE" sz="1500" spc="-20" dirty="0"/>
              <a:t>)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500" spc="-20" dirty="0"/>
              <a:t>Betriebe bilden mehr als</a:t>
            </a:r>
            <a:r>
              <a:rPr lang="de-DE" sz="1500" b="1" spc="-20" dirty="0"/>
              <a:t> 475.000 </a:t>
            </a:r>
            <a:r>
              <a:rPr lang="de-DE" sz="1500" spc="-20" dirty="0"/>
              <a:t>neue Auszubildende pro Jahr aus, übernehmen </a:t>
            </a:r>
            <a:br>
              <a:rPr lang="de-DE" sz="1500" spc="-20" dirty="0"/>
            </a:br>
            <a:r>
              <a:rPr lang="de-DE" sz="1500" b="1" spc="-20" dirty="0"/>
              <a:t>79 % </a:t>
            </a:r>
            <a:r>
              <a:rPr lang="de-DE" sz="1500" spc="-20" dirty="0"/>
              <a:t>davon 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500" spc="-20" dirty="0"/>
              <a:t>Sie investieren rund </a:t>
            </a:r>
            <a:r>
              <a:rPr lang="de-DE" sz="1500" b="1" spc="-20" dirty="0"/>
              <a:t>26.210 € pro Auszubildendem pro Jahr</a:t>
            </a:r>
            <a:br>
              <a:rPr lang="de-DE" sz="1500" spc="-20" dirty="0"/>
            </a:br>
            <a:r>
              <a:rPr lang="de-DE" sz="1500" spc="-20" dirty="0"/>
              <a:t>(45 % davon Ausbildungsvergütung)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500" b="1" spc="-20" dirty="0"/>
              <a:t>69 % </a:t>
            </a:r>
            <a:r>
              <a:rPr lang="de-DE" sz="1500" spc="-20" dirty="0"/>
              <a:t>der investierten Mittel </a:t>
            </a:r>
            <a:br>
              <a:rPr lang="de-DE" sz="1500" spc="-20" dirty="0"/>
            </a:br>
            <a:r>
              <a:rPr lang="de-DE" sz="1500" spc="-20" dirty="0"/>
              <a:t>refinanzieren sich durch die produktiven Beiträge der Auszubildenden während </a:t>
            </a:r>
            <a:br>
              <a:rPr lang="de-DE" sz="1500" spc="-20" dirty="0"/>
            </a:br>
            <a:r>
              <a:rPr lang="de-DE" sz="1500" spc="-20" dirty="0"/>
              <a:t>der Ausbildung </a:t>
            </a:r>
            <a:br>
              <a:rPr lang="de-DE" sz="1500" spc="-20" dirty="0"/>
            </a:br>
            <a:r>
              <a:rPr lang="de-DE" sz="1600" spc="-20" dirty="0"/>
              <a:t>(</a:t>
            </a:r>
            <a:r>
              <a:rPr lang="de-DE" altLang="de-DE" sz="1400" dirty="0">
                <a:latin typeface="+mj-lt"/>
                <a:cs typeface="+mn-cs"/>
              </a:rPr>
              <a:t>Ausbildungsjahr 2022/23)</a:t>
            </a:r>
            <a:endParaRPr lang="de-DE" sz="1400" spc="-20" dirty="0"/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500" spc="-20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35D6B14-AF9C-4885-89A2-D77EEA0174CA}"/>
              </a:ext>
            </a:extLst>
          </p:cNvPr>
          <p:cNvSpPr txBox="1">
            <a:spLocks/>
          </p:cNvSpPr>
          <p:nvPr/>
        </p:nvSpPr>
        <p:spPr>
          <a:xfrm>
            <a:off x="8129960" y="1744313"/>
            <a:ext cx="3811724" cy="25720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500" b="1" dirty="0"/>
              <a:t>Öffentliche Ausgaben </a:t>
            </a:r>
            <a:r>
              <a:rPr lang="de-DE" sz="1500" dirty="0"/>
              <a:t>für duale Berufsausbildung im Jahr 2023: </a:t>
            </a:r>
            <a:br>
              <a:rPr lang="de-DE" sz="1500" dirty="0"/>
            </a:br>
            <a:r>
              <a:rPr lang="de-DE" sz="1500" b="1" dirty="0"/>
              <a:t>ca. 4,403 Mrd. €</a:t>
            </a:r>
            <a:br>
              <a:rPr lang="de-DE" sz="1500" dirty="0"/>
            </a:br>
            <a:r>
              <a:rPr lang="de-DE" sz="1500" b="1" dirty="0">
                <a:solidFill>
                  <a:srgbClr val="D6851B"/>
                </a:solidFill>
              </a:rPr>
              <a:t>–</a:t>
            </a:r>
            <a:r>
              <a:rPr lang="de-DE" sz="1500" dirty="0"/>
              <a:t>  3,497 Mrd. € für ca. 1.550 Berufsschulen</a:t>
            </a:r>
            <a:br>
              <a:rPr lang="de-DE" sz="1500" dirty="0"/>
            </a:br>
            <a:r>
              <a:rPr lang="de-DE" sz="1500" b="1" dirty="0">
                <a:solidFill>
                  <a:srgbClr val="D6851B"/>
                </a:solidFill>
              </a:rPr>
              <a:t>–</a:t>
            </a:r>
            <a:r>
              <a:rPr lang="de-DE" sz="1500" dirty="0"/>
              <a:t>  0,906 Mrd. € für Steuerungs-, </a:t>
            </a:r>
            <a:br>
              <a:rPr lang="de-DE" sz="1500" dirty="0"/>
            </a:br>
            <a:r>
              <a:rPr lang="de-DE" sz="1500" dirty="0"/>
              <a:t>     Monitoring- und Fördermaßnahmen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E9A813A-DF70-4603-BF1F-73FA2464103A}"/>
              </a:ext>
            </a:extLst>
          </p:cNvPr>
          <p:cNvSpPr/>
          <p:nvPr/>
        </p:nvSpPr>
        <p:spPr>
          <a:xfrm>
            <a:off x="6096000" y="4743078"/>
            <a:ext cx="4488180" cy="872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ct val="200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500" b="1" dirty="0">
                <a:solidFill>
                  <a:srgbClr val="D6851B"/>
                </a:solidFill>
              </a:rPr>
              <a:t>Erhalten</a:t>
            </a:r>
            <a:r>
              <a:rPr lang="de-DE" sz="1500" dirty="0"/>
              <a:t> eine </a:t>
            </a:r>
            <a:r>
              <a:rPr lang="de-DE" sz="1500" b="1" dirty="0"/>
              <a:t>durchschnittliche Ausbildungs-vergütung </a:t>
            </a:r>
            <a:r>
              <a:rPr lang="de-DE" sz="1500" dirty="0"/>
              <a:t>von etwa </a:t>
            </a:r>
            <a:r>
              <a:rPr lang="de-DE" sz="1500" b="1" dirty="0"/>
              <a:t>1.209 € brutto im Monat </a:t>
            </a:r>
            <a:r>
              <a:rPr lang="de-DE" sz="1500" dirty="0"/>
              <a:t>(2025)</a:t>
            </a:r>
          </a:p>
          <a:p>
            <a:pPr marL="285750" indent="-285750">
              <a:lnSpc>
                <a:spcPts val="2200"/>
              </a:lnSpc>
              <a:spcBef>
                <a:spcPct val="200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500" dirty="0"/>
              <a:t>Besuchen die </a:t>
            </a:r>
            <a:r>
              <a:rPr lang="de-DE" sz="1500" b="1" dirty="0"/>
              <a:t>Berufsschule</a:t>
            </a:r>
            <a:r>
              <a:rPr lang="de-DE" sz="1500" dirty="0"/>
              <a:t> </a:t>
            </a:r>
            <a:r>
              <a:rPr lang="de-DE" sz="1500" b="1" dirty="0">
                <a:solidFill>
                  <a:srgbClr val="D6851B"/>
                </a:solidFill>
              </a:rPr>
              <a:t>gebührenfrei	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108EB08-563C-4FB1-86B0-191D708C06C2}"/>
              </a:ext>
            </a:extLst>
          </p:cNvPr>
          <p:cNvGrpSpPr/>
          <p:nvPr/>
        </p:nvGrpSpPr>
        <p:grpSpPr>
          <a:xfrm>
            <a:off x="2724446" y="728353"/>
            <a:ext cx="2968902" cy="1034553"/>
            <a:chOff x="2724446" y="728353"/>
            <a:chExt cx="2968902" cy="1034553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7D863023-0C94-4D27-B5D1-4A2D251B840C}"/>
                </a:ext>
              </a:extLst>
            </p:cNvPr>
            <p:cNvSpPr/>
            <p:nvPr/>
          </p:nvSpPr>
          <p:spPr>
            <a:xfrm>
              <a:off x="2724446" y="1065039"/>
              <a:ext cx="1800000" cy="504000"/>
            </a:xfrm>
            <a:prstGeom prst="roundRect">
              <a:avLst>
                <a:gd name="adj" fmla="val 0"/>
              </a:avLst>
            </a:prstGeom>
            <a:solidFill>
              <a:srgbClr val="D68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Betrieb </a:t>
              </a:r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5905A6E1-B117-4BBD-8EB9-97DE53392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8563" y="728353"/>
              <a:ext cx="1404785" cy="1034553"/>
            </a:xfrm>
            <a:prstGeom prst="rect">
              <a:avLst/>
            </a:prstGeom>
          </p:spPr>
        </p:pic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86892AE-3719-4428-99E0-81FBEDA79E8B}"/>
              </a:ext>
            </a:extLst>
          </p:cNvPr>
          <p:cNvGrpSpPr/>
          <p:nvPr/>
        </p:nvGrpSpPr>
        <p:grpSpPr>
          <a:xfrm>
            <a:off x="8029752" y="570730"/>
            <a:ext cx="2688902" cy="1130615"/>
            <a:chOff x="8029752" y="570730"/>
            <a:chExt cx="2688902" cy="1130615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85BE6DAA-7C7D-49E2-8741-4AC15B186242}"/>
                </a:ext>
              </a:extLst>
            </p:cNvPr>
            <p:cNvSpPr/>
            <p:nvPr/>
          </p:nvSpPr>
          <p:spPr>
            <a:xfrm>
              <a:off x="8918654" y="1065039"/>
              <a:ext cx="1800000" cy="504000"/>
            </a:xfrm>
            <a:prstGeom prst="roundRect">
              <a:avLst>
                <a:gd name="adj" fmla="val 0"/>
              </a:avLst>
            </a:prstGeom>
            <a:solidFill>
              <a:srgbClr val="D6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Staat</a:t>
              </a: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696E8931-9BB3-402F-92CB-87A4C679FE47}"/>
                </a:ext>
              </a:extLst>
            </p:cNvPr>
            <p:cNvGrpSpPr/>
            <p:nvPr/>
          </p:nvGrpSpPr>
          <p:grpSpPr>
            <a:xfrm>
              <a:off x="8029752" y="570730"/>
              <a:ext cx="1339803" cy="1130615"/>
              <a:chOff x="7166075" y="613101"/>
              <a:chExt cx="1099001" cy="927410"/>
            </a:xfrm>
          </p:grpSpPr>
          <p:sp>
            <p:nvSpPr>
              <p:cNvPr id="10" name="Rechteck: eine Ecke abgeschnitten 9">
                <a:extLst>
                  <a:ext uri="{FF2B5EF4-FFF2-40B4-BE49-F238E27FC236}">
                    <a16:creationId xmlns:a16="http://schemas.microsoft.com/office/drawing/2014/main" id="{5A8E883B-E203-42BE-8BF6-ACC38AF65C7E}"/>
                  </a:ext>
                </a:extLst>
              </p:cNvPr>
              <p:cNvSpPr/>
              <p:nvPr/>
            </p:nvSpPr>
            <p:spPr>
              <a:xfrm>
                <a:off x="7299672" y="789255"/>
                <a:ext cx="806538" cy="344379"/>
              </a:xfrm>
              <a:custGeom>
                <a:avLst/>
                <a:gdLst>
                  <a:gd name="connsiteX0" fmla="*/ 0 w 169504"/>
                  <a:gd name="connsiteY0" fmla="*/ 0 h 139592"/>
                  <a:gd name="connsiteX1" fmla="*/ 146238 w 169504"/>
                  <a:gd name="connsiteY1" fmla="*/ 0 h 139592"/>
                  <a:gd name="connsiteX2" fmla="*/ 169504 w 169504"/>
                  <a:gd name="connsiteY2" fmla="*/ 23266 h 139592"/>
                  <a:gd name="connsiteX3" fmla="*/ 169504 w 169504"/>
                  <a:gd name="connsiteY3" fmla="*/ 139592 h 139592"/>
                  <a:gd name="connsiteX4" fmla="*/ 0 w 169504"/>
                  <a:gd name="connsiteY4" fmla="*/ 139592 h 139592"/>
                  <a:gd name="connsiteX5" fmla="*/ 0 w 169504"/>
                  <a:gd name="connsiteY5" fmla="*/ 0 h 139592"/>
                  <a:gd name="connsiteX0" fmla="*/ 0 w 279042"/>
                  <a:gd name="connsiteY0" fmla="*/ 0 h 280086"/>
                  <a:gd name="connsiteX1" fmla="*/ 255776 w 279042"/>
                  <a:gd name="connsiteY1" fmla="*/ 140494 h 280086"/>
                  <a:gd name="connsiteX2" fmla="*/ 279042 w 279042"/>
                  <a:gd name="connsiteY2" fmla="*/ 163760 h 280086"/>
                  <a:gd name="connsiteX3" fmla="*/ 279042 w 279042"/>
                  <a:gd name="connsiteY3" fmla="*/ 280086 h 280086"/>
                  <a:gd name="connsiteX4" fmla="*/ 109538 w 279042"/>
                  <a:gd name="connsiteY4" fmla="*/ 280086 h 280086"/>
                  <a:gd name="connsiteX5" fmla="*/ 0 w 279042"/>
                  <a:gd name="connsiteY5" fmla="*/ 0 h 280086"/>
                  <a:gd name="connsiteX0" fmla="*/ 514350 w 793392"/>
                  <a:gd name="connsiteY0" fmla="*/ 0 h 301517"/>
                  <a:gd name="connsiteX1" fmla="*/ 770126 w 793392"/>
                  <a:gd name="connsiteY1" fmla="*/ 140494 h 301517"/>
                  <a:gd name="connsiteX2" fmla="*/ 793392 w 793392"/>
                  <a:gd name="connsiteY2" fmla="*/ 163760 h 301517"/>
                  <a:gd name="connsiteX3" fmla="*/ 793392 w 793392"/>
                  <a:gd name="connsiteY3" fmla="*/ 280086 h 301517"/>
                  <a:gd name="connsiteX4" fmla="*/ 0 w 793392"/>
                  <a:gd name="connsiteY4" fmla="*/ 301517 h 301517"/>
                  <a:gd name="connsiteX5" fmla="*/ 514350 w 793392"/>
                  <a:gd name="connsiteY5" fmla="*/ 0 h 301517"/>
                  <a:gd name="connsiteX0" fmla="*/ 438150 w 793392"/>
                  <a:gd name="connsiteY0" fmla="*/ 0 h 344379"/>
                  <a:gd name="connsiteX1" fmla="*/ 770126 w 793392"/>
                  <a:gd name="connsiteY1" fmla="*/ 183356 h 344379"/>
                  <a:gd name="connsiteX2" fmla="*/ 793392 w 793392"/>
                  <a:gd name="connsiteY2" fmla="*/ 206622 h 344379"/>
                  <a:gd name="connsiteX3" fmla="*/ 793392 w 793392"/>
                  <a:gd name="connsiteY3" fmla="*/ 322948 h 344379"/>
                  <a:gd name="connsiteX4" fmla="*/ 0 w 793392"/>
                  <a:gd name="connsiteY4" fmla="*/ 344379 h 344379"/>
                  <a:gd name="connsiteX5" fmla="*/ 438150 w 793392"/>
                  <a:gd name="connsiteY5" fmla="*/ 0 h 344379"/>
                  <a:gd name="connsiteX0" fmla="*/ 438150 w 793392"/>
                  <a:gd name="connsiteY0" fmla="*/ 0 h 344379"/>
                  <a:gd name="connsiteX1" fmla="*/ 770126 w 793392"/>
                  <a:gd name="connsiteY1" fmla="*/ 183356 h 344379"/>
                  <a:gd name="connsiteX2" fmla="*/ 793392 w 793392"/>
                  <a:gd name="connsiteY2" fmla="*/ 206622 h 344379"/>
                  <a:gd name="connsiteX3" fmla="*/ 793392 w 793392"/>
                  <a:gd name="connsiteY3" fmla="*/ 322948 h 344379"/>
                  <a:gd name="connsiteX4" fmla="*/ 0 w 793392"/>
                  <a:gd name="connsiteY4" fmla="*/ 344379 h 344379"/>
                  <a:gd name="connsiteX5" fmla="*/ 438150 w 793392"/>
                  <a:gd name="connsiteY5" fmla="*/ 0 h 344379"/>
                  <a:gd name="connsiteX0" fmla="*/ 448915 w 804157"/>
                  <a:gd name="connsiteY0" fmla="*/ 0 h 344379"/>
                  <a:gd name="connsiteX1" fmla="*/ 780891 w 804157"/>
                  <a:gd name="connsiteY1" fmla="*/ 183356 h 344379"/>
                  <a:gd name="connsiteX2" fmla="*/ 804157 w 804157"/>
                  <a:gd name="connsiteY2" fmla="*/ 206622 h 344379"/>
                  <a:gd name="connsiteX3" fmla="*/ 804157 w 804157"/>
                  <a:gd name="connsiteY3" fmla="*/ 322948 h 344379"/>
                  <a:gd name="connsiteX4" fmla="*/ 10765 w 804157"/>
                  <a:gd name="connsiteY4" fmla="*/ 344379 h 344379"/>
                  <a:gd name="connsiteX5" fmla="*/ 448915 w 804157"/>
                  <a:gd name="connsiteY5" fmla="*/ 0 h 344379"/>
                  <a:gd name="connsiteX0" fmla="*/ 448915 w 808920"/>
                  <a:gd name="connsiteY0" fmla="*/ 0 h 344379"/>
                  <a:gd name="connsiteX1" fmla="*/ 780891 w 808920"/>
                  <a:gd name="connsiteY1" fmla="*/ 183356 h 344379"/>
                  <a:gd name="connsiteX2" fmla="*/ 808920 w 808920"/>
                  <a:gd name="connsiteY2" fmla="*/ 259010 h 344379"/>
                  <a:gd name="connsiteX3" fmla="*/ 804157 w 808920"/>
                  <a:gd name="connsiteY3" fmla="*/ 322948 h 344379"/>
                  <a:gd name="connsiteX4" fmla="*/ 10765 w 808920"/>
                  <a:gd name="connsiteY4" fmla="*/ 344379 h 344379"/>
                  <a:gd name="connsiteX5" fmla="*/ 448915 w 808920"/>
                  <a:gd name="connsiteY5" fmla="*/ 0 h 344379"/>
                  <a:gd name="connsiteX0" fmla="*/ 448915 w 808920"/>
                  <a:gd name="connsiteY0" fmla="*/ 0 h 344379"/>
                  <a:gd name="connsiteX1" fmla="*/ 688022 w 808920"/>
                  <a:gd name="connsiteY1" fmla="*/ 145256 h 344379"/>
                  <a:gd name="connsiteX2" fmla="*/ 808920 w 808920"/>
                  <a:gd name="connsiteY2" fmla="*/ 259010 h 344379"/>
                  <a:gd name="connsiteX3" fmla="*/ 804157 w 808920"/>
                  <a:gd name="connsiteY3" fmla="*/ 322948 h 344379"/>
                  <a:gd name="connsiteX4" fmla="*/ 10765 w 808920"/>
                  <a:gd name="connsiteY4" fmla="*/ 344379 h 344379"/>
                  <a:gd name="connsiteX5" fmla="*/ 448915 w 808920"/>
                  <a:gd name="connsiteY5" fmla="*/ 0 h 344379"/>
                  <a:gd name="connsiteX0" fmla="*/ 448915 w 804157"/>
                  <a:gd name="connsiteY0" fmla="*/ 0 h 344379"/>
                  <a:gd name="connsiteX1" fmla="*/ 688022 w 804157"/>
                  <a:gd name="connsiteY1" fmla="*/ 145256 h 344379"/>
                  <a:gd name="connsiteX2" fmla="*/ 797013 w 804157"/>
                  <a:gd name="connsiteY2" fmla="*/ 232816 h 344379"/>
                  <a:gd name="connsiteX3" fmla="*/ 804157 w 804157"/>
                  <a:gd name="connsiteY3" fmla="*/ 322948 h 344379"/>
                  <a:gd name="connsiteX4" fmla="*/ 10765 w 804157"/>
                  <a:gd name="connsiteY4" fmla="*/ 344379 h 344379"/>
                  <a:gd name="connsiteX5" fmla="*/ 448915 w 804157"/>
                  <a:gd name="connsiteY5" fmla="*/ 0 h 344379"/>
                  <a:gd name="connsiteX0" fmla="*/ 448915 w 806538"/>
                  <a:gd name="connsiteY0" fmla="*/ 0 h 344379"/>
                  <a:gd name="connsiteX1" fmla="*/ 688022 w 806538"/>
                  <a:gd name="connsiteY1" fmla="*/ 145256 h 344379"/>
                  <a:gd name="connsiteX2" fmla="*/ 806538 w 806538"/>
                  <a:gd name="connsiteY2" fmla="*/ 242341 h 344379"/>
                  <a:gd name="connsiteX3" fmla="*/ 804157 w 806538"/>
                  <a:gd name="connsiteY3" fmla="*/ 322948 h 344379"/>
                  <a:gd name="connsiteX4" fmla="*/ 10765 w 806538"/>
                  <a:gd name="connsiteY4" fmla="*/ 344379 h 344379"/>
                  <a:gd name="connsiteX5" fmla="*/ 448915 w 806538"/>
                  <a:gd name="connsiteY5" fmla="*/ 0 h 34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6538" h="344379">
                    <a:moveTo>
                      <a:pt x="448915" y="0"/>
                    </a:moveTo>
                    <a:lnTo>
                      <a:pt x="688022" y="145256"/>
                    </a:lnTo>
                    <a:lnTo>
                      <a:pt x="806538" y="242341"/>
                    </a:lnTo>
                    <a:cubicBezTo>
                      <a:pt x="805744" y="269210"/>
                      <a:pt x="804951" y="296079"/>
                      <a:pt x="804157" y="322948"/>
                    </a:cubicBezTo>
                    <a:lnTo>
                      <a:pt x="10765" y="344379"/>
                    </a:lnTo>
                    <a:cubicBezTo>
                      <a:pt x="-24160" y="220061"/>
                      <a:pt x="2827" y="248143"/>
                      <a:pt x="4489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B54AD842-DD29-469E-B8E5-89582D049858}"/>
                  </a:ext>
                </a:extLst>
              </p:cNvPr>
              <p:cNvSpPr/>
              <p:nvPr/>
            </p:nvSpPr>
            <p:spPr>
              <a:xfrm>
                <a:off x="7768108" y="1428366"/>
                <a:ext cx="375862" cy="84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BDA2B345-0944-40F0-849C-E3DF8EACB0AE}"/>
                  </a:ext>
                </a:extLst>
              </p:cNvPr>
              <p:cNvSpPr/>
              <p:nvPr/>
            </p:nvSpPr>
            <p:spPr>
              <a:xfrm rot="5400000">
                <a:off x="7823036" y="1187615"/>
                <a:ext cx="446851" cy="1099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530E52FA-ADBC-49A2-91F6-B95C31E6A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66075" y="613101"/>
                <a:ext cx="1099001" cy="927410"/>
              </a:xfrm>
              <a:prstGeom prst="rect">
                <a:avLst/>
              </a:prstGeom>
            </p:spPr>
          </p:pic>
        </p:grp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32B56A5B-7338-4E23-83A2-52686691A0DD}"/>
              </a:ext>
            </a:extLst>
          </p:cNvPr>
          <p:cNvSpPr txBox="1"/>
          <p:nvPr/>
        </p:nvSpPr>
        <p:spPr>
          <a:xfrm>
            <a:off x="658812" y="5761939"/>
            <a:ext cx="543718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Quellen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BIBB Datenreport zum Berufsbildungsbericht (2026 und 2024), BIBB Report 2/2025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F67D3F6-F387-47AD-A00F-5525DBEF738B}"/>
              </a:ext>
            </a:extLst>
          </p:cNvPr>
          <p:cNvGrpSpPr/>
          <p:nvPr/>
        </p:nvGrpSpPr>
        <p:grpSpPr>
          <a:xfrm>
            <a:off x="3595415" y="4546947"/>
            <a:ext cx="2181155" cy="1001343"/>
            <a:chOff x="3595415" y="4546947"/>
            <a:chExt cx="2181155" cy="1001343"/>
          </a:xfrm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E99C7A92-E5B8-481A-9124-A90EB69FBC9B}"/>
                </a:ext>
              </a:extLst>
            </p:cNvPr>
            <p:cNvSpPr/>
            <p:nvPr/>
          </p:nvSpPr>
          <p:spPr>
            <a:xfrm>
              <a:off x="3976570" y="4848686"/>
              <a:ext cx="1800000" cy="504000"/>
            </a:xfrm>
            <a:prstGeom prst="roundRect">
              <a:avLst>
                <a:gd name="adj" fmla="val 0"/>
              </a:avLst>
            </a:prstGeom>
            <a:solidFill>
              <a:srgbClr val="D68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Auszubildende </a:t>
              </a:r>
            </a:p>
          </p:txBody>
        </p: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87E9F4A9-D30A-4B37-A5FA-409F40F88D00}"/>
                </a:ext>
              </a:extLst>
            </p:cNvPr>
            <p:cNvGrpSpPr/>
            <p:nvPr/>
          </p:nvGrpSpPr>
          <p:grpSpPr>
            <a:xfrm>
              <a:off x="3595415" y="4546947"/>
              <a:ext cx="463762" cy="1001343"/>
              <a:chOff x="2466852" y="4726567"/>
              <a:chExt cx="535353" cy="1155921"/>
            </a:xfrm>
          </p:grpSpPr>
          <p:sp>
            <p:nvSpPr>
              <p:cNvPr id="32" name="Rechteck: abgerundete Ecken 31">
                <a:extLst>
                  <a:ext uri="{FF2B5EF4-FFF2-40B4-BE49-F238E27FC236}">
                    <a16:creationId xmlns:a16="http://schemas.microsoft.com/office/drawing/2014/main" id="{BA85DF55-43D6-4852-B3F8-A459CF8D3EB5}"/>
                  </a:ext>
                </a:extLst>
              </p:cNvPr>
              <p:cNvSpPr/>
              <p:nvPr/>
            </p:nvSpPr>
            <p:spPr>
              <a:xfrm>
                <a:off x="2824520" y="5024046"/>
                <a:ext cx="171093" cy="858442"/>
              </a:xfrm>
              <a:custGeom>
                <a:avLst/>
                <a:gdLst>
                  <a:gd name="connsiteX0" fmla="*/ 0 w 178594"/>
                  <a:gd name="connsiteY0" fmla="*/ 29766 h 419253"/>
                  <a:gd name="connsiteX1" fmla="*/ 29766 w 178594"/>
                  <a:gd name="connsiteY1" fmla="*/ 0 h 419253"/>
                  <a:gd name="connsiteX2" fmla="*/ 148828 w 178594"/>
                  <a:gd name="connsiteY2" fmla="*/ 0 h 419253"/>
                  <a:gd name="connsiteX3" fmla="*/ 178594 w 178594"/>
                  <a:gd name="connsiteY3" fmla="*/ 29766 h 419253"/>
                  <a:gd name="connsiteX4" fmla="*/ 178594 w 178594"/>
                  <a:gd name="connsiteY4" fmla="*/ 389487 h 419253"/>
                  <a:gd name="connsiteX5" fmla="*/ 148828 w 178594"/>
                  <a:gd name="connsiteY5" fmla="*/ 419253 h 419253"/>
                  <a:gd name="connsiteX6" fmla="*/ 29766 w 178594"/>
                  <a:gd name="connsiteY6" fmla="*/ 419253 h 419253"/>
                  <a:gd name="connsiteX7" fmla="*/ 0 w 178594"/>
                  <a:gd name="connsiteY7" fmla="*/ 389487 h 419253"/>
                  <a:gd name="connsiteX8" fmla="*/ 0 w 178594"/>
                  <a:gd name="connsiteY8" fmla="*/ 29766 h 419253"/>
                  <a:gd name="connsiteX0" fmla="*/ 0 w 178594"/>
                  <a:gd name="connsiteY0" fmla="*/ 65485 h 454972"/>
                  <a:gd name="connsiteX1" fmla="*/ 25004 w 178594"/>
                  <a:gd name="connsiteY1" fmla="*/ 0 h 454972"/>
                  <a:gd name="connsiteX2" fmla="*/ 148828 w 178594"/>
                  <a:gd name="connsiteY2" fmla="*/ 35719 h 454972"/>
                  <a:gd name="connsiteX3" fmla="*/ 178594 w 178594"/>
                  <a:gd name="connsiteY3" fmla="*/ 65485 h 454972"/>
                  <a:gd name="connsiteX4" fmla="*/ 178594 w 178594"/>
                  <a:gd name="connsiteY4" fmla="*/ 425206 h 454972"/>
                  <a:gd name="connsiteX5" fmla="*/ 148828 w 178594"/>
                  <a:gd name="connsiteY5" fmla="*/ 454972 h 454972"/>
                  <a:gd name="connsiteX6" fmla="*/ 29766 w 178594"/>
                  <a:gd name="connsiteY6" fmla="*/ 454972 h 454972"/>
                  <a:gd name="connsiteX7" fmla="*/ 0 w 178594"/>
                  <a:gd name="connsiteY7" fmla="*/ 425206 h 454972"/>
                  <a:gd name="connsiteX8" fmla="*/ 0 w 178594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78594 w 192881"/>
                  <a:gd name="connsiteY4" fmla="*/ 425206 h 454972"/>
                  <a:gd name="connsiteX5" fmla="*/ 148828 w 192881"/>
                  <a:gd name="connsiteY5" fmla="*/ 454972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78594 w 192881"/>
                  <a:gd name="connsiteY4" fmla="*/ 425206 h 454972"/>
                  <a:gd name="connsiteX5" fmla="*/ 148828 w 192881"/>
                  <a:gd name="connsiteY5" fmla="*/ 454972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54972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39303 w 192881"/>
                  <a:gd name="connsiteY2" fmla="*/ 38100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39303 w 192881"/>
                  <a:gd name="connsiteY2" fmla="*/ 38100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39303 w 192881"/>
                  <a:gd name="connsiteY2" fmla="*/ 38100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835972"/>
                  <a:gd name="connsiteX1" fmla="*/ 25004 w 192881"/>
                  <a:gd name="connsiteY1" fmla="*/ 0 h 835972"/>
                  <a:gd name="connsiteX2" fmla="*/ 139303 w 192881"/>
                  <a:gd name="connsiteY2" fmla="*/ 38100 h 835972"/>
                  <a:gd name="connsiteX3" fmla="*/ 192881 w 192881"/>
                  <a:gd name="connsiteY3" fmla="*/ 336947 h 835972"/>
                  <a:gd name="connsiteX4" fmla="*/ 183356 w 192881"/>
                  <a:gd name="connsiteY4" fmla="*/ 408538 h 835972"/>
                  <a:gd name="connsiteX5" fmla="*/ 148828 w 192881"/>
                  <a:gd name="connsiteY5" fmla="*/ 447829 h 835972"/>
                  <a:gd name="connsiteX6" fmla="*/ 139304 w 192881"/>
                  <a:gd name="connsiteY6" fmla="*/ 835972 h 835972"/>
                  <a:gd name="connsiteX7" fmla="*/ 0 w 192881"/>
                  <a:gd name="connsiteY7" fmla="*/ 425206 h 835972"/>
                  <a:gd name="connsiteX8" fmla="*/ 0 w 192881"/>
                  <a:gd name="connsiteY8" fmla="*/ 65485 h 835972"/>
                  <a:gd name="connsiteX0" fmla="*/ 0 w 192881"/>
                  <a:gd name="connsiteY0" fmla="*/ 65485 h 835972"/>
                  <a:gd name="connsiteX1" fmla="*/ 25004 w 192881"/>
                  <a:gd name="connsiteY1" fmla="*/ 0 h 835972"/>
                  <a:gd name="connsiteX2" fmla="*/ 139303 w 192881"/>
                  <a:gd name="connsiteY2" fmla="*/ 38100 h 835972"/>
                  <a:gd name="connsiteX3" fmla="*/ 192881 w 192881"/>
                  <a:gd name="connsiteY3" fmla="*/ 336947 h 835972"/>
                  <a:gd name="connsiteX4" fmla="*/ 183356 w 192881"/>
                  <a:gd name="connsiteY4" fmla="*/ 408538 h 835972"/>
                  <a:gd name="connsiteX5" fmla="*/ 127397 w 192881"/>
                  <a:gd name="connsiteY5" fmla="*/ 447829 h 835972"/>
                  <a:gd name="connsiteX6" fmla="*/ 139304 w 192881"/>
                  <a:gd name="connsiteY6" fmla="*/ 835972 h 835972"/>
                  <a:gd name="connsiteX7" fmla="*/ 0 w 192881"/>
                  <a:gd name="connsiteY7" fmla="*/ 425206 h 835972"/>
                  <a:gd name="connsiteX8" fmla="*/ 0 w 192881"/>
                  <a:gd name="connsiteY8" fmla="*/ 65485 h 835972"/>
                  <a:gd name="connsiteX0" fmla="*/ 0 w 192881"/>
                  <a:gd name="connsiteY0" fmla="*/ 65485 h 835972"/>
                  <a:gd name="connsiteX1" fmla="*/ 25004 w 192881"/>
                  <a:gd name="connsiteY1" fmla="*/ 0 h 835972"/>
                  <a:gd name="connsiteX2" fmla="*/ 139303 w 192881"/>
                  <a:gd name="connsiteY2" fmla="*/ 38100 h 835972"/>
                  <a:gd name="connsiteX3" fmla="*/ 192881 w 192881"/>
                  <a:gd name="connsiteY3" fmla="*/ 336947 h 835972"/>
                  <a:gd name="connsiteX4" fmla="*/ 183356 w 192881"/>
                  <a:gd name="connsiteY4" fmla="*/ 408538 h 835972"/>
                  <a:gd name="connsiteX5" fmla="*/ 139304 w 192881"/>
                  <a:gd name="connsiteY5" fmla="*/ 447829 h 835972"/>
                  <a:gd name="connsiteX6" fmla="*/ 139304 w 192881"/>
                  <a:gd name="connsiteY6" fmla="*/ 835972 h 835972"/>
                  <a:gd name="connsiteX7" fmla="*/ 0 w 192881"/>
                  <a:gd name="connsiteY7" fmla="*/ 425206 h 835972"/>
                  <a:gd name="connsiteX8" fmla="*/ 0 w 192881"/>
                  <a:gd name="connsiteY8" fmla="*/ 65485 h 835972"/>
                  <a:gd name="connsiteX0" fmla="*/ 0 w 192881"/>
                  <a:gd name="connsiteY0" fmla="*/ 65485 h 842409"/>
                  <a:gd name="connsiteX1" fmla="*/ 25004 w 192881"/>
                  <a:gd name="connsiteY1" fmla="*/ 0 h 842409"/>
                  <a:gd name="connsiteX2" fmla="*/ 139303 w 192881"/>
                  <a:gd name="connsiteY2" fmla="*/ 38100 h 842409"/>
                  <a:gd name="connsiteX3" fmla="*/ 192881 w 192881"/>
                  <a:gd name="connsiteY3" fmla="*/ 336947 h 842409"/>
                  <a:gd name="connsiteX4" fmla="*/ 183356 w 192881"/>
                  <a:gd name="connsiteY4" fmla="*/ 408538 h 842409"/>
                  <a:gd name="connsiteX5" fmla="*/ 139304 w 192881"/>
                  <a:gd name="connsiteY5" fmla="*/ 447829 h 842409"/>
                  <a:gd name="connsiteX6" fmla="*/ 139304 w 192881"/>
                  <a:gd name="connsiteY6" fmla="*/ 835972 h 842409"/>
                  <a:gd name="connsiteX7" fmla="*/ 109538 w 192881"/>
                  <a:gd name="connsiteY7" fmla="*/ 834781 h 842409"/>
                  <a:gd name="connsiteX8" fmla="*/ 0 w 192881"/>
                  <a:gd name="connsiteY8" fmla="*/ 65485 h 842409"/>
                  <a:gd name="connsiteX0" fmla="*/ 0 w 192881"/>
                  <a:gd name="connsiteY0" fmla="*/ 65485 h 842409"/>
                  <a:gd name="connsiteX1" fmla="*/ 25004 w 192881"/>
                  <a:gd name="connsiteY1" fmla="*/ 0 h 842409"/>
                  <a:gd name="connsiteX2" fmla="*/ 139303 w 192881"/>
                  <a:gd name="connsiteY2" fmla="*/ 38100 h 842409"/>
                  <a:gd name="connsiteX3" fmla="*/ 192881 w 192881"/>
                  <a:gd name="connsiteY3" fmla="*/ 336947 h 842409"/>
                  <a:gd name="connsiteX4" fmla="*/ 183356 w 192881"/>
                  <a:gd name="connsiteY4" fmla="*/ 408538 h 842409"/>
                  <a:gd name="connsiteX5" fmla="*/ 139304 w 192881"/>
                  <a:gd name="connsiteY5" fmla="*/ 447829 h 842409"/>
                  <a:gd name="connsiteX6" fmla="*/ 139304 w 192881"/>
                  <a:gd name="connsiteY6" fmla="*/ 835972 h 842409"/>
                  <a:gd name="connsiteX7" fmla="*/ 109538 w 192881"/>
                  <a:gd name="connsiteY7" fmla="*/ 834781 h 842409"/>
                  <a:gd name="connsiteX8" fmla="*/ 0 w 192881"/>
                  <a:gd name="connsiteY8" fmla="*/ 65485 h 842409"/>
                  <a:gd name="connsiteX0" fmla="*/ 0 w 192881"/>
                  <a:gd name="connsiteY0" fmla="*/ 65485 h 838046"/>
                  <a:gd name="connsiteX1" fmla="*/ 25004 w 192881"/>
                  <a:gd name="connsiteY1" fmla="*/ 0 h 838046"/>
                  <a:gd name="connsiteX2" fmla="*/ 139303 w 192881"/>
                  <a:gd name="connsiteY2" fmla="*/ 38100 h 838046"/>
                  <a:gd name="connsiteX3" fmla="*/ 192881 w 192881"/>
                  <a:gd name="connsiteY3" fmla="*/ 336947 h 838046"/>
                  <a:gd name="connsiteX4" fmla="*/ 183356 w 192881"/>
                  <a:gd name="connsiteY4" fmla="*/ 408538 h 838046"/>
                  <a:gd name="connsiteX5" fmla="*/ 139304 w 192881"/>
                  <a:gd name="connsiteY5" fmla="*/ 447829 h 838046"/>
                  <a:gd name="connsiteX6" fmla="*/ 144066 w 192881"/>
                  <a:gd name="connsiteY6" fmla="*/ 800254 h 838046"/>
                  <a:gd name="connsiteX7" fmla="*/ 109538 w 192881"/>
                  <a:gd name="connsiteY7" fmla="*/ 834781 h 838046"/>
                  <a:gd name="connsiteX8" fmla="*/ 0 w 192881"/>
                  <a:gd name="connsiteY8" fmla="*/ 65485 h 838046"/>
                  <a:gd name="connsiteX0" fmla="*/ 0 w 195263"/>
                  <a:gd name="connsiteY0" fmla="*/ 65485 h 810307"/>
                  <a:gd name="connsiteX1" fmla="*/ 25004 w 195263"/>
                  <a:gd name="connsiteY1" fmla="*/ 0 h 810307"/>
                  <a:gd name="connsiteX2" fmla="*/ 139303 w 195263"/>
                  <a:gd name="connsiteY2" fmla="*/ 38100 h 810307"/>
                  <a:gd name="connsiteX3" fmla="*/ 192881 w 195263"/>
                  <a:gd name="connsiteY3" fmla="*/ 336947 h 810307"/>
                  <a:gd name="connsiteX4" fmla="*/ 183356 w 195263"/>
                  <a:gd name="connsiteY4" fmla="*/ 408538 h 810307"/>
                  <a:gd name="connsiteX5" fmla="*/ 139304 w 195263"/>
                  <a:gd name="connsiteY5" fmla="*/ 447829 h 810307"/>
                  <a:gd name="connsiteX6" fmla="*/ 144066 w 195263"/>
                  <a:gd name="connsiteY6" fmla="*/ 800254 h 810307"/>
                  <a:gd name="connsiteX7" fmla="*/ 195263 w 195263"/>
                  <a:gd name="connsiteY7" fmla="*/ 803825 h 810307"/>
                  <a:gd name="connsiteX8" fmla="*/ 0 w 195263"/>
                  <a:gd name="connsiteY8" fmla="*/ 65485 h 810307"/>
                  <a:gd name="connsiteX0" fmla="*/ 145246 w 171441"/>
                  <a:gd name="connsiteY0" fmla="*/ 858442 h 858442"/>
                  <a:gd name="connsiteX1" fmla="*/ 1182 w 171441"/>
                  <a:gd name="connsiteY1" fmla="*/ 0 h 858442"/>
                  <a:gd name="connsiteX2" fmla="*/ 115481 w 171441"/>
                  <a:gd name="connsiteY2" fmla="*/ 38100 h 858442"/>
                  <a:gd name="connsiteX3" fmla="*/ 169059 w 171441"/>
                  <a:gd name="connsiteY3" fmla="*/ 336947 h 858442"/>
                  <a:gd name="connsiteX4" fmla="*/ 159534 w 171441"/>
                  <a:gd name="connsiteY4" fmla="*/ 408538 h 858442"/>
                  <a:gd name="connsiteX5" fmla="*/ 115482 w 171441"/>
                  <a:gd name="connsiteY5" fmla="*/ 447829 h 858442"/>
                  <a:gd name="connsiteX6" fmla="*/ 120244 w 171441"/>
                  <a:gd name="connsiteY6" fmla="*/ 800254 h 858442"/>
                  <a:gd name="connsiteX7" fmla="*/ 171441 w 171441"/>
                  <a:gd name="connsiteY7" fmla="*/ 803825 h 858442"/>
                  <a:gd name="connsiteX8" fmla="*/ 145246 w 171441"/>
                  <a:gd name="connsiteY8" fmla="*/ 858442 h 858442"/>
                  <a:gd name="connsiteX0" fmla="*/ 146189 w 172384"/>
                  <a:gd name="connsiteY0" fmla="*/ 858442 h 858442"/>
                  <a:gd name="connsiteX1" fmla="*/ 29509 w 172384"/>
                  <a:gd name="connsiteY1" fmla="*/ 755248 h 858442"/>
                  <a:gd name="connsiteX2" fmla="*/ 2125 w 172384"/>
                  <a:gd name="connsiteY2" fmla="*/ 0 h 858442"/>
                  <a:gd name="connsiteX3" fmla="*/ 116424 w 172384"/>
                  <a:gd name="connsiteY3" fmla="*/ 38100 h 858442"/>
                  <a:gd name="connsiteX4" fmla="*/ 170002 w 172384"/>
                  <a:gd name="connsiteY4" fmla="*/ 336947 h 858442"/>
                  <a:gd name="connsiteX5" fmla="*/ 160477 w 172384"/>
                  <a:gd name="connsiteY5" fmla="*/ 408538 h 858442"/>
                  <a:gd name="connsiteX6" fmla="*/ 116425 w 172384"/>
                  <a:gd name="connsiteY6" fmla="*/ 447829 h 858442"/>
                  <a:gd name="connsiteX7" fmla="*/ 121187 w 172384"/>
                  <a:gd name="connsiteY7" fmla="*/ 800254 h 858442"/>
                  <a:gd name="connsiteX8" fmla="*/ 172384 w 172384"/>
                  <a:gd name="connsiteY8" fmla="*/ 803825 h 858442"/>
                  <a:gd name="connsiteX9" fmla="*/ 146189 w 172384"/>
                  <a:gd name="connsiteY9" fmla="*/ 858442 h 858442"/>
                  <a:gd name="connsiteX0" fmla="*/ 144898 w 171093"/>
                  <a:gd name="connsiteY0" fmla="*/ 858442 h 858442"/>
                  <a:gd name="connsiteX1" fmla="*/ 28218 w 171093"/>
                  <a:gd name="connsiteY1" fmla="*/ 755248 h 858442"/>
                  <a:gd name="connsiteX2" fmla="*/ 834 w 171093"/>
                  <a:gd name="connsiteY2" fmla="*/ 0 h 858442"/>
                  <a:gd name="connsiteX3" fmla="*/ 115133 w 171093"/>
                  <a:gd name="connsiteY3" fmla="*/ 38100 h 858442"/>
                  <a:gd name="connsiteX4" fmla="*/ 168711 w 171093"/>
                  <a:gd name="connsiteY4" fmla="*/ 336947 h 858442"/>
                  <a:gd name="connsiteX5" fmla="*/ 159186 w 171093"/>
                  <a:gd name="connsiteY5" fmla="*/ 408538 h 858442"/>
                  <a:gd name="connsiteX6" fmla="*/ 115134 w 171093"/>
                  <a:gd name="connsiteY6" fmla="*/ 447829 h 858442"/>
                  <a:gd name="connsiteX7" fmla="*/ 119896 w 171093"/>
                  <a:gd name="connsiteY7" fmla="*/ 800254 h 858442"/>
                  <a:gd name="connsiteX8" fmla="*/ 171093 w 171093"/>
                  <a:gd name="connsiteY8" fmla="*/ 803825 h 858442"/>
                  <a:gd name="connsiteX9" fmla="*/ 144898 w 171093"/>
                  <a:gd name="connsiteY9" fmla="*/ 858442 h 858442"/>
                  <a:gd name="connsiteX0" fmla="*/ 144898 w 171093"/>
                  <a:gd name="connsiteY0" fmla="*/ 858442 h 858442"/>
                  <a:gd name="connsiteX1" fmla="*/ 28218 w 171093"/>
                  <a:gd name="connsiteY1" fmla="*/ 755248 h 858442"/>
                  <a:gd name="connsiteX2" fmla="*/ 834 w 171093"/>
                  <a:gd name="connsiteY2" fmla="*/ 0 h 858442"/>
                  <a:gd name="connsiteX3" fmla="*/ 115133 w 171093"/>
                  <a:gd name="connsiteY3" fmla="*/ 38100 h 858442"/>
                  <a:gd name="connsiteX4" fmla="*/ 168711 w 171093"/>
                  <a:gd name="connsiteY4" fmla="*/ 336947 h 858442"/>
                  <a:gd name="connsiteX5" fmla="*/ 159186 w 171093"/>
                  <a:gd name="connsiteY5" fmla="*/ 408538 h 858442"/>
                  <a:gd name="connsiteX6" fmla="*/ 115134 w 171093"/>
                  <a:gd name="connsiteY6" fmla="*/ 447829 h 858442"/>
                  <a:gd name="connsiteX7" fmla="*/ 127040 w 171093"/>
                  <a:gd name="connsiteY7" fmla="*/ 797873 h 858442"/>
                  <a:gd name="connsiteX8" fmla="*/ 171093 w 171093"/>
                  <a:gd name="connsiteY8" fmla="*/ 803825 h 858442"/>
                  <a:gd name="connsiteX9" fmla="*/ 144898 w 171093"/>
                  <a:gd name="connsiteY9" fmla="*/ 858442 h 85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093" h="858442">
                    <a:moveTo>
                      <a:pt x="144898" y="858442"/>
                    </a:moveTo>
                    <a:cubicBezTo>
                      <a:pt x="128626" y="803118"/>
                      <a:pt x="52229" y="898322"/>
                      <a:pt x="28218" y="755248"/>
                    </a:cubicBezTo>
                    <a:cubicBezTo>
                      <a:pt x="32782" y="621699"/>
                      <a:pt x="-6111" y="72296"/>
                      <a:pt x="834" y="0"/>
                    </a:cubicBezTo>
                    <a:cubicBezTo>
                      <a:pt x="40521" y="0"/>
                      <a:pt x="63540" y="14287"/>
                      <a:pt x="115133" y="38100"/>
                    </a:cubicBezTo>
                    <a:cubicBezTo>
                      <a:pt x="136334" y="116681"/>
                      <a:pt x="168711" y="320508"/>
                      <a:pt x="168711" y="336947"/>
                    </a:cubicBezTo>
                    <a:cubicBezTo>
                      <a:pt x="118705" y="363986"/>
                      <a:pt x="163948" y="379118"/>
                      <a:pt x="159186" y="408538"/>
                    </a:cubicBezTo>
                    <a:cubicBezTo>
                      <a:pt x="159186" y="424977"/>
                      <a:pt x="131573" y="447829"/>
                      <a:pt x="115134" y="447829"/>
                    </a:cubicBezTo>
                    <a:cubicBezTo>
                      <a:pt x="116721" y="565304"/>
                      <a:pt x="125453" y="680398"/>
                      <a:pt x="127040" y="797873"/>
                    </a:cubicBezTo>
                    <a:cubicBezTo>
                      <a:pt x="110601" y="797873"/>
                      <a:pt x="171093" y="820264"/>
                      <a:pt x="171093" y="803825"/>
                    </a:cubicBezTo>
                    <a:lnTo>
                      <a:pt x="144898" y="8584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195E1512-802C-4759-969A-579FC3880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66852" y="4726567"/>
                <a:ext cx="535353" cy="11481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 Kosten- und Ertragsarten im Überblick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4A5880-57F5-4196-A904-4211D6EF3921}"/>
              </a:ext>
            </a:extLst>
          </p:cNvPr>
          <p:cNvSpPr txBox="1"/>
          <p:nvPr/>
        </p:nvSpPr>
        <p:spPr>
          <a:xfrm>
            <a:off x="658813" y="1572161"/>
            <a:ext cx="752884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Welche Bruttokosten verursachen Auszubildende?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Wodurch entstehen Erträge?</a:t>
            </a:r>
          </a:p>
        </p:txBody>
      </p:sp>
    </p:spTree>
    <p:extLst>
      <p:ext uri="{BB962C8B-B14F-4D97-AF65-F5344CB8AC3E}">
        <p14:creationId xmlns:p14="http://schemas.microsoft.com/office/powerpoint/2010/main" val="322487078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88D3F5D8-5458-4E52-935C-62225995957D}"/>
              </a:ext>
            </a:extLst>
          </p:cNvPr>
          <p:cNvCxnSpPr>
            <a:cxnSpLocks/>
          </p:cNvCxnSpPr>
          <p:nvPr/>
        </p:nvCxnSpPr>
        <p:spPr>
          <a:xfrm>
            <a:off x="7580062" y="1460241"/>
            <a:ext cx="0" cy="26322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0A2D64D1-EB09-4905-8FD5-676750319FFF}"/>
              </a:ext>
            </a:extLst>
          </p:cNvPr>
          <p:cNvCxnSpPr>
            <a:cxnSpLocks/>
          </p:cNvCxnSpPr>
          <p:nvPr/>
        </p:nvCxnSpPr>
        <p:spPr>
          <a:xfrm>
            <a:off x="10471365" y="1460241"/>
            <a:ext cx="0" cy="34257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75DF7342-F18C-496D-9464-C3D83C26C4CA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4740043" y="1460241"/>
            <a:ext cx="17094" cy="26451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7821D28C-4BBD-482A-896E-1338A27EC19D}"/>
              </a:ext>
            </a:extLst>
          </p:cNvPr>
          <p:cNvCxnSpPr>
            <a:cxnSpLocks/>
          </p:cNvCxnSpPr>
          <p:nvPr/>
        </p:nvCxnSpPr>
        <p:spPr>
          <a:xfrm flipH="1">
            <a:off x="1878510" y="1460241"/>
            <a:ext cx="25594" cy="26322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10">
            <a:extLst>
              <a:ext uri="{FF2B5EF4-FFF2-40B4-BE49-F238E27FC236}">
                <a16:creationId xmlns:a16="http://schemas.microsoft.com/office/drawing/2014/main" id="{50D31295-D467-4429-8929-FB57AAEF9787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1904104" y="1232722"/>
            <a:ext cx="8567105" cy="231565"/>
            <a:chOff x="848" y="981"/>
            <a:chExt cx="4035" cy="458"/>
          </a:xfrm>
        </p:grpSpPr>
        <p:sp>
          <p:nvSpPr>
            <p:cNvPr id="39" name="Line 11">
              <a:extLst>
                <a:ext uri="{FF2B5EF4-FFF2-40B4-BE49-F238E27FC236}">
                  <a16:creationId xmlns:a16="http://schemas.microsoft.com/office/drawing/2014/main" id="{F0E03623-6AF1-4403-A09E-FFF546E82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981"/>
              <a:ext cx="0" cy="450"/>
            </a:xfrm>
            <a:prstGeom prst="line">
              <a:avLst/>
            </a:prstGeom>
            <a:noFill/>
            <a:ln w="9360" cap="sq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0" name="Line 12">
              <a:extLst>
                <a:ext uri="{FF2B5EF4-FFF2-40B4-BE49-F238E27FC236}">
                  <a16:creationId xmlns:a16="http://schemas.microsoft.com/office/drawing/2014/main" id="{C797B4E4-4A7A-4298-AB15-74BDD2977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" y="1431"/>
              <a:ext cx="4035" cy="8"/>
            </a:xfrm>
            <a:prstGeom prst="line">
              <a:avLst/>
            </a:prstGeom>
            <a:noFill/>
            <a:ln w="9360" cap="sq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>
                <a:latin typeface="+mj-lt"/>
              </a:endParaRPr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2. a) Welche Bruttokosten verursachen Azubis?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557608"/>
            <a:ext cx="2482420" cy="699404"/>
          </a:xfrm>
          <a:solidFill>
            <a:schemeClr val="bg1">
              <a:lumMod val="65000"/>
            </a:schemeClr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800" spc="20" dirty="0"/>
              <a:t>Personalkosten der Auszubildenden (</a:t>
            </a:r>
            <a:r>
              <a:rPr lang="de-DE" sz="2400" spc="20" baseline="-14000" dirty="0"/>
              <a:t>~ </a:t>
            </a:r>
            <a:r>
              <a:rPr lang="de-DE" sz="1800" spc="20" dirty="0"/>
              <a:t>60 %)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F2D45D2A-CE04-42D0-9076-1FC4CFAA23EC}"/>
              </a:ext>
            </a:extLst>
          </p:cNvPr>
          <p:cNvSpPr txBox="1">
            <a:spLocks/>
          </p:cNvSpPr>
          <p:nvPr/>
        </p:nvSpPr>
        <p:spPr>
          <a:xfrm>
            <a:off x="4716870" y="885539"/>
            <a:ext cx="288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Bruttokosten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B13838D-A3A5-42AA-895A-AA0A579D710B}"/>
              </a:ext>
            </a:extLst>
          </p:cNvPr>
          <p:cNvSpPr txBox="1"/>
          <p:nvPr/>
        </p:nvSpPr>
        <p:spPr>
          <a:xfrm>
            <a:off x="571130" y="5564094"/>
            <a:ext cx="7303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Quellen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BIBB Datenreport zum Berufsbildungsbericht (2026), BIBB Report 2/2025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E22E1AF7-1D63-4F03-B805-7654CC157176}"/>
              </a:ext>
            </a:extLst>
          </p:cNvPr>
          <p:cNvSpPr txBox="1">
            <a:spLocks/>
          </p:cNvSpPr>
          <p:nvPr/>
        </p:nvSpPr>
        <p:spPr>
          <a:xfrm>
            <a:off x="658813" y="2448905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Ausbildungsvergütung </a:t>
            </a:r>
            <a:br>
              <a:rPr lang="de-DE" sz="1600" spc="20" dirty="0">
                <a:solidFill>
                  <a:schemeClr val="tx1"/>
                </a:solidFill>
              </a:rPr>
            </a:br>
            <a:r>
              <a:rPr lang="de-DE" sz="1600" spc="20" dirty="0">
                <a:solidFill>
                  <a:schemeClr val="tx1"/>
                </a:solidFill>
              </a:rPr>
              <a:t>(45 %)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6ED48A4A-3AF6-43DF-A4F5-9702626E922F}"/>
              </a:ext>
            </a:extLst>
          </p:cNvPr>
          <p:cNvSpPr txBox="1">
            <a:spLocks/>
          </p:cNvSpPr>
          <p:nvPr/>
        </p:nvSpPr>
        <p:spPr>
          <a:xfrm>
            <a:off x="658813" y="3277137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Tarifliche </a:t>
            </a:r>
            <a:br>
              <a:rPr lang="de-DE" sz="1600" spc="20" dirty="0">
                <a:solidFill>
                  <a:schemeClr val="tx1"/>
                </a:solidFill>
              </a:rPr>
            </a:br>
            <a:r>
              <a:rPr lang="de-DE" sz="1600" spc="20" dirty="0">
                <a:solidFill>
                  <a:schemeClr val="tx1"/>
                </a:solidFill>
              </a:rPr>
              <a:t>Sozialleistungen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4E43C32F-8D40-455E-9B41-CFD7208112A4}"/>
              </a:ext>
            </a:extLst>
          </p:cNvPr>
          <p:cNvSpPr txBox="1">
            <a:spLocks/>
          </p:cNvSpPr>
          <p:nvPr/>
        </p:nvSpPr>
        <p:spPr>
          <a:xfrm>
            <a:off x="658813" y="4105369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Freiwillige </a:t>
            </a:r>
            <a:br>
              <a:rPr lang="de-DE" sz="1600" spc="20" dirty="0">
                <a:solidFill>
                  <a:schemeClr val="tx1"/>
                </a:solidFill>
              </a:rPr>
            </a:br>
            <a:r>
              <a:rPr lang="de-DE" sz="1600" spc="20" dirty="0">
                <a:solidFill>
                  <a:schemeClr val="tx1"/>
                </a:solidFill>
              </a:rPr>
              <a:t>Sozialleistungen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9B145DD1-78BC-405C-B4CD-444AB798401E}"/>
              </a:ext>
            </a:extLst>
          </p:cNvPr>
          <p:cNvSpPr txBox="1">
            <a:spLocks/>
          </p:cNvSpPr>
          <p:nvPr/>
        </p:nvSpPr>
        <p:spPr>
          <a:xfrm>
            <a:off x="3515927" y="1557608"/>
            <a:ext cx="2482420" cy="6994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800" spc="20" dirty="0"/>
              <a:t>Personalkosten der Ausbilder (</a:t>
            </a:r>
            <a:r>
              <a:rPr lang="de-DE" sz="2400" spc="20" baseline="-14000" dirty="0">
                <a:solidFill>
                  <a:prstClr val="white"/>
                </a:solidFill>
              </a:rPr>
              <a:t>~ </a:t>
            </a:r>
            <a:r>
              <a:rPr lang="de-DE" sz="1800" spc="20" dirty="0"/>
              <a:t>25 %)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3515927" y="2448905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Hauptberufliche </a:t>
            </a:r>
            <a:br>
              <a:rPr lang="de-DE" sz="1600" spc="20" dirty="0">
                <a:solidFill>
                  <a:schemeClr val="tx1"/>
                </a:solidFill>
              </a:rPr>
            </a:br>
            <a:r>
              <a:rPr lang="de-DE" sz="1600" spc="20" dirty="0">
                <a:solidFill>
                  <a:schemeClr val="tx1"/>
                </a:solidFill>
              </a:rPr>
              <a:t>Ausbilder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3515927" y="3277137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Nebenberufliche </a:t>
            </a:r>
            <a:br>
              <a:rPr lang="de-DE" sz="1600" spc="20" dirty="0">
                <a:solidFill>
                  <a:schemeClr val="tx1"/>
                </a:solidFill>
              </a:rPr>
            </a:br>
            <a:r>
              <a:rPr lang="de-DE" sz="1600" spc="20" dirty="0">
                <a:solidFill>
                  <a:schemeClr val="tx1"/>
                </a:solidFill>
              </a:rPr>
              <a:t>Ausbilder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3515927" y="4105369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Externe </a:t>
            </a:r>
            <a:br>
              <a:rPr lang="de-DE" sz="1600" spc="20" dirty="0">
                <a:solidFill>
                  <a:schemeClr val="tx1"/>
                </a:solidFill>
              </a:rPr>
            </a:br>
            <a:r>
              <a:rPr lang="de-DE" sz="1600" spc="20" dirty="0">
                <a:solidFill>
                  <a:schemeClr val="tx1"/>
                </a:solidFill>
              </a:rPr>
              <a:t>Ausbilder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0CA1762D-2B36-43B4-9788-E43D88D43BB2}"/>
              </a:ext>
            </a:extLst>
          </p:cNvPr>
          <p:cNvSpPr txBox="1">
            <a:spLocks/>
          </p:cNvSpPr>
          <p:nvPr/>
        </p:nvSpPr>
        <p:spPr>
          <a:xfrm>
            <a:off x="6373041" y="1557608"/>
            <a:ext cx="2482420" cy="6994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800" spc="20" dirty="0"/>
              <a:t>Anlage- und Sachkosten (</a:t>
            </a:r>
            <a:r>
              <a:rPr lang="de-DE" sz="2400" spc="20" baseline="-14000" dirty="0">
                <a:solidFill>
                  <a:prstClr val="white"/>
                </a:solidFill>
              </a:rPr>
              <a:t>~ </a:t>
            </a:r>
            <a:r>
              <a:rPr lang="de-DE" sz="1800" spc="20" dirty="0"/>
              <a:t>4 %)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858BAEB2-2157-42EF-BBA0-3B0D94422291}"/>
              </a:ext>
            </a:extLst>
          </p:cNvPr>
          <p:cNvSpPr txBox="1">
            <a:spLocks/>
          </p:cNvSpPr>
          <p:nvPr/>
        </p:nvSpPr>
        <p:spPr>
          <a:xfrm>
            <a:off x="6373041" y="2448905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Arbeitsplatz (Werkzeug, Geräte, Übungsmaterial) 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F699960E-0DC8-45FA-911E-8F26219C6ABF}"/>
              </a:ext>
            </a:extLst>
          </p:cNvPr>
          <p:cNvSpPr txBox="1">
            <a:spLocks/>
          </p:cNvSpPr>
          <p:nvPr/>
        </p:nvSpPr>
        <p:spPr>
          <a:xfrm>
            <a:off x="6373041" y="3277138"/>
            <a:ext cx="2482420" cy="6378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Lehrwerkstatt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6373041" y="4105369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Innerbetrieblicher Unterricht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497BB729-88A3-41D5-9175-A11B91DC20CB}"/>
              </a:ext>
            </a:extLst>
          </p:cNvPr>
          <p:cNvSpPr txBox="1">
            <a:spLocks/>
          </p:cNvSpPr>
          <p:nvPr/>
        </p:nvSpPr>
        <p:spPr>
          <a:xfrm>
            <a:off x="9230155" y="1557608"/>
            <a:ext cx="2482420" cy="6994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800" spc="20" dirty="0"/>
              <a:t>Sonstige Kosten </a:t>
            </a:r>
            <a:br>
              <a:rPr lang="de-DE" sz="1800" spc="20" dirty="0"/>
            </a:br>
            <a:r>
              <a:rPr lang="de-DE" sz="1800" spc="20" dirty="0"/>
              <a:t>(</a:t>
            </a:r>
            <a:r>
              <a:rPr lang="de-DE" sz="2400" spc="20" baseline="-14000" dirty="0">
                <a:solidFill>
                  <a:prstClr val="white"/>
                </a:solidFill>
              </a:rPr>
              <a:t>~ </a:t>
            </a:r>
            <a:r>
              <a:rPr lang="de-DE" sz="1800" spc="20" dirty="0"/>
              <a:t>11 %)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F2A5860E-A85B-4A29-9C3F-14AB6B643320}"/>
              </a:ext>
            </a:extLst>
          </p:cNvPr>
          <p:cNvSpPr txBox="1">
            <a:spLocks/>
          </p:cNvSpPr>
          <p:nvPr/>
        </p:nvSpPr>
        <p:spPr>
          <a:xfrm>
            <a:off x="9230155" y="2448905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Lehr- und Lernmaterialien/ </a:t>
            </a:r>
            <a:br>
              <a:rPr lang="de-DE" sz="1600" spc="20" dirty="0">
                <a:solidFill>
                  <a:schemeClr val="tx1"/>
                </a:solidFill>
              </a:rPr>
            </a:br>
            <a:r>
              <a:rPr lang="de-DE" sz="1600" spc="20" dirty="0">
                <a:solidFill>
                  <a:schemeClr val="tx1"/>
                </a:solidFill>
              </a:rPr>
              <a:t>-medien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4305A8B3-2531-41F2-A438-5F18E4036627}"/>
              </a:ext>
            </a:extLst>
          </p:cNvPr>
          <p:cNvSpPr txBox="1">
            <a:spLocks/>
          </p:cNvSpPr>
          <p:nvPr/>
        </p:nvSpPr>
        <p:spPr>
          <a:xfrm>
            <a:off x="9230155" y="3242849"/>
            <a:ext cx="2482420" cy="391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Berufs- und Schutzkleidung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CDF21ECD-BBB7-4A1D-808F-07DC10B198AC}"/>
              </a:ext>
            </a:extLst>
          </p:cNvPr>
          <p:cNvSpPr txBox="1">
            <a:spLocks/>
          </p:cNvSpPr>
          <p:nvPr/>
        </p:nvSpPr>
        <p:spPr>
          <a:xfrm>
            <a:off x="9230154" y="3790571"/>
            <a:ext cx="2482420" cy="391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Ausbildungsverwaltung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CC10857E-6071-43E2-BA07-72CCE78090B8}"/>
              </a:ext>
            </a:extLst>
          </p:cNvPr>
          <p:cNvSpPr txBox="1">
            <a:spLocks/>
          </p:cNvSpPr>
          <p:nvPr/>
        </p:nvSpPr>
        <p:spPr>
          <a:xfrm>
            <a:off x="9230155" y="4338293"/>
            <a:ext cx="2482420" cy="391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Externe Ausbildung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03A5399-92B1-4A80-A545-81FB786B3EAE}"/>
              </a:ext>
            </a:extLst>
          </p:cNvPr>
          <p:cNvSpPr txBox="1">
            <a:spLocks/>
          </p:cNvSpPr>
          <p:nvPr/>
        </p:nvSpPr>
        <p:spPr>
          <a:xfrm>
            <a:off x="9230155" y="4886016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Kammer-/Prüfungs-gebühren</a:t>
            </a:r>
          </a:p>
        </p:txBody>
      </p:sp>
    </p:spTree>
    <p:extLst>
      <p:ext uri="{BB962C8B-B14F-4D97-AF65-F5344CB8AC3E}">
        <p14:creationId xmlns:p14="http://schemas.microsoft.com/office/powerpoint/2010/main" val="20832618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1646</Words>
  <Application>Microsoft Office PowerPoint</Application>
  <PresentationFormat>Breitbild</PresentationFormat>
  <Paragraphs>312</Paragraphs>
  <Slides>23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Calibri</vt:lpstr>
      <vt:lpstr>Wingdings</vt:lpstr>
      <vt:lpstr>Symbol</vt:lpstr>
      <vt:lpstr>Wingdings 3</vt:lpstr>
      <vt:lpstr>Arial</vt:lpstr>
      <vt:lpstr>Office</vt:lpstr>
      <vt:lpstr>1_Office</vt:lpstr>
      <vt:lpstr>PowerPoint-Präsentation</vt:lpstr>
      <vt:lpstr>Inhalt</vt:lpstr>
      <vt:lpstr>1. Die Finanzierung im deutschen dualen System </vt:lpstr>
      <vt:lpstr>1. a) Warum bilden Unternehmen aus?</vt:lpstr>
      <vt:lpstr>1. b) Wie rechnen die Arbeitgeber?</vt:lpstr>
      <vt:lpstr>1. c) Wer kommt für welche Kosten auf?</vt:lpstr>
      <vt:lpstr>1. d) Wie verteilen sich die Kosten?</vt:lpstr>
      <vt:lpstr>2. Kosten- und Ertragsarten im Überblick</vt:lpstr>
      <vt:lpstr>2. a) Welche Bruttokosten verursachen Azubis?</vt:lpstr>
      <vt:lpstr>2. b) Wodurch entstehen Erträge?</vt:lpstr>
      <vt:lpstr>3. Was kostet Ausbildung?      Welche Nutzenaspekte gibt es?</vt:lpstr>
      <vt:lpstr>3. a) Was kostet die Ausbildung?</vt:lpstr>
      <vt:lpstr>3. b) Was kostet ein Auszubildender pro Jahr?</vt:lpstr>
      <vt:lpstr>3. c) Worin bestehen die Nutzenaspekte?</vt:lpstr>
      <vt:lpstr>4. Ist Neueinstellung günstiger als Ausbildung?</vt:lpstr>
      <vt:lpstr>5. Duale Ausbildung – ein lohnendes Modell</vt:lpstr>
      <vt:lpstr>5. a) Erträge und Nutzen auf einen Blick</vt:lpstr>
      <vt:lpstr>5. b) Abwägung von Kosten und Nutzen</vt:lpstr>
      <vt:lpstr>5. c) Nutzenaspekte zusammengefasst</vt:lpstr>
      <vt:lpstr>5. d) Gesellschaftliche und volkswirtschaftliche Aspekte</vt:lpstr>
      <vt:lpstr>Anhang: Sonderregelung im Bausektor</vt:lpstr>
      <vt:lpstr>Weitere Informationen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360</cp:revision>
  <dcterms:created xsi:type="dcterms:W3CDTF">2020-12-18T10:19:10Z</dcterms:created>
  <dcterms:modified xsi:type="dcterms:W3CDTF">2026-05-21T11:04:34Z</dcterms:modified>
</cp:coreProperties>
</file>