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292" r:id="rId4"/>
    <p:sldId id="367" r:id="rId5"/>
    <p:sldId id="259" r:id="rId6"/>
    <p:sldId id="343" r:id="rId7"/>
    <p:sldId id="361" r:id="rId8"/>
    <p:sldId id="363" r:id="rId9"/>
    <p:sldId id="364" r:id="rId10"/>
    <p:sldId id="348" r:id="rId11"/>
    <p:sldId id="346" r:id="rId12"/>
    <p:sldId id="347" r:id="rId13"/>
    <p:sldId id="349" r:id="rId14"/>
    <p:sldId id="350" r:id="rId15"/>
    <p:sldId id="352" r:id="rId16"/>
    <p:sldId id="351" r:id="rId17"/>
    <p:sldId id="365" r:id="rId18"/>
    <p:sldId id="354" r:id="rId19"/>
    <p:sldId id="355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Times" panose="02020603050405020304" pitchFamily="18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584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Baaden, Lisa-Marie" initials="BL" lastIdx="1" clrIdx="3">
    <p:extLst>
      <p:ext uri="{19B8F6BF-5375-455C-9EA6-DF929625EA0E}">
        <p15:presenceInfo xmlns:p15="http://schemas.microsoft.com/office/powerpoint/2012/main" userId="Baaden, Lisa-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210" autoAdjust="0"/>
  </p:normalViewPr>
  <p:slideViewPr>
    <p:cSldViewPr snapToGrid="0" showGuides="1">
      <p:cViewPr varScale="1">
        <p:scale>
          <a:sx n="86" d="100"/>
          <a:sy n="86" d="100"/>
        </p:scale>
        <p:origin x="990" y="90"/>
      </p:cViewPr>
      <p:guideLst>
        <p:guide orient="horz" pos="1344"/>
        <p:guide pos="3976"/>
        <p:guide orient="horz" pos="2818"/>
        <p:guide orient="horz" pos="3362"/>
        <p:guide orient="horz" pos="3475"/>
        <p:guide pos="6584"/>
        <p:guide pos="6108"/>
        <p:guide orient="horz" pos="1162"/>
        <p:guide orient="horz" pos="2183"/>
        <p:guide orient="horz" pos="1502"/>
        <p:guide pos="642"/>
        <p:guide orient="horz" pos="20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08.06.2026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Jurys d’examen paritaires, normes de formation décidées en commun, pilotage commun du système à tous les niveaux</a:t>
            </a:r>
            <a:endParaRPr lang="de-DE" sz="1800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À environ 70 % en entreprise </a:t>
            </a:r>
            <a:endParaRPr lang="de-DE" sz="1800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Normes de formation professionnelle, diplôme délivré par la chambre</a:t>
            </a:r>
            <a:endParaRPr lang="de-DE" sz="1800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Dans les entreprises et à l’extérieur des entreprises, enseignants d’État dans les écoles professionnelles</a:t>
            </a:r>
            <a:endParaRPr lang="de-DE" sz="1800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Rapport de données, rapport sur la formation professionnelle, normes de formation (BIBB)</a:t>
            </a:r>
            <a:endParaRPr lang="de-DE" sz="1800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emplois à plein temps : </a:t>
            </a:r>
            <a:r>
              <a:rPr lang="en-GB" sz="1200" b="1" dirty="0">
                <a:latin typeface="+mn-lt"/>
              </a:rPr>
              <a:t>Full Time Equivalents </a:t>
            </a:r>
            <a:r>
              <a:rPr lang="en-GB" sz="1200" dirty="0">
                <a:latin typeface="+mn-lt"/>
              </a:rPr>
              <a:t>(VZLE):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VZLE is a statistical measure used by the Standing Conference of the Ministers of Education and Cultural Affairs (KMK). It </a:t>
            </a:r>
            <a:r>
              <a:rPr lang="en-US" dirty="0" err="1"/>
              <a:t>standardises</a:t>
            </a:r>
            <a:r>
              <a:rPr lang="en-US" dirty="0"/>
              <a:t> teachers’ working hours in order to reflect </a:t>
            </a:r>
            <a:r>
              <a:rPr lang="en-US" b="1" dirty="0"/>
              <a:t>actual staffing requirements</a:t>
            </a:r>
            <a:r>
              <a:rPr lang="en-US" dirty="0"/>
              <a:t>, regardless of part-time arrangements. One VZLE corresponds exactly to a </a:t>
            </a:r>
            <a:r>
              <a:rPr lang="en-US" b="1" dirty="0"/>
              <a:t>100 per cent full-time post</a:t>
            </a:r>
            <a:r>
              <a:rPr lang="en-US" dirty="0"/>
              <a:t>. </a:t>
            </a:r>
            <a:endParaRPr lang="it-IT" dirty="0"/>
          </a:p>
          <a:p>
            <a:endParaRPr lang="fr-FR" sz="1200" dirty="0"/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59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40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2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central du gouvernement fédéral pour</a:t>
            </a:r>
            <a:r>
              <a:rPr lang="en-US" dirty="0">
                <a:effectLst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coopération internationale dans la formation professionnelle</a:t>
            </a:r>
            <a:r>
              <a:rPr lang="en-US" dirty="0">
                <a:effectLst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3" y="3084394"/>
            <a:ext cx="2779241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lang="fr-FR" sz="2000" smtClean="0">
                <a:effectLst/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000" dirty="0">
                <a:solidFill>
                  <a:srgbClr val="FFFFFF"/>
                </a:solidFill>
                <a:effectLst/>
                <a:latin typeface="+mj-lt"/>
                <a:ea typeface="Calibri"/>
                <a:cs typeface="Calibri"/>
              </a:rPr>
              <a:t>Formation </a:t>
            </a:r>
          </a:p>
          <a:p>
            <a:pPr lvl="0"/>
            <a:r>
              <a:rPr lang="fr-FR" sz="2000" dirty="0">
                <a:solidFill>
                  <a:srgbClr val="FFFFFF"/>
                </a:solidFill>
                <a:effectLst/>
                <a:latin typeface="+mj-lt"/>
                <a:ea typeface="Calibri"/>
                <a:cs typeface="Calibri"/>
              </a:rPr>
              <a:t>professionnelle en Allemagne</a:t>
            </a:r>
            <a:r>
              <a:rPr lang="en-US" dirty="0">
                <a:effectLst/>
              </a:rPr>
              <a:t>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B46DCD-BA41-48F5-B9D3-A1C183BB5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4" y="5367815"/>
            <a:ext cx="2495083" cy="13637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5B3399-2E9E-4ADA-95DF-4EB3113B6D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36" y="5503811"/>
            <a:ext cx="2294843" cy="7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4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69179" y="2780863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50" r:id="rId4"/>
    <p:sldLayoutId id="2147483653" r:id="rId5"/>
    <p:sldLayoutId id="2147483655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sv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svg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EN/Themes/Society-Environment/Education-Research-Culture/Vocational-Training/_node.html" TargetMode="External"/><Relationship Id="rId3" Type="http://schemas.openxmlformats.org/officeDocument/2006/relationships/hyperlink" Target="https://www.govet.international/de/index.php" TargetMode="External"/><Relationship Id="rId7" Type="http://schemas.openxmlformats.org/officeDocument/2006/relationships/hyperlink" Target="https://www.datenportal.bmftr.bund.de/portal/de/index.html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mbfsfj.bund.de/bmbfsfj/service/publikationen/berufsbildungsbericht-2026-285646" TargetMode="External"/><Relationship Id="rId10" Type="http://schemas.openxmlformats.org/officeDocument/2006/relationships/hyperlink" Target="http://www.leando.de/" TargetMode="External"/><Relationship Id="rId4" Type="http://schemas.openxmlformats.org/officeDocument/2006/relationships/hyperlink" Target="https://www.bibb.de/datenreport/de/index.php" TargetMode="External"/><Relationship Id="rId9" Type="http://schemas.openxmlformats.org/officeDocument/2006/relationships/hyperlink" Target="http://www.lehrer-werden.d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km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9222044" y="2935804"/>
            <a:ext cx="2786374" cy="9003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de-DE" dirty="0">
                <a:solidFill>
                  <a:srgbClr val="FFFFFF"/>
                </a:solidFill>
              </a:rPr>
              <a:t>Formation </a:t>
            </a:r>
            <a:r>
              <a:rPr lang="fr-FR" dirty="0">
                <a:solidFill>
                  <a:srgbClr val="FFFFFF"/>
                </a:solidFill>
              </a:rPr>
              <a:t>professionnelle</a:t>
            </a:r>
            <a:r>
              <a:rPr lang="de-DE" dirty="0">
                <a:solidFill>
                  <a:srgbClr val="FFFFFF"/>
                </a:solidFill>
              </a:rPr>
              <a:t> en </a:t>
            </a:r>
            <a:r>
              <a:rPr lang="fr-FR" dirty="0">
                <a:solidFill>
                  <a:srgbClr val="FFFFFF"/>
                </a:solidFill>
              </a:rPr>
              <a:t>Allemagne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915581" cy="1142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b="1" dirty="0"/>
              <a:t>Le personnel de formation professionnelle en entreprise et en école professionnelle</a:t>
            </a:r>
            <a:r>
              <a:rPr lang="en-US" dirty="0"/>
              <a:t> </a:t>
            </a:r>
            <a:endParaRPr lang="de-DE" b="1" dirty="0"/>
          </a:p>
          <a:p>
            <a:pPr>
              <a:spcBef>
                <a:spcPts val="600"/>
              </a:spcBef>
            </a:pPr>
            <a:r>
              <a:rPr lang="fr-FR" sz="2000" dirty="0"/>
              <a:t>Cœur de la formation professionnelle en alternance</a:t>
            </a:r>
            <a:r>
              <a:rPr lang="en-US" sz="2000" dirty="0"/>
              <a:t> 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</a:t>
            </a:r>
            <a:r>
              <a:rPr lang="fr-FR" dirty="0"/>
              <a:t>L’entreprise comme lieu d’apprentissage : le personnel de formation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74991" y="773316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Devenir formateur – une voie possible</a:t>
            </a:r>
            <a:r>
              <a:rPr lang="en-US" sz="2000" dirty="0"/>
              <a:t> </a:t>
            </a:r>
            <a:endParaRPr lang="de-DE" sz="20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6AC730-30DF-4C8D-8E86-A955EDB6CE54}"/>
              </a:ext>
            </a:extLst>
          </p:cNvPr>
          <p:cNvCxnSpPr>
            <a:cxnSpLocks/>
          </p:cNvCxnSpPr>
          <p:nvPr/>
        </p:nvCxnSpPr>
        <p:spPr>
          <a:xfrm>
            <a:off x="5923363" y="3177000"/>
            <a:ext cx="0" cy="71657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6137693-6933-4DC3-B0C9-A1DB6BB6C5C3}"/>
              </a:ext>
            </a:extLst>
          </p:cNvPr>
          <p:cNvSpPr txBox="1"/>
          <p:nvPr/>
        </p:nvSpPr>
        <p:spPr>
          <a:xfrm>
            <a:off x="3956859" y="4032534"/>
            <a:ext cx="3503860" cy="422405"/>
          </a:xfrm>
          <a:prstGeom prst="rect">
            <a:avLst/>
          </a:prstGeom>
          <a:noFill/>
          <a:ln w="31750">
            <a:solidFill>
              <a:srgbClr val="E27F1C"/>
            </a:solidFill>
            <a:miter lim="800000"/>
          </a:ln>
        </p:spPr>
        <p:txBody>
          <a:bodyPr wrap="square" lIns="144000" tIns="72000" rIns="144000" bIns="72000" rtlCol="0" anchor="ctr" anchorCtr="0">
            <a:spAutoFit/>
          </a:bodyPr>
          <a:lstStyle/>
          <a:p>
            <a:pPr algn="ctr"/>
            <a:r>
              <a:rPr lang="fr-FR" dirty="0"/>
              <a:t>Formation continue et examen 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43D02-B8FB-4B4D-9EED-AB17B3DC8148}"/>
              </a:ext>
            </a:extLst>
          </p:cNvPr>
          <p:cNvSpPr txBox="1"/>
          <p:nvPr/>
        </p:nvSpPr>
        <p:spPr>
          <a:xfrm>
            <a:off x="665439" y="4513396"/>
            <a:ext cx="225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Apprendre un métier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3342025" y="4510634"/>
            <a:ext cx="25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Exercer ce métier en tant que </a:t>
            </a:r>
            <a:r>
              <a:rPr lang="fr-FR" sz="1600" dirty="0" err="1"/>
              <a:t>professionnel·le</a:t>
            </a:r>
            <a:r>
              <a:rPr lang="fr-FR" sz="1600" dirty="0"/>
              <a:t> qualifié et transmettre des connaissances (informelles) à de jeunes apprenti·e·s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6153948" y="4511245"/>
            <a:ext cx="25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Former officiellement au nom de l’entreprise</a:t>
            </a:r>
            <a:r>
              <a:rPr lang="en-US" sz="1600" dirty="0"/>
              <a:t> </a:t>
            </a:r>
            <a:r>
              <a:rPr lang="de-DE" sz="1600" dirty="0"/>
              <a:t> </a:t>
            </a:r>
          </a:p>
          <a:p>
            <a:r>
              <a:rPr lang="fr-FR" sz="1600" dirty="0"/>
              <a:t>(en partie aussi comme activité secondaire)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99471" y="4511242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Développer de nouvelles perspectives professionnelles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C47F314-8E5C-91E1-7B83-008EAB566AE8}"/>
              </a:ext>
            </a:extLst>
          </p:cNvPr>
          <p:cNvSpPr/>
          <p:nvPr/>
        </p:nvSpPr>
        <p:spPr>
          <a:xfrm>
            <a:off x="3341286" y="3177000"/>
            <a:ext cx="2455633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Travail en entreprise</a:t>
            </a:r>
            <a:r>
              <a:rPr lang="en-US" sz="1600" dirty="0"/>
              <a:t> </a:t>
            </a:r>
            <a:endParaRPr lang="de-DE" sz="1600" b="1" dirty="0"/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25B23A50-023D-2282-683E-F112D88150DC}"/>
              </a:ext>
            </a:extLst>
          </p:cNvPr>
          <p:cNvSpPr/>
          <p:nvPr/>
        </p:nvSpPr>
        <p:spPr>
          <a:xfrm>
            <a:off x="658809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FR" sz="1600" b="1" dirty="0"/>
              <a:t>Formation professionnelle en alternance</a:t>
            </a:r>
            <a:r>
              <a:rPr lang="en-US" sz="1600" dirty="0"/>
              <a:t> </a:t>
            </a:r>
            <a:endParaRPr lang="de-DE" sz="1600" b="1" dirty="0"/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CF24D86-CE1C-7816-4BD0-28AE2A471F22}"/>
              </a:ext>
            </a:extLst>
          </p:cNvPr>
          <p:cNvSpPr/>
          <p:nvPr/>
        </p:nvSpPr>
        <p:spPr>
          <a:xfrm>
            <a:off x="9192575" y="3178046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Tâches de direction</a:t>
            </a:r>
            <a:r>
              <a:rPr lang="en-US" sz="1600" dirty="0"/>
              <a:t> </a:t>
            </a:r>
            <a:endParaRPr lang="de-DE" sz="1600" b="1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79D2613-FB76-54D7-1FFF-BE8C5A19157B}"/>
              </a:ext>
            </a:extLst>
          </p:cNvPr>
          <p:cNvSpPr/>
          <p:nvPr/>
        </p:nvSpPr>
        <p:spPr>
          <a:xfrm>
            <a:off x="6027938" y="3177000"/>
            <a:ext cx="3095003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Activité de formation</a:t>
            </a:r>
            <a:r>
              <a:rPr lang="en-US" sz="1600" dirty="0"/>
              <a:t> 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fr-FR" sz="1200" dirty="0"/>
              <a:t>(le cas échéant autres formations continues</a:t>
            </a:r>
            <a:r>
              <a:rPr lang="de-DE" sz="1200" dirty="0"/>
              <a:t>)</a:t>
            </a:r>
            <a:endParaRPr lang="de-DE" sz="14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14F092D-513A-A6EF-C53E-E8C7C1BD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4" y="1759023"/>
            <a:ext cx="686390" cy="1472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79216BB-09BA-2053-B89D-99957D22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959" y="1749879"/>
            <a:ext cx="686390" cy="1472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C17BD-47B8-4FA3-B2E0-D4D6A00E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1" y="1730683"/>
            <a:ext cx="2119437" cy="15608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C7D9AE1-0F4C-7904-8B4A-2A1CDBAF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526" y="1759023"/>
            <a:ext cx="483111" cy="15222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58489-70A2-63B4-E69A-C1909E83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335" y="1674299"/>
            <a:ext cx="798721" cy="1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01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</a:t>
            </a:r>
            <a:r>
              <a:rPr lang="fr-FR" dirty="0"/>
              <a:t>L’entreprise comme lieu d’apprentissage : le personnel de formation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exemple : Mécatronicienne automobile</a:t>
            </a:r>
            <a:endParaRPr lang="de-DE" sz="2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957C9B-6396-0A0F-A49F-470EC5E7D12D}"/>
              </a:ext>
            </a:extLst>
          </p:cNvPr>
          <p:cNvGrpSpPr/>
          <p:nvPr/>
        </p:nvGrpSpPr>
        <p:grpSpPr>
          <a:xfrm>
            <a:off x="6785213" y="4271825"/>
            <a:ext cx="3917341" cy="1401716"/>
            <a:chOff x="6785213" y="4271825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02554" y="4271825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suis en dialogue avec mes supérieurs, les parents, la chambre, l’école professionnelle et l’agence pour l’emploi.</a:t>
              </a:r>
              <a:r>
                <a:rPr lang="en-US" sz="1600" dirty="0"/>
                <a:t> 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743828" y="45015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97C452-D102-7A74-9BDA-B811E7E83F30}"/>
              </a:ext>
            </a:extLst>
          </p:cNvPr>
          <p:cNvGrpSpPr/>
          <p:nvPr/>
        </p:nvGrpSpPr>
        <p:grpSpPr>
          <a:xfrm>
            <a:off x="1273819" y="1536314"/>
            <a:ext cx="3923689" cy="1155495"/>
            <a:chOff x="1273819" y="1536314"/>
            <a:chExt cx="3923689" cy="1155495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51CDD50-714C-6005-720A-DA8EEBD38873}"/>
                </a:ext>
              </a:extLst>
            </p:cNvPr>
            <p:cNvSpPr/>
            <p:nvPr/>
          </p:nvSpPr>
          <p:spPr>
            <a:xfrm>
              <a:off x="1273819" y="1536314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  <a:latin typeface="+mn-lt"/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travaille comme mécatronicienne automobile dans un garage et je transmets mon métier à des jeunes.</a:t>
              </a:r>
              <a:r>
                <a:rPr lang="en-US" sz="1600" dirty="0"/>
                <a:t> 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Gleichschenkliges Dreieck 27">
              <a:extLst>
                <a:ext uri="{FF2B5EF4-FFF2-40B4-BE49-F238E27FC236}">
                  <a16:creationId xmlns:a16="http://schemas.microsoft.com/office/drawing/2014/main" id="{AC332DB3-C5CC-F7E5-918D-48063738E3AD}"/>
                </a:ext>
              </a:extLst>
            </p:cNvPr>
            <p:cNvSpPr/>
            <p:nvPr/>
          </p:nvSpPr>
          <p:spPr>
            <a:xfrm rot="5400000" flipH="1">
              <a:off x="4835608" y="2270225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09171D-66BA-0E69-5D09-8A457852B095}"/>
              </a:ext>
            </a:extLst>
          </p:cNvPr>
          <p:cNvGrpSpPr/>
          <p:nvPr/>
        </p:nvGrpSpPr>
        <p:grpSpPr>
          <a:xfrm>
            <a:off x="666534" y="3141576"/>
            <a:ext cx="3924918" cy="1155495"/>
            <a:chOff x="666534" y="3141576"/>
            <a:chExt cx="3924918" cy="115549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413E1C6-70BD-FF0C-DB88-73A711FC57DB}"/>
                </a:ext>
              </a:extLst>
            </p:cNvPr>
            <p:cNvSpPr/>
            <p:nvPr/>
          </p:nvSpPr>
          <p:spPr>
            <a:xfrm>
              <a:off x="666534" y="3141576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C’est moi qui explique à l’apprenti comment l’entreprise fonctionne. C’est moi qui l’intègre dans l’équipe.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Gleichschenkliges Dreieck 28">
              <a:extLst>
                <a:ext uri="{FF2B5EF4-FFF2-40B4-BE49-F238E27FC236}">
                  <a16:creationId xmlns:a16="http://schemas.microsoft.com/office/drawing/2014/main" id="{AB883197-C125-7A24-052F-1A6FF8ECAC63}"/>
                </a:ext>
              </a:extLst>
            </p:cNvPr>
            <p:cNvSpPr/>
            <p:nvPr/>
          </p:nvSpPr>
          <p:spPr>
            <a:xfrm rot="5400000" flipH="1">
              <a:off x="4229552" y="354813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0E07E3-4B78-77DB-5772-7C6F0528A597}"/>
              </a:ext>
            </a:extLst>
          </p:cNvPr>
          <p:cNvGrpSpPr/>
          <p:nvPr/>
        </p:nvGrpSpPr>
        <p:grpSpPr>
          <a:xfrm>
            <a:off x="1019175" y="4503512"/>
            <a:ext cx="3922434" cy="1155495"/>
            <a:chOff x="1019175" y="4503512"/>
            <a:chExt cx="3922434" cy="115549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884132A-FEDA-B6B9-D25E-92A43D04AB61}"/>
                </a:ext>
              </a:extLst>
            </p:cNvPr>
            <p:cNvSpPr/>
            <p:nvPr/>
          </p:nvSpPr>
          <p:spPr>
            <a:xfrm>
              <a:off x="1019175" y="4503512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J’explique par ex. aux apprentis comment une voiture fonctionne et je leur montre comment on répare.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CEBA5BC4-B153-B07E-FECA-46444746889E}"/>
                </a:ext>
              </a:extLst>
            </p:cNvPr>
            <p:cNvSpPr/>
            <p:nvPr/>
          </p:nvSpPr>
          <p:spPr>
            <a:xfrm rot="5400000" flipH="1">
              <a:off x="4579709" y="473008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D3BCA2-267F-5E8F-E554-B754D0575EA9}"/>
              </a:ext>
            </a:extLst>
          </p:cNvPr>
          <p:cNvGrpSpPr/>
          <p:nvPr/>
        </p:nvGrpSpPr>
        <p:grpSpPr>
          <a:xfrm>
            <a:off x="7795234" y="2814920"/>
            <a:ext cx="3917341" cy="1401716"/>
            <a:chOff x="7795234" y="2814920"/>
            <a:chExt cx="3917341" cy="140171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814920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laisse toujours les apprentis expérimentés réparer eux-mêmes les voitures et je les assiste dans cette tâche.</a:t>
              </a:r>
              <a:r>
                <a:rPr lang="en-US" sz="1600" dirty="0"/>
                <a:t> 	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322174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E138B1-E01C-9458-CA5D-B2A507E3026F}"/>
              </a:ext>
            </a:extLst>
          </p:cNvPr>
          <p:cNvGrpSpPr/>
          <p:nvPr/>
        </p:nvGrpSpPr>
        <p:grpSpPr>
          <a:xfrm>
            <a:off x="7274578" y="1358014"/>
            <a:ext cx="3917341" cy="1401716"/>
            <a:chOff x="7274578" y="1358014"/>
            <a:chExt cx="3917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591919" y="13580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planifie et je développe la formation de façon autonome sur </a:t>
              </a:r>
              <a:br>
                <a:rPr lang="fr-FR" sz="1600" dirty="0"/>
              </a:br>
              <a:r>
                <a:rPr lang="fr-FR" sz="1600" dirty="0"/>
                <a:t>la base de normes spécifiques à la profession.</a:t>
              </a:r>
              <a:r>
                <a:rPr lang="en-US" sz="1600" dirty="0"/>
                <a:t> 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33193" y="197492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144FB08-7F94-C0D3-7C03-67BC840B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81" y="1728757"/>
            <a:ext cx="1618654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5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</a:t>
            </a:r>
            <a:r>
              <a:rPr lang="fr-FR" dirty="0"/>
              <a:t>L’entreprise comme lieu d’apprentissage : le personnel de formation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1" y="77054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Avantages du personnel de formation pour les entreprises</a:t>
            </a:r>
            <a:r>
              <a:rPr lang="en-US" sz="2000" dirty="0"/>
              <a:t> </a:t>
            </a:r>
            <a:endParaRPr lang="de-DE" sz="2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3516A9-5D4F-496C-A8D7-839F991D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1" y="1808163"/>
            <a:ext cx="3302134" cy="24318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58B49C-8B07-213D-A394-B1454CF26015}"/>
              </a:ext>
            </a:extLst>
          </p:cNvPr>
          <p:cNvSpPr/>
          <p:nvPr/>
        </p:nvSpPr>
        <p:spPr>
          <a:xfrm>
            <a:off x="658811" y="1684386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Garantir des employés/professionnels qualifiés compétentes  – un facteur clé de réussite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4ED78-39C1-BAA7-1992-10D7F9D89C33}"/>
              </a:ext>
            </a:extLst>
          </p:cNvPr>
          <p:cNvSpPr/>
          <p:nvPr/>
        </p:nvSpPr>
        <p:spPr>
          <a:xfrm>
            <a:off x="658811" y="3132442"/>
            <a:ext cx="3240000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Entreprise de formation reconnue, un critère de qualité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Un critère: personnel de formation reconnu par l’État (BBiG)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218A1F-7FBB-AFF6-F8D8-1529797CE539}"/>
              </a:ext>
            </a:extLst>
          </p:cNvPr>
          <p:cNvSpPr/>
          <p:nvPr/>
        </p:nvSpPr>
        <p:spPr>
          <a:xfrm>
            <a:off x="4241767" y="4740313"/>
            <a:ext cx="3883401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Transmission et garantie du savoir spécialisé: les professionnels qualifiés peuvent former d’autres employés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658378-F191-BEFE-B4B9-7DBCFE9E7D53}"/>
              </a:ext>
            </a:extLst>
          </p:cNvPr>
          <p:cNvSpPr/>
          <p:nvPr/>
        </p:nvSpPr>
        <p:spPr>
          <a:xfrm>
            <a:off x="8473189" y="1684385"/>
            <a:ext cx="3240000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Attractivité de l’employeur grâce à la qualification supplémentaire de son personnel de formation reconnu par l’État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EA028A-3C86-B3B7-E1F4-ABF61442710A}"/>
              </a:ext>
            </a:extLst>
          </p:cNvPr>
          <p:cNvSpPr/>
          <p:nvPr/>
        </p:nvSpPr>
        <p:spPr>
          <a:xfrm>
            <a:off x="8473189" y="3325937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Grâce à la formation en alternance, les employés ont la possibilité de se développer professionnellement.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2702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</a:t>
            </a:r>
            <a:r>
              <a:rPr lang="fr-FR" dirty="0"/>
              <a:t>L’entreprise comme lieu d’apprentissage : le personnel de formation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2" y="774635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avantages pour tou·te·s les participant·e·s</a:t>
            </a:r>
            <a:endParaRPr lang="de-DE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8" y="3821117"/>
            <a:ext cx="1458896" cy="12311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0D388-D0A4-41F2-BE11-1CCBA4CE6288}"/>
              </a:ext>
            </a:extLst>
          </p:cNvPr>
          <p:cNvSpPr txBox="1"/>
          <p:nvPr/>
        </p:nvSpPr>
        <p:spPr>
          <a:xfrm>
            <a:off x="2474784" y="1879432"/>
            <a:ext cx="333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b="1" dirty="0"/>
              <a:t>apprentis </a:t>
            </a:r>
            <a:r>
              <a:rPr lang="fr-FR" dirty="0"/>
              <a:t>reçoivent une formation en entreprise solide et découvrent le monde du travail.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960B6-ADC7-48CE-9E4A-47FE89A690EC}"/>
              </a:ext>
            </a:extLst>
          </p:cNvPr>
          <p:cNvSpPr txBox="1"/>
          <p:nvPr/>
        </p:nvSpPr>
        <p:spPr>
          <a:xfrm>
            <a:off x="7734284" y="1879432"/>
            <a:ext cx="4158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</a:t>
            </a:r>
            <a:r>
              <a:rPr lang="fr-FR" sz="1600" b="1" dirty="0"/>
              <a:t>professionnels qualifiés/le personnel de formation </a:t>
            </a:r>
            <a:r>
              <a:rPr lang="fr-FR" sz="1600" dirty="0"/>
              <a:t>ont de meilleures chances de promotion professionnelle ainsi que l’accès à des possibilités de formation continue (par ex. maître artisan/</a:t>
            </a:r>
            <a:r>
              <a:rPr lang="fr-FR" sz="1600" dirty="0" err="1"/>
              <a:t>technicien·supérieur</a:t>
            </a:r>
            <a:r>
              <a:rPr lang="fr-FR" sz="1600" dirty="0"/>
              <a:t>, études universitaires).</a:t>
            </a:r>
            <a:r>
              <a:rPr lang="en-US" sz="1600" dirty="0"/>
              <a:t> </a:t>
            </a: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5CB1E-1763-44B8-8287-A8B7962B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3821117"/>
            <a:ext cx="1671686" cy="12311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2474783" y="3836509"/>
            <a:ext cx="3441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b="1" dirty="0"/>
              <a:t>entreprises </a:t>
            </a:r>
            <a:r>
              <a:rPr lang="fr-FR" dirty="0"/>
              <a:t>s’assurent des professionnels qualifiés à leur mesure et sont particulièrement innovantes grâce à un dialogue constant.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7734284" y="3975008"/>
            <a:ext cx="34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l’</a:t>
            </a:r>
            <a:r>
              <a:rPr lang="fr-FR" b="1" dirty="0"/>
              <a:t>État</a:t>
            </a:r>
            <a:r>
              <a:rPr lang="fr-FR" dirty="0"/>
              <a:t>, la qualité de la qualification des professionnels qualifiés et le bon rendement de la formation sont assurés.</a:t>
            </a:r>
            <a:r>
              <a:rPr lang="en-US" dirty="0"/>
              <a:t> </a:t>
            </a:r>
            <a:r>
              <a:rPr lang="de-DE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5EC352-D0D1-62E2-7943-A271E38D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DA2C42-AAF5-E735-9D06-E3B3849A4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46525" y="1749819"/>
            <a:ext cx="681638" cy="13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4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269848" cy="446715"/>
          </a:xfrm>
        </p:spPr>
        <p:txBody>
          <a:bodyPr>
            <a:normAutofit/>
          </a:bodyPr>
          <a:lstStyle/>
          <a:p>
            <a:r>
              <a:rPr lang="de-DE" sz="2000" dirty="0"/>
              <a:t>IV. </a:t>
            </a:r>
            <a:r>
              <a:rPr lang="fr-FR" sz="2000" dirty="0"/>
              <a:t>L’école professionnelle comme lieu d’apprentissage – le personnel enseignant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34A2CB-7517-49BA-9B8F-31B77B6420B2}"/>
              </a:ext>
            </a:extLst>
          </p:cNvPr>
          <p:cNvSpPr txBox="1"/>
          <p:nvPr/>
        </p:nvSpPr>
        <p:spPr>
          <a:xfrm>
            <a:off x="664689" y="5418927"/>
            <a:ext cx="78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*Les conditions-cadres pour être agré·e en tant qu’enseignant·e en école professionnelle – le cas échéant comme réorientation de carrière – diffèrent (elles relèvent des autorités compétentes des Länder)</a:t>
            </a:r>
            <a:r>
              <a:rPr lang="en-US" sz="1200" dirty="0"/>
              <a:t> </a:t>
            </a:r>
            <a:endParaRPr lang="de-DE" sz="1200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EB098A-5AE6-018C-552E-AF5E0AA5B095}"/>
              </a:ext>
            </a:extLst>
          </p:cNvPr>
          <p:cNvSpPr txBox="1">
            <a:spLocks/>
          </p:cNvSpPr>
          <p:nvPr/>
        </p:nvSpPr>
        <p:spPr>
          <a:xfrm>
            <a:off x="658812" y="821683"/>
            <a:ext cx="11053762" cy="446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Panorama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1328-B444-164A-84CA-F0FDB8A5298F}"/>
              </a:ext>
            </a:extLst>
          </p:cNvPr>
          <p:cNvSpPr/>
          <p:nvPr/>
        </p:nvSpPr>
        <p:spPr>
          <a:xfrm>
            <a:off x="1919995" y="1464476"/>
            <a:ext cx="4176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Les enseignants transmettent la théorie, les bases de la pratique et l’enseignement général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4FBD47-C3B0-0DF2-E015-ECBACDF9115B}"/>
              </a:ext>
            </a:extLst>
          </p:cNvPr>
          <p:cNvSpPr/>
          <p:nvPr/>
        </p:nvSpPr>
        <p:spPr>
          <a:xfrm>
            <a:off x="1919995" y="2674838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Les tâches dépassent la simple activité d’enseignement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178755-4566-D104-A906-93A31AE53139}"/>
              </a:ext>
            </a:extLst>
          </p:cNvPr>
          <p:cNvSpPr/>
          <p:nvPr/>
        </p:nvSpPr>
        <p:spPr>
          <a:xfrm>
            <a:off x="1919995" y="3638405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Mise en œuvre des objectifs de la politique de formation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95415-8078-84B0-1896-EB7F57B7CAEA}"/>
              </a:ext>
            </a:extLst>
          </p:cNvPr>
          <p:cNvSpPr/>
          <p:nvPr/>
        </p:nvSpPr>
        <p:spPr>
          <a:xfrm>
            <a:off x="1920000" y="4540371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Fondement : mission de formation publique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335162-DAD7-BFA7-A1B1-86E2F05786F1}"/>
              </a:ext>
            </a:extLst>
          </p:cNvPr>
          <p:cNvSpPr/>
          <p:nvPr/>
        </p:nvSpPr>
        <p:spPr>
          <a:xfrm>
            <a:off x="6329062" y="1518519"/>
            <a:ext cx="4176000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Maîtriser la théorie et la pratique, et avoir une spécialisation professionnelle et des connaissances générales sont les conditions préalables à une qualification comme enseignant·e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D0E954-6AE2-873C-14DC-57AC3EF16FEB}"/>
              </a:ext>
            </a:extLst>
          </p:cNvPr>
          <p:cNvSpPr/>
          <p:nvPr/>
        </p:nvSpPr>
        <p:spPr>
          <a:xfrm>
            <a:off x="6329062" y="4533112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L’État investit largement dans la qualification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12C5A99-6D3E-18CD-28DD-95BCA2660E59}"/>
              </a:ext>
            </a:extLst>
          </p:cNvPr>
          <p:cNvSpPr/>
          <p:nvPr/>
        </p:nvSpPr>
        <p:spPr>
          <a:xfrm>
            <a:off x="6329062" y="3257520"/>
            <a:ext cx="4176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En général, un titre de maître artisan/technicien·ne supérieur·e est requis*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2287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IV. </a:t>
            </a:r>
            <a:r>
              <a:rPr lang="fr-FR" sz="2000" dirty="0"/>
              <a:t>L’école professionnelle comme lieu d’apprentissage – le personnel enseignant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63561" y="780680"/>
            <a:ext cx="774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Devenir </a:t>
            </a:r>
            <a:r>
              <a:rPr lang="fr-FR" sz="2000" dirty="0" err="1"/>
              <a:t>enseignant·dans</a:t>
            </a:r>
            <a:r>
              <a:rPr lang="fr-FR" sz="2000" dirty="0"/>
              <a:t> une école professionnelle – une voie possible</a:t>
            </a:r>
            <a:endParaRPr lang="de-DE" sz="2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666724" y="4025776"/>
            <a:ext cx="3615655" cy="1477328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fr-FR" dirty="0"/>
              <a:t>Après le baccalauréat, faire des études de pédagogie professionnelle et se spécialiser, par ex. en </a:t>
            </a:r>
            <a:r>
              <a:rPr lang="fr-FR" spc="-20" dirty="0"/>
              <a:t>technique automobile et en histoire</a:t>
            </a:r>
            <a:r>
              <a:rPr lang="en-US" spc="-20" dirty="0"/>
              <a:t> </a:t>
            </a:r>
            <a:endParaRPr lang="de-DE" spc="-2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5076825" y="4025193"/>
            <a:ext cx="3615655" cy="1477328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fr-FR" dirty="0"/>
              <a:t>Après les études, pratiquer l’enseignement à une école professionnelle et acquérir simultanément des connaissances en pédagogie.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28507" y="4030538"/>
            <a:ext cx="2584068" cy="64633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fr-FR" dirty="0"/>
              <a:t>Après l’examen :</a:t>
            </a:r>
          </a:p>
          <a:p>
            <a:r>
              <a:rPr lang="fr-FR" dirty="0"/>
              <a:t>poste d’enseignant·</a:t>
            </a:r>
            <a:endParaRPr lang="de-DE" dirty="0"/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5B06E2E1-9C21-F079-9002-11155D1AF6F8}"/>
              </a:ext>
            </a:extLst>
          </p:cNvPr>
          <p:cNvSpPr/>
          <p:nvPr/>
        </p:nvSpPr>
        <p:spPr>
          <a:xfrm>
            <a:off x="666724" y="2133600"/>
            <a:ext cx="4140000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fr-FR" b="1" dirty="0"/>
              <a:t>Études : Bachelor et Master</a:t>
            </a:r>
            <a:r>
              <a:rPr lang="en-US" dirty="0"/>
              <a:t> </a:t>
            </a:r>
            <a:r>
              <a:rPr lang="de-DE" b="1" dirty="0"/>
              <a:t> </a:t>
            </a:r>
            <a:br>
              <a:rPr lang="de-DE" dirty="0"/>
            </a:br>
            <a:r>
              <a:rPr lang="fr-FR" dirty="0"/>
              <a:t>(y compris phases de pratique en école professionnelle)</a:t>
            </a:r>
            <a:r>
              <a:rPr lang="en-US" dirty="0"/>
              <a:t> 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fr-FR" b="1" dirty="0"/>
              <a:t>env. 5 ans</a:t>
            </a:r>
            <a:r>
              <a:rPr lang="en-US" dirty="0"/>
              <a:t> </a:t>
            </a:r>
            <a:endParaRPr lang="de-DE" b="1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B3D8E18-E728-D21B-BD6E-A581600A3D44}"/>
              </a:ext>
            </a:extLst>
          </p:cNvPr>
          <p:cNvSpPr/>
          <p:nvPr/>
        </p:nvSpPr>
        <p:spPr>
          <a:xfrm>
            <a:off x="5076825" y="2133600"/>
            <a:ext cx="3781582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fr-FR" b="1" dirty="0"/>
              <a:t>Phase de pratique </a:t>
            </a:r>
            <a:r>
              <a:rPr lang="fr-FR" dirty="0"/>
              <a:t>(stage), formation continue à l’institut pédagogique du Land</a:t>
            </a:r>
            <a:r>
              <a:rPr lang="en-US" dirty="0"/>
              <a:t> 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fr-FR" b="1" dirty="0"/>
              <a:t>de 1 à 2 ans</a:t>
            </a:r>
            <a:r>
              <a:rPr lang="en-US" dirty="0"/>
              <a:t> </a:t>
            </a:r>
            <a:endParaRPr lang="de-DE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5916FD-BCCD-E691-CED8-4A1EB183E0A8}"/>
              </a:ext>
            </a:extLst>
          </p:cNvPr>
          <p:cNvGrpSpPr/>
          <p:nvPr/>
        </p:nvGrpSpPr>
        <p:grpSpPr>
          <a:xfrm>
            <a:off x="9128507" y="1522807"/>
            <a:ext cx="2584067" cy="2076104"/>
            <a:chOff x="9128507" y="1522807"/>
            <a:chExt cx="2584067" cy="2076104"/>
          </a:xfrm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BD9211A9-B66D-2963-ED6D-0D49B0B6A9E9}"/>
                </a:ext>
              </a:extLst>
            </p:cNvPr>
            <p:cNvSpPr/>
            <p:nvPr/>
          </p:nvSpPr>
          <p:spPr>
            <a:xfrm>
              <a:off x="9128507" y="2133600"/>
              <a:ext cx="2584067" cy="1465311"/>
            </a:xfrm>
            <a:prstGeom prst="homePlat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108000" bIns="72000" rtlCol="0" anchor="ctr"/>
            <a:lstStyle/>
            <a:p>
              <a:r>
                <a:rPr lang="en-US" b="1" dirty="0">
                  <a:solidFill>
                    <a:srgbClr val="D37230"/>
                  </a:solidFill>
                  <a:ea typeface="Calibri"/>
                  <a:cs typeface="Calibri"/>
                </a:rPr>
                <a:t>Travail à l’école professionnelle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0D85E7-685E-2535-2F8A-2124F30D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83029" y="1522807"/>
              <a:ext cx="595667" cy="136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555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IV. </a:t>
            </a:r>
            <a:r>
              <a:rPr lang="fr-FR" sz="2000" dirty="0"/>
              <a:t>L’école professionnelle comme lieu d’apprentissage – le personnel enseignant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tâches principales – exemple : technique automobile et histoire</a:t>
            </a:r>
            <a:r>
              <a:rPr lang="en-US" sz="2000" dirty="0"/>
              <a:t> </a:t>
            </a:r>
            <a:endParaRPr lang="de-DE" sz="20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0AE94-D694-06A3-89D4-1BC077EE8DE8}"/>
              </a:ext>
            </a:extLst>
          </p:cNvPr>
          <p:cNvGrpSpPr/>
          <p:nvPr/>
        </p:nvGrpSpPr>
        <p:grpSpPr>
          <a:xfrm>
            <a:off x="6876653" y="4234519"/>
            <a:ext cx="3883015" cy="1647938"/>
            <a:chOff x="6876653" y="4234519"/>
            <a:chExt cx="3883015" cy="164793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59668" y="4234519"/>
              <a:ext cx="3600000" cy="164793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suis en dialogue avec la direction de l’école, le personnel de formation dans l’entreprise, les parents, la chambre et l’agence pour l’emploi.</a:t>
              </a:r>
              <a:r>
                <a:rPr lang="en-US" sz="1600" dirty="0"/>
                <a:t> 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835268" y="452151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61724B4-6813-12AF-721D-8A34ED22A1F8}"/>
              </a:ext>
            </a:extLst>
          </p:cNvPr>
          <p:cNvSpPr/>
          <p:nvPr/>
        </p:nvSpPr>
        <p:spPr>
          <a:xfrm>
            <a:off x="1129553" y="1536314"/>
            <a:ext cx="4190905" cy="1155495"/>
          </a:xfrm>
          <a:custGeom>
            <a:avLst/>
            <a:gdLst>
              <a:gd name="connsiteX0" fmla="*/ 0 w 3923689"/>
              <a:gd name="connsiteY0" fmla="*/ 0 h 1155495"/>
              <a:gd name="connsiteX1" fmla="*/ 3600000 w 3923689"/>
              <a:gd name="connsiteY1" fmla="*/ 0 h 1155495"/>
              <a:gd name="connsiteX2" fmla="*/ 3600000 w 3923689"/>
              <a:gd name="connsiteY2" fmla="*/ 577747 h 1155495"/>
              <a:gd name="connsiteX3" fmla="*/ 3923689 w 3923689"/>
              <a:gd name="connsiteY3" fmla="*/ 777802 h 1155495"/>
              <a:gd name="connsiteX4" fmla="*/ 3600000 w 3923689"/>
              <a:gd name="connsiteY4" fmla="*/ 977858 h 1155495"/>
              <a:gd name="connsiteX5" fmla="*/ 3600000 w 3923689"/>
              <a:gd name="connsiteY5" fmla="*/ 1155495 h 1155495"/>
              <a:gd name="connsiteX6" fmla="*/ 0 w 3923689"/>
              <a:gd name="connsiteY6" fmla="*/ 1155495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155495">
                <a:moveTo>
                  <a:pt x="0" y="0"/>
                </a:moveTo>
                <a:lnTo>
                  <a:pt x="3600000" y="0"/>
                </a:lnTo>
                <a:lnTo>
                  <a:pt x="3600000" y="577747"/>
                </a:lnTo>
                <a:lnTo>
                  <a:pt x="3923689" y="777802"/>
                </a:lnTo>
                <a:lnTo>
                  <a:pt x="3600000" y="977858"/>
                </a:lnTo>
                <a:lnTo>
                  <a:pt x="3600000" y="1155495"/>
                </a:lnTo>
                <a:lnTo>
                  <a:pt x="0" y="115549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  <a:latin typeface="+mn-lt"/>
              </a:rPr>
              <a:t>„</a:t>
            </a:r>
          </a:p>
          <a:p>
            <a:pPr marL="288000" lvl="1">
              <a:buSzPct val="75000"/>
            </a:pPr>
            <a:r>
              <a:rPr lang="fr-FR" sz="1600" dirty="0"/>
              <a:t>J’enseigne à une école professionnelle, dans les matières technique automobile </a:t>
            </a:r>
            <a:br>
              <a:rPr lang="fr-FR" sz="1600" dirty="0"/>
            </a:br>
            <a:r>
              <a:rPr lang="fr-FR" sz="1600" dirty="0"/>
              <a:t>et histoire</a:t>
            </a:r>
            <a:r>
              <a:rPr lang="en-US" sz="1600" dirty="0"/>
              <a:t> 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AC05A9-0ACE-17EA-B17F-9C9E35053AC5}"/>
              </a:ext>
            </a:extLst>
          </p:cNvPr>
          <p:cNvSpPr/>
          <p:nvPr/>
        </p:nvSpPr>
        <p:spPr>
          <a:xfrm>
            <a:off x="658812" y="2780409"/>
            <a:ext cx="4101219" cy="140171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fr-FR" sz="1600" dirty="0"/>
              <a:t>En technique automobile, je trans-</a:t>
            </a:r>
            <a:br>
              <a:rPr lang="fr-FR" sz="1600" dirty="0"/>
            </a:br>
            <a:r>
              <a:rPr lang="fr-FR" sz="1600" dirty="0"/>
              <a:t>mets aux apprentis des connaissances spécialisées, comment un moteur est construit.</a:t>
            </a:r>
            <a:r>
              <a:rPr lang="en-US" sz="1600" dirty="0"/>
              <a:t> </a:t>
            </a:r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C2C73B5-13E6-DFED-04CE-B618E117B847}"/>
              </a:ext>
            </a:extLst>
          </p:cNvPr>
          <p:cNvGrpSpPr/>
          <p:nvPr/>
        </p:nvGrpSpPr>
        <p:grpSpPr>
          <a:xfrm>
            <a:off x="7795234" y="2780409"/>
            <a:ext cx="3917341" cy="1401716"/>
            <a:chOff x="7795234" y="2780409"/>
            <a:chExt cx="3917341" cy="140171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780409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planifie et j’évalue l’enseignement de façon autonome, en m’orientant sur le cursus d’enseignement d’État.</a:t>
              </a:r>
              <a:r>
                <a:rPr lang="en-US" sz="1600" dirty="0"/>
                <a:t> 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1278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10E3BD-B70F-B831-79D3-B05D5BF1C769}"/>
              </a:ext>
            </a:extLst>
          </p:cNvPr>
          <p:cNvGrpSpPr/>
          <p:nvPr/>
        </p:nvGrpSpPr>
        <p:grpSpPr>
          <a:xfrm>
            <a:off x="7301830" y="1290093"/>
            <a:ext cx="3953341" cy="1401716"/>
            <a:chOff x="7301830" y="1290093"/>
            <a:chExt cx="3953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619171" y="1290093"/>
              <a:ext cx="3636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fr-FR" sz="1600" dirty="0"/>
                <a:t>Je transmets aussi aux élèves des « savoir-être », et je suis leur interlocuteur en matière de préoccupations sociales.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60445" y="1990075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70579B4-70CB-4D34-1481-0721EDE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506" y="2020826"/>
            <a:ext cx="1244688" cy="285941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2D9060-0FE1-8E88-1719-4F4522249DE8}"/>
              </a:ext>
            </a:extLst>
          </p:cNvPr>
          <p:cNvSpPr/>
          <p:nvPr/>
        </p:nvSpPr>
        <p:spPr>
          <a:xfrm>
            <a:off x="1027903" y="4262589"/>
            <a:ext cx="4190904" cy="164940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fr-FR" sz="1600" dirty="0"/>
              <a:t>Avec moi, les apprenti·e·s apprennent comment on fabrique des pièces, comment on les monte et à quoi il faut faire attention.  Je leur transmets ainsi </a:t>
            </a:r>
            <a:br>
              <a:rPr lang="fr-FR" sz="1600" dirty="0"/>
            </a:br>
            <a:r>
              <a:rPr lang="fr-FR" sz="1600" dirty="0"/>
              <a:t>les bases pratiques.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16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IV. </a:t>
            </a:r>
            <a:r>
              <a:rPr lang="fr-FR" sz="2000" dirty="0"/>
              <a:t>L’école professionnelle comme lieu d’apprentissage – le personnel enseignant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9751" y="77816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Avantages pour l’État</a:t>
            </a:r>
            <a:r>
              <a:rPr lang="en-US" sz="2000" dirty="0"/>
              <a:t> </a:t>
            </a:r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5CDC84-88F1-4646-852C-E4051FD5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225" y="1937093"/>
            <a:ext cx="2502344" cy="21116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4E4EE16-ED2B-65D5-0B7F-16A1E847EC6D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Donner aux jeunes la capacité d’agir sur le plan professionnel et les intégrer à la société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BAE62-89A3-579A-1DAA-6716FB6E8234}"/>
              </a:ext>
            </a:extLst>
          </p:cNvPr>
          <p:cNvSpPr/>
          <p:nvPr/>
        </p:nvSpPr>
        <p:spPr>
          <a:xfrm>
            <a:off x="658812" y="3270456"/>
            <a:ext cx="3411163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Une économie solide a besoin de bons professionnels qualifié·e·s.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8F3138-142A-4603-6BE2-80730F5DB74E}"/>
              </a:ext>
            </a:extLst>
          </p:cNvPr>
          <p:cNvSpPr/>
          <p:nvPr/>
        </p:nvSpPr>
        <p:spPr>
          <a:xfrm>
            <a:off x="3851244" y="4335076"/>
            <a:ext cx="4645112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La formation professionnelle doit permettre « l’exercice d’une profession et la participation au monde du travail et à la société, en s’accompagnant d’une responsabilité sociale, économique et écologique ». (KMK)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05102E-00FC-B107-7978-C7EA9903B55D}"/>
              </a:ext>
            </a:extLst>
          </p:cNvPr>
          <p:cNvSpPr/>
          <p:nvPr/>
        </p:nvSpPr>
        <p:spPr>
          <a:xfrm>
            <a:off x="8039938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L’école professionnelle apporte un soutien avec la théorie et l’enseignement général.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22546A-5F82-9B76-2557-EC9045F8A3A3}"/>
              </a:ext>
            </a:extLst>
          </p:cNvPr>
          <p:cNvSpPr/>
          <p:nvPr/>
        </p:nvSpPr>
        <p:spPr>
          <a:xfrm>
            <a:off x="8292353" y="2993458"/>
            <a:ext cx="3420222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spc="-20" dirty="0">
                <a:solidFill>
                  <a:srgbClr val="000000"/>
                </a:solidFill>
              </a:rPr>
              <a:t>Le personnel formé de la fonction </a:t>
            </a:r>
            <a:r>
              <a:rPr lang="fr-FR" dirty="0">
                <a:solidFill>
                  <a:srgbClr val="000000"/>
                </a:solidFill>
              </a:rPr>
              <a:t>publique met en œuvre les objectifs de la politique de formation.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16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IV. </a:t>
            </a:r>
            <a:r>
              <a:rPr lang="fr-FR" sz="2000" dirty="0"/>
              <a:t>L’école professionnelle comme lieu d’apprentissage – le personnel enseignant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0348" y="78203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avantages pour touts les participants</a:t>
            </a:r>
            <a:endParaRPr lang="de-DE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870" y="3762491"/>
            <a:ext cx="1475755" cy="1245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8382147" y="1846002"/>
            <a:ext cx="333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b="1" dirty="0"/>
              <a:t>entreprises </a:t>
            </a:r>
            <a:r>
              <a:rPr lang="fr-FR" dirty="0"/>
              <a:t>disposent d’apprentis qui détiennent des connaissances théoriques étendues et de bonnes connaissances générales.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5312710" y="3851901"/>
            <a:ext cx="376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="1" dirty="0"/>
              <a:t>’État </a:t>
            </a:r>
            <a:r>
              <a:rPr lang="fr-FR" dirty="0"/>
              <a:t>remplit sa mission de formation grâce à des enseignants munis d’une qualification universitaire globale.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F6CDF-D57C-49BD-A634-571EA1C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71" y="1787471"/>
            <a:ext cx="1752921" cy="12909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21D66-2092-1E37-9F8C-E0D7A83E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8E9FCA9-76B6-6EC8-85CE-4A0B9C2CD13F}"/>
              </a:ext>
            </a:extLst>
          </p:cNvPr>
          <p:cNvSpPr txBox="1"/>
          <p:nvPr/>
        </p:nvSpPr>
        <p:spPr>
          <a:xfrm>
            <a:off x="2216520" y="1878080"/>
            <a:ext cx="3649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b="1" dirty="0"/>
              <a:t>apprentis </a:t>
            </a:r>
            <a:r>
              <a:rPr lang="fr-FR" dirty="0"/>
              <a:t>acquièrent des compétences professionnelles reconnues formellement et interentreprises, ainsi que des connaissances générales.</a:t>
            </a:r>
            <a:r>
              <a:rPr lang="en-US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43283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fr-FR" sz="2000" dirty="0"/>
              <a:t>Prestations du personnel de formation professionnelle dans le système de formation en alternance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</a:t>
            </a:r>
            <a:r>
              <a:rPr lang="fr-FR" dirty="0"/>
              <a:t>Synthèse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AE8C2E-8EF0-4E27-8B29-D3CCB18D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095129"/>
            <a:ext cx="3086099" cy="22727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1019175" y="1682364"/>
            <a:ext cx="3230066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Transmet la théorie et la pratique, des connaissances générales ainsi que des valeurs et des comportements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3316940" y="4684622"/>
            <a:ext cx="557604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Prend en charge des tâches multiples dans la formation et au-delà (socialisation, suivi, concertation, soutien, administration, motivation etc.)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8190408" y="1820862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Les enseignants et les formateurs se complètent pour la formation professionnelle.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906011"/>
            <a:ext cx="11053762" cy="475501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Personnel de formation professionnelle en entreprise et en école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fr-FR" sz="2000" dirty="0"/>
              <a:t>Introduction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r>
              <a:rPr lang="fr-FR" sz="2000" dirty="0"/>
              <a:t>Tâches du personnel dans le système de formation professionnelle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r>
              <a:rPr lang="fr-FR" sz="2000" dirty="0"/>
              <a:t>L’entreprise comme lieu d’apprentissage : le personnel de formation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r>
              <a:rPr lang="fr-FR" sz="2000" dirty="0"/>
              <a:t>L’école professionnelle : le personnel enseignant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r>
              <a:rPr lang="fr-FR" sz="2000" dirty="0"/>
              <a:t>Synthèse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r>
              <a:rPr lang="fr-FR" sz="2000" dirty="0"/>
              <a:t>Bilan</a:t>
            </a:r>
          </a:p>
          <a:p>
            <a:pPr marL="514350" indent="-514350">
              <a:buAutoNum type="romanUcPeriod"/>
            </a:pPr>
            <a:r>
              <a:rPr lang="fr-FR" sz="2000" dirty="0"/>
              <a:t>Informations supplémentaires</a:t>
            </a:r>
            <a:r>
              <a:rPr lang="en-US" sz="2000" dirty="0"/>
              <a:t> </a:t>
            </a: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fr-FR" sz="2000" dirty="0"/>
              <a:t>Professionnalisation – les qualifications du personnel de formation professionnelle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</a:t>
            </a:r>
            <a:r>
              <a:rPr lang="fr-FR" dirty="0"/>
              <a:t>Synthèse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CDBB5-2971-EBA5-2EA4-9BDFE00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900" y="2232819"/>
            <a:ext cx="1073168" cy="24653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B98E1C-71C1-289A-1F09-3AA83197E85C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Aident le personnel à mener à bien les tâches de la formation professionnelle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A519E6-8A6C-CF5B-E5AC-7536DE0FC862}"/>
              </a:ext>
            </a:extLst>
          </p:cNvPr>
          <p:cNvSpPr/>
          <p:nvPr/>
        </p:nvSpPr>
        <p:spPr>
          <a:xfrm>
            <a:off x="658812" y="3169709"/>
            <a:ext cx="3294389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Aident à garantir la qualité de l’apprentissage dans l’entreprise et à l’école professionnelle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F11A14-11D8-9B51-46AE-9986DB796602}"/>
              </a:ext>
            </a:extLst>
          </p:cNvPr>
          <p:cNvSpPr/>
          <p:nvPr/>
        </p:nvSpPr>
        <p:spPr>
          <a:xfrm>
            <a:off x="8039938" y="1823510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Associent théorie et pratique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E79A6A-DBB5-BEE9-FC56-070A952C3A08}"/>
              </a:ext>
            </a:extLst>
          </p:cNvPr>
          <p:cNvSpPr/>
          <p:nvPr/>
        </p:nvSpPr>
        <p:spPr>
          <a:xfrm>
            <a:off x="8472575" y="3437304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Bénéficient du soutien de l’État et l’économie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77DC54-D54E-7C53-B42F-42C665BAC0FD}"/>
              </a:ext>
            </a:extLst>
          </p:cNvPr>
          <p:cNvSpPr/>
          <p:nvPr/>
        </p:nvSpPr>
        <p:spPr>
          <a:xfrm>
            <a:off x="8038812" y="4521200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Promeuvent une activité professionnelle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DF2C8-6964-BF3D-0A68-18B443B8B3AE}"/>
              </a:ext>
            </a:extLst>
          </p:cNvPr>
          <p:cNvSpPr/>
          <p:nvPr/>
        </p:nvSpPr>
        <p:spPr>
          <a:xfrm>
            <a:off x="2856000" y="451855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Renforcent la reconnaissance sociale du personnel de formation professionnelle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76511AC-ADC1-B696-B4CD-EF589DE71B26}"/>
              </a:ext>
            </a:extLst>
          </p:cNvPr>
          <p:cNvSpPr/>
          <p:nvPr/>
        </p:nvSpPr>
        <p:spPr>
          <a:xfrm>
            <a:off x="8472574" y="2630407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Sont ancrées dans la législation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C3BFD-9CB0-86BA-426E-FF230234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709" y="1592138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53"/>
            <a:ext cx="11053762" cy="435462"/>
          </a:xfrm>
        </p:spPr>
        <p:txBody>
          <a:bodyPr>
            <a:normAutofit/>
          </a:bodyPr>
          <a:lstStyle/>
          <a:p>
            <a:r>
              <a:rPr lang="fr-FR" sz="2000" dirty="0"/>
              <a:t>Soutien par l’État et l’économie : qualifications, cadre, ressources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V. Synthèse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97FFC49-08D2-F014-5291-892BF2CCB77E}"/>
              </a:ext>
            </a:extLst>
          </p:cNvPr>
          <p:cNvSpPr txBox="1">
            <a:spLocks/>
          </p:cNvSpPr>
          <p:nvPr/>
        </p:nvSpPr>
        <p:spPr>
          <a:xfrm>
            <a:off x="658812" y="2662312"/>
            <a:ext cx="4741324" cy="292783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SzPct val="75000"/>
            </a:pPr>
            <a:r>
              <a:rPr lang="fr-FR" sz="1800" dirty="0"/>
              <a:t>Embauche les professionnels qualifiés comme personnel de formation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>
              <a:lnSpc>
                <a:spcPts val="2200"/>
              </a:lnSpc>
              <a:buSzPct val="75000"/>
            </a:pPr>
            <a:r>
              <a:rPr lang="fr-FR" sz="1800" dirty="0"/>
              <a:t>Soutient la qualification des professionnels qualifiés comme personnel de formation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>
              <a:lnSpc>
                <a:spcPts val="2200"/>
              </a:lnSpc>
              <a:buSzPct val="75000"/>
            </a:pPr>
            <a:r>
              <a:rPr lang="fr-FR" sz="1800" dirty="0"/>
              <a:t>Permet la promotion du personnel de formation dans l’entreprise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>
              <a:lnSpc>
                <a:spcPts val="2200"/>
              </a:lnSpc>
              <a:buSzPct val="75000"/>
            </a:pPr>
            <a:r>
              <a:rPr lang="fr-FR" sz="1800" dirty="0"/>
              <a:t>Reconnaît l’importance de l’activité de formation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>
              <a:lnSpc>
                <a:spcPts val="2200"/>
              </a:lnSpc>
              <a:buSzPct val="75000"/>
            </a:pPr>
            <a:r>
              <a:rPr lang="fr-FR" sz="1800" dirty="0"/>
              <a:t>Garantit la qualité du personnel de formation (chambres)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endParaRPr lang="de-DE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9809F60F-BD60-E3B4-4511-F1B5EDCC6C88}"/>
              </a:ext>
            </a:extLst>
          </p:cNvPr>
          <p:cNvSpPr txBox="1">
            <a:spLocks/>
          </p:cNvSpPr>
          <p:nvPr/>
        </p:nvSpPr>
        <p:spPr>
          <a:xfrm>
            <a:off x="6311899" y="2662312"/>
            <a:ext cx="4860000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Finance les enseignants des écoles professionnelles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r>
              <a:rPr lang="fr-FR" sz="1800" dirty="0"/>
              <a:t>Offre des conditions-cadres attractives pour les enseignants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r>
              <a:rPr lang="fr-FR" sz="1800" dirty="0"/>
              <a:t>Forme les enseignants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r>
              <a:rPr lang="fr-FR" sz="1800" dirty="0"/>
              <a:t>Réglemente sur le plan légal la qualification du personnel de formation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r>
              <a:rPr lang="fr-FR" sz="1800" dirty="0"/>
              <a:t>Garantit la qualité des enseignants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AF01EF3-2B21-565D-F324-C77CDA1C7819}"/>
              </a:ext>
            </a:extLst>
          </p:cNvPr>
          <p:cNvSpPr txBox="1">
            <a:spLocks/>
          </p:cNvSpPr>
          <p:nvPr/>
        </p:nvSpPr>
        <p:spPr>
          <a:xfrm>
            <a:off x="658812" y="1629600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err="1"/>
              <a:t>L‘économie</a:t>
            </a:r>
            <a:endParaRPr lang="de-DE" sz="1600" dirty="0"/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D74B2C2-57E7-88FE-CA4D-FECC479B17F6}"/>
              </a:ext>
            </a:extLst>
          </p:cNvPr>
          <p:cNvSpPr txBox="1">
            <a:spLocks/>
          </p:cNvSpPr>
          <p:nvPr/>
        </p:nvSpPr>
        <p:spPr>
          <a:xfrm>
            <a:off x="6311900" y="1628952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b="1"/>
              <a:t>État</a:t>
            </a:r>
            <a:endParaRPr lang="de-DE" sz="18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36D632-8F9F-401A-8FA9-54CC1048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1" y="1505981"/>
            <a:ext cx="1643853" cy="1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VI. Bilan : Facteur de la réussite de la formation professionnelle en Allemagne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4036" y="784171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Des pros engagés</a:t>
            </a:r>
            <a:r>
              <a:rPr lang="en-US" sz="2000" dirty="0"/>
              <a:t> 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E8227F-8031-777C-F417-07AF58D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990" y="1505814"/>
            <a:ext cx="1073168" cy="2465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7DCD92-8952-786F-A581-62C1E6074CC0}"/>
              </a:ext>
            </a:extLst>
          </p:cNvPr>
          <p:cNvSpPr/>
          <p:nvPr/>
        </p:nvSpPr>
        <p:spPr>
          <a:xfrm>
            <a:off x="1302360" y="1276821"/>
            <a:ext cx="3420000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Collaboration étroite entre l’état et l’économie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par ex. soutien au personnel par l’État et l’économie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9C457E-A2A9-57C0-E0A6-16C3A2AE7A71}"/>
              </a:ext>
            </a:extLst>
          </p:cNvPr>
          <p:cNvSpPr/>
          <p:nvPr/>
        </p:nvSpPr>
        <p:spPr>
          <a:xfrm>
            <a:off x="641650" y="2839196"/>
            <a:ext cx="3473027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Apprentissage au cours du processus de travail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par ex. par une formation du personnel axée sur la pratique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A4D983-ACA9-9345-94EC-03B1B515AD26}"/>
              </a:ext>
            </a:extLst>
          </p:cNvPr>
          <p:cNvSpPr/>
          <p:nvPr/>
        </p:nvSpPr>
        <p:spPr>
          <a:xfrm>
            <a:off x="7752824" y="1706595"/>
            <a:ext cx="3865435" cy="12985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Recherche et conseil institutionnalisés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par ex. par la recherche sur le personnel de formation (par les chambres et le BIBB)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8286A1-8972-4213-EF51-E162BAB6323C}"/>
              </a:ext>
            </a:extLst>
          </p:cNvPr>
          <p:cNvSpPr/>
          <p:nvPr/>
        </p:nvSpPr>
        <p:spPr>
          <a:xfrm>
            <a:off x="8292575" y="3146884"/>
            <a:ext cx="3420000" cy="105386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Normes reconnues socialement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par ex. aptitude à être formateur (AEVO)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969F14-61F4-AF03-82CE-192E0B12334C}"/>
              </a:ext>
            </a:extLst>
          </p:cNvPr>
          <p:cNvSpPr/>
          <p:nvPr/>
        </p:nvSpPr>
        <p:spPr>
          <a:xfrm>
            <a:off x="1278626" y="4370886"/>
            <a:ext cx="4530969" cy="1580158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Qualification du personnel de formation professionnelle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pédagogie professionnelle comme base pour tous les processus d’enseignement et d’apprentissage en entreprise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0A69AC-4C63-42D4-80A8-B78479635FA7}"/>
              </a:ext>
            </a:extLst>
          </p:cNvPr>
          <p:cNvSpPr/>
          <p:nvPr/>
        </p:nvSpPr>
        <p:spPr>
          <a:xfrm>
            <a:off x="6345902" y="4443670"/>
            <a:ext cx="4103999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Entreprise de formation reconnue, un critère de qualité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fr-FR" dirty="0">
                <a:solidFill>
                  <a:srgbClr val="000000"/>
                </a:solidFill>
              </a:rPr>
              <a:t>un critère : personnel de formation reconnu par l’État (BBiG)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6A8403-537C-D614-EF48-E0D60C3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094" y="1731367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VII. Informations supplémentaires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fr-FR" sz="1800" dirty="0"/>
              <a:t>Vous trouverez cette présentation conjointement à d’autres, ainsi que des informations sur la formation professionnelle en Allemagne et sur la collaboration internationale dans la formation professionnelle sur notre site Internet :</a:t>
            </a:r>
            <a:r>
              <a:rPr lang="en-US" sz="1800" dirty="0"/>
              <a:t> </a:t>
            </a:r>
            <a:r>
              <a:rPr lang="en-GB" sz="1800" noProof="0" dirty="0"/>
              <a:t> </a:t>
            </a:r>
          </a:p>
          <a:p>
            <a:pPr marL="0" indent="0">
              <a:buNone/>
            </a:pPr>
            <a:br>
              <a:rPr lang="en-GB" sz="1800" b="1" spc="100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b="1" spc="8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en-GB" sz="1400" b="1" dirty="0">
              <a:solidFill>
                <a:srgbClr val="E27F1C"/>
              </a:solidFill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2" y="4027822"/>
            <a:ext cx="11053762" cy="190698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/>
              <a:t>Sources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n-GB" sz="1600" dirty="0"/>
              <a:t>Rapport BIBB (</a:t>
            </a:r>
            <a:r>
              <a:rPr lang="en-GB" sz="16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-GB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fr-FR" sz="1600" dirty="0"/>
              <a:t>R</a:t>
            </a:r>
            <a:r>
              <a:rPr lang="fr-FR" sz="1600" noProof="0" dirty="0"/>
              <a:t>apport sur la formation professionnelle</a:t>
            </a:r>
            <a:r>
              <a:rPr lang="fr-FR" sz="1600" dirty="0"/>
              <a:t> </a:t>
            </a:r>
            <a:r>
              <a:rPr lang="fr-FR" sz="1600" noProof="0" dirty="0"/>
              <a:t>(</a:t>
            </a:r>
            <a:r>
              <a:rPr lang="fr-FR" sz="16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sz="1600" noProof="0" dirty="0"/>
              <a:t>)</a:t>
            </a:r>
            <a:endParaRPr lang="en-GB" sz="1600" dirty="0"/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n-GB" sz="1600" dirty="0"/>
              <a:t>KMK (</a:t>
            </a:r>
            <a:r>
              <a:rPr lang="en-GB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-GB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fr-FR" sz="1600" dirty="0"/>
              <a:t>Portail de données du BMFTR</a:t>
            </a:r>
            <a:r>
              <a:rPr lang="en-GB" sz="1600" dirty="0"/>
              <a:t> (</a:t>
            </a:r>
            <a:r>
              <a:rPr lang="en-GB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-GB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fr-FR" sz="1600" dirty="0"/>
              <a:t>Statistiques sur la formation professionnelle Destatis</a:t>
            </a:r>
            <a:r>
              <a:rPr lang="en-US" sz="1600" dirty="0"/>
              <a:t> 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-GB" sz="1600" dirty="0"/>
              <a:t>)</a:t>
            </a:r>
          </a:p>
          <a:p>
            <a:pPr marL="361950" indent="-276225">
              <a:buNone/>
            </a:pPr>
            <a:r>
              <a:rPr lang="fr-FR" sz="1600" b="1" dirty="0"/>
              <a:t>Autres informations sur Internet :</a:t>
            </a:r>
            <a:endParaRPr lang="en-GB" sz="1600" b="1" dirty="0"/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www.lehrer-werden.de</a:t>
            </a:r>
            <a:endParaRPr lang="en-GB" sz="1600" b="1" dirty="0">
              <a:solidFill>
                <a:srgbClr val="E27F1C"/>
              </a:solidFill>
            </a:endParaRPr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n-GB" sz="16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www.leando.de</a:t>
            </a:r>
            <a:endParaRPr lang="en-GB" sz="1600" dirty="0">
              <a:solidFill>
                <a:srgbClr val="E27F1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GOVET auprès du BIBB</a:t>
            </a:r>
            <a:r>
              <a:rPr lang="en-US" dirty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</a:t>
            </a:r>
            <a:r>
              <a:rPr lang="fr-FR" dirty="0"/>
              <a:t>Introduction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44" y="436278"/>
            <a:ext cx="1198526" cy="81852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084015" y="726737"/>
            <a:ext cx="4259026" cy="44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2000" dirty="0">
                <a:solidFill>
                  <a:srgbClr val="BF5A08"/>
                </a:solidFill>
                <a:ea typeface="Calibri"/>
                <a:cs typeface="Calibri"/>
              </a:rPr>
              <a:t>En alternance signifie « deux mondes »</a:t>
            </a:r>
            <a:endParaRPr lang="fr-FR" sz="2000" dirty="0">
              <a:solidFill>
                <a:srgbClr val="BF5A08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A01DFF-B50A-C28E-0E8B-8ECD5574D36B}"/>
              </a:ext>
            </a:extLst>
          </p:cNvPr>
          <p:cNvSpPr txBox="1"/>
          <p:nvPr/>
        </p:nvSpPr>
        <p:spPr>
          <a:xfrm>
            <a:off x="9185436" y="3553467"/>
            <a:ext cx="245159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Inspection et direction scolaires, administration</a:t>
            </a:r>
          </a:p>
          <a:p>
            <a:pPr>
              <a:spcAft>
                <a:spcPts val="600"/>
              </a:spcAft>
            </a:pPr>
            <a:r>
              <a:rPr lang="fr-FR" dirty="0"/>
              <a:t>Personnel enseignant à l’école professionnelle</a:t>
            </a:r>
            <a:r>
              <a:rPr lang="en-US" dirty="0"/>
              <a:t> </a:t>
            </a:r>
            <a:endParaRPr lang="de-DE" sz="2200" dirty="0">
              <a:solidFill>
                <a:srgbClr val="BF5A08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AB30D9-0A5D-1727-0524-A177126328E9}"/>
              </a:ext>
            </a:extLst>
          </p:cNvPr>
          <p:cNvSpPr/>
          <p:nvPr/>
        </p:nvSpPr>
        <p:spPr>
          <a:xfrm>
            <a:off x="2998814" y="5052586"/>
            <a:ext cx="6194142" cy="745683"/>
          </a:xfrm>
          <a:prstGeom prst="roundRect">
            <a:avLst>
              <a:gd name="adj" fmla="val 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Objectif commun :</a:t>
            </a:r>
            <a:r>
              <a:rPr lang="en-US"/>
              <a:t> </a:t>
            </a:r>
          </a:p>
          <a:p>
            <a:pPr algn="ctr"/>
            <a:r>
              <a:rPr lang="fr-FR"/>
              <a:t>Qualification des apprenti·e·s et des élèves</a:t>
            </a:r>
            <a:r>
              <a:rPr lang="en-US"/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86F4E1-D939-4E05-3D0B-7294265B984B}"/>
              </a:ext>
            </a:extLst>
          </p:cNvPr>
          <p:cNvGrpSpPr/>
          <p:nvPr/>
        </p:nvGrpSpPr>
        <p:grpSpPr>
          <a:xfrm>
            <a:off x="658813" y="1396818"/>
            <a:ext cx="2340000" cy="2156649"/>
            <a:chOff x="658813" y="1391544"/>
            <a:chExt cx="2340000" cy="215664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46D50A1-29E0-6215-A80A-887FB7C63936}"/>
                </a:ext>
              </a:extLst>
            </p:cNvPr>
            <p:cNvSpPr/>
            <p:nvPr/>
          </p:nvSpPr>
          <p:spPr>
            <a:xfrm>
              <a:off x="658813" y="2626318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Monde du travail</a:t>
              </a:r>
              <a:r>
                <a:rPr lang="en-US"/>
                <a:t> 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E2513E0-A879-C6D4-1EA1-D26A33CE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1773" y="1391544"/>
              <a:ext cx="475249" cy="1484111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589470" y="3553467"/>
            <a:ext cx="24539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Direction</a:t>
            </a:r>
          </a:p>
          <a:p>
            <a:pPr>
              <a:spcAft>
                <a:spcPts val="600"/>
              </a:spcAft>
            </a:pPr>
            <a:r>
              <a:rPr lang="fr-FR" dirty="0"/>
              <a:t>Direction de la formation </a:t>
            </a:r>
          </a:p>
          <a:p>
            <a:pPr>
              <a:spcAft>
                <a:spcPts val="600"/>
              </a:spcAft>
            </a:pPr>
            <a:r>
              <a:rPr lang="fr-FR" dirty="0"/>
              <a:t>Personnel de formation sur le lieu de travail </a:t>
            </a: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21A18D79-BB84-1CFF-C7E2-78B603FA6336}"/>
              </a:ext>
            </a:extLst>
          </p:cNvPr>
          <p:cNvSpPr/>
          <p:nvPr/>
        </p:nvSpPr>
        <p:spPr>
          <a:xfrm rot="16200000">
            <a:off x="3548961" y="2851608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BA7940F-D601-1902-181F-E75552EB0D6B}"/>
              </a:ext>
            </a:extLst>
          </p:cNvPr>
          <p:cNvGrpSpPr/>
          <p:nvPr/>
        </p:nvGrpSpPr>
        <p:grpSpPr>
          <a:xfrm>
            <a:off x="9192955" y="1373230"/>
            <a:ext cx="2340000" cy="2180238"/>
            <a:chOff x="9192955" y="1367956"/>
            <a:chExt cx="2340000" cy="2180238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C63104D-CCE9-9A14-F570-05346152E897}"/>
                </a:ext>
              </a:extLst>
            </p:cNvPr>
            <p:cNvSpPr/>
            <p:nvPr/>
          </p:nvSpPr>
          <p:spPr>
            <a:xfrm>
              <a:off x="9192955" y="2626319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/>
                <a:t>Enseignement public</a:t>
              </a:r>
              <a:r>
                <a:rPr lang="en-US"/>
                <a:t> </a:t>
              </a:r>
              <a:endParaRPr lang="de-DE" b="1" dirty="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0D2E30C-CE6E-F8B1-5ED1-7EEA4B8F9F8B}"/>
                </a:ext>
              </a:extLst>
            </p:cNvPr>
            <p:cNvGrpSpPr/>
            <p:nvPr/>
          </p:nvGrpSpPr>
          <p:grpSpPr>
            <a:xfrm>
              <a:off x="9622737" y="1367956"/>
              <a:ext cx="1480437" cy="1359586"/>
              <a:chOff x="9622737" y="1367956"/>
              <a:chExt cx="1480437" cy="1359586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39E7DB-FE84-AFDB-60ED-2F79DF56A44E}"/>
                  </a:ext>
                </a:extLst>
              </p:cNvPr>
              <p:cNvSpPr/>
              <p:nvPr/>
            </p:nvSpPr>
            <p:spPr>
              <a:xfrm>
                <a:off x="9751162" y="2365089"/>
                <a:ext cx="1223586" cy="336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8462E3A-5890-AF4D-CDA8-D8C084C0C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737" y="1367956"/>
                <a:ext cx="1480437" cy="1359586"/>
              </a:xfrm>
              <a:prstGeom prst="rect">
                <a:avLst/>
              </a:prstGeom>
            </p:spPr>
          </p:pic>
        </p:grpSp>
      </p:grp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4EBC96A3-1454-2239-B3F6-F27AABAE77E3}"/>
              </a:ext>
            </a:extLst>
          </p:cNvPr>
          <p:cNvSpPr/>
          <p:nvPr/>
        </p:nvSpPr>
        <p:spPr>
          <a:xfrm rot="5400000">
            <a:off x="8038060" y="2845997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3839F2E-E614-D4C7-4D83-5D7B3D4D69CE}"/>
              </a:ext>
            </a:extLst>
          </p:cNvPr>
          <p:cNvGrpSpPr/>
          <p:nvPr/>
        </p:nvGrpSpPr>
        <p:grpSpPr>
          <a:xfrm>
            <a:off x="4708923" y="1321866"/>
            <a:ext cx="2778989" cy="2231601"/>
            <a:chOff x="4708923" y="1477134"/>
            <a:chExt cx="2778989" cy="2231601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EDDB66AC-FABB-D2C2-BB32-9890522AA135}"/>
                </a:ext>
              </a:extLst>
            </p:cNvPr>
            <p:cNvSpPr/>
            <p:nvPr/>
          </p:nvSpPr>
          <p:spPr>
            <a:xfrm>
              <a:off x="4708923" y="2786860"/>
              <a:ext cx="2778989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Apprentis, élèves</a:t>
              </a:r>
              <a:r>
                <a:rPr lang="en-US" dirty="0"/>
                <a:t> 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2ED8B1-3BCF-C520-9C7D-985B148B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510" y="1477134"/>
              <a:ext cx="686390" cy="147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</a:t>
            </a:r>
            <a:r>
              <a:rPr lang="fr-FR" dirty="0"/>
              <a:t>Tâches du personnel dans le système de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439A9A-00C7-4230-9ECA-FDA149B168E3}"/>
              </a:ext>
            </a:extLst>
          </p:cNvPr>
          <p:cNvSpPr/>
          <p:nvPr/>
        </p:nvSpPr>
        <p:spPr>
          <a:xfrm>
            <a:off x="658810" y="2384425"/>
            <a:ext cx="2520000" cy="204295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000000"/>
                </a:solidFill>
              </a:rPr>
              <a:t>Représentant·e·s de…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Employeurs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Employés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État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Chambres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Syndicats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C80CCC-9E2F-42E7-937E-451E7EA4895C}"/>
              </a:ext>
            </a:extLst>
          </p:cNvPr>
          <p:cNvSpPr/>
          <p:nvPr/>
        </p:nvSpPr>
        <p:spPr>
          <a:xfrm>
            <a:off x="3407398" y="2384423"/>
            <a:ext cx="2808000" cy="36280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0000"/>
                </a:solidFill>
              </a:rPr>
              <a:t>Personnel de formation en entreprise :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de-DE" sz="1400" b="1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400" dirty="0">
                <a:solidFill>
                  <a:srgbClr val="000000"/>
                </a:solidFill>
              </a:rPr>
              <a:t>Direction de l’entreprise/de la formation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400" dirty="0">
                <a:solidFill>
                  <a:srgbClr val="000000"/>
                </a:solidFill>
              </a:rPr>
              <a:t>Personnel dans la formation interentreprise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400" dirty="0">
                <a:solidFill>
                  <a:srgbClr val="000000"/>
                </a:solidFill>
              </a:rPr>
              <a:t>Accompagnement lors de l’entrée dans la vie professionnelle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400" dirty="0">
                <a:solidFill>
                  <a:srgbClr val="000000"/>
                </a:solidFill>
              </a:rPr>
              <a:t>Personnel de formation qualifié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400" dirty="0">
                <a:solidFill>
                  <a:srgbClr val="000000"/>
                </a:solidFill>
              </a:rPr>
              <a:t>Personnel qualifié formateur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BBA85C-02E7-4F4E-93B0-6B03C3506D3A}"/>
              </a:ext>
            </a:extLst>
          </p:cNvPr>
          <p:cNvSpPr/>
          <p:nvPr/>
        </p:nvSpPr>
        <p:spPr>
          <a:xfrm>
            <a:off x="6443986" y="2384423"/>
            <a:ext cx="2520000" cy="220196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000000"/>
                </a:solidFill>
              </a:rPr>
              <a:t>Personnel de formation en école 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Enseignants en école professionnelle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Direction de l’établissement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372B96-495C-40BE-8E18-87FE861FBF8F}"/>
              </a:ext>
            </a:extLst>
          </p:cNvPr>
          <p:cNvSpPr/>
          <p:nvPr/>
        </p:nvSpPr>
        <p:spPr>
          <a:xfrm>
            <a:off x="9192575" y="2384423"/>
            <a:ext cx="2520000" cy="19463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000000"/>
                </a:solidFill>
              </a:rPr>
              <a:t>Représentants de…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Employeurs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Employés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fr-FR" sz="1600" dirty="0">
                <a:solidFill>
                  <a:srgbClr val="000000"/>
                </a:solidFill>
              </a:rPr>
              <a:t>École professionnelle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de-DE" sz="1600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fr-FR" sz="1600" dirty="0">
                <a:solidFill>
                  <a:srgbClr val="000000"/>
                </a:solidFill>
              </a:rPr>
              <a:t>Organisés par les chambres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52128" y="777933"/>
            <a:ext cx="924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personnel agit à tous les « points clés » de la formation professionnelle :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3103A20A-A926-4DCD-4FC3-B2319367C40B}"/>
              </a:ext>
            </a:extLst>
          </p:cNvPr>
          <p:cNvSpPr/>
          <p:nvPr/>
        </p:nvSpPr>
        <p:spPr>
          <a:xfrm>
            <a:off x="3407398" y="1629600"/>
            <a:ext cx="558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Mise en œuvre la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6BDCBDE-6967-AB11-37AE-1D3E5EC8B4BA}"/>
              </a:ext>
            </a:extLst>
          </p:cNvPr>
          <p:cNvSpPr/>
          <p:nvPr/>
        </p:nvSpPr>
        <p:spPr>
          <a:xfrm>
            <a:off x="658810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FR" dirty="0"/>
              <a:t>Élaboration des normes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38BE196F-7F32-53AC-AE00-567E714982BE}"/>
              </a:ext>
            </a:extLst>
          </p:cNvPr>
          <p:cNvSpPr/>
          <p:nvPr/>
        </p:nvSpPr>
        <p:spPr>
          <a:xfrm>
            <a:off x="9192575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Examens et certifications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fr-FR" sz="2000" dirty="0"/>
              <a:t>Zoom sur : la mise en œuvre la formation professionnelle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</a:t>
            </a:r>
            <a:r>
              <a:rPr lang="fr-FR" dirty="0"/>
              <a:t>Tâches du personnel dans le système de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8E511-4DCB-4DE8-AD7E-3280A97E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33934"/>
            <a:ext cx="4860000" cy="612000"/>
          </a:xfrm>
        </p:spPr>
        <p:txBody>
          <a:bodyPr lIns="0">
            <a:noAutofit/>
          </a:bodyPr>
          <a:lstStyle/>
          <a:p>
            <a:pPr algn="ctr"/>
            <a:r>
              <a:rPr lang="fr-FR" sz="1800" b="1" dirty="0"/>
              <a:t>Personnel de formation</a:t>
            </a:r>
            <a:r>
              <a:rPr lang="en-US" sz="1800" dirty="0"/>
              <a:t> </a:t>
            </a:r>
            <a:endParaRPr lang="de-DE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(lieu d’apprentissage : entreprise)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189056-AF95-40DD-A987-3F68EE57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2" y="2158520"/>
            <a:ext cx="4932362" cy="3103965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fr-FR" sz="1800" dirty="0"/>
              <a:t>Env. </a:t>
            </a:r>
            <a:r>
              <a:rPr lang="fr-FR" sz="1800" b="1" dirty="0"/>
              <a:t>620 000 formateurs enregistrés</a:t>
            </a:r>
            <a:r>
              <a:rPr lang="fr-FR" sz="1800" dirty="0"/>
              <a:t> dans toute l’Allemagne</a:t>
            </a:r>
            <a:r>
              <a:rPr lang="en-US" sz="1800" dirty="0"/>
              <a:t> </a:t>
            </a:r>
            <a:r>
              <a:rPr lang="fr-FR" sz="1800" dirty="0"/>
              <a:t>(état : 2024)*</a:t>
            </a:r>
            <a:r>
              <a:rPr lang="en-US" sz="1800" dirty="0"/>
              <a:t> </a:t>
            </a:r>
            <a:endParaRPr lang="de-DE" sz="1800" b="1" spc="-20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fr-FR" dirty="0"/>
              <a:t>la plupart du temps en fonction secondaire</a:t>
            </a:r>
            <a:r>
              <a:rPr lang="en-US" dirty="0"/>
              <a:t> </a:t>
            </a:r>
            <a:endParaRPr lang="de-DE" dirty="0">
              <a:latin typeface="+mn-lt"/>
            </a:endParaRPr>
          </a:p>
          <a:p>
            <a:pPr>
              <a:lnSpc>
                <a:spcPts val="2200"/>
              </a:lnSpc>
              <a:buSzPct val="70000"/>
            </a:pPr>
            <a:r>
              <a:rPr lang="fr-FR" sz="1800" dirty="0"/>
              <a:t>Entre </a:t>
            </a:r>
            <a:r>
              <a:rPr lang="fr-FR" sz="1800" b="1" dirty="0"/>
              <a:t>3</a:t>
            </a:r>
            <a:r>
              <a:rPr lang="fr-FR" sz="1800" dirty="0"/>
              <a:t> (à temps partiel) et </a:t>
            </a:r>
            <a:r>
              <a:rPr lang="fr-FR" sz="1800" b="1" dirty="0"/>
              <a:t>16 apprentis </a:t>
            </a:r>
            <a:r>
              <a:rPr lang="fr-FR" sz="1800" dirty="0"/>
              <a:t>(lorsque le formateur travaille à temps plein et que l'entreprise est de taille suffisante) par formateur</a:t>
            </a:r>
          </a:p>
          <a:p>
            <a:pPr>
              <a:lnSpc>
                <a:spcPts val="2200"/>
              </a:lnSpc>
              <a:buSzPct val="70000"/>
            </a:pPr>
            <a:r>
              <a:rPr lang="fr-FR" sz="1800" dirty="0"/>
              <a:t>Le nombre de </a:t>
            </a:r>
            <a:r>
              <a:rPr lang="fr-FR" sz="1800" b="1" dirty="0"/>
              <a:t>travailleurs qualifiés dispensant des formations</a:t>
            </a:r>
            <a:r>
              <a:rPr lang="fr-FR" sz="1800" dirty="0"/>
              <a:t> (avec/sans certificat, mais non enregistrés auprès des chambres) est nettement plus élevé, mais ce chiffre n'est pas recensé</a:t>
            </a:r>
            <a:endParaRPr lang="de-DE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C878F3-BD9B-475D-99AD-7D8DE84EB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1424" y="1333934"/>
            <a:ext cx="4860000" cy="612000"/>
          </a:xfrm>
        </p:spPr>
        <p:txBody>
          <a:bodyPr l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800" b="1" dirty="0"/>
              <a:t>Enseignants</a:t>
            </a:r>
            <a:r>
              <a:rPr lang="en-US" sz="1800" dirty="0"/>
              <a:t> </a:t>
            </a:r>
            <a:endParaRPr lang="de-DE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(lieu d’apprentissage : école professionnelle)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1BCCF1-3BCA-4739-9C2E-F280695C5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24" y="2158520"/>
            <a:ext cx="4860000" cy="1875513"/>
          </a:xfrm>
        </p:spPr>
        <p:txBody>
          <a:bodyPr>
            <a:sp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fr-FR" sz="1800" dirty="0"/>
              <a:t>Env. </a:t>
            </a:r>
            <a:r>
              <a:rPr lang="fr-FR" sz="1800" b="1" dirty="0"/>
              <a:t>52 000 </a:t>
            </a:r>
            <a:r>
              <a:rPr lang="fr-FR" sz="1800" dirty="0"/>
              <a:t>emplois à plein temps</a:t>
            </a:r>
            <a:endParaRPr lang="de-DE" sz="1800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fr-FR" dirty="0"/>
              <a:t>Enseignants pour la théorie et l’enseignement général</a:t>
            </a:r>
            <a:r>
              <a:rPr lang="en-US" dirty="0"/>
              <a:t> </a:t>
            </a:r>
            <a:endParaRPr lang="de-DE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fr-FR" dirty="0"/>
              <a:t>Enseignants pour la pratique</a:t>
            </a:r>
            <a:r>
              <a:rPr lang="en-US" dirty="0"/>
              <a:t> </a:t>
            </a:r>
            <a:endParaRPr lang="de-DE" dirty="0">
              <a:latin typeface="+mn-lt"/>
            </a:endParaRPr>
          </a:p>
          <a:p>
            <a:pPr>
              <a:lnSpc>
                <a:spcPts val="2200"/>
              </a:lnSpc>
              <a:buSzPct val="70000"/>
            </a:pPr>
            <a:r>
              <a:rPr lang="fr-FR" sz="1800" dirty="0"/>
              <a:t>Env. </a:t>
            </a:r>
            <a:r>
              <a:rPr lang="fr-FR" sz="1800" b="1" dirty="0"/>
              <a:t>28 apprenants </a:t>
            </a:r>
            <a:r>
              <a:rPr lang="fr-FR" sz="1800" dirty="0"/>
              <a:t>par enseignant·</a:t>
            </a:r>
            <a:br>
              <a:rPr lang="fr-FR" sz="1800" dirty="0"/>
            </a:br>
            <a:r>
              <a:rPr lang="fr-FR" sz="1800" dirty="0"/>
              <a:t>(état : 2024/25)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4CD2E8F-A0B3-49B0-9670-62C8F30D55E5}"/>
              </a:ext>
            </a:extLst>
          </p:cNvPr>
          <p:cNvSpPr txBox="1">
            <a:spLocks/>
          </p:cNvSpPr>
          <p:nvPr/>
        </p:nvSpPr>
        <p:spPr>
          <a:xfrm>
            <a:off x="1271507" y="5352104"/>
            <a:ext cx="9909917" cy="21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Dans cette présentation : zoom sur </a:t>
            </a:r>
            <a:r>
              <a:rPr lang="fr-FR" sz="1800" b="1" dirty="0"/>
              <a:t>le personnel de formation reconnu par l’État et sur les enseignants en école professionnelle</a:t>
            </a:r>
            <a:r>
              <a:rPr lang="en-US" sz="1800" dirty="0"/>
              <a:t> </a:t>
            </a:r>
            <a:endParaRPr lang="de-DE" sz="18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65FE4-FA6C-48BC-B5A8-5AF1AB723DFF}"/>
              </a:ext>
            </a:extLst>
          </p:cNvPr>
          <p:cNvSpPr txBox="1"/>
          <p:nvPr/>
        </p:nvSpPr>
        <p:spPr>
          <a:xfrm>
            <a:off x="670852" y="6546452"/>
            <a:ext cx="1019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 Rapport BIBB 2025					**</a:t>
            </a:r>
            <a:r>
              <a:rPr lang="de-DE" sz="1200" dirty="0">
                <a:hlinkClick r:id="rId3"/>
              </a:rPr>
              <a:t> https://sis.kmk.org/</a:t>
            </a:r>
            <a:r>
              <a:rPr lang="de-DE" sz="1200" dirty="0"/>
              <a:t> </a:t>
            </a:r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40C72B6-A6F2-BC07-0E67-274A9074464C}"/>
              </a:ext>
            </a:extLst>
          </p:cNvPr>
          <p:cNvSpPr>
            <a:spLocks noChangeAspect="1"/>
          </p:cNvSpPr>
          <p:nvPr/>
        </p:nvSpPr>
        <p:spPr>
          <a:xfrm rot="5400000">
            <a:off x="607873" y="5397517"/>
            <a:ext cx="313929" cy="253098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6814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B03799-9477-4CAF-A9D0-596DCB10A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3801"/>
            <a:ext cx="11053762" cy="246221"/>
          </a:xfrm>
        </p:spPr>
        <p:txBody>
          <a:bodyPr>
            <a:noAutofit/>
          </a:bodyPr>
          <a:lstStyle/>
          <a:p>
            <a:r>
              <a:rPr lang="fr-FR" sz="2000" dirty="0"/>
              <a:t>Personnel formateur (lieu d’apprentissage : entreprise)</a:t>
            </a: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</a:t>
            </a:r>
            <a:r>
              <a:rPr lang="fr-FR" dirty="0"/>
              <a:t>Tâches du personnel dans le système de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58" y="1634989"/>
            <a:ext cx="3240000" cy="504000"/>
          </a:xfrm>
        </p:spPr>
        <p:txBody>
          <a:bodyPr lIns="0">
            <a:normAutofit/>
          </a:bodyPr>
          <a:lstStyle/>
          <a:p>
            <a:pPr algn="ctr"/>
            <a:r>
              <a:rPr lang="fr-FR" sz="1800" b="1" dirty="0"/>
              <a:t>Direction de la formation</a:t>
            </a:r>
            <a:r>
              <a:rPr lang="en-US" sz="1800" dirty="0"/>
              <a:t> </a:t>
            </a:r>
            <a:endParaRPr lang="de-DE" sz="1800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011A5-F6BF-4904-83EE-119B7A8F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5148"/>
            <a:ext cx="3240000" cy="2921269"/>
          </a:xfrm>
        </p:spPr>
        <p:txBody>
          <a:bodyPr>
            <a:noAutofit/>
          </a:bodyPr>
          <a:lstStyle/>
          <a:p>
            <a:pPr marL="288000" lvl="0" indent="-288000">
              <a:lnSpc>
                <a:spcPts val="2200"/>
              </a:lnSpc>
              <a:buSzPct val="70000"/>
            </a:pPr>
            <a:r>
              <a:rPr lang="fr-FR" sz="1800" dirty="0"/>
              <a:t>Souvent fonction principale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buSzPct val="70000"/>
            </a:pPr>
            <a:r>
              <a:rPr lang="fr-FR" sz="1800" dirty="0"/>
              <a:t>Responsable pour toutes les personnes en apprentissage dans toutes les formations professionnelles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fr-FR" sz="1800" dirty="0"/>
              <a:t>Transmission d’une qualification formelle</a:t>
            </a:r>
            <a:r>
              <a:rPr lang="en-US" sz="1800" dirty="0"/>
              <a:t> </a:t>
            </a:r>
            <a:r>
              <a:rPr lang="de-DE" sz="1800" dirty="0">
                <a:latin typeface="+mn-lt"/>
              </a:rPr>
              <a:t> 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fr-FR" sz="1800" dirty="0"/>
              <a:t>Responsable de l’organisation de la formation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fr-FR" sz="1800" dirty="0"/>
              <a:t>Aucune obligation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DE59E2-CCCF-4C2E-9A53-6A7AB25D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575" y="1634989"/>
            <a:ext cx="3240000" cy="504000"/>
          </a:xfrm>
        </p:spPr>
        <p:txBody>
          <a:bodyPr lIns="0" tIns="144000" bIns="144000">
            <a:noAutofit/>
          </a:bodyPr>
          <a:lstStyle/>
          <a:p>
            <a:pPr algn="ctr"/>
            <a:r>
              <a:rPr lang="fr-FR" sz="1800" b="1" dirty="0"/>
              <a:t>Personnel qualifié formateur</a:t>
            </a:r>
            <a:r>
              <a:rPr lang="en-US" sz="1800" dirty="0"/>
              <a:t> </a:t>
            </a:r>
            <a:endParaRPr lang="de-DE" sz="1800" b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6F4A33-96FA-4042-AE10-E09A7A55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72575" y="2423311"/>
            <a:ext cx="3300325" cy="2618510"/>
          </a:xfrm>
        </p:spPr>
        <p:txBody>
          <a:bodyPr>
            <a:noAutofit/>
          </a:bodyPr>
          <a:lstStyle/>
          <a:p>
            <a:pPr marL="288000" lvl="0" indent="-288000">
              <a:buSzPct val="70000"/>
            </a:pPr>
            <a:r>
              <a:rPr lang="fr-FR" sz="1800" dirty="0"/>
              <a:t>Fonction secondaire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buSzPct val="70000"/>
            </a:pPr>
            <a:r>
              <a:rPr lang="fr-FR" sz="1800" dirty="0"/>
              <a:t>Responsable d’une personne en apprentissage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buSzPct val="70000"/>
            </a:pPr>
            <a:r>
              <a:rPr lang="fr-FR" sz="1800" dirty="0"/>
              <a:t>Expérience professionnelle mais former sans qualification formelle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buSzPct val="70000"/>
            </a:pPr>
            <a:r>
              <a:rPr lang="fr-FR" sz="1800" dirty="0"/>
              <a:t>Responsable de sections de formation spécifiques</a:t>
            </a:r>
            <a:r>
              <a:rPr lang="en-US" sz="1800" dirty="0"/>
              <a:t> </a:t>
            </a:r>
            <a:endParaRPr lang="de-DE" sz="1800" dirty="0">
              <a:latin typeface="+mn-lt"/>
            </a:endParaRPr>
          </a:p>
          <a:p>
            <a:pPr marL="288000" lvl="0" indent="-288000">
              <a:buSzPct val="70000"/>
            </a:pPr>
            <a:r>
              <a:rPr lang="fr-FR" sz="1800" dirty="0"/>
              <a:t>Art. 28 de la loi sur la formation professionnelle parag. 3</a:t>
            </a:r>
            <a:r>
              <a:rPr lang="en-US" sz="1800" dirty="0"/>
              <a:t> </a:t>
            </a:r>
            <a:endParaRPr lang="de-DE" sz="1800" spc="-20" dirty="0">
              <a:latin typeface="+mn-lt"/>
            </a:endParaRP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0F449CA-B454-466B-8607-8F34BE604D15}"/>
              </a:ext>
            </a:extLst>
          </p:cNvPr>
          <p:cNvSpPr txBox="1">
            <a:spLocks/>
          </p:cNvSpPr>
          <p:nvPr/>
        </p:nvSpPr>
        <p:spPr>
          <a:xfrm>
            <a:off x="4567867" y="1634989"/>
            <a:ext cx="324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Formateur</a:t>
            </a:r>
            <a:endParaRPr lang="de-DE" sz="1800" b="1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92F9110-5758-4EF7-844D-43833CDD7A84}"/>
              </a:ext>
            </a:extLst>
          </p:cNvPr>
          <p:cNvSpPr txBox="1">
            <a:spLocks/>
          </p:cNvSpPr>
          <p:nvPr/>
        </p:nvSpPr>
        <p:spPr>
          <a:xfrm>
            <a:off x="4567867" y="2423311"/>
            <a:ext cx="3240000" cy="2921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ts val="2200"/>
              </a:lnSpc>
              <a:buSzPct val="70000"/>
            </a:pPr>
            <a:r>
              <a:rPr lang="fr-FR" sz="1600" dirty="0"/>
              <a:t>Fonction principale ou secondaire</a:t>
            </a:r>
            <a:r>
              <a:rPr lang="en-US" sz="1600" dirty="0"/>
              <a:t> </a:t>
            </a:r>
            <a:endParaRPr lang="de-DE" sz="1600" dirty="0">
              <a:latin typeface="+mn-lt"/>
            </a:endParaRPr>
          </a:p>
          <a:p>
            <a:pPr marL="288000" indent="-288000">
              <a:buSzPct val="70000"/>
            </a:pPr>
            <a:r>
              <a:rPr lang="fr-FR" sz="1600" dirty="0"/>
              <a:t>Responsable de max. 15 personnes en apprentissage dans une formation professionnelle</a:t>
            </a:r>
            <a:endParaRPr lang="de-DE" sz="1600" dirty="0">
              <a:latin typeface="+mn-lt"/>
            </a:endParaRP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fr-FR" sz="1600" dirty="0"/>
              <a:t>Transmission d’une qualification formelle</a:t>
            </a:r>
            <a:r>
              <a:rPr lang="en-US" sz="1600" dirty="0"/>
              <a:t> </a:t>
            </a:r>
            <a:r>
              <a:rPr lang="de-DE" sz="1600" dirty="0">
                <a:latin typeface="+mn-lt"/>
              </a:rPr>
              <a:t> 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fr-FR" sz="1600" dirty="0"/>
              <a:t>Responsable de la mise en œuvre de la formation</a:t>
            </a:r>
            <a:r>
              <a:rPr lang="en-US" sz="1600" dirty="0"/>
              <a:t> </a:t>
            </a:r>
            <a:endParaRPr lang="de-DE" sz="1600" dirty="0">
              <a:latin typeface="+mn-lt"/>
            </a:endParaRP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fr-FR" sz="1600" dirty="0"/>
              <a:t>Art. 30 de la loi sur la formation professionnelle</a:t>
            </a:r>
            <a:r>
              <a:rPr lang="en-US" sz="1600" dirty="0"/>
              <a:t> </a:t>
            </a:r>
            <a:r>
              <a:rPr lang="de-DE" sz="1600" dirty="0">
                <a:latin typeface="+mn-lt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D560D-72E7-43B1-A8BF-3B6050E2BE06}"/>
              </a:ext>
            </a:extLst>
          </p:cNvPr>
          <p:cNvSpPr txBox="1"/>
          <p:nvPr/>
        </p:nvSpPr>
        <p:spPr>
          <a:xfrm>
            <a:off x="658813" y="5632450"/>
            <a:ext cx="8605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/>
              <a:t>*Les tâches peuvent être prises en charge par la direction, les ressources humaines ou les formateur·rice·s</a:t>
            </a:r>
            <a:r>
              <a:rPr lang="en-US" sz="1200" dirty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6943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fr-FR" sz="1800" b="1" dirty="0"/>
              <a:t>Personnel de formation</a:t>
            </a:r>
            <a:endParaRPr lang="de-DE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(lieu d’apprentissage : entreprise)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fr-FR" sz="2000" dirty="0"/>
              <a:t>Répartition</a:t>
            </a:r>
            <a:r>
              <a:rPr lang="de-DE" sz="2000" dirty="0"/>
              <a:t> des </a:t>
            </a:r>
            <a:r>
              <a:rPr lang="fr-FR" sz="2000" dirty="0"/>
              <a:t>tâches</a:t>
            </a:r>
            <a:r>
              <a:rPr lang="de-DE" sz="2000" dirty="0"/>
              <a:t> </a:t>
            </a:r>
            <a:r>
              <a:rPr lang="fr-FR" sz="2000" dirty="0"/>
              <a:t>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</a:t>
            </a:r>
            <a:r>
              <a:rPr lang="fr-FR" dirty="0"/>
              <a:t>Tâches du personnel dans le système de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874349" y="1808163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Établit un plan de formation en entreprise sur la base de normes de formation ou du règlement de formation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555835" y="3255878"/>
            <a:ext cx="3600000" cy="20843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Transmet des capacités professionnelles étendues ainsi qu’un savoir professionnel et une compétence personnelle (comportements, aptitude à travailler en équipe, autonomie etc.)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08C5A7-52D5-FF59-A120-DCC27EC31FDA}"/>
              </a:ext>
            </a:extLst>
          </p:cNvPr>
          <p:cNvSpPr/>
          <p:nvPr/>
        </p:nvSpPr>
        <p:spPr>
          <a:xfrm>
            <a:off x="4436167" y="4443810"/>
            <a:ext cx="360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Intègre à l’entreprise les personnes en apprentissage et les accompagnent en vue d’une </a:t>
            </a:r>
            <a:r>
              <a:rPr lang="fr-FR" spc="-20" dirty="0">
                <a:solidFill>
                  <a:srgbClr val="000000"/>
                </a:solidFill>
              </a:rPr>
              <a:t>embauche éventuelle (recrutement)</a:t>
            </a:r>
            <a:r>
              <a:rPr lang="en-US" spc="-20" dirty="0">
                <a:solidFill>
                  <a:srgbClr val="000000"/>
                </a:solidFill>
              </a:rPr>
              <a:t> </a:t>
            </a:r>
            <a:endParaRPr lang="de-DE" spc="-20" dirty="0">
              <a:solidFill>
                <a:srgbClr val="00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154212" y="1815516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fr-FR" dirty="0">
                <a:solidFill>
                  <a:srgbClr val="000000"/>
                </a:solidFill>
              </a:rPr>
              <a:t>Organise le processus de formation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2848228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fr-FR" dirty="0">
                <a:solidFill>
                  <a:srgbClr val="000000"/>
                </a:solidFill>
              </a:rPr>
              <a:t>Assiste lors de la préparation des examens, et intègre le service concerné et </a:t>
            </a:r>
            <a:r>
              <a:rPr lang="fr-FR">
                <a:solidFill>
                  <a:srgbClr val="000000"/>
                </a:solidFill>
              </a:rPr>
              <a:t>d’autres employés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7C3E500-AA2F-2D52-3E83-769E6647845C}"/>
              </a:ext>
            </a:extLst>
          </p:cNvPr>
          <p:cNvSpPr/>
          <p:nvPr/>
        </p:nvSpPr>
        <p:spPr>
          <a:xfrm>
            <a:off x="8292575" y="4157940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fr-FR" dirty="0">
                <a:solidFill>
                  <a:srgbClr val="000000"/>
                </a:solidFill>
              </a:rPr>
              <a:t>Coordination avec l’école professionnelle et la chambre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75" y="1390953"/>
            <a:ext cx="1016757" cy="1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8229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fr-FR" sz="1800" b="1" dirty="0"/>
              <a:t>Enseignants</a:t>
            </a:r>
            <a:r>
              <a:rPr lang="fr-FR" sz="1800" dirty="0"/>
              <a:t> </a:t>
            </a:r>
            <a:br>
              <a:rPr lang="de-DE" sz="1800" dirty="0"/>
            </a:br>
            <a:r>
              <a:rPr lang="fr-FR" sz="1600" dirty="0"/>
              <a:t>Théorie</a:t>
            </a:r>
            <a:r>
              <a:rPr lang="de-DE" sz="1600" dirty="0"/>
              <a:t> et </a:t>
            </a:r>
            <a:r>
              <a:rPr lang="fr-FR" sz="1600" dirty="0"/>
              <a:t>connaissances</a:t>
            </a:r>
            <a:r>
              <a:rPr lang="de-DE" sz="1600" dirty="0"/>
              <a:t> </a:t>
            </a:r>
            <a:r>
              <a:rPr lang="fr-FR" sz="1600" dirty="0"/>
              <a:t>générales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fr-FR" sz="2000" dirty="0"/>
              <a:t>Répartition</a:t>
            </a:r>
            <a:r>
              <a:rPr lang="de-DE" sz="2000" dirty="0"/>
              <a:t> des </a:t>
            </a:r>
            <a:r>
              <a:rPr lang="fr-FR" sz="2000" dirty="0"/>
              <a:t>tâches</a:t>
            </a:r>
            <a:r>
              <a:rPr lang="de-DE" sz="2000" dirty="0"/>
              <a:t> </a:t>
            </a:r>
            <a:r>
              <a:rPr lang="fr-FR" sz="2000" dirty="0"/>
              <a:t>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</a:t>
            </a:r>
            <a:r>
              <a:rPr lang="fr-FR" dirty="0"/>
              <a:t>Tâches du personnel dans le système de formation professionnelle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594724" y="1676445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fr-FR" dirty="0">
                <a:solidFill>
                  <a:srgbClr val="000000"/>
                </a:solidFill>
              </a:rPr>
              <a:t>Organise l’enseignement sur la base du programme-cadre de formation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295026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fr-FR" dirty="0">
                <a:solidFill>
                  <a:srgbClr val="000000"/>
                </a:solidFill>
              </a:rPr>
              <a:t>Transmet des connaissances théoriques et des bases de la pratique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étendues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402956" y="1681133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fr-FR" dirty="0">
                <a:solidFill>
                  <a:srgbClr val="000000"/>
                </a:solidFill>
              </a:rPr>
              <a:t>Transmet des connaissances générales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3182551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fr-FR" dirty="0">
                <a:solidFill>
                  <a:srgbClr val="000000"/>
                </a:solidFill>
              </a:rPr>
              <a:t>Transmet des compétence personnelle</a:t>
            </a:r>
            <a:r>
              <a:rPr lang="en-US" dirty="0">
                <a:solidFill>
                  <a:srgbClr val="000000"/>
                </a:solidFill>
              </a:rPr>
              <a:t>s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B5677-33FB-FFF2-771B-4DB05D3A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096" y="1568370"/>
            <a:ext cx="793161" cy="1822127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136FF7E-4EC2-68BC-B1A6-B12BE4D5B15E}"/>
              </a:ext>
            </a:extLst>
          </p:cNvPr>
          <p:cNvSpPr txBox="1">
            <a:spLocks/>
          </p:cNvSpPr>
          <p:nvPr/>
        </p:nvSpPr>
        <p:spPr>
          <a:xfrm>
            <a:off x="1320429" y="5052107"/>
            <a:ext cx="8485005" cy="500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Dans le système de formation professionnelle en alternance, les </a:t>
            </a:r>
            <a:r>
              <a:rPr lang="fr-FR" sz="1600" b="1" dirty="0"/>
              <a:t>différentes tâches </a:t>
            </a:r>
            <a:r>
              <a:rPr lang="fr-FR" sz="1600" dirty="0"/>
              <a:t>du personnel dans les lieux d’apprentissage </a:t>
            </a:r>
            <a:r>
              <a:rPr lang="fr-FR" sz="1600" b="1" dirty="0"/>
              <a:t>se complètent </a:t>
            </a:r>
            <a:r>
              <a:rPr lang="fr-FR" sz="1600" dirty="0"/>
              <a:t>dans le cadre de la </a:t>
            </a:r>
            <a:r>
              <a:rPr lang="fr-FR" sz="1600" b="1" dirty="0"/>
              <a:t>coordination entre lieux d’apprentissage</a:t>
            </a:r>
            <a:r>
              <a:rPr lang="en-US" sz="1600" dirty="0"/>
              <a:t> </a:t>
            </a:r>
            <a:r>
              <a:rPr lang="de-DE" sz="1600" dirty="0"/>
              <a:t> 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1D2DE7B2-B7E2-22C9-6753-CF8F919EADCF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0176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2158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Panorama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</a:t>
            </a:r>
            <a:r>
              <a:rPr lang="fr-FR" dirty="0"/>
              <a:t>L’entreprise comme lieu d’apprentissage : le personnel de formation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786486-B7F3-F61C-8F23-1196B88EA33C}"/>
              </a:ext>
            </a:extLst>
          </p:cNvPr>
          <p:cNvSpPr/>
          <p:nvPr/>
        </p:nvSpPr>
        <p:spPr>
          <a:xfrm>
            <a:off x="2288070" y="1477447"/>
            <a:ext cx="3833675" cy="13765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sz="1600" dirty="0">
                <a:solidFill>
                  <a:srgbClr val="000000"/>
                </a:solidFill>
              </a:rPr>
              <a:t>Le personnel de formation en entreprise est composé principalement de </a:t>
            </a:r>
            <a:r>
              <a:rPr lang="fr-FR" sz="1600">
                <a:solidFill>
                  <a:srgbClr val="000000"/>
                </a:solidFill>
              </a:rPr>
              <a:t>professionnels qualifiés</a:t>
            </a:r>
            <a:r>
              <a:rPr lang="fr-FR" sz="1600" dirty="0">
                <a:solidFill>
                  <a:srgbClr val="000000"/>
                </a:solidFill>
              </a:rPr>
              <a:t>, qui se chargent aussi de la formation (la plupart du temps parallèlement à leur fonction)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CD8B09-7C58-9D7F-880D-846DFF96B4CC}"/>
              </a:ext>
            </a:extLst>
          </p:cNvPr>
          <p:cNvSpPr/>
          <p:nvPr/>
        </p:nvSpPr>
        <p:spPr>
          <a:xfrm>
            <a:off x="2262325" y="2987367"/>
            <a:ext cx="383367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Les tâches de formation sont fortement axées sur les exigences propres à l’entreprise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F8E72-82E5-7729-3CEA-406C6525F04E}"/>
              </a:ext>
            </a:extLst>
          </p:cNvPr>
          <p:cNvSpPr/>
          <p:nvPr/>
        </p:nvSpPr>
        <p:spPr>
          <a:xfrm>
            <a:off x="2262324" y="4021446"/>
            <a:ext cx="3833675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En général, les tâches englobent beaucoup plus qu’une simple formation et des instructions pour le travail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817CA2-199B-2183-E6B4-FA1232495C08}"/>
              </a:ext>
            </a:extLst>
          </p:cNvPr>
          <p:cNvSpPr/>
          <p:nvPr/>
        </p:nvSpPr>
        <p:spPr>
          <a:xfrm>
            <a:off x="6341929" y="1819653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Le personnel de formation combine des compétences professionnelles et une qualification pédagogique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D6294E-D03C-1FB0-7B78-6094A9C8136D}"/>
              </a:ext>
            </a:extLst>
          </p:cNvPr>
          <p:cNvSpPr/>
          <p:nvPr/>
        </p:nvSpPr>
        <p:spPr>
          <a:xfrm>
            <a:off x="6341929" y="2857044"/>
            <a:ext cx="3833674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La plupart du temps, la qualification est obtenue en cours d’emploi (formation continue de plusieurs semaines)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AFAEA-5BFE-9F0A-94D9-893C83BC9079}"/>
              </a:ext>
            </a:extLst>
          </p:cNvPr>
          <p:cNvSpPr/>
          <p:nvPr/>
        </p:nvSpPr>
        <p:spPr>
          <a:xfrm>
            <a:off x="6341929" y="4159945"/>
            <a:ext cx="3833674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fr-FR" dirty="0">
                <a:solidFill>
                  <a:srgbClr val="000000"/>
                </a:solidFill>
              </a:rPr>
              <a:t>L’intérêt de l’entreprise pour le personnel de formation est décisif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282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2483</Words>
  <Application>Microsoft Office PowerPoint</Application>
  <PresentationFormat>Breitbild</PresentationFormat>
  <Paragraphs>271</Paragraphs>
  <Slides>24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Calibri</vt:lpstr>
      <vt:lpstr>Times</vt:lpstr>
      <vt:lpstr>Wingdings 3</vt:lpstr>
      <vt:lpstr>Arial</vt:lpstr>
      <vt:lpstr>Office</vt:lpstr>
      <vt:lpstr>1_Office</vt:lpstr>
      <vt:lpstr> </vt:lpstr>
      <vt:lpstr>Sommaire </vt:lpstr>
      <vt:lpstr>I. Introduction </vt:lpstr>
      <vt:lpstr>II. Tâches du personnel dans le système de formation professionnelle </vt:lpstr>
      <vt:lpstr>II. Tâches du personnel dans le système de formation professionnelle </vt:lpstr>
      <vt:lpstr>II. Tâches du personnel dans le système de formation professionnelle </vt:lpstr>
      <vt:lpstr>II. Tâches du personnel dans le système de formation professionnelle </vt:lpstr>
      <vt:lpstr>II. Tâches du personnel dans le système de formation professionnelle </vt:lpstr>
      <vt:lpstr>III. L’entreprise comme lieu d’apprentissage : le personnel de formation </vt:lpstr>
      <vt:lpstr>III. L’entreprise comme lieu d’apprentissage : le personnel de formation </vt:lpstr>
      <vt:lpstr>III. L’entreprise comme lieu d’apprentissage : le personnel de formation </vt:lpstr>
      <vt:lpstr>III. L’entreprise comme lieu d’apprentissage : le personnel de formation </vt:lpstr>
      <vt:lpstr>III. L’entreprise comme lieu d’apprentissage : le personnel de formation </vt:lpstr>
      <vt:lpstr>IV. L’école professionnelle comme lieu d’apprentissage – le personnel enseignant </vt:lpstr>
      <vt:lpstr>IV. L’école professionnelle comme lieu d’apprentissage – le personnel enseignant </vt:lpstr>
      <vt:lpstr>IV. L’école professionnelle comme lieu d’apprentissage – le personnel enseignant </vt:lpstr>
      <vt:lpstr>IV. L’école professionnelle comme lieu d’apprentissage – le personnel enseignant </vt:lpstr>
      <vt:lpstr>IV. L’école professionnelle comme lieu d’apprentissage – le personnel enseignant </vt:lpstr>
      <vt:lpstr>V. Synthèse</vt:lpstr>
      <vt:lpstr>V. Synthèse</vt:lpstr>
      <vt:lpstr>V. Synthèse</vt:lpstr>
      <vt:lpstr>VI. Bilan : Facteur de la réussite de la formation professionnelle en Allemagne</vt:lpstr>
      <vt:lpstr>VII. Informations supplémentaires</vt:lpstr>
      <vt:lpstr>GOVET auprès du BIBB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275</cp:revision>
  <dcterms:created xsi:type="dcterms:W3CDTF">2020-12-18T10:19:10Z</dcterms:created>
  <dcterms:modified xsi:type="dcterms:W3CDTF">2026-06-08T10:30:40Z</dcterms:modified>
</cp:coreProperties>
</file>