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369" r:id="rId5"/>
    <p:sldId id="387" r:id="rId6"/>
    <p:sldId id="371" r:id="rId7"/>
    <p:sldId id="367" r:id="rId8"/>
    <p:sldId id="259" r:id="rId9"/>
    <p:sldId id="372" r:id="rId10"/>
    <p:sldId id="361" r:id="rId11"/>
    <p:sldId id="373" r:id="rId12"/>
    <p:sldId id="374" r:id="rId13"/>
    <p:sldId id="375" r:id="rId14"/>
    <p:sldId id="363" r:id="rId15"/>
    <p:sldId id="377" r:id="rId16"/>
    <p:sldId id="378" r:id="rId17"/>
    <p:sldId id="381" r:id="rId18"/>
    <p:sldId id="382" r:id="rId19"/>
    <p:sldId id="383" r:id="rId20"/>
    <p:sldId id="356" r:id="rId21"/>
    <p:sldId id="357" r:id="rId22"/>
    <p:sldId id="366" r:id="rId23"/>
    <p:sldId id="359" r:id="rId24"/>
    <p:sldId id="291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3226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User" initials="U" lastIdx="5" clrIdx="5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FBF3E8"/>
    <a:srgbClr val="EAC28D"/>
    <a:srgbClr val="33CC33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4594" autoAdjust="0"/>
  </p:normalViewPr>
  <p:slideViewPr>
    <p:cSldViewPr snapToGrid="0" showGuides="1">
      <p:cViewPr varScale="1">
        <p:scale>
          <a:sx n="94" d="100"/>
          <a:sy n="94" d="100"/>
        </p:scale>
        <p:origin x="1230" y="96"/>
      </p:cViewPr>
      <p:guideLst>
        <p:guide orient="horz" pos="1366"/>
        <p:guide pos="3931"/>
        <p:guide orient="horz" pos="2863"/>
        <p:guide orient="horz" pos="3543"/>
        <p:guide orient="horz" pos="3475"/>
        <p:guide pos="6607"/>
        <p:guide pos="6131"/>
        <p:guide orient="horz" pos="3226"/>
        <p:guide orient="horz" pos="2160"/>
        <p:guide pos="642"/>
        <p:guide orient="horz" pos="2092"/>
        <p:guide orient="horz" pos="981"/>
        <p:guide pos="5428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3892230011118"/>
          <c:y val="0.13122368023696054"/>
          <c:w val="0.8526699475065616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Gross costs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</c:strCache>
            </c:strRef>
          </c:cat>
          <c:val>
            <c:numRef>
              <c:f>Tabelle1!$B$2:$B$5</c:f>
              <c:numCache>
                <c:formatCode>"€"#,##0_);[Red]\("€"#,##0\)</c:formatCode>
                <c:ptCount val="4"/>
                <c:pt idx="0">
                  <c:v>27250</c:v>
                </c:pt>
                <c:pt idx="1">
                  <c:v>26339</c:v>
                </c:pt>
                <c:pt idx="2">
                  <c:v>27623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A-4A56-B313-6E5FAABEBE7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Returns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A56-B313-6E5FAABEBE7C}"/>
              </c:ext>
            </c:extLst>
          </c:dPt>
          <c:dLbls>
            <c:dLbl>
              <c:idx val="0"/>
              <c:layout>
                <c:manualLayout>
                  <c:x val="6.5519885242178947E-3"/>
                  <c:y val="-3.1838782444848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A-4A56-B313-6E5FAABEBE7C}"/>
                </c:ext>
              </c:extLst>
            </c:dLbl>
            <c:dLbl>
              <c:idx val="1"/>
              <c:layout>
                <c:manualLayout>
                  <c:x val="7.6439866115875438E-3"/>
                  <c:y val="-6.367756488969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A-4A56-B313-6E5FAABEBE7C}"/>
                </c:ext>
              </c:extLst>
            </c:dLbl>
            <c:dLbl>
              <c:idx val="2"/>
              <c:layout>
                <c:manualLayout>
                  <c:x val="5.7661996725979067E-3"/>
                  <c:y val="-2.989310742617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3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</c:strCache>
            </c:strRef>
          </c:cat>
          <c:val>
            <c:numRef>
              <c:f>Tabelle1!$C$2:$C$5</c:f>
              <c:numCache>
                <c:formatCode>"€"#,##0_);[Red]\("€"#,##0\)</c:formatCode>
                <c:ptCount val="4"/>
                <c:pt idx="0">
                  <c:v>15433</c:v>
                </c:pt>
                <c:pt idx="1">
                  <c:v>18764</c:v>
                </c:pt>
                <c:pt idx="2">
                  <c:v>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A-4A56-B313-6E5FAABEBE7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Net costs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976485325910266E-3"/>
                  <c:y val="-4.1565906530359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A-4A56-B313-6E5FAABEBE7C}"/>
                </c:ext>
              </c:extLst>
            </c:dLbl>
            <c:dLbl>
              <c:idx val="1"/>
              <c:layout>
                <c:manualLayout>
                  <c:x val="3.6864823620382141E-3"/>
                  <c:y val="5.978671525548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A-4A56-B313-6E5FAABEBE7C}"/>
                </c:ext>
              </c:extLst>
            </c:dLbl>
            <c:dLbl>
              <c:idx val="2"/>
              <c:layout>
                <c:manualLayout>
                  <c:x val="5.232820441034812E-3"/>
                  <c:y val="-3.5729632079053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</c:strCache>
            </c:strRef>
          </c:cat>
          <c:val>
            <c:numRef>
              <c:f>Tabelle1!$D$2:$D$5</c:f>
              <c:numCache>
                <c:formatCode>"€"#,##0_);[Red]\("€"#,##0\)</c:formatCode>
                <c:ptCount val="4"/>
                <c:pt idx="0">
                  <c:v>11818</c:v>
                </c:pt>
                <c:pt idx="1">
                  <c:v>7575</c:v>
                </c:pt>
                <c:pt idx="2">
                  <c:v>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4A56-B313-6E5FAABEB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4808"/>
        <c:axId val="10225136"/>
      </c:barChart>
      <c:catAx>
        <c:axId val="1022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5136"/>
        <c:crosses val="autoZero"/>
        <c:auto val="1"/>
        <c:lblAlgn val="ctr"/>
        <c:lblOffset val="100"/>
        <c:noMultiLvlLbl val="0"/>
      </c:catAx>
      <c:valAx>
        <c:axId val="1022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0.79579</cdr:x>
      <cdr:y>0.79416</cdr:y>
    </cdr:from>
    <cdr:to>
      <cdr:x>1</cdr:x>
      <cdr:y>0.90316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19936" y="3672408"/>
          <a:ext cx="14164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companies in the construction sector pay 1.9% of their gross wage bill in the eastern and western tariff areas into a training fund, regardless of whether they provide training or not. In the Berlin tariff area, the rate is 1.65%.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https://www.soka-bau.de/soka-bau-a-z/beitraege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1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information: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Overall, approximately 51% of the population has started dual vocational training at some point in their lives. (Reporting year 2024, source: Data Report 2026)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 employment rate is high: according to the IAB Forum (2023), 85% of graduates in 2020 were in employment subject to social insurance contributions one year after completing their training.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 positive effect: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youth unemployment in Germany stands at 5,7% (2025)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1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information: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Overall, approximately 51% of the population has started dual vocational training at some point in their lives. (Reporting year 2024, source: Data Report 2026)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 employment rate is high: according to the IAB Forum (2023), 85% of graduates in 2020 were in employment subject to social insurance contributions one year after completing their training.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 positive effect: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youth unemployment in Germany stands at 5,7%. (2025)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95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4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6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Recruitment costs: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average, companies incur costs of €13,689 when recruiting a new skilled worker.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amounts to just under 59% of the average total net cost of a three-year apprenticeship.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BIBB Cost-Benefit Survey 2022/2023; BIBB Data Report 2026</a:t>
            </a:r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19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D8962BD4-3F37-4F0E-9B94-982342142C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VET in </a:t>
            </a:r>
            <a:br>
              <a:rPr lang="de-DE" dirty="0"/>
            </a:br>
            <a:r>
              <a:rPr lang="de-DE" dirty="0"/>
              <a:t>Germany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E5E8E2-003A-4BC2-B229-7506769FD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3" y="5164760"/>
            <a:ext cx="1636905" cy="16619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8D0EE2-7FE0-4CF5-B82C-6F136FDEF4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303" y="5521567"/>
            <a:ext cx="2202582" cy="68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0181F5E-9A13-4D9B-B230-66A4C455CFD9}"/>
              </a:ext>
            </a:extLst>
          </p:cNvPr>
          <p:cNvSpPr txBox="1"/>
          <p:nvPr userDrawn="1"/>
        </p:nvSpPr>
        <p:spPr bwMode="auto"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German Office </a:t>
            </a:r>
            <a:r>
              <a:rPr lang="en-GB" sz="1800" b="0" i="0" u="none" strike="noStrike" cap="none" spc="0" noProof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for</a:t>
            </a:r>
            <a:r>
              <a:rPr lang="en-GB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international Cooperation in Vocational Education and Training</a:t>
            </a:r>
            <a:endParaRPr lang="en-GB" dirty="0"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enportal.bmftr.bund.de/portal/en/index.html" TargetMode="External"/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kmk.org/en/index.html" TargetMode="External"/><Relationship Id="rId2" Type="http://schemas.openxmlformats.org/officeDocument/2006/relationships/hyperlink" Target="http://www.govet.international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mbfsfj.bund.de/bmbfsfj/service/publikationen/berufsbildungsbericht-2026-285646" TargetMode="External"/><Relationship Id="rId5" Type="http://schemas.openxmlformats.org/officeDocument/2006/relationships/hyperlink" Target="https://www.bibb.de/dienst/publikationen/de/20504" TargetMode="External"/><Relationship Id="rId4" Type="http://schemas.openxmlformats.org/officeDocument/2006/relationships/hyperlink" Target="https://www.bibb.de/en/210294.php" TargetMode="External"/><Relationship Id="rId9" Type="http://schemas.openxmlformats.org/officeDocument/2006/relationships/hyperlink" Target="https://www.destatis.de/EN/Themes/Society-Environment/Education-Research-Culture/Vocational-Training/_node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908242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800" dirty="0"/>
              <a:t>Dual vocational education and training:</a:t>
            </a:r>
            <a:br>
              <a:rPr lang="en-GB" sz="2800" dirty="0"/>
            </a:br>
            <a:r>
              <a:rPr lang="en-GB" sz="2800" dirty="0"/>
              <a:t>Costs &amp; benefits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317889E-268A-4FE7-86F8-204F3919E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VET in </a:t>
            </a:r>
            <a:br>
              <a:rPr lang="de-DE" dirty="0"/>
            </a:br>
            <a:r>
              <a:rPr lang="de-DE" dirty="0"/>
              <a:t>Germany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  <a:stCxn id="37" idx="2"/>
            <a:endCxn id="29" idx="0"/>
          </p:cNvCxnSpPr>
          <p:nvPr/>
        </p:nvCxnSpPr>
        <p:spPr>
          <a:xfrm>
            <a:off x="6162668" y="1389539"/>
            <a:ext cx="950" cy="3266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D6851B"/>
                </a:solidFill>
              </a:rPr>
              <a:t>2. b) Where do the returns come from?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618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800"/>
              <a:t>During the training (short term)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643618" y="2113464"/>
            <a:ext cx="5040000" cy="39162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Productive work completed during the training period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43618" y="2618482"/>
            <a:ext cx="504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39% unskilled activities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 dirty="0">
                <a:solidFill>
                  <a:schemeClr val="tx1"/>
                </a:solidFill>
              </a:rPr>
              <a:t>Savings made on the cost of an unskilled worker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43618" y="3394675"/>
            <a:ext cx="504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59% skilled worker activities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 dirty="0">
                <a:solidFill>
                  <a:schemeClr val="tx1"/>
                </a:solidFill>
              </a:rPr>
              <a:t>Savings made on the cost of a skilled worker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43618" y="41708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 ~ 1% productive contributions in the training workshop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43618" y="465569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 ~1% subsidies, if applicable, (government/BA* or similar) 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22668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Returns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B90896-6D83-C4BF-25BA-33A75A506BB0}"/>
              </a:ext>
            </a:extLst>
          </p:cNvPr>
          <p:cNvSpPr txBox="1"/>
          <p:nvPr/>
        </p:nvSpPr>
        <p:spPr>
          <a:xfrm>
            <a:off x="658812" y="5561307"/>
            <a:ext cx="103563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BIBB Data Report to accompany the Report on Vocational Education and Training (2026), BIBB Report 2/2025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C1FD74-5E5A-E368-4622-F115BABC636E}"/>
              </a:ext>
            </a:extLst>
          </p:cNvPr>
          <p:cNvSpPr txBox="1"/>
          <p:nvPr/>
        </p:nvSpPr>
        <p:spPr>
          <a:xfrm>
            <a:off x="633812" y="5283795"/>
            <a:ext cx="6293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European Social Fund,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Bundesagentur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für Arbeit (Federal Employment Agency)</a:t>
            </a:r>
          </a:p>
        </p:txBody>
      </p:sp>
    </p:spTree>
    <p:extLst>
      <p:ext uri="{BB962C8B-B14F-4D97-AF65-F5344CB8AC3E}">
        <p14:creationId xmlns:p14="http://schemas.microsoft.com/office/powerpoint/2010/main" val="7948126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D6851B"/>
                </a:solidFill>
              </a:rPr>
              <a:t>3. What does training cost?</a:t>
            </a:r>
            <a:br>
              <a:rPr lang="en-GB" dirty="0">
                <a:solidFill>
                  <a:srgbClr val="D6851B"/>
                </a:solidFill>
              </a:rPr>
            </a:br>
            <a:r>
              <a:rPr lang="en-GB" dirty="0">
                <a:solidFill>
                  <a:srgbClr val="D6851B"/>
                </a:solidFill>
              </a:rPr>
              <a:t>    </a:t>
            </a:r>
            <a:r>
              <a:rPr lang="en-GB" sz="1400" dirty="0">
                <a:solidFill>
                  <a:srgbClr val="D6851B"/>
                </a:solidFill>
              </a:rPr>
              <a:t> </a:t>
            </a:r>
            <a:r>
              <a:rPr lang="en-GB" dirty="0">
                <a:solidFill>
                  <a:srgbClr val="D6851B"/>
                </a:solidFill>
              </a:rPr>
              <a:t>What are the benefit aspects?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What is the average cost of a three-year training course?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What is the yearly cost of a training position?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What are the long-term benefits?</a:t>
            </a:r>
          </a:p>
        </p:txBody>
      </p:sp>
    </p:spTree>
    <p:extLst>
      <p:ext uri="{BB962C8B-B14F-4D97-AF65-F5344CB8AC3E}">
        <p14:creationId xmlns:p14="http://schemas.microsoft.com/office/powerpoint/2010/main" val="627783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D6851B"/>
                </a:solidFill>
              </a:rPr>
              <a:t>3</a:t>
            </a:r>
            <a:r>
              <a:rPr lang="en-GB" noProof="0">
                <a:solidFill>
                  <a:srgbClr val="D6851B"/>
                </a:solidFill>
              </a:rPr>
              <a:t>. a</a:t>
            </a:r>
            <a:r>
              <a:rPr lang="en-GB">
                <a:solidFill>
                  <a:srgbClr val="D6851B"/>
                </a:solidFill>
              </a:rPr>
              <a:t>) What does the training cost?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03C9279-0FE1-43E2-B482-E54CA39B1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n-GB" sz="2000" b="1" dirty="0"/>
              <a:t>Change in costs</a:t>
            </a:r>
            <a:r>
              <a:rPr lang="en-GB" sz="2000" dirty="0"/>
              <a:t> </a:t>
            </a:r>
            <a:r>
              <a:rPr lang="en-GB" sz="1600" dirty="0"/>
              <a:t>by training year over a three-year training course*</a:t>
            </a: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3CA81C0-3B95-4C64-B337-3518B77F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139792"/>
              </p:ext>
            </p:extLst>
          </p:nvPr>
        </p:nvGraphicFramePr>
        <p:xfrm>
          <a:off x="-134448" y="1216293"/>
          <a:ext cx="11630057" cy="39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C19496-683D-4230-AD21-C54E0884A52C}"/>
              </a:ext>
            </a:extLst>
          </p:cNvPr>
          <p:cNvCxnSpPr>
            <a:cxnSpLocks/>
          </p:cNvCxnSpPr>
          <p:nvPr/>
        </p:nvCxnSpPr>
        <p:spPr>
          <a:xfrm flipV="1">
            <a:off x="1666875" y="2447925"/>
            <a:ext cx="6966497" cy="8804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/>
            <a:tailEnd type="arrow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313BF57-0566-4893-A0EB-C0C5129496A4}"/>
              </a:ext>
            </a:extLst>
          </p:cNvPr>
          <p:cNvCxnSpPr>
            <a:cxnSpLocks/>
          </p:cNvCxnSpPr>
          <p:nvPr/>
        </p:nvCxnSpPr>
        <p:spPr>
          <a:xfrm>
            <a:off x="1666875" y="3429000"/>
            <a:ext cx="6966497" cy="979955"/>
          </a:xfrm>
          <a:prstGeom prst="straightConnector1">
            <a:avLst/>
          </a:prstGeom>
          <a:ln w="28575">
            <a:solidFill>
              <a:srgbClr val="E2A95F"/>
            </a:solidFill>
            <a:prstDash val="soli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F8186C1C-7893-4D8C-8A92-0924D9DA4BDF}"/>
              </a:ext>
            </a:extLst>
          </p:cNvPr>
          <p:cNvSpPr/>
          <p:nvPr/>
        </p:nvSpPr>
        <p:spPr>
          <a:xfrm>
            <a:off x="8667847" y="4233016"/>
            <a:ext cx="30447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400692-F347-462A-B7C5-57705204E290}"/>
              </a:ext>
            </a:extLst>
          </p:cNvPr>
          <p:cNvSpPr txBox="1"/>
          <p:nvPr/>
        </p:nvSpPr>
        <p:spPr>
          <a:xfrm>
            <a:off x="8790935" y="4233016"/>
            <a:ext cx="3044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Decline </a:t>
            </a: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in</a:t>
            </a:r>
            <a:r>
              <a:rPr lang="en-GB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 net costs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3362D70-3C33-4A78-B456-1C9DCE025EDC}"/>
              </a:ext>
            </a:extLst>
          </p:cNvPr>
          <p:cNvSpPr txBox="1"/>
          <p:nvPr/>
        </p:nvSpPr>
        <p:spPr>
          <a:xfrm>
            <a:off x="8793718" y="1981465"/>
            <a:ext cx="286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Increase in trainee's productivity during the training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653A10-FEBD-4106-A6A6-103C4A87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4922361"/>
            <a:ext cx="6836700" cy="73866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 b="1" dirty="0">
                <a:latin typeface="+mj-lt"/>
                <a:cs typeface="+mn-cs"/>
              </a:rPr>
              <a:t>€22.927  = total average net costs</a:t>
            </a: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r>
              <a:rPr lang="en-GB" sz="1600" dirty="0">
                <a:latin typeface="+mj-lt"/>
                <a:cs typeface="+mn-cs"/>
              </a:rPr>
              <a:t>*Information per trainee for the 2022/23 training year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1DCC70-7A48-143A-1CB1-A67F7BF2137D}"/>
              </a:ext>
            </a:extLst>
          </p:cNvPr>
          <p:cNvSpPr txBox="1"/>
          <p:nvPr/>
        </p:nvSpPr>
        <p:spPr>
          <a:xfrm>
            <a:off x="658812" y="5714056"/>
            <a:ext cx="10372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BIBB Data Report to accompany the Report on Vocational Education and Training (2026), BIBB Report 2/2025</a:t>
            </a:r>
          </a:p>
        </p:txBody>
      </p:sp>
    </p:spTree>
    <p:extLst>
      <p:ext uri="{BB962C8B-B14F-4D97-AF65-F5344CB8AC3E}">
        <p14:creationId xmlns:p14="http://schemas.microsoft.com/office/powerpoint/2010/main" val="14717883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3. b) What does a trainer cost each year?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E74FA60-37AA-49AF-B36B-116A1432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42259"/>
              </p:ext>
            </p:extLst>
          </p:nvPr>
        </p:nvGraphicFramePr>
        <p:xfrm>
          <a:off x="658812" y="1048432"/>
          <a:ext cx="11053772" cy="381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260">
                  <a:extLst>
                    <a:ext uri="{9D8B030D-6E8A-4147-A177-3AD203B41FA5}">
                      <a16:colId xmlns:a16="http://schemas.microsoft.com/office/drawing/2014/main" val="1694208140"/>
                    </a:ext>
                  </a:extLst>
                </a:gridCol>
                <a:gridCol w="1899619">
                  <a:extLst>
                    <a:ext uri="{9D8B030D-6E8A-4147-A177-3AD203B41FA5}">
                      <a16:colId xmlns:a16="http://schemas.microsoft.com/office/drawing/2014/main" val="3574722509"/>
                    </a:ext>
                  </a:extLst>
                </a:gridCol>
                <a:gridCol w="1942916">
                  <a:extLst>
                    <a:ext uri="{9D8B030D-6E8A-4147-A177-3AD203B41FA5}">
                      <a16:colId xmlns:a16="http://schemas.microsoft.com/office/drawing/2014/main" val="1590611565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3519297343"/>
                    </a:ext>
                  </a:extLst>
                </a:gridCol>
                <a:gridCol w="2157613">
                  <a:extLst>
                    <a:ext uri="{9D8B030D-6E8A-4147-A177-3AD203B41FA5}">
                      <a16:colId xmlns:a16="http://schemas.microsoft.com/office/drawing/2014/main" val="955372826"/>
                    </a:ext>
                  </a:extLst>
                </a:gridCol>
              </a:tblGrid>
              <a:tr h="609396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Occupation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Gross costs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Returns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Net costs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Duration of training in years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2256"/>
                  </a:ext>
                </a:extLst>
              </a:tr>
              <a:tr h="353063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Average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€26,210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€18,124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 €8,086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2–3.5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8705"/>
                  </a:ext>
                </a:extLst>
              </a:tr>
              <a:tr h="609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Information technology specialist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€29,732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€ 2,024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€7,707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35379"/>
                  </a:ext>
                </a:extLst>
              </a:tr>
              <a:tr h="67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 vehicle mechatronics technician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€19,597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€13,326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€6,217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07790"/>
                  </a:ext>
                </a:extLst>
              </a:tr>
              <a:tr h="353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Forwarding and logistics clerk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€24,847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€19,456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€5,391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9186"/>
                  </a:ext>
                </a:extLst>
              </a:tr>
              <a:tr h="35306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Specialist food salesperson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€26,730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€17,966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€8.764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9014"/>
                  </a:ext>
                </a:extLst>
              </a:tr>
              <a:tr h="35306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Specialist in hotel business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€21,639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€22.119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  <a:latin typeface="+mn-lt"/>
                        </a:rPr>
                        <a:t>- €429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81857"/>
                  </a:ext>
                </a:extLst>
              </a:tr>
              <a:tr h="35306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Painter and varnisher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€24,449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€16,983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€7,466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28911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C5EE45-D21E-4C71-8957-E30D7149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343" y="5191480"/>
            <a:ext cx="6836699" cy="638636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 b="1" dirty="0"/>
              <a:t>69%</a:t>
            </a:r>
            <a:r>
              <a:rPr lang="en-GB" sz="1800" dirty="0"/>
              <a:t> of the funding invested is recouped through the productive contributions of trainees during the training.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16CD85-6C96-9171-7962-90CD15C537B2}"/>
              </a:ext>
            </a:extLst>
          </p:cNvPr>
          <p:cNvSpPr txBox="1"/>
          <p:nvPr/>
        </p:nvSpPr>
        <p:spPr>
          <a:xfrm>
            <a:off x="658812" y="5678763"/>
            <a:ext cx="6294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BIBB Survey 2022/23</a:t>
            </a:r>
          </a:p>
        </p:txBody>
      </p:sp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 flipH="1">
            <a:off x="6156872" y="1195049"/>
            <a:ext cx="1" cy="40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960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800" b="1"/>
              <a:t>After and during training (long term)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36960" y="1997195"/>
            <a:ext cx="5040000" cy="391628"/>
          </a:xfrm>
          <a:prstGeom prst="rect">
            <a:avLst/>
          </a:prstGeom>
          <a:solidFill>
            <a:srgbClr val="FBF3E8"/>
          </a:solidFill>
          <a:ln>
            <a:solidFill>
              <a:schemeClr val="accent1"/>
            </a:solidFill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Non-measurable benefit factors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36960" y="2652644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Tailor-made training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>
                <a:solidFill>
                  <a:schemeClr val="tx1"/>
                </a:solidFill>
              </a:rPr>
              <a:t>Teaching of company-specific skills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36960" y="3440456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Selection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>
                <a:solidFill>
                  <a:schemeClr val="tx1"/>
                </a:solidFill>
              </a:rPr>
              <a:t>Avoidance of poor appointments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36960" y="42282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Prevention of skilled worker shortages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16960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Benefit aspects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2388F7-8896-43BA-9094-FFF2D7C8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3. c) What are the benefit aspects?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5813624-45C2-4EDB-892B-9B8D27C56D7C}"/>
              </a:ext>
            </a:extLst>
          </p:cNvPr>
          <p:cNvSpPr txBox="1">
            <a:spLocks/>
          </p:cNvSpPr>
          <p:nvPr/>
        </p:nvSpPr>
        <p:spPr>
          <a:xfrm>
            <a:off x="3636960" y="4750367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Improved employee retention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2C7A98-2185-4AA1-9179-379C0896795B}"/>
              </a:ext>
            </a:extLst>
          </p:cNvPr>
          <p:cNvSpPr txBox="1">
            <a:spLocks/>
          </p:cNvSpPr>
          <p:nvPr/>
        </p:nvSpPr>
        <p:spPr>
          <a:xfrm>
            <a:off x="3636960" y="5272465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Image enhancing (CSR)</a:t>
            </a:r>
          </a:p>
        </p:txBody>
      </p:sp>
    </p:spTree>
    <p:extLst>
      <p:ext uri="{BB962C8B-B14F-4D97-AF65-F5344CB8AC3E}">
        <p14:creationId xmlns:p14="http://schemas.microsoft.com/office/powerpoint/2010/main" val="28939511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n-GB"/>
              <a:t>4. Is recruiting a new worker cheaper than training?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What costs are incurred when recruiting new skilled workers?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What does it cost to recruit a new worker?</a:t>
            </a:r>
          </a:p>
        </p:txBody>
      </p:sp>
    </p:spTree>
    <p:extLst>
      <p:ext uri="{BB962C8B-B14F-4D97-AF65-F5344CB8AC3E}">
        <p14:creationId xmlns:p14="http://schemas.microsoft.com/office/powerpoint/2010/main" val="351588431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n-GB"/>
              <a:t>5. Vocational training in the dual system – a worthwhile model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Returns and benefits at a glance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Weighing up the costs and benefits.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Summary of benefit aspects for the business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Social and economic aspects</a:t>
            </a:r>
          </a:p>
        </p:txBody>
      </p:sp>
    </p:spTree>
    <p:extLst>
      <p:ext uri="{BB962C8B-B14F-4D97-AF65-F5344CB8AC3E}">
        <p14:creationId xmlns:p14="http://schemas.microsoft.com/office/powerpoint/2010/main" val="290717192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F3B998C-AC3F-4794-880D-84880F07AE46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5069693" y="2244255"/>
            <a:ext cx="17126" cy="2249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248277D-73A9-4F77-AD0F-F8FE8862319B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7301700" y="2213040"/>
            <a:ext cx="0" cy="2786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7A23176-D976-477E-B418-F7EDCDFAE6D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081726" y="2061375"/>
            <a:ext cx="10849" cy="293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10B77064-9233-4E44-BC31-734ABC2624A7}"/>
              </a:ext>
            </a:extLst>
          </p:cNvPr>
          <p:cNvCxnSpPr>
            <a:cxnSpLocks/>
            <a:stCxn id="4" idx="2"/>
            <a:endCxn id="41" idx="0"/>
          </p:cNvCxnSpPr>
          <p:nvPr/>
        </p:nvCxnSpPr>
        <p:spPr>
          <a:xfrm>
            <a:off x="2278812" y="1757968"/>
            <a:ext cx="0" cy="304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a) Returns and benefits at a glance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97118"/>
            <a:ext cx="3240000" cy="360850"/>
          </a:xfrm>
          <a:solidFill>
            <a:srgbClr val="EAC28D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/>
              <a:t>During the training (short term)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025693" y="828041"/>
            <a:ext cx="4233210" cy="432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Returns and benefits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2" y="2613545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39% unskilled activities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400" dirty="0">
                <a:solidFill>
                  <a:schemeClr val="tx1"/>
                </a:solidFill>
              </a:rPr>
              <a:t>Savings made on the cost of an unskilled worker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2" y="3376929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59% skilled worker activities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400" dirty="0">
                <a:solidFill>
                  <a:schemeClr val="tx1"/>
                </a:solidFill>
              </a:rPr>
              <a:t>Savings made on the cost of a skilled worker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4025693" y="1393562"/>
            <a:ext cx="7686882" cy="36085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/>
              <a:t>After and during training (long term)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4025693" y="2396402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tx1"/>
                </a:solidFill>
              </a:rPr>
              <a:t>Staff recruitment costs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4025693" y="309974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Advertising costs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4025693" y="3564556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Screening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257700" y="2395920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tx1"/>
                </a:solidFill>
              </a:rPr>
              <a:t>Induction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257700" y="3578564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n-GB" sz="1400">
                <a:solidFill>
                  <a:schemeClr val="tx1"/>
                </a:solidFill>
                <a:cs typeface="Arial" charset="0"/>
              </a:rPr>
              <a:t>Cost of continuing training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8472575" y="1894982"/>
            <a:ext cx="324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b="1"/>
              <a:t>Non-measurable benefit factors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8472575" y="2395920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Tailor-made training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400">
                <a:solidFill>
                  <a:schemeClr val="tx1"/>
                </a:solidFill>
              </a:rPr>
              <a:t>Teaching of company-specific skills 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8472575" y="3276243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Selection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400">
                <a:solidFill>
                  <a:schemeClr val="tx1"/>
                </a:solidFill>
              </a:rPr>
              <a:t>Avoidance of poor appointments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8472575" y="3975322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Prevention of skilled worker shortages	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8472575" y="4493158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Improved employee retention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8472575" y="4999878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Image enhancing (CSR)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BE71021-41F8-4451-A0C8-814C5C48DCF9}"/>
              </a:ext>
            </a:extLst>
          </p:cNvPr>
          <p:cNvSpPr txBox="1">
            <a:spLocks/>
          </p:cNvSpPr>
          <p:nvPr/>
        </p:nvSpPr>
        <p:spPr>
          <a:xfrm>
            <a:off x="658812" y="1895045"/>
            <a:ext cx="3240000" cy="5814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GB" sz="1400" b="1"/>
              <a:t>Productive work completed during the training period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1E469209-DDE8-4CEF-A4BF-6A2C7418F3BB}"/>
              </a:ext>
            </a:extLst>
          </p:cNvPr>
          <p:cNvSpPr txBox="1">
            <a:spLocks/>
          </p:cNvSpPr>
          <p:nvPr/>
        </p:nvSpPr>
        <p:spPr>
          <a:xfrm>
            <a:off x="658812" y="4140313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2200" baseline="-14000" dirty="0">
                <a:solidFill>
                  <a:prstClr val="black"/>
                </a:solidFill>
              </a:rPr>
              <a:t>~ </a:t>
            </a:r>
            <a:r>
              <a:rPr lang="en-GB" sz="1400" dirty="0">
                <a:solidFill>
                  <a:schemeClr val="tx1"/>
                </a:solidFill>
              </a:rPr>
              <a:t>1% productive contributions in the training workshop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626285C-C54A-46DD-B966-7B91CBF910CB}"/>
              </a:ext>
            </a:extLst>
          </p:cNvPr>
          <p:cNvSpPr txBox="1">
            <a:spLocks/>
          </p:cNvSpPr>
          <p:nvPr/>
        </p:nvSpPr>
        <p:spPr>
          <a:xfrm>
            <a:off x="658812" y="4807518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 </a:t>
            </a:r>
            <a:r>
              <a:rPr lang="en-GB" sz="2200" baseline="-14000">
                <a:solidFill>
                  <a:schemeClr val="tx1"/>
                </a:solidFill>
              </a:rPr>
              <a:t>~ </a:t>
            </a:r>
            <a:r>
              <a:rPr lang="en-GB" sz="1400">
                <a:solidFill>
                  <a:schemeClr val="tx1"/>
                </a:solidFill>
              </a:rPr>
              <a:t>1% subsidies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(government, ESF/BA* or similar)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76168779-71F0-4157-82DF-0764F6270688}"/>
              </a:ext>
            </a:extLst>
          </p:cNvPr>
          <p:cNvSpPr txBox="1">
            <a:spLocks/>
          </p:cNvSpPr>
          <p:nvPr/>
        </p:nvSpPr>
        <p:spPr>
          <a:xfrm>
            <a:off x="4025700" y="1894982"/>
            <a:ext cx="432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b="1"/>
              <a:t>Savings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6FBBAC23-8C13-4517-A731-9F4F86D74BA2}"/>
              </a:ext>
            </a:extLst>
          </p:cNvPr>
          <p:cNvSpPr txBox="1">
            <a:spLocks/>
          </p:cNvSpPr>
          <p:nvPr/>
        </p:nvSpPr>
        <p:spPr>
          <a:xfrm>
            <a:off x="4025693" y="402937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Interview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77261BC0-E45A-4F0A-88B5-0C3331D18FF5}"/>
              </a:ext>
            </a:extLst>
          </p:cNvPr>
          <p:cNvSpPr txBox="1">
            <a:spLocks/>
          </p:cNvSpPr>
          <p:nvPr/>
        </p:nvSpPr>
        <p:spPr>
          <a:xfrm>
            <a:off x="4025693" y="449418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Final selection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0AC2563B-08A1-4C33-AE9C-DA69D7F78E38}"/>
              </a:ext>
            </a:extLst>
          </p:cNvPr>
          <p:cNvSpPr txBox="1">
            <a:spLocks/>
          </p:cNvSpPr>
          <p:nvPr/>
        </p:nvSpPr>
        <p:spPr>
          <a:xfrm>
            <a:off x="6257700" y="4012662"/>
            <a:ext cx="2088000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n-GB" sz="1200" dirty="0">
                <a:solidFill>
                  <a:schemeClr val="tx1"/>
                </a:solidFill>
                <a:cs typeface="Arial" charset="0"/>
              </a:rPr>
              <a:t>Lower productivity of skilled workers due to their involvement in induction processes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5E2D229B-0AB3-49B2-BF94-31F898337148}"/>
              </a:ext>
            </a:extLst>
          </p:cNvPr>
          <p:cNvSpPr txBox="1">
            <a:spLocks/>
          </p:cNvSpPr>
          <p:nvPr/>
        </p:nvSpPr>
        <p:spPr>
          <a:xfrm>
            <a:off x="6257700" y="5000026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Advertising costs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F185E9C-9B1D-4576-A9F5-E450FDE3C886}"/>
              </a:ext>
            </a:extLst>
          </p:cNvPr>
          <p:cNvSpPr txBox="1">
            <a:spLocks/>
          </p:cNvSpPr>
          <p:nvPr/>
        </p:nvSpPr>
        <p:spPr>
          <a:xfrm>
            <a:off x="6257700" y="309974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  <a:cs typeface="Arial" charset="0"/>
              </a:rPr>
              <a:t>Productivity differences</a:t>
            </a: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A066DC58-1F4A-48D6-A1A7-4DC959FDFF42}"/>
              </a:ext>
            </a:extLst>
          </p:cNvPr>
          <p:cNvCxnSpPr>
            <a:stCxn id="11" idx="2"/>
            <a:endCxn id="4" idx="0"/>
          </p:cNvCxnSpPr>
          <p:nvPr/>
        </p:nvCxnSpPr>
        <p:spPr>
          <a:xfrm rot="5400000">
            <a:off x="4142017" y="-603164"/>
            <a:ext cx="137077" cy="3863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3C224D95-88C4-4DE4-B2AD-EC3BCEEBEF2E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rot="16200000" flipH="1">
            <a:off x="6938956" y="463383"/>
            <a:ext cx="133521" cy="17268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66887D7E-B2CD-4094-AF42-87905297AD76}"/>
              </a:ext>
            </a:extLst>
          </p:cNvPr>
          <p:cNvCxnSpPr>
            <a:stCxn id="22" idx="2"/>
            <a:endCxn id="42" idx="0"/>
          </p:cNvCxnSpPr>
          <p:nvPr/>
        </p:nvCxnSpPr>
        <p:spPr>
          <a:xfrm rot="5400000">
            <a:off x="6957132" y="982980"/>
            <a:ext cx="140570" cy="1683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94F9487C-C6B4-4C5C-850A-363F765EEA3C}"/>
              </a:ext>
            </a:extLst>
          </p:cNvPr>
          <p:cNvCxnSpPr>
            <a:stCxn id="22" idx="2"/>
            <a:endCxn id="30" idx="0"/>
          </p:cNvCxnSpPr>
          <p:nvPr/>
        </p:nvCxnSpPr>
        <p:spPr>
          <a:xfrm rot="16200000" flipH="1">
            <a:off x="8910569" y="712976"/>
            <a:ext cx="140570" cy="22234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FEC00CBE-6A2C-FD4F-CF54-00F8329A6295}"/>
              </a:ext>
            </a:extLst>
          </p:cNvPr>
          <p:cNvSpPr txBox="1"/>
          <p:nvPr/>
        </p:nvSpPr>
        <p:spPr>
          <a:xfrm>
            <a:off x="658812" y="5665083"/>
            <a:ext cx="12919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BIBB Data Report to accompany the Report on Vocational Education and Training (2026), BIBB Report 2/2025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8CB46F-C7D3-4F56-B1E6-E1E722B29A0B}"/>
              </a:ext>
            </a:extLst>
          </p:cNvPr>
          <p:cNvSpPr txBox="1"/>
          <p:nvPr/>
        </p:nvSpPr>
        <p:spPr>
          <a:xfrm>
            <a:off x="565959" y="5521390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European Social Fund,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Bundesagentur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für Arbeit (Federal Employment Agency)</a:t>
            </a:r>
          </a:p>
        </p:txBody>
      </p: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b) Weighing up the costs and benefits.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9A995B8-648E-4B7E-9ED8-A075BC62EC36}"/>
              </a:ext>
            </a:extLst>
          </p:cNvPr>
          <p:cNvSpPr/>
          <p:nvPr/>
        </p:nvSpPr>
        <p:spPr>
          <a:xfrm>
            <a:off x="5787616" y="4970609"/>
            <a:ext cx="738914" cy="4878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2D9EBFA-8453-44AB-81E1-BE5E58C3BBCA}"/>
              </a:ext>
            </a:extLst>
          </p:cNvPr>
          <p:cNvSpPr txBox="1">
            <a:spLocks/>
          </p:cNvSpPr>
          <p:nvPr/>
        </p:nvSpPr>
        <p:spPr>
          <a:xfrm>
            <a:off x="6380954" y="2314933"/>
            <a:ext cx="2088000" cy="1084125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b="1">
                <a:solidFill>
                  <a:schemeClr val="tx1"/>
                </a:solidFill>
              </a:rPr>
              <a:t>Savings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tx1"/>
                </a:solidFill>
              </a:rPr>
              <a:t>Staff recruitment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and induction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B9BB8479-85DB-4D74-8F8C-DBB41F0064F1}"/>
              </a:ext>
            </a:extLst>
          </p:cNvPr>
          <p:cNvSpPr txBox="1">
            <a:spLocks/>
          </p:cNvSpPr>
          <p:nvPr/>
        </p:nvSpPr>
        <p:spPr>
          <a:xfrm>
            <a:off x="8596329" y="1802784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Tailor-made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A501815-108E-4F3D-B2FA-CEBC74F3B5BC}"/>
              </a:ext>
            </a:extLst>
          </p:cNvPr>
          <p:cNvSpPr txBox="1">
            <a:spLocks/>
          </p:cNvSpPr>
          <p:nvPr/>
        </p:nvSpPr>
        <p:spPr>
          <a:xfrm>
            <a:off x="8596329" y="2449999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Selection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75F8134-7360-4344-93B2-E318CBB43998}"/>
              </a:ext>
            </a:extLst>
          </p:cNvPr>
          <p:cNvSpPr txBox="1">
            <a:spLocks/>
          </p:cNvSpPr>
          <p:nvPr/>
        </p:nvSpPr>
        <p:spPr>
          <a:xfrm>
            <a:off x="8596329" y="3097214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tx1"/>
                </a:solidFill>
              </a:rPr>
              <a:t>Prevention of skilled worker shortages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24C113F5-2978-4BAF-AAEE-F35DE6D5C495}"/>
              </a:ext>
            </a:extLst>
          </p:cNvPr>
          <p:cNvSpPr txBox="1">
            <a:spLocks/>
          </p:cNvSpPr>
          <p:nvPr/>
        </p:nvSpPr>
        <p:spPr>
          <a:xfrm>
            <a:off x="8596329" y="3794356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1"/>
                </a:solidFill>
              </a:rPr>
              <a:t>Improved employee retention  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02F0CF-65AC-442A-9115-27F584633555}"/>
              </a:ext>
            </a:extLst>
          </p:cNvPr>
          <p:cNvSpPr txBox="1">
            <a:spLocks/>
          </p:cNvSpPr>
          <p:nvPr/>
        </p:nvSpPr>
        <p:spPr>
          <a:xfrm>
            <a:off x="8596329" y="1347929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schemeClr val="tx1"/>
                </a:solidFill>
              </a:rPr>
              <a:t>Image enhancement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07FD7E62-6BCE-401F-A7F7-F69339868EB5}"/>
              </a:ext>
            </a:extLst>
          </p:cNvPr>
          <p:cNvSpPr txBox="1">
            <a:spLocks/>
          </p:cNvSpPr>
          <p:nvPr/>
        </p:nvSpPr>
        <p:spPr>
          <a:xfrm>
            <a:off x="6380954" y="3501968"/>
            <a:ext cx="2088000" cy="868681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b="1">
                <a:solidFill>
                  <a:schemeClr val="tx1"/>
                </a:solidFill>
              </a:rPr>
              <a:t>Returns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tx1"/>
                </a:solidFill>
              </a:rPr>
              <a:t>Unskilled and skilled worker activities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3249CB2-9E34-454D-80E1-6C0F7FA2BA40}"/>
              </a:ext>
            </a:extLst>
          </p:cNvPr>
          <p:cNvSpPr txBox="1">
            <a:spLocks/>
          </p:cNvSpPr>
          <p:nvPr/>
        </p:nvSpPr>
        <p:spPr>
          <a:xfrm>
            <a:off x="1627098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prstClr val="black"/>
                </a:solidFill>
              </a:rPr>
              <a:t>Capital expenditure and material costs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2200" baseline="-14000">
                <a:solidFill>
                  <a:prstClr val="black"/>
                </a:solidFill>
              </a:rPr>
              <a:t>~ </a:t>
            </a:r>
            <a:r>
              <a:rPr lang="en-GB" sz="1400">
                <a:solidFill>
                  <a:schemeClr val="tx1"/>
                </a:solidFill>
              </a:rPr>
              <a:t>4 %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6E27A29-7AE8-441E-B8D4-567BF262CB00}"/>
              </a:ext>
            </a:extLst>
          </p:cNvPr>
          <p:cNvSpPr txBox="1">
            <a:spLocks/>
          </p:cNvSpPr>
          <p:nvPr/>
        </p:nvSpPr>
        <p:spPr>
          <a:xfrm>
            <a:off x="3846436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>
                <a:solidFill>
                  <a:prstClr val="black"/>
                </a:solidFill>
              </a:rPr>
              <a:t>Other costs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2200" baseline="-14000">
                <a:solidFill>
                  <a:prstClr val="black"/>
                </a:solidFill>
              </a:rPr>
              <a:t>~ </a:t>
            </a:r>
            <a:r>
              <a:rPr lang="en-GB" sz="1400">
                <a:solidFill>
                  <a:schemeClr val="tx1"/>
                </a:solidFill>
              </a:rPr>
              <a:t>11 %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8786A134-3C7B-4845-A197-348427A9CC89}"/>
              </a:ext>
            </a:extLst>
          </p:cNvPr>
          <p:cNvSpPr txBox="1">
            <a:spLocks/>
          </p:cNvSpPr>
          <p:nvPr/>
        </p:nvSpPr>
        <p:spPr>
          <a:xfrm>
            <a:off x="1627098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</a:rPr>
              <a:t>Personnel costs of trainer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2200" baseline="-14000" dirty="0">
                <a:solidFill>
                  <a:prstClr val="black"/>
                </a:solidFill>
              </a:rPr>
              <a:t>~ </a:t>
            </a:r>
            <a:r>
              <a:rPr lang="en-GB" sz="1400" dirty="0">
                <a:solidFill>
                  <a:schemeClr val="tx1"/>
                </a:solidFill>
              </a:rPr>
              <a:t>25 %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09BEE0C5-E17F-4905-8C8C-A07D9ED111E7}"/>
              </a:ext>
            </a:extLst>
          </p:cNvPr>
          <p:cNvSpPr txBox="1">
            <a:spLocks/>
          </p:cNvSpPr>
          <p:nvPr/>
        </p:nvSpPr>
        <p:spPr>
          <a:xfrm>
            <a:off x="3838497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</a:rPr>
              <a:t>Personnel costs of trainee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sz="2200" baseline="-14000" dirty="0">
                <a:solidFill>
                  <a:prstClr val="black"/>
                </a:solidFill>
              </a:rPr>
              <a:t>~ </a:t>
            </a:r>
            <a:r>
              <a:rPr lang="en-GB" sz="1400" dirty="0">
                <a:solidFill>
                  <a:schemeClr val="tx1"/>
                </a:solidFill>
              </a:rPr>
              <a:t>60 %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12C702D3-9082-480D-9C93-5CBB64B6F96B}"/>
              </a:ext>
            </a:extLst>
          </p:cNvPr>
          <p:cNvSpPr txBox="1">
            <a:spLocks/>
          </p:cNvSpPr>
          <p:nvPr/>
        </p:nvSpPr>
        <p:spPr>
          <a:xfrm>
            <a:off x="6380954" y="1347929"/>
            <a:ext cx="2088000" cy="864094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tx1"/>
                </a:solidFill>
              </a:rPr>
              <a:t>Funding for the disadvantaged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4BDAFA4-B5A6-4763-8130-A7D7F783B9FB}"/>
              </a:ext>
            </a:extLst>
          </p:cNvPr>
          <p:cNvSpPr/>
          <p:nvPr/>
        </p:nvSpPr>
        <p:spPr>
          <a:xfrm>
            <a:off x="1627098" y="4477831"/>
            <a:ext cx="9059951" cy="487844"/>
          </a:xfrm>
          <a:prstGeom prst="rect">
            <a:avLst/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9646480-3461-4319-8F2D-7B470F749EC9}"/>
              </a:ext>
            </a:extLst>
          </p:cNvPr>
          <p:cNvSpPr txBox="1">
            <a:spLocks/>
          </p:cNvSpPr>
          <p:nvPr/>
        </p:nvSpPr>
        <p:spPr>
          <a:xfrm>
            <a:off x="1614436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Costs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A9D37454-0C55-4318-9A91-ADE60C40CB2B}"/>
              </a:ext>
            </a:extLst>
          </p:cNvPr>
          <p:cNvSpPr txBox="1">
            <a:spLocks/>
          </p:cNvSpPr>
          <p:nvPr/>
        </p:nvSpPr>
        <p:spPr>
          <a:xfrm>
            <a:off x="6380954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525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n-GB"/>
              <a:t>5. c) Summary of benefit aspects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3928110" y="1176858"/>
            <a:ext cx="433578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Long-term saving effects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1961862" y="3450601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Future-proofing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1961863" y="2374094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Tailor-made </a:t>
            </a:r>
            <a:br>
              <a:rPr lang="en-GB" sz="2000">
                <a:solidFill>
                  <a:srgbClr val="D6851B"/>
                </a:solidFill>
                <a:latin typeface="+mj-lt"/>
              </a:rPr>
            </a:br>
            <a:r>
              <a:rPr lang="en-GB" sz="2000">
                <a:solidFill>
                  <a:srgbClr val="D6851B"/>
                </a:solidFill>
                <a:latin typeface="+mj-lt"/>
              </a:rPr>
              <a:t>know-how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32D057-C45E-4FFF-A20D-9D48AABAEF75}"/>
              </a:ext>
            </a:extLst>
          </p:cNvPr>
          <p:cNvSpPr/>
          <p:nvPr/>
        </p:nvSpPr>
        <p:spPr>
          <a:xfrm>
            <a:off x="7530138" y="2312987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Loyalty to business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407EB5-796D-4E4B-9A66-F0543F694AD1}"/>
              </a:ext>
            </a:extLst>
          </p:cNvPr>
          <p:cNvSpPr/>
          <p:nvPr/>
        </p:nvSpPr>
        <p:spPr>
          <a:xfrm>
            <a:off x="7530138" y="3389045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Greater flexibility with vacancies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68B4AE-E3A7-46E8-8BED-DF1F9D653A16}"/>
              </a:ext>
            </a:extLst>
          </p:cNvPr>
          <p:cNvSpPr/>
          <p:nvPr/>
        </p:nvSpPr>
        <p:spPr>
          <a:xfrm>
            <a:off x="6405584" y="4545012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Innovative strength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AA1321-3F86-4F95-A381-42ED3B90953C}"/>
              </a:ext>
            </a:extLst>
          </p:cNvPr>
          <p:cNvSpPr/>
          <p:nvPr/>
        </p:nvSpPr>
        <p:spPr>
          <a:xfrm>
            <a:off x="3086418" y="4545013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n-GB" sz="2000">
                <a:solidFill>
                  <a:srgbClr val="D6851B"/>
                </a:solidFill>
                <a:latin typeface="+mj-lt"/>
              </a:rPr>
              <a:t>Image enhancement</a:t>
            </a:r>
          </a:p>
        </p:txBody>
      </p:sp>
      <p:pic>
        <p:nvPicPr>
          <p:cNvPr id="4" name="Grafik 3" descr="Hinzufügen">
            <a:extLst>
              <a:ext uri="{FF2B5EF4-FFF2-40B4-BE49-F238E27FC236}">
                <a16:creationId xmlns:a16="http://schemas.microsoft.com/office/drawing/2014/main" id="{6B5B900D-1419-4D26-8212-25D969C5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614" y="2606318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n-GB" sz="3600" noProof="0" dirty="0">
                <a:solidFill>
                  <a:srgbClr val="D6851B"/>
                </a:solidFill>
              </a:rPr>
              <a:t>Contents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315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Funding of the German dual system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Types of cost and return at a glance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What does training cost?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      What are the benefit aspects?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Is recruiting a new worker cheaper than training?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Vocational training in the dual system – a worthwhile model</a:t>
            </a: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r>
              <a:rPr lang="en-GB" dirty="0">
                <a:latin typeface="+mj-lt"/>
              </a:rPr>
              <a:t>Appendix: Special provision in the construction sector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en-GB" sz="2000" noProof="0"/>
              <a:t>Professionalisation – qualifications for VET personnel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d) Social and economic aspects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11053761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Easier for young people to transition from the education system into the world of work compared </a:t>
            </a:r>
            <a:br>
              <a:rPr lang="en-GB" sz="1800">
                <a:latin typeface="+mj-lt"/>
              </a:rPr>
            </a:br>
            <a:r>
              <a:rPr lang="en-GB" sz="1800">
                <a:latin typeface="+mj-lt"/>
              </a:rPr>
              <a:t>to skilled workers with academic training (dependent on the labour market situation)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Contribution to social stability as a result of low (youth) unemployment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Large pool of qualified skilled workers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High flexibility and mobility of skilled workers as a result of high level of qualification and standards which apply throughout Germany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Strong productivity growth as a result of qualified skilled workers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Increase in economic competitiveness of a country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800">
                <a:latin typeface="+mj-lt"/>
              </a:rPr>
              <a:t>High level of social acceptance of vocational education and training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26083"/>
            <a:ext cx="11053762" cy="435462"/>
          </a:xfrm>
        </p:spPr>
        <p:txBody>
          <a:bodyPr>
            <a:normAutofit/>
          </a:bodyPr>
          <a:lstStyle/>
          <a:p>
            <a:r>
              <a:rPr lang="en-GB" sz="2000" noProof="0"/>
              <a:t>VET levy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Appendix: Special provision in the construction sector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EDA1BFDE-045A-4D50-A3E3-62A0F0B5F724}"/>
              </a:ext>
            </a:extLst>
          </p:cNvPr>
          <p:cNvSpPr txBox="1">
            <a:spLocks/>
          </p:cNvSpPr>
          <p:nvPr/>
        </p:nvSpPr>
        <p:spPr>
          <a:xfrm>
            <a:off x="658813" y="1333373"/>
            <a:ext cx="5437187" cy="4183190"/>
          </a:xfrm>
          <a:prstGeom prst="rect">
            <a:avLst/>
          </a:prstGeom>
          <a:solidFill>
            <a:srgbClr val="FBF3E8"/>
          </a:solidFill>
          <a:ln w="6350" cmpd="sng">
            <a:noFill/>
          </a:ln>
          <a:effectLst/>
        </p:spPr>
        <p:txBody>
          <a:bodyPr vert="horz" lIns="360000" tIns="360000" rIns="360000" bIns="36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2200" b="1" dirty="0">
                <a:solidFill>
                  <a:schemeClr val="tx1"/>
                </a:solidFill>
                <a:cs typeface="Arial" panose="020B0604020202020204" pitchFamily="34" charset="0"/>
              </a:rPr>
              <a:t>All companies </a:t>
            </a:r>
            <a:br>
              <a:rPr lang="en-GB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tx1"/>
                </a:solidFill>
                <a:cs typeface="Arial" panose="020B0604020202020204" pitchFamily="34" charset="0"/>
              </a:rPr>
              <a:t>in the construction sector </a:t>
            </a:r>
            <a:r>
              <a:rPr lang="en-GB" sz="2200" b="1" dirty="0">
                <a:solidFill>
                  <a:schemeClr val="tx1"/>
                </a:solidFill>
                <a:cs typeface="Arial" panose="020B0604020202020204" pitchFamily="34" charset="0"/>
              </a:rPr>
              <a:t>pay</a:t>
            </a:r>
            <a:r>
              <a:rPr lang="en-GB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3200" b="1" dirty="0">
                <a:solidFill>
                  <a:srgbClr val="D6851B"/>
                </a:solidFill>
                <a:cs typeface="Arial" panose="020B0604020202020204" pitchFamily="34" charset="0"/>
              </a:rPr>
              <a:t>1.9%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of the gross salary amount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into a training fund, regardless of whether they provide training or not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9B46BD1A-B1C1-4795-AF7F-5C4B1981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33373"/>
            <a:ext cx="5437187" cy="4183190"/>
          </a:xfrm>
          <a:solidFill>
            <a:srgbClr val="FBF3E8"/>
          </a:solidFill>
          <a:ln w="6350" cmpd="sng">
            <a:noFill/>
          </a:ln>
        </p:spPr>
        <p:txBody>
          <a:bodyPr lIns="360000" tIns="360000" rIns="360000" bIns="360000" anchor="t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200" b="1">
                <a:cs typeface="Arial" panose="020B0604020202020204" pitchFamily="34" charset="0"/>
              </a:rPr>
              <a:t>Training companies </a:t>
            </a:r>
            <a:br>
              <a:rPr lang="en-GB" sz="2200" b="1">
                <a:cs typeface="Arial" panose="020B0604020202020204" pitchFamily="34" charset="0"/>
              </a:rPr>
            </a:br>
            <a:r>
              <a:rPr lang="en-GB" sz="2200" b="1">
                <a:cs typeface="Arial" panose="020B0604020202020204" pitchFamily="34" charset="0"/>
              </a:rPr>
              <a:t>are reimbursed: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de-DE" sz="25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en-GB" sz="1600">
                <a:cs typeface="Arial" panose="020B0604020202020204" pitchFamily="34" charset="0"/>
              </a:rPr>
              <a:t>Majority of the cost of training in-house or in inter-company vocational training centres. </a:t>
            </a: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en-GB" sz="1600">
                <a:cs typeface="Arial" panose="020B0604020202020204" pitchFamily="34" charset="0"/>
              </a:rPr>
              <a:t>Costs covered in commercial or technical occupations e.g.: </a:t>
            </a:r>
          </a:p>
          <a:p>
            <a:pPr marL="0" indent="0" defTabSz="539750">
              <a:lnSpc>
                <a:spcPts val="2400"/>
              </a:lnSpc>
              <a:spcBef>
                <a:spcPts val="600"/>
              </a:spcBef>
              <a:buNone/>
            </a:pPr>
            <a:r>
              <a:rPr lang="en-GB" sz="1600">
                <a:cs typeface="Arial" panose="020B0604020202020204" pitchFamily="34" charset="0"/>
              </a:rPr>
              <a:t>	for 10 months in year 1</a:t>
            </a:r>
            <a:br>
              <a:rPr lang="en-GB" sz="1600">
                <a:cs typeface="Arial" panose="020B0604020202020204" pitchFamily="34" charset="0"/>
              </a:rPr>
            </a:br>
            <a:r>
              <a:rPr lang="en-GB" sz="1600">
                <a:cs typeface="Arial" panose="020B0604020202020204" pitchFamily="34" charset="0"/>
              </a:rPr>
              <a:t>	for 4 or 6 months in year 2</a:t>
            </a:r>
            <a:br>
              <a:rPr lang="en-GB" sz="1600">
                <a:cs typeface="Arial" panose="020B0604020202020204" pitchFamily="34" charset="0"/>
              </a:rPr>
            </a:br>
            <a:r>
              <a:rPr lang="en-GB" sz="1600">
                <a:cs typeface="Arial" panose="020B0604020202020204" pitchFamily="34" charset="0"/>
              </a:rPr>
              <a:t>	for 1 month in year 3</a:t>
            </a:r>
            <a:br>
              <a:rPr lang="en-GB" sz="1600">
                <a:cs typeface="Arial" panose="020B0604020202020204" pitchFamily="34" charset="0"/>
              </a:rPr>
            </a:br>
            <a:r>
              <a:rPr lang="en-GB" sz="1600">
                <a:cs typeface="Arial" panose="020B0604020202020204" pitchFamily="34" charset="0"/>
              </a:rPr>
              <a:t>	in line with increasing productivity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6C7CED-D2F3-4118-88A1-F7176B0D253E}"/>
              </a:ext>
            </a:extLst>
          </p:cNvPr>
          <p:cNvSpPr txBox="1"/>
          <p:nvPr/>
        </p:nvSpPr>
        <p:spPr>
          <a:xfrm>
            <a:off x="571130" y="5720178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Reimbursement of training remuneration and social welfare costs, Source: SOKA-BAU</a:t>
            </a:r>
          </a:p>
        </p:txBody>
      </p:sp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Further information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1800" noProof="0" dirty="0"/>
              <a:t>This presentation, further presentations and information on German vocational education and training and international VET cooperation are all available on our website at: </a:t>
            </a:r>
          </a:p>
          <a:p>
            <a:pPr marL="0" indent="0">
              <a:buNone/>
            </a:pPr>
            <a:br>
              <a:rPr lang="en-GB" sz="1800" b="1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800" b="1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www.govet.international/en</a:t>
            </a:r>
            <a:endParaRPr lang="en-GB" sz="1800" b="1" noProof="0" dirty="0">
              <a:solidFill>
                <a:srgbClr val="E27F1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141558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latin typeface="+mj-lt"/>
              </a:rPr>
              <a:t>Sources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n-GB" sz="1600" dirty="0">
                <a:latin typeface="+mj-lt"/>
              </a:rPr>
              <a:t>BIBB Data Report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n-GB" sz="1600" dirty="0">
                <a:latin typeface="+mj-lt"/>
              </a:rPr>
              <a:t>BIBB Report 2/2025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VET Report BMBFSFJ (</a:t>
            </a:r>
            <a:r>
              <a:rPr lang="de-DE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  <a:endParaRPr lang="en-GB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endParaRPr lang="en-GB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n-GB" sz="1600" dirty="0">
                <a:latin typeface="+mj-lt"/>
              </a:rPr>
              <a:t>KMK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n-GB" sz="1600" dirty="0">
                <a:latin typeface="+mj-lt"/>
              </a:rPr>
              <a:t>BMFTR Data Portal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n-GB" sz="1600" dirty="0" err="1">
                <a:latin typeface="+mj-lt"/>
              </a:rPr>
              <a:t>Destatis</a:t>
            </a:r>
            <a:r>
              <a:rPr lang="en-GB" sz="1600" dirty="0">
                <a:latin typeface="+mj-lt"/>
              </a:rPr>
              <a:t> statistics on VET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solidFill>
                  <a:srgbClr val="D6851B"/>
                </a:solidFill>
              </a:rPr>
              <a:t>1. Funding of the German dual system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2" y="1572161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Why do companies provide training?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How do employers calculate costs?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Who pays for which costs?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 dirty="0">
                <a:latin typeface="+mj-lt"/>
              </a:rPr>
              <a:t>How are the costs distributed?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615" y="3414473"/>
            <a:ext cx="3247052" cy="612000"/>
          </a:xfrm>
          <a:solidFill>
            <a:srgbClr val="D6851B"/>
          </a:solidFill>
        </p:spPr>
        <p:txBody>
          <a:bodyPr lIns="0">
            <a:noAutofit/>
          </a:bodyPr>
          <a:lstStyle/>
          <a:p>
            <a:pPr algn="ctr"/>
            <a:r>
              <a:rPr lang="en-GB" dirty="0">
                <a:latin typeface="+mn-lt"/>
              </a:rPr>
              <a:t>I would like to offer training because…</a:t>
            </a:r>
            <a:endParaRPr lang="en-GB" sz="1800" dirty="0"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a)</a:t>
            </a:r>
            <a:r>
              <a:rPr lang="en-US" noProof="0" dirty="0">
                <a:solidFill>
                  <a:srgbClr val="D6851B"/>
                </a:solidFill>
              </a:rPr>
              <a:t> Why do companies provide training?</a:t>
            </a:r>
            <a:endParaRPr lang="de-DE" noProof="0" dirty="0">
              <a:solidFill>
                <a:srgbClr val="D6851B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781" y="1538758"/>
            <a:ext cx="959839" cy="1875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CE911C-0559-4B9C-8704-56FF31745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4247" y="1522129"/>
            <a:ext cx="602800" cy="189938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ADD8E39-79AA-4509-A046-130EB8ED90E4}"/>
              </a:ext>
            </a:extLst>
          </p:cNvPr>
          <p:cNvSpPr/>
          <p:nvPr/>
        </p:nvSpPr>
        <p:spPr>
          <a:xfrm>
            <a:off x="1019175" y="1400904"/>
            <a:ext cx="3732520" cy="1155495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  <a:r>
              <a:rPr lang="en-US" sz="1600" dirty="0">
                <a:solidFill>
                  <a:schemeClr val="tx1"/>
                </a:solidFill>
              </a:rPr>
              <a:t>I want employees to perform their tasks and duties professionally – now and in the future.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5A06AD9-3413-4672-B595-BF2EC80656BD}"/>
              </a:ext>
            </a:extLst>
          </p:cNvPr>
          <p:cNvSpPr/>
          <p:nvPr/>
        </p:nvSpPr>
        <p:spPr>
          <a:xfrm>
            <a:off x="658814" y="3117199"/>
            <a:ext cx="3732520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  <a:r>
              <a:rPr lang="en-US" sz="1600" dirty="0">
                <a:solidFill>
                  <a:schemeClr val="tx1"/>
                </a:solidFill>
              </a:rPr>
              <a:t>the financial benefits convince me.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32B157C-7DB8-4E05-B42B-F18D1E5DA6CD}"/>
              </a:ext>
            </a:extLst>
          </p:cNvPr>
          <p:cNvSpPr/>
          <p:nvPr/>
        </p:nvSpPr>
        <p:spPr>
          <a:xfrm>
            <a:off x="637005" y="4274366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die soziale Verantwortung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dazu trage.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B6B0BE-9309-494D-9B18-85CBD89BD392}"/>
              </a:ext>
            </a:extLst>
          </p:cNvPr>
          <p:cNvSpPr/>
          <p:nvPr/>
        </p:nvSpPr>
        <p:spPr>
          <a:xfrm>
            <a:off x="7614964" y="1400904"/>
            <a:ext cx="3732520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en-GB" sz="1600" dirty="0">
                <a:solidFill>
                  <a:schemeClr val="tx1"/>
                </a:solidFill>
              </a:rPr>
              <a:t>…I require loyal employees.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3E1C15-F040-44F1-B5E4-3C8B039D1611}"/>
              </a:ext>
            </a:extLst>
          </p:cNvPr>
          <p:cNvSpPr/>
          <p:nvPr/>
        </p:nvSpPr>
        <p:spPr>
          <a:xfrm>
            <a:off x="7980055" y="2285033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  <a:r>
              <a:rPr lang="en-US" sz="1600" dirty="0">
                <a:solidFill>
                  <a:schemeClr val="tx1"/>
                </a:solidFill>
              </a:rPr>
              <a:t>I save on onboarding and retraining costs.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78516D2-4306-429C-8DEC-A1D4731D8087}"/>
              </a:ext>
            </a:extLst>
          </p:cNvPr>
          <p:cNvSpPr/>
          <p:nvPr/>
        </p:nvSpPr>
        <p:spPr>
          <a:xfrm>
            <a:off x="4655694" y="4791955"/>
            <a:ext cx="6360512" cy="724608"/>
          </a:xfrm>
          <a:prstGeom prst="rect">
            <a:avLst/>
          </a:prstGeom>
          <a:solidFill>
            <a:srgbClr val="D6851B">
              <a:alpha val="80000"/>
            </a:srgb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2000" dirty="0">
                <a:solidFill>
                  <a:schemeClr val="bg1"/>
                </a:solidFill>
              </a:rPr>
              <a:t>…</a:t>
            </a:r>
            <a:r>
              <a:rPr lang="en-US" sz="2000" dirty="0">
                <a:solidFill>
                  <a:schemeClr val="bg1"/>
                </a:solidFill>
              </a:rPr>
              <a:t>Investing in training pays off in the long term.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33DE6E-EDA4-4990-90CF-24410C6F02D4}"/>
              </a:ext>
            </a:extLst>
          </p:cNvPr>
          <p:cNvSpPr/>
          <p:nvPr/>
        </p:nvSpPr>
        <p:spPr>
          <a:xfrm>
            <a:off x="7980055" y="3415383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spc="-10" dirty="0">
                <a:solidFill>
                  <a:schemeClr val="tx1"/>
                </a:solidFill>
              </a:rPr>
              <a:t>…I </a:t>
            </a:r>
            <a:r>
              <a:rPr lang="en-US" sz="1600" spc="-10" dirty="0">
                <a:solidFill>
                  <a:schemeClr val="tx1"/>
                </a:solidFill>
              </a:rPr>
              <a:t>value the productive and innovative contribution of young employees.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63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680" y="2133600"/>
            <a:ext cx="2520000" cy="1440000"/>
          </a:xfrm>
          <a:solidFill>
            <a:srgbClr val="D6851B"/>
          </a:solidFill>
          <a:ln w="57150">
            <a:noFill/>
          </a:ln>
        </p:spPr>
        <p:txBody>
          <a:bodyPr lIns="0">
            <a:noAutofit/>
          </a:bodyPr>
          <a:lstStyle/>
          <a:p>
            <a:pPr algn="ctr"/>
            <a:r>
              <a:rPr lang="en-GB" sz="2400" noProof="0"/>
              <a:t>Returns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solidFill>
                  <a:srgbClr val="D6851B"/>
                </a:solidFill>
              </a:rPr>
              <a:t>1.b) How do employers calculate costs?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A0DAF62-C71D-4F91-9EB4-EB7BA3F25417}"/>
              </a:ext>
            </a:extLst>
          </p:cNvPr>
          <p:cNvSpPr txBox="1">
            <a:spLocks/>
          </p:cNvSpPr>
          <p:nvPr/>
        </p:nvSpPr>
        <p:spPr>
          <a:xfrm>
            <a:off x="658813" y="2133600"/>
            <a:ext cx="252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/>
              <a:t>Gross costs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0F1B167-B43F-4185-8174-3E7C4D386165}"/>
              </a:ext>
            </a:extLst>
          </p:cNvPr>
          <p:cNvSpPr txBox="1">
            <a:spLocks/>
          </p:cNvSpPr>
          <p:nvPr/>
        </p:nvSpPr>
        <p:spPr>
          <a:xfrm>
            <a:off x="8711836" y="2133600"/>
            <a:ext cx="2520000" cy="1440000"/>
          </a:xfrm>
          <a:prstGeom prst="rect">
            <a:avLst/>
          </a:prstGeom>
          <a:solidFill>
            <a:srgbClr val="D6851B">
              <a:alpha val="70000"/>
            </a:srgb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/>
              <a:t>Net costs</a:t>
            </a:r>
          </a:p>
        </p:txBody>
      </p:sp>
      <p:sp>
        <p:nvSpPr>
          <p:cNvPr id="3" name="Gleich 2">
            <a:extLst>
              <a:ext uri="{FF2B5EF4-FFF2-40B4-BE49-F238E27FC236}">
                <a16:creationId xmlns:a16="http://schemas.microsoft.com/office/drawing/2014/main" id="{85593F77-389A-40BA-9AAE-8A23CEA52472}"/>
              </a:ext>
            </a:extLst>
          </p:cNvPr>
          <p:cNvSpPr/>
          <p:nvPr/>
        </p:nvSpPr>
        <p:spPr>
          <a:xfrm>
            <a:off x="7502541" y="2518540"/>
            <a:ext cx="769434" cy="670119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Minuszeichen 3">
            <a:extLst>
              <a:ext uri="{FF2B5EF4-FFF2-40B4-BE49-F238E27FC236}">
                <a16:creationId xmlns:a16="http://schemas.microsoft.com/office/drawing/2014/main" id="{F9F66FB7-12A8-465A-8797-D8B41AC50972}"/>
              </a:ext>
            </a:extLst>
          </p:cNvPr>
          <p:cNvSpPr/>
          <p:nvPr/>
        </p:nvSpPr>
        <p:spPr>
          <a:xfrm>
            <a:off x="3528674" y="2569075"/>
            <a:ext cx="664145" cy="63325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844675"/>
            <a:ext cx="4443923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Company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7222396" y="1844675"/>
            <a:ext cx="4497414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Vocational school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54D4281-F5C9-4EA3-B8E6-82F3A4419788}"/>
              </a:ext>
            </a:extLst>
          </p:cNvPr>
          <p:cNvSpPr/>
          <p:nvPr/>
        </p:nvSpPr>
        <p:spPr>
          <a:xfrm>
            <a:off x="4862798" y="1285712"/>
            <a:ext cx="2619395" cy="26193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93108AF-D0DC-48E4-9B53-0CAB1B40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568" y="1334592"/>
            <a:ext cx="2665854" cy="251163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>
                <a:solidFill>
                  <a:srgbClr val="D6851B"/>
                </a:solidFill>
              </a:rPr>
              <a:t>1. c) Who pays which costs?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487" y="844482"/>
            <a:ext cx="4259026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GB" b="1">
                <a:solidFill>
                  <a:srgbClr val="D6851B"/>
                </a:solidFill>
              </a:rPr>
              <a:t>Two learning locations – shared responsibilities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703572" y="2890295"/>
            <a:ext cx="4107618" cy="26048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/>
              <a:t>Training in the work process</a:t>
            </a:r>
          </a:p>
          <a:p>
            <a:pPr>
              <a:spcAft>
                <a:spcPts val="600"/>
              </a:spcAft>
            </a:pPr>
            <a:r>
              <a:rPr lang="en-GB" sz="1400"/>
              <a:t>Legal basis: Training contract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/>
              <a:t>Company puts in place the requirements for on-the-job training (training personnel, training workshop...)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/>
              <a:t>Company pays training allowance to trainees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 b="1"/>
              <a:t>The company pays for this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7768028" y="2877507"/>
            <a:ext cx="4497413" cy="26202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/>
              <a:t>Teaching in the vocational school</a:t>
            </a:r>
          </a:p>
          <a:p>
            <a:pPr>
              <a:spcAft>
                <a:spcPts val="600"/>
              </a:spcAft>
            </a:pPr>
            <a:r>
              <a:rPr lang="en-GB" sz="1400"/>
              <a:t>Legal basis: Educational laws of the federal states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/>
              <a:t>Cities and municipalities fund </a:t>
            </a:r>
            <a:br>
              <a:rPr lang="en-GB" sz="1600"/>
            </a:br>
            <a:r>
              <a:rPr lang="en-GB" sz="1600"/>
              <a:t>the vocational schools (buildings, teachers, teaching materials)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/>
              <a:t>The teaching is free for the trainees.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600" b="1"/>
              <a:t> The government pays for this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F8AF65D-E3FC-47D9-B7BC-A3A467C01872}"/>
              </a:ext>
            </a:extLst>
          </p:cNvPr>
          <p:cNvSpPr txBox="1"/>
          <p:nvPr/>
        </p:nvSpPr>
        <p:spPr>
          <a:xfrm>
            <a:off x="4043404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5D83C3-9E44-4294-B549-E1318AE5F761}"/>
              </a:ext>
            </a:extLst>
          </p:cNvPr>
          <p:cNvSpPr txBox="1"/>
          <p:nvPr/>
        </p:nvSpPr>
        <p:spPr>
          <a:xfrm>
            <a:off x="7768028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>
                <a:solidFill>
                  <a:schemeClr val="bg1"/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n-GB" noProof="0">
                <a:solidFill>
                  <a:srgbClr val="D6851B"/>
                </a:solidFill>
              </a:rPr>
              <a:t>1. d) How are the costs distributed?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D93A1-5681-4ECA-A0D3-41B9FDD9FFC2}"/>
              </a:ext>
            </a:extLst>
          </p:cNvPr>
          <p:cNvSpPr txBox="1">
            <a:spLocks/>
          </p:cNvSpPr>
          <p:nvPr/>
        </p:nvSpPr>
        <p:spPr>
          <a:xfrm>
            <a:off x="664507" y="1743716"/>
            <a:ext cx="7043134" cy="3026970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dirty="0"/>
              <a:t>18.9% </a:t>
            </a:r>
            <a:r>
              <a:rPr lang="en-GB" sz="1500" dirty="0"/>
              <a:t>(= 396,800) </a:t>
            </a:r>
            <a:r>
              <a:rPr lang="en-GB" sz="1500" b="1" dirty="0"/>
              <a:t>of German companies provide training. </a:t>
            </a:r>
            <a:r>
              <a:rPr lang="en-GB" sz="1500" dirty="0"/>
              <a:t>The majority are small and medium-sized enterprises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dirty="0"/>
              <a:t>The economy provides €9.7 bn for vocational education and training </a:t>
            </a:r>
            <a:r>
              <a:rPr lang="en-GB" sz="1500" dirty="0"/>
              <a:t>(this is total net costs </a:t>
            </a:r>
            <a:r>
              <a:rPr lang="en-GB" sz="1400" dirty="0"/>
              <a:t>for the 2022/23 training year</a:t>
            </a:r>
            <a:r>
              <a:rPr lang="en-GB" sz="1500" dirty="0"/>
              <a:t>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dirty="0"/>
              <a:t>Businesses train more than </a:t>
            </a:r>
            <a:r>
              <a:rPr lang="en-GB" sz="1500" b="1" dirty="0"/>
              <a:t>475,000</a:t>
            </a:r>
            <a:r>
              <a:rPr lang="en-GB" sz="1500" dirty="0"/>
              <a:t> new trainees each year, </a:t>
            </a:r>
            <a:r>
              <a:rPr lang="en-GB" sz="1500" b="1" dirty="0"/>
              <a:t>79%</a:t>
            </a:r>
            <a:r>
              <a:rPr lang="en-GB" sz="1500" dirty="0"/>
              <a:t> of which they take on. </a:t>
            </a:r>
          </a:p>
          <a:p>
            <a:pPr marL="0" indent="0">
              <a:lnSpc>
                <a:spcPts val="2200"/>
              </a:lnSpc>
              <a:buClr>
                <a:srgbClr val="D6851B"/>
              </a:buClr>
              <a:buSzPct val="65000"/>
              <a:buNone/>
            </a:pPr>
            <a:endParaRPr lang="en-GB" sz="1500" dirty="0"/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dirty="0"/>
              <a:t>They invest around </a:t>
            </a:r>
            <a:r>
              <a:rPr lang="en-GB" sz="1500" b="1" dirty="0"/>
              <a:t>€26,210 per trainee per year</a:t>
            </a:r>
            <a:r>
              <a:rPr lang="en-GB" sz="1500" dirty="0"/>
              <a:t> </a:t>
            </a:r>
            <a:br>
              <a:rPr lang="en-GB" sz="1500" dirty="0"/>
            </a:br>
            <a:r>
              <a:rPr lang="en-GB" sz="1500" dirty="0"/>
              <a:t>(45% of which is training remuneration)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dirty="0"/>
              <a:t>69%</a:t>
            </a:r>
            <a:r>
              <a:rPr lang="en-GB" sz="1500" dirty="0"/>
              <a:t> of the funding invested is recouped through the productive contributions of trainees during the training. </a:t>
            </a:r>
            <a:br>
              <a:rPr lang="en-GB" sz="1500" dirty="0"/>
            </a:br>
            <a:r>
              <a:rPr lang="en-GB" sz="1500" dirty="0"/>
              <a:t>(2022/23 training year)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35D6B14-AF9C-4885-89A2-D77EEA0174CA}"/>
              </a:ext>
            </a:extLst>
          </p:cNvPr>
          <p:cNvSpPr txBox="1">
            <a:spLocks/>
          </p:cNvSpPr>
          <p:nvPr/>
        </p:nvSpPr>
        <p:spPr>
          <a:xfrm>
            <a:off x="8129960" y="1744313"/>
            <a:ext cx="3811724" cy="2572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D6851B"/>
              </a:buClr>
              <a:buSzPct val="65000"/>
              <a:buFont typeface="Symbol" panose="05050102010706020507" pitchFamily="18" charset="2"/>
              <a:buChar char="-"/>
            </a:pPr>
            <a:r>
              <a:rPr lang="en-GB" sz="1500" b="1" dirty="0"/>
              <a:t>Public expenditure </a:t>
            </a:r>
            <a:r>
              <a:rPr lang="en-GB" sz="1500" dirty="0"/>
              <a:t>on dual vocational education and training in 2023: </a:t>
            </a:r>
            <a:br>
              <a:rPr lang="en-GB" sz="1500" dirty="0"/>
            </a:br>
            <a:r>
              <a:rPr lang="en-GB" sz="1500" b="1" dirty="0"/>
              <a:t>approx. €4.403 bn</a:t>
            </a:r>
            <a:br>
              <a:rPr lang="en-GB" sz="1500" dirty="0"/>
            </a:br>
            <a:r>
              <a:rPr lang="en-GB" sz="1500" b="1" dirty="0">
                <a:solidFill>
                  <a:srgbClr val="D6851B"/>
                </a:solidFill>
              </a:rPr>
              <a:t>–</a:t>
            </a:r>
            <a:r>
              <a:rPr lang="en-GB" sz="1500" dirty="0"/>
              <a:t>  €3.497 bn on 1,550 vocational schools</a:t>
            </a:r>
            <a:br>
              <a:rPr lang="en-GB" sz="1500" dirty="0"/>
            </a:br>
            <a:r>
              <a:rPr lang="en-GB" sz="1500" b="1" dirty="0">
                <a:solidFill>
                  <a:srgbClr val="D6851B"/>
                </a:solidFill>
              </a:rPr>
              <a:t>–</a:t>
            </a:r>
            <a:r>
              <a:rPr lang="en-GB" sz="1500" dirty="0"/>
              <a:t>  €0.906 bn on management, </a:t>
            </a:r>
            <a:br>
              <a:rPr lang="en-GB" sz="1500" dirty="0"/>
            </a:br>
            <a:r>
              <a:rPr lang="en-GB" sz="1500" dirty="0"/>
              <a:t>     monitoring and support measures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9A813A-DF70-4603-BF1F-73FA2464103A}"/>
              </a:ext>
            </a:extLst>
          </p:cNvPr>
          <p:cNvSpPr/>
          <p:nvPr/>
        </p:nvSpPr>
        <p:spPr>
          <a:xfrm>
            <a:off x="6096000" y="4743078"/>
            <a:ext cx="4488180" cy="872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dirty="0">
                <a:solidFill>
                  <a:srgbClr val="D6851B"/>
                </a:solidFill>
              </a:rPr>
              <a:t>receive</a:t>
            </a:r>
            <a:r>
              <a:rPr lang="en-GB" sz="1500" dirty="0"/>
              <a:t> an </a:t>
            </a:r>
            <a:r>
              <a:rPr lang="en-GB" sz="1500" b="1" dirty="0"/>
              <a:t>average training remuneration </a:t>
            </a:r>
            <a:r>
              <a:rPr lang="en-GB" sz="1500" dirty="0"/>
              <a:t>of approx. </a:t>
            </a:r>
            <a:r>
              <a:rPr lang="en-GB" sz="1500" b="1" dirty="0"/>
              <a:t>€1,209 (gross) per month </a:t>
            </a:r>
            <a:r>
              <a:rPr lang="en-GB" sz="1500" dirty="0"/>
              <a:t>(2025)</a:t>
            </a:r>
          </a:p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dirty="0"/>
              <a:t>attend </a:t>
            </a:r>
            <a:r>
              <a:rPr lang="en-GB" sz="1500" b="1" dirty="0"/>
              <a:t>vocational school</a:t>
            </a:r>
            <a:r>
              <a:rPr lang="en-GB" sz="1500" dirty="0"/>
              <a:t> </a:t>
            </a:r>
            <a:r>
              <a:rPr lang="en-GB" sz="1500" b="1" dirty="0">
                <a:solidFill>
                  <a:srgbClr val="D6851B"/>
                </a:solidFill>
              </a:rPr>
              <a:t>free of charge	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108EB08-563C-4FB1-86B0-191D708C06C2}"/>
              </a:ext>
            </a:extLst>
          </p:cNvPr>
          <p:cNvGrpSpPr/>
          <p:nvPr/>
        </p:nvGrpSpPr>
        <p:grpSpPr>
          <a:xfrm>
            <a:off x="2724446" y="728353"/>
            <a:ext cx="2968902" cy="1034553"/>
            <a:chOff x="2724446" y="728353"/>
            <a:chExt cx="2968902" cy="103455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7D863023-0C94-4D27-B5D1-4A2D251B840C}"/>
                </a:ext>
              </a:extLst>
            </p:cNvPr>
            <p:cNvSpPr/>
            <p:nvPr/>
          </p:nvSpPr>
          <p:spPr>
            <a:xfrm>
              <a:off x="2724446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Company 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905A6E1-B117-4BBD-8EB9-97DE5339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8563" y="728353"/>
              <a:ext cx="1404785" cy="1034553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86892AE-3719-4428-99E0-81FBEDA79E8B}"/>
              </a:ext>
            </a:extLst>
          </p:cNvPr>
          <p:cNvGrpSpPr/>
          <p:nvPr/>
        </p:nvGrpSpPr>
        <p:grpSpPr>
          <a:xfrm>
            <a:off x="8029752" y="570730"/>
            <a:ext cx="2688902" cy="1130615"/>
            <a:chOff x="8029752" y="570730"/>
            <a:chExt cx="2688902" cy="1130615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5BE6DAA-7C7D-49E2-8741-4AC15B186242}"/>
                </a:ext>
              </a:extLst>
            </p:cNvPr>
            <p:cNvSpPr/>
            <p:nvPr/>
          </p:nvSpPr>
          <p:spPr>
            <a:xfrm>
              <a:off x="8918654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Government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96E8931-9BB3-402F-92CB-87A4C679FE47}"/>
                </a:ext>
              </a:extLst>
            </p:cNvPr>
            <p:cNvGrpSpPr/>
            <p:nvPr/>
          </p:nvGrpSpPr>
          <p:grpSpPr>
            <a:xfrm>
              <a:off x="8029752" y="570730"/>
              <a:ext cx="1339803" cy="1130615"/>
              <a:chOff x="7166075" y="613101"/>
              <a:chExt cx="1099001" cy="927410"/>
            </a:xfrm>
          </p:grpSpPr>
          <p:sp>
            <p:nvSpPr>
              <p:cNvPr id="10" name="Rechteck: eine Ecke abgeschnitten 9">
                <a:extLst>
                  <a:ext uri="{FF2B5EF4-FFF2-40B4-BE49-F238E27FC236}">
                    <a16:creationId xmlns:a16="http://schemas.microsoft.com/office/drawing/2014/main" id="{5A8E883B-E203-42BE-8BF6-ACC38AF65C7E}"/>
                  </a:ext>
                </a:extLst>
              </p:cNvPr>
              <p:cNvSpPr/>
              <p:nvPr/>
            </p:nvSpPr>
            <p:spPr>
              <a:xfrm>
                <a:off x="7299672" y="789255"/>
                <a:ext cx="806538" cy="344379"/>
              </a:xfrm>
              <a:custGeom>
                <a:avLst/>
                <a:gdLst>
                  <a:gd name="connsiteX0" fmla="*/ 0 w 169504"/>
                  <a:gd name="connsiteY0" fmla="*/ 0 h 139592"/>
                  <a:gd name="connsiteX1" fmla="*/ 146238 w 169504"/>
                  <a:gd name="connsiteY1" fmla="*/ 0 h 139592"/>
                  <a:gd name="connsiteX2" fmla="*/ 169504 w 169504"/>
                  <a:gd name="connsiteY2" fmla="*/ 23266 h 139592"/>
                  <a:gd name="connsiteX3" fmla="*/ 169504 w 169504"/>
                  <a:gd name="connsiteY3" fmla="*/ 139592 h 139592"/>
                  <a:gd name="connsiteX4" fmla="*/ 0 w 169504"/>
                  <a:gd name="connsiteY4" fmla="*/ 139592 h 139592"/>
                  <a:gd name="connsiteX5" fmla="*/ 0 w 169504"/>
                  <a:gd name="connsiteY5" fmla="*/ 0 h 139592"/>
                  <a:gd name="connsiteX0" fmla="*/ 0 w 279042"/>
                  <a:gd name="connsiteY0" fmla="*/ 0 h 280086"/>
                  <a:gd name="connsiteX1" fmla="*/ 255776 w 279042"/>
                  <a:gd name="connsiteY1" fmla="*/ 140494 h 280086"/>
                  <a:gd name="connsiteX2" fmla="*/ 279042 w 279042"/>
                  <a:gd name="connsiteY2" fmla="*/ 163760 h 280086"/>
                  <a:gd name="connsiteX3" fmla="*/ 279042 w 279042"/>
                  <a:gd name="connsiteY3" fmla="*/ 280086 h 280086"/>
                  <a:gd name="connsiteX4" fmla="*/ 109538 w 279042"/>
                  <a:gd name="connsiteY4" fmla="*/ 280086 h 280086"/>
                  <a:gd name="connsiteX5" fmla="*/ 0 w 279042"/>
                  <a:gd name="connsiteY5" fmla="*/ 0 h 280086"/>
                  <a:gd name="connsiteX0" fmla="*/ 514350 w 793392"/>
                  <a:gd name="connsiteY0" fmla="*/ 0 h 301517"/>
                  <a:gd name="connsiteX1" fmla="*/ 770126 w 793392"/>
                  <a:gd name="connsiteY1" fmla="*/ 140494 h 301517"/>
                  <a:gd name="connsiteX2" fmla="*/ 793392 w 793392"/>
                  <a:gd name="connsiteY2" fmla="*/ 163760 h 301517"/>
                  <a:gd name="connsiteX3" fmla="*/ 793392 w 793392"/>
                  <a:gd name="connsiteY3" fmla="*/ 280086 h 301517"/>
                  <a:gd name="connsiteX4" fmla="*/ 0 w 793392"/>
                  <a:gd name="connsiteY4" fmla="*/ 301517 h 301517"/>
                  <a:gd name="connsiteX5" fmla="*/ 514350 w 793392"/>
                  <a:gd name="connsiteY5" fmla="*/ 0 h 301517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48915 w 804157"/>
                  <a:gd name="connsiteY0" fmla="*/ 0 h 344379"/>
                  <a:gd name="connsiteX1" fmla="*/ 780891 w 804157"/>
                  <a:gd name="connsiteY1" fmla="*/ 183356 h 344379"/>
                  <a:gd name="connsiteX2" fmla="*/ 804157 w 804157"/>
                  <a:gd name="connsiteY2" fmla="*/ 206622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8920"/>
                  <a:gd name="connsiteY0" fmla="*/ 0 h 344379"/>
                  <a:gd name="connsiteX1" fmla="*/ 780891 w 808920"/>
                  <a:gd name="connsiteY1" fmla="*/ 1833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8920"/>
                  <a:gd name="connsiteY0" fmla="*/ 0 h 344379"/>
                  <a:gd name="connsiteX1" fmla="*/ 688022 w 808920"/>
                  <a:gd name="connsiteY1" fmla="*/ 1452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4157"/>
                  <a:gd name="connsiteY0" fmla="*/ 0 h 344379"/>
                  <a:gd name="connsiteX1" fmla="*/ 688022 w 804157"/>
                  <a:gd name="connsiteY1" fmla="*/ 145256 h 344379"/>
                  <a:gd name="connsiteX2" fmla="*/ 797013 w 804157"/>
                  <a:gd name="connsiteY2" fmla="*/ 232816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6538"/>
                  <a:gd name="connsiteY0" fmla="*/ 0 h 344379"/>
                  <a:gd name="connsiteX1" fmla="*/ 688022 w 806538"/>
                  <a:gd name="connsiteY1" fmla="*/ 145256 h 344379"/>
                  <a:gd name="connsiteX2" fmla="*/ 806538 w 806538"/>
                  <a:gd name="connsiteY2" fmla="*/ 242341 h 344379"/>
                  <a:gd name="connsiteX3" fmla="*/ 804157 w 806538"/>
                  <a:gd name="connsiteY3" fmla="*/ 322948 h 344379"/>
                  <a:gd name="connsiteX4" fmla="*/ 10765 w 806538"/>
                  <a:gd name="connsiteY4" fmla="*/ 344379 h 344379"/>
                  <a:gd name="connsiteX5" fmla="*/ 448915 w 806538"/>
                  <a:gd name="connsiteY5" fmla="*/ 0 h 34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538" h="344379">
                    <a:moveTo>
                      <a:pt x="448915" y="0"/>
                    </a:moveTo>
                    <a:lnTo>
                      <a:pt x="688022" y="145256"/>
                    </a:lnTo>
                    <a:lnTo>
                      <a:pt x="806538" y="242341"/>
                    </a:lnTo>
                    <a:cubicBezTo>
                      <a:pt x="805744" y="269210"/>
                      <a:pt x="804951" y="296079"/>
                      <a:pt x="804157" y="322948"/>
                    </a:cubicBezTo>
                    <a:lnTo>
                      <a:pt x="10765" y="344379"/>
                    </a:lnTo>
                    <a:cubicBezTo>
                      <a:pt x="-24160" y="220061"/>
                      <a:pt x="2827" y="248143"/>
                      <a:pt x="4489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B54AD842-DD29-469E-B8E5-89582D049858}"/>
                  </a:ext>
                </a:extLst>
              </p:cNvPr>
              <p:cNvSpPr/>
              <p:nvPr/>
            </p:nvSpPr>
            <p:spPr>
              <a:xfrm>
                <a:off x="7768108" y="1428366"/>
                <a:ext cx="375862" cy="8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BDA2B345-0944-40F0-849C-E3DF8EACB0AE}"/>
                  </a:ext>
                </a:extLst>
              </p:cNvPr>
              <p:cNvSpPr/>
              <p:nvPr/>
            </p:nvSpPr>
            <p:spPr>
              <a:xfrm rot="5400000">
                <a:off x="7823036" y="1187615"/>
                <a:ext cx="446851" cy="109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530E52FA-ADBC-49A2-91F6-B95C31E6A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66075" y="613101"/>
                <a:ext cx="1099001" cy="927410"/>
              </a:xfrm>
              <a:prstGeom prst="rect">
                <a:avLst/>
              </a:prstGeom>
            </p:spPr>
          </p:pic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32B56A5B-7338-4E23-83A2-52686691A0DD}"/>
              </a:ext>
            </a:extLst>
          </p:cNvPr>
          <p:cNvSpPr txBox="1"/>
          <p:nvPr/>
        </p:nvSpPr>
        <p:spPr>
          <a:xfrm>
            <a:off x="658812" y="5711316"/>
            <a:ext cx="69115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BIBB Data Report to accompany the Report on Vocational Education and Training (2026), BIBB Report 2/2025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F67D3F6-F387-47AD-A00F-5525DBEF738B}"/>
              </a:ext>
            </a:extLst>
          </p:cNvPr>
          <p:cNvGrpSpPr/>
          <p:nvPr/>
        </p:nvGrpSpPr>
        <p:grpSpPr>
          <a:xfrm>
            <a:off x="3595415" y="4546947"/>
            <a:ext cx="2181155" cy="1001343"/>
            <a:chOff x="3595415" y="4546947"/>
            <a:chExt cx="2181155" cy="1001343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99C7A92-E5B8-481A-9124-A90EB69FBC9B}"/>
                </a:ext>
              </a:extLst>
            </p:cNvPr>
            <p:cNvSpPr/>
            <p:nvPr/>
          </p:nvSpPr>
          <p:spPr>
            <a:xfrm>
              <a:off x="3976570" y="4848686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Trainees 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7E9F4A9-D30A-4B37-A5FA-409F40F88D00}"/>
                </a:ext>
              </a:extLst>
            </p:cNvPr>
            <p:cNvGrpSpPr/>
            <p:nvPr/>
          </p:nvGrpSpPr>
          <p:grpSpPr>
            <a:xfrm>
              <a:off x="3595415" y="4546947"/>
              <a:ext cx="463762" cy="1001343"/>
              <a:chOff x="2466852" y="4726567"/>
              <a:chExt cx="535353" cy="1155921"/>
            </a:xfrm>
          </p:grpSpPr>
          <p:sp>
            <p:nvSpPr>
              <p:cNvPr id="32" name="Rechteck: abgerundete Ecken 31">
                <a:extLst>
                  <a:ext uri="{FF2B5EF4-FFF2-40B4-BE49-F238E27FC236}">
                    <a16:creationId xmlns:a16="http://schemas.microsoft.com/office/drawing/2014/main" id="{BA85DF55-43D6-4852-B3F8-A459CF8D3EB5}"/>
                  </a:ext>
                </a:extLst>
              </p:cNvPr>
              <p:cNvSpPr/>
              <p:nvPr/>
            </p:nvSpPr>
            <p:spPr>
              <a:xfrm>
                <a:off x="2824520" y="5024046"/>
                <a:ext cx="171093" cy="858442"/>
              </a:xfrm>
              <a:custGeom>
                <a:avLst/>
                <a:gdLst>
                  <a:gd name="connsiteX0" fmla="*/ 0 w 178594"/>
                  <a:gd name="connsiteY0" fmla="*/ 29766 h 419253"/>
                  <a:gd name="connsiteX1" fmla="*/ 29766 w 178594"/>
                  <a:gd name="connsiteY1" fmla="*/ 0 h 419253"/>
                  <a:gd name="connsiteX2" fmla="*/ 148828 w 178594"/>
                  <a:gd name="connsiteY2" fmla="*/ 0 h 419253"/>
                  <a:gd name="connsiteX3" fmla="*/ 178594 w 178594"/>
                  <a:gd name="connsiteY3" fmla="*/ 29766 h 419253"/>
                  <a:gd name="connsiteX4" fmla="*/ 178594 w 178594"/>
                  <a:gd name="connsiteY4" fmla="*/ 389487 h 419253"/>
                  <a:gd name="connsiteX5" fmla="*/ 148828 w 178594"/>
                  <a:gd name="connsiteY5" fmla="*/ 419253 h 419253"/>
                  <a:gd name="connsiteX6" fmla="*/ 29766 w 178594"/>
                  <a:gd name="connsiteY6" fmla="*/ 419253 h 419253"/>
                  <a:gd name="connsiteX7" fmla="*/ 0 w 178594"/>
                  <a:gd name="connsiteY7" fmla="*/ 389487 h 419253"/>
                  <a:gd name="connsiteX8" fmla="*/ 0 w 178594"/>
                  <a:gd name="connsiteY8" fmla="*/ 29766 h 419253"/>
                  <a:gd name="connsiteX0" fmla="*/ 0 w 178594"/>
                  <a:gd name="connsiteY0" fmla="*/ 65485 h 454972"/>
                  <a:gd name="connsiteX1" fmla="*/ 25004 w 178594"/>
                  <a:gd name="connsiteY1" fmla="*/ 0 h 454972"/>
                  <a:gd name="connsiteX2" fmla="*/ 148828 w 178594"/>
                  <a:gd name="connsiteY2" fmla="*/ 35719 h 454972"/>
                  <a:gd name="connsiteX3" fmla="*/ 178594 w 178594"/>
                  <a:gd name="connsiteY3" fmla="*/ 65485 h 454972"/>
                  <a:gd name="connsiteX4" fmla="*/ 178594 w 178594"/>
                  <a:gd name="connsiteY4" fmla="*/ 425206 h 454972"/>
                  <a:gd name="connsiteX5" fmla="*/ 148828 w 178594"/>
                  <a:gd name="connsiteY5" fmla="*/ 454972 h 454972"/>
                  <a:gd name="connsiteX6" fmla="*/ 29766 w 178594"/>
                  <a:gd name="connsiteY6" fmla="*/ 454972 h 454972"/>
                  <a:gd name="connsiteX7" fmla="*/ 0 w 178594"/>
                  <a:gd name="connsiteY7" fmla="*/ 425206 h 454972"/>
                  <a:gd name="connsiteX8" fmla="*/ 0 w 178594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48828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27397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39304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38046"/>
                  <a:gd name="connsiteX1" fmla="*/ 25004 w 192881"/>
                  <a:gd name="connsiteY1" fmla="*/ 0 h 838046"/>
                  <a:gd name="connsiteX2" fmla="*/ 139303 w 192881"/>
                  <a:gd name="connsiteY2" fmla="*/ 38100 h 838046"/>
                  <a:gd name="connsiteX3" fmla="*/ 192881 w 192881"/>
                  <a:gd name="connsiteY3" fmla="*/ 336947 h 838046"/>
                  <a:gd name="connsiteX4" fmla="*/ 183356 w 192881"/>
                  <a:gd name="connsiteY4" fmla="*/ 408538 h 838046"/>
                  <a:gd name="connsiteX5" fmla="*/ 139304 w 192881"/>
                  <a:gd name="connsiteY5" fmla="*/ 447829 h 838046"/>
                  <a:gd name="connsiteX6" fmla="*/ 144066 w 192881"/>
                  <a:gd name="connsiteY6" fmla="*/ 800254 h 838046"/>
                  <a:gd name="connsiteX7" fmla="*/ 109538 w 192881"/>
                  <a:gd name="connsiteY7" fmla="*/ 834781 h 838046"/>
                  <a:gd name="connsiteX8" fmla="*/ 0 w 192881"/>
                  <a:gd name="connsiteY8" fmla="*/ 65485 h 838046"/>
                  <a:gd name="connsiteX0" fmla="*/ 0 w 195263"/>
                  <a:gd name="connsiteY0" fmla="*/ 65485 h 810307"/>
                  <a:gd name="connsiteX1" fmla="*/ 25004 w 195263"/>
                  <a:gd name="connsiteY1" fmla="*/ 0 h 810307"/>
                  <a:gd name="connsiteX2" fmla="*/ 139303 w 195263"/>
                  <a:gd name="connsiteY2" fmla="*/ 38100 h 810307"/>
                  <a:gd name="connsiteX3" fmla="*/ 192881 w 195263"/>
                  <a:gd name="connsiteY3" fmla="*/ 336947 h 810307"/>
                  <a:gd name="connsiteX4" fmla="*/ 183356 w 195263"/>
                  <a:gd name="connsiteY4" fmla="*/ 408538 h 810307"/>
                  <a:gd name="connsiteX5" fmla="*/ 139304 w 195263"/>
                  <a:gd name="connsiteY5" fmla="*/ 447829 h 810307"/>
                  <a:gd name="connsiteX6" fmla="*/ 144066 w 195263"/>
                  <a:gd name="connsiteY6" fmla="*/ 800254 h 810307"/>
                  <a:gd name="connsiteX7" fmla="*/ 195263 w 195263"/>
                  <a:gd name="connsiteY7" fmla="*/ 803825 h 810307"/>
                  <a:gd name="connsiteX8" fmla="*/ 0 w 195263"/>
                  <a:gd name="connsiteY8" fmla="*/ 65485 h 810307"/>
                  <a:gd name="connsiteX0" fmla="*/ 145246 w 171441"/>
                  <a:gd name="connsiteY0" fmla="*/ 858442 h 858442"/>
                  <a:gd name="connsiteX1" fmla="*/ 1182 w 171441"/>
                  <a:gd name="connsiteY1" fmla="*/ 0 h 858442"/>
                  <a:gd name="connsiteX2" fmla="*/ 115481 w 171441"/>
                  <a:gd name="connsiteY2" fmla="*/ 38100 h 858442"/>
                  <a:gd name="connsiteX3" fmla="*/ 169059 w 171441"/>
                  <a:gd name="connsiteY3" fmla="*/ 336947 h 858442"/>
                  <a:gd name="connsiteX4" fmla="*/ 159534 w 171441"/>
                  <a:gd name="connsiteY4" fmla="*/ 408538 h 858442"/>
                  <a:gd name="connsiteX5" fmla="*/ 115482 w 171441"/>
                  <a:gd name="connsiteY5" fmla="*/ 447829 h 858442"/>
                  <a:gd name="connsiteX6" fmla="*/ 120244 w 171441"/>
                  <a:gd name="connsiteY6" fmla="*/ 800254 h 858442"/>
                  <a:gd name="connsiteX7" fmla="*/ 171441 w 171441"/>
                  <a:gd name="connsiteY7" fmla="*/ 803825 h 858442"/>
                  <a:gd name="connsiteX8" fmla="*/ 145246 w 171441"/>
                  <a:gd name="connsiteY8" fmla="*/ 858442 h 858442"/>
                  <a:gd name="connsiteX0" fmla="*/ 146189 w 172384"/>
                  <a:gd name="connsiteY0" fmla="*/ 858442 h 858442"/>
                  <a:gd name="connsiteX1" fmla="*/ 29509 w 172384"/>
                  <a:gd name="connsiteY1" fmla="*/ 755248 h 858442"/>
                  <a:gd name="connsiteX2" fmla="*/ 2125 w 172384"/>
                  <a:gd name="connsiteY2" fmla="*/ 0 h 858442"/>
                  <a:gd name="connsiteX3" fmla="*/ 116424 w 172384"/>
                  <a:gd name="connsiteY3" fmla="*/ 38100 h 858442"/>
                  <a:gd name="connsiteX4" fmla="*/ 170002 w 172384"/>
                  <a:gd name="connsiteY4" fmla="*/ 336947 h 858442"/>
                  <a:gd name="connsiteX5" fmla="*/ 160477 w 172384"/>
                  <a:gd name="connsiteY5" fmla="*/ 408538 h 858442"/>
                  <a:gd name="connsiteX6" fmla="*/ 116425 w 172384"/>
                  <a:gd name="connsiteY6" fmla="*/ 447829 h 858442"/>
                  <a:gd name="connsiteX7" fmla="*/ 121187 w 172384"/>
                  <a:gd name="connsiteY7" fmla="*/ 800254 h 858442"/>
                  <a:gd name="connsiteX8" fmla="*/ 172384 w 172384"/>
                  <a:gd name="connsiteY8" fmla="*/ 803825 h 858442"/>
                  <a:gd name="connsiteX9" fmla="*/ 146189 w 172384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19896 w 171093"/>
                  <a:gd name="connsiteY7" fmla="*/ 800254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27040 w 171093"/>
                  <a:gd name="connsiteY7" fmla="*/ 797873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93" h="858442">
                    <a:moveTo>
                      <a:pt x="144898" y="858442"/>
                    </a:moveTo>
                    <a:cubicBezTo>
                      <a:pt x="128626" y="803118"/>
                      <a:pt x="52229" y="898322"/>
                      <a:pt x="28218" y="755248"/>
                    </a:cubicBezTo>
                    <a:cubicBezTo>
                      <a:pt x="32782" y="621699"/>
                      <a:pt x="-6111" y="72296"/>
                      <a:pt x="834" y="0"/>
                    </a:cubicBezTo>
                    <a:cubicBezTo>
                      <a:pt x="40521" y="0"/>
                      <a:pt x="63540" y="14287"/>
                      <a:pt x="115133" y="38100"/>
                    </a:cubicBezTo>
                    <a:cubicBezTo>
                      <a:pt x="136334" y="116681"/>
                      <a:pt x="168711" y="320508"/>
                      <a:pt x="168711" y="336947"/>
                    </a:cubicBezTo>
                    <a:cubicBezTo>
                      <a:pt x="118705" y="363986"/>
                      <a:pt x="163948" y="379118"/>
                      <a:pt x="159186" y="408538"/>
                    </a:cubicBezTo>
                    <a:cubicBezTo>
                      <a:pt x="159186" y="424977"/>
                      <a:pt x="131573" y="447829"/>
                      <a:pt x="115134" y="447829"/>
                    </a:cubicBezTo>
                    <a:cubicBezTo>
                      <a:pt x="116721" y="565304"/>
                      <a:pt x="125453" y="680398"/>
                      <a:pt x="127040" y="797873"/>
                    </a:cubicBezTo>
                    <a:cubicBezTo>
                      <a:pt x="110601" y="797873"/>
                      <a:pt x="171093" y="820264"/>
                      <a:pt x="171093" y="803825"/>
                    </a:cubicBezTo>
                    <a:lnTo>
                      <a:pt x="144898" y="8584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195E1512-802C-4759-969A-579FC3880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66852" y="4726567"/>
                <a:ext cx="535353" cy="11481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2. Types of cost and return at a glance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3" y="1572161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What gross costs are incurred by trainees?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sz="2000">
                <a:latin typeface="+mj-lt"/>
              </a:rPr>
              <a:t>Where do the returns come from?</a:t>
            </a:r>
          </a:p>
        </p:txBody>
      </p:sp>
    </p:spTree>
    <p:extLst>
      <p:ext uri="{BB962C8B-B14F-4D97-AF65-F5344CB8AC3E}">
        <p14:creationId xmlns:p14="http://schemas.microsoft.com/office/powerpoint/2010/main" val="32248707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8D3F5D8-5458-4E52-935C-62225995957D}"/>
              </a:ext>
            </a:extLst>
          </p:cNvPr>
          <p:cNvCxnSpPr>
            <a:cxnSpLocks/>
          </p:cNvCxnSpPr>
          <p:nvPr/>
        </p:nvCxnSpPr>
        <p:spPr>
          <a:xfrm>
            <a:off x="7580062" y="1460241"/>
            <a:ext cx="0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A2D64D1-EB09-4905-8FD5-676750319FFF}"/>
              </a:ext>
            </a:extLst>
          </p:cNvPr>
          <p:cNvCxnSpPr>
            <a:cxnSpLocks/>
          </p:cNvCxnSpPr>
          <p:nvPr/>
        </p:nvCxnSpPr>
        <p:spPr>
          <a:xfrm>
            <a:off x="10471365" y="1460241"/>
            <a:ext cx="0" cy="34257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5DF7342-F18C-496D-9464-C3D83C26C4CA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740043" y="1460241"/>
            <a:ext cx="17094" cy="2645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821D28C-4BBD-482A-896E-1338A27EC19D}"/>
              </a:ext>
            </a:extLst>
          </p:cNvPr>
          <p:cNvCxnSpPr>
            <a:cxnSpLocks/>
          </p:cNvCxnSpPr>
          <p:nvPr/>
        </p:nvCxnSpPr>
        <p:spPr>
          <a:xfrm>
            <a:off x="1904104" y="1460241"/>
            <a:ext cx="0" cy="3084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>
            <a:extLst>
              <a:ext uri="{FF2B5EF4-FFF2-40B4-BE49-F238E27FC236}">
                <a16:creationId xmlns:a16="http://schemas.microsoft.com/office/drawing/2014/main" id="{50D31295-D467-4429-8929-FB57AAEF978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904104" y="1232722"/>
            <a:ext cx="8567105" cy="231565"/>
            <a:chOff x="848" y="981"/>
            <a:chExt cx="4035" cy="458"/>
          </a:xfrm>
        </p:grpSpPr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F0E03623-6AF1-4403-A09E-FFF546E8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81"/>
              <a:ext cx="0" cy="450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C797B4E4-4A7A-4298-AB15-74BDD2977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431"/>
              <a:ext cx="4035" cy="8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solidFill>
                  <a:srgbClr val="D6851B"/>
                </a:solidFill>
              </a:rPr>
              <a:t>2. a) What gross costs are incurred by trainees?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57608"/>
            <a:ext cx="2482420" cy="699404"/>
          </a:xfrm>
          <a:solidFill>
            <a:schemeClr val="bg1">
              <a:lumMod val="65000"/>
            </a:schemeClr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Personnel costs of trainees (</a:t>
            </a:r>
            <a:r>
              <a:rPr lang="en-GB" sz="2400" baseline="-14000" dirty="0"/>
              <a:t>~ </a:t>
            </a:r>
            <a:r>
              <a:rPr lang="en-GB" sz="1800" dirty="0"/>
              <a:t>60%)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716870" y="885539"/>
            <a:ext cx="288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Gross costs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E22E1AF7-1D63-4F03-B805-7654CC157176}"/>
              </a:ext>
            </a:extLst>
          </p:cNvPr>
          <p:cNvSpPr txBox="1">
            <a:spLocks/>
          </p:cNvSpPr>
          <p:nvPr/>
        </p:nvSpPr>
        <p:spPr>
          <a:xfrm>
            <a:off x="658813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Training allowance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(45%)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3" y="3277136"/>
            <a:ext cx="2482420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Social contributions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based on collective agreements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3" y="4362544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Voluntary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social contributions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515927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Personnel costs of trainers (</a:t>
            </a:r>
            <a:r>
              <a:rPr lang="en-GB" sz="2400" baseline="-14000" dirty="0">
                <a:solidFill>
                  <a:prstClr val="white"/>
                </a:solidFill>
              </a:rPr>
              <a:t>~ </a:t>
            </a:r>
            <a:r>
              <a:rPr lang="en-GB" sz="1800" dirty="0"/>
              <a:t>25%)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515927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Full-time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trainer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515927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Part-time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trainer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515927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External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trainers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0CA1762D-2B36-43B4-9788-E43D88D43BB2}"/>
              </a:ext>
            </a:extLst>
          </p:cNvPr>
          <p:cNvSpPr txBox="1">
            <a:spLocks/>
          </p:cNvSpPr>
          <p:nvPr/>
        </p:nvSpPr>
        <p:spPr>
          <a:xfrm>
            <a:off x="6373041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Capital expenditure and material costs (</a:t>
            </a:r>
            <a:r>
              <a:rPr lang="en-GB" sz="2400" baseline="-14000" dirty="0">
                <a:solidFill>
                  <a:prstClr val="white"/>
                </a:solidFill>
              </a:rPr>
              <a:t>~ </a:t>
            </a:r>
            <a:r>
              <a:rPr lang="en-GB" sz="1800" dirty="0"/>
              <a:t>4%)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373041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Workplace (tools, equip-</a:t>
            </a:r>
            <a:r>
              <a:rPr lang="en-GB" sz="1600" dirty="0" err="1">
                <a:solidFill>
                  <a:schemeClr val="tx1"/>
                </a:solidFill>
              </a:rPr>
              <a:t>ment</a:t>
            </a:r>
            <a:r>
              <a:rPr lang="en-GB" sz="1600" dirty="0">
                <a:solidFill>
                  <a:schemeClr val="tx1"/>
                </a:solidFill>
              </a:rPr>
              <a:t>, practice material)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699960E-0DC8-45FA-911E-8F26219C6ABF}"/>
              </a:ext>
            </a:extLst>
          </p:cNvPr>
          <p:cNvSpPr txBox="1">
            <a:spLocks/>
          </p:cNvSpPr>
          <p:nvPr/>
        </p:nvSpPr>
        <p:spPr>
          <a:xfrm>
            <a:off x="6373041" y="3277138"/>
            <a:ext cx="2482420" cy="637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Workshop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373041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In-house teaching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9230155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Other costs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2400" baseline="-14000" dirty="0">
                <a:solidFill>
                  <a:prstClr val="white"/>
                </a:solidFill>
              </a:rPr>
              <a:t>~ </a:t>
            </a:r>
            <a:r>
              <a:rPr lang="en-GB" sz="1800" dirty="0"/>
              <a:t>11%)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9230155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Teaching and learning materials/ -media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9230155" y="3242849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Work and protective clothing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9230154" y="3790571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Training administration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9230155" y="4338293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External training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9230155" y="4886016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tx1"/>
                </a:solidFill>
              </a:rPr>
              <a:t>Chamber/examination fees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6F7DB1-45A4-927C-C50E-4CBBCC07354B}"/>
              </a:ext>
            </a:extLst>
          </p:cNvPr>
          <p:cNvSpPr txBox="1"/>
          <p:nvPr/>
        </p:nvSpPr>
        <p:spPr>
          <a:xfrm>
            <a:off x="658812" y="5641440"/>
            <a:ext cx="104053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BIBB Data Report to accompany the Report on Vocational Education and Training (2026), BIBB Report 2/2025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1992</Words>
  <Application>Microsoft Office PowerPoint</Application>
  <PresentationFormat>Breitbild</PresentationFormat>
  <Paragraphs>310</Paragraphs>
  <Slides>23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Calibri</vt:lpstr>
      <vt:lpstr>Wingdings</vt:lpstr>
      <vt:lpstr>Symbol</vt:lpstr>
      <vt:lpstr>Wingdings 3</vt:lpstr>
      <vt:lpstr>Arial</vt:lpstr>
      <vt:lpstr>Office</vt:lpstr>
      <vt:lpstr>1_Office</vt:lpstr>
      <vt:lpstr> </vt:lpstr>
      <vt:lpstr>Contents</vt:lpstr>
      <vt:lpstr>1. Funding of the German dual system </vt:lpstr>
      <vt:lpstr>1. a) Why do companies provide training?</vt:lpstr>
      <vt:lpstr>1.b) How do employers calculate costs?</vt:lpstr>
      <vt:lpstr>1. c) Who pays which costs?</vt:lpstr>
      <vt:lpstr>1. d) How are the costs distributed?</vt:lpstr>
      <vt:lpstr>2. Types of cost and return at a glance</vt:lpstr>
      <vt:lpstr>2. a) What gross costs are incurred by trainees?</vt:lpstr>
      <vt:lpstr>2. b) Where do the returns come from?</vt:lpstr>
      <vt:lpstr>3. What does training cost?      What are the benefit aspects?</vt:lpstr>
      <vt:lpstr>3. a) What does the training cost?</vt:lpstr>
      <vt:lpstr>3. b) What does a trainer cost each year?</vt:lpstr>
      <vt:lpstr>3. c) What are the benefit aspects?</vt:lpstr>
      <vt:lpstr>4. Is recruiting a new worker cheaper than training?</vt:lpstr>
      <vt:lpstr>5. Vocational training in the dual system – a worthwhile model</vt:lpstr>
      <vt:lpstr>5. a) Returns and benefits at a glance</vt:lpstr>
      <vt:lpstr>5. b) Weighing up the costs and benefits.</vt:lpstr>
      <vt:lpstr>5. c) Summary of benefit aspects</vt:lpstr>
      <vt:lpstr>5. d) Social and economic aspects</vt:lpstr>
      <vt:lpstr>Appendix: Special provision in the construction sector</vt:lpstr>
      <vt:lpstr>Further information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350</cp:revision>
  <dcterms:created xsi:type="dcterms:W3CDTF">2020-12-18T10:19:10Z</dcterms:created>
  <dcterms:modified xsi:type="dcterms:W3CDTF">2026-05-21T11:11:52Z</dcterms:modified>
</cp:coreProperties>
</file>