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0"/>
  </p:notesMasterIdLst>
  <p:sldIdLst>
    <p:sldId id="257" r:id="rId3"/>
    <p:sldId id="368" r:id="rId4"/>
    <p:sldId id="387" r:id="rId5"/>
    <p:sldId id="382" r:id="rId6"/>
    <p:sldId id="389" r:id="rId7"/>
    <p:sldId id="390" r:id="rId8"/>
    <p:sldId id="391" r:id="rId9"/>
    <p:sldId id="392" r:id="rId10"/>
    <p:sldId id="396" r:id="rId11"/>
    <p:sldId id="394" r:id="rId12"/>
    <p:sldId id="397" r:id="rId13"/>
    <p:sldId id="398" r:id="rId14"/>
    <p:sldId id="402" r:id="rId15"/>
    <p:sldId id="401" r:id="rId16"/>
    <p:sldId id="400" r:id="rId17"/>
    <p:sldId id="359" r:id="rId18"/>
    <p:sldId id="291" r:id="rId19"/>
  </p:sldIdLst>
  <p:sldSz cx="12192000" cy="6858000"/>
  <p:notesSz cx="6858000" cy="9144000"/>
  <p:embeddedFontLst>
    <p:embeddedFont>
      <p:font typeface="Wingdings 3" panose="05040102010807070707" pitchFamily="18" charset="2"/>
      <p:regular r:id="rId2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75" userDrawn="1">
          <p15:clr>
            <a:srgbClr val="A4A3A4"/>
          </p15:clr>
        </p15:guide>
        <p15:guide id="6" pos="6607" userDrawn="1">
          <p15:clr>
            <a:srgbClr val="A4A3A4"/>
          </p15:clr>
        </p15:guide>
        <p15:guide id="7" pos="6131" userDrawn="1">
          <p15:clr>
            <a:srgbClr val="A4A3A4"/>
          </p15:clr>
        </p15:guide>
        <p15:guide id="8" orient="horz" pos="3045" userDrawn="1">
          <p15:clr>
            <a:srgbClr val="A4A3A4"/>
          </p15:clr>
        </p15:guide>
        <p15:guide id="9" orient="horz" pos="2183" userDrawn="1">
          <p15:clr>
            <a:srgbClr val="A4A3A4"/>
          </p15:clr>
        </p15:guide>
        <p15:guide id="11" pos="642" userDrawn="1">
          <p15:clr>
            <a:srgbClr val="A4A3A4"/>
          </p15:clr>
        </p15:guide>
        <p15:guide id="12" orient="horz" pos="2092" userDrawn="1">
          <p15:clr>
            <a:srgbClr val="A4A3A4"/>
          </p15:clr>
        </p15:guide>
        <p15:guide id="13" orient="horz" pos="981" userDrawn="1">
          <p15:clr>
            <a:srgbClr val="A4A3A4"/>
          </p15:clr>
        </p15:guide>
        <p15:guide id="14" pos="5428" userDrawn="1">
          <p15:clr>
            <a:srgbClr val="A4A3A4"/>
          </p15:clr>
        </p15:guide>
        <p15:guide id="15" orient="horz" pos="3702" userDrawn="1">
          <p15:clr>
            <a:srgbClr val="A4A3A4"/>
          </p15:clr>
        </p15:guide>
        <p15:guide id="16" orient="horz" pos="27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35" clrIdx="0">
    <p:extLst>
      <p:ext uri="{19B8F6BF-5375-455C-9EA6-DF929625EA0E}">
        <p15:presenceInfo xmlns:p15="http://schemas.microsoft.com/office/powerpoint/2012/main" userId="Peter Rechmann" providerId="None"/>
      </p:ext>
    </p:extLst>
  </p:cmAuthor>
  <p:cmAuthor id="2" name="Schlich, Thorsten" initials="ST" lastIdx="72"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6" clrIdx="3">
    <p:extLst>
      <p:ext uri="{19B8F6BF-5375-455C-9EA6-DF929625EA0E}">
        <p15:presenceInfo xmlns:p15="http://schemas.microsoft.com/office/powerpoint/2012/main" userId="S-1-5-21-1714780564-1514027911-36100705-1129"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F1C"/>
    <a:srgbClr val="D6851B"/>
    <a:srgbClr val="EAC28D"/>
    <a:srgbClr val="F2D9B8"/>
    <a:srgbClr val="FBF3E8"/>
    <a:srgbClr val="E2A95F"/>
    <a:srgbClr val="33CC33"/>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981" autoAdjust="0"/>
  </p:normalViewPr>
  <p:slideViewPr>
    <p:cSldViewPr snapToGrid="0" showGuides="1">
      <p:cViewPr varScale="1">
        <p:scale>
          <a:sx n="82" d="100"/>
          <a:sy n="82" d="100"/>
        </p:scale>
        <p:origin x="1710" y="96"/>
      </p:cViewPr>
      <p:guideLst>
        <p:guide orient="horz" pos="1366"/>
        <p:guide pos="3931"/>
        <p:guide orient="horz" pos="2863"/>
        <p:guide orient="horz" pos="3543"/>
        <p:guide orient="horz" pos="3475"/>
        <p:guide pos="6607"/>
        <p:guide pos="6131"/>
        <p:guide orient="horz" pos="3045"/>
        <p:guide orient="horz" pos="2183"/>
        <p:guide pos="642"/>
        <p:guide orient="horz" pos="2092"/>
        <p:guide orient="horz" pos="981"/>
        <p:guide pos="5428"/>
        <p:guide orient="horz" pos="3702"/>
        <p:guide orient="horz" pos="270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02.06.2026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a:t>
            </a:fld>
            <a:endParaRPr lang="de-DE" dirty="0"/>
          </a:p>
        </p:txBody>
      </p:sp>
    </p:spTree>
    <p:extLst>
      <p:ext uri="{BB962C8B-B14F-4D97-AF65-F5344CB8AC3E}">
        <p14:creationId xmlns:p14="http://schemas.microsoft.com/office/powerpoint/2010/main" val="75051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000" dirty="0"/>
              <a:t>Mit dem neuen Berufsbildungsgesetz (BBiG), das Anfang 2020 in Kraft getreten ist, wurden die Fortbildungsstufen für die höherqualifizierende Berufsbildung reformiert. </a:t>
            </a:r>
          </a:p>
          <a:p>
            <a:pPr marL="171450" indent="-171450">
              <a:buFont typeface="Arial" panose="020B0604020202020204" pitchFamily="34" charset="0"/>
              <a:buChar char="•"/>
            </a:pPr>
            <a:r>
              <a:rPr lang="de-DE" sz="1000" dirty="0"/>
              <a:t>Unter anderem wurden die Abschlussbezeichnungen „Bachelor Professional“ und „Master Professional“ eingeführt.</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Die neuen Bezeichnungen unterstreichen die Gleichwertigkeit von beruflicher Fortbildung und Studium und fördern gleichzeitig die internationale Mobilität für berufliche Aufsteiger/-innen, da die Begrifflichkeiten auch in anderen Ländern verstanden werden. </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Die bisherigen Abschlussbezeichnungen wie u.a. der „Meister“ werden durch die Novellierung nicht abgeschafft, sondern durch die Verbindung mit den einheitlichen, international anschlussfähigen Abschlussbezeichnungen gestärkt.</a:t>
            </a:r>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319958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sz="1100" dirty="0"/>
              <a:t>Die </a:t>
            </a:r>
            <a:r>
              <a:rPr lang="de-DE" sz="1100" u="sng" dirty="0"/>
              <a:t>begrifflichen Unterscheidungen</a:t>
            </a:r>
            <a:r>
              <a:rPr lang="de-DE" sz="1100" u="none" dirty="0"/>
              <a:t> </a:t>
            </a:r>
            <a:r>
              <a:rPr lang="de-DE" sz="1100" dirty="0"/>
              <a:t>der Fach- und Hochschulen sind mittlerweile recht unübersichtlich:</a:t>
            </a:r>
          </a:p>
          <a:p>
            <a:pPr marL="171450" indent="-171450">
              <a:buFont typeface="Arial" panose="020B0604020202020204" pitchFamily="34" charset="0"/>
              <a:buChar char="•"/>
            </a:pPr>
            <a:r>
              <a:rPr lang="de-DE" sz="1100" dirty="0"/>
              <a:t>Fachhochschule / FH = </a:t>
            </a:r>
            <a:r>
              <a:rPr lang="de-DE" sz="1100" b="0" i="0" kern="1200" dirty="0">
                <a:solidFill>
                  <a:schemeClr val="tx1"/>
                </a:solidFill>
                <a:effectLst/>
                <a:latin typeface="+mn-lt"/>
                <a:ea typeface="+mn-ea"/>
                <a:cs typeface="+mn-cs"/>
              </a:rPr>
              <a:t>Hochschulen für Angewandte Wissenschaften / HAW = University of Applied Sciences </a:t>
            </a:r>
          </a:p>
          <a:p>
            <a:pPr marL="628650" lvl="1" indent="-171450">
              <a:buFont typeface="Courier New" panose="02070309020205020404" pitchFamily="49" charset="0"/>
              <a:buChar char="o"/>
            </a:pPr>
            <a:r>
              <a:rPr lang="de-DE" sz="1100" b="0" i="0" kern="1200" dirty="0">
                <a:solidFill>
                  <a:schemeClr val="tx1"/>
                </a:solidFill>
                <a:effectLst/>
                <a:latin typeface="+mn-lt"/>
                <a:ea typeface="+mn-ea"/>
                <a:cs typeface="+mn-cs"/>
              </a:rPr>
              <a:t>meist breiterer Fächerkanon</a:t>
            </a:r>
          </a:p>
          <a:p>
            <a:pPr marL="171450" indent="-171450">
              <a:buFont typeface="Arial" panose="020B0604020202020204" pitchFamily="34" charset="0"/>
              <a:buChar char="•"/>
            </a:pPr>
            <a:r>
              <a:rPr lang="de-DE" sz="1100" b="0" i="0" kern="1200" dirty="0">
                <a:solidFill>
                  <a:schemeClr val="tx1"/>
                </a:solidFill>
                <a:effectLst/>
                <a:latin typeface="+mn-lt"/>
                <a:ea typeface="+mn-ea"/>
                <a:cs typeface="+mn-cs"/>
              </a:rPr>
              <a:t>Andere „Hochschulen“ = Universitäten</a:t>
            </a:r>
          </a:p>
          <a:p>
            <a:pPr marL="171450" indent="-171450">
              <a:buFont typeface="Arial" panose="020B0604020202020204" pitchFamily="34" charset="0"/>
              <a:buChar char="•"/>
            </a:pPr>
            <a:r>
              <a:rPr lang="de-DE" sz="1100" b="0" i="0" kern="1200" dirty="0">
                <a:solidFill>
                  <a:schemeClr val="tx1"/>
                </a:solidFill>
                <a:effectLst/>
                <a:latin typeface="+mn-lt"/>
                <a:ea typeface="+mn-ea"/>
                <a:cs typeface="+mn-cs"/>
              </a:rPr>
              <a:t>Hauptunterschied ist rechtlich das Promotionsrecht</a:t>
            </a:r>
            <a:endParaRPr lang="de-DE" sz="1100"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3071285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134841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dirty="0"/>
              <a:t>DQR - Allgemeinbildende Abschlüsse:</a:t>
            </a:r>
          </a:p>
          <a:p>
            <a:endParaRPr lang="de-DE" sz="1200" u="sng" dirty="0"/>
          </a:p>
          <a:p>
            <a:pPr marL="171450" indent="-171450">
              <a:buFont typeface="Arial" panose="020B0604020202020204" pitchFamily="34" charset="0"/>
              <a:buChar char="•"/>
            </a:pPr>
            <a:r>
              <a:rPr lang="de-DE" sz="1200" u="none" dirty="0"/>
              <a:t>Hauptschulabschluss – DQR 2</a:t>
            </a:r>
          </a:p>
          <a:p>
            <a:pPr marL="171450" indent="-171450">
              <a:buFont typeface="Arial" panose="020B0604020202020204" pitchFamily="34" charset="0"/>
              <a:buChar char="•"/>
            </a:pPr>
            <a:r>
              <a:rPr lang="de-DE" sz="1200" u="none" dirty="0"/>
              <a:t>Mittlerer Schulabschluss – DQR 3</a:t>
            </a:r>
          </a:p>
          <a:p>
            <a:pPr marL="171450" indent="-171450">
              <a:buFont typeface="Arial" panose="020B0604020202020204" pitchFamily="34" charset="0"/>
              <a:buChar char="•"/>
            </a:pPr>
            <a:r>
              <a:rPr lang="de-DE" sz="1200" u="none" dirty="0"/>
              <a:t>Fachhochschulreife, F</a:t>
            </a:r>
            <a:r>
              <a:rPr lang="de-DE" sz="1200" b="0" i="0" kern="1200" dirty="0">
                <a:solidFill>
                  <a:schemeClr val="tx1"/>
                </a:solidFill>
                <a:effectLst/>
                <a:latin typeface="+mn-lt"/>
                <a:ea typeface="+mn-ea"/>
                <a:cs typeface="+mn-cs"/>
              </a:rPr>
              <a:t>achgebundene Hochschulreife, Allgemeine Hochschulreife – DQR 4</a:t>
            </a:r>
          </a:p>
          <a:p>
            <a:pPr marL="171450" indent="-171450">
              <a:buFont typeface="Arial" panose="020B0604020202020204" pitchFamily="34" charset="0"/>
              <a:buChar char="•"/>
            </a:pPr>
            <a:r>
              <a:rPr lang="de-DE" sz="1200" b="0" i="0" u="none" kern="1200" dirty="0">
                <a:solidFill>
                  <a:schemeClr val="tx1"/>
                </a:solidFill>
                <a:effectLst/>
                <a:latin typeface="+mn-lt"/>
                <a:ea typeface="+mn-ea"/>
                <a:cs typeface="+mn-cs"/>
              </a:rPr>
              <a:t>Bachelor (Diplom FH, Staatsexamen) – DQR 6</a:t>
            </a:r>
          </a:p>
          <a:p>
            <a:pPr marL="171450" indent="-171450">
              <a:buFont typeface="Arial" panose="020B0604020202020204" pitchFamily="34" charset="0"/>
              <a:buChar char="•"/>
            </a:pPr>
            <a:r>
              <a:rPr lang="de-DE" sz="1200" b="0" i="0" u="none" kern="1200" dirty="0">
                <a:solidFill>
                  <a:schemeClr val="tx1"/>
                </a:solidFill>
                <a:effectLst/>
                <a:latin typeface="+mn-lt"/>
                <a:ea typeface="+mn-ea"/>
                <a:cs typeface="+mn-cs"/>
              </a:rPr>
              <a:t>Master (Diplom Univ.; Magister; Staatsexamen) – DQR 7</a:t>
            </a:r>
          </a:p>
          <a:p>
            <a:pPr marL="171450" indent="-171450">
              <a:buFont typeface="Arial" panose="020B0604020202020204" pitchFamily="34" charset="0"/>
              <a:buChar char="•"/>
            </a:pPr>
            <a:r>
              <a:rPr lang="de-DE" sz="1200" b="0" i="0" u="none" kern="1200" dirty="0">
                <a:solidFill>
                  <a:schemeClr val="tx1"/>
                </a:solidFill>
                <a:effectLst/>
                <a:latin typeface="+mn-lt"/>
                <a:ea typeface="+mn-ea"/>
                <a:cs typeface="+mn-cs"/>
              </a:rPr>
              <a:t>Doktorat und äquivalente künstlerische Abschlüsse – DQR 8</a:t>
            </a:r>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103010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100" dirty="0">
                <a:latin typeface="+mn-lt"/>
              </a:rPr>
              <a:t>Bund, Länder, Kommunen und die Bundesagentur für Arbeit fördern die berufliche Weiterbildung. Die Aufwendungen für allgemeine, politische, kulturelle und wissenschaftliche Weiterbildung lassen sich nicht detailliert darstellen. Sie lassen sich in den öffentlichen Haushalten meist nicht trennscharf abgrenzen und sind teilweise mit enthalten.</a:t>
            </a:r>
          </a:p>
          <a:p>
            <a:pPr marL="171450" indent="-171450">
              <a:buFont typeface="Arial" panose="020B0604020202020204" pitchFamily="34" charset="0"/>
              <a:buChar char="•"/>
            </a:pPr>
            <a:r>
              <a:rPr lang="de-DE" sz="1100" dirty="0">
                <a:latin typeface="+mn-lt"/>
              </a:rPr>
              <a:t>Qualifizierung im Rahmen arbeitsmarktpolitischer Instrumente wird durch die Agenturen für Arbeit nach dem Dritten Buch Sozialgesetzbuch </a:t>
            </a:r>
            <a:r>
              <a:rPr lang="de-DE" sz="1100" b="1" dirty="0">
                <a:latin typeface="+mn-lt"/>
              </a:rPr>
              <a:t>(SGB III) </a:t>
            </a:r>
            <a:r>
              <a:rPr lang="de-DE" sz="1100" dirty="0">
                <a:latin typeface="+mn-lt"/>
              </a:rPr>
              <a:t>gefördert. Die Förderung hilfebedürftiger erwerbsfähiger Personen durch die Jobcenter erfolgt nach dem Zweiten Buch Sozialgesetzbuch </a:t>
            </a:r>
            <a:r>
              <a:rPr lang="de-DE" sz="1100" b="1" dirty="0">
                <a:latin typeface="+mn-lt"/>
              </a:rPr>
              <a:t>(SGB II)</a:t>
            </a:r>
          </a:p>
          <a:p>
            <a:pPr marL="0" indent="0">
              <a:buFont typeface="Arial" panose="020B0604020202020204" pitchFamily="34" charset="0"/>
              <a:buNone/>
            </a:pPr>
            <a:r>
              <a:rPr lang="de-DE" sz="1100" dirty="0">
                <a:latin typeface="+mn-lt"/>
              </a:rPr>
              <a:t> </a:t>
            </a:r>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263007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tx1"/>
                </a:solidFill>
              </a:rPr>
              <a:t>Abschlüsse der höherqualifizierenden Berufsbildung </a:t>
            </a:r>
            <a:r>
              <a:rPr lang="it-IT" sz="1200" dirty="0">
                <a:solidFill>
                  <a:schemeClr val="tx1"/>
                </a:solidFill>
              </a:rPr>
              <a:t>= </a:t>
            </a:r>
            <a:r>
              <a:rPr lang="it-IT" dirty="0" err="1"/>
              <a:t>Bestandene</a:t>
            </a:r>
            <a:r>
              <a:rPr lang="it-IT" dirty="0"/>
              <a:t> </a:t>
            </a:r>
            <a:r>
              <a:rPr lang="it-IT" dirty="0" err="1"/>
              <a:t>Fortbildungsprüfungen</a:t>
            </a:r>
            <a:r>
              <a:rPr lang="it-IT" dirty="0"/>
              <a:t> </a:t>
            </a:r>
            <a:r>
              <a:rPr lang="it-IT" dirty="0" err="1"/>
              <a:t>nach</a:t>
            </a:r>
            <a:r>
              <a:rPr lang="it-IT" dirty="0"/>
              <a:t> </a:t>
            </a:r>
            <a:r>
              <a:rPr lang="it-IT" dirty="0" err="1"/>
              <a:t>BBiG</a:t>
            </a:r>
            <a:r>
              <a:rPr lang="it-IT" dirty="0"/>
              <a:t>/</a:t>
            </a:r>
            <a:r>
              <a:rPr lang="it-IT" dirty="0" err="1"/>
              <a:t>HwO</a:t>
            </a:r>
            <a:endParaRPr lang="it-IT"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415718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dirty="0"/>
          </a:p>
        </p:txBody>
      </p:sp>
    </p:spTree>
    <p:extLst>
      <p:ext uri="{BB962C8B-B14F-4D97-AF65-F5344CB8AC3E}">
        <p14:creationId xmlns:p14="http://schemas.microsoft.com/office/powerpoint/2010/main" val="2568380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01075AA8-CECD-4249-A481-208BA30F961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53175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a:t>
            </a: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rPr>
              <a:t>bibb.de</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62970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9.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79" r:id="rId3"/>
    <p:sldLayoutId id="2147483663" r:id="rId4"/>
    <p:sldLayoutId id="2147483650" r:id="rId5"/>
    <p:sldLayoutId id="2147483653" r:id="rId6"/>
    <p:sldLayoutId id="2147483655" r:id="rId7"/>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7"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4" r:id="rId4"/>
    <p:sldLayoutId id="2147483675" r:id="rId5"/>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www-genesis.destatis.de/datenbank/online/statistic/21421/table/21421-0001" TargetMode="External"/><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iwkoeln.de/studien/susanne-seyda-sabine-koehne-finster-thomas-schleiermacher-investitionsvolumen-auf-hoechststand.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8" Type="http://schemas.openxmlformats.org/officeDocument/2006/relationships/hyperlink" Target="https://www.destatis.de/DE/Themen/Gesellschaft-Umwelt/Bildung-Forschung-Kultur/Berufliche-Bildung/_inhalt.html" TargetMode="External"/><Relationship Id="rId3" Type="http://schemas.openxmlformats.org/officeDocument/2006/relationships/hyperlink" Target="https://www.govet.international/de/" TargetMode="External"/><Relationship Id="rId7" Type="http://schemas.openxmlformats.org/officeDocument/2006/relationships/hyperlink" Target="https://www.datenportal.bmftr.bund.de/portal/de/index.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kmk.org/" TargetMode="External"/><Relationship Id="rId5" Type="http://schemas.openxmlformats.org/officeDocument/2006/relationships/hyperlink" Target="https://www.bmbfsfj.bund.de/bmbfsfj/service/publikationen/berufsbildungsbericht-2026-285646" TargetMode="External"/><Relationship Id="rId4" Type="http://schemas.openxmlformats.org/officeDocument/2006/relationships/hyperlink" Target="https://www.bibb.de/datenreport/de/index.ph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218581" y="3127731"/>
            <a:ext cx="2493994" cy="675563"/>
          </a:xfrm>
        </p:spPr>
        <p:txBody>
          <a:bodyPr>
            <a:noAutofit/>
          </a:bodyPr>
          <a:lstStyle/>
          <a:p>
            <a:r>
              <a:rPr lang="en-GB" sz="1600" noProof="0" dirty="0"/>
              <a:t>Vocational Education </a:t>
            </a:r>
            <a:br>
              <a:rPr lang="en-GB" sz="1600" noProof="0" dirty="0"/>
            </a:br>
            <a:r>
              <a:rPr lang="en-GB" sz="1600" noProof="0" dirty="0"/>
              <a:t>and Training in Germany</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de-DE"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97816"/>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800" dirty="0"/>
              <a:t>Berufliche Weiterbildung </a:t>
            </a:r>
            <a:br>
              <a:rPr lang="de-DE" sz="2800" dirty="0"/>
            </a:br>
            <a:r>
              <a:rPr lang="de-DE" sz="2800" dirty="0"/>
              <a:t>in Deutschland</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dirty="0"/>
              <a:t>Kosten und Nutzen der beruflichen Weiterbildung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6. Finanzierung</a:t>
            </a:r>
          </a:p>
        </p:txBody>
      </p:sp>
      <p:sp>
        <p:nvSpPr>
          <p:cNvPr id="5" name="Inhaltsplatzhalter 4">
            <a:extLst>
              <a:ext uri="{FF2B5EF4-FFF2-40B4-BE49-F238E27FC236}">
                <a16:creationId xmlns:a16="http://schemas.microsoft.com/office/drawing/2014/main" id="{B969C286-5CA6-4A48-BB30-DDFCDECEAC0D}"/>
              </a:ext>
            </a:extLst>
          </p:cNvPr>
          <p:cNvSpPr txBox="1">
            <a:spLocks/>
          </p:cNvSpPr>
          <p:nvPr/>
        </p:nvSpPr>
        <p:spPr>
          <a:xfrm>
            <a:off x="658812" y="2168524"/>
            <a:ext cx="11053762" cy="3767702"/>
          </a:xfrm>
          <a:prstGeom prst="rect">
            <a:avLst/>
          </a:prstGeom>
        </p:spPr>
        <p:txBody>
          <a:bodyPr vert="horz" lIns="0" tIns="0" rIns="0" bIns="0" numCol="2"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de-DE" sz="1600" b="1" dirty="0">
                <a:latin typeface="+mj-lt"/>
              </a:rPr>
              <a:t>Ökonomisch: </a:t>
            </a:r>
            <a:r>
              <a:rPr lang="de-DE" sz="1600" dirty="0">
                <a:latin typeface="+mj-lt"/>
              </a:rPr>
              <a:t>Positive Effekte auf die Wirtschaftsleistung </a:t>
            </a:r>
            <a:br>
              <a:rPr lang="de-DE" sz="1600" dirty="0">
                <a:latin typeface="+mj-lt"/>
              </a:rPr>
            </a:br>
            <a:r>
              <a:rPr lang="de-DE" sz="1600" dirty="0">
                <a:latin typeface="+mj-lt"/>
              </a:rPr>
              <a:t>von Unternehmen bei:</a:t>
            </a:r>
          </a:p>
          <a:p>
            <a:pPr marL="540000" lvl="1" indent="-252000">
              <a:lnSpc>
                <a:spcPts val="2000"/>
              </a:lnSpc>
              <a:spcBef>
                <a:spcPts val="600"/>
              </a:spcBef>
              <a:buClr>
                <a:srgbClr val="D6851B"/>
              </a:buClr>
              <a:buSzPct val="65000"/>
              <a:buFont typeface="Wingdings 3" panose="05040102010807070707" pitchFamily="18" charset="2"/>
              <a:buChar char=""/>
            </a:pPr>
            <a:r>
              <a:rPr lang="de-DE" sz="1600" dirty="0">
                <a:latin typeface="+mj-lt"/>
              </a:rPr>
              <a:t>Produktivität</a:t>
            </a:r>
          </a:p>
          <a:p>
            <a:pPr marL="540000" lvl="1" indent="-252000">
              <a:lnSpc>
                <a:spcPts val="2000"/>
              </a:lnSpc>
              <a:spcBef>
                <a:spcPts val="600"/>
              </a:spcBef>
              <a:buClr>
                <a:srgbClr val="D6851B"/>
              </a:buClr>
              <a:buSzPct val="65000"/>
              <a:buFont typeface="Wingdings 3" panose="05040102010807070707" pitchFamily="18" charset="2"/>
              <a:buChar char=""/>
            </a:pPr>
            <a:r>
              <a:rPr lang="de-DE" sz="1600" dirty="0">
                <a:latin typeface="+mj-lt"/>
              </a:rPr>
              <a:t>Qualität </a:t>
            </a:r>
          </a:p>
          <a:p>
            <a:pPr marL="540000" lvl="1" indent="-252000">
              <a:lnSpc>
                <a:spcPts val="2000"/>
              </a:lnSpc>
              <a:spcBef>
                <a:spcPts val="600"/>
              </a:spcBef>
              <a:buClr>
                <a:srgbClr val="D6851B"/>
              </a:buClr>
              <a:buSzPct val="65000"/>
              <a:buFont typeface="Wingdings 3" panose="05040102010807070707" pitchFamily="18" charset="2"/>
              <a:buChar char=""/>
            </a:pPr>
            <a:r>
              <a:rPr lang="de-DE" sz="1600" dirty="0">
                <a:latin typeface="+mj-lt"/>
              </a:rPr>
              <a:t>Innovationsleistung am Arbeitsplatz</a:t>
            </a:r>
            <a:endParaRPr lang="de-DE" sz="1600" dirty="0">
              <a:highlight>
                <a:srgbClr val="FFFF00"/>
              </a:highlight>
              <a:latin typeface="+mj-lt"/>
            </a:endParaRPr>
          </a:p>
          <a:p>
            <a:pPr marL="540000" lvl="1" indent="-252000">
              <a:lnSpc>
                <a:spcPts val="2000"/>
              </a:lnSpc>
              <a:spcBef>
                <a:spcPts val="600"/>
              </a:spcBef>
              <a:buClr>
                <a:srgbClr val="D6851B"/>
              </a:buClr>
              <a:buSzPct val="65000"/>
              <a:buFont typeface="Wingdings 3" panose="05040102010807070707" pitchFamily="18" charset="2"/>
              <a:buChar char=""/>
            </a:pPr>
            <a:r>
              <a:rPr lang="de-DE" sz="1600" dirty="0">
                <a:latin typeface="+mj-lt"/>
              </a:rPr>
              <a:t>Beschäftigungsumfang</a:t>
            </a:r>
          </a:p>
          <a:p>
            <a:pPr marL="540000" lvl="1" indent="-252000">
              <a:lnSpc>
                <a:spcPts val="2000"/>
              </a:lnSpc>
              <a:spcBef>
                <a:spcPts val="600"/>
              </a:spcBef>
              <a:buClr>
                <a:srgbClr val="D6851B"/>
              </a:buClr>
              <a:buSzPct val="65000"/>
              <a:buFont typeface="Wingdings 3" panose="05040102010807070707" pitchFamily="18" charset="2"/>
              <a:buChar char=""/>
            </a:pPr>
            <a:r>
              <a:rPr lang="de-DE" sz="1600" dirty="0">
                <a:latin typeface="+mj-lt"/>
              </a:rPr>
              <a:t>Zukunftsfähigkeit des Unternehmens bei technischem Fortschritt und zunehmender Globalisierung</a:t>
            </a:r>
          </a:p>
          <a:p>
            <a:pPr marL="285750" indent="-285750">
              <a:lnSpc>
                <a:spcPts val="2000"/>
              </a:lnSpc>
              <a:spcBef>
                <a:spcPts val="1200"/>
              </a:spcBef>
              <a:buClr>
                <a:srgbClr val="D6851B"/>
              </a:buClr>
              <a:buSzPct val="65000"/>
              <a:buFont typeface="Wingdings 3" panose="05040102010807070707" pitchFamily="18" charset="2"/>
              <a:buChar char=""/>
            </a:pPr>
            <a:r>
              <a:rPr lang="de-DE" sz="1600" b="1" dirty="0">
                <a:latin typeface="+mj-lt"/>
              </a:rPr>
              <a:t>Sozial:</a:t>
            </a:r>
          </a:p>
          <a:p>
            <a:pPr marL="540000" lvl="1" indent="-252000">
              <a:lnSpc>
                <a:spcPts val="1800"/>
              </a:lnSpc>
              <a:spcBef>
                <a:spcPts val="600"/>
              </a:spcBef>
              <a:buClr>
                <a:srgbClr val="D6851B"/>
              </a:buClr>
              <a:buSzPct val="65000"/>
              <a:buFont typeface="Wingdings 3" panose="05040102010807070707" pitchFamily="18" charset="2"/>
              <a:buChar char=""/>
            </a:pPr>
            <a:r>
              <a:rPr lang="de-DE" sz="1400" dirty="0">
                <a:latin typeface="+mj-lt"/>
              </a:rPr>
              <a:t>Größere Arbeitnehmendenzufriedenheit</a:t>
            </a:r>
          </a:p>
          <a:p>
            <a:pPr marL="540000" lvl="1" indent="-252000">
              <a:lnSpc>
                <a:spcPts val="1800"/>
              </a:lnSpc>
              <a:spcBef>
                <a:spcPts val="600"/>
              </a:spcBef>
              <a:buClr>
                <a:srgbClr val="D6851B"/>
              </a:buClr>
              <a:buSzPct val="65000"/>
              <a:buFont typeface="Wingdings 3" panose="05040102010807070707" pitchFamily="18" charset="2"/>
              <a:buChar char=""/>
            </a:pPr>
            <a:r>
              <a:rPr lang="de-DE" sz="1400" dirty="0">
                <a:latin typeface="+mj-lt"/>
              </a:rPr>
              <a:t>Loyalität zum Betrieb</a:t>
            </a:r>
          </a:p>
          <a:p>
            <a:pPr marL="285750" indent="-285750">
              <a:lnSpc>
                <a:spcPts val="2000"/>
              </a:lnSpc>
              <a:spcBef>
                <a:spcPts val="600"/>
              </a:spcBef>
              <a:buClr>
                <a:srgbClr val="D6851B"/>
              </a:buClr>
              <a:buSzPct val="65000"/>
              <a:buFont typeface="Wingdings 3" panose="05040102010807070707" pitchFamily="18" charset="2"/>
              <a:buChar char=""/>
            </a:pPr>
            <a:endParaRPr lang="de-DE" sz="1600" dirty="0">
              <a:latin typeface="+mj-lt"/>
            </a:endParaRPr>
          </a:p>
        </p:txBody>
      </p:sp>
      <p:sp>
        <p:nvSpPr>
          <p:cNvPr id="7" name="Textplatzhalter 3">
            <a:extLst>
              <a:ext uri="{FF2B5EF4-FFF2-40B4-BE49-F238E27FC236}">
                <a16:creationId xmlns:a16="http://schemas.microsoft.com/office/drawing/2014/main" id="{4C342CE2-7D4D-4DC4-946D-500C1EB01872}"/>
              </a:ext>
            </a:extLst>
          </p:cNvPr>
          <p:cNvSpPr txBox="1">
            <a:spLocks/>
          </p:cNvSpPr>
          <p:nvPr/>
        </p:nvSpPr>
        <p:spPr>
          <a:xfrm>
            <a:off x="658813" y="1557338"/>
            <a:ext cx="5437187"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spc="70" dirty="0"/>
              <a:t>Nutzen für: Betriebe</a:t>
            </a:r>
          </a:p>
        </p:txBody>
      </p:sp>
      <p:pic>
        <p:nvPicPr>
          <p:cNvPr id="26" name="Grafik 25">
            <a:extLst>
              <a:ext uri="{FF2B5EF4-FFF2-40B4-BE49-F238E27FC236}">
                <a16:creationId xmlns:a16="http://schemas.microsoft.com/office/drawing/2014/main" id="{1285FE7C-77EF-458B-A66E-B47F07882C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47310" y="2025337"/>
            <a:ext cx="3617543" cy="2664137"/>
          </a:xfrm>
          <a:prstGeom prst="rect">
            <a:avLst/>
          </a:prstGeom>
        </p:spPr>
      </p:pic>
    </p:spTree>
    <p:extLst>
      <p:ext uri="{BB962C8B-B14F-4D97-AF65-F5344CB8AC3E}">
        <p14:creationId xmlns:p14="http://schemas.microsoft.com/office/powerpoint/2010/main" val="244928717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dirty="0"/>
              <a:t>Kosten und Nutzen der beruflichen Weiterbildung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6. Finanzierung</a:t>
            </a:r>
          </a:p>
        </p:txBody>
      </p:sp>
      <p:sp>
        <p:nvSpPr>
          <p:cNvPr id="5" name="Inhaltsplatzhalter 4">
            <a:extLst>
              <a:ext uri="{FF2B5EF4-FFF2-40B4-BE49-F238E27FC236}">
                <a16:creationId xmlns:a16="http://schemas.microsoft.com/office/drawing/2014/main" id="{B969C286-5CA6-4A48-BB30-DDFCDECEAC0D}"/>
              </a:ext>
            </a:extLst>
          </p:cNvPr>
          <p:cNvSpPr txBox="1">
            <a:spLocks/>
          </p:cNvSpPr>
          <p:nvPr/>
        </p:nvSpPr>
        <p:spPr>
          <a:xfrm>
            <a:off x="658812" y="2168525"/>
            <a:ext cx="11053762" cy="3348038"/>
          </a:xfrm>
          <a:prstGeom prst="rect">
            <a:avLst/>
          </a:prstGeom>
        </p:spPr>
        <p:txBody>
          <a:bodyPr vert="horz" lIns="0" tIns="0" rIns="0" bIns="0" numCol="2"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de-DE" sz="1600" dirty="0">
                <a:latin typeface="+mj-lt"/>
              </a:rPr>
              <a:t>Positive Effekte auf:</a:t>
            </a:r>
          </a:p>
          <a:p>
            <a:pPr marL="540000" lvl="1"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Einkommen</a:t>
            </a:r>
          </a:p>
          <a:p>
            <a:pPr marL="540000" lvl="1"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Beschäftigung</a:t>
            </a:r>
          </a:p>
          <a:p>
            <a:pPr marL="540000" lvl="1"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berufliche und persönliche Entwicklung</a:t>
            </a:r>
          </a:p>
          <a:p>
            <a:pPr marL="540000" lvl="1"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Gesundheit</a:t>
            </a:r>
          </a:p>
          <a:p>
            <a:pPr marL="540000" lvl="1"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Arbeits- und damit Lebenszufriedenheit</a:t>
            </a:r>
          </a:p>
          <a:p>
            <a:pPr marL="285750" indent="-285750">
              <a:lnSpc>
                <a:spcPts val="2000"/>
              </a:lnSpc>
              <a:spcBef>
                <a:spcPts val="1200"/>
              </a:spcBef>
              <a:buClr>
                <a:srgbClr val="D6851B"/>
              </a:buClr>
              <a:buSzPct val="65000"/>
              <a:buFont typeface="Wingdings 3" panose="05040102010807070707" pitchFamily="18" charset="2"/>
              <a:buChar char=""/>
            </a:pPr>
            <a:r>
              <a:rPr lang="de-DE" sz="1600" dirty="0">
                <a:latin typeface="+mj-lt"/>
              </a:rPr>
              <a:t>Entfaltung individueller beruflicher Entwicklungspotentiale</a:t>
            </a:r>
          </a:p>
          <a:p>
            <a:pPr marL="285750" indent="-285750">
              <a:lnSpc>
                <a:spcPts val="2000"/>
              </a:lnSpc>
              <a:spcBef>
                <a:spcPts val="1200"/>
              </a:spcBef>
              <a:buClr>
                <a:srgbClr val="D6851B"/>
              </a:buClr>
              <a:buSzPct val="65000"/>
              <a:buFont typeface="Wingdings 3" panose="05040102010807070707" pitchFamily="18" charset="2"/>
              <a:buChar char=""/>
            </a:pPr>
            <a:r>
              <a:rPr lang="de-DE" sz="1600" dirty="0">
                <a:latin typeface="+mj-lt"/>
              </a:rPr>
              <a:t>Erhalt der Beschäftigungsfähigkeit</a:t>
            </a:r>
          </a:p>
        </p:txBody>
      </p:sp>
      <p:sp>
        <p:nvSpPr>
          <p:cNvPr id="7" name="Textplatzhalter 3">
            <a:extLst>
              <a:ext uri="{FF2B5EF4-FFF2-40B4-BE49-F238E27FC236}">
                <a16:creationId xmlns:a16="http://schemas.microsoft.com/office/drawing/2014/main" id="{4C342CE2-7D4D-4DC4-946D-500C1EB01872}"/>
              </a:ext>
            </a:extLst>
          </p:cNvPr>
          <p:cNvSpPr txBox="1">
            <a:spLocks/>
          </p:cNvSpPr>
          <p:nvPr/>
        </p:nvSpPr>
        <p:spPr>
          <a:xfrm>
            <a:off x="658813"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spc="70" dirty="0"/>
              <a:t>Nutzen für: Individuen/Arbeitnehmende</a:t>
            </a:r>
          </a:p>
        </p:txBody>
      </p:sp>
      <p:pic>
        <p:nvPicPr>
          <p:cNvPr id="9" name="Grafik 8">
            <a:extLst>
              <a:ext uri="{FF2B5EF4-FFF2-40B4-BE49-F238E27FC236}">
                <a16:creationId xmlns:a16="http://schemas.microsoft.com/office/drawing/2014/main" id="{9CC6A4D8-F2AA-423F-5907-056154E964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16838" y="2025338"/>
            <a:ext cx="1575194" cy="3078241"/>
          </a:xfrm>
          <a:prstGeom prst="rect">
            <a:avLst/>
          </a:prstGeom>
        </p:spPr>
      </p:pic>
      <p:grpSp>
        <p:nvGrpSpPr>
          <p:cNvPr id="11" name="Gruppieren 10">
            <a:extLst>
              <a:ext uri="{FF2B5EF4-FFF2-40B4-BE49-F238E27FC236}">
                <a16:creationId xmlns:a16="http://schemas.microsoft.com/office/drawing/2014/main" id="{0EB4668F-8355-4A52-B162-6031F09CCA08}"/>
              </a:ext>
            </a:extLst>
          </p:cNvPr>
          <p:cNvGrpSpPr/>
          <p:nvPr/>
        </p:nvGrpSpPr>
        <p:grpSpPr>
          <a:xfrm>
            <a:off x="6887496" y="1894989"/>
            <a:ext cx="1388971" cy="2999031"/>
            <a:chOff x="2466852" y="4726567"/>
            <a:chExt cx="535353" cy="1155921"/>
          </a:xfrm>
        </p:grpSpPr>
        <p:sp>
          <p:nvSpPr>
            <p:cNvPr id="12" name="Rechteck: abgerundete Ecken 31">
              <a:extLst>
                <a:ext uri="{FF2B5EF4-FFF2-40B4-BE49-F238E27FC236}">
                  <a16:creationId xmlns:a16="http://schemas.microsoft.com/office/drawing/2014/main" id="{E2F0D232-703D-4441-A704-4300756CCCAF}"/>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a:extLst>
                <a:ext uri="{FF2B5EF4-FFF2-40B4-BE49-F238E27FC236}">
                  <a16:creationId xmlns:a16="http://schemas.microsoft.com/office/drawing/2014/main" id="{57BD9ACD-C011-4D38-9DA1-879DB156645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66852" y="4726567"/>
              <a:ext cx="535353" cy="1148191"/>
            </a:xfrm>
            <a:prstGeom prst="rect">
              <a:avLst/>
            </a:prstGeom>
          </p:spPr>
        </p:pic>
      </p:grpSp>
    </p:spTree>
    <p:extLst>
      <p:ext uri="{BB962C8B-B14F-4D97-AF65-F5344CB8AC3E}">
        <p14:creationId xmlns:p14="http://schemas.microsoft.com/office/powerpoint/2010/main" val="341807788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dirty="0"/>
              <a:t> Wer darf Weiterbildung anbieten? Wer akkreditiert?</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7. Non-formale Weiterbildung: Der Anbietermarkt </a:t>
            </a:r>
          </a:p>
        </p:txBody>
      </p:sp>
      <p:sp>
        <p:nvSpPr>
          <p:cNvPr id="5" name="Inhaltsplatzhalter 4">
            <a:extLst>
              <a:ext uri="{FF2B5EF4-FFF2-40B4-BE49-F238E27FC236}">
                <a16:creationId xmlns:a16="http://schemas.microsoft.com/office/drawing/2014/main" id="{B969C286-5CA6-4A48-BB30-DDFCDECEAC0D}"/>
              </a:ext>
            </a:extLst>
          </p:cNvPr>
          <p:cNvSpPr txBox="1">
            <a:spLocks/>
          </p:cNvSpPr>
          <p:nvPr/>
        </p:nvSpPr>
        <p:spPr>
          <a:xfrm>
            <a:off x="658812" y="1557339"/>
            <a:ext cx="11053762" cy="3873077"/>
          </a:xfrm>
          <a:prstGeom prst="rect">
            <a:avLst/>
          </a:prstGeom>
        </p:spPr>
        <p:txBody>
          <a:bodyPr vert="horz" lIns="0" tIns="0" rIns="0" bIns="0" numCol="2"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spcAft>
                <a:spcPts val="200"/>
              </a:spcAft>
              <a:buClr>
                <a:srgbClr val="D6851B"/>
              </a:buClr>
              <a:buSzPct val="65000"/>
              <a:buFont typeface="Wingdings 3" panose="05040102010807070707" pitchFamily="18" charset="2"/>
              <a:buChar char=""/>
            </a:pPr>
            <a:r>
              <a:rPr lang="de-DE" sz="1600" dirty="0">
                <a:latin typeface="+mj-lt"/>
              </a:rPr>
              <a:t>Große Unternehmen organisieren mehr als die Hälfte </a:t>
            </a:r>
            <a:br>
              <a:rPr lang="de-DE" sz="1600" dirty="0">
                <a:latin typeface="+mj-lt"/>
              </a:rPr>
            </a:br>
            <a:r>
              <a:rPr lang="de-DE" sz="1600" dirty="0">
                <a:latin typeface="+mj-lt"/>
              </a:rPr>
              <a:t>der Weiterbildungsveranstaltungen</a:t>
            </a:r>
          </a:p>
          <a:p>
            <a:pPr marL="285750" indent="-285750">
              <a:lnSpc>
                <a:spcPts val="2000"/>
              </a:lnSpc>
              <a:spcBef>
                <a:spcPts val="1200"/>
              </a:spcBef>
              <a:spcAft>
                <a:spcPts val="200"/>
              </a:spcAft>
              <a:buClr>
                <a:srgbClr val="D6851B"/>
              </a:buClr>
              <a:buSzPct val="65000"/>
              <a:buFont typeface="Wingdings 3" panose="05040102010807070707" pitchFamily="18" charset="2"/>
              <a:buChar char=""/>
            </a:pPr>
            <a:r>
              <a:rPr lang="de-DE" sz="1600" dirty="0">
                <a:latin typeface="+mj-lt"/>
              </a:rPr>
              <a:t>Darüber hinaus gibt es mehr als 20.000 Anbieter:</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latin typeface="+mj-lt"/>
              </a:rPr>
              <a:t>Öffentliche Träger</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latin typeface="+mj-lt"/>
              </a:rPr>
              <a:t>Hochschulen und Forschungseinrichtungen</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latin typeface="+mj-lt"/>
              </a:rPr>
              <a:t>Kirchen</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latin typeface="+mj-lt"/>
              </a:rPr>
              <a:t>Kammern</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latin typeface="+mj-lt"/>
              </a:rPr>
              <a:t>Gewerkschaften</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latin typeface="+mj-lt"/>
              </a:rPr>
              <a:t>Arbeitgeberverbände</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latin typeface="+mj-lt"/>
              </a:rPr>
              <a:t>Stiftungen und Wohlfahrtsorganisationen</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spc="-20" dirty="0">
                <a:latin typeface="+mj-lt"/>
              </a:rPr>
              <a:t>kommerziell-private Bildungsträger (28 % im Jahr 2025) u. a.</a:t>
            </a:r>
          </a:p>
          <a:p>
            <a:pPr marL="285750" indent="-285750">
              <a:lnSpc>
                <a:spcPts val="2000"/>
              </a:lnSpc>
              <a:spcBef>
                <a:spcPts val="600"/>
              </a:spcBef>
              <a:spcAft>
                <a:spcPts val="200"/>
              </a:spcAft>
              <a:buClr>
                <a:srgbClr val="D6851B"/>
              </a:buClr>
              <a:buSzPct val="65000"/>
              <a:buFont typeface="Wingdings 3" panose="05040102010807070707" pitchFamily="18" charset="2"/>
              <a:buChar char=""/>
            </a:pPr>
            <a:r>
              <a:rPr lang="de-DE" sz="1600" dirty="0">
                <a:latin typeface="+mj-lt"/>
              </a:rPr>
              <a:t>Unterscheidung: öffentlich-rechtlich regulierte und geförderte/nicht regulierte, nicht geförderte Angebote</a:t>
            </a:r>
          </a:p>
          <a:p>
            <a:pPr marL="285750" indent="-285750">
              <a:lnSpc>
                <a:spcPts val="2000"/>
              </a:lnSpc>
              <a:spcBef>
                <a:spcPts val="1200"/>
              </a:spcBef>
              <a:spcAft>
                <a:spcPts val="200"/>
              </a:spcAft>
              <a:buClr>
                <a:srgbClr val="D6851B"/>
              </a:buClr>
              <a:buSzPct val="65000"/>
              <a:buFont typeface="Wingdings 3" panose="05040102010807070707" pitchFamily="18" charset="2"/>
              <a:buChar char=""/>
            </a:pPr>
            <a:r>
              <a:rPr lang="de-DE" sz="1600" dirty="0">
                <a:latin typeface="+mj-lt"/>
              </a:rPr>
              <a:t>Für Angebote im geförderten Bereich ist in der Regel eine Zulassung bei staatlichen Einrichtungen oder Kammern erforderlich (Befristet: Träger 5 Jahre, Maßnahme 3 Jahre)</a:t>
            </a:r>
          </a:p>
          <a:p>
            <a:pPr marL="285750" indent="-285750">
              <a:lnSpc>
                <a:spcPts val="2000"/>
              </a:lnSpc>
              <a:spcBef>
                <a:spcPts val="1200"/>
              </a:spcBef>
              <a:spcAft>
                <a:spcPts val="200"/>
              </a:spcAft>
              <a:buClr>
                <a:srgbClr val="D6851B"/>
              </a:buClr>
              <a:buSzPct val="65000"/>
              <a:buFont typeface="Wingdings 3" panose="05040102010807070707" pitchFamily="18" charset="2"/>
              <a:buChar char=""/>
            </a:pPr>
            <a:r>
              <a:rPr lang="de-DE" sz="1600" dirty="0">
                <a:latin typeface="+mj-lt"/>
              </a:rPr>
              <a:t>Zertifizierung des Qualitätsmanagementsystems in der Regel nicht erforderlich, aber weit verbreitet, z. B. nach ISO 9000 ff. oder ISO 29990</a:t>
            </a:r>
          </a:p>
          <a:p>
            <a:pPr marL="285750" indent="-285750">
              <a:lnSpc>
                <a:spcPts val="2000"/>
              </a:lnSpc>
              <a:spcBef>
                <a:spcPts val="1200"/>
              </a:spcBef>
              <a:spcAft>
                <a:spcPts val="200"/>
              </a:spcAft>
              <a:buClr>
                <a:srgbClr val="D6851B"/>
              </a:buClr>
              <a:buSzPct val="65000"/>
              <a:buFont typeface="Wingdings 3" panose="05040102010807070707" pitchFamily="18" charset="2"/>
              <a:buChar char=""/>
            </a:pPr>
            <a:r>
              <a:rPr lang="de-DE" sz="1600" dirty="0">
                <a:latin typeface="+mj-lt"/>
              </a:rPr>
              <a:t>Prüfung</a:t>
            </a:r>
            <a:r>
              <a:rPr lang="de-DE" sz="1600" dirty="0"/>
              <a:t> und Zertifizierung durch private Anbieter, im Falle von ISO-Normen akkreditiert bei der Deutschen Akkreditierungsstelle (DAkks)</a:t>
            </a:r>
            <a:endParaRPr lang="de-DE" sz="1600" dirty="0">
              <a:latin typeface="+mj-lt"/>
            </a:endParaRPr>
          </a:p>
        </p:txBody>
      </p:sp>
    </p:spTree>
    <p:extLst>
      <p:ext uri="{BB962C8B-B14F-4D97-AF65-F5344CB8AC3E}">
        <p14:creationId xmlns:p14="http://schemas.microsoft.com/office/powerpoint/2010/main" val="288989019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platzhalter 3">
            <a:extLst>
              <a:ext uri="{FF2B5EF4-FFF2-40B4-BE49-F238E27FC236}">
                <a16:creationId xmlns:a16="http://schemas.microsoft.com/office/drawing/2014/main" id="{3D89A142-1DA6-4565-9E7D-D1493BF9FC7C}"/>
              </a:ext>
            </a:extLst>
          </p:cNvPr>
          <p:cNvSpPr txBox="1">
            <a:spLocks/>
          </p:cNvSpPr>
          <p:nvPr/>
        </p:nvSpPr>
        <p:spPr>
          <a:xfrm>
            <a:off x="4824000" y="2520000"/>
            <a:ext cx="2520000" cy="900000"/>
          </a:xfrm>
          <a:prstGeom prst="rect">
            <a:avLst/>
          </a:prstGeom>
          <a:solidFill>
            <a:srgbClr val="D6851B"/>
          </a:solidFill>
        </p:spPr>
        <p:txBody>
          <a:bodyPr vert="horz" wrap="square" lIns="108000" tIns="108000" rIns="108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2400" dirty="0"/>
              <a:t>Staat </a:t>
            </a:r>
            <a:br>
              <a:rPr lang="de-DE" sz="2400" dirty="0"/>
            </a:br>
            <a:r>
              <a:rPr lang="de-DE" sz="1600" dirty="0"/>
              <a:t>(Bund, Länder, Kommunen)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8. Weiterbildungsbeteiligung </a:t>
            </a:r>
          </a:p>
        </p:txBody>
      </p:sp>
      <p:sp>
        <p:nvSpPr>
          <p:cNvPr id="13" name="Textplatzhalter 3">
            <a:extLst>
              <a:ext uri="{FF2B5EF4-FFF2-40B4-BE49-F238E27FC236}">
                <a16:creationId xmlns:a16="http://schemas.microsoft.com/office/drawing/2014/main" id="{5BD80155-07B5-4E96-AA64-1BDE6BBF40AB}"/>
              </a:ext>
            </a:extLst>
          </p:cNvPr>
          <p:cNvSpPr txBox="1">
            <a:spLocks/>
          </p:cNvSpPr>
          <p:nvPr/>
        </p:nvSpPr>
        <p:spPr>
          <a:xfrm>
            <a:off x="7858812" y="1581197"/>
            <a:ext cx="3600000" cy="849876"/>
          </a:xfrm>
          <a:prstGeom prst="rect">
            <a:avLst/>
          </a:prstGeom>
          <a:solidFill>
            <a:srgbClr val="FBF3E8"/>
          </a:solidFill>
        </p:spPr>
        <p:txBody>
          <a:bodyPr vert="horz" wrap="square" lIns="216000" tIns="180000" rIns="144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1600" dirty="0">
                <a:solidFill>
                  <a:schemeClr val="tx1"/>
                </a:solidFill>
              </a:rPr>
              <a:t>Ausgaben sind oft nicht trennscharf abgrenzbar</a:t>
            </a:r>
          </a:p>
        </p:txBody>
      </p:sp>
      <p:sp>
        <p:nvSpPr>
          <p:cNvPr id="16" name="Textplatzhalter 3">
            <a:extLst>
              <a:ext uri="{FF2B5EF4-FFF2-40B4-BE49-F238E27FC236}">
                <a16:creationId xmlns:a16="http://schemas.microsoft.com/office/drawing/2014/main" id="{98982737-67D4-4A9D-B327-FCBB73A49E65}"/>
              </a:ext>
            </a:extLst>
          </p:cNvPr>
          <p:cNvSpPr txBox="1">
            <a:spLocks/>
          </p:cNvSpPr>
          <p:nvPr/>
        </p:nvSpPr>
        <p:spPr>
          <a:xfrm>
            <a:off x="7369879" y="3689591"/>
            <a:ext cx="4320000" cy="1266190"/>
          </a:xfrm>
          <a:prstGeom prst="rect">
            <a:avLst/>
          </a:prstGeom>
          <a:solidFill>
            <a:srgbClr val="FBF3E8"/>
          </a:solidFill>
        </p:spPr>
        <p:txBody>
          <a:bodyPr vert="horz" wrap="square" lIns="216000" tIns="216000" rIns="144000" bIns="216000" rtlCol="0" anchor="ctr"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1600" dirty="0">
                <a:solidFill>
                  <a:schemeClr val="tx1"/>
                </a:solidFill>
              </a:rPr>
              <a:t>2024 Förderung von </a:t>
            </a:r>
            <a:r>
              <a:rPr lang="de-DE" sz="2800" spc="50" dirty="0">
                <a:solidFill>
                  <a:schemeClr val="tx1"/>
                </a:solidFill>
              </a:rPr>
              <a:t>320.216</a:t>
            </a:r>
            <a:r>
              <a:rPr lang="de-DE" sz="1600" dirty="0">
                <a:solidFill>
                  <a:schemeClr val="tx1"/>
                </a:solidFill>
              </a:rPr>
              <a:t> Eintritten </a:t>
            </a:r>
            <a:br>
              <a:rPr lang="de-DE" sz="1600" dirty="0">
                <a:solidFill>
                  <a:schemeClr val="tx1"/>
                </a:solidFill>
              </a:rPr>
            </a:br>
            <a:r>
              <a:rPr lang="de-DE" sz="1600" dirty="0">
                <a:solidFill>
                  <a:schemeClr val="tx1"/>
                </a:solidFill>
              </a:rPr>
              <a:t>in Maßnahmen der beruflichen Weiterbildung nach SGB II und SGB III</a:t>
            </a:r>
          </a:p>
        </p:txBody>
      </p:sp>
      <p:sp>
        <p:nvSpPr>
          <p:cNvPr id="9" name="Textplatzhalter 3">
            <a:extLst>
              <a:ext uri="{FF2B5EF4-FFF2-40B4-BE49-F238E27FC236}">
                <a16:creationId xmlns:a16="http://schemas.microsoft.com/office/drawing/2014/main" id="{46179E5F-7DEF-462B-9B3E-12CA74B26BAA}"/>
              </a:ext>
            </a:extLst>
          </p:cNvPr>
          <p:cNvSpPr txBox="1">
            <a:spLocks/>
          </p:cNvSpPr>
          <p:nvPr/>
        </p:nvSpPr>
        <p:spPr>
          <a:xfrm>
            <a:off x="1320624" y="1009162"/>
            <a:ext cx="3600000" cy="947709"/>
          </a:xfrm>
          <a:prstGeom prst="rect">
            <a:avLst/>
          </a:prstGeom>
          <a:solidFill>
            <a:srgbClr val="FBF3E8"/>
          </a:solidFill>
        </p:spPr>
        <p:txBody>
          <a:bodyPr vert="horz" wrap="square" lIns="216000" tIns="180000" rIns="144000" bIns="21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1600" dirty="0">
                <a:solidFill>
                  <a:schemeClr val="tx1"/>
                </a:solidFill>
              </a:rPr>
              <a:t>Zahlreiche Förderprogramme zum Zwecke des beruflichen Aufstiegs</a:t>
            </a:r>
          </a:p>
        </p:txBody>
      </p:sp>
      <p:sp>
        <p:nvSpPr>
          <p:cNvPr id="11" name="Textplatzhalter 3">
            <a:extLst>
              <a:ext uri="{FF2B5EF4-FFF2-40B4-BE49-F238E27FC236}">
                <a16:creationId xmlns:a16="http://schemas.microsoft.com/office/drawing/2014/main" id="{9766B127-A477-4AEA-85D5-6B48D08F4AA6}"/>
              </a:ext>
            </a:extLst>
          </p:cNvPr>
          <p:cNvSpPr txBox="1">
            <a:spLocks/>
          </p:cNvSpPr>
          <p:nvPr/>
        </p:nvSpPr>
        <p:spPr>
          <a:xfrm>
            <a:off x="217111" y="2444939"/>
            <a:ext cx="4320000" cy="984061"/>
          </a:xfrm>
          <a:prstGeom prst="rect">
            <a:avLst/>
          </a:prstGeom>
          <a:solidFill>
            <a:srgbClr val="FBF3E8"/>
          </a:solidFill>
        </p:spPr>
        <p:txBody>
          <a:bodyPr vert="horz" wrap="square" lIns="216000" tIns="216000" rIns="144000" bIns="21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1600" spc="50" dirty="0">
                <a:solidFill>
                  <a:schemeClr val="tx1"/>
                </a:solidFill>
              </a:rPr>
              <a:t>2024 knapp </a:t>
            </a:r>
            <a:r>
              <a:rPr lang="de-DE" sz="2800" spc="50" dirty="0">
                <a:solidFill>
                  <a:schemeClr val="tx1"/>
                </a:solidFill>
              </a:rPr>
              <a:t>1,08 Mrd.</a:t>
            </a:r>
            <a:r>
              <a:rPr lang="de-DE" sz="1000" spc="50" dirty="0">
                <a:solidFill>
                  <a:schemeClr val="tx1"/>
                </a:solidFill>
              </a:rPr>
              <a:t> </a:t>
            </a:r>
            <a:r>
              <a:rPr lang="de-DE" sz="2800" spc="50" dirty="0">
                <a:solidFill>
                  <a:schemeClr val="tx1"/>
                </a:solidFill>
              </a:rPr>
              <a:t>€ </a:t>
            </a:r>
            <a:r>
              <a:rPr lang="de-DE" sz="1600" dirty="0">
                <a:solidFill>
                  <a:schemeClr val="tx1"/>
                </a:solidFill>
              </a:rPr>
              <a:t>Förderung von Aufstiegsfortbildungen (Bewilligung)</a:t>
            </a:r>
          </a:p>
        </p:txBody>
      </p:sp>
      <p:grpSp>
        <p:nvGrpSpPr>
          <p:cNvPr id="15" name="Gruppieren 14">
            <a:extLst>
              <a:ext uri="{FF2B5EF4-FFF2-40B4-BE49-F238E27FC236}">
                <a16:creationId xmlns:a16="http://schemas.microsoft.com/office/drawing/2014/main" id="{D1FE7E12-F0A1-4256-A9BD-56C0B63E7607}"/>
              </a:ext>
            </a:extLst>
          </p:cNvPr>
          <p:cNvGrpSpPr/>
          <p:nvPr/>
        </p:nvGrpSpPr>
        <p:grpSpPr>
          <a:xfrm>
            <a:off x="5304136" y="1233018"/>
            <a:ext cx="1651649" cy="1393773"/>
            <a:chOff x="10867802" y="1247312"/>
            <a:chExt cx="970883" cy="819296"/>
          </a:xfrm>
        </p:grpSpPr>
        <p:grpSp>
          <p:nvGrpSpPr>
            <p:cNvPr id="18" name="Gruppieren 17">
              <a:extLst>
                <a:ext uri="{FF2B5EF4-FFF2-40B4-BE49-F238E27FC236}">
                  <a16:creationId xmlns:a16="http://schemas.microsoft.com/office/drawing/2014/main" id="{54091CD8-11CC-45B6-96C7-010CD86275E0}"/>
                </a:ext>
              </a:extLst>
            </p:cNvPr>
            <p:cNvGrpSpPr/>
            <p:nvPr/>
          </p:nvGrpSpPr>
          <p:grpSpPr>
            <a:xfrm>
              <a:off x="10960843" y="1394268"/>
              <a:ext cx="774057" cy="664270"/>
              <a:chOff x="10960845" y="1438275"/>
              <a:chExt cx="521493" cy="447529"/>
            </a:xfrm>
          </p:grpSpPr>
          <p:sp>
            <p:nvSpPr>
              <p:cNvPr id="20" name="Rechteck: obere Ecken abgeschnitten 10">
                <a:extLst>
                  <a:ext uri="{FF2B5EF4-FFF2-40B4-BE49-F238E27FC236}">
                    <a16:creationId xmlns:a16="http://schemas.microsoft.com/office/drawing/2014/main" id="{7B2DEEC8-6568-4309-A1AB-9AA1B7B47C57}"/>
                  </a:ext>
                </a:extLst>
              </p:cNvPr>
              <p:cNvSpPr/>
              <p:nvPr/>
            </p:nvSpPr>
            <p:spPr>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BB1D795C-2CBA-4512-9105-C8B2FF21E783}"/>
                  </a:ext>
                </a:extLst>
              </p:cNvPr>
              <p:cNvSpPr/>
              <p:nvPr/>
            </p:nvSpPr>
            <p:spPr>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59CB48DA-D6B2-499C-BAC1-08586986B1F5}"/>
                  </a:ext>
                </a:extLst>
              </p:cNvPr>
              <p:cNvSpPr/>
              <p:nvPr/>
            </p:nvSpPr>
            <p:spPr>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9DD52DFD-E7D0-4E57-B628-5E41D8A91468}"/>
                  </a:ext>
                </a:extLst>
              </p:cNvPr>
              <p:cNvSpPr/>
              <p:nvPr/>
            </p:nvSpPr>
            <p:spPr>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15">
                <a:extLst>
                  <a:ext uri="{FF2B5EF4-FFF2-40B4-BE49-F238E27FC236}">
                    <a16:creationId xmlns:a16="http://schemas.microsoft.com/office/drawing/2014/main" id="{6402445D-9ABD-49DF-9364-7BD60DED4235}"/>
                  </a:ext>
                </a:extLst>
              </p:cNvPr>
              <p:cNvSpPr/>
              <p:nvPr/>
            </p:nvSpPr>
            <p:spPr>
              <a:xfrm rot="5400000">
                <a:off x="11195159" y="1598624"/>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9" name="Grafik 18">
              <a:extLst>
                <a:ext uri="{FF2B5EF4-FFF2-40B4-BE49-F238E27FC236}">
                  <a16:creationId xmlns:a16="http://schemas.microsoft.com/office/drawing/2014/main" id="{81C1F9B3-3096-41A5-A69D-6F2E2F20B2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7802" y="1247312"/>
              <a:ext cx="970883" cy="819296"/>
            </a:xfrm>
            <a:prstGeom prst="rect">
              <a:avLst/>
            </a:prstGeom>
          </p:spPr>
        </p:pic>
      </p:grpSp>
      <p:sp>
        <p:nvSpPr>
          <p:cNvPr id="7" name="Textplatzhalter 3">
            <a:extLst>
              <a:ext uri="{FF2B5EF4-FFF2-40B4-BE49-F238E27FC236}">
                <a16:creationId xmlns:a16="http://schemas.microsoft.com/office/drawing/2014/main" id="{3AD216DE-2FBE-3793-49F3-C5BA89862F83}"/>
              </a:ext>
            </a:extLst>
          </p:cNvPr>
          <p:cNvSpPr txBox="1">
            <a:spLocks/>
          </p:cNvSpPr>
          <p:nvPr/>
        </p:nvSpPr>
        <p:spPr>
          <a:xfrm>
            <a:off x="1530196" y="3983129"/>
            <a:ext cx="4446269" cy="1266190"/>
          </a:xfrm>
          <a:prstGeom prst="rect">
            <a:avLst/>
          </a:prstGeom>
          <a:solidFill>
            <a:srgbClr val="FBF3E8"/>
          </a:solidFill>
        </p:spPr>
        <p:txBody>
          <a:bodyPr vert="horz" wrap="square" lIns="216000" tIns="216000" rIns="144000" bIns="216000" rtlCol="0" anchor="ctr"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1600" dirty="0">
                <a:solidFill>
                  <a:schemeClr val="tx1"/>
                </a:solidFill>
              </a:rPr>
              <a:t>2024 wurde die Förderung von  Aufstiegsfortbildungen für </a:t>
            </a:r>
            <a:r>
              <a:rPr lang="de-DE" sz="2800" spc="50" dirty="0">
                <a:solidFill>
                  <a:schemeClr val="tx1"/>
                </a:solidFill>
              </a:rPr>
              <a:t>189.691 </a:t>
            </a:r>
            <a:r>
              <a:rPr lang="de-DE" sz="1600" dirty="0">
                <a:solidFill>
                  <a:schemeClr val="tx1"/>
                </a:solidFill>
              </a:rPr>
              <a:t>Personen bewilligt*</a:t>
            </a:r>
          </a:p>
        </p:txBody>
      </p:sp>
      <p:sp>
        <p:nvSpPr>
          <p:cNvPr id="10" name="Textfeld 9">
            <a:extLst>
              <a:ext uri="{FF2B5EF4-FFF2-40B4-BE49-F238E27FC236}">
                <a16:creationId xmlns:a16="http://schemas.microsoft.com/office/drawing/2014/main" id="{976615B3-1A74-2066-91A0-5357AF89F394}"/>
              </a:ext>
            </a:extLst>
          </p:cNvPr>
          <p:cNvSpPr txBox="1"/>
          <p:nvPr/>
        </p:nvSpPr>
        <p:spPr>
          <a:xfrm>
            <a:off x="281032" y="5624982"/>
            <a:ext cx="6120418" cy="261610"/>
          </a:xfrm>
          <a:prstGeom prst="rect">
            <a:avLst/>
          </a:prstGeom>
          <a:noFill/>
        </p:spPr>
        <p:txBody>
          <a:bodyPr wrap="square" rtlCol="0">
            <a:spAutoFit/>
          </a:bodyPr>
          <a:lstStyle/>
          <a:p>
            <a:r>
              <a:rPr lang="de-DE" sz="1100" dirty="0">
                <a:hlinkClick r:id="rId5">
                  <a:extLst>
                    <a:ext uri="{A12FA001-AC4F-418D-AE19-62706E023703}">
                      <ahyp:hlinkClr xmlns:ahyp="http://schemas.microsoft.com/office/drawing/2018/hyperlinkcolor" val="tx"/>
                    </a:ext>
                  </a:extLst>
                </a:hlinkClick>
              </a:rPr>
              <a:t>*</a:t>
            </a:r>
            <a:r>
              <a:rPr lang="de-DE" sz="1000" dirty="0">
                <a:solidFill>
                  <a:srgbClr val="0563C1"/>
                </a:solidFill>
                <a:hlinkClick r:id="rId5">
                  <a:extLst>
                    <a:ext uri="{A12FA001-AC4F-418D-AE19-62706E023703}">
                      <ahyp:hlinkClr xmlns:ahyp="http://schemas.microsoft.com/office/drawing/2018/hyperlinkcolor" val="tx"/>
                    </a:ext>
                  </a:extLst>
                </a:hlinkClick>
              </a:rPr>
              <a:t>https://www-genesis.destatis.de/datenbank/online/statistic/21421/table/21421-0001</a:t>
            </a:r>
            <a:r>
              <a:rPr lang="de-DE" sz="1000" dirty="0"/>
              <a:t> </a:t>
            </a:r>
          </a:p>
        </p:txBody>
      </p:sp>
    </p:spTree>
    <p:extLst>
      <p:ext uri="{BB962C8B-B14F-4D97-AF65-F5344CB8AC3E}">
        <p14:creationId xmlns:p14="http://schemas.microsoft.com/office/powerpoint/2010/main" val="55219878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platzhalter 3">
            <a:extLst>
              <a:ext uri="{FF2B5EF4-FFF2-40B4-BE49-F238E27FC236}">
                <a16:creationId xmlns:a16="http://schemas.microsoft.com/office/drawing/2014/main" id="{CF5D6A59-3771-4AC0-8B50-B96D561C0AC5}"/>
              </a:ext>
            </a:extLst>
          </p:cNvPr>
          <p:cNvSpPr txBox="1">
            <a:spLocks/>
          </p:cNvSpPr>
          <p:nvPr/>
        </p:nvSpPr>
        <p:spPr>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2400" dirty="0"/>
              <a:t>Betriebe</a:t>
            </a:r>
            <a:endParaRPr lang="de-DE" sz="1600" spc="20" dirty="0"/>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8. Weiterbildungsbeteiligung </a:t>
            </a:r>
          </a:p>
        </p:txBody>
      </p:sp>
      <p:sp>
        <p:nvSpPr>
          <p:cNvPr id="13" name="Textplatzhalter 3">
            <a:extLst>
              <a:ext uri="{FF2B5EF4-FFF2-40B4-BE49-F238E27FC236}">
                <a16:creationId xmlns:a16="http://schemas.microsoft.com/office/drawing/2014/main" id="{5BD80155-07B5-4E96-AA64-1BDE6BBF40AB}"/>
              </a:ext>
            </a:extLst>
          </p:cNvPr>
          <p:cNvSpPr txBox="1">
            <a:spLocks/>
          </p:cNvSpPr>
          <p:nvPr/>
        </p:nvSpPr>
        <p:spPr>
          <a:xfrm>
            <a:off x="661989" y="1056658"/>
            <a:ext cx="3600000" cy="947709"/>
          </a:xfrm>
          <a:prstGeom prst="rect">
            <a:avLst/>
          </a:prstGeom>
          <a:solidFill>
            <a:srgbClr val="FBF3E8"/>
          </a:solidFill>
        </p:spPr>
        <p:txBody>
          <a:bodyPr vert="horz" wrap="square" lIns="180000" tIns="216000" rIns="144000" bIns="180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2400" spc="50" dirty="0">
                <a:solidFill>
                  <a:schemeClr val="tx1"/>
                </a:solidFill>
              </a:rPr>
              <a:t>46,4 Mrd. € </a:t>
            </a:r>
            <a:r>
              <a:rPr lang="de-DE" sz="1600" dirty="0">
                <a:solidFill>
                  <a:schemeClr val="tx1"/>
                </a:solidFill>
              </a:rPr>
              <a:t>Gesamt-investitionen der Wirtschaft 2022*</a:t>
            </a:r>
            <a:endParaRPr lang="de-DE" sz="2800" spc="50" dirty="0">
              <a:solidFill>
                <a:schemeClr val="tx1"/>
              </a:solidFill>
            </a:endParaRPr>
          </a:p>
        </p:txBody>
      </p:sp>
      <p:sp>
        <p:nvSpPr>
          <p:cNvPr id="15" name="Textplatzhalter 3">
            <a:extLst>
              <a:ext uri="{FF2B5EF4-FFF2-40B4-BE49-F238E27FC236}">
                <a16:creationId xmlns:a16="http://schemas.microsoft.com/office/drawing/2014/main" id="{81E90952-65E9-4339-B8D7-B8155A6D2C58}"/>
              </a:ext>
            </a:extLst>
          </p:cNvPr>
          <p:cNvSpPr txBox="1">
            <a:spLocks/>
          </p:cNvSpPr>
          <p:nvPr/>
        </p:nvSpPr>
        <p:spPr>
          <a:xfrm>
            <a:off x="661989" y="2052618"/>
            <a:ext cx="1799999" cy="1118612"/>
          </a:xfrm>
          <a:prstGeom prst="rect">
            <a:avLst/>
          </a:prstGeom>
          <a:solidFill>
            <a:srgbClr val="FBF3E8"/>
          </a:solidFill>
        </p:spPr>
        <p:txBody>
          <a:bodyPr vert="horz" wrap="square" lIns="180000" tIns="36000" rIns="108000" bIns="180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400"/>
              </a:lnSpc>
              <a:spcBef>
                <a:spcPts val="600"/>
              </a:spcBef>
            </a:pPr>
            <a:r>
              <a:rPr lang="de-DE" sz="1600" dirty="0">
                <a:solidFill>
                  <a:schemeClr val="tx1"/>
                </a:solidFill>
              </a:rPr>
              <a:t>Davon </a:t>
            </a:r>
            <a:br>
              <a:rPr lang="de-DE" sz="1600" dirty="0">
                <a:solidFill>
                  <a:schemeClr val="tx1"/>
                </a:solidFill>
              </a:rPr>
            </a:br>
            <a:r>
              <a:rPr lang="de-DE" sz="2400" spc="50" dirty="0">
                <a:solidFill>
                  <a:schemeClr val="tx1"/>
                </a:solidFill>
              </a:rPr>
              <a:t>24,4 Mrd.</a:t>
            </a:r>
            <a:r>
              <a:rPr lang="de-DE" sz="1000" spc="50" dirty="0">
                <a:solidFill>
                  <a:schemeClr val="tx1"/>
                </a:solidFill>
              </a:rPr>
              <a:t> </a:t>
            </a:r>
            <a:r>
              <a:rPr lang="de-DE" sz="2400" spc="50" dirty="0">
                <a:solidFill>
                  <a:schemeClr val="tx1"/>
                </a:solidFill>
              </a:rPr>
              <a:t>€ </a:t>
            </a:r>
            <a:br>
              <a:rPr lang="de-DE" sz="2400" spc="50" dirty="0">
                <a:solidFill>
                  <a:schemeClr val="tx1"/>
                </a:solidFill>
              </a:rPr>
            </a:br>
            <a:r>
              <a:rPr lang="de-DE" sz="1600" dirty="0">
                <a:solidFill>
                  <a:schemeClr val="tx1"/>
                </a:solidFill>
              </a:rPr>
              <a:t>direkte Kosten</a:t>
            </a:r>
          </a:p>
        </p:txBody>
      </p:sp>
      <p:sp>
        <p:nvSpPr>
          <p:cNvPr id="16" name="Textplatzhalter 3">
            <a:extLst>
              <a:ext uri="{FF2B5EF4-FFF2-40B4-BE49-F238E27FC236}">
                <a16:creationId xmlns:a16="http://schemas.microsoft.com/office/drawing/2014/main" id="{98982737-67D4-4A9D-B327-FCBB73A49E65}"/>
              </a:ext>
            </a:extLst>
          </p:cNvPr>
          <p:cNvSpPr txBox="1">
            <a:spLocks/>
          </p:cNvSpPr>
          <p:nvPr/>
        </p:nvSpPr>
        <p:spPr>
          <a:xfrm>
            <a:off x="8107736" y="2423273"/>
            <a:ext cx="3600000" cy="560827"/>
          </a:xfrm>
          <a:prstGeom prst="rect">
            <a:avLst/>
          </a:prstGeom>
          <a:solidFill>
            <a:srgbClr val="FBF3E8"/>
          </a:solidFill>
        </p:spPr>
        <p:txBody>
          <a:bodyPr vert="horz" wrap="square" lIns="216000" tIns="72000" rIns="144000" bIns="180000" rtlCol="0" anchor="ctr"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1600" dirty="0">
                <a:solidFill>
                  <a:schemeClr val="tx1"/>
                </a:solidFill>
              </a:rPr>
              <a:t>im Corona-Jahr 2020 nur </a:t>
            </a:r>
            <a:r>
              <a:rPr lang="de-DE" sz="2400" spc="50" dirty="0">
                <a:solidFill>
                  <a:schemeClr val="tx1"/>
                </a:solidFill>
              </a:rPr>
              <a:t>34 %	 </a:t>
            </a:r>
          </a:p>
        </p:txBody>
      </p:sp>
      <p:sp>
        <p:nvSpPr>
          <p:cNvPr id="9" name="Textplatzhalter 3">
            <a:extLst>
              <a:ext uri="{FF2B5EF4-FFF2-40B4-BE49-F238E27FC236}">
                <a16:creationId xmlns:a16="http://schemas.microsoft.com/office/drawing/2014/main" id="{92F660A5-C4E4-4AE7-AB6B-3300FBF61C3F}"/>
              </a:ext>
            </a:extLst>
          </p:cNvPr>
          <p:cNvSpPr txBox="1">
            <a:spLocks/>
          </p:cNvSpPr>
          <p:nvPr/>
        </p:nvSpPr>
        <p:spPr>
          <a:xfrm>
            <a:off x="2550695" y="2052618"/>
            <a:ext cx="1711294" cy="1118612"/>
          </a:xfrm>
          <a:prstGeom prst="rect">
            <a:avLst/>
          </a:prstGeom>
          <a:solidFill>
            <a:srgbClr val="FBF3E8"/>
          </a:solidFill>
        </p:spPr>
        <p:txBody>
          <a:bodyPr vert="horz" wrap="square" lIns="180000" tIns="36000" rIns="108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400"/>
              </a:lnSpc>
              <a:spcBef>
                <a:spcPts val="600"/>
              </a:spcBef>
            </a:pPr>
            <a:r>
              <a:rPr lang="de-DE" sz="1600" dirty="0">
                <a:solidFill>
                  <a:schemeClr val="tx1"/>
                </a:solidFill>
              </a:rPr>
              <a:t>und</a:t>
            </a:r>
            <a:br>
              <a:rPr lang="de-DE" sz="2400" spc="50" dirty="0">
                <a:solidFill>
                  <a:schemeClr val="tx1"/>
                </a:solidFill>
              </a:rPr>
            </a:br>
            <a:r>
              <a:rPr lang="de-DE" sz="2400" spc="50" dirty="0">
                <a:solidFill>
                  <a:schemeClr val="tx1"/>
                </a:solidFill>
              </a:rPr>
              <a:t>22 Mrd.</a:t>
            </a:r>
            <a:r>
              <a:rPr lang="de-DE" sz="1000" spc="50" dirty="0">
                <a:solidFill>
                  <a:schemeClr val="tx1"/>
                </a:solidFill>
              </a:rPr>
              <a:t> </a:t>
            </a:r>
            <a:r>
              <a:rPr lang="de-DE" sz="2400" spc="50" dirty="0">
                <a:solidFill>
                  <a:schemeClr val="tx1"/>
                </a:solidFill>
              </a:rPr>
              <a:t>€ </a:t>
            </a:r>
            <a:r>
              <a:rPr lang="de-DE" sz="1600" dirty="0">
                <a:solidFill>
                  <a:schemeClr val="tx1"/>
                </a:solidFill>
              </a:rPr>
              <a:t>indirekte Kosten</a:t>
            </a:r>
          </a:p>
        </p:txBody>
      </p:sp>
      <p:sp>
        <p:nvSpPr>
          <p:cNvPr id="14" name="Textplatzhalter 3">
            <a:extLst>
              <a:ext uri="{FF2B5EF4-FFF2-40B4-BE49-F238E27FC236}">
                <a16:creationId xmlns:a16="http://schemas.microsoft.com/office/drawing/2014/main" id="{9EE45C20-CC0A-4FFD-9CE6-DEACCA465406}"/>
              </a:ext>
            </a:extLst>
          </p:cNvPr>
          <p:cNvSpPr txBox="1">
            <a:spLocks/>
          </p:cNvSpPr>
          <p:nvPr/>
        </p:nvSpPr>
        <p:spPr>
          <a:xfrm>
            <a:off x="8107736" y="1058660"/>
            <a:ext cx="3600000" cy="1439263"/>
          </a:xfrm>
          <a:prstGeom prst="rect">
            <a:avLst/>
          </a:prstGeom>
          <a:solidFill>
            <a:srgbClr val="FBF3E8"/>
          </a:solidFill>
        </p:spPr>
        <p:txBody>
          <a:bodyPr vert="horz" wrap="square" lIns="216000" tIns="216000" rIns="144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2400" spc="50" dirty="0">
                <a:solidFill>
                  <a:schemeClr val="tx1"/>
                </a:solidFill>
              </a:rPr>
              <a:t>44 % </a:t>
            </a:r>
            <a:r>
              <a:rPr lang="de-DE" sz="1600" dirty="0">
                <a:solidFill>
                  <a:schemeClr val="tx1"/>
                </a:solidFill>
              </a:rPr>
              <a:t>der deutschen Unternehmen beteiligten sich 2024 an Weiterbildung (durch Kostenübernahme und/oder Freistellung), </a:t>
            </a:r>
          </a:p>
        </p:txBody>
      </p:sp>
      <p:sp>
        <p:nvSpPr>
          <p:cNvPr id="11" name="Textplatzhalter 3">
            <a:extLst>
              <a:ext uri="{FF2B5EF4-FFF2-40B4-BE49-F238E27FC236}">
                <a16:creationId xmlns:a16="http://schemas.microsoft.com/office/drawing/2014/main" id="{ECED6F13-86FB-422E-A6B9-630256A272A7}"/>
              </a:ext>
            </a:extLst>
          </p:cNvPr>
          <p:cNvSpPr txBox="1">
            <a:spLocks/>
          </p:cNvSpPr>
          <p:nvPr/>
        </p:nvSpPr>
        <p:spPr>
          <a:xfrm>
            <a:off x="2135999" y="3772239"/>
            <a:ext cx="4505433" cy="1077425"/>
          </a:xfrm>
          <a:prstGeom prst="rect">
            <a:avLst/>
          </a:prstGeom>
          <a:solidFill>
            <a:srgbClr val="FBF3E8"/>
          </a:solidFill>
        </p:spPr>
        <p:txBody>
          <a:bodyPr vert="horz" wrap="square" lIns="216000" tIns="216000" rIns="144000" bIns="180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400"/>
              </a:spcBef>
              <a:spcAft>
                <a:spcPts val="400"/>
              </a:spcAft>
            </a:pPr>
            <a:r>
              <a:rPr lang="de-DE" sz="2400" spc="50" dirty="0">
                <a:solidFill>
                  <a:schemeClr val="tx1"/>
                </a:solidFill>
              </a:rPr>
              <a:t>97 % </a:t>
            </a:r>
            <a:r>
              <a:rPr lang="de-DE" sz="1600" dirty="0">
                <a:solidFill>
                  <a:schemeClr val="tx1"/>
                </a:solidFill>
              </a:rPr>
              <a:t>der Großbetriebe und </a:t>
            </a:r>
          </a:p>
          <a:p>
            <a:pPr>
              <a:lnSpc>
                <a:spcPts val="2200"/>
              </a:lnSpc>
              <a:spcBef>
                <a:spcPts val="400"/>
              </a:spcBef>
              <a:spcAft>
                <a:spcPts val="400"/>
              </a:spcAft>
            </a:pPr>
            <a:r>
              <a:rPr lang="de-DE" sz="2400" spc="50" dirty="0">
                <a:solidFill>
                  <a:schemeClr val="tx1"/>
                </a:solidFill>
              </a:rPr>
              <a:t>34 % </a:t>
            </a:r>
            <a:r>
              <a:rPr lang="de-DE" sz="1600" dirty="0">
                <a:solidFill>
                  <a:schemeClr val="tx1"/>
                </a:solidFill>
              </a:rPr>
              <a:t>der Kleinstbetriebe beteiligten sich 2024</a:t>
            </a:r>
          </a:p>
        </p:txBody>
      </p:sp>
      <p:sp>
        <p:nvSpPr>
          <p:cNvPr id="12" name="Textplatzhalter 3">
            <a:extLst>
              <a:ext uri="{FF2B5EF4-FFF2-40B4-BE49-F238E27FC236}">
                <a16:creationId xmlns:a16="http://schemas.microsoft.com/office/drawing/2014/main" id="{6DA36B88-3443-4E05-ABEE-8020DB72CC40}"/>
              </a:ext>
            </a:extLst>
          </p:cNvPr>
          <p:cNvSpPr txBox="1">
            <a:spLocks/>
          </p:cNvSpPr>
          <p:nvPr/>
        </p:nvSpPr>
        <p:spPr>
          <a:xfrm>
            <a:off x="7355999" y="3772239"/>
            <a:ext cx="3821337" cy="947709"/>
          </a:xfrm>
          <a:prstGeom prst="rect">
            <a:avLst/>
          </a:prstGeom>
          <a:solidFill>
            <a:srgbClr val="FBF3E8"/>
          </a:solidFill>
        </p:spPr>
        <p:txBody>
          <a:bodyPr vert="horz" wrap="square" lIns="216000" tIns="216000" rIns="144000" bIns="180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buClr>
                <a:srgbClr val="D6851B"/>
              </a:buClr>
              <a:buSzPct val="65000"/>
            </a:pPr>
            <a:r>
              <a:rPr lang="de-DE" sz="2400" spc="50" dirty="0">
                <a:solidFill>
                  <a:schemeClr val="tx1"/>
                </a:solidFill>
              </a:rPr>
              <a:t>29 % </a:t>
            </a:r>
            <a:r>
              <a:rPr lang="de-DE" sz="1600" dirty="0">
                <a:solidFill>
                  <a:schemeClr val="tx1"/>
                </a:solidFill>
              </a:rPr>
              <a:t>der Beschäftigten nahmen 2022 </a:t>
            </a:r>
            <a:br>
              <a:rPr lang="de-DE" sz="1600" dirty="0">
                <a:solidFill>
                  <a:schemeClr val="tx1"/>
                </a:solidFill>
              </a:rPr>
            </a:br>
            <a:r>
              <a:rPr lang="de-DE" sz="1600" dirty="0">
                <a:solidFill>
                  <a:schemeClr val="tx1"/>
                </a:solidFill>
              </a:rPr>
              <a:t>an Weiterbildungsmaßnahmen teil</a:t>
            </a:r>
          </a:p>
        </p:txBody>
      </p:sp>
      <p:sp>
        <p:nvSpPr>
          <p:cNvPr id="18" name="Rechteck 17">
            <a:extLst>
              <a:ext uri="{FF2B5EF4-FFF2-40B4-BE49-F238E27FC236}">
                <a16:creationId xmlns:a16="http://schemas.microsoft.com/office/drawing/2014/main" id="{C33C7B7A-1070-4720-9D47-CAA55E3AE14C}"/>
              </a:ext>
            </a:extLst>
          </p:cNvPr>
          <p:cNvSpPr/>
          <p:nvPr/>
        </p:nvSpPr>
        <p:spPr>
          <a:xfrm>
            <a:off x="525581" y="5464202"/>
            <a:ext cx="7776207" cy="246221"/>
          </a:xfrm>
          <a:prstGeom prst="rect">
            <a:avLst/>
          </a:prstGeom>
        </p:spPr>
        <p:txBody>
          <a:bodyPr wrap="square">
            <a:spAutoFit/>
          </a:bodyPr>
          <a:lstStyle/>
          <a:p>
            <a:r>
              <a:rPr lang="de-DE" sz="1000" dirty="0"/>
              <a:t>* </a:t>
            </a:r>
            <a:r>
              <a:rPr lang="de-DE" sz="1000" dirty="0">
                <a:hlinkClick r:id="rId2"/>
              </a:rPr>
              <a:t>https://www.iwkoeln.de/studien/susanne-seyda-sabine-koehne-finster-thomas-schleiermacher-investitionsvolumen-auf-hoechststand.html</a:t>
            </a:r>
            <a:endParaRPr lang="de-DE" sz="1000" dirty="0"/>
          </a:p>
        </p:txBody>
      </p:sp>
      <p:pic>
        <p:nvPicPr>
          <p:cNvPr id="19" name="Grafik 18">
            <a:extLst>
              <a:ext uri="{FF2B5EF4-FFF2-40B4-BE49-F238E27FC236}">
                <a16:creationId xmlns:a16="http://schemas.microsoft.com/office/drawing/2014/main" id="{EB9CF23F-D2DD-49DB-A548-F2AACF6175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09508" y="1320622"/>
            <a:ext cx="1977437" cy="1456283"/>
          </a:xfrm>
          <a:prstGeom prst="rect">
            <a:avLst/>
          </a:prstGeom>
        </p:spPr>
      </p:pic>
    </p:spTree>
    <p:extLst>
      <p:ext uri="{BB962C8B-B14F-4D97-AF65-F5344CB8AC3E}">
        <p14:creationId xmlns:p14="http://schemas.microsoft.com/office/powerpoint/2010/main" val="324180723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8. Weiterbildungsbeteiligung </a:t>
            </a:r>
          </a:p>
        </p:txBody>
      </p:sp>
      <p:sp>
        <p:nvSpPr>
          <p:cNvPr id="13" name="Textplatzhalter 3">
            <a:extLst>
              <a:ext uri="{FF2B5EF4-FFF2-40B4-BE49-F238E27FC236}">
                <a16:creationId xmlns:a16="http://schemas.microsoft.com/office/drawing/2014/main" id="{5BD80155-07B5-4E96-AA64-1BDE6BBF40AB}"/>
              </a:ext>
            </a:extLst>
          </p:cNvPr>
          <p:cNvSpPr txBox="1">
            <a:spLocks/>
          </p:cNvSpPr>
          <p:nvPr/>
        </p:nvSpPr>
        <p:spPr>
          <a:xfrm>
            <a:off x="663659" y="1054511"/>
            <a:ext cx="4094568" cy="838655"/>
          </a:xfrm>
          <a:prstGeom prst="rect">
            <a:avLst/>
          </a:prstGeom>
          <a:solidFill>
            <a:srgbClr val="FBF3E8"/>
          </a:solidFill>
        </p:spPr>
        <p:txBody>
          <a:bodyPr vert="horz" wrap="square" lIns="216000" tIns="144000" rIns="108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2800" spc="50" dirty="0">
                <a:solidFill>
                  <a:schemeClr val="tx1"/>
                </a:solidFill>
              </a:rPr>
              <a:t>52 % </a:t>
            </a:r>
            <a:r>
              <a:rPr lang="de-DE" sz="1600" dirty="0">
                <a:solidFill>
                  <a:schemeClr val="tx1"/>
                </a:solidFill>
              </a:rPr>
              <a:t>der erwachsenen Bevölkerung </a:t>
            </a:r>
            <a:br>
              <a:rPr lang="de-DE" sz="1600" dirty="0">
                <a:solidFill>
                  <a:schemeClr val="tx1"/>
                </a:solidFill>
              </a:rPr>
            </a:br>
            <a:r>
              <a:rPr lang="de-DE" sz="1600" dirty="0">
                <a:solidFill>
                  <a:schemeClr val="tx1"/>
                </a:solidFill>
              </a:rPr>
              <a:t>(</a:t>
            </a:r>
            <a:r>
              <a:rPr lang="de-DE" sz="1600" spc="60" dirty="0">
                <a:solidFill>
                  <a:schemeClr val="tx1"/>
                </a:solidFill>
              </a:rPr>
              <a:t>18–64</a:t>
            </a:r>
            <a:r>
              <a:rPr lang="de-DE" sz="1600" dirty="0">
                <a:solidFill>
                  <a:schemeClr val="tx1"/>
                </a:solidFill>
              </a:rPr>
              <a:t>) nahmen 2022 an Weiterbildung teil</a:t>
            </a:r>
          </a:p>
        </p:txBody>
      </p:sp>
      <p:sp>
        <p:nvSpPr>
          <p:cNvPr id="14" name="Textplatzhalter 3">
            <a:extLst>
              <a:ext uri="{FF2B5EF4-FFF2-40B4-BE49-F238E27FC236}">
                <a16:creationId xmlns:a16="http://schemas.microsoft.com/office/drawing/2014/main" id="{9EE45C20-CC0A-4FFD-9CE6-DEACCA465406}"/>
              </a:ext>
            </a:extLst>
          </p:cNvPr>
          <p:cNvSpPr txBox="1">
            <a:spLocks/>
          </p:cNvSpPr>
          <p:nvPr/>
        </p:nvSpPr>
        <p:spPr>
          <a:xfrm>
            <a:off x="7438310" y="1374820"/>
            <a:ext cx="4274265" cy="838655"/>
          </a:xfrm>
          <a:prstGeom prst="rect">
            <a:avLst/>
          </a:prstGeom>
          <a:solidFill>
            <a:srgbClr val="FBF3E8"/>
          </a:solidFill>
        </p:spPr>
        <p:txBody>
          <a:bodyPr vert="horz" wrap="square" lIns="216000" tIns="144000" rIns="108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2400" spc="50" dirty="0">
                <a:solidFill>
                  <a:schemeClr val="tx1"/>
                </a:solidFill>
              </a:rPr>
              <a:t>48 % </a:t>
            </a:r>
            <a:r>
              <a:rPr lang="de-DE" sz="1600" dirty="0">
                <a:solidFill>
                  <a:schemeClr val="tx1"/>
                </a:solidFill>
              </a:rPr>
              <a:t>der erwachsenen Bevölkerung nahmen 2022 an betrieblicher Weiterbildung teil</a:t>
            </a:r>
          </a:p>
        </p:txBody>
      </p:sp>
      <p:sp>
        <p:nvSpPr>
          <p:cNvPr id="15" name="Textplatzhalter 3">
            <a:extLst>
              <a:ext uri="{FF2B5EF4-FFF2-40B4-BE49-F238E27FC236}">
                <a16:creationId xmlns:a16="http://schemas.microsoft.com/office/drawing/2014/main" id="{81E90952-65E9-4339-B8D7-B8155A6D2C58}"/>
              </a:ext>
            </a:extLst>
          </p:cNvPr>
          <p:cNvSpPr txBox="1">
            <a:spLocks/>
          </p:cNvSpPr>
          <p:nvPr/>
        </p:nvSpPr>
        <p:spPr>
          <a:xfrm>
            <a:off x="688775" y="2580921"/>
            <a:ext cx="3600000"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2800" spc="50" dirty="0">
                <a:solidFill>
                  <a:schemeClr val="tx1"/>
                </a:solidFill>
              </a:rPr>
              <a:t>8 % </a:t>
            </a:r>
            <a:r>
              <a:rPr lang="de-DE" sz="1600" dirty="0">
                <a:solidFill>
                  <a:schemeClr val="tx1"/>
                </a:solidFill>
              </a:rPr>
              <a:t>betrug die Teilnahmequote </a:t>
            </a:r>
            <a:br>
              <a:rPr lang="de-DE" sz="1600" dirty="0">
                <a:solidFill>
                  <a:schemeClr val="tx1"/>
                </a:solidFill>
              </a:rPr>
            </a:br>
            <a:r>
              <a:rPr lang="de-DE" sz="1600" dirty="0">
                <a:solidFill>
                  <a:schemeClr val="tx1"/>
                </a:solidFill>
              </a:rPr>
              <a:t>an individueller berufsbezogener Weiterbildung 2022</a:t>
            </a:r>
          </a:p>
        </p:txBody>
      </p:sp>
      <p:sp>
        <p:nvSpPr>
          <p:cNvPr id="16" name="Textplatzhalter 3">
            <a:extLst>
              <a:ext uri="{FF2B5EF4-FFF2-40B4-BE49-F238E27FC236}">
                <a16:creationId xmlns:a16="http://schemas.microsoft.com/office/drawing/2014/main" id="{98982737-67D4-4A9D-B327-FCBB73A49E65}"/>
              </a:ext>
            </a:extLst>
          </p:cNvPr>
          <p:cNvSpPr txBox="1">
            <a:spLocks/>
          </p:cNvSpPr>
          <p:nvPr/>
        </p:nvSpPr>
        <p:spPr>
          <a:xfrm>
            <a:off x="8112575" y="2580921"/>
            <a:ext cx="3600000" cy="838655"/>
          </a:xfrm>
          <a:prstGeom prst="rect">
            <a:avLst/>
          </a:prstGeom>
          <a:solidFill>
            <a:srgbClr val="FBF3E8"/>
          </a:solidFill>
        </p:spPr>
        <p:txBody>
          <a:bodyPr vert="horz" wrap="square" lIns="216000" tIns="144000" rIns="108000" bIns="144000" rtlCol="0" anchor="ctr"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1600" dirty="0">
                <a:solidFill>
                  <a:schemeClr val="tx1"/>
                </a:solidFill>
              </a:rPr>
              <a:t>Beteiligung steigt signifikant mit Schul- </a:t>
            </a:r>
            <a:br>
              <a:rPr lang="de-DE" sz="1600" dirty="0">
                <a:solidFill>
                  <a:schemeClr val="tx1"/>
                </a:solidFill>
              </a:rPr>
            </a:br>
            <a:r>
              <a:rPr lang="de-DE" sz="1600" dirty="0">
                <a:solidFill>
                  <a:schemeClr val="tx1"/>
                </a:solidFill>
              </a:rPr>
              <a:t>bzw. Bildungsabschluss	</a:t>
            </a:r>
          </a:p>
        </p:txBody>
      </p:sp>
      <p:sp>
        <p:nvSpPr>
          <p:cNvPr id="17" name="Textplatzhalter 3">
            <a:extLst>
              <a:ext uri="{FF2B5EF4-FFF2-40B4-BE49-F238E27FC236}">
                <a16:creationId xmlns:a16="http://schemas.microsoft.com/office/drawing/2014/main" id="{7ECE03CD-0CEA-4EDE-B0EE-B828ECBD6F4D}"/>
              </a:ext>
            </a:extLst>
          </p:cNvPr>
          <p:cNvSpPr txBox="1">
            <a:spLocks/>
          </p:cNvSpPr>
          <p:nvPr/>
        </p:nvSpPr>
        <p:spPr>
          <a:xfrm>
            <a:off x="4360461" y="3994305"/>
            <a:ext cx="3600000"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2800" spc="50" dirty="0">
                <a:solidFill>
                  <a:schemeClr val="tx1"/>
                </a:solidFill>
              </a:rPr>
              <a:t>80.016</a:t>
            </a:r>
            <a:r>
              <a:rPr lang="de-DE" sz="1600" dirty="0">
                <a:solidFill>
                  <a:schemeClr val="tx1"/>
                </a:solidFill>
              </a:rPr>
              <a:t> Abschlüsse der höherqualifizierenden Berufsbildung 2024</a:t>
            </a:r>
          </a:p>
        </p:txBody>
      </p:sp>
      <p:sp>
        <p:nvSpPr>
          <p:cNvPr id="18" name="Textplatzhalter 3">
            <a:extLst>
              <a:ext uri="{FF2B5EF4-FFF2-40B4-BE49-F238E27FC236}">
                <a16:creationId xmlns:a16="http://schemas.microsoft.com/office/drawing/2014/main" id="{FAD08A63-9A65-4EE5-8E3D-6023101085B7}"/>
              </a:ext>
            </a:extLst>
          </p:cNvPr>
          <p:cNvSpPr txBox="1">
            <a:spLocks/>
          </p:cNvSpPr>
          <p:nvPr/>
        </p:nvSpPr>
        <p:spPr>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2400" dirty="0"/>
              <a:t>Individuen</a:t>
            </a:r>
            <a:endParaRPr lang="de-DE" sz="1600" spc="20" dirty="0"/>
          </a:p>
        </p:txBody>
      </p:sp>
      <p:pic>
        <p:nvPicPr>
          <p:cNvPr id="20" name="Grafik 19">
            <a:extLst>
              <a:ext uri="{FF2B5EF4-FFF2-40B4-BE49-F238E27FC236}">
                <a16:creationId xmlns:a16="http://schemas.microsoft.com/office/drawing/2014/main" id="{02533F62-0080-4E2D-9B98-03ABD024E2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53970" y="1082901"/>
            <a:ext cx="786285" cy="1536555"/>
          </a:xfrm>
          <a:prstGeom prst="rect">
            <a:avLst/>
          </a:prstGeom>
        </p:spPr>
      </p:pic>
      <p:grpSp>
        <p:nvGrpSpPr>
          <p:cNvPr id="21" name="Gruppieren 20">
            <a:extLst>
              <a:ext uri="{FF2B5EF4-FFF2-40B4-BE49-F238E27FC236}">
                <a16:creationId xmlns:a16="http://schemas.microsoft.com/office/drawing/2014/main" id="{5B38F301-3041-44DB-8A2D-ECDB5EE54542}"/>
              </a:ext>
            </a:extLst>
          </p:cNvPr>
          <p:cNvGrpSpPr/>
          <p:nvPr/>
        </p:nvGrpSpPr>
        <p:grpSpPr>
          <a:xfrm>
            <a:off x="5442557" y="1118359"/>
            <a:ext cx="634274" cy="1369507"/>
            <a:chOff x="2466852" y="4726567"/>
            <a:chExt cx="535353" cy="1155921"/>
          </a:xfrm>
        </p:grpSpPr>
        <p:sp>
          <p:nvSpPr>
            <p:cNvPr id="22" name="Rechteck: abgerundete Ecken 31">
              <a:extLst>
                <a:ext uri="{FF2B5EF4-FFF2-40B4-BE49-F238E27FC236}">
                  <a16:creationId xmlns:a16="http://schemas.microsoft.com/office/drawing/2014/main" id="{521779AB-022D-408B-893A-CC8D188B8E69}"/>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3" name="Grafik 22">
              <a:extLst>
                <a:ext uri="{FF2B5EF4-FFF2-40B4-BE49-F238E27FC236}">
                  <a16:creationId xmlns:a16="http://schemas.microsoft.com/office/drawing/2014/main" id="{FC501F56-F707-42DB-BC73-ECE90293ABC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66852" y="4726567"/>
              <a:ext cx="535353" cy="1148191"/>
            </a:xfrm>
            <a:prstGeom prst="rect">
              <a:avLst/>
            </a:prstGeom>
          </p:spPr>
        </p:pic>
      </p:grpSp>
    </p:spTree>
    <p:extLst>
      <p:ext uri="{BB962C8B-B14F-4D97-AF65-F5344CB8AC3E}">
        <p14:creationId xmlns:p14="http://schemas.microsoft.com/office/powerpoint/2010/main" val="425397209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de-DE" noProof="0" dirty="0"/>
              <a:t>Weitere Informationen</a:t>
            </a:r>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1620837"/>
          </a:xfrm>
        </p:spPr>
        <p:txBody>
          <a:bodyPr numCol="1">
            <a:noAutofit/>
          </a:bodyPr>
          <a:lstStyle/>
          <a:p>
            <a:pPr marL="0" indent="0">
              <a:buNone/>
            </a:pPr>
            <a:r>
              <a:rPr lang="de-DE" sz="1800" noProof="0" dirty="0"/>
              <a:t>Diese Präsentation und weitere Präsentationen sowie Informationen zur deutschen Berufsbildung und internationalen Berufsbildungszusammenarbeit erhalten Sie auf unserer Webseite: </a:t>
            </a:r>
          </a:p>
          <a:p>
            <a:pPr marL="0" indent="0">
              <a:buNone/>
            </a:pPr>
            <a:br>
              <a:rPr lang="de-DE" sz="1800" b="1" spc="100" noProof="0" dirty="0">
                <a:hlinkClick r:id="rId3">
                  <a:extLst>
                    <a:ext uri="{A12FA001-AC4F-418D-AE19-62706E023703}">
                      <ahyp:hlinkClr xmlns:ahyp="http://schemas.microsoft.com/office/drawing/2018/hyperlinkcolor" val="tx"/>
                    </a:ext>
                  </a:extLst>
                </a:hlinkClick>
              </a:rPr>
            </a:br>
            <a:r>
              <a:rPr lang="de-DE" sz="1800" b="1" spc="80" noProof="0" dirty="0">
                <a:solidFill>
                  <a:srgbClr val="E27F1C"/>
                </a:solidFill>
                <a:hlinkClick r:id="rId3">
                  <a:extLst>
                    <a:ext uri="{A12FA001-AC4F-418D-AE19-62706E023703}">
                      <ahyp:hlinkClr xmlns:ahyp="http://schemas.microsoft.com/office/drawing/2018/hyperlinkcolor" val="tx"/>
                    </a:ext>
                  </a:extLst>
                </a:hlinkClick>
              </a:rPr>
              <a:t>www.govet.international</a:t>
            </a:r>
            <a:endParaRPr lang="de-DE" sz="1800" b="1" spc="80" noProof="0" dirty="0">
              <a:solidFill>
                <a:srgbClr val="E27F1C"/>
              </a:solidFill>
            </a:endParaRPr>
          </a:p>
          <a:p>
            <a:pPr marL="0" indent="0">
              <a:buNone/>
            </a:pPr>
            <a:endParaRPr lang="de-DE" sz="1400" b="1" noProof="0" dirty="0"/>
          </a:p>
        </p:txBody>
      </p:sp>
      <p:sp>
        <p:nvSpPr>
          <p:cNvPr id="5" name="Inhaltsplatzhalter 4">
            <a:extLst>
              <a:ext uri="{FF2B5EF4-FFF2-40B4-BE49-F238E27FC236}">
                <a16:creationId xmlns:a16="http://schemas.microsoft.com/office/drawing/2014/main" id="{8C7A3A04-FF3D-A4C8-1D88-E1A07D5F4D3F}"/>
              </a:ext>
            </a:extLst>
          </p:cNvPr>
          <p:cNvSpPr txBox="1">
            <a:spLocks/>
          </p:cNvSpPr>
          <p:nvPr/>
        </p:nvSpPr>
        <p:spPr>
          <a:xfrm>
            <a:off x="518930" y="3909902"/>
            <a:ext cx="10836803" cy="1975082"/>
          </a:xfrm>
          <a:prstGeom prst="rect">
            <a:avLst/>
          </a:prstGeom>
        </p:spPr>
        <p:txBody>
          <a:bodyPr vert="horz" lIns="0" tIns="0" rIns="0" bIns="0" numCol="2"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600"/>
              </a:spcBef>
              <a:spcAft>
                <a:spcPts val="200"/>
              </a:spcAft>
              <a:buClr>
                <a:srgbClr val="D6851B"/>
              </a:buClr>
              <a:buSzPct val="65000"/>
              <a:buNone/>
            </a:pPr>
            <a:r>
              <a:rPr lang="de-DE" sz="1600" b="1" dirty="0">
                <a:latin typeface="+mj-lt"/>
              </a:rPr>
              <a:t>Quellen</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spc="-20" dirty="0">
                <a:latin typeface="+mj-lt"/>
              </a:rPr>
              <a:t>BIBB Datenreport (</a:t>
            </a:r>
            <a:r>
              <a:rPr lang="de-DE" sz="1600" spc="-20" dirty="0">
                <a:solidFill>
                  <a:srgbClr val="E27F1C"/>
                </a:solidFill>
                <a:latin typeface="+mj-lt"/>
                <a:hlinkClick r:id="rId4">
                  <a:extLst>
                    <a:ext uri="{A12FA001-AC4F-418D-AE19-62706E023703}">
                      <ahyp:hlinkClr xmlns:ahyp="http://schemas.microsoft.com/office/drawing/2018/hyperlinkcolor" val="tx"/>
                    </a:ext>
                  </a:extLst>
                </a:hlinkClick>
              </a:rPr>
              <a:t>link</a:t>
            </a:r>
            <a:r>
              <a:rPr lang="de-DE"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t>Berufsbildungsbericht BMBFSFJ (</a:t>
            </a:r>
            <a:r>
              <a:rPr lang="de-DE" sz="1600" dirty="0">
                <a:solidFill>
                  <a:srgbClr val="E27F1C"/>
                </a:solidFill>
                <a:hlinkClick r:id="rId5">
                  <a:extLst>
                    <a:ext uri="{A12FA001-AC4F-418D-AE19-62706E023703}">
                      <ahyp:hlinkClr xmlns:ahyp="http://schemas.microsoft.com/office/drawing/2018/hyperlinkcolor" val="tx"/>
                    </a:ext>
                  </a:extLst>
                </a:hlinkClick>
              </a:rPr>
              <a:t>link</a:t>
            </a:r>
            <a:r>
              <a:rPr lang="de-DE" sz="1600" dirty="0"/>
              <a:t>)</a:t>
            </a:r>
            <a:endParaRPr lang="de-DE" sz="1600" spc="-20" dirty="0">
              <a:latin typeface="+mj-lt"/>
            </a:endParaRP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spc="-20" dirty="0">
                <a:latin typeface="+mj-lt"/>
              </a:rPr>
              <a:t>KMK (</a:t>
            </a:r>
            <a:r>
              <a:rPr lang="de-DE" sz="1600" spc="-20" dirty="0">
                <a:solidFill>
                  <a:srgbClr val="E27F1C"/>
                </a:solidFill>
                <a:latin typeface="+mj-lt"/>
                <a:hlinkClick r:id="rId6">
                  <a:extLst>
                    <a:ext uri="{A12FA001-AC4F-418D-AE19-62706E023703}">
                      <ahyp:hlinkClr xmlns:ahyp="http://schemas.microsoft.com/office/drawing/2018/hyperlinkcolor" val="tx"/>
                    </a:ext>
                  </a:extLst>
                </a:hlinkClick>
              </a:rPr>
              <a:t>link</a:t>
            </a:r>
            <a:r>
              <a:rPr lang="de-DE"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endParaRPr lang="de-DE" sz="1600" spc="-20" dirty="0">
              <a:latin typeface="+mj-lt"/>
            </a:endParaRP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endParaRPr lang="de-DE" sz="1600" spc="-20" dirty="0">
              <a:latin typeface="+mj-lt"/>
            </a:endParaRPr>
          </a:p>
          <a:p>
            <a:pPr marL="288000" lvl="1" indent="0">
              <a:lnSpc>
                <a:spcPts val="1800"/>
              </a:lnSpc>
              <a:spcBef>
                <a:spcPts val="600"/>
              </a:spcBef>
              <a:spcAft>
                <a:spcPts val="200"/>
              </a:spcAft>
              <a:buClr>
                <a:srgbClr val="D6851B"/>
              </a:buClr>
              <a:buSzPct val="65000"/>
              <a:buNone/>
            </a:pPr>
            <a:endParaRPr lang="de-DE" sz="1600" spc="-20" dirty="0">
              <a:latin typeface="+mj-lt"/>
            </a:endParaRP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spc="-20" dirty="0">
                <a:latin typeface="+mj-lt"/>
              </a:rPr>
              <a:t>BMFTR Datenportal (</a:t>
            </a:r>
            <a:r>
              <a:rPr lang="de-DE" sz="1600" spc="-20" dirty="0">
                <a:solidFill>
                  <a:srgbClr val="E27F1C"/>
                </a:solidFill>
                <a:latin typeface="+mj-lt"/>
                <a:hlinkClick r:id="rId7">
                  <a:extLst>
                    <a:ext uri="{A12FA001-AC4F-418D-AE19-62706E023703}">
                      <ahyp:hlinkClr xmlns:ahyp="http://schemas.microsoft.com/office/drawing/2018/hyperlinkcolor" val="tx"/>
                    </a:ext>
                  </a:extLst>
                </a:hlinkClick>
              </a:rPr>
              <a:t>link</a:t>
            </a:r>
            <a:r>
              <a:rPr lang="de-DE"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spc="-20" dirty="0">
                <a:latin typeface="+mj-lt"/>
              </a:rPr>
              <a:t>Destatis Statistiken zu Berufsbildung (</a:t>
            </a:r>
            <a:r>
              <a:rPr lang="de-DE" sz="1600" spc="-20" dirty="0">
                <a:solidFill>
                  <a:srgbClr val="E27F1C"/>
                </a:solidFill>
                <a:latin typeface="+mj-lt"/>
                <a:hlinkClick r:id="rId8">
                  <a:extLst>
                    <a:ext uri="{A12FA001-AC4F-418D-AE19-62706E023703}">
                      <ahyp:hlinkClr xmlns:ahyp="http://schemas.microsoft.com/office/drawing/2018/hyperlinkcolor" val="tx"/>
                    </a:ext>
                  </a:extLst>
                </a:hlinkClick>
              </a:rPr>
              <a:t>link</a:t>
            </a:r>
            <a:r>
              <a:rPr lang="de-DE" sz="1600" spc="-2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de-DE" b="1" noProof="0" dirty="0"/>
              <a:t>GOVET </a:t>
            </a:r>
            <a:r>
              <a:rPr lang="de-DE" b="1" dirty="0"/>
              <a:t>im</a:t>
            </a:r>
            <a:r>
              <a:rPr lang="de-DE" b="1" noProof="0" dirty="0"/>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de-DE" sz="3600" noProof="0" dirty="0">
                <a:solidFill>
                  <a:srgbClr val="D6851B"/>
                </a:solidFill>
              </a:rPr>
              <a:t>Inhalt</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2" y="1573553"/>
            <a:ext cx="7528844" cy="3539430"/>
          </a:xfrm>
          <a:prstGeom prst="rect">
            <a:avLst/>
          </a:prstGeom>
          <a:noFill/>
        </p:spPr>
        <p:txBody>
          <a:bodyPr wrap="square" lIns="0" tIns="0" rIns="0" bIns="0" rtlCol="0">
            <a:spAutoFit/>
          </a:bodyPr>
          <a:lstStyle/>
          <a:p>
            <a:pPr indent="-360000">
              <a:lnSpc>
                <a:spcPts val="2400"/>
              </a:lnSpc>
              <a:spcAft>
                <a:spcPts val="1200"/>
              </a:spcAft>
              <a:buFont typeface="+mj-lt"/>
              <a:buAutoNum type="arabicPeriod"/>
            </a:pPr>
            <a:r>
              <a:rPr lang="de-DE" sz="2000" dirty="0">
                <a:latin typeface="+mj-lt"/>
              </a:rPr>
              <a:t>Definition</a:t>
            </a:r>
          </a:p>
          <a:p>
            <a:pPr indent="-360000">
              <a:lnSpc>
                <a:spcPts val="2400"/>
              </a:lnSpc>
              <a:spcAft>
                <a:spcPts val="1200"/>
              </a:spcAft>
              <a:buFont typeface="+mj-lt"/>
              <a:buAutoNum type="arabicPeriod"/>
            </a:pPr>
            <a:r>
              <a:rPr lang="de-DE" sz="2000" dirty="0">
                <a:latin typeface="+mj-lt"/>
              </a:rPr>
              <a:t>Formen der beruflichen Weiterbildung</a:t>
            </a:r>
          </a:p>
          <a:p>
            <a:pPr indent="-360000">
              <a:lnSpc>
                <a:spcPts val="2400"/>
              </a:lnSpc>
              <a:spcAft>
                <a:spcPts val="1200"/>
              </a:spcAft>
              <a:buFont typeface="+mj-lt"/>
              <a:buAutoNum type="arabicPeriod"/>
            </a:pPr>
            <a:r>
              <a:rPr lang="de-DE" sz="2000" dirty="0">
                <a:latin typeface="+mj-lt"/>
              </a:rPr>
              <a:t>Formale Angebote im Rahmen der Aufstiegsfortbildung</a:t>
            </a:r>
          </a:p>
          <a:p>
            <a:pPr indent="-360000">
              <a:lnSpc>
                <a:spcPts val="2400"/>
              </a:lnSpc>
              <a:spcAft>
                <a:spcPts val="1200"/>
              </a:spcAft>
              <a:buFont typeface="+mj-lt"/>
              <a:buAutoNum type="arabicPeriod"/>
            </a:pPr>
            <a:r>
              <a:rPr lang="de-DE" sz="2000" dirty="0">
                <a:latin typeface="+mj-lt"/>
              </a:rPr>
              <a:t>Weitere formale Angebote</a:t>
            </a:r>
          </a:p>
          <a:p>
            <a:pPr indent="-360000">
              <a:lnSpc>
                <a:spcPts val="2400"/>
              </a:lnSpc>
              <a:spcAft>
                <a:spcPts val="1200"/>
              </a:spcAft>
              <a:buFont typeface="+mj-lt"/>
              <a:buAutoNum type="arabicPeriod"/>
            </a:pPr>
            <a:r>
              <a:rPr lang="de-DE" sz="2000" dirty="0">
                <a:latin typeface="+mj-lt"/>
              </a:rPr>
              <a:t>Gesetzliche Regelungen (das novellierte Berufsbildungsgesetz 2020)</a:t>
            </a:r>
          </a:p>
          <a:p>
            <a:pPr indent="-360000">
              <a:lnSpc>
                <a:spcPts val="2400"/>
              </a:lnSpc>
              <a:spcAft>
                <a:spcPts val="1200"/>
              </a:spcAft>
              <a:buFont typeface="+mj-lt"/>
              <a:buAutoNum type="arabicPeriod"/>
            </a:pPr>
            <a:r>
              <a:rPr lang="de-DE" sz="2000" dirty="0">
                <a:latin typeface="+mj-lt"/>
              </a:rPr>
              <a:t>Finanzierung (Kosten/Nutzen)</a:t>
            </a:r>
          </a:p>
          <a:p>
            <a:pPr indent="-360000">
              <a:lnSpc>
                <a:spcPts val="2400"/>
              </a:lnSpc>
              <a:spcAft>
                <a:spcPts val="1200"/>
              </a:spcAft>
              <a:buFont typeface="+mj-lt"/>
              <a:buAutoNum type="arabicPeriod"/>
            </a:pPr>
            <a:r>
              <a:rPr lang="de-DE" sz="2000" dirty="0">
                <a:latin typeface="+mj-lt"/>
              </a:rPr>
              <a:t>Non-formale Weiterbildung: Der Anbietermarkt </a:t>
            </a:r>
          </a:p>
          <a:p>
            <a:pPr indent="-360000">
              <a:lnSpc>
                <a:spcPts val="2400"/>
              </a:lnSpc>
              <a:spcAft>
                <a:spcPts val="1200"/>
              </a:spcAft>
              <a:buFont typeface="+mj-lt"/>
              <a:buAutoNum type="arabicPeriod"/>
            </a:pPr>
            <a:r>
              <a:rPr lang="de-DE" sz="2000" dirty="0">
                <a:latin typeface="+mj-lt"/>
              </a:rPr>
              <a:t>Weiterbildungsbeteiligung</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dirty="0"/>
              <a:t>Was wird als berufliche Weiterbildung bezeichnet?</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1. Definition</a:t>
            </a:r>
          </a:p>
        </p:txBody>
      </p:sp>
      <p:sp>
        <p:nvSpPr>
          <p:cNvPr id="18" name="Inhaltsplatzhalter 4">
            <a:extLst>
              <a:ext uri="{FF2B5EF4-FFF2-40B4-BE49-F238E27FC236}">
                <a16:creationId xmlns:a16="http://schemas.microsoft.com/office/drawing/2014/main" id="{ED53B23D-AA56-41F7-AC03-718BA0B5E096}"/>
              </a:ext>
            </a:extLst>
          </p:cNvPr>
          <p:cNvSpPr txBox="1">
            <a:spLocks/>
          </p:cNvSpPr>
          <p:nvPr/>
        </p:nvSpPr>
        <p:spPr>
          <a:xfrm>
            <a:off x="658813" y="1557337"/>
            <a:ext cx="7958138" cy="3959225"/>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Jegliche Form des organisierten berufsbezogenen Lernens, die auf einer vorhandenen Ausbildung aufbaut,</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die Kenntnisse, Fähigkeiten und Fertigkeiten vertieft, erweitert oder erneuert und</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die zumeist mit einem Zertifikat oder einer Bescheinigung abschließt.</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endParaRPr lang="de-DE" sz="1800" dirty="0">
              <a:latin typeface="+mj-lt"/>
            </a:endParaRPr>
          </a:p>
          <a:p>
            <a:pPr marL="0" indent="0">
              <a:lnSpc>
                <a:spcPts val="2200"/>
              </a:lnSpc>
              <a:spcBef>
                <a:spcPts val="600"/>
              </a:spcBef>
              <a:spcAft>
                <a:spcPts val="600"/>
              </a:spcAft>
              <a:buClr>
                <a:srgbClr val="D6851B"/>
              </a:buClr>
              <a:buSzPct val="65000"/>
              <a:buNone/>
            </a:pPr>
            <a:r>
              <a:rPr lang="de-DE" sz="1800" b="1" dirty="0">
                <a:latin typeface="+mj-lt"/>
              </a:rPr>
              <a:t>Fortsetzung oder Wiederaufnahme des beruflichen Lernens nach Abschluss einer verschiedenartig ausgedehnten ersten Bildungsphase.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endParaRPr lang="de-DE" sz="1800" dirty="0">
              <a:latin typeface="+mj-lt"/>
            </a:endParaRPr>
          </a:p>
        </p:txBody>
      </p:sp>
    </p:spTree>
    <p:extLst>
      <p:ext uri="{BB962C8B-B14F-4D97-AF65-F5344CB8AC3E}">
        <p14:creationId xmlns:p14="http://schemas.microsoft.com/office/powerpoint/2010/main" val="41030794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de-DE" dirty="0"/>
              <a:t>2. Formen der beruflichen Weiterbildung</a:t>
            </a:r>
          </a:p>
        </p:txBody>
      </p:sp>
      <p:sp>
        <p:nvSpPr>
          <p:cNvPr id="39" name="Inhaltsplatzhalter 4">
            <a:extLst>
              <a:ext uri="{FF2B5EF4-FFF2-40B4-BE49-F238E27FC236}">
                <a16:creationId xmlns:a16="http://schemas.microsoft.com/office/drawing/2014/main" id="{FD4CFA5F-8D98-4EDE-B653-7AE7990655E2}"/>
              </a:ext>
            </a:extLst>
          </p:cNvPr>
          <p:cNvSpPr txBox="1">
            <a:spLocks/>
          </p:cNvSpPr>
          <p:nvPr/>
        </p:nvSpPr>
        <p:spPr>
          <a:xfrm>
            <a:off x="658813" y="2252871"/>
            <a:ext cx="3527998" cy="3684524"/>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Spezielle Programme zur technischen und beruflichen Fortentwicklung innerhalb des staatlichen Bildungssystems:</a:t>
            </a:r>
          </a:p>
          <a:p>
            <a:pPr marL="576000" lvl="1">
              <a:lnSpc>
                <a:spcPts val="1800"/>
              </a:lnSpc>
              <a:spcBef>
                <a:spcPts val="600"/>
              </a:spcBef>
              <a:buClr>
                <a:srgbClr val="D6851B"/>
              </a:buClr>
              <a:buSzPct val="65000"/>
              <a:buFont typeface="Wingdings 3" panose="05040102010807070707" pitchFamily="18" charset="2"/>
              <a:buChar char=""/>
            </a:pPr>
            <a:r>
              <a:rPr lang="de-DE" sz="1400" dirty="0">
                <a:latin typeface="+mj-lt"/>
              </a:rPr>
              <a:t>Meister-/Techniker und Fachwirtkurse</a:t>
            </a:r>
          </a:p>
          <a:p>
            <a:pPr marL="576000" lvl="1">
              <a:lnSpc>
                <a:spcPts val="1800"/>
              </a:lnSpc>
              <a:spcBef>
                <a:spcPts val="600"/>
              </a:spcBef>
              <a:buClr>
                <a:srgbClr val="D6851B"/>
              </a:buClr>
              <a:buSzPct val="65000"/>
              <a:buFont typeface="Wingdings 3" panose="05040102010807070707" pitchFamily="18" charset="2"/>
              <a:buChar char=""/>
            </a:pPr>
            <a:r>
              <a:rPr lang="de-DE" sz="1400" dirty="0">
                <a:latin typeface="+mj-lt"/>
              </a:rPr>
              <a:t>Lehrgänge im Rahmen einer Umschulung</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endParaRPr lang="de-DE" sz="1800" dirty="0">
              <a:latin typeface="+mj-lt"/>
            </a:endParaRPr>
          </a:p>
        </p:txBody>
      </p:sp>
      <p:sp>
        <p:nvSpPr>
          <p:cNvPr id="40" name="Inhaltsplatzhalter 4">
            <a:extLst>
              <a:ext uri="{FF2B5EF4-FFF2-40B4-BE49-F238E27FC236}">
                <a16:creationId xmlns:a16="http://schemas.microsoft.com/office/drawing/2014/main" id="{00B36B17-3F6F-4E23-BEF2-F65583358950}"/>
              </a:ext>
            </a:extLst>
          </p:cNvPr>
          <p:cNvSpPr txBox="1">
            <a:spLocks/>
          </p:cNvSpPr>
          <p:nvPr/>
        </p:nvSpPr>
        <p:spPr>
          <a:xfrm>
            <a:off x="4430251" y="2252871"/>
            <a:ext cx="3527998" cy="3684524"/>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Bildungsangebote außerhalb des formalen Curriculums zur persönlichen und sozialen Bildung </a:t>
            </a:r>
          </a:p>
          <a:p>
            <a:pPr marL="576000" lvl="1">
              <a:lnSpc>
                <a:spcPts val="1800"/>
              </a:lnSpc>
              <a:spcBef>
                <a:spcPts val="600"/>
              </a:spcBef>
              <a:buClr>
                <a:srgbClr val="D6851B"/>
              </a:buClr>
              <a:buSzPct val="65000"/>
              <a:buFont typeface="Wingdings 3" panose="05040102010807070707" pitchFamily="18" charset="2"/>
              <a:buChar char=""/>
            </a:pPr>
            <a:r>
              <a:rPr lang="de-DE" sz="1400" dirty="0">
                <a:latin typeface="+mj-lt"/>
              </a:rPr>
              <a:t>durch den Arbeitgeber oder individuell organisiert</a:t>
            </a:r>
          </a:p>
          <a:p>
            <a:pPr marL="576000" lvl="1">
              <a:lnSpc>
                <a:spcPts val="1800"/>
              </a:lnSpc>
              <a:spcBef>
                <a:spcPts val="600"/>
              </a:spcBef>
              <a:buClr>
                <a:srgbClr val="D6851B"/>
              </a:buClr>
              <a:buSzPct val="65000"/>
              <a:buFont typeface="Wingdings 3" panose="05040102010807070707" pitchFamily="18" charset="2"/>
              <a:buChar char=""/>
            </a:pPr>
            <a:r>
              <a:rPr lang="de-DE" sz="1400" dirty="0">
                <a:latin typeface="+mj-lt"/>
              </a:rPr>
              <a:t>Kurse und Lehrgänge </a:t>
            </a:r>
          </a:p>
          <a:p>
            <a:pPr marL="576000" lvl="1">
              <a:lnSpc>
                <a:spcPts val="1800"/>
              </a:lnSpc>
              <a:spcBef>
                <a:spcPts val="600"/>
              </a:spcBef>
              <a:buClr>
                <a:srgbClr val="D6851B"/>
              </a:buClr>
              <a:buSzPct val="65000"/>
              <a:buFont typeface="Wingdings 3" panose="05040102010807070707" pitchFamily="18" charset="2"/>
              <a:buChar char=""/>
            </a:pPr>
            <a:r>
              <a:rPr lang="de-DE" sz="1400" dirty="0">
                <a:latin typeface="+mj-lt"/>
              </a:rPr>
              <a:t>Kurzzeitige Veranstaltungen wie Vorträge, Seminare, Workshops, Schulungen und Unterweisungen</a:t>
            </a:r>
          </a:p>
          <a:p>
            <a:pPr marL="576000" lvl="1">
              <a:lnSpc>
                <a:spcPts val="1800"/>
              </a:lnSpc>
              <a:spcBef>
                <a:spcPts val="600"/>
              </a:spcBef>
              <a:buClr>
                <a:srgbClr val="D6851B"/>
              </a:buClr>
              <a:buSzPct val="65000"/>
              <a:buFont typeface="Wingdings 3" panose="05040102010807070707" pitchFamily="18" charset="2"/>
              <a:buChar char=""/>
            </a:pPr>
            <a:r>
              <a:rPr lang="de-DE" sz="1400" dirty="0">
                <a:latin typeface="+mj-lt"/>
              </a:rPr>
              <a:t>Evtl. Fachtagungen/Kongresse/ Konferenzen</a:t>
            </a:r>
          </a:p>
        </p:txBody>
      </p:sp>
      <p:sp>
        <p:nvSpPr>
          <p:cNvPr id="47" name="Inhaltsplatzhalter 4">
            <a:extLst>
              <a:ext uri="{FF2B5EF4-FFF2-40B4-BE49-F238E27FC236}">
                <a16:creationId xmlns:a16="http://schemas.microsoft.com/office/drawing/2014/main" id="{5EE92F8F-E9E8-46EE-B530-8B4E2DD75B61}"/>
              </a:ext>
            </a:extLst>
          </p:cNvPr>
          <p:cNvSpPr txBox="1">
            <a:spLocks/>
          </p:cNvSpPr>
          <p:nvPr/>
        </p:nvSpPr>
        <p:spPr>
          <a:xfrm>
            <a:off x="8201695" y="2252871"/>
            <a:ext cx="3527998" cy="3684524"/>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Lebenslang durch Einflüsse und Quellen der eigenen Umgebung und aus der täglichen Erfahrung</a:t>
            </a:r>
          </a:p>
          <a:p>
            <a:pPr marL="576000" lvl="1">
              <a:lnSpc>
                <a:spcPts val="1800"/>
              </a:lnSpc>
              <a:spcBef>
                <a:spcPts val="600"/>
              </a:spcBef>
              <a:buClr>
                <a:srgbClr val="D6851B"/>
              </a:buClr>
              <a:buSzPct val="65000"/>
              <a:buFont typeface="Wingdings 3" panose="05040102010807070707" pitchFamily="18" charset="2"/>
              <a:buChar char=""/>
            </a:pPr>
            <a:r>
              <a:rPr lang="de-DE" sz="1400" dirty="0">
                <a:latin typeface="+mj-lt"/>
              </a:rPr>
              <a:t>Arbeitsalltag, Arbeitskollegen</a:t>
            </a:r>
          </a:p>
          <a:p>
            <a:pPr marL="576000" lvl="1">
              <a:lnSpc>
                <a:spcPts val="1800"/>
              </a:lnSpc>
              <a:spcBef>
                <a:spcPts val="600"/>
              </a:spcBef>
              <a:buClr>
                <a:srgbClr val="D6851B"/>
              </a:buClr>
              <a:buSzPct val="65000"/>
              <a:buFont typeface="Wingdings 3" panose="05040102010807070707" pitchFamily="18" charset="2"/>
              <a:buChar char=""/>
            </a:pPr>
            <a:r>
              <a:rPr lang="de-DE" sz="1400" dirty="0">
                <a:latin typeface="+mj-lt"/>
              </a:rPr>
              <a:t>Private Kontakte, Medien, </a:t>
            </a:r>
            <a:br>
              <a:rPr lang="de-DE" sz="1400" dirty="0">
                <a:latin typeface="+mj-lt"/>
              </a:rPr>
            </a:br>
            <a:r>
              <a:rPr lang="de-DE" sz="1400" dirty="0">
                <a:latin typeface="+mj-lt"/>
              </a:rPr>
              <a:t>Lektüre von Fachliteratur u. Ä.</a:t>
            </a:r>
          </a:p>
        </p:txBody>
      </p:sp>
      <p:sp>
        <p:nvSpPr>
          <p:cNvPr id="48" name="Textplatzhalter 7">
            <a:extLst>
              <a:ext uri="{FF2B5EF4-FFF2-40B4-BE49-F238E27FC236}">
                <a16:creationId xmlns:a16="http://schemas.microsoft.com/office/drawing/2014/main" id="{9D133C60-9C3F-4F4C-8FB7-D1F2AE18B40C}"/>
              </a:ext>
            </a:extLst>
          </p:cNvPr>
          <p:cNvSpPr>
            <a:spLocks noGrp="1"/>
          </p:cNvSpPr>
          <p:nvPr>
            <p:ph type="body" sz="quarter" idx="10"/>
          </p:nvPr>
        </p:nvSpPr>
        <p:spPr>
          <a:xfrm>
            <a:off x="658812" y="821140"/>
            <a:ext cx="11053762" cy="435462"/>
          </a:xfrm>
        </p:spPr>
        <p:txBody>
          <a:bodyPr>
            <a:normAutofit/>
          </a:bodyPr>
          <a:lstStyle/>
          <a:p>
            <a:r>
              <a:rPr lang="de-DE" sz="2000" dirty="0"/>
              <a:t>Wie findet berufliche Weiterbildung statt?</a:t>
            </a:r>
          </a:p>
        </p:txBody>
      </p:sp>
      <p:sp>
        <p:nvSpPr>
          <p:cNvPr id="57" name="Textplatzhalter 3">
            <a:extLst>
              <a:ext uri="{FF2B5EF4-FFF2-40B4-BE49-F238E27FC236}">
                <a16:creationId xmlns:a16="http://schemas.microsoft.com/office/drawing/2014/main" id="{CB6576EA-595E-46B5-932D-659DF6A407A6}"/>
              </a:ext>
            </a:extLst>
          </p:cNvPr>
          <p:cNvSpPr txBox="1">
            <a:spLocks/>
          </p:cNvSpPr>
          <p:nvPr/>
        </p:nvSpPr>
        <p:spPr>
          <a:xfrm>
            <a:off x="658813" y="1557338"/>
            <a:ext cx="3527992"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Formal</a:t>
            </a:r>
          </a:p>
        </p:txBody>
      </p:sp>
      <p:sp>
        <p:nvSpPr>
          <p:cNvPr id="58" name="Textplatzhalter 3">
            <a:extLst>
              <a:ext uri="{FF2B5EF4-FFF2-40B4-BE49-F238E27FC236}">
                <a16:creationId xmlns:a16="http://schemas.microsoft.com/office/drawing/2014/main" id="{C73CEF38-7E42-473A-A209-3B7F1E46B003}"/>
              </a:ext>
            </a:extLst>
          </p:cNvPr>
          <p:cNvSpPr txBox="1">
            <a:spLocks/>
          </p:cNvSpPr>
          <p:nvPr/>
        </p:nvSpPr>
        <p:spPr>
          <a:xfrm>
            <a:off x="4430245" y="1557338"/>
            <a:ext cx="3527992"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Non-Formal</a:t>
            </a:r>
          </a:p>
        </p:txBody>
      </p:sp>
      <p:sp>
        <p:nvSpPr>
          <p:cNvPr id="59" name="Textplatzhalter 3">
            <a:extLst>
              <a:ext uri="{FF2B5EF4-FFF2-40B4-BE49-F238E27FC236}">
                <a16:creationId xmlns:a16="http://schemas.microsoft.com/office/drawing/2014/main" id="{9FEBED30-495A-469C-AC0D-29DAD387EA26}"/>
              </a:ext>
            </a:extLst>
          </p:cNvPr>
          <p:cNvSpPr txBox="1">
            <a:spLocks/>
          </p:cNvSpPr>
          <p:nvPr/>
        </p:nvSpPr>
        <p:spPr>
          <a:xfrm>
            <a:off x="8201671" y="1557338"/>
            <a:ext cx="3527992"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Informell</a:t>
            </a:r>
          </a:p>
        </p:txBody>
      </p:sp>
    </p:spTree>
    <p:extLst>
      <p:ext uri="{BB962C8B-B14F-4D97-AF65-F5344CB8AC3E}">
        <p14:creationId xmlns:p14="http://schemas.microsoft.com/office/powerpoint/2010/main" val="11063868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de-DE" dirty="0"/>
              <a:t>3. Formale Angebote im Rahmen der Aufstiegsfortbildung</a:t>
            </a:r>
            <a:endParaRPr lang="de-DE" noProof="0" dirty="0">
              <a:solidFill>
                <a:srgbClr val="D6851B"/>
              </a:solidFill>
            </a:endParaRP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2175507"/>
            <a:ext cx="2736000" cy="637849"/>
          </a:xfrm>
          <a:solidFill>
            <a:srgbClr val="E2A95F"/>
          </a:solidFill>
        </p:spPr>
        <p:txBody>
          <a:bodyPr wrap="square" lIns="36000" tIns="72000" rIns="36000" bIns="72000">
            <a:spAutoFit/>
          </a:bodyPr>
          <a:lstStyle/>
          <a:p>
            <a:pPr algn="ctr">
              <a:lnSpc>
                <a:spcPct val="100000"/>
              </a:lnSpc>
              <a:spcBef>
                <a:spcPts val="600"/>
              </a:spcBef>
            </a:pPr>
            <a:r>
              <a:rPr lang="de-DE" sz="1600" dirty="0"/>
              <a:t>Spezialisierende </a:t>
            </a:r>
            <a:br>
              <a:rPr lang="de-DE" sz="1600" dirty="0"/>
            </a:br>
            <a:r>
              <a:rPr lang="de-DE" sz="1600" dirty="0"/>
              <a:t>Höherqualifizierung</a:t>
            </a:r>
            <a:endParaRPr lang="de-DE" sz="1600" spc="20" dirty="0"/>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2" y="2891524"/>
            <a:ext cx="2736000" cy="1727103"/>
          </a:xfrm>
          <a:prstGeom prst="rect">
            <a:avLst/>
          </a:prstGeom>
          <a:solidFill>
            <a:srgbClr val="FBF3E8"/>
          </a:solidFill>
        </p:spPr>
        <p:txBody>
          <a:bodyPr vert="horz" wrap="square" lIns="144000" tIns="144000" rIns="72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600"/>
              </a:lnSpc>
              <a:spcBef>
                <a:spcPts val="0"/>
              </a:spcBef>
            </a:pPr>
            <a:r>
              <a:rPr lang="de-DE" sz="1400" spc="20" dirty="0">
                <a:solidFill>
                  <a:schemeClr val="tx1"/>
                </a:solidFill>
              </a:rPr>
              <a:t>z. B. Geprüfte/r Berufsspezialist/in – IT-Spezialist/in, Servicetechniker/in, Diätkoch/Diätköchin, Servicemonteur/in für Windenergieanlagentechnik, </a:t>
            </a:r>
            <a:br>
              <a:rPr lang="de-DE" sz="1400" spc="20" dirty="0">
                <a:solidFill>
                  <a:schemeClr val="tx1"/>
                </a:solidFill>
              </a:rPr>
            </a:br>
            <a:r>
              <a:rPr lang="de-DE" sz="1400" spc="20" dirty="0">
                <a:solidFill>
                  <a:schemeClr val="tx1"/>
                </a:solidFill>
              </a:rPr>
              <a:t>Wohnraumberater/in IHK</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3" y="1557338"/>
            <a:ext cx="2736000"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DQR 5</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3612144" y="2174643"/>
            <a:ext cx="2592000"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Aufstiegsfortbildung </a:t>
            </a:r>
            <a:br>
              <a:rPr lang="de-DE" sz="1600" dirty="0"/>
            </a:br>
            <a:r>
              <a:rPr lang="de-DE" sz="1600" spc="-10" dirty="0"/>
              <a:t>zum Meister/zur Meisterin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3612144" y="2890586"/>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600"/>
              </a:lnSpc>
              <a:spcBef>
                <a:spcPts val="0"/>
              </a:spcBef>
            </a:pPr>
            <a:r>
              <a:rPr lang="de-DE" sz="1400" spc="20" dirty="0">
                <a:solidFill>
                  <a:schemeClr val="tx1"/>
                </a:solidFill>
              </a:rPr>
              <a:t>z. B. Bachelor Professional*, </a:t>
            </a:r>
            <a:br>
              <a:rPr lang="de-DE" sz="1400" spc="20" dirty="0">
                <a:solidFill>
                  <a:schemeClr val="tx1"/>
                </a:solidFill>
              </a:rPr>
            </a:br>
            <a:r>
              <a:rPr lang="de-DE" sz="1400" spc="20" dirty="0">
                <a:solidFill>
                  <a:schemeClr val="tx1"/>
                </a:solidFill>
              </a:rPr>
              <a:t>Landwirtschaftsmeister/in, </a:t>
            </a:r>
            <a:br>
              <a:rPr lang="de-DE" sz="1400" spc="20" dirty="0">
                <a:solidFill>
                  <a:schemeClr val="tx1"/>
                </a:solidFill>
              </a:rPr>
            </a:br>
            <a:r>
              <a:rPr lang="de-DE" sz="1400" spc="20" dirty="0">
                <a:solidFill>
                  <a:schemeClr val="tx1"/>
                </a:solidFill>
              </a:rPr>
              <a:t>Küchenmeister/in,  Restaurantmeister/in, Elektrotechnikermeister/in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3612575" y="1557338"/>
            <a:ext cx="8100000"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DQR 6</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6366359" y="2168525"/>
            <a:ext cx="2592000"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Technische </a:t>
            </a:r>
            <a:br>
              <a:rPr lang="de-DE" sz="1600" dirty="0"/>
            </a:br>
            <a:r>
              <a:rPr lang="de-DE" sz="1600" dirty="0"/>
              <a:t>Aufstiegsfortbildung</a:t>
            </a:r>
            <a:endParaRPr lang="de-DE" sz="1600" spc="20" dirty="0"/>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6366359" y="2890587"/>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600"/>
              </a:lnSpc>
              <a:spcBef>
                <a:spcPts val="0"/>
              </a:spcBef>
            </a:pPr>
            <a:r>
              <a:rPr lang="de-DE" sz="1400" spc="-10" dirty="0">
                <a:solidFill>
                  <a:schemeClr val="tx1"/>
                </a:solidFill>
              </a:rPr>
              <a:t>z. B. Bachelor Professional*, </a:t>
            </a:r>
            <a:br>
              <a:rPr lang="de-DE" sz="1400" spc="-10" dirty="0">
                <a:solidFill>
                  <a:schemeClr val="tx1"/>
                </a:solidFill>
              </a:rPr>
            </a:br>
            <a:r>
              <a:rPr lang="de-DE" sz="1400" spc="-10" dirty="0">
                <a:solidFill>
                  <a:schemeClr val="tx1"/>
                </a:solidFill>
              </a:rPr>
              <a:t>Techniker/in Agrartechnik, </a:t>
            </a:r>
            <a:br>
              <a:rPr lang="de-DE" sz="1400" spc="-10" dirty="0">
                <a:solidFill>
                  <a:schemeClr val="tx1"/>
                </a:solidFill>
              </a:rPr>
            </a:br>
            <a:r>
              <a:rPr lang="de-DE" sz="1400" spc="20" dirty="0">
                <a:solidFill>
                  <a:schemeClr val="tx1"/>
                </a:solidFill>
              </a:rPr>
              <a:t>Techniker/in Lebensmitteltechnik, </a:t>
            </a:r>
            <a:br>
              <a:rPr lang="de-DE" sz="1400" spc="20" dirty="0">
                <a:solidFill>
                  <a:schemeClr val="tx1"/>
                </a:solidFill>
              </a:rPr>
            </a:br>
            <a:r>
              <a:rPr lang="de-DE" sz="1400" spc="20" dirty="0">
                <a:solidFill>
                  <a:schemeClr val="tx1"/>
                </a:solidFill>
              </a:rPr>
              <a:t>Techniker/in Gebäudesystemtechnik</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9120574" y="2174643"/>
            <a:ext cx="2592000" cy="637849"/>
          </a:xfrm>
          <a:prstGeom prst="rect">
            <a:avLst/>
          </a:prstGeom>
          <a:solidFill>
            <a:srgbClr val="E2A95F"/>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Kaufmännische Aufstiegsfortbildung </a:t>
            </a:r>
            <a:endParaRPr lang="de-DE" sz="1600" spc="20" dirty="0"/>
          </a:p>
        </p:txBody>
      </p:sp>
      <p:sp>
        <p:nvSpPr>
          <p:cNvPr id="18" name="Textplatzhalter 3">
            <a:extLst>
              <a:ext uri="{FF2B5EF4-FFF2-40B4-BE49-F238E27FC236}">
                <a16:creationId xmlns:a16="http://schemas.microsoft.com/office/drawing/2014/main" id="{26136F7C-27AE-409A-8D9A-8639500E0AB8}"/>
              </a:ext>
            </a:extLst>
          </p:cNvPr>
          <p:cNvSpPr txBox="1">
            <a:spLocks/>
          </p:cNvSpPr>
          <p:nvPr/>
        </p:nvSpPr>
        <p:spPr>
          <a:xfrm>
            <a:off x="9120573" y="2891524"/>
            <a:ext cx="2592001" cy="1727103"/>
          </a:xfrm>
          <a:prstGeom prst="rect">
            <a:avLst/>
          </a:prstGeom>
          <a:solidFill>
            <a:srgbClr val="FBF3E8"/>
          </a:solidFill>
        </p:spPr>
        <p:txBody>
          <a:bodyPr vert="horz" wrap="square" lIns="144000" tIns="144000" rIns="72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600"/>
              </a:lnSpc>
              <a:spcBef>
                <a:spcPts val="0"/>
              </a:spcBef>
            </a:pPr>
            <a:r>
              <a:rPr lang="de-DE" sz="1400" spc="20" dirty="0">
                <a:solidFill>
                  <a:schemeClr val="tx1"/>
                </a:solidFill>
              </a:rPr>
              <a:t>z. B. Bachelor Professional*, Fachagrarwirt/in Rechnungswesen, Wirtschaftsfachwirt/in, Industriefachwirt/in, </a:t>
            </a:r>
            <a:br>
              <a:rPr lang="de-DE" sz="1400" spc="20" dirty="0">
                <a:solidFill>
                  <a:schemeClr val="tx1"/>
                </a:solidFill>
              </a:rPr>
            </a:br>
            <a:r>
              <a:rPr lang="de-DE" sz="1400" dirty="0">
                <a:solidFill>
                  <a:schemeClr val="tx1"/>
                </a:solidFill>
              </a:rPr>
              <a:t>Medien- und Verlagsfachwirt/in, Bilanzbuchhalter/in</a:t>
            </a:r>
          </a:p>
        </p:txBody>
      </p:sp>
      <p:sp>
        <p:nvSpPr>
          <p:cNvPr id="15" name="Rechteck 14">
            <a:extLst>
              <a:ext uri="{FF2B5EF4-FFF2-40B4-BE49-F238E27FC236}">
                <a16:creationId xmlns:a16="http://schemas.microsoft.com/office/drawing/2014/main" id="{BDA928BF-3021-4CEE-B223-CFDA8EAA1F4E}"/>
              </a:ext>
            </a:extLst>
          </p:cNvPr>
          <p:cNvSpPr/>
          <p:nvPr/>
        </p:nvSpPr>
        <p:spPr>
          <a:xfrm>
            <a:off x="525582" y="5464202"/>
            <a:ext cx="7447740" cy="246221"/>
          </a:xfrm>
          <a:prstGeom prst="rect">
            <a:avLst/>
          </a:prstGeom>
        </p:spPr>
        <p:txBody>
          <a:bodyPr wrap="square">
            <a:spAutoFit/>
          </a:bodyPr>
          <a:lstStyle/>
          <a:p>
            <a:r>
              <a:rPr lang="de-DE" sz="1000" dirty="0"/>
              <a:t> * kann seit Ende 2020 alleine oder gemeinsam mit alter Bezeichnung geführt werden</a:t>
            </a:r>
          </a:p>
        </p:txBody>
      </p:sp>
    </p:spTree>
    <p:extLst>
      <p:ext uri="{BB962C8B-B14F-4D97-AF65-F5344CB8AC3E}">
        <p14:creationId xmlns:p14="http://schemas.microsoft.com/office/powerpoint/2010/main" val="70489151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de-DE" dirty="0"/>
              <a:t>3. Formale Angebote im Rahmen der Aufstiegsfortbildung</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2" y="2176145"/>
            <a:ext cx="3528000" cy="637849"/>
          </a:xfrm>
          <a:solidFill>
            <a:srgbClr val="E2A95F"/>
          </a:solidFill>
        </p:spPr>
        <p:txBody>
          <a:bodyPr wrap="square" lIns="36000" tIns="72000" rIns="36000" bIns="72000">
            <a:spAutoFit/>
          </a:bodyPr>
          <a:lstStyle/>
          <a:p>
            <a:pPr algn="ctr">
              <a:lnSpc>
                <a:spcPct val="100000"/>
              </a:lnSpc>
              <a:spcBef>
                <a:spcPts val="600"/>
              </a:spcBef>
            </a:pPr>
            <a:r>
              <a:rPr lang="de-DE" sz="1600" dirty="0"/>
              <a:t>Fortgeschrittene </a:t>
            </a:r>
            <a:br>
              <a:rPr lang="de-DE" sz="1600" dirty="0"/>
            </a:br>
            <a:r>
              <a:rPr lang="de-DE" sz="1600" dirty="0"/>
              <a:t>Aufstiegsfortbildung </a:t>
            </a:r>
            <a:endParaRPr lang="de-DE" sz="1600" spc="20" dirty="0"/>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5" y="2895211"/>
            <a:ext cx="3527997" cy="1433902"/>
          </a:xfrm>
          <a:prstGeom prst="rect">
            <a:avLst/>
          </a:prstGeom>
          <a:solidFill>
            <a:srgbClr val="FBF3E8"/>
          </a:solidFill>
        </p:spPr>
        <p:txBody>
          <a:bodyPr vert="horz" wrap="square" lIns="72000" tIns="144000" rIns="72000" bIns="144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800"/>
              </a:lnSpc>
              <a:spcBef>
                <a:spcPts val="0"/>
              </a:spcBef>
            </a:pPr>
            <a:r>
              <a:rPr lang="de-DE" sz="1400" spc="20" dirty="0">
                <a:solidFill>
                  <a:schemeClr val="tx1"/>
                </a:solidFill>
              </a:rPr>
              <a:t>z. B. Master Professional*,</a:t>
            </a:r>
            <a:br>
              <a:rPr lang="de-DE" sz="1400" spc="20" dirty="0">
                <a:solidFill>
                  <a:schemeClr val="tx1"/>
                </a:solidFill>
              </a:rPr>
            </a:br>
            <a:r>
              <a:rPr lang="de-DE" sz="1400" spc="20" dirty="0">
                <a:solidFill>
                  <a:schemeClr val="tx1"/>
                </a:solidFill>
              </a:rPr>
              <a:t> Technische/r Betriebswirt/in, </a:t>
            </a:r>
            <a:br>
              <a:rPr lang="de-DE" sz="1400" spc="20" dirty="0">
                <a:solidFill>
                  <a:schemeClr val="tx1"/>
                </a:solidFill>
              </a:rPr>
            </a:br>
            <a:r>
              <a:rPr lang="de-DE" sz="1400" spc="20" dirty="0">
                <a:solidFill>
                  <a:schemeClr val="tx1"/>
                </a:solidFill>
              </a:rPr>
              <a:t>Kaufmännische/r Betriebswirt/in, </a:t>
            </a:r>
            <a:br>
              <a:rPr lang="de-DE" sz="1400" spc="20" dirty="0">
                <a:solidFill>
                  <a:schemeClr val="tx1"/>
                </a:solidFill>
              </a:rPr>
            </a:br>
            <a:r>
              <a:rPr lang="de-DE" sz="1400" spc="20" dirty="0">
                <a:solidFill>
                  <a:schemeClr val="tx1"/>
                </a:solidFill>
              </a:rPr>
              <a:t>Geprüfte/r Berufspädagoge/in*</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4" y="1559075"/>
            <a:ext cx="7261168" cy="468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DQR 7</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1982" y="2176145"/>
            <a:ext cx="3528000"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Akademisches Masterstudium </a:t>
            </a:r>
            <a:br>
              <a:rPr lang="de-DE" sz="1600" dirty="0"/>
            </a:br>
            <a:r>
              <a:rPr lang="de-DE" sz="1600" dirty="0"/>
              <a:t>an einer (Fach-/) Hochschule </a:t>
            </a:r>
            <a:endParaRPr lang="de-DE" sz="1600" spc="20" dirty="0"/>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3" y="2891063"/>
            <a:ext cx="3521920" cy="1438049"/>
          </a:xfrm>
          <a:prstGeom prst="rect">
            <a:avLst/>
          </a:prstGeom>
          <a:solidFill>
            <a:srgbClr val="FBF3E8"/>
          </a:solidFill>
        </p:spPr>
        <p:txBody>
          <a:bodyPr vert="horz" wrap="square" lIns="72000" tIns="144000" rIns="72000" bIns="144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800"/>
              </a:lnSpc>
              <a:spcBef>
                <a:spcPts val="0"/>
              </a:spcBef>
            </a:pPr>
            <a:r>
              <a:rPr lang="en-US" sz="1400" spc="20" dirty="0">
                <a:solidFill>
                  <a:schemeClr val="tx1"/>
                </a:solidFill>
              </a:rPr>
              <a:t>z. B. Master of Science (M. Sc.) Agrartechnik, </a:t>
            </a:r>
            <a:br>
              <a:rPr lang="en-US" sz="1400" spc="20" dirty="0">
                <a:solidFill>
                  <a:schemeClr val="tx1"/>
                </a:solidFill>
              </a:rPr>
            </a:br>
            <a:r>
              <a:rPr lang="en-US" sz="1400" spc="20" dirty="0">
                <a:solidFill>
                  <a:schemeClr val="tx1"/>
                </a:solidFill>
              </a:rPr>
              <a:t>M.Sc. Lebensmitteltechnologie, </a:t>
            </a:r>
            <a:br>
              <a:rPr lang="en-US" sz="1400" spc="20" dirty="0">
                <a:solidFill>
                  <a:schemeClr val="tx1"/>
                </a:solidFill>
              </a:rPr>
            </a:br>
            <a:r>
              <a:rPr lang="en-US" sz="1400" spc="20" dirty="0">
                <a:solidFill>
                  <a:schemeClr val="tx1"/>
                </a:solidFill>
              </a:rPr>
              <a:t>M.Sc. Business Administration, </a:t>
            </a:r>
            <a:br>
              <a:rPr lang="en-US" sz="1400" spc="20" dirty="0">
                <a:solidFill>
                  <a:schemeClr val="tx1"/>
                </a:solidFill>
              </a:rPr>
            </a:br>
            <a:r>
              <a:rPr lang="en-US" sz="1400" spc="20" dirty="0">
                <a:solidFill>
                  <a:schemeClr val="tx1"/>
                </a:solidFill>
              </a:rPr>
              <a:t>M.Sc. Green Electronics</a:t>
            </a:r>
          </a:p>
          <a:p>
            <a:pPr algn="ctr">
              <a:lnSpc>
                <a:spcPts val="1500"/>
              </a:lnSpc>
              <a:spcBef>
                <a:spcPts val="0"/>
              </a:spcBef>
            </a:pPr>
            <a:endParaRPr lang="en-US" sz="1200" spc="20" dirty="0">
              <a:solidFill>
                <a:schemeClr val="tx1"/>
              </a:solidFill>
            </a:endParaRP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8137316" y="1559075"/>
            <a:ext cx="3575259" cy="468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DQR 8</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5" y="217614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Promotion </a:t>
            </a:r>
            <a:br>
              <a:rPr lang="de-DE" sz="1600" dirty="0"/>
            </a:br>
            <a:r>
              <a:rPr lang="de-DE" sz="1600" dirty="0"/>
              <a:t>an einer Hochschule</a:t>
            </a:r>
            <a:endParaRPr lang="de-DE" sz="1600" spc="20" dirty="0"/>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6" y="2895211"/>
            <a:ext cx="3575259" cy="1433901"/>
          </a:xfrm>
          <a:prstGeom prst="rect">
            <a:avLst/>
          </a:prstGeom>
          <a:solidFill>
            <a:srgbClr val="FBF3E8"/>
          </a:solidFill>
        </p:spPr>
        <p:txBody>
          <a:bodyPr vert="horz" wrap="square" lIns="72000" tIns="144000" rIns="72000" bIns="144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800"/>
              </a:lnSpc>
              <a:spcBef>
                <a:spcPts val="0"/>
              </a:spcBef>
            </a:pPr>
            <a:r>
              <a:rPr lang="de-DE" sz="1400" spc="20" dirty="0">
                <a:solidFill>
                  <a:schemeClr val="tx1"/>
                </a:solidFill>
              </a:rPr>
              <a:t>z. B. Promovierte/r Agrarwissenschaftler/in (Dr. agr.), Promovierte/r Ökonom/in (Dr. oec.), </a:t>
            </a:r>
            <a:br>
              <a:rPr lang="de-DE" sz="1400" spc="20" dirty="0">
                <a:solidFill>
                  <a:schemeClr val="tx1"/>
                </a:solidFill>
              </a:rPr>
            </a:br>
            <a:r>
              <a:rPr lang="de-DE" sz="1400" spc="20" dirty="0">
                <a:solidFill>
                  <a:schemeClr val="tx1"/>
                </a:solidFill>
              </a:rPr>
              <a:t>Promovierte/r Ernährungswissenschaftler/in (Dr. oec. troph.), </a:t>
            </a:r>
            <a:br>
              <a:rPr lang="de-DE" sz="1400" spc="20" dirty="0">
                <a:solidFill>
                  <a:schemeClr val="tx1"/>
                </a:solidFill>
              </a:rPr>
            </a:br>
            <a:r>
              <a:rPr lang="de-DE" sz="1400" spc="20" dirty="0">
                <a:solidFill>
                  <a:schemeClr val="tx1"/>
                </a:solidFill>
              </a:rPr>
              <a:t>Promovierte/r Ingenieur/in (Dr. Ing.)</a:t>
            </a:r>
          </a:p>
          <a:p>
            <a:pPr algn="ctr">
              <a:lnSpc>
                <a:spcPts val="1500"/>
              </a:lnSpc>
              <a:spcBef>
                <a:spcPts val="0"/>
              </a:spcBef>
            </a:pPr>
            <a:endParaRPr lang="de-DE" sz="1200" spc="-10" dirty="0">
              <a:solidFill>
                <a:schemeClr val="tx1"/>
              </a:solidFill>
            </a:endParaRPr>
          </a:p>
        </p:txBody>
      </p:sp>
      <p:sp>
        <p:nvSpPr>
          <p:cNvPr id="16" name="Rechteck 15">
            <a:extLst>
              <a:ext uri="{FF2B5EF4-FFF2-40B4-BE49-F238E27FC236}">
                <a16:creationId xmlns:a16="http://schemas.microsoft.com/office/drawing/2014/main" id="{15C0AE68-922D-43D9-92E8-DF0C1846F13E}"/>
              </a:ext>
            </a:extLst>
          </p:cNvPr>
          <p:cNvSpPr/>
          <p:nvPr/>
        </p:nvSpPr>
        <p:spPr>
          <a:xfrm>
            <a:off x="525582" y="5464202"/>
            <a:ext cx="7447740" cy="246221"/>
          </a:xfrm>
          <a:prstGeom prst="rect">
            <a:avLst/>
          </a:prstGeom>
        </p:spPr>
        <p:txBody>
          <a:bodyPr wrap="square">
            <a:spAutoFit/>
          </a:bodyPr>
          <a:lstStyle/>
          <a:p>
            <a:r>
              <a:rPr lang="de-DE" sz="1000" dirty="0"/>
              <a:t> * kann seit Ende 2020 alleine oder gemeinsam mit alter Bezeichnung geführt werden</a:t>
            </a:r>
          </a:p>
        </p:txBody>
      </p:sp>
    </p:spTree>
    <p:extLst>
      <p:ext uri="{BB962C8B-B14F-4D97-AF65-F5344CB8AC3E}">
        <p14:creationId xmlns:p14="http://schemas.microsoft.com/office/powerpoint/2010/main" val="420408444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rmAutofit fontScale="90000"/>
          </a:bodyPr>
          <a:lstStyle/>
          <a:p>
            <a:r>
              <a:rPr lang="de-DE" dirty="0"/>
              <a:t>4. </a:t>
            </a:r>
            <a:r>
              <a:rPr lang="de-DE" sz="2700" dirty="0"/>
              <a:t>Weitere formale Angebote</a:t>
            </a:r>
            <a:br>
              <a:rPr lang="de-DE" dirty="0"/>
            </a:br>
            <a:endParaRPr lang="de-DE" dirty="0"/>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4" y="1559075"/>
            <a:ext cx="11053760" cy="468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DQR 3-6</a:t>
            </a:r>
          </a:p>
        </p:txBody>
      </p:sp>
      <p:sp>
        <p:nvSpPr>
          <p:cNvPr id="15" name="Textplatzhalter 3">
            <a:extLst>
              <a:ext uri="{FF2B5EF4-FFF2-40B4-BE49-F238E27FC236}">
                <a16:creationId xmlns:a16="http://schemas.microsoft.com/office/drawing/2014/main" id="{40E15D40-6294-404D-9276-DEA1B5E4B120}"/>
              </a:ext>
            </a:extLst>
          </p:cNvPr>
          <p:cNvSpPr txBox="1">
            <a:spLocks/>
          </p:cNvSpPr>
          <p:nvPr/>
        </p:nvSpPr>
        <p:spPr>
          <a:xfrm>
            <a:off x="658814" y="2169050"/>
            <a:ext cx="2664000" cy="1130291"/>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Umschulung: </a:t>
            </a:r>
            <a:br>
              <a:rPr lang="de-DE" sz="1600" dirty="0"/>
            </a:br>
            <a:r>
              <a:rPr lang="de-DE" sz="1600" dirty="0"/>
              <a:t>Qualifizierung für eine andere als die zuvor erlernte </a:t>
            </a:r>
            <a:br>
              <a:rPr lang="de-DE" sz="1600" dirty="0"/>
            </a:br>
            <a:r>
              <a:rPr lang="de-DE" sz="1600" dirty="0"/>
              <a:t>und ausgeübte Tätigkeit</a:t>
            </a:r>
          </a:p>
        </p:txBody>
      </p:sp>
      <p:sp>
        <p:nvSpPr>
          <p:cNvPr id="18" name="Textplatzhalter 3">
            <a:extLst>
              <a:ext uri="{FF2B5EF4-FFF2-40B4-BE49-F238E27FC236}">
                <a16:creationId xmlns:a16="http://schemas.microsoft.com/office/drawing/2014/main" id="{BF6CC216-CA7E-4D17-BB1B-E60DAF495C87}"/>
              </a:ext>
            </a:extLst>
          </p:cNvPr>
          <p:cNvSpPr txBox="1">
            <a:spLocks/>
          </p:cNvSpPr>
          <p:nvPr/>
        </p:nvSpPr>
        <p:spPr>
          <a:xfrm>
            <a:off x="3455401"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Nachholen von schulischen und beruflichen Abschlüssen </a:t>
            </a:r>
            <a:br>
              <a:rPr lang="de-DE" sz="1600" dirty="0"/>
            </a:br>
            <a:r>
              <a:rPr lang="de-DE" sz="1600" dirty="0"/>
              <a:t>(= Zweiter Bildungsweg)</a:t>
            </a:r>
          </a:p>
        </p:txBody>
      </p:sp>
      <p:sp>
        <p:nvSpPr>
          <p:cNvPr id="20" name="Textplatzhalter 3">
            <a:extLst>
              <a:ext uri="{FF2B5EF4-FFF2-40B4-BE49-F238E27FC236}">
                <a16:creationId xmlns:a16="http://schemas.microsoft.com/office/drawing/2014/main" id="{99D40514-35E7-4207-B4C3-B603507B9BE4}"/>
              </a:ext>
            </a:extLst>
          </p:cNvPr>
          <p:cNvSpPr txBox="1">
            <a:spLocks/>
          </p:cNvSpPr>
          <p:nvPr/>
        </p:nvSpPr>
        <p:spPr>
          <a:xfrm>
            <a:off x="6251988"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Erwerb von </a:t>
            </a:r>
            <a:br>
              <a:rPr lang="de-DE" sz="1600" dirty="0"/>
            </a:br>
            <a:r>
              <a:rPr lang="de-DE" sz="1600" dirty="0"/>
              <a:t>Teilqualifikationen</a:t>
            </a:r>
          </a:p>
        </p:txBody>
      </p:sp>
      <p:sp>
        <p:nvSpPr>
          <p:cNvPr id="22" name="Textplatzhalter 3">
            <a:extLst>
              <a:ext uri="{FF2B5EF4-FFF2-40B4-BE49-F238E27FC236}">
                <a16:creationId xmlns:a16="http://schemas.microsoft.com/office/drawing/2014/main" id="{355E69DC-C932-4355-85ED-70AA305A8BDC}"/>
              </a:ext>
            </a:extLst>
          </p:cNvPr>
          <p:cNvSpPr txBox="1">
            <a:spLocks/>
          </p:cNvSpPr>
          <p:nvPr/>
        </p:nvSpPr>
        <p:spPr>
          <a:xfrm>
            <a:off x="9048574"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Wissenschaftliche Weiterbildung an Hochschulen und Forschungseinrichtungen</a:t>
            </a:r>
          </a:p>
        </p:txBody>
      </p:sp>
      <p:sp>
        <p:nvSpPr>
          <p:cNvPr id="25" name="Inhaltsplatzhalter 4">
            <a:extLst>
              <a:ext uri="{FF2B5EF4-FFF2-40B4-BE49-F238E27FC236}">
                <a16:creationId xmlns:a16="http://schemas.microsoft.com/office/drawing/2014/main" id="{57794FE0-BAF2-4998-BE04-5F317E46737D}"/>
              </a:ext>
            </a:extLst>
          </p:cNvPr>
          <p:cNvSpPr txBox="1">
            <a:spLocks/>
          </p:cNvSpPr>
          <p:nvPr/>
        </p:nvSpPr>
        <p:spPr>
          <a:xfrm>
            <a:off x="384535" y="3429000"/>
            <a:ext cx="2938279" cy="2054508"/>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panose="05040102010807070707" pitchFamily="18" charset="2"/>
              <a:buChar char=""/>
            </a:pPr>
            <a:r>
              <a:rPr lang="de-DE" sz="1400" dirty="0">
                <a:latin typeface="+mj-lt"/>
              </a:rPr>
              <a:t>aus gesundheitlichen oder arbeitsmarktbezogenen Gründen</a:t>
            </a:r>
          </a:p>
          <a:p>
            <a:pPr marL="504000" lvl="1" indent="-216000">
              <a:lnSpc>
                <a:spcPts val="2000"/>
              </a:lnSpc>
              <a:spcBef>
                <a:spcPts val="600"/>
              </a:spcBef>
              <a:buClr>
                <a:srgbClr val="D6851B"/>
              </a:buClr>
              <a:buSzPct val="65000"/>
              <a:buFont typeface="Wingdings 3" panose="05040102010807070707" pitchFamily="18" charset="2"/>
              <a:buChar char=""/>
            </a:pPr>
            <a:r>
              <a:rPr lang="de-DE" sz="1400" dirty="0">
                <a:latin typeface="+mj-lt"/>
              </a:rPr>
              <a:t>in der Regel Verkürzung der Ausbildungszeit um ein Drittel </a:t>
            </a:r>
          </a:p>
        </p:txBody>
      </p:sp>
      <p:sp>
        <p:nvSpPr>
          <p:cNvPr id="28" name="Inhaltsplatzhalter 4">
            <a:extLst>
              <a:ext uri="{FF2B5EF4-FFF2-40B4-BE49-F238E27FC236}">
                <a16:creationId xmlns:a16="http://schemas.microsoft.com/office/drawing/2014/main" id="{00481E00-D56F-4E71-8786-3CC1816AF4B5}"/>
              </a:ext>
            </a:extLst>
          </p:cNvPr>
          <p:cNvSpPr txBox="1">
            <a:spLocks/>
          </p:cNvSpPr>
          <p:nvPr/>
        </p:nvSpPr>
        <p:spPr>
          <a:xfrm>
            <a:off x="3182041" y="3429000"/>
            <a:ext cx="2938280" cy="2054508"/>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panose="05040102010807070707" pitchFamily="18" charset="2"/>
              <a:buChar char=""/>
            </a:pPr>
            <a:r>
              <a:rPr lang="de-DE" sz="1400" dirty="0">
                <a:latin typeface="+mj-lt"/>
              </a:rPr>
              <a:t>berufsbegleitend oder in Vollzeit</a:t>
            </a:r>
          </a:p>
          <a:p>
            <a:pPr marL="504000" lvl="1" indent="-216000">
              <a:lnSpc>
                <a:spcPts val="2000"/>
              </a:lnSpc>
              <a:spcBef>
                <a:spcPts val="600"/>
              </a:spcBef>
              <a:buClr>
                <a:srgbClr val="D6851B"/>
              </a:buClr>
              <a:buSzPct val="65000"/>
              <a:buFont typeface="Wingdings 3" panose="05040102010807070707" pitchFamily="18" charset="2"/>
              <a:buChar char=""/>
            </a:pPr>
            <a:r>
              <a:rPr lang="de-DE" sz="1400" dirty="0">
                <a:latin typeface="+mj-lt"/>
              </a:rPr>
              <a:t>auch Erwerb der Hochschulzugangsberechtigung (= Abitur) möglich</a:t>
            </a:r>
          </a:p>
        </p:txBody>
      </p:sp>
      <p:sp>
        <p:nvSpPr>
          <p:cNvPr id="29" name="Inhaltsplatzhalter 4">
            <a:extLst>
              <a:ext uri="{FF2B5EF4-FFF2-40B4-BE49-F238E27FC236}">
                <a16:creationId xmlns:a16="http://schemas.microsoft.com/office/drawing/2014/main" id="{108862D6-B4E4-4A73-AEC7-D31749C05F9E}"/>
              </a:ext>
            </a:extLst>
          </p:cNvPr>
          <p:cNvSpPr txBox="1">
            <a:spLocks/>
          </p:cNvSpPr>
          <p:nvPr/>
        </p:nvSpPr>
        <p:spPr>
          <a:xfrm>
            <a:off x="5980011" y="3429000"/>
            <a:ext cx="2962482" cy="2054508"/>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panose="05040102010807070707" pitchFamily="18" charset="2"/>
              <a:buChar char=""/>
            </a:pPr>
            <a:r>
              <a:rPr lang="de-DE" sz="1400" dirty="0">
                <a:latin typeface="+mj-lt"/>
              </a:rPr>
              <a:t>nach mehreren Teilqualifizierungen: Abschlussprüfung </a:t>
            </a:r>
            <a:br>
              <a:rPr lang="de-DE" sz="1400" dirty="0">
                <a:latin typeface="+mj-lt"/>
              </a:rPr>
            </a:br>
            <a:r>
              <a:rPr lang="de-DE" sz="1400" dirty="0">
                <a:latin typeface="+mj-lt"/>
              </a:rPr>
              <a:t>vor der Kammer möglich</a:t>
            </a:r>
          </a:p>
        </p:txBody>
      </p:sp>
      <p:sp>
        <p:nvSpPr>
          <p:cNvPr id="30" name="Inhaltsplatzhalter 4">
            <a:extLst>
              <a:ext uri="{FF2B5EF4-FFF2-40B4-BE49-F238E27FC236}">
                <a16:creationId xmlns:a16="http://schemas.microsoft.com/office/drawing/2014/main" id="{D38F0D53-1F7B-415E-A866-7A32B9106054}"/>
              </a:ext>
            </a:extLst>
          </p:cNvPr>
          <p:cNvSpPr txBox="1">
            <a:spLocks/>
          </p:cNvSpPr>
          <p:nvPr/>
        </p:nvSpPr>
        <p:spPr>
          <a:xfrm>
            <a:off x="8783406" y="3429000"/>
            <a:ext cx="2962482" cy="2054508"/>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panose="05040102010807070707" pitchFamily="18" charset="2"/>
              <a:buChar char=""/>
            </a:pPr>
            <a:r>
              <a:rPr lang="de-DE" sz="1400" dirty="0">
                <a:latin typeface="+mj-lt"/>
              </a:rPr>
              <a:t>Schließt an einen ersten berufsqualifizierenden Abschluss </a:t>
            </a:r>
            <a:r>
              <a:rPr lang="de-DE" sz="1400" spc="-20" dirty="0">
                <a:latin typeface="+mj-lt"/>
              </a:rPr>
              <a:t>an eine berufspraktische Phase an</a:t>
            </a:r>
          </a:p>
          <a:p>
            <a:pPr marL="504000" lvl="1" indent="-216000">
              <a:lnSpc>
                <a:spcPts val="2000"/>
              </a:lnSpc>
              <a:spcBef>
                <a:spcPts val="600"/>
              </a:spcBef>
              <a:buClr>
                <a:srgbClr val="D6851B"/>
              </a:buClr>
              <a:buSzPct val="65000"/>
              <a:buFont typeface="Wingdings 3" panose="05040102010807070707" pitchFamily="18" charset="2"/>
              <a:buChar char=""/>
            </a:pPr>
            <a:r>
              <a:rPr lang="de-DE" sz="1400" dirty="0">
                <a:latin typeface="+mj-lt"/>
              </a:rPr>
              <a:t>Richtet sich an Berufstätige </a:t>
            </a:r>
            <a:br>
              <a:rPr lang="de-DE" sz="1400" dirty="0">
                <a:latin typeface="+mj-lt"/>
              </a:rPr>
            </a:br>
            <a:r>
              <a:rPr lang="de-DE" sz="1400" dirty="0">
                <a:latin typeface="+mj-lt"/>
              </a:rPr>
              <a:t>und knüpft an berufliche Erfahrungen an</a:t>
            </a:r>
          </a:p>
        </p:txBody>
      </p:sp>
    </p:spTree>
    <p:extLst>
      <p:ext uri="{BB962C8B-B14F-4D97-AF65-F5344CB8AC3E}">
        <p14:creationId xmlns:p14="http://schemas.microsoft.com/office/powerpoint/2010/main" val="243064192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Novelle des Berufsbildungsgesetzes (2020)</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Gesetzliche Regelungen</a:t>
            </a:r>
          </a:p>
        </p:txBody>
      </p:sp>
      <p:sp>
        <p:nvSpPr>
          <p:cNvPr id="18" name="Inhaltsplatzhalter 4">
            <a:extLst>
              <a:ext uri="{FF2B5EF4-FFF2-40B4-BE49-F238E27FC236}">
                <a16:creationId xmlns:a16="http://schemas.microsoft.com/office/drawing/2014/main" id="{ED53B23D-AA56-41F7-AC03-718BA0B5E096}"/>
              </a:ext>
            </a:extLst>
          </p:cNvPr>
          <p:cNvSpPr txBox="1">
            <a:spLocks/>
          </p:cNvSpPr>
          <p:nvPr/>
        </p:nvSpPr>
        <p:spPr>
          <a:xfrm>
            <a:off x="658812" y="1557337"/>
            <a:ext cx="9074151" cy="4319588"/>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600"/>
              </a:spcBef>
              <a:spcAft>
                <a:spcPts val="600"/>
              </a:spcAft>
              <a:buClr>
                <a:srgbClr val="D6851B"/>
              </a:buClr>
              <a:buSzPct val="65000"/>
              <a:buNone/>
            </a:pPr>
            <a:r>
              <a:rPr lang="de-DE" sz="1800" dirty="0">
                <a:latin typeface="+mj-lt"/>
              </a:rPr>
              <a:t>Einführung transparenter Fortbildungsstufen:</a:t>
            </a:r>
          </a:p>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latin typeface="+mj-lt"/>
              </a:rPr>
              <a:t>Zum Erreichen von</a:t>
            </a:r>
          </a:p>
          <a:p>
            <a:pPr marL="540000" lvl="1" indent="-252000">
              <a:lnSpc>
                <a:spcPts val="2000"/>
              </a:lnSpc>
              <a:spcBef>
                <a:spcPts val="600"/>
              </a:spcBef>
              <a:spcAft>
                <a:spcPts val="600"/>
              </a:spcAft>
              <a:buClr>
                <a:srgbClr val="D6851B"/>
              </a:buClr>
              <a:buSzPct val="65000"/>
              <a:buFont typeface="Wingdings 3" panose="05040102010807070707" pitchFamily="18" charset="2"/>
              <a:buChar char=""/>
            </a:pPr>
            <a:r>
              <a:rPr lang="de-DE" sz="1400" b="1" dirty="0">
                <a:solidFill>
                  <a:srgbClr val="D6851B"/>
                </a:solidFill>
                <a:latin typeface="+mj-lt"/>
              </a:rPr>
              <a:t>DQR 5: </a:t>
            </a:r>
            <a:r>
              <a:rPr lang="de-DE" sz="1400" dirty="0">
                <a:latin typeface="+mj-lt"/>
              </a:rPr>
              <a:t>Lernumfang mindestens 400 Stunden, Zulassung nach Erreichen des DQR 4 </a:t>
            </a:r>
            <a:br>
              <a:rPr lang="de-DE" sz="1400" dirty="0">
                <a:latin typeface="+mj-lt"/>
              </a:rPr>
            </a:br>
            <a:r>
              <a:rPr lang="de-DE" sz="1400" dirty="0">
                <a:latin typeface="+mj-lt"/>
              </a:rPr>
              <a:t>Nachweis der Vertiefung/Erweiterung vorhandener Kompetenzen</a:t>
            </a:r>
          </a:p>
          <a:p>
            <a:pPr marL="540000" lvl="1" indent="-252000">
              <a:lnSpc>
                <a:spcPts val="2000"/>
              </a:lnSpc>
              <a:spcBef>
                <a:spcPts val="600"/>
              </a:spcBef>
              <a:spcAft>
                <a:spcPts val="600"/>
              </a:spcAft>
              <a:buClr>
                <a:srgbClr val="D6851B"/>
              </a:buClr>
              <a:buSzPct val="65000"/>
              <a:buFont typeface="Wingdings 3" panose="05040102010807070707" pitchFamily="18" charset="2"/>
              <a:buChar char=""/>
            </a:pPr>
            <a:r>
              <a:rPr lang="de-DE" sz="1400" b="1" dirty="0">
                <a:solidFill>
                  <a:srgbClr val="D6851B"/>
                </a:solidFill>
                <a:latin typeface="+mj-lt"/>
              </a:rPr>
              <a:t>DQR 6: </a:t>
            </a:r>
            <a:r>
              <a:rPr lang="de-DE" sz="1400" dirty="0">
                <a:latin typeface="+mj-lt"/>
              </a:rPr>
              <a:t>Lernumfang mindestens 1.200 Stunden, Zulassung nach Erreichen des DQR 4</a:t>
            </a:r>
            <a:br>
              <a:rPr lang="de-DE" sz="1400" dirty="0">
                <a:latin typeface="+mj-lt"/>
              </a:rPr>
            </a:br>
            <a:r>
              <a:rPr lang="de-DE" sz="1400" dirty="0">
                <a:latin typeface="+mj-lt"/>
              </a:rPr>
              <a:t>Nachweis der Fähigkeit zur Übernahme von Leitungs- und Führungsaufgaben </a:t>
            </a:r>
          </a:p>
          <a:p>
            <a:pPr marL="540000" lvl="1" indent="-252000">
              <a:lnSpc>
                <a:spcPts val="2000"/>
              </a:lnSpc>
              <a:spcBef>
                <a:spcPts val="600"/>
              </a:spcBef>
              <a:spcAft>
                <a:spcPts val="600"/>
              </a:spcAft>
              <a:buClr>
                <a:srgbClr val="D6851B"/>
              </a:buClr>
              <a:buSzPct val="65000"/>
              <a:buFont typeface="Wingdings 3" panose="05040102010807070707" pitchFamily="18" charset="2"/>
              <a:buChar char=""/>
            </a:pPr>
            <a:r>
              <a:rPr lang="de-DE" sz="1400" b="1" dirty="0">
                <a:solidFill>
                  <a:srgbClr val="D6851B"/>
                </a:solidFill>
                <a:latin typeface="+mj-lt"/>
              </a:rPr>
              <a:t>DQR 7: </a:t>
            </a:r>
            <a:r>
              <a:rPr lang="de-DE" sz="1400" dirty="0">
                <a:latin typeface="+mj-lt"/>
              </a:rPr>
              <a:t>Lernumfang weitere 1.600 Stunden, Zulassung nach Erreichen des DQR 6</a:t>
            </a:r>
            <a:br>
              <a:rPr lang="de-DE" sz="1400" dirty="0">
                <a:latin typeface="+mj-lt"/>
              </a:rPr>
            </a:br>
            <a:r>
              <a:rPr lang="de-DE" sz="1400" dirty="0">
                <a:latin typeface="+mj-lt"/>
              </a:rPr>
              <a:t>Nachweis der Fähigkeit zur verantwortlichen Führung von Organisationen, </a:t>
            </a:r>
            <a:br>
              <a:rPr lang="de-DE" sz="1400" dirty="0">
                <a:latin typeface="+mj-lt"/>
              </a:rPr>
            </a:br>
            <a:r>
              <a:rPr lang="de-DE" sz="1400" dirty="0">
                <a:latin typeface="+mj-lt"/>
              </a:rPr>
              <a:t>zur Bearbeitung neuer, komplexer Problemstellungen, Entwicklung von Verfahren und Produkten</a:t>
            </a:r>
          </a:p>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latin typeface="+mj-lt"/>
              </a:rPr>
              <a:t>Schaffung von Prüfungsregelungen für Lehrgänge der höherqualifizierenden Berufsbildung</a:t>
            </a:r>
          </a:p>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latin typeface="+mj-lt"/>
              </a:rPr>
              <a:t>Zuordnung von entsprechenden Abschlüssen zum Deutschen Qualifikationsrahmen</a:t>
            </a:r>
          </a:p>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latin typeface="+mj-lt"/>
              </a:rPr>
              <a:t>Vergleichbarkeit beruflicher und akademischer Abschlüsse</a:t>
            </a:r>
          </a:p>
        </p:txBody>
      </p:sp>
      <p:pic>
        <p:nvPicPr>
          <p:cNvPr id="5" name="Grafik 4">
            <a:extLst>
              <a:ext uri="{FF2B5EF4-FFF2-40B4-BE49-F238E27FC236}">
                <a16:creationId xmlns:a16="http://schemas.microsoft.com/office/drawing/2014/main" id="{083E5195-1095-4D81-BE6D-F307F458D2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9145" y="1813357"/>
            <a:ext cx="671558" cy="1289391"/>
          </a:xfrm>
          <a:prstGeom prst="rect">
            <a:avLst/>
          </a:prstGeom>
        </p:spPr>
      </p:pic>
      <p:pic>
        <p:nvPicPr>
          <p:cNvPr id="6" name="Grafik 5">
            <a:extLst>
              <a:ext uri="{FF2B5EF4-FFF2-40B4-BE49-F238E27FC236}">
                <a16:creationId xmlns:a16="http://schemas.microsoft.com/office/drawing/2014/main" id="{4DA16903-56AD-493E-89FB-F14DF34CCC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2363" y="1179713"/>
            <a:ext cx="789511" cy="1515861"/>
          </a:xfrm>
          <a:prstGeom prst="rect">
            <a:avLst/>
          </a:prstGeom>
        </p:spPr>
      </p:pic>
      <p:pic>
        <p:nvPicPr>
          <p:cNvPr id="9" name="Grafik 8">
            <a:extLst>
              <a:ext uri="{FF2B5EF4-FFF2-40B4-BE49-F238E27FC236}">
                <a16:creationId xmlns:a16="http://schemas.microsoft.com/office/drawing/2014/main" id="{4D590B75-D962-4C16-B4D9-890C30F046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4923" y="2627116"/>
            <a:ext cx="973951" cy="1869987"/>
          </a:xfrm>
          <a:prstGeom prst="rect">
            <a:avLst/>
          </a:prstGeom>
        </p:spPr>
      </p:pic>
    </p:spTree>
    <p:extLst>
      <p:ext uri="{BB962C8B-B14F-4D97-AF65-F5344CB8AC3E}">
        <p14:creationId xmlns:p14="http://schemas.microsoft.com/office/powerpoint/2010/main" val="286851320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dirty="0"/>
              <a:t>Kosten und Nutzen der beruflichen Weiterbildung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6. Finanzierung</a:t>
            </a:r>
          </a:p>
        </p:txBody>
      </p:sp>
      <p:sp>
        <p:nvSpPr>
          <p:cNvPr id="18" name="Inhaltsplatzhalter 4">
            <a:extLst>
              <a:ext uri="{FF2B5EF4-FFF2-40B4-BE49-F238E27FC236}">
                <a16:creationId xmlns:a16="http://schemas.microsoft.com/office/drawing/2014/main" id="{ED53B23D-AA56-41F7-AC03-718BA0B5E096}"/>
              </a:ext>
            </a:extLst>
          </p:cNvPr>
          <p:cNvSpPr txBox="1">
            <a:spLocks/>
          </p:cNvSpPr>
          <p:nvPr/>
        </p:nvSpPr>
        <p:spPr>
          <a:xfrm>
            <a:off x="658813" y="2168525"/>
            <a:ext cx="5437188" cy="3708400"/>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latin typeface="+mj-lt"/>
              </a:rPr>
              <a:t>Da sowohl Individuen und Betriebe als auch Staat und Gesellschaft profitieren, Finanzierung durch diese drei Akteure zu jeweils einem Drittel (</a:t>
            </a:r>
            <a:r>
              <a:rPr lang="de-DE" sz="1200" dirty="0">
                <a:sym typeface="Wingdings" panose="05000000000000000000" pitchFamily="2" charset="2"/>
              </a:rPr>
              <a:t></a:t>
            </a:r>
            <a:r>
              <a:rPr lang="de-DE" sz="1600" dirty="0">
                <a:latin typeface="+mj-lt"/>
              </a:rPr>
              <a:t> Mischfinanzierung)</a:t>
            </a:r>
          </a:p>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t>Zahlreiche Förderprogramme des Staates, besonders im Bereich neuer Technologien.</a:t>
            </a:r>
          </a:p>
          <a:p>
            <a:pPr marL="285750" indent="-285750">
              <a:lnSpc>
                <a:spcPts val="2000"/>
              </a:lnSpc>
              <a:spcBef>
                <a:spcPts val="600"/>
              </a:spcBef>
              <a:spcAft>
                <a:spcPts val="600"/>
              </a:spcAft>
              <a:buClr>
                <a:srgbClr val="D6851B"/>
              </a:buClr>
              <a:buSzPct val="65000"/>
              <a:buFont typeface="Wingdings 3" panose="05040102010807070707" pitchFamily="18" charset="2"/>
              <a:buChar char=""/>
            </a:pPr>
            <a:endParaRPr lang="de-DE" sz="1600" dirty="0">
              <a:latin typeface="+mj-lt"/>
            </a:endParaRPr>
          </a:p>
          <a:p>
            <a:pPr marL="285750" indent="-285750">
              <a:lnSpc>
                <a:spcPts val="2000"/>
              </a:lnSpc>
              <a:spcBef>
                <a:spcPts val="600"/>
              </a:spcBef>
              <a:spcAft>
                <a:spcPts val="600"/>
              </a:spcAft>
              <a:buClr>
                <a:srgbClr val="D6851B"/>
              </a:buClr>
              <a:buSzPct val="65000"/>
              <a:buFont typeface="Wingdings 3" panose="05040102010807070707" pitchFamily="18" charset="2"/>
              <a:buChar char=""/>
            </a:pPr>
            <a:endParaRPr lang="de-DE" sz="1600" dirty="0">
              <a:latin typeface="+mj-lt"/>
            </a:endParaRPr>
          </a:p>
        </p:txBody>
      </p:sp>
      <p:sp>
        <p:nvSpPr>
          <p:cNvPr id="5" name="Inhaltsplatzhalter 4">
            <a:extLst>
              <a:ext uri="{FF2B5EF4-FFF2-40B4-BE49-F238E27FC236}">
                <a16:creationId xmlns:a16="http://schemas.microsoft.com/office/drawing/2014/main" id="{B969C286-5CA6-4A48-BB30-DDFCDECEAC0D}"/>
              </a:ext>
            </a:extLst>
          </p:cNvPr>
          <p:cNvSpPr txBox="1">
            <a:spLocks/>
          </p:cNvSpPr>
          <p:nvPr/>
        </p:nvSpPr>
        <p:spPr>
          <a:xfrm>
            <a:off x="6240463" y="2168525"/>
            <a:ext cx="5437188" cy="3192719"/>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latin typeface="+mj-lt"/>
              </a:rPr>
              <a:t>Positive Effekte auf Wirtschaftswachstum, technischen Fortschritt und Beschäftigung</a:t>
            </a:r>
          </a:p>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latin typeface="+mj-lt"/>
              </a:rPr>
              <a:t>Dadurch steigende Steuereinnahmen und sinkende Sozialausgaben</a:t>
            </a:r>
          </a:p>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latin typeface="+mj-lt"/>
              </a:rPr>
              <a:t>Steigerung der internationalen wirtschaftlichen Wettbewerbsfähigkeit, auch vor dem Hintergrund </a:t>
            </a:r>
            <a:br>
              <a:rPr lang="de-DE" sz="1600" dirty="0">
                <a:latin typeface="+mj-lt"/>
              </a:rPr>
            </a:br>
            <a:r>
              <a:rPr lang="de-DE" sz="1600" dirty="0">
                <a:latin typeface="+mj-lt"/>
              </a:rPr>
              <a:t>des Fachkräftemangels, des demographischen Wandels </a:t>
            </a:r>
            <a:br>
              <a:rPr lang="de-DE" sz="1600" dirty="0">
                <a:latin typeface="+mj-lt"/>
              </a:rPr>
            </a:br>
            <a:r>
              <a:rPr lang="de-DE" sz="1600" dirty="0">
                <a:latin typeface="+mj-lt"/>
              </a:rPr>
              <a:t>oder der Digitalisierung</a:t>
            </a:r>
          </a:p>
        </p:txBody>
      </p:sp>
      <p:sp>
        <p:nvSpPr>
          <p:cNvPr id="6" name="Textplatzhalter 3">
            <a:extLst>
              <a:ext uri="{FF2B5EF4-FFF2-40B4-BE49-F238E27FC236}">
                <a16:creationId xmlns:a16="http://schemas.microsoft.com/office/drawing/2014/main" id="{55F69CB5-8212-43BC-865F-6999029FF9BA}"/>
              </a:ext>
            </a:extLst>
          </p:cNvPr>
          <p:cNvSpPr txBox="1">
            <a:spLocks/>
          </p:cNvSpPr>
          <p:nvPr/>
        </p:nvSpPr>
        <p:spPr>
          <a:xfrm>
            <a:off x="658812" y="1557338"/>
            <a:ext cx="5437187"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spc="70" dirty="0"/>
              <a:t>Kosten</a:t>
            </a:r>
          </a:p>
        </p:txBody>
      </p:sp>
      <p:sp>
        <p:nvSpPr>
          <p:cNvPr id="7" name="Textplatzhalter 3">
            <a:extLst>
              <a:ext uri="{FF2B5EF4-FFF2-40B4-BE49-F238E27FC236}">
                <a16:creationId xmlns:a16="http://schemas.microsoft.com/office/drawing/2014/main" id="{4C342CE2-7D4D-4DC4-946D-500C1EB01872}"/>
              </a:ext>
            </a:extLst>
          </p:cNvPr>
          <p:cNvSpPr txBox="1">
            <a:spLocks/>
          </p:cNvSpPr>
          <p:nvPr/>
        </p:nvSpPr>
        <p:spPr>
          <a:xfrm>
            <a:off x="6240464" y="1557338"/>
            <a:ext cx="5437187"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spc="70" dirty="0"/>
              <a:t>Nutzen für: Staat und Gesellschaft</a:t>
            </a:r>
          </a:p>
        </p:txBody>
      </p:sp>
      <p:grpSp>
        <p:nvGrpSpPr>
          <p:cNvPr id="4" name="Gruppieren 3">
            <a:extLst>
              <a:ext uri="{FF2B5EF4-FFF2-40B4-BE49-F238E27FC236}">
                <a16:creationId xmlns:a16="http://schemas.microsoft.com/office/drawing/2014/main" id="{F8CA2A5C-E3D4-430D-831F-CF52872926F7}"/>
              </a:ext>
            </a:extLst>
          </p:cNvPr>
          <p:cNvGrpSpPr/>
          <p:nvPr/>
        </p:nvGrpSpPr>
        <p:grpSpPr>
          <a:xfrm>
            <a:off x="10875787" y="1241417"/>
            <a:ext cx="970883" cy="819296"/>
            <a:chOff x="10875787" y="1241417"/>
            <a:chExt cx="970883" cy="819296"/>
          </a:xfrm>
        </p:grpSpPr>
        <p:grpSp>
          <p:nvGrpSpPr>
            <p:cNvPr id="13" name="Gruppieren 12">
              <a:extLst>
                <a:ext uri="{FF2B5EF4-FFF2-40B4-BE49-F238E27FC236}">
                  <a16:creationId xmlns:a16="http://schemas.microsoft.com/office/drawing/2014/main" id="{CCCB68CB-A1FA-425A-B799-C29AA1DD6B69}"/>
                </a:ext>
              </a:extLst>
            </p:cNvPr>
            <p:cNvGrpSpPr/>
            <p:nvPr/>
          </p:nvGrpSpPr>
          <p:grpSpPr>
            <a:xfrm>
              <a:off x="10960843" y="1394268"/>
              <a:ext cx="774057" cy="664270"/>
              <a:chOff x="10960845" y="1438275"/>
              <a:chExt cx="521493" cy="447529"/>
            </a:xfrm>
          </p:grpSpPr>
          <p:sp>
            <p:nvSpPr>
              <p:cNvPr id="11" name="Rechteck: obere Ecken abgeschnitten 10">
                <a:extLst>
                  <a:ext uri="{FF2B5EF4-FFF2-40B4-BE49-F238E27FC236}">
                    <a16:creationId xmlns:a16="http://schemas.microsoft.com/office/drawing/2014/main" id="{9B32D202-36CC-4FFB-A47F-D5E56CF2197A}"/>
                  </a:ext>
                </a:extLst>
              </p:cNvPr>
              <p:cNvSpPr/>
              <p:nvPr/>
            </p:nvSpPr>
            <p:spPr>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61334D5-511D-443B-9D61-4E3730DE529B}"/>
                  </a:ext>
                </a:extLst>
              </p:cNvPr>
              <p:cNvSpPr/>
              <p:nvPr/>
            </p:nvSpPr>
            <p:spPr>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2B8E7A07-41A8-4327-BDA7-D1AA2E71C443}"/>
                  </a:ext>
                </a:extLst>
              </p:cNvPr>
              <p:cNvSpPr/>
              <p:nvPr/>
            </p:nvSpPr>
            <p:spPr>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a16="http://schemas.microsoft.com/office/drawing/2014/main" id="{ACEF7DD0-0EBE-4AAC-9904-57543EE5B7BF}"/>
                  </a:ext>
                </a:extLst>
              </p:cNvPr>
              <p:cNvSpPr/>
              <p:nvPr/>
            </p:nvSpPr>
            <p:spPr>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a16="http://schemas.microsoft.com/office/drawing/2014/main" id="{C39756F4-E0DC-4B06-8A98-3E37983C07EE}"/>
                  </a:ext>
                </a:extLst>
              </p:cNvPr>
              <p:cNvSpPr/>
              <p:nvPr/>
            </p:nvSpPr>
            <p:spPr>
              <a:xfrm rot="5400000">
                <a:off x="11195159" y="1598624"/>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9" name="Grafik 8">
              <a:extLst>
                <a:ext uri="{FF2B5EF4-FFF2-40B4-BE49-F238E27FC236}">
                  <a16:creationId xmlns:a16="http://schemas.microsoft.com/office/drawing/2014/main" id="{C9FEF29A-EAC7-444E-BBE4-17B4D5B026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75787" y="1241417"/>
              <a:ext cx="970883" cy="819296"/>
            </a:xfrm>
            <a:prstGeom prst="rect">
              <a:avLst/>
            </a:prstGeom>
          </p:spPr>
        </p:pic>
      </p:grpSp>
    </p:spTree>
    <p:extLst>
      <p:ext uri="{BB962C8B-B14F-4D97-AF65-F5344CB8AC3E}">
        <p14:creationId xmlns:p14="http://schemas.microsoft.com/office/powerpoint/2010/main" val="2382480318"/>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1667</Words>
  <Application>Microsoft Office PowerPoint</Application>
  <PresentationFormat>Breitbild</PresentationFormat>
  <Paragraphs>197</Paragraphs>
  <Slides>17</Slides>
  <Notes>9</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17</vt:i4>
      </vt:variant>
    </vt:vector>
  </HeadingPairs>
  <TitlesOfParts>
    <vt:vector size="24" baseType="lpstr">
      <vt:lpstr>Wingdings</vt:lpstr>
      <vt:lpstr>Courier New</vt:lpstr>
      <vt:lpstr>Wingdings 3</vt:lpstr>
      <vt:lpstr>Arial</vt:lpstr>
      <vt:lpstr>Calibri</vt:lpstr>
      <vt:lpstr>Office</vt:lpstr>
      <vt:lpstr>1_Office</vt:lpstr>
      <vt:lpstr> </vt:lpstr>
      <vt:lpstr>Inhalt</vt:lpstr>
      <vt:lpstr>1. Definition</vt:lpstr>
      <vt:lpstr>2. Formen der beruflichen Weiterbildung</vt:lpstr>
      <vt:lpstr>3. Formale Angebote im Rahmen der Aufstiegsfortbildung</vt:lpstr>
      <vt:lpstr>3. Formale Angebote im Rahmen der Aufstiegsfortbildung</vt:lpstr>
      <vt:lpstr>4. Weitere formale Angebote </vt:lpstr>
      <vt:lpstr>5. Gesetzliche Regelungen</vt:lpstr>
      <vt:lpstr>6. Finanzierung</vt:lpstr>
      <vt:lpstr>6. Finanzierung</vt:lpstr>
      <vt:lpstr>6. Finanzierung</vt:lpstr>
      <vt:lpstr>7. Non-formale Weiterbildung: Der Anbietermarkt </vt:lpstr>
      <vt:lpstr>8. Weiterbildungsbeteiligung </vt:lpstr>
      <vt:lpstr>8. Weiterbildungsbeteiligung </vt:lpstr>
      <vt:lpstr>8. Weiterbildungsbeteiligung </vt:lpstr>
      <vt:lpstr>Weitere Informationen</vt:lpstr>
      <vt:lpstr>GOVET im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424</cp:revision>
  <dcterms:created xsi:type="dcterms:W3CDTF">2020-12-18T10:19:10Z</dcterms:created>
  <dcterms:modified xsi:type="dcterms:W3CDTF">2026-06-02T11:46:43Z</dcterms:modified>
</cp:coreProperties>
</file>