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292" r:id="rId4"/>
    <p:sldId id="367" r:id="rId5"/>
    <p:sldId id="259" r:id="rId6"/>
    <p:sldId id="343" r:id="rId7"/>
    <p:sldId id="361" r:id="rId8"/>
    <p:sldId id="363" r:id="rId9"/>
    <p:sldId id="364" r:id="rId10"/>
    <p:sldId id="348" r:id="rId11"/>
    <p:sldId id="346" r:id="rId12"/>
    <p:sldId id="347" r:id="rId13"/>
    <p:sldId id="349" r:id="rId14"/>
    <p:sldId id="350" r:id="rId15"/>
    <p:sldId id="352" r:id="rId16"/>
    <p:sldId id="351" r:id="rId17"/>
    <p:sldId id="365" r:id="rId18"/>
    <p:sldId id="354" r:id="rId19"/>
    <p:sldId id="355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584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Baaden, Lisa-Marie" initials="BL" lastIdx="2" clrIdx="3">
    <p:extLst>
      <p:ext uri="{19B8F6BF-5375-455C-9EA6-DF929625EA0E}">
        <p15:presenceInfo xmlns:p15="http://schemas.microsoft.com/office/powerpoint/2012/main" userId="Baaden, Lisa-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684" autoAdjust="0"/>
  </p:normalViewPr>
  <p:slideViewPr>
    <p:cSldViewPr snapToGrid="0" showGuides="1">
      <p:cViewPr varScale="1">
        <p:scale>
          <a:sx n="82" d="100"/>
          <a:sy n="82" d="100"/>
        </p:scale>
        <p:origin x="1710" y="90"/>
      </p:cViewPr>
      <p:guideLst>
        <p:guide orient="horz" pos="1344"/>
        <p:guide pos="3976"/>
        <p:guide orient="horz" pos="2818"/>
        <p:guide orient="horz" pos="3362"/>
        <p:guide orient="horz" pos="3475"/>
        <p:guide pos="6584"/>
        <p:guide pos="6108"/>
        <p:guide orient="horz" pos="1162"/>
        <p:guide orient="horz" pos="2183"/>
        <p:guide orient="horz" pos="1502"/>
        <p:guide pos="642"/>
        <p:guide orient="horz" pos="20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Comisiones examinadoras con representación paritaria, normas de formación acordadas conjuntamente, control conjunto del sistema a todos los niveles.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alrededor de 70 % en la empresa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Normas de formación profesional, certificado expedido por la cámara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y desde las empresas, profesores estatales en los centros de formación profesional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Informes de datos, informe de formación profesional, normas de formación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>
                <a:latin typeface="+mn-lt"/>
              </a:rPr>
              <a:t>puestos a tiempo completo: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Full Time Equivalents (VZLE) </a:t>
            </a:r>
            <a:r>
              <a:rPr lang="es-ES" sz="1200" b="1" dirty="0">
                <a:latin typeface="+mn-lt"/>
              </a:rPr>
              <a:t>: </a:t>
            </a:r>
            <a:r>
              <a:rPr lang="en-US" dirty="0"/>
              <a:t>Statistical measure used by the Standing Conference of the Ministers of Education and Cultural Affairs (KMK). It </a:t>
            </a:r>
            <a:r>
              <a:rPr lang="en-US" dirty="0" err="1"/>
              <a:t>standardises</a:t>
            </a:r>
            <a:r>
              <a:rPr lang="en-US" dirty="0"/>
              <a:t> teachers’ working hours in order to reflect </a:t>
            </a:r>
            <a:r>
              <a:rPr lang="en-US" b="1" dirty="0"/>
              <a:t>actual staffing requirements</a:t>
            </a:r>
            <a:r>
              <a:rPr lang="en-US" dirty="0"/>
              <a:t>, regardless of part-time arrangements. One VZLE corresponds exactly to a </a:t>
            </a:r>
            <a:r>
              <a:rPr lang="en-US" b="1" dirty="0"/>
              <a:t>100 per cent full-time post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0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174DD6-8D25-D55A-1F3E-ACD364D7E3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3" y="5164760"/>
            <a:ext cx="1636905" cy="16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94118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3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sv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5.sv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enportal.bmftr.bund.de/portal/de/index.html" TargetMode="External"/><Relationship Id="rId3" Type="http://schemas.openxmlformats.org/officeDocument/2006/relationships/hyperlink" Target="https://www.govet.international/de/index.php" TargetMode="External"/><Relationship Id="rId7" Type="http://schemas.openxmlformats.org/officeDocument/2006/relationships/hyperlink" Target="https://www.kmk.org/" TargetMode="External"/><Relationship Id="rId12" Type="http://schemas.openxmlformats.org/officeDocument/2006/relationships/hyperlink" Target="http://www.foraus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mbfsfj.bund.de/bmbfsfj/service/publikationen/berufsbildungsbericht-2026-285646" TargetMode="External"/><Relationship Id="rId11" Type="http://schemas.openxmlformats.org/officeDocument/2006/relationships/hyperlink" Target="http://www.leando.de/" TargetMode="External"/><Relationship Id="rId5" Type="http://schemas.openxmlformats.org/officeDocument/2006/relationships/hyperlink" Target="https://www.bibb.de/datenreport/de/index.php" TargetMode="External"/><Relationship Id="rId10" Type="http://schemas.openxmlformats.org/officeDocument/2006/relationships/hyperlink" Target="http://www.lehrer-werden.de/" TargetMode="External"/><Relationship Id="rId4" Type="http://schemas.openxmlformats.org/officeDocument/2006/relationships/hyperlink" Target="http://www.govet.international/" TargetMode="External"/><Relationship Id="rId9" Type="http://schemas.openxmlformats.org/officeDocument/2006/relationships/hyperlink" Target="https://www.destatis.de/EN/Themes/Society-Environment/Education-Research-Culture/Vocational-Training/_node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km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/>
          </a:bodyPr>
          <a:lstStyle/>
          <a:p>
            <a:r>
              <a:rPr lang="es-ES"/>
              <a:t>Formación profesional en Alemania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713072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600" b="1" dirty="0">
                <a:latin typeface="+mj-lt"/>
              </a:rPr>
              <a:t>Personal de formación profesional en la empresa y en el centro de formación profesional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El alma de la formación profesional dual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aprendizaje: el personal de formación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74991" y="773316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Convertirse en formador(a) – una opción posible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6AC730-30DF-4C8D-8E86-A955EDB6CE54}"/>
              </a:ext>
            </a:extLst>
          </p:cNvPr>
          <p:cNvCxnSpPr>
            <a:cxnSpLocks/>
          </p:cNvCxnSpPr>
          <p:nvPr/>
        </p:nvCxnSpPr>
        <p:spPr>
          <a:xfrm>
            <a:off x="5980726" y="3177000"/>
            <a:ext cx="0" cy="71657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6137693-6933-4DC3-B0C9-A1DB6BB6C5C3}"/>
              </a:ext>
            </a:extLst>
          </p:cNvPr>
          <p:cNvSpPr txBox="1"/>
          <p:nvPr/>
        </p:nvSpPr>
        <p:spPr>
          <a:xfrm>
            <a:off x="4221384" y="3947625"/>
            <a:ext cx="3504499" cy="422405"/>
          </a:xfrm>
          <a:prstGeom prst="rect">
            <a:avLst/>
          </a:prstGeom>
          <a:noFill/>
          <a:ln w="31750">
            <a:solidFill>
              <a:srgbClr val="E27F1C"/>
            </a:solidFill>
            <a:miter lim="800000"/>
          </a:ln>
        </p:spPr>
        <p:txBody>
          <a:bodyPr wrap="square" lIns="144000" tIns="72000" rIns="144000" bIns="72000" rtlCol="0" anchor="ctr" anchorCtr="0">
            <a:spAutoFit/>
          </a:bodyPr>
          <a:lstStyle/>
          <a:p>
            <a:pPr algn="ctr"/>
            <a:r>
              <a:rPr lang="es-ES" dirty="0"/>
              <a:t>Formación continua y examen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43D02-B8FB-4B4D-9EED-AB17B3DC8148}"/>
              </a:ext>
            </a:extLst>
          </p:cNvPr>
          <p:cNvSpPr txBox="1"/>
          <p:nvPr/>
        </p:nvSpPr>
        <p:spPr>
          <a:xfrm>
            <a:off x="665439" y="4513396"/>
            <a:ext cx="225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Aprender una profesión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3342025" y="4510634"/>
            <a:ext cx="25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Poner en práctica la profesión aprendida como trabajador cualificado y a la vez transmitir (de manera informal) los conocimientos a los jóvenes aprendices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6153948" y="451124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Formar oficialmente en nombre de la empresa </a:t>
            </a:r>
          </a:p>
          <a:p>
            <a:r>
              <a:rPr lang="es-ES" sz="1600"/>
              <a:t>(en parte también a tiempo parcial)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99471" y="4511242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Desarrollar nuevas perspectivas profesionales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C47F314-8E5C-91E1-7B83-008EAB566AE8}"/>
              </a:ext>
            </a:extLst>
          </p:cNvPr>
          <p:cNvSpPr/>
          <p:nvPr/>
        </p:nvSpPr>
        <p:spPr>
          <a:xfrm>
            <a:off x="3341286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Trabajo en la empresa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25B23A50-023D-2282-683E-F112D88150DC}"/>
              </a:ext>
            </a:extLst>
          </p:cNvPr>
          <p:cNvSpPr/>
          <p:nvPr/>
        </p:nvSpPr>
        <p:spPr>
          <a:xfrm>
            <a:off x="658809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s-ES" sz="1600" b="1"/>
              <a:t>Formación profesional dual</a:t>
            </a:r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CF24D86-CE1C-7816-4BD0-28AE2A471F22}"/>
              </a:ext>
            </a:extLst>
          </p:cNvPr>
          <p:cNvSpPr/>
          <p:nvPr/>
        </p:nvSpPr>
        <p:spPr>
          <a:xfrm>
            <a:off x="9192575" y="3178046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Funciones de liderazgo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79D2613-FB76-54D7-1FFF-BE8C5A19157B}"/>
              </a:ext>
            </a:extLst>
          </p:cNvPr>
          <p:cNvSpPr/>
          <p:nvPr/>
        </p:nvSpPr>
        <p:spPr>
          <a:xfrm>
            <a:off x="6150099" y="3177000"/>
            <a:ext cx="2880000" cy="7165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Actividad de formación</a:t>
            </a:r>
            <a:r>
              <a:rPr lang="es-ES" sz="1600" dirty="0"/>
              <a:t> </a:t>
            </a:r>
            <a:br>
              <a:rPr lang="es-ES" sz="1600" dirty="0"/>
            </a:br>
            <a:r>
              <a:rPr lang="es-ES" sz="1600" dirty="0"/>
              <a:t>(si procede, formación continua complementaria)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14F092D-513A-A6EF-C53E-E8C7C1BD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4" y="1759023"/>
            <a:ext cx="686390" cy="1472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79216BB-09BA-2053-B89D-99957D22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959" y="1749879"/>
            <a:ext cx="686390" cy="1472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C17BD-47B8-4FA3-B2E0-D4D6A00E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1" y="1730683"/>
            <a:ext cx="2119437" cy="15608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C7D9AE1-0F4C-7904-8B4A-2A1CDBAF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526" y="1759023"/>
            <a:ext cx="483111" cy="15222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58489-70A2-63B4-E69A-C1909E83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335" y="1674299"/>
            <a:ext cx="798721" cy="1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01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Un ejemplo: Especialista en mecatrónica automotriz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957C9B-6396-0A0F-A49F-470EC5E7D12D}"/>
              </a:ext>
            </a:extLst>
          </p:cNvPr>
          <p:cNvGrpSpPr/>
          <p:nvPr/>
        </p:nvGrpSpPr>
        <p:grpSpPr>
          <a:xfrm>
            <a:off x="6785213" y="4271824"/>
            <a:ext cx="3917341" cy="1401716"/>
            <a:chOff x="678521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0255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Estoy en contacto con mis superiores, los padres, la cámara, el centro de formación profesional y 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la Agencia de Empleo.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743828" y="45015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97C452-D102-7A74-9BDA-B811E7E83F30}"/>
              </a:ext>
            </a:extLst>
          </p:cNvPr>
          <p:cNvGrpSpPr/>
          <p:nvPr/>
        </p:nvGrpSpPr>
        <p:grpSpPr>
          <a:xfrm>
            <a:off x="1273819" y="1536314"/>
            <a:ext cx="3923689" cy="1401716"/>
            <a:chOff x="1273819" y="1536314"/>
            <a:chExt cx="3923689" cy="140171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51CDD50-714C-6005-720A-DA8EEBD38873}"/>
                </a:ext>
              </a:extLst>
            </p:cNvPr>
            <p:cNvSpPr/>
            <p:nvPr/>
          </p:nvSpPr>
          <p:spPr>
            <a:xfrm>
              <a:off x="1273819" y="15363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  <a:latin typeface="+mn-lt"/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Trabajo como especialista en mecatrónica automotriz </a:t>
              </a:r>
              <a:br>
                <a:rPr lang="es-ES" sz="1600" dirty="0">
                  <a:solidFill>
                    <a:schemeClr val="bg1"/>
                  </a:solidFill>
                  <a:latin typeface="+mn-lt"/>
                </a:rPr>
              </a:b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en una empresa de automoción y enseño a los jóvenes mi profesión.</a:t>
              </a:r>
            </a:p>
          </p:txBody>
        </p:sp>
        <p:sp>
          <p:nvSpPr>
            <p:cNvPr id="28" name="Gleichschenkliges Dreieck 27">
              <a:extLst>
                <a:ext uri="{FF2B5EF4-FFF2-40B4-BE49-F238E27FC236}">
                  <a16:creationId xmlns:a16="http://schemas.microsoft.com/office/drawing/2014/main" id="{AC332DB3-C5CC-F7E5-918D-48063738E3AD}"/>
                </a:ext>
              </a:extLst>
            </p:cNvPr>
            <p:cNvSpPr/>
            <p:nvPr/>
          </p:nvSpPr>
          <p:spPr>
            <a:xfrm rot="5400000" flipH="1">
              <a:off x="4835608" y="2270225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09171D-66BA-0E69-5D09-8A457852B095}"/>
              </a:ext>
            </a:extLst>
          </p:cNvPr>
          <p:cNvGrpSpPr/>
          <p:nvPr/>
        </p:nvGrpSpPr>
        <p:grpSpPr>
          <a:xfrm>
            <a:off x="666534" y="3068424"/>
            <a:ext cx="3924918" cy="1155495"/>
            <a:chOff x="666534" y="3068424"/>
            <a:chExt cx="3924918" cy="115549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413E1C6-70BD-FF0C-DB88-73A711FC57DB}"/>
                </a:ext>
              </a:extLst>
            </p:cNvPr>
            <p:cNvSpPr/>
            <p:nvPr/>
          </p:nvSpPr>
          <p:spPr>
            <a:xfrm>
              <a:off x="666534" y="3068424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Le enseño al aprendiz cómo funciona la empresa. Lo integro en el equipo.</a:t>
              </a:r>
            </a:p>
          </p:txBody>
        </p:sp>
        <p:sp>
          <p:nvSpPr>
            <p:cNvPr id="29" name="Gleichschenkliges Dreieck 28">
              <a:extLst>
                <a:ext uri="{FF2B5EF4-FFF2-40B4-BE49-F238E27FC236}">
                  <a16:creationId xmlns:a16="http://schemas.microsoft.com/office/drawing/2014/main" id="{AB883197-C125-7A24-052F-1A6FF8ECAC63}"/>
                </a:ext>
              </a:extLst>
            </p:cNvPr>
            <p:cNvSpPr/>
            <p:nvPr/>
          </p:nvSpPr>
          <p:spPr>
            <a:xfrm rot="5400000" flipH="1">
              <a:off x="4229552" y="354813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0E07E3-4B78-77DB-5772-7C6F0528A597}"/>
              </a:ext>
            </a:extLst>
          </p:cNvPr>
          <p:cNvGrpSpPr/>
          <p:nvPr/>
        </p:nvGrpSpPr>
        <p:grpSpPr>
          <a:xfrm>
            <a:off x="1019175" y="4380402"/>
            <a:ext cx="3922434" cy="1401716"/>
            <a:chOff x="1019175" y="4380402"/>
            <a:chExt cx="3922434" cy="140171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884132A-FEDA-B6B9-D25E-92A43D04AB61}"/>
                </a:ext>
              </a:extLst>
            </p:cNvPr>
            <p:cNvSpPr/>
            <p:nvPr/>
          </p:nvSpPr>
          <p:spPr>
            <a:xfrm>
              <a:off x="1019175" y="4380402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Explico a los aprendices, por ejemplo, cómo </a:t>
              </a:r>
              <a:br>
                <a:rPr lang="es-ES" sz="1600" dirty="0">
                  <a:solidFill>
                    <a:schemeClr val="bg1"/>
                  </a:solidFill>
                </a:rPr>
              </a:br>
              <a:r>
                <a:rPr lang="es-ES" sz="1600" dirty="0">
                  <a:solidFill>
                    <a:schemeClr val="bg1"/>
                  </a:solidFill>
                </a:rPr>
                <a:t>funciona un automóvil y les enseño a arreglarlo.</a:t>
              </a: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CEBA5BC4-B153-B07E-FECA-46444746889E}"/>
                </a:ext>
              </a:extLst>
            </p:cNvPr>
            <p:cNvSpPr/>
            <p:nvPr/>
          </p:nvSpPr>
          <p:spPr>
            <a:xfrm rot="5400000" flipH="1">
              <a:off x="4579709" y="473008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D3BCA2-267F-5E8F-E554-B754D0575EA9}"/>
              </a:ext>
            </a:extLst>
          </p:cNvPr>
          <p:cNvGrpSpPr/>
          <p:nvPr/>
        </p:nvGrpSpPr>
        <p:grpSpPr>
          <a:xfrm>
            <a:off x="7795234" y="2801538"/>
            <a:ext cx="3917341" cy="1401716"/>
            <a:chOff x="7795234" y="3028481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3028481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Dejo que los aprendices experimentados reparen coches cada vez de forma más independiente y les asesoro.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322174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E138B1-E01C-9458-CA5D-B2A507E3026F}"/>
              </a:ext>
            </a:extLst>
          </p:cNvPr>
          <p:cNvGrpSpPr/>
          <p:nvPr/>
        </p:nvGrpSpPr>
        <p:grpSpPr>
          <a:xfrm>
            <a:off x="7274578" y="1358014"/>
            <a:ext cx="3917341" cy="1401716"/>
            <a:chOff x="7274578" y="1358014"/>
            <a:chExt cx="3917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591919" y="13580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>
                  <a:solidFill>
                    <a:schemeClr val="bg1"/>
                  </a:solidFill>
                  <a:latin typeface="+mn-lt"/>
                </a:rPr>
                <a:t>Planifico y desarrollo la formación de forma independiente basándome en la norma específica de la profesión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33193" y="197492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144FB08-7F94-C0D3-7C03-67BC840B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81" y="1728757"/>
            <a:ext cx="1618654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5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1" y="77054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Ventajas de personal de formación para la empresa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3516A9-5D4F-496C-A8D7-839F991D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1" y="1808163"/>
            <a:ext cx="3302134" cy="24318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58B49C-8B07-213D-A394-B1454CF26015}"/>
              </a:ext>
            </a:extLst>
          </p:cNvPr>
          <p:cNvSpPr/>
          <p:nvPr/>
        </p:nvSpPr>
        <p:spPr>
          <a:xfrm>
            <a:off x="658811" y="1822885"/>
            <a:ext cx="330213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Asegurar personal competente/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trabajadores especializados –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un factor clave del éxito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4ED78-39C1-BAA7-1992-10D7F9D89C33}"/>
              </a:ext>
            </a:extLst>
          </p:cNvPr>
          <p:cNvSpPr/>
          <p:nvPr/>
        </p:nvSpPr>
        <p:spPr>
          <a:xfrm>
            <a:off x="658811" y="2888878"/>
            <a:ext cx="3273036" cy="21018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Ser una empresa de formación reconocida se considera una señal de calidad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Un criterio: personal de formación reconocido por el Estado (</a:t>
            </a:r>
            <a:r>
              <a:rPr lang="es-ES" dirty="0" err="1">
                <a:solidFill>
                  <a:schemeClr val="tx1"/>
                </a:solidFill>
              </a:rPr>
              <a:t>BBiG</a:t>
            </a:r>
            <a:r>
              <a:rPr lang="es-ES" dirty="0">
                <a:solidFill>
                  <a:schemeClr val="tx1"/>
                </a:solidFill>
              </a:rPr>
              <a:t> – Ley de formación profesional)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218A1F-7FBB-AFF6-F8D8-1529797CE539}"/>
              </a:ext>
            </a:extLst>
          </p:cNvPr>
          <p:cNvSpPr/>
          <p:nvPr/>
        </p:nvSpPr>
        <p:spPr>
          <a:xfrm>
            <a:off x="4241767" y="4319547"/>
            <a:ext cx="3854448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Transmitir y salvaguardar los conocimientos especializados: los trabajadores cualificados con formación adicional pueden formar y educar a otros empleados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658378-F191-BEFE-B4B9-7DBCFE9E7D53}"/>
              </a:ext>
            </a:extLst>
          </p:cNvPr>
          <p:cNvSpPr/>
          <p:nvPr/>
        </p:nvSpPr>
        <p:spPr>
          <a:xfrm>
            <a:off x="8402457" y="1810044"/>
            <a:ext cx="3453034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Empleadores atractivos mediante una mayor cualificación de su personal de formación reconocido por el Estado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EA028A-3C86-B3B7-E1F4-ABF61442710A}"/>
              </a:ext>
            </a:extLst>
          </p:cNvPr>
          <p:cNvSpPr/>
          <p:nvPr/>
        </p:nvSpPr>
        <p:spPr>
          <a:xfrm>
            <a:off x="8402457" y="3313096"/>
            <a:ext cx="3453034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formación en el sistema dual ofrece a los empleados oportunidades de desarrollo profesional</a:t>
            </a:r>
          </a:p>
        </p:txBody>
      </p:sp>
    </p:spTree>
    <p:extLst>
      <p:ext uri="{BB962C8B-B14F-4D97-AF65-F5344CB8AC3E}">
        <p14:creationId xmlns:p14="http://schemas.microsoft.com/office/powerpoint/2010/main" val="40342702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2" y="774635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Resumen de las ventajas para todos los implicados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8" y="3821117"/>
            <a:ext cx="1458896" cy="12311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0D388-D0A4-41F2-BE11-1CCBA4CE6288}"/>
              </a:ext>
            </a:extLst>
          </p:cNvPr>
          <p:cNvSpPr txBox="1"/>
          <p:nvPr/>
        </p:nvSpPr>
        <p:spPr>
          <a:xfrm>
            <a:off x="2474784" y="187943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Los</a:t>
            </a:r>
            <a:r>
              <a:rPr lang="es-ES" b="1"/>
              <a:t> aprendices</a:t>
            </a:r>
            <a:r>
              <a:rPr lang="es-ES"/>
              <a:t> reciben una sólida formación en la empresa y aprenden sobre el mundo laboral.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960B6-ADC7-48CE-9E4A-47FE89A690EC}"/>
              </a:ext>
            </a:extLst>
          </p:cNvPr>
          <p:cNvSpPr txBox="1"/>
          <p:nvPr/>
        </p:nvSpPr>
        <p:spPr>
          <a:xfrm>
            <a:off x="7734284" y="1879432"/>
            <a:ext cx="415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</a:t>
            </a:r>
            <a:r>
              <a:rPr lang="es-ES" b="1" dirty="0"/>
              <a:t>trabajadores cualificados</a:t>
            </a:r>
            <a:r>
              <a:rPr lang="es-ES" dirty="0"/>
              <a:t>/el </a:t>
            </a:r>
            <a:r>
              <a:rPr lang="es-ES" b="1" dirty="0"/>
              <a:t>personal de formación</a:t>
            </a:r>
            <a:r>
              <a:rPr lang="es-ES" dirty="0"/>
              <a:t> tienen mejores oportunidades de promoción profesional </a:t>
            </a:r>
            <a:br>
              <a:rPr lang="es-ES" dirty="0"/>
            </a:br>
            <a:r>
              <a:rPr lang="es-ES" dirty="0"/>
              <a:t>y acceso a oportunidades de formación continua (por ejemplo, maestría, estudios superiores).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5CB1E-1763-44B8-8287-A8B7962B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3821117"/>
            <a:ext cx="1671686" cy="12311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2474783" y="3836509"/>
            <a:ext cx="34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Las </a:t>
            </a:r>
            <a:r>
              <a:rPr lang="es-ES" b="1"/>
              <a:t>empresas</a:t>
            </a:r>
            <a:r>
              <a:rPr lang="es-ES"/>
              <a:t> atraen y aseguran trabajadores cualificados adecuados y son especialmente innovadoras gracias al intercambio constante.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7734284" y="3975008"/>
            <a:ext cx="34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Para el </a:t>
            </a:r>
            <a:r>
              <a:rPr lang="es-ES" b="1"/>
              <a:t>Estado</a:t>
            </a:r>
            <a:r>
              <a:rPr lang="es-ES"/>
              <a:t>, la calidad de la cualificación de la mano de obra cualificada y el rendimiento de la educación están garantizados.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5EC352-D0D1-62E2-7943-A271E38D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DA2C42-AAF5-E735-9D06-E3B3849A4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46525" y="1749819"/>
            <a:ext cx="681638" cy="13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4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34A2CB-7517-49BA-9B8F-31B77B6420B2}"/>
              </a:ext>
            </a:extLst>
          </p:cNvPr>
          <p:cNvSpPr txBox="1"/>
          <p:nvPr/>
        </p:nvSpPr>
        <p:spPr>
          <a:xfrm>
            <a:off x="664689" y="5418927"/>
            <a:ext cx="78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* Las condiciones marco para la admisión como docente de formación profesional, eventualmente también de cambio de carrera, varían (son responsabilidad de las respectivas autoridades competentes de los estados federados).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EB098A-5AE6-018C-552E-AF5E0AA5B095}"/>
              </a:ext>
            </a:extLst>
          </p:cNvPr>
          <p:cNvSpPr txBox="1">
            <a:spLocks/>
          </p:cNvSpPr>
          <p:nvPr/>
        </p:nvSpPr>
        <p:spPr>
          <a:xfrm>
            <a:off x="658812" y="1065523"/>
            <a:ext cx="11053762" cy="446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Resumen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1328-B444-164A-84CA-F0FDB8A5298F}"/>
              </a:ext>
            </a:extLst>
          </p:cNvPr>
          <p:cNvSpPr/>
          <p:nvPr/>
        </p:nvSpPr>
        <p:spPr>
          <a:xfrm>
            <a:off x="1808070" y="1681550"/>
            <a:ext cx="428792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docente imparte teoría especializada, fundamentos de la práctica especializada y cultura general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4FBD47-C3B0-0DF2-E015-ECBACDF9115B}"/>
              </a:ext>
            </a:extLst>
          </p:cNvPr>
          <p:cNvSpPr/>
          <p:nvPr/>
        </p:nvSpPr>
        <p:spPr>
          <a:xfrm>
            <a:off x="1808070" y="2862249"/>
            <a:ext cx="4287925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van más allá de la mera enseñanza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178755-4566-D104-A906-93A31AE53139}"/>
              </a:ext>
            </a:extLst>
          </p:cNvPr>
          <p:cNvSpPr/>
          <p:nvPr/>
        </p:nvSpPr>
        <p:spPr>
          <a:xfrm>
            <a:off x="1808070" y="3760539"/>
            <a:ext cx="428792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Aplicación de los objetivos de la política educativa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95415-8078-84B0-1896-EB7F57B7CAEA}"/>
              </a:ext>
            </a:extLst>
          </p:cNvPr>
          <p:cNvSpPr/>
          <p:nvPr/>
        </p:nvSpPr>
        <p:spPr>
          <a:xfrm>
            <a:off x="1808065" y="4667896"/>
            <a:ext cx="4287925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Base: misión educativa estatal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335162-DAD7-BFA7-A1B1-86E2F05786F1}"/>
              </a:ext>
            </a:extLst>
          </p:cNvPr>
          <p:cNvSpPr/>
          <p:nvPr/>
        </p:nvSpPr>
        <p:spPr>
          <a:xfrm>
            <a:off x="6311899" y="1681550"/>
            <a:ext cx="4287921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adquisición de conocimientos teóricos y prácticos, de una materia de formación profesional y de una materia de cultura general son requisitos previos para la cualificación como docente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E90BFC-1056-9702-1143-57EFF3C3840C}"/>
              </a:ext>
            </a:extLst>
          </p:cNvPr>
          <p:cNvSpPr/>
          <p:nvPr/>
        </p:nvSpPr>
        <p:spPr>
          <a:xfrm>
            <a:off x="6311900" y="3413542"/>
            <a:ext cx="428792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Por regla general, se exige un máster*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D0E954-6AE2-873C-14DC-57AC3EF16FEB}"/>
              </a:ext>
            </a:extLst>
          </p:cNvPr>
          <p:cNvSpPr/>
          <p:nvPr/>
        </p:nvSpPr>
        <p:spPr>
          <a:xfrm>
            <a:off x="6311900" y="4037538"/>
            <a:ext cx="428792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El Estado invierte mucho en cualificación</a:t>
            </a:r>
          </a:p>
        </p:txBody>
      </p:sp>
    </p:spTree>
    <p:extLst>
      <p:ext uri="{BB962C8B-B14F-4D97-AF65-F5344CB8AC3E}">
        <p14:creationId xmlns:p14="http://schemas.microsoft.com/office/powerpoint/2010/main" val="30712287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IV. El centro de formación profesional como lugar de aprendizaje – el personal docente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63560" y="1024520"/>
            <a:ext cx="899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Convertirse en docente en un centro de formación profesional – una opción posible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666724" y="4025776"/>
            <a:ext cx="3615655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/>
              <a:t>Después del bachillerato, estudiar pedagogía profesional y especializarse, por ejemplo, en tecnología del automóvil e historia.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5076825" y="4025193"/>
            <a:ext cx="3635158" cy="120032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 dirty="0"/>
              <a:t>Tras la graduación, adquirir práctica docente en un centro de formación profesional y a la vez adquirir teoría pedagógica.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28507" y="4030538"/>
            <a:ext cx="258406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/>
              <a:t>Una vez finalizado el examen: </a:t>
            </a:r>
            <a:br>
              <a:rPr lang="es-ES"/>
            </a:br>
            <a:r>
              <a:rPr lang="es-ES"/>
              <a:t>puesto de docente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5B06E2E1-9C21-F079-9002-11155D1AF6F8}"/>
              </a:ext>
            </a:extLst>
          </p:cNvPr>
          <p:cNvSpPr/>
          <p:nvPr/>
        </p:nvSpPr>
        <p:spPr>
          <a:xfrm>
            <a:off x="666724" y="2133600"/>
            <a:ext cx="4140000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es-ES" b="1"/>
              <a:t>Carrera: Bachelor y Master </a:t>
            </a:r>
            <a:br>
              <a:rPr lang="es-ES"/>
            </a:br>
            <a:r>
              <a:rPr lang="es-ES"/>
              <a:t>(incl. periodos de prácticas en un centro de formación profesional)</a:t>
            </a:r>
          </a:p>
          <a:p>
            <a:pPr>
              <a:spcAft>
                <a:spcPts val="600"/>
              </a:spcAft>
            </a:pPr>
            <a:r>
              <a:rPr lang="es-ES" b="1"/>
              <a:t>alrededor de 5 años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B3D8E18-E728-D21B-BD6E-A581600A3D44}"/>
              </a:ext>
            </a:extLst>
          </p:cNvPr>
          <p:cNvSpPr/>
          <p:nvPr/>
        </p:nvSpPr>
        <p:spPr>
          <a:xfrm>
            <a:off x="5076825" y="2133600"/>
            <a:ext cx="3781582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es-ES" b="1"/>
              <a:t>Periodo de prácticas</a:t>
            </a:r>
            <a:r>
              <a:rPr lang="es-ES"/>
              <a:t> (Referendariat), </a:t>
            </a:r>
            <a:br>
              <a:rPr lang="es-ES"/>
            </a:br>
            <a:r>
              <a:rPr lang="es-ES"/>
              <a:t>Formación continua en el instituto pedagógico estatal</a:t>
            </a:r>
          </a:p>
          <a:p>
            <a:pPr>
              <a:spcAft>
                <a:spcPts val="600"/>
              </a:spcAft>
            </a:pPr>
            <a:r>
              <a:rPr lang="es-ES" b="1"/>
              <a:t>1-2 años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5916FD-BCCD-E691-CED8-4A1EB183E0A8}"/>
              </a:ext>
            </a:extLst>
          </p:cNvPr>
          <p:cNvGrpSpPr/>
          <p:nvPr/>
        </p:nvGrpSpPr>
        <p:grpSpPr>
          <a:xfrm>
            <a:off x="9128507" y="1040557"/>
            <a:ext cx="2584067" cy="2558354"/>
            <a:chOff x="9128507" y="1040557"/>
            <a:chExt cx="2584067" cy="2558354"/>
          </a:xfrm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BD9211A9-B66D-2963-ED6D-0D49B0B6A9E9}"/>
                </a:ext>
              </a:extLst>
            </p:cNvPr>
            <p:cNvSpPr/>
            <p:nvPr/>
          </p:nvSpPr>
          <p:spPr>
            <a:xfrm>
              <a:off x="9128507" y="2133600"/>
              <a:ext cx="2584067" cy="1465311"/>
            </a:xfrm>
            <a:prstGeom prst="homePlat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108000" bIns="72000" rtlCol="0" anchor="ctr"/>
            <a:lstStyle/>
            <a:p>
              <a:r>
                <a:rPr lang="es-ES" b="1">
                  <a:solidFill>
                    <a:schemeClr val="accent1"/>
                  </a:solidFill>
                </a:rPr>
                <a:t>Trabajo en el centro de formación profesional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0D85E7-685E-2535-2F8A-2124F30D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25587" y="1040557"/>
              <a:ext cx="595667" cy="136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555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99823" y="963405"/>
            <a:ext cx="837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Las funciones principales – ejemplo: tecnología del automóvil e historia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0AE94-D694-06A3-89D4-1BC077EE8DE8}"/>
              </a:ext>
            </a:extLst>
          </p:cNvPr>
          <p:cNvGrpSpPr/>
          <p:nvPr/>
        </p:nvGrpSpPr>
        <p:grpSpPr>
          <a:xfrm>
            <a:off x="6876653" y="4271824"/>
            <a:ext cx="3917341" cy="1401716"/>
            <a:chOff x="687665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9399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Estoy en contacto con la dirección del centro, el personal de formación de la empresa, los padres, la cámara y la Agencia de Empleo.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835268" y="452151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61724B4-6813-12AF-721D-8A34ED22A1F8}"/>
              </a:ext>
            </a:extLst>
          </p:cNvPr>
          <p:cNvSpPr/>
          <p:nvPr/>
        </p:nvSpPr>
        <p:spPr>
          <a:xfrm>
            <a:off x="1273819" y="1410684"/>
            <a:ext cx="3923689" cy="1362413"/>
          </a:xfrm>
          <a:custGeom>
            <a:avLst/>
            <a:gdLst>
              <a:gd name="connsiteX0" fmla="*/ 0 w 3923689"/>
              <a:gd name="connsiteY0" fmla="*/ 0 h 1155495"/>
              <a:gd name="connsiteX1" fmla="*/ 3600000 w 3923689"/>
              <a:gd name="connsiteY1" fmla="*/ 0 h 1155495"/>
              <a:gd name="connsiteX2" fmla="*/ 3600000 w 3923689"/>
              <a:gd name="connsiteY2" fmla="*/ 577747 h 1155495"/>
              <a:gd name="connsiteX3" fmla="*/ 3923689 w 3923689"/>
              <a:gd name="connsiteY3" fmla="*/ 777802 h 1155495"/>
              <a:gd name="connsiteX4" fmla="*/ 3600000 w 3923689"/>
              <a:gd name="connsiteY4" fmla="*/ 977858 h 1155495"/>
              <a:gd name="connsiteX5" fmla="*/ 3600000 w 3923689"/>
              <a:gd name="connsiteY5" fmla="*/ 1155495 h 1155495"/>
              <a:gd name="connsiteX6" fmla="*/ 0 w 3923689"/>
              <a:gd name="connsiteY6" fmla="*/ 1155495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155495">
                <a:moveTo>
                  <a:pt x="0" y="0"/>
                </a:moveTo>
                <a:lnTo>
                  <a:pt x="3600000" y="0"/>
                </a:lnTo>
                <a:lnTo>
                  <a:pt x="3600000" y="577747"/>
                </a:lnTo>
                <a:lnTo>
                  <a:pt x="3923689" y="777802"/>
                </a:lnTo>
                <a:lnTo>
                  <a:pt x="3600000" y="977858"/>
                </a:lnTo>
                <a:lnTo>
                  <a:pt x="3600000" y="1155495"/>
                </a:lnTo>
                <a:lnTo>
                  <a:pt x="0" y="115549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  <a:p>
            <a:pPr marL="288000" lvl="1">
              <a:buSzPct val="75000"/>
            </a:pPr>
            <a:r>
              <a:rPr lang="es-ES" sz="1600" dirty="0"/>
              <a:t>Enseño en un centro de formación profesional </a:t>
            </a:r>
            <a:br>
              <a:rPr lang="es-ES" sz="1600" dirty="0"/>
            </a:br>
            <a:r>
              <a:rPr lang="es-ES" sz="1600" dirty="0"/>
              <a:t>las asignaturas tecnología del automóvil e historia.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AC05A9-0ACE-17EA-B17F-9C9E35053AC5}"/>
              </a:ext>
            </a:extLst>
          </p:cNvPr>
          <p:cNvSpPr/>
          <p:nvPr/>
        </p:nvSpPr>
        <p:spPr>
          <a:xfrm>
            <a:off x="658813" y="2865753"/>
            <a:ext cx="4300049" cy="1565612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bg1"/>
                </a:solidFill>
              </a:rPr>
              <a:t>En la asignatura de tecnología del automóvil, enseño a los aprendices conocimientos técnicos relevantes para su práctica profesional, por ejemplo, cómo se construye un motor.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C2C73B5-13E6-DFED-04CE-B618E117B847}"/>
              </a:ext>
            </a:extLst>
          </p:cNvPr>
          <p:cNvGrpSpPr/>
          <p:nvPr/>
        </p:nvGrpSpPr>
        <p:grpSpPr>
          <a:xfrm>
            <a:off x="7795234" y="2903519"/>
            <a:ext cx="3917341" cy="1155495"/>
            <a:chOff x="7795234" y="2903519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903519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Planifico y evalúo las clases de forma independiente y sigo el marco curricular estatal.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1278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10E3BD-B70F-B831-79D3-B05D5BF1C769}"/>
              </a:ext>
            </a:extLst>
          </p:cNvPr>
          <p:cNvGrpSpPr/>
          <p:nvPr/>
        </p:nvGrpSpPr>
        <p:grpSpPr>
          <a:xfrm>
            <a:off x="7198924" y="1348302"/>
            <a:ext cx="3953341" cy="1401716"/>
            <a:chOff x="7301830" y="1290093"/>
            <a:chExt cx="3953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619171" y="1290093"/>
              <a:ext cx="3636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También enseño a los alumnos las llamadas «</a:t>
              </a:r>
              <a:r>
                <a:rPr lang="es-ES" sz="1600" dirty="0" err="1">
                  <a:solidFill>
                    <a:schemeClr val="bg1"/>
                  </a:solidFill>
                  <a:latin typeface="+mn-lt"/>
                </a:rPr>
                <a:t>soft</a:t>
              </a: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+mn-lt"/>
                </a:rPr>
                <a:t>skills</a:t>
              </a: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» y soy la persona de contacto para temas sociales.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60445" y="1990075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70579B4-70CB-4D34-1481-0721EDE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506" y="2020826"/>
            <a:ext cx="1244688" cy="285941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2D9060-0FE1-8E88-1719-4F4522249DE8}"/>
              </a:ext>
            </a:extLst>
          </p:cNvPr>
          <p:cNvSpPr/>
          <p:nvPr/>
        </p:nvSpPr>
        <p:spPr>
          <a:xfrm>
            <a:off x="742604" y="4545437"/>
            <a:ext cx="5068097" cy="138816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</a:p>
          <a:p>
            <a:pPr marL="288000" lvl="1">
              <a:buSzPct val="75000"/>
            </a:pPr>
            <a:r>
              <a:rPr lang="es-ES" sz="1600" dirty="0"/>
              <a:t>En mis clases, los aprendices aprenden a fabricar y montar piezas </a:t>
            </a:r>
          </a:p>
          <a:p>
            <a:pPr marL="288000" lvl="1">
              <a:buSzPct val="75000"/>
            </a:pPr>
            <a:r>
              <a:rPr lang="es-ES" sz="1600" dirty="0"/>
              <a:t>y qué deben tener en cuenta en estos procesos. </a:t>
            </a:r>
            <a:br>
              <a:rPr lang="es-ES" sz="1600" dirty="0"/>
            </a:br>
            <a:r>
              <a:rPr lang="es-ES" sz="1600" dirty="0"/>
              <a:t>Así creo una base práctica.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C51B078-47BF-4138-A4BE-FE8DD834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6863"/>
            <a:ext cx="8999537" cy="446087"/>
          </a:xfrm>
        </p:spPr>
        <p:txBody>
          <a:bodyPr>
            <a:normAutofit fontScale="90000"/>
          </a:bodyPr>
          <a:lstStyle/>
          <a:p>
            <a:r>
              <a:rPr lang="es-ES" dirty="0"/>
              <a:t>IV. El centro de formación profesional como lugar de aprendizaje – el personal docente</a:t>
            </a:r>
          </a:p>
        </p:txBody>
      </p:sp>
    </p:spTree>
    <p:extLst>
      <p:ext uri="{BB962C8B-B14F-4D97-AF65-F5344CB8AC3E}">
        <p14:creationId xmlns:p14="http://schemas.microsoft.com/office/powerpoint/2010/main" val="21630816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9751" y="102200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Ventajas desde el punto de vista estatal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5CDC84-88F1-4646-852C-E4051FD5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4828" y="1469259"/>
            <a:ext cx="2502344" cy="21116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4E4EE16-ED2B-65D5-0B7F-16A1E847EC6D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Capacitar a los jóvenes a nivel profesional e integrarlos en la sociedad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BAE62-89A3-579A-1DAA-6716FB6E8234}"/>
              </a:ext>
            </a:extLst>
          </p:cNvPr>
          <p:cNvSpPr/>
          <p:nvPr/>
        </p:nvSpPr>
        <p:spPr>
          <a:xfrm>
            <a:off x="310982" y="3071452"/>
            <a:ext cx="341938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Una economía nacional fuerte necesita buenos trabajadores cualificados.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8F3138-142A-4603-6BE2-80730F5DB74E}"/>
              </a:ext>
            </a:extLst>
          </p:cNvPr>
          <p:cNvSpPr/>
          <p:nvPr/>
        </p:nvSpPr>
        <p:spPr>
          <a:xfrm>
            <a:off x="3796395" y="3900235"/>
            <a:ext cx="4778598" cy="20843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La formación profesional debe «capacitar a las personas para ejercer una profesión y contribuir a configurar el mundo laboral y la sociedad de manera social, económica y ecológicamente responsable». (KMK – Conferencia Permanente de los Ministros de Educación de los Estados Federados)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05102E-00FC-B107-7978-C7EA9903B55D}"/>
              </a:ext>
            </a:extLst>
          </p:cNvPr>
          <p:cNvSpPr/>
          <p:nvPr/>
        </p:nvSpPr>
        <p:spPr>
          <a:xfrm>
            <a:off x="8039938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El centro de formación profesional apoya con teoría especializada y cultura general.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22546A-5F82-9B76-2557-EC9045F8A3A3}"/>
              </a:ext>
            </a:extLst>
          </p:cNvPr>
          <p:cNvSpPr/>
          <p:nvPr/>
        </p:nvSpPr>
        <p:spPr>
          <a:xfrm>
            <a:off x="8641018" y="2987018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El personal cualificado de la administración pública aplica los objetivos de la política educativa.</a:t>
            </a:r>
          </a:p>
        </p:txBody>
      </p:sp>
    </p:spTree>
    <p:extLst>
      <p:ext uri="{BB962C8B-B14F-4D97-AF65-F5344CB8AC3E}">
        <p14:creationId xmlns:p14="http://schemas.microsoft.com/office/powerpoint/2010/main" val="35697716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0348" y="102587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Resumen de las ventajas para todos los implicados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870" y="3762491"/>
            <a:ext cx="1475755" cy="1245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8382147" y="184600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Las empresas </a:t>
            </a:r>
            <a:r>
              <a:rPr lang="es-ES"/>
              <a:t>reciben aprendices que también tienen conocimientos teóricos avanzados y una buena cultura general.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5312710" y="3851901"/>
            <a:ext cx="34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El Estado</a:t>
            </a:r>
            <a:r>
              <a:rPr lang="es-ES"/>
              <a:t> cumple su misión educativa con un personal docente ampliamente cualificado en el ámbito universitario.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F6CDF-D57C-49BD-A634-571EA1C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71" y="1787471"/>
            <a:ext cx="1752921" cy="12909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21D66-2092-1E37-9F8C-E0D7A83E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8E9FCA9-76B6-6EC8-85CE-4A0B9C2CD13F}"/>
              </a:ext>
            </a:extLst>
          </p:cNvPr>
          <p:cNvSpPr txBox="1"/>
          <p:nvPr/>
        </p:nvSpPr>
        <p:spPr>
          <a:xfrm>
            <a:off x="2216520" y="1878080"/>
            <a:ext cx="364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Los aprendices</a:t>
            </a:r>
            <a:r>
              <a:rPr lang="es-ES"/>
              <a:t> adquieren competencias profesionales reconocidas oficialmente y en las empresas en general, así como cultura general.</a:t>
            </a:r>
          </a:p>
        </p:txBody>
      </p:sp>
    </p:spTree>
    <p:extLst>
      <p:ext uri="{BB962C8B-B14F-4D97-AF65-F5344CB8AC3E}">
        <p14:creationId xmlns:p14="http://schemas.microsoft.com/office/powerpoint/2010/main" val="232043283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Servicios prestados por el personal de formación profesional en el sistema de formación profesional dual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AE8C2E-8EF0-4E27-8B29-D3CCB18D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095129"/>
            <a:ext cx="3086099" cy="22727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1019175" y="1820863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Imparte teoría y práctica profesional, cultura general, así como valores y patrones de conducta.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3435871" y="4684622"/>
            <a:ext cx="532025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Asume diversas tareas dentro y fuera de la formación profesional (socialización, supervisión, coordinación, promoción, administración, motivación, etc.).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8190408" y="1820862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Los formadores y los docentes se complementan en la formación profesional.</a:t>
            </a:r>
          </a:p>
        </p:txBody>
      </p:sp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906011"/>
            <a:ext cx="11053762" cy="4755014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Personal de formación profesional en la empresa y en el centro de formación profesional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s-ES" sz="2000"/>
              <a:t>Introducción</a:t>
            </a:r>
          </a:p>
          <a:p>
            <a:pPr marL="514350" indent="-514350">
              <a:buAutoNum type="romanUcPeriod"/>
            </a:pPr>
            <a:r>
              <a:rPr lang="es-ES" sz="2000"/>
              <a:t>Funciones del personal en el sistema de formación profesional</a:t>
            </a:r>
          </a:p>
          <a:p>
            <a:pPr marL="514350" indent="-514350">
              <a:buAutoNum type="romanUcPeriod"/>
            </a:pPr>
            <a:r>
              <a:rPr lang="es-ES" sz="2000"/>
              <a:t>La empresa como lugar de aprendizaje: el personal de formación</a:t>
            </a:r>
          </a:p>
          <a:p>
            <a:pPr marL="514350" indent="-514350">
              <a:buAutoNum type="romanUcPeriod"/>
            </a:pPr>
            <a:r>
              <a:rPr lang="es-ES" sz="2000"/>
              <a:t>El centro de formación profesional como lugar de aprendizaje: el personal docente</a:t>
            </a:r>
          </a:p>
          <a:p>
            <a:pPr marL="514350" indent="-514350">
              <a:buAutoNum type="romanUcPeriod"/>
            </a:pPr>
            <a:r>
              <a:rPr lang="es-ES" sz="2000"/>
              <a:t>Resumen</a:t>
            </a:r>
          </a:p>
          <a:p>
            <a:pPr marL="514350" indent="-514350">
              <a:buAutoNum type="romanUcPeriod"/>
            </a:pPr>
            <a:r>
              <a:rPr lang="es-ES" sz="2000"/>
              <a:t>Conclusión</a:t>
            </a:r>
          </a:p>
          <a:p>
            <a:pPr marL="514350" indent="-514350">
              <a:buAutoNum type="romanUcPeriod"/>
            </a:pPr>
            <a:r>
              <a:rPr lang="es-ES" sz="2000"/>
              <a:t>Más información</a:t>
            </a:r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Profesionalización: cualificación del personal de formación profesional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CDBB5-2971-EBA5-2EA4-9BDFE00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900" y="2232819"/>
            <a:ext cx="1073168" cy="24653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B98E1C-71C1-289A-1F09-3AA83197E85C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apoya al personal en el desempeño de las tareas de formación profesional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A519E6-8A6C-CF5B-E5AC-7536DE0FC862}"/>
              </a:ext>
            </a:extLst>
          </p:cNvPr>
          <p:cNvSpPr/>
          <p:nvPr/>
        </p:nvSpPr>
        <p:spPr>
          <a:xfrm>
            <a:off x="479425" y="3169709"/>
            <a:ext cx="341938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contribuye a garantizar la calidad de la enseñanza en empresas y centros de formación profesional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F11A14-11D8-9B51-46AE-9986DB796602}"/>
              </a:ext>
            </a:extLst>
          </p:cNvPr>
          <p:cNvSpPr/>
          <p:nvPr/>
        </p:nvSpPr>
        <p:spPr>
          <a:xfrm>
            <a:off x="8039938" y="1823510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combina teoría y práctica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E79A6A-DBB5-BEE9-FC56-070A952C3A08}"/>
              </a:ext>
            </a:extLst>
          </p:cNvPr>
          <p:cNvSpPr/>
          <p:nvPr/>
        </p:nvSpPr>
        <p:spPr>
          <a:xfrm>
            <a:off x="8472575" y="3437304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es promovida por el Estado y las empresas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77DC54-D54E-7C53-B42F-42C665BAC0FD}"/>
              </a:ext>
            </a:extLst>
          </p:cNvPr>
          <p:cNvSpPr/>
          <p:nvPr/>
        </p:nvSpPr>
        <p:spPr>
          <a:xfrm>
            <a:off x="8038812" y="4521200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tiene como objetivo la práctica de la formación profesional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DF2C8-6964-BF3D-0A68-18B443B8B3AE}"/>
              </a:ext>
            </a:extLst>
          </p:cNvPr>
          <p:cNvSpPr/>
          <p:nvPr/>
        </p:nvSpPr>
        <p:spPr>
          <a:xfrm>
            <a:off x="2856000" y="451855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fomenta el reconocimiento social del personal de formación profesional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76511AC-ADC1-B696-B4CD-EF589DE71B26}"/>
              </a:ext>
            </a:extLst>
          </p:cNvPr>
          <p:cNvSpPr/>
          <p:nvPr/>
        </p:nvSpPr>
        <p:spPr>
          <a:xfrm>
            <a:off x="8472574" y="2630407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está establecida por la ley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C3BFD-9CB0-86BA-426E-FF230234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709" y="1592138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53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Promoción por del Estado y las empresas: cualificaciones, marco, recursos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97FFC49-08D2-F014-5291-892BF2CCB77E}"/>
              </a:ext>
            </a:extLst>
          </p:cNvPr>
          <p:cNvSpPr txBox="1">
            <a:spLocks/>
          </p:cNvSpPr>
          <p:nvPr/>
        </p:nvSpPr>
        <p:spPr>
          <a:xfrm>
            <a:off x="658812" y="2662311"/>
            <a:ext cx="4741324" cy="3702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emplean a trabajadores cualificados como personal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apoyan la cualificación de trabajadores cualificados para convertirse en personal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permiten al personal de formación progresar dentro de la empresa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reconocen la importancia de las actividades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garantizan la calidad del personal de formación (cámaras)</a:t>
            </a:r>
          </a:p>
          <a:p>
            <a:endParaRPr lang="de-DE" sz="1400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9809F60F-BD60-E3B4-4511-F1B5EDCC6C88}"/>
              </a:ext>
            </a:extLst>
          </p:cNvPr>
          <p:cNvSpPr txBox="1">
            <a:spLocks/>
          </p:cNvSpPr>
          <p:nvPr/>
        </p:nvSpPr>
        <p:spPr>
          <a:xfrm>
            <a:off x="6311899" y="2662312"/>
            <a:ext cx="4860000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+mn-lt"/>
              </a:rPr>
              <a:t>financia a los docentes en los centros de formación profesional</a:t>
            </a:r>
          </a:p>
          <a:p>
            <a:r>
              <a:rPr lang="es-ES" sz="1800" dirty="0">
                <a:latin typeface="+mn-lt"/>
              </a:rPr>
              <a:t>ofrece a los docentes unas condiciones marco atractivas</a:t>
            </a:r>
          </a:p>
          <a:p>
            <a:r>
              <a:rPr lang="es-ES" sz="1800" dirty="0">
                <a:latin typeface="+mn-lt"/>
              </a:rPr>
              <a:t>forma a los docentes</a:t>
            </a:r>
          </a:p>
          <a:p>
            <a:r>
              <a:rPr lang="es-ES" sz="1800" dirty="0">
                <a:latin typeface="+mn-lt"/>
              </a:rPr>
              <a:t>regula legalmente la cualificación del personal de formación</a:t>
            </a:r>
          </a:p>
          <a:p>
            <a:r>
              <a:rPr lang="es-ES" sz="1800" dirty="0">
                <a:latin typeface="+mn-lt"/>
              </a:rPr>
              <a:t>garantiza la calidad del personal docente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AF01EF3-2B21-565D-F324-C77CDA1C7819}"/>
              </a:ext>
            </a:extLst>
          </p:cNvPr>
          <p:cNvSpPr txBox="1">
            <a:spLocks/>
          </p:cNvSpPr>
          <p:nvPr/>
        </p:nvSpPr>
        <p:spPr>
          <a:xfrm>
            <a:off x="658812" y="1629600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Empresas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D74B2C2-57E7-88FE-CA4D-FECC479B17F6}"/>
              </a:ext>
            </a:extLst>
          </p:cNvPr>
          <p:cNvSpPr txBox="1">
            <a:spLocks/>
          </p:cNvSpPr>
          <p:nvPr/>
        </p:nvSpPr>
        <p:spPr>
          <a:xfrm>
            <a:off x="6311900" y="1628952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/>
              <a:t>Estado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36D632-8F9F-401A-8FA9-54CC1048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1" y="1505981"/>
            <a:ext cx="1643853" cy="1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VI. Conclusión: factor de éxito de la formación profesional dual alemana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4036" y="784171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Profesionales comprometidos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E8227F-8031-777C-F417-07AF58D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990" y="1505814"/>
            <a:ext cx="1073168" cy="2465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7DCD92-8952-786F-A581-62C1E6074CC0}"/>
              </a:ext>
            </a:extLst>
          </p:cNvPr>
          <p:cNvSpPr/>
          <p:nvPr/>
        </p:nvSpPr>
        <p:spPr>
          <a:xfrm>
            <a:off x="410236" y="1349523"/>
            <a:ext cx="4269962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Estrecha cooperación entre el Estado y las empresas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promoción de personal por parte del Estado y las empresas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9C457E-A2A9-57C0-E0A6-16C3A2AE7A71}"/>
              </a:ext>
            </a:extLst>
          </p:cNvPr>
          <p:cNvSpPr/>
          <p:nvPr/>
        </p:nvSpPr>
        <p:spPr>
          <a:xfrm>
            <a:off x="410236" y="2869007"/>
            <a:ext cx="3995615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Aprendizaje durante el proceso de trabajo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mediante la formación práctica del personal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A4D983-ACA9-9345-94EC-03B1B515AD26}"/>
              </a:ext>
            </a:extLst>
          </p:cNvPr>
          <p:cNvSpPr/>
          <p:nvPr/>
        </p:nvSpPr>
        <p:spPr>
          <a:xfrm>
            <a:off x="7752824" y="833847"/>
            <a:ext cx="3885139" cy="182484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Investigación y asesoramiento institucionalizados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mediante la investigación sobre el personal de formación (por parte de las cámaras y BIBB)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8286A1-8972-4213-EF51-E162BAB6323C}"/>
              </a:ext>
            </a:extLst>
          </p:cNvPr>
          <p:cNvSpPr/>
          <p:nvPr/>
        </p:nvSpPr>
        <p:spPr>
          <a:xfrm>
            <a:off x="7410881" y="2825297"/>
            <a:ext cx="4370884" cy="12985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Normas reconocidas por la sociedad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aptitud de los formadores (AEVO – Reglamento de aptitud de los formadores)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969F14-61F4-AF03-82CE-192E0B12334C}"/>
              </a:ext>
            </a:extLst>
          </p:cNvPr>
          <p:cNvSpPr/>
          <p:nvPr/>
        </p:nvSpPr>
        <p:spPr>
          <a:xfrm>
            <a:off x="1106906" y="4344162"/>
            <a:ext cx="4703099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Cualificación del personal de formación profesional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La pedagogía profesional como base de todos los procesos de enseñanza y aprendizaje en la empresa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0A69AC-4C63-42D4-80A8-B78479635FA7}"/>
              </a:ext>
            </a:extLst>
          </p:cNvPr>
          <p:cNvSpPr/>
          <p:nvPr/>
        </p:nvSpPr>
        <p:spPr>
          <a:xfrm>
            <a:off x="6598565" y="4299703"/>
            <a:ext cx="4370884" cy="162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Ser una empresa de formación reconocida se considera una señal de calidad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Un criterio: personal de formación reconocido por el Estado (</a:t>
            </a:r>
            <a:r>
              <a:rPr lang="es-ES" dirty="0" err="1">
                <a:solidFill>
                  <a:schemeClr val="tx1"/>
                </a:solidFill>
              </a:rPr>
              <a:t>BBiG</a:t>
            </a:r>
            <a:r>
              <a:rPr lang="es-ES" dirty="0">
                <a:solidFill>
                  <a:schemeClr val="tx1"/>
                </a:solidFill>
              </a:rPr>
              <a:t> – Ley de formación profesional)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6A8403-537C-D614-EF48-E0D60C3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094" y="1731367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VII. 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239507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 dirty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dirty="0"/>
            </a:br>
            <a:r>
              <a:rPr lang="es-ES" sz="1800" b="1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es-ES" sz="1800" b="1" noProof="0" dirty="0">
              <a:solidFill>
                <a:srgbClr val="E27F1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3429000"/>
            <a:ext cx="11053762" cy="25058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/>
              <a:t>Fuentes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Informe de datos de BIBB (</a:t>
            </a:r>
            <a:r>
              <a:rPr lang="es-ES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Informe de formación profesional (</a:t>
            </a:r>
            <a:r>
              <a:rPr lang="es-ES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KMK – Conferencia Permanente de los Ministros de Educación de los Estados Federados (</a:t>
            </a:r>
            <a:r>
              <a:rPr lang="es-ES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Portal de datos del BMFTR (</a:t>
            </a:r>
            <a:r>
              <a:rPr lang="es-ES" sz="16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Destatis Statistik zu Berufsbildung (estadísticas sobre la formación profesional) (</a:t>
            </a:r>
            <a:r>
              <a:rPr lang="es-ES" sz="16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  <a:endParaRPr lang="en-GB" sz="1600" b="1" dirty="0"/>
          </a:p>
          <a:p>
            <a:pPr marL="361950" indent="-276225">
              <a:buNone/>
            </a:pPr>
            <a:r>
              <a:rPr lang="es-ES" sz="1600" b="1" dirty="0"/>
              <a:t>Más información en Internet</a:t>
            </a:r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www.lehrer-werden.de</a:t>
            </a:r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es-ES" sz="16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www.leando.de</a:t>
            </a:r>
            <a:endParaRPr lang="es-ES" sz="1600" dirty="0">
              <a:solidFill>
                <a:srgbClr val="E27F1C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I. Introducción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89" y="302448"/>
            <a:ext cx="1346743" cy="91975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372" y="634207"/>
            <a:ext cx="4259026" cy="44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s-ES" sz="2000" dirty="0">
                <a:solidFill>
                  <a:srgbClr val="BF5A08"/>
                </a:solidFill>
              </a:rPr>
              <a:t>Dual significa «dos mundos»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A01DFF-B50A-C28E-0E8B-8ECD5574D36B}"/>
              </a:ext>
            </a:extLst>
          </p:cNvPr>
          <p:cNvSpPr txBox="1"/>
          <p:nvPr/>
        </p:nvSpPr>
        <p:spPr>
          <a:xfrm>
            <a:off x="9192955" y="3708735"/>
            <a:ext cx="23500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/>
              <a:t>Supervisión, dirección y administración escolar</a:t>
            </a:r>
          </a:p>
          <a:p>
            <a:pPr>
              <a:spcAft>
                <a:spcPts val="600"/>
              </a:spcAft>
            </a:pPr>
            <a:r>
              <a:rPr lang="es-ES"/>
              <a:t>Personal docente en el centro de formación profesional</a:t>
            </a:r>
          </a:p>
          <a:p>
            <a:pPr algn="ctr">
              <a:spcAft>
                <a:spcPts val="600"/>
              </a:spcAft>
            </a:pPr>
            <a:endParaRPr lang="de-DE" sz="2200" dirty="0">
              <a:solidFill>
                <a:srgbClr val="BF5A08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AB30D9-0A5D-1727-0524-A177126328E9}"/>
              </a:ext>
            </a:extLst>
          </p:cNvPr>
          <p:cNvSpPr/>
          <p:nvPr/>
        </p:nvSpPr>
        <p:spPr>
          <a:xfrm>
            <a:off x="2998814" y="5052586"/>
            <a:ext cx="6194142" cy="745683"/>
          </a:xfrm>
          <a:prstGeom prst="roundRect">
            <a:avLst>
              <a:gd name="adj" fmla="val 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Objetivo común: 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Cualificación de aprendices, alumnos/alumnas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86F4E1-D939-4E05-3D0B-7294265B984B}"/>
              </a:ext>
            </a:extLst>
          </p:cNvPr>
          <p:cNvGrpSpPr/>
          <p:nvPr/>
        </p:nvGrpSpPr>
        <p:grpSpPr>
          <a:xfrm>
            <a:off x="658813" y="1552086"/>
            <a:ext cx="2340000" cy="2156649"/>
            <a:chOff x="658813" y="1391544"/>
            <a:chExt cx="2340000" cy="215664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46D50A1-29E0-6215-A80A-887FB7C63936}"/>
                </a:ext>
              </a:extLst>
            </p:cNvPr>
            <p:cNvSpPr/>
            <p:nvPr/>
          </p:nvSpPr>
          <p:spPr>
            <a:xfrm>
              <a:off x="658813" y="2626318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El mundo de trabajo 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E2513E0-A879-C6D4-1EA1-D26A33CE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1773" y="1391544"/>
              <a:ext cx="475249" cy="1484111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3708735"/>
            <a:ext cx="23500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/>
              <a:t>Dirección</a:t>
            </a:r>
          </a:p>
          <a:p>
            <a:pPr>
              <a:spcAft>
                <a:spcPts val="600"/>
              </a:spcAft>
            </a:pPr>
            <a:r>
              <a:rPr lang="es-ES"/>
              <a:t>Dirección de la formación</a:t>
            </a:r>
          </a:p>
          <a:p>
            <a:pPr>
              <a:spcAft>
                <a:spcPts val="600"/>
              </a:spcAft>
            </a:pPr>
            <a:r>
              <a:rPr lang="es-ES"/>
              <a:t>Personal de formación en el lugar de trabajo</a:t>
            </a: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21A18D79-BB84-1CFF-C7E2-78B603FA6336}"/>
              </a:ext>
            </a:extLst>
          </p:cNvPr>
          <p:cNvSpPr/>
          <p:nvPr/>
        </p:nvSpPr>
        <p:spPr>
          <a:xfrm rot="16200000">
            <a:off x="3548961" y="3006876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BA7940F-D601-1902-181F-E75552EB0D6B}"/>
              </a:ext>
            </a:extLst>
          </p:cNvPr>
          <p:cNvGrpSpPr/>
          <p:nvPr/>
        </p:nvGrpSpPr>
        <p:grpSpPr>
          <a:xfrm>
            <a:off x="9192955" y="1528498"/>
            <a:ext cx="2340000" cy="2180238"/>
            <a:chOff x="9192955" y="1367956"/>
            <a:chExt cx="2340000" cy="2180238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C63104D-CCE9-9A14-F570-05346152E897}"/>
                </a:ext>
              </a:extLst>
            </p:cNvPr>
            <p:cNvSpPr/>
            <p:nvPr/>
          </p:nvSpPr>
          <p:spPr>
            <a:xfrm>
              <a:off x="9192955" y="2626319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/>
                <a:t>Sistema de educación y formación estatal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0D2E30C-CE6E-F8B1-5ED1-7EEA4B8F9F8B}"/>
                </a:ext>
              </a:extLst>
            </p:cNvPr>
            <p:cNvGrpSpPr/>
            <p:nvPr/>
          </p:nvGrpSpPr>
          <p:grpSpPr>
            <a:xfrm>
              <a:off x="9622737" y="1367956"/>
              <a:ext cx="1480437" cy="1359586"/>
              <a:chOff x="9622737" y="1367956"/>
              <a:chExt cx="1480437" cy="1359586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39E7DB-FE84-AFDB-60ED-2F79DF56A44E}"/>
                  </a:ext>
                </a:extLst>
              </p:cNvPr>
              <p:cNvSpPr/>
              <p:nvPr/>
            </p:nvSpPr>
            <p:spPr>
              <a:xfrm>
                <a:off x="9751162" y="2365089"/>
                <a:ext cx="1223586" cy="336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8462E3A-5890-AF4D-CDA8-D8C084C0C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737" y="1367956"/>
                <a:ext cx="1480437" cy="1359586"/>
              </a:xfrm>
              <a:prstGeom prst="rect">
                <a:avLst/>
              </a:prstGeom>
            </p:spPr>
          </p:pic>
        </p:grpSp>
      </p:grp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4EBC96A3-1454-2239-B3F6-F27AABAE77E3}"/>
              </a:ext>
            </a:extLst>
          </p:cNvPr>
          <p:cNvSpPr/>
          <p:nvPr/>
        </p:nvSpPr>
        <p:spPr>
          <a:xfrm rot="5400000">
            <a:off x="8038060" y="3001265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3839F2E-E614-D4C7-4D83-5D7B3D4D69CE}"/>
              </a:ext>
            </a:extLst>
          </p:cNvPr>
          <p:cNvGrpSpPr/>
          <p:nvPr/>
        </p:nvGrpSpPr>
        <p:grpSpPr>
          <a:xfrm>
            <a:off x="4708923" y="1477134"/>
            <a:ext cx="2778989" cy="2231601"/>
            <a:chOff x="4708923" y="1477134"/>
            <a:chExt cx="2778989" cy="2231601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EDDB66AC-FABB-D2C2-BB32-9890522AA135}"/>
                </a:ext>
              </a:extLst>
            </p:cNvPr>
            <p:cNvSpPr/>
            <p:nvPr/>
          </p:nvSpPr>
          <p:spPr>
            <a:xfrm>
              <a:off x="4708923" y="2786860"/>
              <a:ext cx="2778989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Aprendices, alumnos/alumnas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2ED8B1-3BCF-C520-9C7D-985B148B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510" y="1477134"/>
              <a:ext cx="686390" cy="147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439A9A-00C7-4230-9ECA-FDA149B168E3}"/>
              </a:ext>
            </a:extLst>
          </p:cNvPr>
          <p:cNvSpPr/>
          <p:nvPr/>
        </p:nvSpPr>
        <p:spPr>
          <a:xfrm>
            <a:off x="658810" y="2010173"/>
            <a:ext cx="2520000" cy="19867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Representantes de...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 patronal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trabajadores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El estado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Las cámaras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sindicatos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C80CCC-9E2F-42E7-937E-451E7EA4895C}"/>
              </a:ext>
            </a:extLst>
          </p:cNvPr>
          <p:cNvSpPr/>
          <p:nvPr/>
        </p:nvSpPr>
        <p:spPr>
          <a:xfrm>
            <a:off x="3407398" y="2010171"/>
            <a:ext cx="2854824" cy="396638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Personal de formación de la empresa: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Dirección de la empresa / de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Personal en la formación interempresarial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Orientación profesional inicial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Personal de formación cualificado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Trabajador cualificado que imparte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BBA85C-02E7-4F4E-93B0-6B03C3506D3A}"/>
              </a:ext>
            </a:extLst>
          </p:cNvPr>
          <p:cNvSpPr/>
          <p:nvPr/>
        </p:nvSpPr>
        <p:spPr>
          <a:xfrm>
            <a:off x="6467398" y="2010171"/>
            <a:ext cx="2520000" cy="191454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Personal de formación escolar: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Docentes de formación profesional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escolar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Gestión…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372B96-495C-40BE-8E18-87FE861FBF8F}"/>
              </a:ext>
            </a:extLst>
          </p:cNvPr>
          <p:cNvSpPr/>
          <p:nvPr/>
        </p:nvSpPr>
        <p:spPr>
          <a:xfrm>
            <a:off x="9192575" y="2010171"/>
            <a:ext cx="2520000" cy="22284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Representantes de...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 patronal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trabajadores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El centro de formación profesional</a:t>
            </a:r>
          </a:p>
          <a:p>
            <a:pPr>
              <a:spcAft>
                <a:spcPts val="200"/>
              </a:spcAft>
            </a:pPr>
            <a:r>
              <a:rPr lang="es-ES" sz="1600" dirty="0">
                <a:solidFill>
                  <a:schemeClr val="tx1"/>
                </a:solidFill>
              </a:rPr>
              <a:t>Organizado por las cámaras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95725" y="639844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personal trabaja en todos los «puntos de coordinación» de la formación profesional: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3103A20A-A926-4DCD-4FC3-B2319367C40B}"/>
              </a:ext>
            </a:extLst>
          </p:cNvPr>
          <p:cNvSpPr/>
          <p:nvPr/>
        </p:nvSpPr>
        <p:spPr>
          <a:xfrm>
            <a:off x="3407398" y="1382935"/>
            <a:ext cx="558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Implantar la formación profesional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6BDCBDE-6967-AB11-37AE-1D3E5EC8B4BA}"/>
              </a:ext>
            </a:extLst>
          </p:cNvPr>
          <p:cNvSpPr/>
          <p:nvPr/>
        </p:nvSpPr>
        <p:spPr>
          <a:xfrm>
            <a:off x="658810" y="1382935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s-ES" dirty="0"/>
              <a:t>Desarrollar normas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38BE196F-7F32-53AC-AE00-567E714982BE}"/>
              </a:ext>
            </a:extLst>
          </p:cNvPr>
          <p:cNvSpPr/>
          <p:nvPr/>
        </p:nvSpPr>
        <p:spPr>
          <a:xfrm>
            <a:off x="9192575" y="1382935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Examinar y certificar</a:t>
            </a:r>
          </a:p>
        </p:txBody>
      </p: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En el punto de mira: implantar la formación profesional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8E511-4DCB-4DE8-AD7E-3280A97E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1" y="1151920"/>
            <a:ext cx="4860000" cy="612000"/>
          </a:xfrm>
        </p:spPr>
        <p:txBody>
          <a:bodyPr lIns="0">
            <a:noAutofit/>
          </a:bodyPr>
          <a:lstStyle/>
          <a:p>
            <a:pPr algn="ctr"/>
            <a:r>
              <a:rPr lang="es-ES" sz="1800" b="1" dirty="0"/>
              <a:t>Personal de formación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dirty="0"/>
              <a:t>(Lugar de aprendizaje: la empresa)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189056-AF95-40DD-A987-3F68EE57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1" y="1813674"/>
            <a:ext cx="4932362" cy="3114899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620.000 formadores registrados </a:t>
            </a:r>
            <a:r>
              <a:rPr lang="es-ES" sz="1800" dirty="0"/>
              <a:t>(en 2024)*</a:t>
            </a:r>
            <a:endParaRPr lang="es-ES" sz="1800" b="1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Principalmente a tiempo parcial</a:t>
            </a:r>
          </a:p>
          <a:p>
            <a:r>
              <a:rPr lang="es-ES" sz="1800" dirty="0"/>
              <a:t>Por persona formadora, entre 3 (a tiempo parcial) y 16 personas aprendices (cuando la persona formadora trabaja a tiempo completo y la empresa tiene un tamaño adecuado)</a:t>
            </a:r>
          </a:p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El número de </a:t>
            </a:r>
            <a:r>
              <a:rPr lang="es-ES" sz="1800" b="1" dirty="0">
                <a:latin typeface="+mn-lt"/>
              </a:rPr>
              <a:t>trabajadores cualificados que imparten formación</a:t>
            </a:r>
            <a:r>
              <a:rPr lang="es-ES" sz="1800" dirty="0">
                <a:latin typeface="+mn-lt"/>
              </a:rPr>
              <a:t> (con o sin certificado, pero no registrados en la cámara) es considerablemente mayor, pero esta cifra no se registra</a:t>
            </a:r>
          </a:p>
          <a:p>
            <a:pPr lvl="1">
              <a:lnSpc>
                <a:spcPts val="2200"/>
              </a:lnSpc>
              <a:buSzPct val="70000"/>
            </a:pPr>
            <a:endParaRPr lang="de-DE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C878F3-BD9B-475D-99AD-7D8DE84EB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1424" y="1151920"/>
            <a:ext cx="4860000" cy="612000"/>
          </a:xfrm>
        </p:spPr>
        <p:txBody>
          <a:bodyPr l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 dirty="0"/>
              <a:t>Personal docente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 dirty="0"/>
              <a:t>(Lugar de aprendizaje: el centro de formación profesional)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1BCCF1-3BCA-4739-9C2E-F280695C5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24" y="1804549"/>
            <a:ext cx="4860000" cy="2157642"/>
          </a:xfrm>
        </p:spPr>
        <p:txBody>
          <a:bodyPr>
            <a:sp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52.000 puestos a tiempo completo</a:t>
            </a:r>
            <a:r>
              <a:rPr lang="es-ES" sz="1800" dirty="0">
                <a:latin typeface="+mn-lt"/>
              </a:rPr>
              <a:t> 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Docentes de teoría especializada y cultura general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Docentes para práctica especializada</a:t>
            </a:r>
          </a:p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28 alumnos</a:t>
            </a:r>
            <a:r>
              <a:rPr lang="es-ES" sz="1800" dirty="0">
                <a:latin typeface="+mn-lt"/>
              </a:rPr>
              <a:t> por docente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(en 2024/25)**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4CD2E8F-A0B3-49B0-9670-62C8F30D55E5}"/>
              </a:ext>
            </a:extLst>
          </p:cNvPr>
          <p:cNvSpPr txBox="1">
            <a:spLocks/>
          </p:cNvSpPr>
          <p:nvPr/>
        </p:nvSpPr>
        <p:spPr>
          <a:xfrm>
            <a:off x="1320427" y="5446953"/>
            <a:ext cx="9909917" cy="21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Esta presentación se centra en el </a:t>
            </a:r>
            <a:r>
              <a:rPr lang="es-ES" sz="1800" b="1" dirty="0"/>
              <a:t>personal de formación y docentes de formación profesional reconocidos por el Estado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65FE4-FA6C-48BC-B5A8-5AF1AB723DFF}"/>
              </a:ext>
            </a:extLst>
          </p:cNvPr>
          <p:cNvSpPr txBox="1"/>
          <p:nvPr/>
        </p:nvSpPr>
        <p:spPr>
          <a:xfrm>
            <a:off x="583224" y="6561137"/>
            <a:ext cx="947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*Fuente: Informe de datos de BIBB 2026 					**Fuente:  </a:t>
            </a:r>
            <a:r>
              <a:rPr lang="de-DE" sz="1200" dirty="0">
                <a:hlinkClick r:id="rId3"/>
              </a:rPr>
              <a:t>https://sis.kmk.org/</a:t>
            </a:r>
            <a:endParaRPr lang="es-ES" sz="1200" dirty="0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40C72B6-A6F2-BC07-0E67-274A9074464C}"/>
              </a:ext>
            </a:extLst>
          </p:cNvPr>
          <p:cNvSpPr>
            <a:spLocks noChangeAspect="1"/>
          </p:cNvSpPr>
          <p:nvPr/>
        </p:nvSpPr>
        <p:spPr>
          <a:xfrm rot="5400000">
            <a:off x="625266" y="5480500"/>
            <a:ext cx="346228" cy="279138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814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B03799-9477-4CAF-A9D0-596DCB10A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3801"/>
            <a:ext cx="11053762" cy="246221"/>
          </a:xfrm>
        </p:spPr>
        <p:txBody>
          <a:bodyPr>
            <a:noAutofit/>
          </a:bodyPr>
          <a:lstStyle/>
          <a:p>
            <a:r>
              <a:rPr lang="es-ES" sz="2000"/>
              <a:t>Personal de formación (lugar de aprendizaje: la empresa)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58" y="1634989"/>
            <a:ext cx="3240000" cy="504000"/>
          </a:xfrm>
        </p:spPr>
        <p:txBody>
          <a:bodyPr lIns="0">
            <a:normAutofit/>
          </a:bodyPr>
          <a:lstStyle/>
          <a:p>
            <a:pPr algn="ctr"/>
            <a:r>
              <a:rPr lang="es-ES" sz="1800" b="1"/>
              <a:t>Dirección de la formación*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011A5-F6BF-4904-83EE-119B7A8F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5148"/>
            <a:ext cx="3240000" cy="2921269"/>
          </a:xfrm>
        </p:spPr>
        <p:txBody>
          <a:bodyPr>
            <a:noAutofit/>
          </a:bodyPr>
          <a:lstStyle/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Con frecuencia a tiempo completo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todos los aprendices en todas las profesiones de formación profesional dual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Cualificación formal para formar 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Responsable de la organización de la formación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No es obligatorio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DE59E2-CCCF-4C2E-9A53-6A7AB25D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575" y="1634989"/>
            <a:ext cx="3240000" cy="504000"/>
          </a:xfrm>
        </p:spPr>
        <p:txBody>
          <a:bodyPr lIns="0" tIns="144000" bIns="144000">
            <a:noAutofit/>
          </a:bodyPr>
          <a:lstStyle/>
          <a:p>
            <a:pPr algn="ctr"/>
            <a:r>
              <a:rPr lang="es-ES" sz="1800" b="1"/>
              <a:t>Trabajador cualificado que imparte formación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6F4A33-96FA-4042-AE10-E09A7A55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72575" y="2423311"/>
            <a:ext cx="3300325" cy="2618510"/>
          </a:xfrm>
        </p:spPr>
        <p:txBody>
          <a:bodyPr>
            <a:noAutofit/>
          </a:bodyPr>
          <a:lstStyle/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A tiempo parcial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un aprendiz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Con experiencia profesional pero sin cualificación formal para formar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etapas concretas de la formación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Art. 28 de la Ley de formación profesional, párrafo 3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0F449CA-B454-466B-8607-8F34BE604D15}"/>
              </a:ext>
            </a:extLst>
          </p:cNvPr>
          <p:cNvSpPr txBox="1">
            <a:spLocks/>
          </p:cNvSpPr>
          <p:nvPr/>
        </p:nvSpPr>
        <p:spPr>
          <a:xfrm>
            <a:off x="4567867" y="1634989"/>
            <a:ext cx="324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Formador(a)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92F9110-5758-4EF7-844D-43833CDD7A84}"/>
              </a:ext>
            </a:extLst>
          </p:cNvPr>
          <p:cNvSpPr txBox="1">
            <a:spLocks/>
          </p:cNvSpPr>
          <p:nvPr/>
        </p:nvSpPr>
        <p:spPr>
          <a:xfrm>
            <a:off x="4567867" y="2423311"/>
            <a:ext cx="3240000" cy="2921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A tiempo completo o a tiempo parcial</a:t>
            </a:r>
          </a:p>
          <a:p>
            <a:pPr marL="288000" indent="-288000">
              <a:buSzPct val="70000"/>
            </a:pPr>
            <a:r>
              <a:rPr lang="es-ES" sz="1800">
                <a:latin typeface="+mn-lt"/>
              </a:rPr>
              <a:t>Responsable de hasta 15 aprendices de una profesión de formación profesional dual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Cualificación formal para formar 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Responsable de la puesta en práctica de la formación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Art. 30 de la Ley de formación profesional 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D560D-72E7-43B1-A8BF-3B6050E2BE06}"/>
              </a:ext>
            </a:extLst>
          </p:cNvPr>
          <p:cNvSpPr txBox="1"/>
          <p:nvPr/>
        </p:nvSpPr>
        <p:spPr>
          <a:xfrm>
            <a:off x="658813" y="5827522"/>
            <a:ext cx="8605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/>
              <a:t>* Las funciones pueden ser asumidas por la gerencia de la empresa, la dirección de personal o los formadores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6943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es-ES" sz="1800" b="1"/>
              <a:t>Personal de formación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/>
              <a:t>(Lugar de aprendizaje: la empresa)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Distribución de las funciones 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874349" y="1808163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  <a:latin typeface="+mn-lt"/>
              </a:rPr>
              <a:t>Elabora el plan de formación de la empresa basándose en las normas de formación o en el reglamento de formación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375710"/>
            <a:ext cx="3600000" cy="1908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Imparte amplias habilidades profesionales, así como conocimientos profesionales y competencias personales (patrones de conducta, capacidad para trabajar en equipo, independencia, etc.)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08C5A7-52D5-FF59-A120-DCC27EC31FDA}"/>
              </a:ext>
            </a:extLst>
          </p:cNvPr>
          <p:cNvSpPr/>
          <p:nvPr/>
        </p:nvSpPr>
        <p:spPr>
          <a:xfrm>
            <a:off x="4492644" y="4443810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indent="0" defTabSz="914400">
              <a:buSzPct val="75000"/>
              <a:buNone/>
            </a:pPr>
            <a:r>
              <a:rPr lang="es-ES">
                <a:solidFill>
                  <a:schemeClr val="tx1"/>
                </a:solidFill>
                <a:latin typeface="+mn-lt"/>
              </a:rPr>
              <a:t>Integra a los aprendices en la empresa y los acompaña para un posible empleo (contratación)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154212" y="1815516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Organiza el proceso de formación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2709729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Apoya la preparación de exámenes e implica al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departamento especializado y otros miembros del personal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7C3E500-AA2F-2D52-3E83-769E6647845C}"/>
              </a:ext>
            </a:extLst>
          </p:cNvPr>
          <p:cNvSpPr/>
          <p:nvPr/>
        </p:nvSpPr>
        <p:spPr>
          <a:xfrm>
            <a:off x="8292575" y="4157940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Se coordina con el centro de formación profesional y la cámara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75" y="1390953"/>
            <a:ext cx="1016757" cy="1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8229"/>
            <a:ext cx="3060001" cy="757602"/>
          </a:xfrm>
        </p:spPr>
        <p:txBody>
          <a:bodyPr lIns="0">
            <a:noAutofit/>
          </a:bodyPr>
          <a:lstStyle/>
          <a:p>
            <a:pPr algn="ctr"/>
            <a:r>
              <a:rPr lang="es-ES" sz="1800" b="1" dirty="0"/>
              <a:t>Docentes</a:t>
            </a:r>
            <a:br>
              <a:rPr lang="es-ES" sz="1800" dirty="0"/>
            </a:br>
            <a:r>
              <a:rPr lang="es-ES" sz="1600" dirty="0"/>
              <a:t>Teoría especializada  y cultura general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Distribución de las funciones 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594724" y="1814944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>
                <a:solidFill>
                  <a:schemeClr val="tx1"/>
                </a:solidFill>
              </a:rPr>
              <a:t>Organizan las clases basándose en el plan de estudios marco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295026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una amplia teoría especializada y los fundamentos de la práctica especializada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402956" y="1819632"/>
            <a:ext cx="3858602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conocimientos generales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3182551"/>
            <a:ext cx="3618688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competencia a nivel personal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B5677-33FB-FFF2-771B-4DB05D3A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096" y="1483026"/>
            <a:ext cx="793161" cy="1822127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136FF7E-4EC2-68BC-B1A6-B12BE4D5B15E}"/>
              </a:ext>
            </a:extLst>
          </p:cNvPr>
          <p:cNvSpPr txBox="1">
            <a:spLocks/>
          </p:cNvSpPr>
          <p:nvPr/>
        </p:nvSpPr>
        <p:spPr>
          <a:xfrm>
            <a:off x="1320430" y="5052107"/>
            <a:ext cx="7213970" cy="500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/>
              <a:t>Diferentes funciones</a:t>
            </a:r>
            <a:r>
              <a:rPr lang="es-ES" sz="1600"/>
              <a:t> del personal en los lugares de aprendizaje </a:t>
            </a:r>
            <a:r>
              <a:rPr lang="es-ES" sz="1600" b="1"/>
              <a:t>se complementan</a:t>
            </a:r>
            <a:r>
              <a:rPr lang="es-ES" sz="1600"/>
              <a:t> entre sí en el marco de la </a:t>
            </a:r>
            <a:r>
              <a:rPr lang="es-ES" sz="1600" b="1"/>
              <a:t>coordinación de los lugares de aprendizaje</a:t>
            </a:r>
            <a:r>
              <a:rPr lang="es-ES" sz="1600"/>
              <a:t> en el sistema dual de formación profesional 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1D2DE7B2-B7E2-22C9-6753-CF8F919EADCF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176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2158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Resumen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aprendizaje: el personal de formación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786486-B7F3-F61C-8F23-1196B88EA33C}"/>
              </a:ext>
            </a:extLst>
          </p:cNvPr>
          <p:cNvSpPr/>
          <p:nvPr/>
        </p:nvSpPr>
        <p:spPr>
          <a:xfrm>
            <a:off x="2153653" y="1547631"/>
            <a:ext cx="3942347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de formación en la empresa está formado principalmente por trabajadores cualificados que imparten formación (normalmente a tiempo parcial)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CD8B09-7C58-9D7F-880D-846DFF96B4CC}"/>
              </a:ext>
            </a:extLst>
          </p:cNvPr>
          <p:cNvSpPr/>
          <p:nvPr/>
        </p:nvSpPr>
        <p:spPr>
          <a:xfrm>
            <a:off x="2153653" y="3276125"/>
            <a:ext cx="3942347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de la formación están muy orientadas a las necesidades de la empresa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F8E72-82E5-7729-3CEA-406C6525F04E}"/>
              </a:ext>
            </a:extLst>
          </p:cNvPr>
          <p:cNvSpPr/>
          <p:nvPr/>
        </p:nvSpPr>
        <p:spPr>
          <a:xfrm>
            <a:off x="2153653" y="4448703"/>
            <a:ext cx="3942347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suelen ir mucho más allá de las meras actividades de formación y orientación en el puesto de trabajo.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817CA2-199B-2183-E6B4-FA1232495C08}"/>
              </a:ext>
            </a:extLst>
          </p:cNvPr>
          <p:cNvSpPr/>
          <p:nvPr/>
        </p:nvSpPr>
        <p:spPr>
          <a:xfrm>
            <a:off x="6317865" y="2101630"/>
            <a:ext cx="4029292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de formación aúna la experiencia profesional con cualificaciones pedagógicas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D6294E-D03C-1FB0-7B78-6094A9C8136D}"/>
              </a:ext>
            </a:extLst>
          </p:cNvPr>
          <p:cNvSpPr/>
          <p:nvPr/>
        </p:nvSpPr>
        <p:spPr>
          <a:xfrm>
            <a:off x="6317866" y="3284303"/>
            <a:ext cx="4029292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cualificación suele adquirirse mientras se trabaja (formación continua de varias semanas de duración)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AFAEA-5BFE-9F0A-94D9-893C83BC9079}"/>
              </a:ext>
            </a:extLst>
          </p:cNvPr>
          <p:cNvSpPr/>
          <p:nvPr/>
        </p:nvSpPr>
        <p:spPr>
          <a:xfrm>
            <a:off x="6317866" y="4448703"/>
            <a:ext cx="4029291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factor decisivo es el interés de la empresa respecto a su personal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139282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2640</Words>
  <Application>Microsoft Office PowerPoint</Application>
  <PresentationFormat>Breitbild</PresentationFormat>
  <Paragraphs>272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Calibri</vt:lpstr>
      <vt:lpstr>Wingdings 3</vt:lpstr>
      <vt:lpstr>Arial</vt:lpstr>
      <vt:lpstr>Office</vt:lpstr>
      <vt:lpstr>1_Office</vt:lpstr>
      <vt:lpstr> </vt:lpstr>
      <vt:lpstr>Índice</vt:lpstr>
      <vt:lpstr>I. Introducción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III. La empresa como lugar de aprendizaje: el personal de formación</vt:lpstr>
      <vt:lpstr>III. La empresa como lugar de aprendizaje: el personal de formación</vt:lpstr>
      <vt:lpstr>III. La empresa como lugar de aprendizaje – el personal de formación</vt:lpstr>
      <vt:lpstr>III. La empresa como lugar de aprendizaje – el personal de formación</vt:lpstr>
      <vt:lpstr>III. La empresa como lugar de aprendizaje – el personal de formación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V. Resumen</vt:lpstr>
      <vt:lpstr>V. Resumen</vt:lpstr>
      <vt:lpstr>V. Resumen</vt:lpstr>
      <vt:lpstr>VI. Conclusión: factor de éxito de la formación profesional dual alemana</vt:lpstr>
      <vt:lpstr>VII. 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245</cp:revision>
  <dcterms:created xsi:type="dcterms:W3CDTF">2020-12-18T10:19:10Z</dcterms:created>
  <dcterms:modified xsi:type="dcterms:W3CDTF">2026-06-08T10:35:18Z</dcterms:modified>
</cp:coreProperties>
</file>