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Wingdings 3" panose="05040102010807070707" pitchFamily="18" charset="2"/>
      <p:regular r:id="rId21"/>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4" clrIdx="0">
    <p:extLst>
      <p:ext uri="{19B8F6BF-5375-455C-9EA6-DF929625EA0E}">
        <p15:presenceInfo xmlns:p15="http://schemas.microsoft.com/office/powerpoint/2012/main" userId="User" providerId="None"/>
      </p:ext>
    </p:extLst>
  </p:cmAuthor>
  <p:cmAuthor id="2" name="Peter Rechmann" initials="PR" lastIdx="6" clrIdx="1">
    <p:extLst>
      <p:ext uri="{19B8F6BF-5375-455C-9EA6-DF929625EA0E}">
        <p15:presenceInfo xmlns:p15="http://schemas.microsoft.com/office/powerpoint/2012/main" userId="Peter Rech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6379" autoAdjust="0"/>
  </p:normalViewPr>
  <p:slideViewPr>
    <p:cSldViewPr snapToGrid="0" showGuides="1">
      <p:cViewPr varScale="1">
        <p:scale>
          <a:sx n="85" d="100"/>
          <a:sy n="85" d="100"/>
        </p:scale>
        <p:origin x="996" y="90"/>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338587E-40EC-700B-3CEC-4CF3699D1E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24E5A28-1B0C-0F9F-61E8-20C2F69E09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DA9CF5-9430-4E27-B820-1481B2B6CD10}" type="datetimeFigureOut">
              <a:rPr lang="de-DE" smtClean="0"/>
              <a:t>02.06.2026</a:t>
            </a:fld>
            <a:endParaRPr lang="de-DE"/>
          </a:p>
        </p:txBody>
      </p:sp>
      <p:sp>
        <p:nvSpPr>
          <p:cNvPr id="4" name="Fußzeilenplatzhalter 3">
            <a:extLst>
              <a:ext uri="{FF2B5EF4-FFF2-40B4-BE49-F238E27FC236}">
                <a16:creationId xmlns:a16="http://schemas.microsoft.com/office/drawing/2014/main" id="{F4890AA4-0350-87B0-FA1D-71E461F9CA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B4FEA007-A137-83EF-C2FF-61BCBCA462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B4A0B9-3A26-4E78-B4C9-195FC73D26C6}" type="slidenum">
              <a:rPr lang="de-DE" smtClean="0"/>
              <a:t>‹Nr.›</a:t>
            </a:fld>
            <a:endParaRPr lang="de-DE"/>
          </a:p>
        </p:txBody>
      </p:sp>
    </p:spTree>
    <p:extLst>
      <p:ext uri="{BB962C8B-B14F-4D97-AF65-F5344CB8AC3E}">
        <p14:creationId xmlns:p14="http://schemas.microsoft.com/office/powerpoint/2010/main" val="285820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02.06.2026</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 typeface="Arial" panose="020B0604020202020204" pitchFamily="34" charset="0"/>
              <a:buChar char="•"/>
            </a:pPr>
            <a:r>
              <a:rPr lang="en-GB" noProof="0" dirty="0"/>
              <a:t>The federal government, state governments, local authorities and the Federal Employment Agency promote continuing vocational training. Expenditure on general, political, cultural and scientific continuing education cannot be presented in detail. In most cases, it cannot be clearly separated in public budgets and is sometimes included.</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Qualification within the framework of labour market policy instruments is promoted by the employment agencies in accordance with the Third Book of the Social Code </a:t>
            </a:r>
            <a:r>
              <a:rPr lang="de-DE" noProof="0" dirty="0"/>
              <a:t>(Drittes Buch Sozialgesetzbuch) </a:t>
            </a:r>
            <a:r>
              <a:rPr lang="en-US" b="1" dirty="0"/>
              <a:t>(SGB III)</a:t>
            </a:r>
            <a:r>
              <a:rPr lang="en-US" dirty="0"/>
              <a:t>. </a:t>
            </a:r>
            <a:r>
              <a:rPr lang="en-GB" noProof="0" dirty="0"/>
              <a:t>Support for people in need of assistance who are capable of working is provided by the job centres in accordance with the Second Book of the Social Code </a:t>
            </a:r>
            <a:r>
              <a:rPr lang="de-DE" noProof="0" dirty="0"/>
              <a:t>(Zweites Buch Sozialgesetzbuch) </a:t>
            </a:r>
            <a:r>
              <a:rPr lang="en-US" b="1" dirty="0"/>
              <a:t>(SGB II)</a:t>
            </a:r>
            <a:r>
              <a:rPr lang="en-US" dirty="0"/>
              <a:t>.</a:t>
            </a:r>
          </a:p>
          <a:p>
            <a:pPr>
              <a:defRPr/>
            </a:pPr>
            <a:endParaRPr dirty="0"/>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sz="1200" b="1" dirty="0">
                <a:solidFill>
                  <a:schemeClr val="tx1"/>
                </a:solidFill>
              </a:rPr>
              <a:t>V</a:t>
            </a:r>
            <a:r>
              <a:rPr lang="en-GB" sz="1200" b="1" dirty="0" err="1">
                <a:solidFill>
                  <a:schemeClr val="tx1"/>
                </a:solidFill>
              </a:rPr>
              <a:t>ocational</a:t>
            </a:r>
            <a:r>
              <a:rPr lang="en-GB" sz="1200" b="1" dirty="0">
                <a:solidFill>
                  <a:schemeClr val="tx1"/>
                </a:solidFill>
              </a:rPr>
              <a:t> upskilling qualifications </a:t>
            </a:r>
            <a:r>
              <a:rPr lang="en-GB" sz="1200" dirty="0">
                <a:solidFill>
                  <a:schemeClr val="tx1"/>
                </a:solidFill>
              </a:rPr>
              <a:t>= </a:t>
            </a:r>
            <a:r>
              <a:rPr lang="en-US" dirty="0"/>
              <a:t>Successful completion of continuing training examinations in accordance with the Vocational Training Act (</a:t>
            </a:r>
            <a:r>
              <a:rPr lang="en-US" dirty="0" err="1"/>
              <a:t>BBiG</a:t>
            </a:r>
            <a:r>
              <a:rPr lang="en-US" dirty="0"/>
              <a:t>) and the Crafts and Trades Regulation Act (</a:t>
            </a:r>
            <a:r>
              <a:rPr lang="en-US" dirty="0" err="1"/>
              <a:t>HwO</a:t>
            </a:r>
            <a:r>
              <a:rPr lang="en-US" dirty="0"/>
              <a:t>)</a:t>
            </a:r>
            <a:endParaRPr dirty="0"/>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17</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Calibri"/>
                <a:cs typeface="Arial"/>
              </a:rPr>
              <a:t>The advanced training levels of vocational upskilling were reformed with the new Vocational Training Act (BBiG) that came into force in 2020.</a:t>
            </a:r>
          </a:p>
          <a:p>
            <a:pPr marL="171450" indent="-171450">
              <a:buFont typeface="Arial"/>
              <a:buChar char="•"/>
              <a:defRPr/>
            </a:pPr>
            <a:r>
              <a:rPr lang="en-GB" sz="1000" b="0" i="0" noProof="0" dirty="0">
                <a:solidFill>
                  <a:schemeClr val="tx1"/>
                </a:solidFill>
                <a:latin typeface="Calibri"/>
                <a:cs typeface="Arial"/>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Calibri"/>
                <a:cs typeface="Arial"/>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Calibri"/>
                <a:cs typeface="Arial"/>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Calibri"/>
                <a:cs typeface="Arial"/>
              </a:rPr>
              <a:t>The terminological differences of the trade and technical schools and universities of applied sciences have become very unclear:</a:t>
            </a:r>
          </a:p>
          <a:p>
            <a:pPr marL="171450" indent="-171450">
              <a:buFont typeface="Arial"/>
              <a:buChar char="•"/>
              <a:defRPr/>
            </a:pPr>
            <a:r>
              <a:rPr lang="en-GB" sz="1100" b="0" i="0" noProof="0" dirty="0">
                <a:solidFill>
                  <a:schemeClr val="tx1"/>
                </a:solidFill>
                <a:latin typeface="Calibri"/>
                <a:cs typeface="Arial"/>
              </a:rPr>
              <a:t>Fachhochschule / FH (trade and technical school) = </a:t>
            </a:r>
            <a:r>
              <a:rPr lang="en-GB" sz="1100" b="0" i="0" noProof="0" dirty="0">
                <a:solidFill>
                  <a:schemeClr val="tx1"/>
                </a:solidFill>
                <a:latin typeface="Calibri"/>
                <a:ea typeface="Arial"/>
                <a:cs typeface="Arial"/>
              </a:rPr>
              <a:t>Hochschulen für Angewandte Wissenschaften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Calibri"/>
                <a:cs typeface="Arial"/>
              </a:rPr>
              <a:t>Usually a wider range of subjects</a:t>
            </a:r>
            <a:endParaRPr lang="en-GB" sz="1100" b="0" i="0" noProof="0" dirty="0">
              <a:solidFill>
                <a:schemeClr val="tx1"/>
              </a:solidFill>
              <a:latin typeface="Calibri"/>
              <a:ea typeface="Arial"/>
              <a:cs typeface="Arial"/>
            </a:endParaRPr>
          </a:p>
          <a:p>
            <a:pPr marL="171450" indent="-171450">
              <a:buFont typeface="Arial"/>
              <a:buChar char="•"/>
              <a:defRPr/>
            </a:pPr>
            <a:r>
              <a:rPr lang="en-GB" sz="1100" b="0" i="0" noProof="0" dirty="0">
                <a:solidFill>
                  <a:schemeClr val="tx1"/>
                </a:solidFill>
                <a:latin typeface="Calibri"/>
                <a:ea typeface="Arial"/>
                <a:cs typeface="Arial"/>
              </a:rPr>
              <a:t>Other “Hochschulen” = universities</a:t>
            </a:r>
          </a:p>
          <a:p>
            <a:pPr marL="171450" indent="-171450">
              <a:buFont typeface="Arial"/>
              <a:buChar char="•"/>
              <a:defRPr/>
            </a:pPr>
            <a:r>
              <a:rPr lang="en-GB" sz="1100" b="0" i="0" noProof="0" dirty="0">
                <a:solidFill>
                  <a:schemeClr val="tx1"/>
                </a:solidFill>
                <a:latin typeface="Calibri"/>
                <a:ea typeface="Arial"/>
                <a:cs typeface="Arial"/>
              </a:rPr>
              <a:t>Main difference in legal terms is the right to award doctorates</a:t>
            </a:r>
          </a:p>
          <a:p>
            <a:pPr marL="628650" lvl="1" indent="-171450">
              <a:buFont typeface="Arial"/>
              <a:buChar char="•"/>
              <a:defRPr/>
            </a:pPr>
            <a:endParaRPr lang="de-DE" sz="1100" b="0" i="0" dirty="0">
              <a:solidFill>
                <a:schemeClr val="tx1"/>
              </a:solidFill>
              <a:latin typeface="Calibri"/>
              <a:cs typeface="Arial"/>
            </a:endParaRP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Calibri"/>
                <a:ea typeface="Arial"/>
                <a:cs typeface="Arial"/>
              </a:rPr>
              <a:t> </a:t>
            </a:r>
            <a:r>
              <a:rPr lang="en-GB" sz="1800" b="0" i="0" noProof="0" dirty="0">
                <a:solidFill>
                  <a:schemeClr val="tx1"/>
                </a:solidFill>
                <a:effectLst/>
                <a:latin typeface="Calibri" panose="020F0502020204030204" pitchFamily="34" charset="0"/>
                <a:ea typeface="Arial"/>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Calibri"/>
                <a:ea typeface="Arial"/>
                <a:cs typeface="Arial"/>
              </a:rPr>
              <a:t>– DQR 4</a:t>
            </a:r>
            <a:endParaRPr lang="en-GB" noProof="0" dirty="0"/>
          </a:p>
          <a:p>
            <a:pPr marL="171450" indent="-171450">
              <a:buFont typeface="Arial"/>
              <a:buChar char="•"/>
              <a:defRPr/>
            </a:pPr>
            <a:r>
              <a:rPr lang="en-GB" sz="1200" b="0" i="0" u="none" noProof="0" dirty="0">
                <a:solidFill>
                  <a:schemeClr val="tx1"/>
                </a:solidFill>
                <a:latin typeface="Calibri"/>
                <a:ea typeface="Arial"/>
                <a:cs typeface="Arial"/>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Calibri"/>
                <a:ea typeface="Arial"/>
                <a:cs typeface="Arial"/>
              </a:rPr>
              <a:t>Master‘s (degree from a university; Magister; state examination) – DQR 7</a:t>
            </a:r>
            <a:endParaRPr lang="en-GB" noProof="0" dirty="0"/>
          </a:p>
          <a:p>
            <a:pPr marL="171450" indent="-171450">
              <a:buFont typeface="Arial"/>
              <a:buChar char="•"/>
              <a:defRPr/>
            </a:pPr>
            <a:r>
              <a:rPr lang="en-GB" sz="1200" b="0" i="0" u="none" noProof="0" dirty="0">
                <a:solidFill>
                  <a:schemeClr val="tx1"/>
                </a:solidFill>
                <a:latin typeface="Calibri"/>
                <a:ea typeface="Arial"/>
                <a:cs typeface="Arial"/>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3F02C0F-D2F6-DD5C-A5B9-FDDC09D47793}" type="slidenum">
              <a:rPr/>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n-GB" sz="1800" b="0" i="0" u="none" strike="noStrike" cap="none" spc="0" noProof="0" dirty="0">
                <a:ln>
                  <a:noFill/>
                </a:ln>
                <a:solidFill>
                  <a:prstClr val="black"/>
                </a:solidFill>
                <a:latin typeface="Calibri"/>
                <a:ea typeface="Arial"/>
                <a:cs typeface="Arial"/>
              </a:rPr>
              <a:t>German Office for international Cooperation in Vocational Education and Training</a:t>
            </a:r>
            <a:endParaRPr lang="en-GB" noProof="0"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4" name="Grafik 3">
            <a:extLst>
              <a:ext uri="{FF2B5EF4-FFF2-40B4-BE49-F238E27FC236}">
                <a16:creationId xmlns:a16="http://schemas.microsoft.com/office/drawing/2014/main" id="{C05B3938-875D-45AD-9420-D2CD0B8D8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1523" y="5164760"/>
            <a:ext cx="1636905" cy="1661949"/>
          </a:xfrm>
          <a:prstGeom prst="rect">
            <a:avLst/>
          </a:prstGeom>
        </p:spPr>
      </p:pic>
      <p:pic>
        <p:nvPicPr>
          <p:cNvPr id="6" name="Grafik 5">
            <a:extLst>
              <a:ext uri="{FF2B5EF4-FFF2-40B4-BE49-F238E27FC236}">
                <a16:creationId xmlns:a16="http://schemas.microsoft.com/office/drawing/2014/main" id="{03068002-EC44-4CC7-BB76-B22F034632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6" userDrawn="1">
          <p15:clr>
            <a:srgbClr val="FBAE40"/>
          </p15:clr>
        </p15:guide>
        <p15:guide id="2" pos="7378" userDrawn="1">
          <p15:clr>
            <a:srgbClr val="FBAE40"/>
          </p15:clr>
        </p15:guide>
        <p15:guide id="3" orient="horz" pos="379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6" r:id="rId3"/>
    <p:sldLayoutId id="2147483657" r:id="rId4"/>
    <p:sldLayoutId id="2147483658" r:id="rId5"/>
    <p:sldLayoutId id="2147483659" r:id="rId6"/>
    <p:sldLayoutId id="2147483660" r:id="rId7"/>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genesis.destatis.de/datenbank/online/statistic/21421/table/21421-000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iwkoeln.de/studien/susanne-seyda-sabine-koehne-finster-thomas-schleiermacher-investitionsvolumen-auf-hoechststand.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hyperlink" Target="https://www.datenportal.bmftr.bund.de/portal/en/index.html" TargetMode="External"/><Relationship Id="rId3" Type="http://schemas.openxmlformats.org/officeDocument/2006/relationships/hyperlink" Target="https://www.govet.international/en/index.php" TargetMode="External"/><Relationship Id="rId7" Type="http://schemas.openxmlformats.org/officeDocument/2006/relationships/hyperlink" Target="https://www.kmk.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bmbfsfj.bund.de/bmbfsfj/service/publikationen/berufsbildungsbericht-2026-285646" TargetMode="External"/><Relationship Id="rId5" Type="http://schemas.openxmlformats.org/officeDocument/2006/relationships/hyperlink" Target="https://www.bibb.de/datenreport/en/index.php" TargetMode="External"/><Relationship Id="rId4" Type="http://schemas.openxmlformats.org/officeDocument/2006/relationships/hyperlink" Target="http://www.govet.international/" TargetMode="External"/><Relationship Id="rId9" Type="http://schemas.openxmlformats.org/officeDocument/2006/relationships/hyperlink" Target="https://www.destatis.de/EN/Themes/Society-Environment/Education-Research-Culture/Vocational-Training/_node.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en-GB" dirty="0"/>
              <a:t> </a:t>
            </a:r>
          </a:p>
        </p:txBody>
      </p:sp>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en-GB" sz="2800" dirty="0"/>
              <a:t>Continuing professional education</a:t>
            </a:r>
            <a:br>
              <a:rPr lang="en-GB" sz="2800" dirty="0"/>
            </a:br>
            <a:r>
              <a:rPr lang="en-GB" sz="2800" dirty="0"/>
              <a:t>in Germany</a:t>
            </a:r>
          </a:p>
        </p:txBody>
      </p:sp>
      <p:sp>
        <p:nvSpPr>
          <p:cNvPr id="6" name="Textplatzhalter 5">
            <a:extLst>
              <a:ext uri="{FF2B5EF4-FFF2-40B4-BE49-F238E27FC236}">
                <a16:creationId xmlns:a16="http://schemas.microsoft.com/office/drawing/2014/main" id="{27DE4BB3-1E89-4BC7-8175-3792B5392FEA}"/>
              </a:ext>
            </a:extLst>
          </p:cNvPr>
          <p:cNvSpPr>
            <a:spLocks noGrp="1"/>
          </p:cNvSpPr>
          <p:nvPr>
            <p:ph type="body" sz="quarter" idx="12"/>
          </p:nvPr>
        </p:nvSpPr>
        <p:spPr/>
        <p:txBody>
          <a:bodyPr/>
          <a:lstStyle/>
          <a:p>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Costs and benefits of continuing professional education</a:t>
            </a:r>
          </a:p>
        </p:txBody>
      </p:sp>
      <p:sp>
        <p:nvSpPr>
          <p:cNvPr id="3" name="Titel 2"/>
          <p:cNvSpPr>
            <a:spLocks noGrp="1"/>
          </p:cNvSpPr>
          <p:nvPr>
            <p:ph type="title"/>
          </p:nvPr>
        </p:nvSpPr>
        <p:spPr bwMode="auto"/>
        <p:txBody>
          <a:bodyPr/>
          <a:lstStyle/>
          <a:p>
            <a:pPr>
              <a:defRPr/>
            </a:pPr>
            <a:r>
              <a:rPr lang="en-GB" dirty="0"/>
              <a:t>6 Financing</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n-GB" sz="1600" b="1" dirty="0">
                <a:latin typeface="Calibri"/>
              </a:rPr>
              <a:t>Economic: </a:t>
            </a:r>
            <a:r>
              <a:rPr lang="en-GB" sz="1600" dirty="0">
                <a:latin typeface="Calibri"/>
              </a:rPr>
              <a:t>positive effects on economic performance</a:t>
            </a:r>
            <a:br>
              <a:rPr lang="en-GB" sz="1600" dirty="0">
                <a:latin typeface="Calibri"/>
              </a:rPr>
            </a:br>
            <a:r>
              <a:rPr lang="en-GB" sz="1600" dirty="0">
                <a:latin typeface="Calibri"/>
              </a:rPr>
              <a:t>of companies in terms of:</a:t>
            </a:r>
          </a:p>
          <a:p>
            <a:pPr marL="540000" lvl="1" indent="-252000">
              <a:lnSpc>
                <a:spcPts val="2000"/>
              </a:lnSpc>
              <a:spcBef>
                <a:spcPts val="600"/>
              </a:spcBef>
              <a:buClr>
                <a:srgbClr val="D6851B"/>
              </a:buClr>
              <a:buSzPct val="65000"/>
              <a:buFont typeface="Wingdings 3"/>
              <a:buChar char=""/>
              <a:defRPr/>
            </a:pPr>
            <a:r>
              <a:rPr lang="en-GB" sz="1600" dirty="0">
                <a:latin typeface="Calibri"/>
              </a:rPr>
              <a:t>Productivity</a:t>
            </a:r>
          </a:p>
          <a:p>
            <a:pPr marL="540000" lvl="1" indent="-252000">
              <a:lnSpc>
                <a:spcPts val="2000"/>
              </a:lnSpc>
              <a:spcBef>
                <a:spcPts val="600"/>
              </a:spcBef>
              <a:buClr>
                <a:srgbClr val="D6851B"/>
              </a:buClr>
              <a:buSzPct val="65000"/>
              <a:buFont typeface="Wingdings 3"/>
              <a:buChar char=""/>
              <a:defRPr/>
            </a:pPr>
            <a:r>
              <a:rPr lang="en-GB" sz="1600" dirty="0">
                <a:latin typeface="Calibri"/>
              </a:rPr>
              <a:t>Quality </a:t>
            </a:r>
          </a:p>
          <a:p>
            <a:pPr marL="540000" lvl="1" indent="-252000">
              <a:lnSpc>
                <a:spcPts val="2000"/>
              </a:lnSpc>
              <a:spcBef>
                <a:spcPts val="600"/>
              </a:spcBef>
              <a:buClr>
                <a:srgbClr val="D6851B"/>
              </a:buClr>
              <a:buSzPct val="65000"/>
              <a:buFont typeface="Wingdings 3"/>
              <a:buChar char=""/>
              <a:defRPr/>
            </a:pPr>
            <a:r>
              <a:rPr lang="en-GB" sz="1600" dirty="0">
                <a:latin typeface="Calibri"/>
              </a:rPr>
              <a:t>Innovation in the workplace</a:t>
            </a:r>
          </a:p>
          <a:p>
            <a:pPr marL="540000" lvl="1" indent="-252000">
              <a:lnSpc>
                <a:spcPts val="2000"/>
              </a:lnSpc>
              <a:spcBef>
                <a:spcPts val="600"/>
              </a:spcBef>
              <a:buClr>
                <a:srgbClr val="D6851B"/>
              </a:buClr>
              <a:buSzPct val="65000"/>
              <a:buFont typeface="Wingdings 3"/>
              <a:buChar char=""/>
              <a:defRPr/>
            </a:pPr>
            <a:r>
              <a:rPr lang="en-GB" sz="1600" dirty="0">
                <a:latin typeface="Calibri"/>
              </a:rPr>
              <a:t>Extent of employment</a:t>
            </a:r>
          </a:p>
          <a:p>
            <a:pPr marL="540000" lvl="1" indent="-252000">
              <a:lnSpc>
                <a:spcPts val="2000"/>
              </a:lnSpc>
              <a:spcBef>
                <a:spcPts val="600"/>
              </a:spcBef>
              <a:buClr>
                <a:srgbClr val="D6851B"/>
              </a:buClr>
              <a:buSzPct val="65000"/>
              <a:buFont typeface="Wingdings 3"/>
              <a:buChar char=""/>
              <a:defRPr/>
            </a:pPr>
            <a:r>
              <a:rPr lang="en-GB" sz="1600" dirty="0">
                <a:latin typeface="Calibri"/>
              </a:rPr>
              <a:t>Future viability of the company with regard to technical progress and increasing globalisation</a:t>
            </a:r>
          </a:p>
          <a:p>
            <a:pPr marL="285750" indent="-285750">
              <a:lnSpc>
                <a:spcPts val="2000"/>
              </a:lnSpc>
              <a:spcBef>
                <a:spcPts val="1200"/>
              </a:spcBef>
              <a:buClr>
                <a:srgbClr val="D6851B"/>
              </a:buClr>
              <a:buSzPct val="65000"/>
              <a:buFont typeface="Wingdings 3"/>
              <a:buChar char=""/>
              <a:defRPr/>
            </a:pPr>
            <a:r>
              <a:rPr lang="en-GB" sz="1600" b="1" dirty="0">
                <a:latin typeface="Calibri"/>
              </a:rPr>
              <a:t>Social</a:t>
            </a:r>
          </a:p>
          <a:p>
            <a:pPr marL="540000" lvl="1" indent="-252000">
              <a:lnSpc>
                <a:spcPts val="1800"/>
              </a:lnSpc>
              <a:spcBef>
                <a:spcPts val="600"/>
              </a:spcBef>
              <a:buClr>
                <a:srgbClr val="D6851B"/>
              </a:buClr>
              <a:buSzPct val="65000"/>
              <a:buFont typeface="Wingdings 3"/>
              <a:buChar char=""/>
              <a:defRPr/>
            </a:pPr>
            <a:r>
              <a:rPr lang="en-GB" sz="1400" dirty="0">
                <a:latin typeface="Calibri"/>
              </a:rPr>
              <a:t>Greater employee satisfaction</a:t>
            </a:r>
          </a:p>
          <a:p>
            <a:pPr marL="540000" lvl="1" indent="-252000">
              <a:lnSpc>
                <a:spcPts val="1800"/>
              </a:lnSpc>
              <a:spcBef>
                <a:spcPts val="600"/>
              </a:spcBef>
              <a:buClr>
                <a:srgbClr val="D6851B"/>
              </a:buClr>
              <a:buSzPct val="65000"/>
              <a:buFont typeface="Wingdings 3"/>
              <a:buChar char=""/>
              <a:defRPr/>
            </a:pPr>
            <a:r>
              <a:rPr lang="en-GB" sz="1400" dirty="0">
                <a:latin typeface="Calibri"/>
              </a:rPr>
              <a:t>Loyalty to the business</a:t>
            </a:r>
          </a:p>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Benefits to businesses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Costs and benefits of continuing professional education</a:t>
            </a:r>
          </a:p>
        </p:txBody>
      </p:sp>
      <p:sp>
        <p:nvSpPr>
          <p:cNvPr id="3" name="Titel 2"/>
          <p:cNvSpPr>
            <a:spLocks noGrp="1"/>
          </p:cNvSpPr>
          <p:nvPr>
            <p:ph type="title"/>
          </p:nvPr>
        </p:nvSpPr>
        <p:spPr bwMode="auto"/>
        <p:txBody>
          <a:bodyPr/>
          <a:lstStyle/>
          <a:p>
            <a:pPr>
              <a:defRPr/>
            </a:pPr>
            <a:r>
              <a:rPr lang="en-GB" dirty="0"/>
              <a:t>6 Financing</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en-GB" sz="1600" dirty="0">
                <a:latin typeface="Calibri"/>
              </a:rPr>
              <a:t>Positive effects on:</a:t>
            </a:r>
          </a:p>
          <a:p>
            <a:pPr marL="540000" lvl="1" indent="-252000">
              <a:lnSpc>
                <a:spcPts val="1800"/>
              </a:lnSpc>
              <a:spcBef>
                <a:spcPts val="600"/>
              </a:spcBef>
              <a:buClr>
                <a:srgbClr val="D6851B"/>
              </a:buClr>
              <a:buSzPct val="65000"/>
              <a:buFont typeface="Wingdings 3"/>
              <a:buChar char=""/>
              <a:defRPr/>
            </a:pPr>
            <a:r>
              <a:rPr lang="en-GB" sz="1600" dirty="0">
                <a:latin typeface="Calibri"/>
              </a:rPr>
              <a:t>Income</a:t>
            </a:r>
          </a:p>
          <a:p>
            <a:pPr marL="540000" lvl="1" indent="-252000">
              <a:lnSpc>
                <a:spcPts val="1800"/>
              </a:lnSpc>
              <a:spcBef>
                <a:spcPts val="600"/>
              </a:spcBef>
              <a:buClr>
                <a:srgbClr val="D6851B"/>
              </a:buClr>
              <a:buSzPct val="65000"/>
              <a:buFont typeface="Wingdings 3"/>
              <a:buChar char=""/>
              <a:defRPr/>
            </a:pPr>
            <a:r>
              <a:rPr lang="en-GB" sz="1600" dirty="0">
                <a:latin typeface="Calibri"/>
              </a:rPr>
              <a:t>Employment</a:t>
            </a:r>
          </a:p>
          <a:p>
            <a:pPr marL="540000" lvl="1" indent="-252000">
              <a:lnSpc>
                <a:spcPts val="1800"/>
              </a:lnSpc>
              <a:spcBef>
                <a:spcPts val="600"/>
              </a:spcBef>
              <a:buClr>
                <a:srgbClr val="D6851B"/>
              </a:buClr>
              <a:buSzPct val="65000"/>
              <a:buFont typeface="Wingdings 3"/>
              <a:buChar char=""/>
              <a:defRPr/>
            </a:pPr>
            <a:r>
              <a:rPr lang="en-GB" sz="1600" dirty="0">
                <a:latin typeface="Calibri"/>
              </a:rPr>
              <a:t>Professional and personal development</a:t>
            </a:r>
          </a:p>
          <a:p>
            <a:pPr marL="540000" lvl="1" indent="-252000">
              <a:lnSpc>
                <a:spcPts val="1800"/>
              </a:lnSpc>
              <a:spcBef>
                <a:spcPts val="600"/>
              </a:spcBef>
              <a:buClr>
                <a:srgbClr val="D6851B"/>
              </a:buClr>
              <a:buSzPct val="65000"/>
              <a:buFont typeface="Wingdings 3"/>
              <a:buChar char=""/>
              <a:defRPr/>
            </a:pPr>
            <a:r>
              <a:rPr lang="en-GB" sz="1600" dirty="0">
                <a:latin typeface="Calibri"/>
              </a:rPr>
              <a:t>Health</a:t>
            </a:r>
          </a:p>
          <a:p>
            <a:pPr marL="540000" lvl="1" indent="-252000">
              <a:lnSpc>
                <a:spcPts val="1800"/>
              </a:lnSpc>
              <a:spcBef>
                <a:spcPts val="600"/>
              </a:spcBef>
              <a:buClr>
                <a:srgbClr val="D6851B"/>
              </a:buClr>
              <a:buSzPct val="65000"/>
              <a:buFont typeface="Wingdings 3"/>
              <a:buChar char=""/>
              <a:defRPr/>
            </a:pPr>
            <a:r>
              <a:rPr lang="en-GB" sz="1600" dirty="0">
                <a:latin typeface="Calibri"/>
              </a:rPr>
              <a:t>Work satisfaction and therefore life satisfaction</a:t>
            </a:r>
          </a:p>
          <a:p>
            <a:pPr marL="285750" indent="-285750">
              <a:lnSpc>
                <a:spcPts val="2000"/>
              </a:lnSpc>
              <a:spcBef>
                <a:spcPts val="1200"/>
              </a:spcBef>
              <a:buClr>
                <a:srgbClr val="D6851B"/>
              </a:buClr>
              <a:buSzPct val="65000"/>
              <a:buFont typeface="Wingdings 3"/>
              <a:buChar char=""/>
              <a:defRPr/>
            </a:pPr>
            <a:r>
              <a:rPr lang="en-GB" sz="1600" dirty="0">
                <a:latin typeface="Calibri"/>
              </a:rPr>
              <a:t>Unlocking an individual's potential for professional development</a:t>
            </a:r>
          </a:p>
          <a:p>
            <a:pPr marL="285750" indent="-285750">
              <a:lnSpc>
                <a:spcPts val="2000"/>
              </a:lnSpc>
              <a:spcBef>
                <a:spcPts val="1200"/>
              </a:spcBef>
              <a:buClr>
                <a:srgbClr val="D6851B"/>
              </a:buClr>
              <a:buSzPct val="65000"/>
              <a:buFont typeface="Wingdings 3"/>
              <a:buChar char=""/>
              <a:defRPr/>
            </a:pPr>
            <a:r>
              <a:rPr lang="en-GB" sz="1600" dirty="0">
                <a:latin typeface="Calibri"/>
              </a:rPr>
              <a:t>Staying employable</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Benefits to individuals/employees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 Who is permitted to offer continuing education? Who provides the accreditation?</a:t>
            </a:r>
          </a:p>
        </p:txBody>
      </p:sp>
      <p:sp>
        <p:nvSpPr>
          <p:cNvPr id="3" name="Titel 2"/>
          <p:cNvSpPr>
            <a:spLocks noGrp="1"/>
          </p:cNvSpPr>
          <p:nvPr>
            <p:ph type="title"/>
          </p:nvPr>
        </p:nvSpPr>
        <p:spPr bwMode="auto"/>
        <p:txBody>
          <a:bodyPr/>
          <a:lstStyle/>
          <a:p>
            <a:pPr>
              <a:defRPr/>
            </a:pPr>
            <a:r>
              <a:rPr lang="en-GB" dirty="0"/>
              <a:t>7 Non-formal continuing education: the provider market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en-GB" sz="1600" dirty="0">
                <a:latin typeface="Calibri"/>
              </a:rPr>
              <a:t>Large companies organise over half of the continuing education events</a:t>
            </a:r>
          </a:p>
          <a:p>
            <a:pPr marL="285750" indent="-285750">
              <a:lnSpc>
                <a:spcPts val="2000"/>
              </a:lnSpc>
              <a:spcBef>
                <a:spcPts val="1200"/>
              </a:spcBef>
              <a:spcAft>
                <a:spcPts val="200"/>
              </a:spcAft>
              <a:buClr>
                <a:srgbClr val="D6851B"/>
              </a:buClr>
              <a:buSzPct val="65000"/>
              <a:buFont typeface="Wingdings 3"/>
              <a:buChar char=""/>
              <a:defRPr/>
            </a:pPr>
            <a:r>
              <a:rPr lang="en-GB" sz="1600" dirty="0">
                <a:latin typeface="Calibri"/>
              </a:rPr>
              <a:t>There are also more than 20,000 providers, e.g.:</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Public providers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Universities and research institutes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Churches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Chambers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Trade unions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Employer associations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Foundations and welfare organisations</a:t>
            </a:r>
          </a:p>
          <a:p>
            <a:pPr marL="540000" lvl="1" indent="-252000">
              <a:lnSpc>
                <a:spcPts val="1800"/>
              </a:lnSpc>
              <a:spcBef>
                <a:spcPts val="600"/>
              </a:spcBef>
              <a:spcAft>
                <a:spcPts val="200"/>
              </a:spcAft>
              <a:buClr>
                <a:srgbClr val="D6851B"/>
              </a:buClr>
              <a:buSzPct val="65000"/>
              <a:buFont typeface="Wingdings 3"/>
              <a:buChar char=""/>
              <a:defRPr/>
            </a:pPr>
            <a:r>
              <a:rPr lang="en-GB" sz="1600" dirty="0">
                <a:latin typeface="Calibri"/>
              </a:rPr>
              <a:t>Commercial private training providers (28% in 2025)</a:t>
            </a:r>
          </a:p>
          <a:p>
            <a:pPr marL="285750" indent="-285750">
              <a:lnSpc>
                <a:spcPts val="2000"/>
              </a:lnSpc>
              <a:spcBef>
                <a:spcPts val="600"/>
              </a:spcBef>
              <a:spcAft>
                <a:spcPts val="200"/>
              </a:spcAft>
              <a:buClr>
                <a:srgbClr val="D6851B"/>
              </a:buClr>
              <a:buSzPct val="65000"/>
              <a:buFont typeface="Wingdings 3"/>
              <a:buChar char=""/>
              <a:defRPr/>
            </a:pPr>
            <a:r>
              <a:rPr lang="en-GB" sz="1600" dirty="0">
                <a:latin typeface="Calibri"/>
              </a:rPr>
              <a:t>A distinction is made between public sector regulated and funded offers/public sector non-regulated, non-funded offers</a:t>
            </a:r>
          </a:p>
          <a:p>
            <a:pPr marL="285750" indent="-285750">
              <a:lnSpc>
                <a:spcPts val="2000"/>
              </a:lnSpc>
              <a:spcBef>
                <a:spcPts val="1200"/>
              </a:spcBef>
              <a:spcAft>
                <a:spcPts val="200"/>
              </a:spcAft>
              <a:buClr>
                <a:srgbClr val="D6851B"/>
              </a:buClr>
              <a:buSzPct val="65000"/>
              <a:buFont typeface="Wingdings 3"/>
              <a:buChar char=""/>
              <a:defRPr/>
            </a:pPr>
            <a:r>
              <a:rPr lang="en-GB" sz="1600" dirty="0">
                <a:latin typeface="Calibri"/>
              </a:rPr>
              <a:t>For offers in the funded sector, authorization by state institutions or Chambers is generally required (time-limited: providers 5 years, measures 3 years)</a:t>
            </a:r>
          </a:p>
          <a:p>
            <a:pPr marL="285750" indent="-285750">
              <a:lnSpc>
                <a:spcPts val="2000"/>
              </a:lnSpc>
              <a:spcBef>
                <a:spcPts val="1200"/>
              </a:spcBef>
              <a:spcAft>
                <a:spcPts val="200"/>
              </a:spcAft>
              <a:buClr>
                <a:srgbClr val="D6851B"/>
              </a:buClr>
              <a:buSzPct val="65000"/>
              <a:buFont typeface="Wingdings 3"/>
              <a:buChar char=""/>
              <a:defRPr/>
            </a:pPr>
            <a:r>
              <a:rPr lang="en-GB" sz="1600" dirty="0">
                <a:latin typeface="Calibri"/>
              </a:rPr>
              <a:t>Certification of the quality management system is generally not required, however is common, e.g. in accordance with ISO 9000 ff. or ISO 29990</a:t>
            </a:r>
          </a:p>
          <a:p>
            <a:pPr marL="285750" indent="-285750">
              <a:lnSpc>
                <a:spcPts val="2000"/>
              </a:lnSpc>
              <a:spcBef>
                <a:spcPts val="1200"/>
              </a:spcBef>
              <a:spcAft>
                <a:spcPts val="200"/>
              </a:spcAft>
              <a:buClr>
                <a:srgbClr val="D6851B"/>
              </a:buClr>
              <a:buSzPct val="65000"/>
              <a:buFont typeface="Wingdings 3"/>
              <a:buChar char=""/>
              <a:defRPr/>
            </a:pPr>
            <a:r>
              <a:rPr lang="en-GB" sz="1600" dirty="0"/>
              <a:t>Examination and certification by private providers, in the case of ISO standards accredited by the Deutsche Akkreditierungsstelle, DAkkS (the national accreditation body of the Federal Republic of Germany)</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19999"/>
            <a:ext cx="2520000" cy="1138241"/>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dirty="0"/>
              <a:t>State </a:t>
            </a:r>
            <a:br>
              <a:rPr lang="en-GB" dirty="0"/>
            </a:br>
            <a:r>
              <a:rPr lang="en-GB" sz="1600" dirty="0"/>
              <a:t>(Federal Government, federal states, local government authorities)</a:t>
            </a:r>
          </a:p>
        </p:txBody>
      </p:sp>
      <p:sp>
        <p:nvSpPr>
          <p:cNvPr id="3" name="Titel 2"/>
          <p:cNvSpPr>
            <a:spLocks noGrp="1"/>
          </p:cNvSpPr>
          <p:nvPr>
            <p:ph type="title"/>
          </p:nvPr>
        </p:nvSpPr>
        <p:spPr bwMode="auto"/>
        <p:txBody>
          <a:bodyPr/>
          <a:lstStyle/>
          <a:p>
            <a:pPr>
              <a:defRPr/>
            </a:pPr>
            <a:r>
              <a:rPr lang="en-GB" dirty="0"/>
              <a:t>8 Participation in continuing education </a:t>
            </a:r>
          </a:p>
        </p:txBody>
      </p:sp>
      <p:sp>
        <p:nvSpPr>
          <p:cNvPr id="13" name="Textplatzhalter 3"/>
          <p:cNvSpPr txBox="1"/>
          <p:nvPr/>
        </p:nvSpPr>
        <p:spPr bwMode="auto">
          <a:xfrm>
            <a:off x="7498812" y="1336630"/>
            <a:ext cx="3600000" cy="931063"/>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US" sz="1600" dirty="0">
                <a:solidFill>
                  <a:schemeClr val="tx1"/>
                </a:solidFill>
              </a:rPr>
              <a:t>Expenses often cannot be clearly distinguished</a:t>
            </a:r>
            <a:endParaRPr lang="en-GB" sz="1600" dirty="0">
              <a:solidFill>
                <a:schemeClr val="tx1"/>
              </a:solidFill>
            </a:endParaRPr>
          </a:p>
        </p:txBody>
      </p:sp>
      <p:sp>
        <p:nvSpPr>
          <p:cNvPr id="16" name="Textplatzhalter 3"/>
          <p:cNvSpPr txBox="1"/>
          <p:nvPr/>
        </p:nvSpPr>
        <p:spPr bwMode="auto">
          <a:xfrm>
            <a:off x="7498812" y="3910701"/>
            <a:ext cx="4320000" cy="1266190"/>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Funding </a:t>
            </a:r>
            <a:r>
              <a:rPr lang="en-US" sz="1600" dirty="0">
                <a:solidFill>
                  <a:schemeClr val="tx1"/>
                </a:solidFill>
              </a:rPr>
              <a:t>for </a:t>
            </a:r>
            <a:r>
              <a:rPr lang="en-GB" sz="2800" dirty="0">
                <a:solidFill>
                  <a:schemeClr val="tx1"/>
                </a:solidFill>
              </a:rPr>
              <a:t>320,216</a:t>
            </a:r>
            <a:r>
              <a:rPr lang="en-US" sz="1600" dirty="0">
                <a:solidFill>
                  <a:schemeClr val="tx1"/>
                </a:solidFill>
              </a:rPr>
              <a:t> enrolments in continuing vocational training measures in accordance with SGB II and SGB III</a:t>
            </a:r>
            <a:r>
              <a:rPr lang="en-GB" sz="1600" dirty="0">
                <a:solidFill>
                  <a:schemeClr val="tx1"/>
                </a:solidFill>
              </a:rPr>
              <a:t> in 2024</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9" name="Textplatzhalter 3"/>
          <p:cNvSpPr txBox="1"/>
          <p:nvPr/>
        </p:nvSpPr>
        <p:spPr bwMode="auto">
          <a:xfrm>
            <a:off x="1248000" y="1037856"/>
            <a:ext cx="3174994" cy="1229838"/>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Numerous funding programmes for the purpose of occupational advancement</a:t>
            </a:r>
          </a:p>
        </p:txBody>
      </p:sp>
      <p:sp>
        <p:nvSpPr>
          <p:cNvPr id="11" name="Textplatzhalter 3"/>
          <p:cNvSpPr txBox="1"/>
          <p:nvPr/>
        </p:nvSpPr>
        <p:spPr bwMode="auto">
          <a:xfrm>
            <a:off x="262812" y="2818932"/>
            <a:ext cx="4320000" cy="984061"/>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About</a:t>
            </a:r>
            <a:r>
              <a:rPr lang="en-GB" sz="2800" dirty="0">
                <a:solidFill>
                  <a:schemeClr val="tx1"/>
                </a:solidFill>
              </a:rPr>
              <a:t> € 1.08 billion </a:t>
            </a:r>
            <a:r>
              <a:rPr lang="en-GB" sz="1600" dirty="0">
                <a:solidFill>
                  <a:schemeClr val="tx1"/>
                </a:solidFill>
              </a:rPr>
              <a:t>of funding for occupational advancement in 2024 (approval)</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19" name="Grafik 18"/>
            <p:cNvPicPr>
              <a:picLocks noChangeAspect="1"/>
            </p:cNvPicPr>
            <p:nvPr/>
          </p:nvPicPr>
          <p:blipFill>
            <a:blip r:embed="rId3"/>
            <a:stretch/>
          </p:blipFill>
          <p:spPr bwMode="auto">
            <a:xfrm>
              <a:off x="10867802" y="1247312"/>
              <a:ext cx="970883" cy="819296"/>
            </a:xfrm>
            <a:prstGeom prst="rect">
              <a:avLst/>
            </a:prstGeom>
          </p:spPr>
        </p:pic>
      </p:grpSp>
      <p:sp>
        <p:nvSpPr>
          <p:cNvPr id="2" name="Textplatzhalter 3">
            <a:extLst>
              <a:ext uri="{FF2B5EF4-FFF2-40B4-BE49-F238E27FC236}">
                <a16:creationId xmlns:a16="http://schemas.microsoft.com/office/drawing/2014/main" id="{274FD27B-5E1A-D843-1C57-C7479BB5AF83}"/>
              </a:ext>
            </a:extLst>
          </p:cNvPr>
          <p:cNvSpPr txBox="1">
            <a:spLocks/>
          </p:cNvSpPr>
          <p:nvPr/>
        </p:nvSpPr>
        <p:spPr>
          <a:xfrm>
            <a:off x="967069" y="4341740"/>
            <a:ext cx="4446269" cy="1024713"/>
          </a:xfrm>
          <a:prstGeom prst="rect">
            <a:avLst/>
          </a:prstGeom>
          <a:solidFill>
            <a:srgbClr val="FBF3E8"/>
          </a:solidFill>
        </p:spPr>
        <p:txBody>
          <a:bodyPr vert="horz" wrap="square" lIns="216000" tIns="216000" rIns="144000" bIns="216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en-US" sz="1600" dirty="0">
                <a:solidFill>
                  <a:schemeClr val="tx1"/>
                </a:solidFill>
              </a:rPr>
              <a:t>In 2024, funding was approved for </a:t>
            </a:r>
            <a:r>
              <a:rPr lang="en-GB" sz="1600" dirty="0">
                <a:solidFill>
                  <a:schemeClr val="tx1"/>
                </a:solidFill>
              </a:rPr>
              <a:t>occupational advancement</a:t>
            </a:r>
            <a:r>
              <a:rPr lang="en-US" sz="1600" dirty="0">
                <a:solidFill>
                  <a:schemeClr val="tx1"/>
                </a:solidFill>
              </a:rPr>
              <a:t> for</a:t>
            </a:r>
            <a:r>
              <a:rPr lang="de-DE" sz="1600" dirty="0">
                <a:solidFill>
                  <a:schemeClr val="tx1"/>
                </a:solidFill>
              </a:rPr>
              <a:t> </a:t>
            </a:r>
            <a:r>
              <a:rPr lang="de-DE" sz="2800" spc="50" dirty="0">
                <a:solidFill>
                  <a:schemeClr val="tx1"/>
                </a:solidFill>
              </a:rPr>
              <a:t>189.691</a:t>
            </a:r>
            <a:r>
              <a:rPr lang="de-DE" sz="1600" spc="50" dirty="0">
                <a:solidFill>
                  <a:schemeClr val="tx1"/>
                </a:solidFill>
              </a:rPr>
              <a:t> </a:t>
            </a:r>
            <a:r>
              <a:rPr lang="en-US" sz="1600" dirty="0">
                <a:solidFill>
                  <a:schemeClr val="tx1"/>
                </a:solidFill>
              </a:rPr>
              <a:t>people</a:t>
            </a:r>
            <a:r>
              <a:rPr lang="de-DE" sz="1600" dirty="0">
                <a:solidFill>
                  <a:schemeClr val="tx1"/>
                </a:solidFill>
              </a:rPr>
              <a:t>*</a:t>
            </a:r>
          </a:p>
        </p:txBody>
      </p:sp>
      <p:sp>
        <p:nvSpPr>
          <p:cNvPr id="4" name="Textfeld 3">
            <a:extLst>
              <a:ext uri="{FF2B5EF4-FFF2-40B4-BE49-F238E27FC236}">
                <a16:creationId xmlns:a16="http://schemas.microsoft.com/office/drawing/2014/main" id="{C68F0FAB-AB20-D15A-057F-C5C03BC9F8D5}"/>
              </a:ext>
            </a:extLst>
          </p:cNvPr>
          <p:cNvSpPr txBox="1"/>
          <p:nvPr/>
        </p:nvSpPr>
        <p:spPr>
          <a:xfrm>
            <a:off x="281032" y="5624982"/>
            <a:ext cx="6120418" cy="261610"/>
          </a:xfrm>
          <a:prstGeom prst="rect">
            <a:avLst/>
          </a:prstGeom>
          <a:noFill/>
        </p:spPr>
        <p:txBody>
          <a:bodyPr wrap="square" rtlCol="0">
            <a:spAutoFit/>
          </a:bodyPr>
          <a:lstStyle/>
          <a:p>
            <a:r>
              <a:rPr lang="de-DE" sz="1100" dirty="0">
                <a:hlinkClick r:id="rId4">
                  <a:extLst>
                    <a:ext uri="{A12FA001-AC4F-418D-AE19-62706E023703}">
                      <ahyp:hlinkClr xmlns:ahyp="http://schemas.microsoft.com/office/drawing/2018/hyperlinkcolor" val="tx"/>
                    </a:ext>
                  </a:extLst>
                </a:hlinkClick>
              </a:rPr>
              <a:t>*</a:t>
            </a:r>
            <a:r>
              <a:rPr lang="de-DE" sz="1000" dirty="0">
                <a:solidFill>
                  <a:srgbClr val="0563C1"/>
                </a:solidFill>
                <a:hlinkClick r:id="rId4">
                  <a:extLst>
                    <a:ext uri="{A12FA001-AC4F-418D-AE19-62706E023703}">
                      <ahyp:hlinkClr xmlns:ahyp="http://schemas.microsoft.com/office/drawing/2018/hyperlinkcolor" val="tx"/>
                    </a:ext>
                  </a:extLst>
                </a:hlinkClick>
              </a:rPr>
              <a:t>https://www-genesis.destatis.de/datenbank/online/statistic/21421/table/21421-0001</a:t>
            </a:r>
            <a:r>
              <a:rPr lang="de-DE" sz="10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2400" dirty="0"/>
              <a:t>Businesses</a:t>
            </a:r>
          </a:p>
        </p:txBody>
      </p:sp>
      <p:sp>
        <p:nvSpPr>
          <p:cNvPr id="3" name="Titel 2"/>
          <p:cNvSpPr>
            <a:spLocks noGrp="1"/>
          </p:cNvSpPr>
          <p:nvPr>
            <p:ph type="title"/>
          </p:nvPr>
        </p:nvSpPr>
        <p:spPr bwMode="auto"/>
        <p:txBody>
          <a:bodyPr/>
          <a:lstStyle/>
          <a:p>
            <a:pPr>
              <a:defRPr/>
            </a:pPr>
            <a:r>
              <a:rPr lang="en-GB" dirty="0"/>
              <a:t>8 Participation in continuing education </a:t>
            </a:r>
          </a:p>
        </p:txBody>
      </p:sp>
      <p:sp>
        <p:nvSpPr>
          <p:cNvPr id="13" name="Textplatzhalter 3"/>
          <p:cNvSpPr txBox="1"/>
          <p:nvPr/>
        </p:nvSpPr>
        <p:spPr bwMode="auto">
          <a:xfrm>
            <a:off x="661989" y="1056658"/>
            <a:ext cx="3600000" cy="947709"/>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400" dirty="0">
                <a:solidFill>
                  <a:schemeClr val="tx1"/>
                </a:solidFill>
              </a:rPr>
              <a:t>€ 46.4 bn</a:t>
            </a:r>
            <a:r>
              <a:rPr lang="en-GB" sz="1600" dirty="0">
                <a:solidFill>
                  <a:schemeClr val="tx1"/>
                </a:solidFill>
              </a:rPr>
              <a:t> = total investment by business in 2022*</a:t>
            </a:r>
          </a:p>
        </p:txBody>
      </p:sp>
      <p:sp>
        <p:nvSpPr>
          <p:cNvPr id="15" name="Textplatzhalter 3"/>
          <p:cNvSpPr txBox="1"/>
          <p:nvPr/>
        </p:nvSpPr>
        <p:spPr bwMode="auto">
          <a:xfrm>
            <a:off x="661990" y="2052618"/>
            <a:ext cx="1728000" cy="1118612"/>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n-GB" sz="1600" dirty="0">
                <a:solidFill>
                  <a:schemeClr val="tx1"/>
                </a:solidFill>
              </a:rPr>
              <a:t>of which </a:t>
            </a:r>
            <a:br>
              <a:rPr lang="en-GB" sz="1600" dirty="0">
                <a:solidFill>
                  <a:schemeClr val="tx1"/>
                </a:solidFill>
              </a:rPr>
            </a:br>
            <a:r>
              <a:rPr lang="en-GB" sz="2400" dirty="0">
                <a:solidFill>
                  <a:schemeClr val="tx1"/>
                </a:solidFill>
              </a:rPr>
              <a:t>€ 24,4 bn</a:t>
            </a:r>
            <a:r>
              <a:rPr lang="en-GB" sz="1000" dirty="0">
                <a:solidFill>
                  <a:schemeClr val="tx1"/>
                </a:solidFill>
              </a:rPr>
              <a:t> </a:t>
            </a:r>
            <a:r>
              <a:rPr lang="en-GB" sz="2400" dirty="0">
                <a:solidFill>
                  <a:schemeClr val="tx1"/>
                </a:solidFill>
              </a:rPr>
              <a:t> </a:t>
            </a:r>
            <a:br>
              <a:rPr lang="en-GB" sz="2400" dirty="0">
                <a:solidFill>
                  <a:schemeClr val="tx1"/>
                </a:solidFill>
              </a:rPr>
            </a:br>
            <a:r>
              <a:rPr lang="en-GB" sz="1600" dirty="0">
                <a:solidFill>
                  <a:schemeClr val="tx1"/>
                </a:solidFill>
              </a:rPr>
              <a:t>was direct costs</a:t>
            </a:r>
          </a:p>
        </p:txBody>
      </p:sp>
      <p:sp>
        <p:nvSpPr>
          <p:cNvPr id="9" name="Textplatzhalter 3"/>
          <p:cNvSpPr txBox="1"/>
          <p:nvPr/>
        </p:nvSpPr>
        <p:spPr bwMode="auto">
          <a:xfrm>
            <a:off x="2461989" y="2052618"/>
            <a:ext cx="1800000" cy="1118612"/>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600"/>
              </a:spcBef>
              <a:defRPr/>
            </a:pPr>
            <a:r>
              <a:rPr lang="en-GB" sz="1600" dirty="0">
                <a:solidFill>
                  <a:schemeClr val="tx1"/>
                </a:solidFill>
              </a:rPr>
              <a:t>of which </a:t>
            </a:r>
            <a:br>
              <a:rPr lang="en-GB" sz="1600" dirty="0">
                <a:solidFill>
                  <a:schemeClr val="tx1"/>
                </a:solidFill>
              </a:rPr>
            </a:br>
            <a:r>
              <a:rPr lang="en-GB" sz="2400" dirty="0">
                <a:solidFill>
                  <a:schemeClr val="tx1"/>
                </a:solidFill>
              </a:rPr>
              <a:t>€ 22 bn</a:t>
            </a:r>
            <a:r>
              <a:rPr lang="en-GB" sz="1000" dirty="0">
                <a:solidFill>
                  <a:schemeClr val="tx1"/>
                </a:solidFill>
              </a:rPr>
              <a:t> </a:t>
            </a:r>
            <a:r>
              <a:rPr lang="en-GB" sz="2400" dirty="0">
                <a:solidFill>
                  <a:schemeClr val="tx1"/>
                </a:solidFill>
              </a:rPr>
              <a:t> </a:t>
            </a:r>
            <a:br>
              <a:rPr lang="en-GB" sz="2400" dirty="0">
                <a:solidFill>
                  <a:schemeClr val="tx1"/>
                </a:solidFill>
              </a:rPr>
            </a:br>
            <a:r>
              <a:rPr lang="en-GB" sz="1600" dirty="0">
                <a:solidFill>
                  <a:schemeClr val="tx1"/>
                </a:solidFill>
              </a:rPr>
              <a:t>was indirect costs</a:t>
            </a:r>
          </a:p>
        </p:txBody>
      </p:sp>
      <p:sp>
        <p:nvSpPr>
          <p:cNvPr id="14" name="Textplatzhalter 3"/>
          <p:cNvSpPr txBox="1"/>
          <p:nvPr/>
        </p:nvSpPr>
        <p:spPr bwMode="auto">
          <a:xfrm>
            <a:off x="8107736" y="1058660"/>
            <a:ext cx="3600000" cy="2030644"/>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400" dirty="0">
                <a:solidFill>
                  <a:schemeClr val="tx1"/>
                </a:solidFill>
              </a:rPr>
              <a:t>44% </a:t>
            </a:r>
            <a:r>
              <a:rPr lang="en-GB" sz="1600" dirty="0">
                <a:solidFill>
                  <a:schemeClr val="tx1"/>
                </a:solidFill>
              </a:rPr>
              <a:t> of German companies participated in continuing education in 2024 (by covering the costs and/or releasing employees)</a:t>
            </a:r>
            <a:br>
              <a:rPr lang="en-GB" sz="1600" dirty="0">
                <a:solidFill>
                  <a:schemeClr val="tx1"/>
                </a:solidFill>
              </a:rPr>
            </a:br>
            <a:br>
              <a:rPr lang="en-GB" sz="1600" dirty="0">
                <a:solidFill>
                  <a:schemeClr val="tx1"/>
                </a:solidFill>
              </a:rPr>
            </a:br>
            <a:r>
              <a:rPr lang="en-GB" sz="1600" dirty="0">
                <a:solidFill>
                  <a:schemeClr val="tx1"/>
                </a:solidFill>
              </a:rPr>
              <a:t>In pandemic-impacted 2020 just </a:t>
            </a:r>
            <a:r>
              <a:rPr lang="en-GB" sz="2400" dirty="0">
                <a:solidFill>
                  <a:schemeClr val="tx1"/>
                </a:solidFill>
              </a:rPr>
              <a:t>34%</a:t>
            </a:r>
            <a:endParaRPr lang="en-GB" sz="1600" dirty="0">
              <a:solidFill>
                <a:schemeClr val="tx1"/>
              </a:solidFill>
            </a:endParaRPr>
          </a:p>
        </p:txBody>
      </p:sp>
      <p:sp>
        <p:nvSpPr>
          <p:cNvPr id="11" name="Textplatzhalter 3"/>
          <p:cNvSpPr txBox="1"/>
          <p:nvPr/>
        </p:nvSpPr>
        <p:spPr bwMode="auto">
          <a:xfrm>
            <a:off x="1811745" y="3758626"/>
            <a:ext cx="4284255" cy="1077425"/>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400"/>
              </a:spcBef>
              <a:spcAft>
                <a:spcPts val="400"/>
              </a:spcAft>
              <a:defRPr/>
            </a:pPr>
            <a:r>
              <a:rPr lang="en-GB" sz="2400" dirty="0">
                <a:solidFill>
                  <a:schemeClr val="tx1"/>
                </a:solidFill>
              </a:rPr>
              <a:t>97% </a:t>
            </a:r>
            <a:r>
              <a:rPr lang="en-GB" sz="1600" dirty="0">
                <a:solidFill>
                  <a:schemeClr val="tx1"/>
                </a:solidFill>
              </a:rPr>
              <a:t>of large businesses and </a:t>
            </a:r>
          </a:p>
          <a:p>
            <a:pPr>
              <a:lnSpc>
                <a:spcPts val="2200"/>
              </a:lnSpc>
              <a:spcBef>
                <a:spcPts val="400"/>
              </a:spcBef>
              <a:spcAft>
                <a:spcPts val="400"/>
              </a:spcAft>
              <a:defRPr/>
            </a:pPr>
            <a:r>
              <a:rPr lang="en-GB" sz="2400" dirty="0">
                <a:solidFill>
                  <a:schemeClr val="tx1"/>
                </a:solidFill>
              </a:rPr>
              <a:t>34% </a:t>
            </a:r>
            <a:r>
              <a:rPr lang="en-GB" sz="1600" dirty="0">
                <a:solidFill>
                  <a:schemeClr val="tx1"/>
                </a:solidFill>
              </a:rPr>
              <a:t>of micro businesses participated in 2024</a:t>
            </a:r>
          </a:p>
        </p:txBody>
      </p:sp>
      <p:sp>
        <p:nvSpPr>
          <p:cNvPr id="12" name="Textplatzhalter 3"/>
          <p:cNvSpPr txBox="1"/>
          <p:nvPr/>
        </p:nvSpPr>
        <p:spPr bwMode="auto">
          <a:xfrm>
            <a:off x="7356000" y="3772239"/>
            <a:ext cx="3600000" cy="1229838"/>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en-GB" sz="2400" dirty="0">
                <a:solidFill>
                  <a:schemeClr val="tx1"/>
                </a:solidFill>
              </a:rPr>
              <a:t>29% </a:t>
            </a:r>
            <a:r>
              <a:rPr lang="en-GB" sz="1600" dirty="0">
                <a:solidFill>
                  <a:schemeClr val="tx1"/>
                </a:solidFill>
              </a:rPr>
              <a:t>of employees participated in continuing education measures in 2022</a:t>
            </a:r>
          </a:p>
        </p:txBody>
      </p:sp>
      <p:pic>
        <p:nvPicPr>
          <p:cNvPr id="19" name="Grafik 18"/>
          <p:cNvPicPr>
            <a:picLocks noChangeAspect="1"/>
          </p:cNvPicPr>
          <p:nvPr/>
        </p:nvPicPr>
        <p:blipFill>
          <a:blip r:embed="rId3"/>
          <a:stretch/>
        </p:blipFill>
        <p:spPr bwMode="auto">
          <a:xfrm>
            <a:off x="5209508" y="1320622"/>
            <a:ext cx="1977437" cy="1456283"/>
          </a:xfrm>
          <a:prstGeom prst="rect">
            <a:avLst/>
          </a:prstGeom>
        </p:spPr>
      </p:pic>
      <p:sp>
        <p:nvSpPr>
          <p:cNvPr id="17" name="Rechteck 16">
            <a:extLst>
              <a:ext uri="{FF2B5EF4-FFF2-40B4-BE49-F238E27FC236}">
                <a16:creationId xmlns:a16="http://schemas.microsoft.com/office/drawing/2014/main" id="{BF4849F6-0B04-40E8-935A-5A6C755CB473}"/>
              </a:ext>
            </a:extLst>
          </p:cNvPr>
          <p:cNvSpPr/>
          <p:nvPr/>
        </p:nvSpPr>
        <p:spPr>
          <a:xfrm>
            <a:off x="525581" y="5464202"/>
            <a:ext cx="7776207" cy="246221"/>
          </a:xfrm>
          <a:prstGeom prst="rect">
            <a:avLst/>
          </a:prstGeom>
        </p:spPr>
        <p:txBody>
          <a:bodyPr wrap="square">
            <a:spAutoFit/>
          </a:bodyPr>
          <a:lstStyle/>
          <a:p>
            <a:r>
              <a:rPr lang="de-DE" sz="1000" dirty="0"/>
              <a:t>* </a:t>
            </a:r>
            <a:r>
              <a:rPr lang="de-DE" sz="1000" dirty="0">
                <a:hlinkClick r:id="rId4"/>
              </a:rPr>
              <a:t>https://www.iwkoeln.de/studien/susanne-seyda-sabine-koehne-finster-thomas-schleiermacher-investitionsvolumen-auf-hoechststand.html</a:t>
            </a:r>
            <a:endParaRPr lang="de-DE" sz="10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n-GB" dirty="0"/>
              <a:t>8 Participation in continuing education </a:t>
            </a:r>
          </a:p>
        </p:txBody>
      </p:sp>
      <p:sp>
        <p:nvSpPr>
          <p:cNvPr id="13" name="Textplatzhalter 3"/>
          <p:cNvSpPr txBox="1"/>
          <p:nvPr/>
        </p:nvSpPr>
        <p:spPr bwMode="auto">
          <a:xfrm>
            <a:off x="663659" y="1054511"/>
            <a:ext cx="4094568"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800" dirty="0">
                <a:solidFill>
                  <a:schemeClr val="tx1"/>
                </a:solidFill>
              </a:rPr>
              <a:t>52% </a:t>
            </a:r>
            <a:r>
              <a:rPr lang="en-GB" sz="1600" dirty="0">
                <a:solidFill>
                  <a:schemeClr val="tx1"/>
                </a:solidFill>
              </a:rPr>
              <a:t>of the adult population </a:t>
            </a:r>
            <a:br>
              <a:rPr lang="en-GB" sz="1600" dirty="0">
                <a:solidFill>
                  <a:schemeClr val="tx1"/>
                </a:solidFill>
              </a:rPr>
            </a:br>
            <a:r>
              <a:rPr lang="en-GB" sz="1600" dirty="0">
                <a:solidFill>
                  <a:schemeClr val="tx1"/>
                </a:solidFill>
              </a:rPr>
              <a:t>(18–64) participated in continuing education in 2022</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400" dirty="0">
                <a:solidFill>
                  <a:schemeClr val="tx1"/>
                </a:solidFill>
              </a:rPr>
              <a:t>48% </a:t>
            </a:r>
            <a:r>
              <a:rPr lang="en-GB" sz="1600" dirty="0">
                <a:solidFill>
                  <a:schemeClr val="tx1"/>
                </a:solidFill>
              </a:rPr>
              <a:t>of the adult population participated in company-based continuing education in 2022</a:t>
            </a:r>
          </a:p>
        </p:txBody>
      </p:sp>
      <p:sp>
        <p:nvSpPr>
          <p:cNvPr id="15" name="Textplatzhalter 3"/>
          <p:cNvSpPr txBox="1"/>
          <p:nvPr/>
        </p:nvSpPr>
        <p:spPr bwMode="auto">
          <a:xfrm>
            <a:off x="688775" y="2580921"/>
            <a:ext cx="3600000" cy="116143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The participation rate in individual occupationally related continuing education was </a:t>
            </a:r>
            <a:r>
              <a:rPr lang="en-GB" sz="2800" dirty="0">
                <a:solidFill>
                  <a:schemeClr val="tx1"/>
                </a:solidFill>
              </a:rPr>
              <a:t>8% </a:t>
            </a:r>
            <a:r>
              <a:rPr lang="en-GB" sz="2400" dirty="0">
                <a:solidFill>
                  <a:schemeClr val="tx1"/>
                </a:solidFill>
              </a:rPr>
              <a:t>in 2022</a:t>
            </a:r>
            <a:endParaRPr lang="en-GB" dirty="0">
              <a:solidFill>
                <a:schemeClr val="tx1"/>
              </a:solidFill>
            </a:endParaRPr>
          </a:p>
        </p:txBody>
      </p:sp>
      <p:sp>
        <p:nvSpPr>
          <p:cNvPr id="16" name="Textplatzhalter 3"/>
          <p:cNvSpPr txBox="1"/>
          <p:nvPr/>
        </p:nvSpPr>
        <p:spPr bwMode="auto">
          <a:xfrm>
            <a:off x="8112575" y="2580921"/>
            <a:ext cx="3600000" cy="838655"/>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1600" dirty="0">
                <a:solidFill>
                  <a:schemeClr val="tx1"/>
                </a:solidFill>
              </a:rPr>
              <a:t>Participation rises significantly in line with school-leaving certificate or training qualification	</a:t>
            </a:r>
          </a:p>
        </p:txBody>
      </p:sp>
      <p:sp>
        <p:nvSpPr>
          <p:cNvPr id="17" name="Textplatzhalter 3"/>
          <p:cNvSpPr txBox="1"/>
          <p:nvPr/>
        </p:nvSpPr>
        <p:spPr bwMode="auto">
          <a:xfrm>
            <a:off x="4360461" y="3994305"/>
            <a:ext cx="360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en-GB" sz="2800" dirty="0">
                <a:solidFill>
                  <a:schemeClr val="tx1"/>
                </a:solidFill>
              </a:rPr>
              <a:t>80,016</a:t>
            </a:r>
            <a:r>
              <a:rPr lang="en-GB" sz="1600" dirty="0">
                <a:solidFill>
                  <a:schemeClr val="tx1"/>
                </a:solidFill>
              </a:rPr>
              <a:t> vocational upskilling qualifications in 2024</a:t>
            </a: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2400" dirty="0"/>
              <a:t>Individuals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Further information</a:t>
            </a:r>
          </a:p>
        </p:txBody>
      </p:sp>
      <p:sp>
        <p:nvSpPr>
          <p:cNvPr id="16" name="Inhaltsplatzhalter 4"/>
          <p:cNvSpPr>
            <a:spLocks noGrp="1"/>
          </p:cNvSpPr>
          <p:nvPr>
            <p:ph idx="1"/>
          </p:nvPr>
        </p:nvSpPr>
        <p:spPr bwMode="auto">
          <a:xfrm>
            <a:off x="658812" y="1399091"/>
            <a:ext cx="6460877" cy="1620837"/>
          </a:xfrm>
        </p:spPr>
        <p:txBody>
          <a:bodyPr numCol="1">
            <a:noAutofit/>
          </a:bodyPr>
          <a:lstStyle/>
          <a:p>
            <a:pPr marL="0" indent="0">
              <a:buNone/>
              <a:defRPr/>
            </a:pPr>
            <a:r>
              <a:rPr lang="en-GB" sz="1800" dirty="0"/>
              <a:t>This presentation, further presentations and information on German vocational education and training and international VET cooperation are all available on our website at: </a:t>
            </a:r>
          </a:p>
          <a:p>
            <a:pPr marL="0" indent="0">
              <a:buNone/>
              <a:defRPr/>
            </a:pPr>
            <a:br>
              <a:rPr lang="en-GB" sz="1800" b="1" dirty="0">
                <a:solidFill>
                  <a:srgbClr val="0563C1"/>
                </a:solidFill>
                <a:hlinkClick r:id="rId3" tooltip="http://www.govet.international/">
                  <a:extLst>
                    <a:ext uri="{A12FA001-AC4F-418D-AE19-62706E023703}">
                      <ahyp:hlinkClr xmlns:ahyp="http://schemas.microsoft.com/office/drawing/2018/hyperlinkcolor" val="tx"/>
                    </a:ext>
                  </a:extLst>
                </a:hlinkClick>
              </a:rPr>
            </a:br>
            <a:r>
              <a:rPr lang="en-GB"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a:t>
            </a:r>
            <a:endParaRPr lang="en-GB" sz="1800" b="1" u="sng" dirty="0">
              <a:solidFill>
                <a:srgbClr val="D6851B"/>
              </a:solidFill>
              <a:hlinkClick r:id="rId4" tooltip="http://www.govet.international/">
                <a:extLst>
                  <a:ext uri="{A12FA001-AC4F-418D-AE19-62706E023703}">
                    <ahyp:hlinkClr xmlns:ahyp="http://schemas.microsoft.com/office/drawing/2018/hyperlinkcolor" val="tx"/>
                  </a:ext>
                </a:extLst>
              </a:hlinkClick>
            </a:endParaRPr>
          </a:p>
          <a:p>
            <a:pPr marL="0" indent="0">
              <a:buNone/>
              <a:defRPr/>
            </a:pPr>
            <a:endParaRPr lang="de-DE" sz="1400" b="1" dirty="0"/>
          </a:p>
        </p:txBody>
      </p:sp>
      <p:sp>
        <p:nvSpPr>
          <p:cNvPr id="3" name="Inhaltsplatzhalter 4">
            <a:extLst>
              <a:ext uri="{FF2B5EF4-FFF2-40B4-BE49-F238E27FC236}">
                <a16:creationId xmlns:a16="http://schemas.microsoft.com/office/drawing/2014/main" id="{C08368DA-BE84-01B3-6045-1AE664BC35D1}"/>
              </a:ext>
            </a:extLst>
          </p:cNvPr>
          <p:cNvSpPr txBox="1">
            <a:spLocks/>
          </p:cNvSpPr>
          <p:nvPr/>
        </p:nvSpPr>
        <p:spPr>
          <a:xfrm>
            <a:off x="518930" y="3675441"/>
            <a:ext cx="10836803" cy="1935137"/>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600"/>
              </a:spcBef>
              <a:spcAft>
                <a:spcPts val="200"/>
              </a:spcAft>
              <a:buClr>
                <a:srgbClr val="D6851B"/>
              </a:buClr>
              <a:buSzPct val="65000"/>
              <a:buNone/>
            </a:pPr>
            <a:r>
              <a:rPr lang="de-DE" sz="1600" b="1" dirty="0">
                <a:latin typeface="+mj-lt"/>
              </a:rPr>
              <a:t>Sources</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BIBB Data Report (</a:t>
            </a:r>
            <a:r>
              <a:rPr lang="de-DE" sz="1600" spc="-20" dirty="0">
                <a:solidFill>
                  <a:srgbClr val="E27F1C"/>
                </a:solidFill>
                <a:latin typeface="+mj-lt"/>
                <a:hlinkClick r:id="rId5">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t>VET Report BMBFSFJ (</a:t>
            </a:r>
            <a:r>
              <a:rPr lang="de-DE" sz="1600" dirty="0">
                <a:solidFill>
                  <a:srgbClr val="E27F1C"/>
                </a:solidFill>
                <a:hlinkClick r:id="rId6">
                  <a:extLst>
                    <a:ext uri="{A12FA001-AC4F-418D-AE19-62706E023703}">
                      <ahyp:hlinkClr xmlns:ahyp="http://schemas.microsoft.com/office/drawing/2018/hyperlinkcolor" val="tx"/>
                    </a:ext>
                  </a:extLst>
                </a:hlinkClick>
              </a:rPr>
              <a:t>link</a:t>
            </a:r>
            <a:r>
              <a:rPr lang="de-DE" sz="1600" dirty="0"/>
              <a:t>)</a:t>
            </a: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KMK (</a:t>
            </a:r>
            <a:r>
              <a:rPr lang="de-DE" sz="1600" spc="-20" dirty="0">
                <a:solidFill>
                  <a:srgbClr val="E27F1C"/>
                </a:solidFill>
                <a:latin typeface="+mj-lt"/>
                <a:hlinkClick r:id="rId7">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de-DE" sz="1600" spc="-20" dirty="0">
              <a:latin typeface="+mj-lt"/>
            </a:endParaRPr>
          </a:p>
          <a:p>
            <a:pPr marL="288000" lvl="1" indent="0">
              <a:lnSpc>
                <a:spcPts val="1800"/>
              </a:lnSpc>
              <a:spcBef>
                <a:spcPts val="600"/>
              </a:spcBef>
              <a:spcAft>
                <a:spcPts val="200"/>
              </a:spcAft>
              <a:buClr>
                <a:srgbClr val="D6851B"/>
              </a:buClr>
              <a:buSzPct val="65000"/>
              <a:buNone/>
            </a:pP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BMFTR Data Portal (</a:t>
            </a:r>
            <a:r>
              <a:rPr lang="de-DE" sz="1600" spc="-20" dirty="0">
                <a:solidFill>
                  <a:srgbClr val="E27F1C"/>
                </a:solidFill>
                <a:latin typeface="+mj-lt"/>
                <a:hlinkClick r:id="rId8">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en-GB" sz="1600" dirty="0">
                <a:latin typeface="Calibri"/>
              </a:rPr>
              <a:t>Destatis statistics on VET </a:t>
            </a:r>
            <a:r>
              <a:rPr lang="de-DE" sz="1600" spc="-20" dirty="0">
                <a:latin typeface="+mj-lt"/>
              </a:rPr>
              <a:t>(</a:t>
            </a:r>
            <a:r>
              <a:rPr lang="de-DE" sz="1600" spc="-20" dirty="0">
                <a:solidFill>
                  <a:srgbClr val="E27F1C"/>
                </a:solidFill>
                <a:latin typeface="+mj-lt"/>
                <a:hlinkClick r:id="rId9">
                  <a:extLst>
                    <a:ext uri="{A12FA001-AC4F-418D-AE19-62706E023703}">
                      <ahyp:hlinkClr xmlns:ahyp="http://schemas.microsoft.com/office/drawing/2018/hyperlinkcolor" val="tx"/>
                    </a:ext>
                  </a:extLst>
                </a:hlinkClick>
              </a:rPr>
              <a:t>link</a:t>
            </a:r>
            <a:r>
              <a:rPr lang="de-DE" sz="1600" spc="-20" dirty="0">
                <a:latin typeface="+mj-lt"/>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en-GB"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en-GB" sz="3600" dirty="0">
                <a:solidFill>
                  <a:srgbClr val="D6851B"/>
                </a:solidFill>
              </a:rPr>
              <a:t>Contents</a:t>
            </a:r>
          </a:p>
        </p:txBody>
      </p:sp>
      <p:sp>
        <p:nvSpPr>
          <p:cNvPr id="12" name="Textfeld 11"/>
          <p:cNvSpPr txBox="1"/>
          <p:nvPr/>
        </p:nvSpPr>
        <p:spPr bwMode="auto">
          <a:xfrm>
            <a:off x="658812" y="1573553"/>
            <a:ext cx="7528844" cy="3539430"/>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en-GB" sz="2000" dirty="0">
                <a:latin typeface="Calibri"/>
              </a:rPr>
              <a:t>Definition</a:t>
            </a:r>
          </a:p>
          <a:p>
            <a:pPr indent="-360000">
              <a:lnSpc>
                <a:spcPts val="2400"/>
              </a:lnSpc>
              <a:spcAft>
                <a:spcPts val="1200"/>
              </a:spcAft>
              <a:buFont typeface="+mj-lt"/>
              <a:buAutoNum type="arabicPeriod"/>
              <a:defRPr/>
            </a:pPr>
            <a:r>
              <a:rPr lang="en-GB" sz="2000" dirty="0">
                <a:latin typeface="Calibri"/>
              </a:rPr>
              <a:t>Forms of continuing professional education</a:t>
            </a:r>
          </a:p>
          <a:p>
            <a:pPr indent="-360000">
              <a:lnSpc>
                <a:spcPts val="2400"/>
              </a:lnSpc>
              <a:spcAft>
                <a:spcPts val="1200"/>
              </a:spcAft>
              <a:buFont typeface="+mj-lt"/>
              <a:buAutoNum type="arabicPeriod"/>
              <a:defRPr/>
            </a:pPr>
            <a:r>
              <a:rPr lang="en-GB" sz="2000" dirty="0">
                <a:latin typeface="Calibri"/>
              </a:rPr>
              <a:t>Formal offers as part of upgrading training</a:t>
            </a:r>
          </a:p>
          <a:p>
            <a:pPr indent="-360000">
              <a:lnSpc>
                <a:spcPts val="2400"/>
              </a:lnSpc>
              <a:spcAft>
                <a:spcPts val="1200"/>
              </a:spcAft>
              <a:buFont typeface="+mj-lt"/>
              <a:buAutoNum type="arabicPeriod"/>
              <a:defRPr/>
            </a:pPr>
            <a:r>
              <a:rPr lang="en-GB" sz="2000" dirty="0">
                <a:latin typeface="Calibri"/>
              </a:rPr>
              <a:t>Other formal offers</a:t>
            </a:r>
          </a:p>
          <a:p>
            <a:pPr indent="-360000">
              <a:lnSpc>
                <a:spcPts val="2400"/>
              </a:lnSpc>
              <a:spcAft>
                <a:spcPts val="1200"/>
              </a:spcAft>
              <a:buFont typeface="+mj-lt"/>
              <a:buAutoNum type="arabicPeriod"/>
              <a:defRPr/>
            </a:pPr>
            <a:r>
              <a:rPr lang="en-GB" sz="2000" dirty="0">
                <a:latin typeface="Calibri"/>
              </a:rPr>
              <a:t>Statutory regulations (the amended Vocational Training Act 2020)</a:t>
            </a:r>
          </a:p>
          <a:p>
            <a:pPr indent="-360000">
              <a:lnSpc>
                <a:spcPts val="2400"/>
              </a:lnSpc>
              <a:spcAft>
                <a:spcPts val="1200"/>
              </a:spcAft>
              <a:buFont typeface="+mj-lt"/>
              <a:buAutoNum type="arabicPeriod"/>
              <a:defRPr/>
            </a:pPr>
            <a:r>
              <a:rPr lang="en-GB" sz="2000" dirty="0">
                <a:latin typeface="Calibri"/>
              </a:rPr>
              <a:t>Funding (costs/benefits)</a:t>
            </a:r>
          </a:p>
          <a:p>
            <a:pPr indent="-360000">
              <a:lnSpc>
                <a:spcPts val="2400"/>
              </a:lnSpc>
              <a:spcAft>
                <a:spcPts val="1200"/>
              </a:spcAft>
              <a:buFont typeface="+mj-lt"/>
              <a:buAutoNum type="arabicPeriod"/>
              <a:defRPr/>
            </a:pPr>
            <a:r>
              <a:rPr lang="en-GB" sz="2000" dirty="0">
                <a:latin typeface="Calibri"/>
              </a:rPr>
              <a:t>Non-formal continuing education: the provider market </a:t>
            </a:r>
          </a:p>
          <a:p>
            <a:pPr indent="-360000">
              <a:lnSpc>
                <a:spcPts val="2400"/>
              </a:lnSpc>
              <a:spcAft>
                <a:spcPts val="1200"/>
              </a:spcAft>
              <a:buFont typeface="+mj-lt"/>
              <a:buAutoNum type="arabicPeriod"/>
              <a:defRPr/>
            </a:pPr>
            <a:r>
              <a:rPr lang="en-GB" sz="2000" dirty="0">
                <a:latin typeface="Calibri"/>
              </a:rPr>
              <a:t>Participation in continuing education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What is defined as continuing professional education?</a:t>
            </a:r>
          </a:p>
        </p:txBody>
      </p:sp>
      <p:sp>
        <p:nvSpPr>
          <p:cNvPr id="3" name="Titel 2"/>
          <p:cNvSpPr>
            <a:spLocks noGrp="1"/>
          </p:cNvSpPr>
          <p:nvPr>
            <p:ph type="title"/>
          </p:nvPr>
        </p:nvSpPr>
        <p:spPr bwMode="auto"/>
        <p:txBody>
          <a:bodyPr/>
          <a:lstStyle/>
          <a:p>
            <a:pPr>
              <a:defRPr/>
            </a:pPr>
            <a:r>
              <a:rPr lang="en-GB" dirty="0"/>
              <a:t>1 Definition</a:t>
            </a:r>
          </a:p>
        </p:txBody>
      </p:sp>
      <p:sp>
        <p:nvSpPr>
          <p:cNvPr id="18" name="Inhaltsplatzhalter 4"/>
          <p:cNvSpPr txBox="1"/>
          <p:nvPr/>
        </p:nvSpPr>
        <p:spPr bwMode="auto">
          <a:xfrm>
            <a:off x="658813" y="1557337"/>
            <a:ext cx="7958138"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Any form of organised, occupationally related learning based on existing training;</a:t>
            </a:r>
          </a:p>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which consolidates, expands or updates knowledge, competencies, and skills;</a:t>
            </a:r>
          </a:p>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and which generally is completed by means of a certificate of participation or performance.</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a:p>
            <a:pPr marL="0" indent="0">
              <a:lnSpc>
                <a:spcPts val="2200"/>
              </a:lnSpc>
              <a:spcBef>
                <a:spcPts val="600"/>
              </a:spcBef>
              <a:spcAft>
                <a:spcPts val="600"/>
              </a:spcAft>
              <a:buClr>
                <a:srgbClr val="D6851B"/>
              </a:buClr>
              <a:buSzPct val="65000"/>
              <a:buNone/>
              <a:defRPr/>
            </a:pPr>
            <a:r>
              <a:rPr lang="en-GB" sz="1800" b="1" dirty="0">
                <a:latin typeface="Calibri"/>
              </a:rPr>
              <a:t>Continuation or resumption of professional learning following completion of an initial phase of education of varying duration.</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n-GB" dirty="0"/>
              <a:t>2 Forms of continuing professional education</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Specific programmes supporting further technical and vocational development within the state education system</a:t>
            </a:r>
          </a:p>
          <a:p>
            <a:pPr marL="576000" lvl="1">
              <a:lnSpc>
                <a:spcPts val="1800"/>
              </a:lnSpc>
              <a:spcBef>
                <a:spcPts val="600"/>
              </a:spcBef>
              <a:buClr>
                <a:srgbClr val="D6851B"/>
              </a:buClr>
              <a:buSzPct val="65000"/>
              <a:buFont typeface="Wingdings 3"/>
              <a:buChar char=""/>
              <a:defRPr/>
            </a:pPr>
            <a:r>
              <a:rPr lang="en-GB" sz="1400" dirty="0">
                <a:latin typeface="Calibri"/>
              </a:rPr>
              <a:t>Master craftsperson, technician and Bachelor Professional classes</a:t>
            </a:r>
          </a:p>
          <a:p>
            <a:pPr marL="576000" lvl="1">
              <a:lnSpc>
                <a:spcPts val="1800"/>
              </a:lnSpc>
              <a:spcBef>
                <a:spcPts val="600"/>
              </a:spcBef>
              <a:buClr>
                <a:srgbClr val="D6851B"/>
              </a:buClr>
              <a:buSzPct val="65000"/>
              <a:buFont typeface="Wingdings 3"/>
              <a:buChar char=""/>
              <a:defRPr/>
            </a:pPr>
            <a:r>
              <a:rPr lang="en-GB" sz="1400" dirty="0">
                <a:latin typeface="Calibri"/>
              </a:rPr>
              <a:t>Courses in the context of retraining</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Training provision outside the formal curriculum to support personal and social education </a:t>
            </a:r>
          </a:p>
          <a:p>
            <a:pPr marL="576000" lvl="1">
              <a:lnSpc>
                <a:spcPts val="1800"/>
              </a:lnSpc>
              <a:spcBef>
                <a:spcPts val="600"/>
              </a:spcBef>
              <a:buClr>
                <a:srgbClr val="D6851B"/>
              </a:buClr>
              <a:buSzPct val="65000"/>
              <a:buFont typeface="Wingdings 3"/>
              <a:buChar char=""/>
              <a:defRPr/>
            </a:pPr>
            <a:r>
              <a:rPr lang="en-GB" sz="1400" dirty="0">
                <a:latin typeface="Calibri"/>
              </a:rPr>
              <a:t>Organised by the employer or on an individual basis</a:t>
            </a:r>
          </a:p>
          <a:p>
            <a:pPr marL="576000" lvl="1">
              <a:lnSpc>
                <a:spcPts val="1800"/>
              </a:lnSpc>
              <a:spcBef>
                <a:spcPts val="600"/>
              </a:spcBef>
              <a:buClr>
                <a:srgbClr val="D6851B"/>
              </a:buClr>
              <a:buSzPct val="65000"/>
              <a:buFont typeface="Wingdings 3"/>
              <a:buChar char=""/>
              <a:defRPr/>
            </a:pPr>
            <a:r>
              <a:rPr lang="en-GB" sz="1400" dirty="0">
                <a:latin typeface="Calibri"/>
              </a:rPr>
              <a:t>Classes and courses </a:t>
            </a:r>
          </a:p>
          <a:p>
            <a:pPr marL="576000" lvl="1">
              <a:lnSpc>
                <a:spcPts val="1800"/>
              </a:lnSpc>
              <a:spcBef>
                <a:spcPts val="600"/>
              </a:spcBef>
              <a:buClr>
                <a:srgbClr val="D6851B"/>
              </a:buClr>
              <a:buSzPct val="65000"/>
              <a:buFont typeface="Wingdings 3"/>
              <a:buChar char=""/>
              <a:defRPr/>
            </a:pPr>
            <a:r>
              <a:rPr lang="en-GB" sz="1400" dirty="0">
                <a:latin typeface="Calibri"/>
              </a:rPr>
              <a:t>Short-term events such as lectures, seminars, workshops, training courses, instruction</a:t>
            </a:r>
          </a:p>
          <a:p>
            <a:pPr marL="576000" lvl="1">
              <a:lnSpc>
                <a:spcPts val="1800"/>
              </a:lnSpc>
              <a:spcBef>
                <a:spcPts val="600"/>
              </a:spcBef>
              <a:buClr>
                <a:srgbClr val="D6851B"/>
              </a:buClr>
              <a:buSzPct val="65000"/>
              <a:buFont typeface="Wingdings 3"/>
              <a:buChar char=""/>
              <a:defRPr/>
            </a:pPr>
            <a:r>
              <a:rPr lang="en-GB" sz="1400" dirty="0">
                <a:latin typeface="Calibri"/>
              </a:rPr>
              <a:t>May take the form of specialist conferences / congresses / conferences</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en-GB" sz="1800" dirty="0">
                <a:latin typeface="Calibri"/>
              </a:rPr>
              <a:t>Throughout our lives as a result of influences and sources originating from our own environment and from our day-to-day experiences</a:t>
            </a:r>
          </a:p>
          <a:p>
            <a:pPr marL="576000" lvl="1">
              <a:lnSpc>
                <a:spcPts val="1800"/>
              </a:lnSpc>
              <a:spcBef>
                <a:spcPts val="600"/>
              </a:spcBef>
              <a:buClr>
                <a:srgbClr val="D6851B"/>
              </a:buClr>
              <a:buSzPct val="65000"/>
              <a:buFont typeface="Wingdings 3"/>
              <a:buChar char=""/>
              <a:defRPr/>
            </a:pPr>
            <a:r>
              <a:rPr lang="en-GB" sz="1400" dirty="0">
                <a:latin typeface="Calibri"/>
              </a:rPr>
              <a:t>Everyday work, work colleagues</a:t>
            </a:r>
          </a:p>
          <a:p>
            <a:pPr marL="576000" lvl="1">
              <a:lnSpc>
                <a:spcPts val="1800"/>
              </a:lnSpc>
              <a:spcBef>
                <a:spcPts val="600"/>
              </a:spcBef>
              <a:buClr>
                <a:srgbClr val="D6851B"/>
              </a:buClr>
              <a:buSzPct val="65000"/>
              <a:buFont typeface="Wingdings 3"/>
              <a:buChar char=""/>
              <a:defRPr/>
            </a:pPr>
            <a:r>
              <a:rPr lang="en-GB" sz="1400" dirty="0">
                <a:latin typeface="Calibri"/>
              </a:rPr>
              <a:t>Private contacts, media,</a:t>
            </a:r>
            <a:br>
              <a:rPr lang="en-GB" sz="1400" dirty="0">
                <a:latin typeface="Calibri"/>
              </a:rPr>
            </a:br>
            <a:r>
              <a:rPr lang="en-GB" sz="1400" dirty="0">
                <a:latin typeface="Calibri"/>
              </a:rPr>
              <a:t>reading of specialist literature,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en-GB" sz="2000" dirty="0"/>
              <a:t>How does continuing professional education occur?</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Formally</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Non-formally</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Informally</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3 Formal offers as part of upgrading training</a:t>
            </a:r>
          </a:p>
        </p:txBody>
      </p:sp>
      <p:sp>
        <p:nvSpPr>
          <p:cNvPr id="6" name="Textplatzhalter 3"/>
          <p:cNvSpPr>
            <a:spLocks noGrp="1"/>
          </p:cNvSpPr>
          <p:nvPr>
            <p:ph type="body" idx="1"/>
          </p:nvPr>
        </p:nvSpPr>
        <p:spPr bwMode="auto">
          <a:xfrm>
            <a:off x="658814" y="2119242"/>
            <a:ext cx="2736000" cy="961014"/>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n-GB" sz="1600" dirty="0"/>
              <a:t>Specialised</a:t>
            </a:r>
            <a:br>
              <a:rPr lang="en-GB" sz="1600" dirty="0"/>
            </a:br>
            <a:r>
              <a:rPr lang="en-GB" sz="1600" dirty="0"/>
              <a:t>higher qualification</a:t>
            </a:r>
          </a:p>
          <a:p>
            <a:pPr algn="ctr">
              <a:lnSpc>
                <a:spcPct val="100000"/>
              </a:lnSpc>
              <a:spcBef>
                <a:spcPts val="600"/>
              </a:spcBef>
              <a:defRPr/>
            </a:pPr>
            <a:endParaRPr lang="en-GB" sz="1600" dirty="0"/>
          </a:p>
        </p:txBody>
      </p:sp>
      <p:sp>
        <p:nvSpPr>
          <p:cNvPr id="7" name="Textplatzhalter 3"/>
          <p:cNvSpPr txBox="1"/>
          <p:nvPr/>
        </p:nvSpPr>
        <p:spPr bwMode="auto">
          <a:xfrm>
            <a:off x="658813" y="2999446"/>
            <a:ext cx="2736000"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Certified professional specialist – IT specialist, service technician, dietary cook, service technician for wind turbine engineering, Interior design consultant (Chamber of Industry and Commerce, IHK)</a:t>
            </a:r>
          </a:p>
        </p:txBody>
      </p:sp>
      <p:sp>
        <p:nvSpPr>
          <p:cNvPr id="8" name="Textplatzhalter 3"/>
          <p:cNvSpPr txBox="1"/>
          <p:nvPr/>
        </p:nvSpPr>
        <p:spPr bwMode="auto">
          <a:xfrm>
            <a:off x="658813" y="1557337"/>
            <a:ext cx="2736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5</a:t>
            </a:r>
          </a:p>
        </p:txBody>
      </p:sp>
      <p:sp>
        <p:nvSpPr>
          <p:cNvPr id="9" name="Textplatzhalter 3"/>
          <p:cNvSpPr txBox="1"/>
          <p:nvPr/>
        </p:nvSpPr>
        <p:spPr bwMode="auto">
          <a:xfrm>
            <a:off x="3612144" y="2119242"/>
            <a:ext cx="2592000"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Upgrading training leading to a qualification at master craftsman level</a:t>
            </a:r>
          </a:p>
        </p:txBody>
      </p:sp>
      <p:sp>
        <p:nvSpPr>
          <p:cNvPr id="11" name="Textplatzhalter 3"/>
          <p:cNvSpPr txBox="1"/>
          <p:nvPr/>
        </p:nvSpPr>
        <p:spPr bwMode="auto">
          <a:xfrm>
            <a:off x="3612144" y="299944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Bachelor Professional*, </a:t>
            </a:r>
            <a:br>
              <a:rPr lang="en-GB" sz="1400" dirty="0">
                <a:solidFill>
                  <a:schemeClr val="tx1"/>
                </a:solidFill>
              </a:rPr>
            </a:br>
            <a:r>
              <a:rPr lang="en-GB" sz="1400" dirty="0">
                <a:solidFill>
                  <a:schemeClr val="tx1"/>
                </a:solidFill>
              </a:rPr>
              <a:t>agriculturalist (master craftsperson), </a:t>
            </a:r>
            <a:br>
              <a:rPr lang="en-GB" sz="1400" dirty="0">
                <a:solidFill>
                  <a:schemeClr val="tx1"/>
                </a:solidFill>
              </a:rPr>
            </a:br>
            <a:r>
              <a:rPr lang="en-GB" sz="1400" dirty="0">
                <a:solidFill>
                  <a:schemeClr val="tx1"/>
                </a:solidFill>
              </a:rPr>
              <a:t>master chef, restaurant supervisor (master craftsperson), electrics technician (master craftsperson)</a:t>
            </a:r>
          </a:p>
          <a:p>
            <a:pPr algn="ctr">
              <a:lnSpc>
                <a:spcPts val="1600"/>
              </a:lnSpc>
              <a:spcBef>
                <a:spcPts val="0"/>
              </a:spcBef>
              <a:defRPr/>
            </a:pPr>
            <a:endParaRPr lang="en-GB" sz="1400" dirty="0">
              <a:solidFill>
                <a:schemeClr val="tx1"/>
              </a:solidFill>
            </a:endParaRPr>
          </a:p>
          <a:p>
            <a:pPr algn="ctr">
              <a:lnSpc>
                <a:spcPts val="1600"/>
              </a:lnSpc>
              <a:spcBef>
                <a:spcPts val="0"/>
              </a:spcBef>
              <a:defRPr/>
            </a:pPr>
            <a:r>
              <a:rPr lang="en-GB" sz="1400" dirty="0">
                <a:solidFill>
                  <a:schemeClr val="tx1"/>
                </a:solidFill>
              </a:rPr>
              <a:t> </a:t>
            </a:r>
          </a:p>
        </p:txBody>
      </p:sp>
      <p:sp>
        <p:nvSpPr>
          <p:cNvPr id="12" name="Textplatzhalter 3"/>
          <p:cNvSpPr txBox="1"/>
          <p:nvPr/>
        </p:nvSpPr>
        <p:spPr bwMode="auto">
          <a:xfrm>
            <a:off x="3612575" y="1557337"/>
            <a:ext cx="8100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6</a:t>
            </a:r>
          </a:p>
        </p:txBody>
      </p:sp>
      <p:sp>
        <p:nvSpPr>
          <p:cNvPr id="13" name="Textplatzhalter 3"/>
          <p:cNvSpPr txBox="1"/>
          <p:nvPr/>
        </p:nvSpPr>
        <p:spPr bwMode="auto">
          <a:xfrm>
            <a:off x="6366359" y="2119242"/>
            <a:ext cx="2592000" cy="961014"/>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Technical </a:t>
            </a:r>
            <a:br>
              <a:rPr lang="en-GB" sz="1600" dirty="0"/>
            </a:br>
            <a:r>
              <a:rPr lang="en-GB" sz="1600" dirty="0"/>
              <a:t>upgrading training</a:t>
            </a:r>
          </a:p>
          <a:p>
            <a:pPr algn="ctr">
              <a:lnSpc>
                <a:spcPct val="100000"/>
              </a:lnSpc>
              <a:spcBef>
                <a:spcPts val="600"/>
              </a:spcBef>
              <a:defRPr/>
            </a:pPr>
            <a:r>
              <a:rPr lang="en-GB" sz="1600" dirty="0"/>
              <a:t> </a:t>
            </a:r>
          </a:p>
        </p:txBody>
      </p:sp>
      <p:sp>
        <p:nvSpPr>
          <p:cNvPr id="14" name="Textplatzhalter 3"/>
          <p:cNvSpPr txBox="1"/>
          <p:nvPr/>
        </p:nvSpPr>
        <p:spPr bwMode="auto">
          <a:xfrm>
            <a:off x="6366359" y="299944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Bachelor Professional*</a:t>
            </a:r>
            <a:br>
              <a:rPr lang="en-GB" sz="1400" dirty="0">
                <a:solidFill>
                  <a:schemeClr val="tx1"/>
                </a:solidFill>
              </a:rPr>
            </a:br>
            <a:r>
              <a:rPr lang="en-GB" sz="1400" dirty="0">
                <a:solidFill>
                  <a:schemeClr val="tx1"/>
                </a:solidFill>
              </a:rPr>
              <a:t>agricultural engineering, technician, </a:t>
            </a:r>
            <a:br>
              <a:rPr lang="en-GB" sz="1400" dirty="0">
                <a:solidFill>
                  <a:schemeClr val="tx1"/>
                </a:solidFill>
              </a:rPr>
            </a:br>
            <a:r>
              <a:rPr lang="en-GB" sz="1400" dirty="0">
                <a:solidFill>
                  <a:schemeClr val="tx1"/>
                </a:solidFill>
              </a:rPr>
              <a:t>food technology technician, </a:t>
            </a:r>
            <a:br>
              <a:rPr lang="en-GB" sz="1400" dirty="0">
                <a:solidFill>
                  <a:schemeClr val="tx1"/>
                </a:solidFill>
              </a:rPr>
            </a:br>
            <a:r>
              <a:rPr lang="en-GB" sz="1400" dirty="0">
                <a:solidFill>
                  <a:schemeClr val="tx1"/>
                </a:solidFill>
              </a:rPr>
              <a:t>building systems engineering technician</a:t>
            </a:r>
          </a:p>
        </p:txBody>
      </p:sp>
      <p:sp>
        <p:nvSpPr>
          <p:cNvPr id="16" name="Textplatzhalter 3"/>
          <p:cNvSpPr txBox="1"/>
          <p:nvPr/>
        </p:nvSpPr>
        <p:spPr bwMode="auto">
          <a:xfrm>
            <a:off x="9120573" y="2119242"/>
            <a:ext cx="2592000" cy="961014"/>
          </a:xfrm>
          <a:prstGeom prst="rect">
            <a:avLst/>
          </a:prstGeom>
          <a:solidFill>
            <a:srgbClr val="E2A95F"/>
          </a:solidFill>
        </p:spPr>
        <p:txBody>
          <a:bodyPr vert="horz" wrap="square" lIns="36000" tIns="72000" rIns="36000" bIns="72000" rtlCol="0" anchor="ctr">
            <a:spAutoFit/>
          </a:bodyPr>
          <a:lstStyle>
            <a:defPPr>
              <a:defRPr lang="de-DE"/>
            </a:defPPr>
            <a:lvl1pPr indent="0" algn="ctr" defTabSz="357188">
              <a:lnSpc>
                <a:spcPct val="100000"/>
              </a:lnSpc>
              <a:spcBef>
                <a:spcPts val="600"/>
              </a:spcBef>
              <a:buClr>
                <a:schemeClr val="accent1"/>
              </a:buClr>
              <a:buSzPct val="90000"/>
              <a:buFont typeface="Wingdings 3"/>
              <a:buNone/>
              <a:defRPr sz="1600" b="0">
                <a:solidFill>
                  <a:schemeClr val="bg1"/>
                </a:solidFill>
                <a:latin typeface="+mj-lt"/>
              </a:defRPr>
            </a:lvl1pPr>
            <a:lvl2pPr indent="0" defTabSz="536575">
              <a:lnSpc>
                <a:spcPct val="90000"/>
              </a:lnSpc>
              <a:spcBef>
                <a:spcPts val="500"/>
              </a:spcBef>
              <a:buClr>
                <a:schemeClr val="accent1"/>
              </a:buClr>
              <a:buSzPct val="90000"/>
              <a:buFont typeface="Wingdings 3"/>
              <a:buNone/>
              <a:defRPr sz="2000" b="1">
                <a:latin typeface="+mj-lt"/>
              </a:defRPr>
            </a:lvl2pPr>
            <a:lvl3pPr indent="0" defTabSz="479425">
              <a:lnSpc>
                <a:spcPct val="90000"/>
              </a:lnSpc>
              <a:spcBef>
                <a:spcPts val="500"/>
              </a:spcBef>
              <a:buClr>
                <a:schemeClr val="accent1"/>
              </a:buClr>
              <a:buSzPct val="90000"/>
              <a:buFont typeface="Wingdings 3"/>
              <a:buNone/>
              <a:defRPr b="1">
                <a:latin typeface="+mj-lt"/>
              </a:defRPr>
            </a:lvl3pPr>
            <a:lvl4pPr indent="0" defTabSz="357188">
              <a:lnSpc>
                <a:spcPct val="90000"/>
              </a:lnSpc>
              <a:spcBef>
                <a:spcPts val="500"/>
              </a:spcBef>
              <a:buClr>
                <a:schemeClr val="accent1"/>
              </a:buClr>
              <a:buSzPct val="90000"/>
              <a:buFont typeface="Wingdings 3"/>
              <a:buNone/>
              <a:defRPr sz="1600" b="1">
                <a:latin typeface="+mj-lt"/>
              </a:defRPr>
            </a:lvl4pPr>
            <a:lvl5pPr indent="0" defTabSz="360363">
              <a:lnSpc>
                <a:spcPct val="90000"/>
              </a:lnSpc>
              <a:spcBef>
                <a:spcPts val="500"/>
              </a:spcBef>
              <a:buClr>
                <a:schemeClr val="accent1"/>
              </a:buClr>
              <a:buSzPct val="90000"/>
              <a:buFont typeface="Wingdings 3"/>
              <a:buNone/>
              <a:defRPr sz="1600" b="1">
                <a:latin typeface="+mj-lt"/>
              </a:defRPr>
            </a:lvl5pPr>
            <a:lvl6pPr indent="0">
              <a:lnSpc>
                <a:spcPct val="90000"/>
              </a:lnSpc>
              <a:spcBef>
                <a:spcPts val="500"/>
              </a:spcBef>
              <a:buFont typeface="Arial"/>
              <a:buNone/>
              <a:defRPr sz="1600" b="1"/>
            </a:lvl6pPr>
            <a:lvl7pPr indent="0">
              <a:lnSpc>
                <a:spcPct val="90000"/>
              </a:lnSpc>
              <a:spcBef>
                <a:spcPts val="500"/>
              </a:spcBef>
              <a:buFont typeface="Arial"/>
              <a:buNone/>
              <a:defRPr sz="1600" b="1"/>
            </a:lvl7pPr>
            <a:lvl8pPr indent="0">
              <a:lnSpc>
                <a:spcPct val="90000"/>
              </a:lnSpc>
              <a:spcBef>
                <a:spcPts val="500"/>
              </a:spcBef>
              <a:buFont typeface="Arial"/>
              <a:buNone/>
              <a:defRPr sz="1600" b="1"/>
            </a:lvl8pPr>
            <a:lvl9pPr indent="0">
              <a:lnSpc>
                <a:spcPct val="90000"/>
              </a:lnSpc>
              <a:spcBef>
                <a:spcPts val="500"/>
              </a:spcBef>
              <a:buFont typeface="Arial"/>
              <a:buNone/>
              <a:defRPr sz="1600" b="1"/>
            </a:lvl9pPr>
          </a:lstStyle>
          <a:p>
            <a:r>
              <a:rPr lang="en-GB"/>
              <a:t>Commercial upgrading </a:t>
            </a:r>
            <a:r>
              <a:rPr lang="en-GB" dirty="0"/>
              <a:t>training</a:t>
            </a:r>
          </a:p>
          <a:p>
            <a:endParaRPr lang="en-GB" dirty="0"/>
          </a:p>
        </p:txBody>
      </p:sp>
      <p:sp>
        <p:nvSpPr>
          <p:cNvPr id="18" name="Textplatzhalter 3"/>
          <p:cNvSpPr txBox="1"/>
          <p:nvPr/>
        </p:nvSpPr>
        <p:spPr bwMode="auto">
          <a:xfrm>
            <a:off x="9120573" y="2999446"/>
            <a:ext cx="2592001"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en-GB" sz="1400" dirty="0">
                <a:solidFill>
                  <a:schemeClr val="tx1"/>
                </a:solidFill>
              </a:rPr>
              <a:t>e.g. Bachelor Professional*, agricultural business economist—accounting, certified senior business specialist, industry specialist, </a:t>
            </a:r>
            <a:br>
              <a:rPr lang="en-GB" sz="1400" dirty="0">
                <a:solidFill>
                  <a:schemeClr val="tx1"/>
                </a:solidFill>
              </a:rPr>
            </a:br>
            <a:r>
              <a:rPr lang="en-GB" sz="1400" dirty="0">
                <a:solidFill>
                  <a:schemeClr val="tx1"/>
                </a:solidFill>
              </a:rPr>
              <a:t>media and publishing specialist, accountant</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en-GB" sz="1000" dirty="0"/>
              <a:t> * may be used exclusively or with previous designation since end of 2020.</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dirty="0"/>
              <a:t>3 Formal offers as part of upgrading training</a:t>
            </a:r>
          </a:p>
        </p:txBody>
      </p:sp>
      <p:sp>
        <p:nvSpPr>
          <p:cNvPr id="6" name="Textplatzhalter 3"/>
          <p:cNvSpPr>
            <a:spLocks noGrp="1"/>
          </p:cNvSpPr>
          <p:nvPr>
            <p:ph type="body" idx="1"/>
          </p:nvPr>
        </p:nvSpPr>
        <p:spPr bwMode="auto">
          <a:xfrm>
            <a:off x="658812" y="2123425"/>
            <a:ext cx="3528000" cy="961014"/>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en-GB" sz="1600" dirty="0"/>
              <a:t>Advanced </a:t>
            </a:r>
            <a:br>
              <a:rPr lang="en-GB" sz="1600" dirty="0"/>
            </a:br>
            <a:r>
              <a:rPr lang="en-GB" sz="1600" dirty="0"/>
              <a:t>upgrading training</a:t>
            </a:r>
          </a:p>
          <a:p>
            <a:pPr algn="ctr">
              <a:lnSpc>
                <a:spcPct val="100000"/>
              </a:lnSpc>
              <a:spcBef>
                <a:spcPts val="600"/>
              </a:spcBef>
              <a:defRPr/>
            </a:pPr>
            <a:endParaRPr lang="en-GB" sz="1600" dirty="0"/>
          </a:p>
        </p:txBody>
      </p:sp>
      <p:sp>
        <p:nvSpPr>
          <p:cNvPr id="7" name="Textplatzhalter 3"/>
          <p:cNvSpPr txBox="1"/>
          <p:nvPr/>
        </p:nvSpPr>
        <p:spPr bwMode="auto">
          <a:xfrm>
            <a:off x="658815" y="2989037"/>
            <a:ext cx="3527997" cy="1433902"/>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n-GB" sz="1400" dirty="0">
                <a:solidFill>
                  <a:schemeClr val="tx1"/>
                </a:solidFill>
              </a:rPr>
              <a:t>e.g. Master Professional*,</a:t>
            </a:r>
            <a:br>
              <a:rPr lang="en-GB" sz="1400" dirty="0">
                <a:solidFill>
                  <a:schemeClr val="tx1"/>
                </a:solidFill>
              </a:rPr>
            </a:br>
            <a:r>
              <a:rPr lang="en-GB" sz="1400" dirty="0">
                <a:solidFill>
                  <a:schemeClr val="tx1"/>
                </a:solidFill>
              </a:rPr>
              <a:t>Technical business management specialist, </a:t>
            </a:r>
            <a:br>
              <a:rPr lang="en-GB" sz="1400" dirty="0">
                <a:solidFill>
                  <a:schemeClr val="tx1"/>
                </a:solidFill>
              </a:rPr>
            </a:br>
            <a:r>
              <a:rPr lang="en-GB" sz="1400" dirty="0">
                <a:solidFill>
                  <a:schemeClr val="tx1"/>
                </a:solidFill>
              </a:rPr>
              <a:t>Commercial management business specialist, </a:t>
            </a:r>
            <a:br>
              <a:rPr lang="en-GB" sz="1400" dirty="0">
                <a:solidFill>
                  <a:schemeClr val="tx1"/>
                </a:solidFill>
              </a:rPr>
            </a:br>
            <a:r>
              <a:rPr lang="en-GB" sz="1400" dirty="0">
                <a:solidFill>
                  <a:schemeClr val="tx1"/>
                </a:solidFill>
              </a:rPr>
              <a:t>Certified vocational training specialist*</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7</a:t>
            </a:r>
          </a:p>
        </p:txBody>
      </p:sp>
      <p:sp>
        <p:nvSpPr>
          <p:cNvPr id="9" name="Textplatzhalter 3"/>
          <p:cNvSpPr txBox="1"/>
          <p:nvPr/>
        </p:nvSpPr>
        <p:spPr bwMode="auto">
          <a:xfrm>
            <a:off x="4398062" y="2122432"/>
            <a:ext cx="3521920" cy="88407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Academic course of study leading to a master's degree at a university / </a:t>
            </a:r>
            <a:r>
              <a:rPr lang="en-GB" sz="1600" dirty="0" err="1"/>
              <a:t>uni-versity</a:t>
            </a:r>
            <a:r>
              <a:rPr lang="en-GB" sz="1600" dirty="0"/>
              <a:t> of applied sciences </a:t>
            </a:r>
          </a:p>
        </p:txBody>
      </p:sp>
      <p:sp>
        <p:nvSpPr>
          <p:cNvPr id="11" name="Textplatzhalter 3"/>
          <p:cNvSpPr txBox="1"/>
          <p:nvPr/>
        </p:nvSpPr>
        <p:spPr bwMode="auto">
          <a:xfrm>
            <a:off x="4398063" y="2989037"/>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n-GB" sz="1400" dirty="0">
                <a:solidFill>
                  <a:schemeClr val="tx1"/>
                </a:solidFill>
              </a:rPr>
              <a:t>e.g. Master of Science (M. Sc.) Agricultural Engineering, M.Sc. Food Technology, </a:t>
            </a:r>
            <a:br>
              <a:rPr lang="en-GB" sz="1400" dirty="0">
                <a:solidFill>
                  <a:schemeClr val="tx1"/>
                </a:solidFill>
              </a:rPr>
            </a:br>
            <a:r>
              <a:rPr lang="en-GB" sz="1400" dirty="0">
                <a:solidFill>
                  <a:schemeClr val="tx1"/>
                </a:solidFill>
              </a:rPr>
              <a:t>M.Sc. Business Administration, </a:t>
            </a:r>
            <a:br>
              <a:rPr lang="en-GB" sz="1400" dirty="0">
                <a:solidFill>
                  <a:schemeClr val="tx1"/>
                </a:solidFill>
              </a:rPr>
            </a:br>
            <a:r>
              <a:rPr lang="en-GB" sz="1400" dirty="0">
                <a:solidFill>
                  <a:schemeClr val="tx1"/>
                </a:solidFill>
              </a:rPr>
              <a:t>M.Sc. Green Electronics</a:t>
            </a:r>
            <a:br>
              <a:rPr lang="en-GB" sz="1400" dirty="0">
                <a:solidFill>
                  <a:schemeClr val="tx1"/>
                </a:solidFill>
              </a:rPr>
            </a:b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8</a:t>
            </a:r>
          </a:p>
        </p:txBody>
      </p:sp>
      <p:sp>
        <p:nvSpPr>
          <p:cNvPr id="13" name="Textplatzhalter 3"/>
          <p:cNvSpPr txBox="1"/>
          <p:nvPr/>
        </p:nvSpPr>
        <p:spPr bwMode="auto">
          <a:xfrm>
            <a:off x="8137315" y="2123425"/>
            <a:ext cx="3575259" cy="961014"/>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Doctorate </a:t>
            </a:r>
            <a:br>
              <a:rPr lang="en-GB" sz="1600" dirty="0"/>
            </a:br>
            <a:r>
              <a:rPr lang="en-GB" sz="1600" dirty="0"/>
              <a:t>at an institute of higher education</a:t>
            </a:r>
          </a:p>
          <a:p>
            <a:pPr algn="ctr">
              <a:lnSpc>
                <a:spcPct val="100000"/>
              </a:lnSpc>
              <a:spcBef>
                <a:spcPts val="600"/>
              </a:spcBef>
              <a:defRPr/>
            </a:pPr>
            <a:r>
              <a:rPr lang="en-GB" sz="1600" dirty="0"/>
              <a:t> </a:t>
            </a:r>
          </a:p>
        </p:txBody>
      </p:sp>
      <p:sp>
        <p:nvSpPr>
          <p:cNvPr id="14" name="Textplatzhalter 3"/>
          <p:cNvSpPr txBox="1"/>
          <p:nvPr/>
        </p:nvSpPr>
        <p:spPr bwMode="auto">
          <a:xfrm>
            <a:off x="8137316" y="2989037"/>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en-GB" sz="1400" dirty="0">
                <a:solidFill>
                  <a:schemeClr val="tx1"/>
                </a:solidFill>
              </a:rPr>
              <a:t>e.g. Doctor of Agricultural Sciences (Dr. agr.), Doctor of Economics (Dr. oec.), Doctor of Nutritional Science (Dr. oec. troph.), Doctor of Engineering (Dr. Ing.)</a:t>
            </a:r>
          </a:p>
          <a:p>
            <a:pPr algn="ctr">
              <a:lnSpc>
                <a:spcPts val="1500"/>
              </a:lnSpc>
              <a:spcBef>
                <a:spcPts val="0"/>
              </a:spcBef>
              <a:defRPr/>
            </a:pPr>
            <a:endParaRPr lang="de-DE" sz="1200" spc="-10" dirty="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en-GB" sz="1000" dirty="0"/>
              <a:t> * may be used exclusively or with previous designation since end of 2020.</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en-GB" dirty="0"/>
              <a:t>4 </a:t>
            </a:r>
            <a:r>
              <a:rPr lang="en-GB" sz="2700" dirty="0"/>
              <a:t>Other formal offers</a:t>
            </a:r>
            <a:br>
              <a:rPr lang="en-GB" dirty="0"/>
            </a:br>
            <a:endParaRPr lang="en-GB"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b="1" dirty="0"/>
              <a:t>DQR 3-6</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Retraining: Training for an occupation other than the occupation previously trained for and practised</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Obtaining school and vocational qualifications via the second-chance route</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Acquiring partial qualifications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en-GB" sz="1600" dirty="0"/>
              <a:t>Academic continuing education at institutions of higher education and research institutions</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for health or labour market-related reasons</a:t>
            </a:r>
          </a:p>
          <a:p>
            <a:pPr marL="504000" lvl="1" indent="-216000">
              <a:lnSpc>
                <a:spcPts val="2000"/>
              </a:lnSpc>
              <a:spcBef>
                <a:spcPts val="600"/>
              </a:spcBef>
              <a:buClr>
                <a:srgbClr val="D6851B"/>
              </a:buClr>
              <a:buSzPct val="65000"/>
              <a:buFont typeface="Wingdings 3"/>
              <a:buChar char=""/>
              <a:defRPr/>
            </a:pPr>
            <a:r>
              <a:rPr lang="en-GB" sz="1400" dirty="0">
                <a:latin typeface="Calibri"/>
              </a:rPr>
              <a:t>usually reduces the duration of training by one third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alongside work or full time</a:t>
            </a:r>
          </a:p>
          <a:p>
            <a:pPr marL="504000" lvl="1" indent="-216000">
              <a:lnSpc>
                <a:spcPts val="2000"/>
              </a:lnSpc>
              <a:spcBef>
                <a:spcPts val="600"/>
              </a:spcBef>
              <a:buClr>
                <a:srgbClr val="D6851B"/>
              </a:buClr>
              <a:buSzPct val="65000"/>
              <a:buFont typeface="Wingdings 3"/>
              <a:buChar char=""/>
              <a:defRPr/>
            </a:pPr>
            <a:r>
              <a:rPr lang="en-GB" sz="1400" dirty="0">
                <a:latin typeface="Calibri"/>
              </a:rPr>
              <a:t>also possible to acquire higher education entrance qualification ( = upper secondary school-leaving certificate)</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Possible to sit final examination with the Chamber following multiple partial qualifications</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en-GB" sz="1400" dirty="0">
                <a:latin typeface="Calibri"/>
              </a:rPr>
              <a:t>Follows on from an initial vocational qualification and a period of occupational practice</a:t>
            </a:r>
          </a:p>
          <a:p>
            <a:pPr marL="504000" lvl="1" indent="-216000">
              <a:lnSpc>
                <a:spcPts val="2000"/>
              </a:lnSpc>
              <a:spcBef>
                <a:spcPts val="600"/>
              </a:spcBef>
              <a:buClr>
                <a:srgbClr val="D6851B"/>
              </a:buClr>
              <a:buSzPct val="65000"/>
              <a:buFont typeface="Wingdings 3"/>
              <a:buChar char=""/>
              <a:defRPr/>
            </a:pPr>
            <a:r>
              <a:rPr lang="en-GB" sz="1400" dirty="0">
                <a:latin typeface="Calibri"/>
              </a:rPr>
              <a:t>Is targeted at employed persons</a:t>
            </a:r>
            <a:br>
              <a:rPr lang="en-GB" sz="1400" dirty="0">
                <a:latin typeface="Calibri"/>
              </a:rPr>
            </a:br>
            <a:r>
              <a:rPr lang="en-GB" sz="1400" dirty="0">
                <a:latin typeface="Calibri"/>
              </a:rPr>
              <a:t>and builds on professional experience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b="1" dirty="0"/>
              <a:t>Vocational Training Act amendment (2020)</a:t>
            </a:r>
          </a:p>
        </p:txBody>
      </p:sp>
      <p:sp>
        <p:nvSpPr>
          <p:cNvPr id="3" name="Titel 2"/>
          <p:cNvSpPr>
            <a:spLocks noGrp="1"/>
          </p:cNvSpPr>
          <p:nvPr>
            <p:ph type="title"/>
          </p:nvPr>
        </p:nvSpPr>
        <p:spPr bwMode="auto"/>
        <p:txBody>
          <a:bodyPr/>
          <a:lstStyle/>
          <a:p>
            <a:pPr>
              <a:defRPr/>
            </a:pPr>
            <a:r>
              <a:rPr lang="en-GB" dirty="0"/>
              <a:t>5 Statutory regulations</a:t>
            </a:r>
          </a:p>
        </p:txBody>
      </p:sp>
      <p:sp>
        <p:nvSpPr>
          <p:cNvPr id="18" name="Inhaltsplatzhalter 4"/>
          <p:cNvSpPr txBox="1"/>
          <p:nvPr/>
        </p:nvSpPr>
        <p:spPr bwMode="auto">
          <a:xfrm>
            <a:off x="658812" y="1557337"/>
            <a:ext cx="9074151" cy="431958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en-GB" sz="1800" dirty="0">
                <a:latin typeface="Calibri"/>
              </a:rPr>
              <a:t>Introduction of more transparent further training levels:</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In order to achieve</a:t>
            </a:r>
          </a:p>
          <a:p>
            <a:pPr marL="540000" lvl="1" indent="-252000">
              <a:lnSpc>
                <a:spcPts val="2000"/>
              </a:lnSpc>
              <a:spcBef>
                <a:spcPts val="600"/>
              </a:spcBef>
              <a:spcAft>
                <a:spcPts val="600"/>
              </a:spcAft>
              <a:buClr>
                <a:srgbClr val="D6851B"/>
              </a:buClr>
              <a:buSzPct val="65000"/>
              <a:buFont typeface="Wingdings 3"/>
              <a:buChar char=""/>
              <a:defRPr/>
            </a:pPr>
            <a:r>
              <a:rPr lang="en-GB" sz="1400" b="1" dirty="0">
                <a:solidFill>
                  <a:srgbClr val="D6851B"/>
                </a:solidFill>
                <a:latin typeface="Calibri"/>
              </a:rPr>
              <a:t>DQR 5: </a:t>
            </a:r>
            <a:r>
              <a:rPr lang="en-GB" sz="1400" dirty="0">
                <a:latin typeface="Calibri"/>
              </a:rPr>
              <a:t>Time frame of at least 400 hours, admission after achieving DQR 4</a:t>
            </a:r>
            <a:br>
              <a:rPr lang="en-GB" sz="1400" dirty="0">
                <a:latin typeface="Calibri"/>
              </a:rPr>
            </a:br>
            <a:r>
              <a:rPr lang="en-GB" sz="1400" dirty="0">
                <a:latin typeface="Calibri"/>
              </a:rPr>
              <a:t>Evidence of consolidation/adding to existing competencies</a:t>
            </a:r>
          </a:p>
          <a:p>
            <a:pPr marL="540000" lvl="1" indent="-252000">
              <a:lnSpc>
                <a:spcPts val="2000"/>
              </a:lnSpc>
              <a:spcBef>
                <a:spcPts val="600"/>
              </a:spcBef>
              <a:spcAft>
                <a:spcPts val="600"/>
              </a:spcAft>
              <a:buClr>
                <a:srgbClr val="D6851B"/>
              </a:buClr>
              <a:buSzPct val="65000"/>
              <a:buFont typeface="Wingdings 3"/>
              <a:buChar char=""/>
              <a:defRPr/>
            </a:pPr>
            <a:r>
              <a:rPr lang="en-GB" sz="1400" b="1" dirty="0">
                <a:solidFill>
                  <a:srgbClr val="D6851B"/>
                </a:solidFill>
                <a:latin typeface="Calibri"/>
              </a:rPr>
              <a:t>DQR 6: </a:t>
            </a:r>
            <a:r>
              <a:rPr lang="en-GB" sz="1400" dirty="0">
                <a:latin typeface="Calibri"/>
              </a:rPr>
              <a:t>Time frame of at least 1200 hours, admission after achieving DQR 4</a:t>
            </a:r>
            <a:br>
              <a:rPr lang="en-GB" sz="1400" dirty="0">
                <a:latin typeface="Calibri"/>
              </a:rPr>
            </a:br>
            <a:r>
              <a:rPr lang="en-GB" sz="1400" dirty="0">
                <a:latin typeface="Calibri"/>
              </a:rPr>
              <a:t>Evidence of ability to take on leadership and management tasks </a:t>
            </a:r>
          </a:p>
          <a:p>
            <a:pPr marL="540000" lvl="1" indent="-252000">
              <a:lnSpc>
                <a:spcPts val="2000"/>
              </a:lnSpc>
              <a:spcBef>
                <a:spcPts val="600"/>
              </a:spcBef>
              <a:spcAft>
                <a:spcPts val="600"/>
              </a:spcAft>
              <a:buClr>
                <a:srgbClr val="D6851B"/>
              </a:buClr>
              <a:buSzPct val="65000"/>
              <a:buFont typeface="Wingdings 3"/>
              <a:buChar char=""/>
              <a:defRPr/>
            </a:pPr>
            <a:r>
              <a:rPr lang="en-GB" sz="1400" b="1" dirty="0">
                <a:solidFill>
                  <a:srgbClr val="D6851B"/>
                </a:solidFill>
                <a:latin typeface="Calibri"/>
              </a:rPr>
              <a:t>DQR 7: </a:t>
            </a:r>
            <a:r>
              <a:rPr lang="en-GB" sz="1400" dirty="0">
                <a:latin typeface="Calibri"/>
              </a:rPr>
              <a:t>Time frame of at least 1600 hours, admission after achieving DQR 6</a:t>
            </a:r>
            <a:br>
              <a:rPr lang="en-GB" sz="1400" dirty="0">
                <a:latin typeface="Calibri"/>
              </a:rPr>
            </a:br>
            <a:r>
              <a:rPr lang="en-GB" sz="1400" dirty="0">
                <a:latin typeface="Calibri"/>
              </a:rPr>
              <a:t>Evidence of ability to responsibly manage organisations, to handle new, complex tasks and </a:t>
            </a:r>
            <a:br>
              <a:rPr lang="en-GB" sz="1400" dirty="0">
                <a:latin typeface="Calibri"/>
              </a:rPr>
            </a:br>
            <a:r>
              <a:rPr lang="en-GB" sz="1400" dirty="0">
                <a:latin typeface="Calibri"/>
              </a:rPr>
              <a:t>problems, development of processes and products.</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Creation of examination provisions for vocational upskilling</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Referencing of relevant qualifications to the German qualification framework</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Comparability of vocational and academic qualifications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en-GB" sz="2000" dirty="0"/>
              <a:t>Costs and benefits of continuing professional education</a:t>
            </a:r>
          </a:p>
        </p:txBody>
      </p:sp>
      <p:sp>
        <p:nvSpPr>
          <p:cNvPr id="3" name="Titel 2"/>
          <p:cNvSpPr>
            <a:spLocks noGrp="1"/>
          </p:cNvSpPr>
          <p:nvPr>
            <p:ph type="title"/>
          </p:nvPr>
        </p:nvSpPr>
        <p:spPr bwMode="auto"/>
        <p:txBody>
          <a:bodyPr/>
          <a:lstStyle/>
          <a:p>
            <a:pPr>
              <a:defRPr/>
            </a:pPr>
            <a:r>
              <a:rPr lang="en-GB" dirty="0"/>
              <a:t>6 Financing</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Since both individuals and businesses as well as government and society benefit, one third of the funding is provided by each of these stakeholders (mixed financing)</a:t>
            </a:r>
          </a:p>
          <a:p>
            <a:pPr marL="285750" indent="-285750">
              <a:lnSpc>
                <a:spcPts val="2000"/>
              </a:lnSpc>
              <a:spcBef>
                <a:spcPts val="600"/>
              </a:spcBef>
              <a:spcAft>
                <a:spcPts val="600"/>
              </a:spcAft>
              <a:buClr>
                <a:srgbClr val="D6851B"/>
              </a:buClr>
              <a:buSzPct val="65000"/>
              <a:buFont typeface="Wingdings 3"/>
              <a:buChar char=""/>
              <a:defRPr/>
            </a:pPr>
            <a:r>
              <a:rPr lang="en-GB" sz="1600" dirty="0"/>
              <a:t>Numerous government funding programmes, particularly in the area of new technologies.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Positive effects on economic growth, technical advancement and employment</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This leads to a rise in tax revenues and a fall in social expenditure</a:t>
            </a:r>
          </a:p>
          <a:p>
            <a:pPr marL="285750" indent="-285750">
              <a:lnSpc>
                <a:spcPts val="2000"/>
              </a:lnSpc>
              <a:spcBef>
                <a:spcPts val="600"/>
              </a:spcBef>
              <a:spcAft>
                <a:spcPts val="600"/>
              </a:spcAft>
              <a:buClr>
                <a:srgbClr val="D6851B"/>
              </a:buClr>
              <a:buSzPct val="65000"/>
              <a:buFont typeface="Wingdings 3"/>
              <a:buChar char=""/>
              <a:defRPr/>
            </a:pPr>
            <a:r>
              <a:rPr lang="en-GB" sz="1600" dirty="0">
                <a:latin typeface="Calibri"/>
              </a:rPr>
              <a:t>Increase in international economic competitiveness, including against the background of the skilled worker shortage, demographic change and digitalisation.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Costs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en-GB" sz="1800" dirty="0"/>
              <a:t>Benefits to state and society</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1969</Words>
  <Application>Microsoft Office PowerPoint</Application>
  <DocSecurity>0</DocSecurity>
  <PresentationFormat>Breitbild</PresentationFormat>
  <Paragraphs>206</Paragraphs>
  <Slides>17</Slides>
  <Notes>17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Courier New</vt:lpstr>
      <vt:lpstr>Wingdings 3</vt:lpstr>
      <vt:lpstr>arial</vt:lpstr>
      <vt:lpstr>Calibri</vt:lpstr>
      <vt:lpstr>Aptos</vt:lpstr>
      <vt:lpstr>Office</vt:lpstr>
      <vt:lpstr> </vt:lpstr>
      <vt:lpstr>Contents</vt:lpstr>
      <vt:lpstr>1 Definition</vt:lpstr>
      <vt:lpstr>2 Forms of continuing professional education</vt:lpstr>
      <vt:lpstr>3 Formal offers as part of upgrading training</vt:lpstr>
      <vt:lpstr>3 Formal offers as part of upgrading training</vt:lpstr>
      <vt:lpstr>4 Other formal offers </vt:lpstr>
      <vt:lpstr>5 Statutory regulations</vt:lpstr>
      <vt:lpstr>6 Financing</vt:lpstr>
      <vt:lpstr>6 Financing</vt:lpstr>
      <vt:lpstr>6 Financing</vt:lpstr>
      <vt:lpstr>7 Non-formal continuing education: the provider market </vt:lpstr>
      <vt:lpstr>8 Participation in continuing education </vt:lpstr>
      <vt:lpstr>8 Participation in continuing education </vt:lpstr>
      <vt:lpstr>8 Participation in continuing education </vt:lpstr>
      <vt:lpstr>Further information</vt:lpstr>
      <vt:lpstr>GOVET at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413</cp:revision>
  <dcterms:created xsi:type="dcterms:W3CDTF">2020-12-18T10:19:10Z</dcterms:created>
  <dcterms:modified xsi:type="dcterms:W3CDTF">2026-06-02T11:12:05Z</dcterms:modified>
  <cp:category/>
  <dc:identifier/>
  <cp:contentStatus/>
  <dc:language/>
  <cp:version/>
</cp:coreProperties>
</file>