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9"/>
  </p:notesMasterIdLst>
  <p:handoutMasterIdLst>
    <p:handoutMasterId r:id="rId20"/>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embeddedFontLst>
    <p:embeddedFont>
      <p:font typeface="Wingdings 3" panose="05040102010807070707" pitchFamily="18" charset="2"/>
      <p:regular r:id="rId21"/>
    </p:embeddedFont>
  </p:embeddedFontLst>
  <p:defaultText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66">
          <p15:clr>
            <a:srgbClr val="A4A3A4"/>
          </p15:clr>
        </p15:guide>
        <p15:guide id="2" pos="3931">
          <p15:clr>
            <a:srgbClr val="A4A3A4"/>
          </p15:clr>
        </p15:guide>
        <p15:guide id="3" orient="horz" pos="2863">
          <p15:clr>
            <a:srgbClr val="A4A3A4"/>
          </p15:clr>
        </p15:guide>
        <p15:guide id="4" orient="horz" pos="3543">
          <p15:clr>
            <a:srgbClr val="A4A3A4"/>
          </p15:clr>
        </p15:guide>
        <p15:guide id="5" orient="horz" pos="3475">
          <p15:clr>
            <a:srgbClr val="A4A3A4"/>
          </p15:clr>
        </p15:guide>
        <p15:guide id="6" pos="6607">
          <p15:clr>
            <a:srgbClr val="A4A3A4"/>
          </p15:clr>
        </p15:guide>
        <p15:guide id="7" pos="6131">
          <p15:clr>
            <a:srgbClr val="A4A3A4"/>
          </p15:clr>
        </p15:guide>
        <p15:guide id="8" orient="horz" pos="3045">
          <p15:clr>
            <a:srgbClr val="A4A3A4"/>
          </p15:clr>
        </p15:guide>
        <p15:guide id="9" orient="horz" pos="2183">
          <p15:clr>
            <a:srgbClr val="A4A3A4"/>
          </p15:clr>
        </p15:guide>
        <p15:guide id="10" pos="642">
          <p15:clr>
            <a:srgbClr val="A4A3A4"/>
          </p15:clr>
        </p15:guide>
        <p15:guide id="11" orient="horz" pos="2092">
          <p15:clr>
            <a:srgbClr val="A4A3A4"/>
          </p15:clr>
        </p15:guide>
        <p15:guide id="12" orient="horz" pos="981">
          <p15:clr>
            <a:srgbClr val="A4A3A4"/>
          </p15:clr>
        </p15:guide>
        <p15:guide id="13" pos="5428">
          <p15:clr>
            <a:srgbClr val="A4A3A4"/>
          </p15:clr>
        </p15:guide>
        <p15:guide id="14" orient="horz" pos="3702">
          <p15:clr>
            <a:srgbClr val="A4A3A4"/>
          </p15:clr>
        </p15:guide>
        <p15:guide id="15" orient="horz" pos="2704">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4" clrIdx="0">
    <p:extLst>
      <p:ext uri="{19B8F6BF-5375-455C-9EA6-DF929625EA0E}">
        <p15:presenceInfo xmlns:p15="http://schemas.microsoft.com/office/powerpoint/2012/main" userId="User" providerId="None"/>
      </p:ext>
    </p:extLst>
  </p:cmAuthor>
  <p:cmAuthor id="2" name="Peter Rechmann" initials="PR" lastIdx="6" clrIdx="1">
    <p:extLst>
      <p:ext uri="{19B8F6BF-5375-455C-9EA6-DF929625EA0E}">
        <p15:presenceInfo xmlns:p15="http://schemas.microsoft.com/office/powerpoint/2012/main" userId="Peter Rechman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85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76379" autoAdjust="0"/>
  </p:normalViewPr>
  <p:slideViewPr>
    <p:cSldViewPr snapToGrid="0" showGuides="1">
      <p:cViewPr varScale="1">
        <p:scale>
          <a:sx n="85" d="100"/>
          <a:sy n="85" d="100"/>
        </p:scale>
        <p:origin x="996" y="90"/>
      </p:cViewPr>
      <p:guideLst>
        <p:guide orient="horz" pos="1366"/>
        <p:guide pos="3931"/>
        <p:guide orient="horz" pos="2863"/>
        <p:guide orient="horz" pos="3543"/>
        <p:guide orient="horz" pos="3475"/>
        <p:guide pos="6607"/>
        <p:guide pos="6131"/>
        <p:guide orient="horz" pos="3045"/>
        <p:guide orient="horz" pos="2183"/>
        <p:guide pos="642"/>
        <p:guide orient="horz" pos="2092"/>
        <p:guide orient="horz" pos="981"/>
        <p:guide pos="5428"/>
        <p:guide orient="horz" pos="3702"/>
        <p:guide orient="horz" pos="2704"/>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5" d="100"/>
          <a:sy n="85" d="100"/>
        </p:scale>
        <p:origin x="388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B338587E-40EC-700B-3CEC-4CF3699D1E7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E24E5A28-1B0C-0F9F-61E8-20C2F69E09C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9DA9CF5-9430-4E27-B820-1481B2B6CD10}" type="datetimeFigureOut">
              <a:rPr lang="de-DE" smtClean="0"/>
              <a:t>02.06.2026</a:t>
            </a:fld>
            <a:endParaRPr lang="de-DE"/>
          </a:p>
        </p:txBody>
      </p:sp>
      <p:sp>
        <p:nvSpPr>
          <p:cNvPr id="4" name="Fußzeilenplatzhalter 3">
            <a:extLst>
              <a:ext uri="{FF2B5EF4-FFF2-40B4-BE49-F238E27FC236}">
                <a16:creationId xmlns:a16="http://schemas.microsoft.com/office/drawing/2014/main" id="{F4890AA4-0350-87B0-FA1D-71E461F9CAF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B4FEA007-A137-83EF-C2FF-61BCBCA4628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CB4A0B9-3A26-4E78-B4C9-195FC73D26C6}" type="slidenum">
              <a:rPr lang="de-DE" smtClean="0"/>
              <a:t>‹Nr.›</a:t>
            </a:fld>
            <a:endParaRPr lang="de-DE"/>
          </a:p>
        </p:txBody>
      </p:sp>
    </p:spTree>
    <p:extLst>
      <p:ext uri="{BB962C8B-B14F-4D97-AF65-F5344CB8AC3E}">
        <p14:creationId xmlns:p14="http://schemas.microsoft.com/office/powerpoint/2010/main" val="28582029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Kopfzeilenplatzhalter 1"/>
          <p:cNvSpPr>
            <a:spLocks noGrp="1"/>
          </p:cNvSpPr>
          <p:nvPr>
            <p:ph type="hdr" sz="quarter"/>
          </p:nvPr>
        </p:nvSpPr>
        <p:spPr bwMode="auto">
          <a:xfrm>
            <a:off x="0" y="0"/>
            <a:ext cx="2971800" cy="458788"/>
          </a:xfrm>
          <a:prstGeom prst="rect">
            <a:avLst/>
          </a:prstGeom>
        </p:spPr>
        <p:txBody>
          <a:bodyPr vert="horz" lIns="91440" tIns="45720" rIns="91440" bIns="45720" rtlCol="0"/>
          <a:lstStyle>
            <a:lvl1pPr algn="l">
              <a:defRPr sz="1200"/>
            </a:lvl1pPr>
          </a:lstStyle>
          <a:p>
            <a:pPr>
              <a:defRPr/>
            </a:pPr>
            <a:endParaRPr lang="de-DE" dirty="0"/>
          </a:p>
        </p:txBody>
      </p:sp>
      <p:sp>
        <p:nvSpPr>
          <p:cNvPr id="3" name="Datumsplatzhalter 2"/>
          <p:cNvSpPr>
            <a:spLocks noGrp="1"/>
          </p:cNvSpPr>
          <p:nvPr>
            <p:ph type="dt" idx="1"/>
          </p:nvPr>
        </p:nvSpPr>
        <p:spPr bwMode="auto">
          <a:xfrm>
            <a:off x="3884613" y="0"/>
            <a:ext cx="2971800" cy="458788"/>
          </a:xfrm>
          <a:prstGeom prst="rect">
            <a:avLst/>
          </a:prstGeom>
        </p:spPr>
        <p:txBody>
          <a:bodyPr vert="horz" lIns="91440" tIns="45720" rIns="91440" bIns="45720" rtlCol="0"/>
          <a:lstStyle>
            <a:lvl1pPr algn="r">
              <a:defRPr sz="1200"/>
            </a:lvl1pPr>
          </a:lstStyle>
          <a:p>
            <a:pPr>
              <a:defRPr/>
            </a:pPr>
            <a:fld id="{B0E9FA54-641D-6241-A02F-D7EBC8BA42BD}" type="datetimeFigureOut">
              <a:rPr lang="de-DE"/>
              <a:t>02.06.2026</a:t>
            </a:fld>
            <a:endParaRPr lang="de-DE" dirty="0"/>
          </a:p>
        </p:txBody>
      </p:sp>
      <p:sp>
        <p:nvSpPr>
          <p:cNvPr id="4" name="Folienbildplatzhalter 3"/>
          <p:cNvSpPr>
            <a:spLocks noGrp="1" noRot="1" noChangeAspect="1"/>
          </p:cNvSpPr>
          <p:nvPr>
            <p:ph type="sldImg" idx="2"/>
          </p:nvPr>
        </p:nvSpPr>
        <p:spPr bwMode="auto">
          <a:xfrm>
            <a:off x="685800" y="1143000"/>
            <a:ext cx="5486400" cy="3086100"/>
          </a:xfrm>
          <a:prstGeom prst="rect">
            <a:avLst/>
          </a:prstGeom>
          <a:noFill/>
          <a:ln w="12700">
            <a:solidFill>
              <a:prstClr val="black"/>
            </a:solidFill>
          </a:ln>
        </p:spPr>
        <p:txBody>
          <a:bodyPr vert="horz" lIns="91440" tIns="45720" rIns="91440" bIns="45720" rtlCol="0" anchor="ctr"/>
          <a:lstStyle/>
          <a:p>
            <a:pPr>
              <a:defRPr/>
            </a:pPr>
            <a:endParaRPr lang="de-DE" dirty="0"/>
          </a:p>
        </p:txBody>
      </p:sp>
      <p:sp>
        <p:nvSpPr>
          <p:cNvPr id="5" name="Notizenplatzhalter 4"/>
          <p:cNvSpPr>
            <a:spLocks noGrp="1"/>
          </p:cNvSpPr>
          <p:nvPr>
            <p:ph type="body" sz="quarter" idx="3"/>
          </p:nvPr>
        </p:nvSpPr>
        <p:spPr bwMode="auto">
          <a:xfrm>
            <a:off x="685800" y="4400550"/>
            <a:ext cx="5486400" cy="3600450"/>
          </a:xfrm>
          <a:prstGeom prst="rect">
            <a:avLst/>
          </a:prstGeom>
        </p:spPr>
        <p:txBody>
          <a:bodyPr vert="horz" lIns="91440" tIns="45720" rIns="91440" bIns="45720" rtlCol="0"/>
          <a:lstStyle/>
          <a:p>
            <a:pPr>
              <a:defRPr/>
            </a:pPr>
            <a:r>
              <a:rPr lang="de-DE"/>
              <a:t>Mastertextformat bearbeiten</a:t>
            </a:r>
            <a:br>
              <a:rPr lang="de-DE"/>
            </a:br>
            <a:r>
              <a:rPr lang="de-DE"/>
              <a:t>Zweite Ebene</a:t>
            </a:r>
            <a:br>
              <a:rPr lang="de-DE"/>
            </a:br>
            <a:r>
              <a:rPr lang="de-DE"/>
              <a:t>Dritte Ebene</a:t>
            </a:r>
            <a:br>
              <a:rPr lang="de-DE"/>
            </a:br>
            <a:r>
              <a:rPr lang="de-DE"/>
              <a:t>Vierte Ebene</a:t>
            </a:r>
            <a:br>
              <a:rPr lang="de-DE"/>
            </a:br>
            <a:r>
              <a:rPr lang="de-DE"/>
              <a:t>Fünfte Ebene</a:t>
            </a:r>
            <a:endParaRPr/>
          </a:p>
        </p:txBody>
      </p:sp>
      <p:sp>
        <p:nvSpPr>
          <p:cNvPr id="6" name="Fußzeilenplatzhalter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lang="de-DE" dirty="0"/>
          </a:p>
        </p:txBody>
      </p:sp>
      <p:sp>
        <p:nvSpPr>
          <p:cNvPr id="7" name="Foliennummernplatzhalter 6"/>
          <p:cNvSpPr>
            <a:spLocks noGrp="1"/>
          </p:cNvSpPr>
          <p:nvPr>
            <p:ph type="sldNum" sz="quarter" idx="5"/>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fld id="{41A0F3E6-BB32-6A49-8260-2D8D30743B15}" type="slidenum">
              <a:rPr lang="de-DE"/>
              <a:t>‹Nr.›</a:t>
            </a:fld>
            <a:endParaRPr lang="de-DE" dirty="0"/>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52B07333-0B67-EFD9-BFE7-99BD38495993}" type="slidenum">
              <a:rPr/>
              <a:t>1</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BB75B025-F53A-0D11-CB56-14341CAEF174}" type="slidenum">
              <a:rPr/>
              <a:t>10</a:t>
            </a:fld>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20C0CFCE-1D2C-CB40-DFB3-6CF12CD5AEBD}" type="slidenum">
              <a:rPr/>
              <a:t>11</a:t>
            </a:fld>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E68D6E60-FAB6-3428-7C98-3A6D05067F86}" type="slidenum">
              <a:rPr/>
              <a:t>12</a:t>
            </a:fld>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marL="171450" indent="-171450">
              <a:buFont typeface="Arial" panose="020B0604020202020204" pitchFamily="34" charset="0"/>
              <a:buChar char="•"/>
            </a:pPr>
            <a:r>
              <a:rPr lang="en-GB" noProof="0" dirty="0"/>
              <a:t>The federal government, state governments, local authorities and the Federal Employment Agency promote continuing vocational training. Expenditure on general, political, cultural and scientific continuing education cannot be presented in detail. In most cases, it cannot be clearly separated in public budgets and is sometimes included.</a:t>
            </a:r>
          </a:p>
          <a:p>
            <a:pPr marL="171450" marR="0" lvl="0" indent="-1714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noProof="0" dirty="0"/>
              <a:t>Qualification within the framework of labour market policy instruments is promoted by the employment agencies in accordance with the Third Book of the Social Code </a:t>
            </a:r>
            <a:r>
              <a:rPr lang="de-DE" noProof="0" dirty="0"/>
              <a:t>(Drittes Buch Sozialgesetzbuch) </a:t>
            </a:r>
            <a:r>
              <a:rPr lang="en-US" b="1" dirty="0"/>
              <a:t>(SGB III)</a:t>
            </a:r>
            <a:r>
              <a:rPr lang="en-US" dirty="0"/>
              <a:t>. </a:t>
            </a:r>
            <a:r>
              <a:rPr lang="en-GB" noProof="0" dirty="0"/>
              <a:t>Support for people in need of assistance who are capable of working is provided by the job centres in accordance with the Second Book of the Social Code </a:t>
            </a:r>
            <a:r>
              <a:rPr lang="de-DE" noProof="0" dirty="0"/>
              <a:t>(Zweites Buch Sozialgesetzbuch) </a:t>
            </a:r>
            <a:r>
              <a:rPr lang="en-US" b="1" dirty="0"/>
              <a:t>(SGB II)</a:t>
            </a:r>
            <a:r>
              <a:rPr lang="en-US" dirty="0"/>
              <a:t>.</a:t>
            </a:r>
          </a:p>
          <a:p>
            <a:pPr>
              <a:defRPr/>
            </a:pPr>
            <a:endParaRPr dirty="0"/>
          </a:p>
        </p:txBody>
      </p:sp>
      <p:sp>
        <p:nvSpPr>
          <p:cNvPr id="4" name="Slide Number Placeholder 3"/>
          <p:cNvSpPr>
            <a:spLocks noGrp="1"/>
          </p:cNvSpPr>
          <p:nvPr>
            <p:ph type="sldNum" sz="quarter" idx="10"/>
          </p:nvPr>
        </p:nvSpPr>
        <p:spPr bwMode="auto"/>
        <p:txBody>
          <a:bodyPr/>
          <a:lstStyle/>
          <a:p>
            <a:pPr>
              <a:defRPr/>
            </a:pPr>
            <a:fld id="{2AB05316-7FDC-D1C9-29AD-C3E959766215}" type="slidenum">
              <a:rPr/>
              <a:t>13</a:t>
            </a:fld>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F41BDF0A-357E-2E6C-A16C-46F16FAE0444}" type="slidenum">
              <a:rPr/>
              <a:t>14</a:t>
            </a:fld>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en-US" sz="1200" b="1" dirty="0">
                <a:solidFill>
                  <a:schemeClr val="tx1"/>
                </a:solidFill>
              </a:rPr>
              <a:t>V</a:t>
            </a:r>
            <a:r>
              <a:rPr lang="en-GB" sz="1200" b="1" dirty="0" err="1">
                <a:solidFill>
                  <a:schemeClr val="tx1"/>
                </a:solidFill>
              </a:rPr>
              <a:t>ocational</a:t>
            </a:r>
            <a:r>
              <a:rPr lang="en-GB" sz="1200" b="1" dirty="0">
                <a:solidFill>
                  <a:schemeClr val="tx1"/>
                </a:solidFill>
              </a:rPr>
              <a:t> upskilling qualifications </a:t>
            </a:r>
            <a:r>
              <a:rPr lang="en-GB" sz="1200" dirty="0">
                <a:solidFill>
                  <a:schemeClr val="tx1"/>
                </a:solidFill>
              </a:rPr>
              <a:t>= </a:t>
            </a:r>
            <a:r>
              <a:rPr lang="en-US" dirty="0"/>
              <a:t>Successful completion of continuing training examinations in accordance with the Vocational Training Act (</a:t>
            </a:r>
            <a:r>
              <a:rPr lang="en-US" dirty="0" err="1"/>
              <a:t>BBiG</a:t>
            </a:r>
            <a:r>
              <a:rPr lang="en-US" dirty="0"/>
              <a:t>) and the Crafts and Trades Regulation Act (</a:t>
            </a:r>
            <a:r>
              <a:rPr lang="en-US" dirty="0" err="1"/>
              <a:t>HwO</a:t>
            </a:r>
            <a:r>
              <a:rPr lang="en-US" dirty="0"/>
              <a:t>)</a:t>
            </a:r>
            <a:endParaRPr dirty="0"/>
          </a:p>
        </p:txBody>
      </p:sp>
      <p:sp>
        <p:nvSpPr>
          <p:cNvPr id="4" name="Slide Number Placeholder 3"/>
          <p:cNvSpPr>
            <a:spLocks noGrp="1"/>
          </p:cNvSpPr>
          <p:nvPr>
            <p:ph type="sldNum" sz="quarter" idx="10"/>
          </p:nvPr>
        </p:nvSpPr>
        <p:spPr bwMode="auto"/>
        <p:txBody>
          <a:bodyPr/>
          <a:lstStyle/>
          <a:p>
            <a:pPr>
              <a:defRPr/>
            </a:pPr>
            <a:fld id="{B0AE5F35-9660-0D44-5CBD-04FC5E5FA9BC}" type="slidenum">
              <a:rPr/>
              <a:t>15</a:t>
            </a:fld>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931F99B8-4FEE-FC7B-4C7F-3CC8B3303B1A}" type="slidenum">
              <a:rPr/>
              <a:t>16</a:t>
            </a:fld>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25B8B730-51A4-A563-DC8F-4303A0180EE0}" type="slidenum">
              <a:rPr/>
              <a:t>17</a:t>
            </a:fld>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Folienbildplatzhalter 1"/>
          <p:cNvSpPr>
            <a:spLocks noGrp="1" noRot="1" noChangeAspect="1"/>
          </p:cNvSpPr>
          <p:nvPr>
            <p:ph type="sldImg"/>
          </p:nvPr>
        </p:nvSpPr>
        <p:spPr bwMode="auto"/>
      </p:sp>
      <p:sp>
        <p:nvSpPr>
          <p:cNvPr id="3" name="Notizenplatzhalter 2"/>
          <p:cNvSpPr>
            <a:spLocks noGrp="1"/>
          </p:cNvSpPr>
          <p:nvPr>
            <p:ph type="body" idx="1"/>
          </p:nvPr>
        </p:nvSpPr>
        <p:spPr bwMode="auto"/>
        <p:txBody>
          <a:bodyPr/>
          <a:lstStyle/>
          <a:p>
            <a:pPr>
              <a:defRPr/>
            </a:pPr>
            <a:endParaRPr lang="de-DE" dirty="0"/>
          </a:p>
        </p:txBody>
      </p:sp>
      <p:sp>
        <p:nvSpPr>
          <p:cNvPr id="4" name="Foliennummernplatzhalter 3"/>
          <p:cNvSpPr>
            <a:spLocks noGrp="1"/>
          </p:cNvSpPr>
          <p:nvPr>
            <p:ph type="sldNum" sz="quarter" idx="5"/>
          </p:nvPr>
        </p:nvSpPr>
        <p:spPr bwMode="auto"/>
        <p:txBody>
          <a:bodyPr/>
          <a:lstStyle/>
          <a:p>
            <a:pPr>
              <a:defRPr/>
            </a:pPr>
            <a:fld id="{41A0F3E6-BB32-6A49-8260-2D8D30743B15}" type="slidenum">
              <a:rPr lang="de-DE"/>
              <a:t>2</a:t>
            </a:fld>
            <a:endParaRPr lang="de-DE"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4B4759A5-98B9-2DD6-2BA7-EB336B2DDFA5}" type="slidenum">
              <a:rPr/>
              <a:t>3</a:t>
            </a:fld>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672DE3F0-A186-BD78-721F-3C387F769B82}" type="slidenum">
              <a:rPr/>
              <a:t>4</a:t>
            </a:fld>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Folienbildplatzhalter 1"/>
          <p:cNvSpPr>
            <a:spLocks noGrp="1" noRot="1" noChangeAspect="1"/>
          </p:cNvSpPr>
          <p:nvPr>
            <p:ph type="sldImg"/>
          </p:nvPr>
        </p:nvSpPr>
        <p:spPr bwMode="auto"/>
      </p:sp>
      <p:sp>
        <p:nvSpPr>
          <p:cNvPr id="3" name="Notizenplatzhalter 2"/>
          <p:cNvSpPr>
            <a:spLocks noGrp="1"/>
          </p:cNvSpPr>
          <p:nvPr>
            <p:ph type="body" idx="1"/>
          </p:nvPr>
        </p:nvSpPr>
        <p:spPr bwMode="auto"/>
        <p:txBody>
          <a:bodyPr/>
          <a:lstStyle/>
          <a:p>
            <a:pPr marL="171450" indent="-171450">
              <a:buFont typeface="Arial"/>
              <a:buChar char="•"/>
              <a:defRPr/>
            </a:pPr>
            <a:r>
              <a:rPr lang="en-GB" sz="1000" b="0" i="0" noProof="0" dirty="0">
                <a:solidFill>
                  <a:schemeClr val="tx1"/>
                </a:solidFill>
                <a:latin typeface="Calibri"/>
                <a:cs typeface="Arial"/>
              </a:rPr>
              <a:t>The advanced training levels of vocational upskilling were reformed with the new Vocational Training Act (BBiG) that came into force in 2020.</a:t>
            </a:r>
          </a:p>
          <a:p>
            <a:pPr marL="171450" indent="-171450">
              <a:buFont typeface="Arial"/>
              <a:buChar char="•"/>
              <a:defRPr/>
            </a:pPr>
            <a:r>
              <a:rPr lang="en-GB" sz="1000" b="0" i="0" noProof="0" dirty="0">
                <a:solidFill>
                  <a:schemeClr val="tx1"/>
                </a:solidFill>
                <a:latin typeface="Calibri"/>
                <a:cs typeface="Arial"/>
              </a:rPr>
              <a:t>Qualifications such as “Bachelor Professional” and “Master Professional” were introduced.</a:t>
            </a:r>
          </a:p>
          <a:p>
            <a:pPr marL="171450" indent="-171450">
              <a:buFont typeface="Arial"/>
              <a:buChar char="•"/>
              <a:defRPr/>
            </a:pPr>
            <a:r>
              <a:rPr lang="en-GB" sz="1000" b="0" i="0" noProof="0" dirty="0">
                <a:solidFill>
                  <a:schemeClr val="tx1"/>
                </a:solidFill>
                <a:latin typeface="Calibri"/>
                <a:cs typeface="Arial"/>
              </a:rPr>
              <a:t>The new titles emphasise the equivalence of advanced vocational training and courses of higher education study and at the same time foster international mobility for professionals as the terminology can also be understood in other countries</a:t>
            </a:r>
          </a:p>
          <a:p>
            <a:pPr marL="171450" indent="-171450">
              <a:buFont typeface="Arial"/>
              <a:buChar char="•"/>
              <a:defRPr/>
            </a:pPr>
            <a:r>
              <a:rPr lang="en-GB" sz="1000" b="0" i="0" noProof="0" dirty="0">
                <a:solidFill>
                  <a:schemeClr val="tx1"/>
                </a:solidFill>
                <a:latin typeface="Calibri"/>
                <a:cs typeface="Arial"/>
              </a:rPr>
              <a:t>The previous qualification titles such as “Meister” have not been repealed by the updated law, but strengthened via the connection with the uniform and internationally compatible qualification titles</a:t>
            </a:r>
          </a:p>
        </p:txBody>
      </p:sp>
      <p:sp>
        <p:nvSpPr>
          <p:cNvPr id="4" name="Foliennummernplatzhalter 3"/>
          <p:cNvSpPr>
            <a:spLocks noGrp="1"/>
          </p:cNvSpPr>
          <p:nvPr>
            <p:ph type="sldNum" sz="quarter" idx="5"/>
          </p:nvPr>
        </p:nvSpPr>
        <p:spPr bwMode="auto"/>
        <p:txBody>
          <a:bodyPr/>
          <a:lstStyle/>
          <a:p>
            <a:pPr>
              <a:defRPr/>
            </a:pPr>
            <a:fld id="{41A0F3E6-BB32-6A49-8260-2D8D30743B15}" type="slidenum">
              <a:rPr lang="de-DE"/>
              <a:t>5</a:t>
            </a:fld>
            <a:endParaRPr lang="de-DE"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Folienbildplatzhalter 1"/>
          <p:cNvSpPr>
            <a:spLocks noGrp="1" noRot="1" noChangeAspect="1"/>
          </p:cNvSpPr>
          <p:nvPr>
            <p:ph type="sldImg"/>
          </p:nvPr>
        </p:nvSpPr>
        <p:spPr bwMode="auto"/>
      </p:sp>
      <p:sp>
        <p:nvSpPr>
          <p:cNvPr id="3" name="Notizenplatzhalter 2"/>
          <p:cNvSpPr>
            <a:spLocks noGrp="1"/>
          </p:cNvSpPr>
          <p:nvPr>
            <p:ph type="body" idx="1"/>
          </p:nvPr>
        </p:nvSpPr>
        <p:spPr bwMode="auto"/>
        <p:txBody>
          <a:bodyPr/>
          <a:lstStyle/>
          <a:p>
            <a:pPr marL="171450" indent="-171450">
              <a:buFont typeface="Arial"/>
              <a:buChar char="•"/>
              <a:defRPr/>
            </a:pPr>
            <a:r>
              <a:rPr lang="en-GB" sz="1100" b="0" i="0" noProof="0" dirty="0">
                <a:solidFill>
                  <a:schemeClr val="tx1"/>
                </a:solidFill>
                <a:latin typeface="Calibri"/>
                <a:cs typeface="Arial"/>
              </a:rPr>
              <a:t>The terminological differences of the trade and technical schools and universities of applied sciences have become very unclear:</a:t>
            </a:r>
          </a:p>
          <a:p>
            <a:pPr marL="171450" indent="-171450">
              <a:buFont typeface="Arial"/>
              <a:buChar char="•"/>
              <a:defRPr/>
            </a:pPr>
            <a:r>
              <a:rPr lang="en-GB" sz="1100" b="0" i="0" noProof="0" dirty="0">
                <a:solidFill>
                  <a:schemeClr val="tx1"/>
                </a:solidFill>
                <a:latin typeface="Calibri"/>
                <a:cs typeface="Arial"/>
              </a:rPr>
              <a:t>Fachhochschule / FH (trade and technical school) = </a:t>
            </a:r>
            <a:r>
              <a:rPr lang="en-GB" sz="1100" b="0" i="0" noProof="0" dirty="0">
                <a:solidFill>
                  <a:schemeClr val="tx1"/>
                </a:solidFill>
                <a:latin typeface="Calibri"/>
                <a:ea typeface="Arial"/>
                <a:cs typeface="Arial"/>
              </a:rPr>
              <a:t>Hochschulen für Angewandte Wissenschaften / HAW = University of Applied Sciences </a:t>
            </a:r>
          </a:p>
          <a:p>
            <a:pPr marL="628650" marR="0" lvl="1" indent="-171450" algn="l" defTabSz="91440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1100" b="0" i="0" noProof="0" dirty="0">
                <a:solidFill>
                  <a:schemeClr val="tx1"/>
                </a:solidFill>
                <a:latin typeface="Calibri"/>
                <a:cs typeface="Arial"/>
              </a:rPr>
              <a:t>Usually a wider range of subjects</a:t>
            </a:r>
            <a:endParaRPr lang="en-GB" sz="1100" b="0" i="0" noProof="0" dirty="0">
              <a:solidFill>
                <a:schemeClr val="tx1"/>
              </a:solidFill>
              <a:latin typeface="Calibri"/>
              <a:ea typeface="Arial"/>
              <a:cs typeface="Arial"/>
            </a:endParaRPr>
          </a:p>
          <a:p>
            <a:pPr marL="171450" indent="-171450">
              <a:buFont typeface="Arial"/>
              <a:buChar char="•"/>
              <a:defRPr/>
            </a:pPr>
            <a:r>
              <a:rPr lang="en-GB" sz="1100" b="0" i="0" noProof="0" dirty="0">
                <a:solidFill>
                  <a:schemeClr val="tx1"/>
                </a:solidFill>
                <a:latin typeface="Calibri"/>
                <a:ea typeface="Arial"/>
                <a:cs typeface="Arial"/>
              </a:rPr>
              <a:t>Other “Hochschulen” = universities</a:t>
            </a:r>
          </a:p>
          <a:p>
            <a:pPr marL="171450" indent="-171450">
              <a:buFont typeface="Arial"/>
              <a:buChar char="•"/>
              <a:defRPr/>
            </a:pPr>
            <a:r>
              <a:rPr lang="en-GB" sz="1100" b="0" i="0" noProof="0" dirty="0">
                <a:solidFill>
                  <a:schemeClr val="tx1"/>
                </a:solidFill>
                <a:latin typeface="Calibri"/>
                <a:ea typeface="Arial"/>
                <a:cs typeface="Arial"/>
              </a:rPr>
              <a:t>Main difference in legal terms is the right to award doctorates</a:t>
            </a:r>
          </a:p>
          <a:p>
            <a:pPr marL="628650" lvl="1" indent="-171450">
              <a:buFont typeface="Arial"/>
              <a:buChar char="•"/>
              <a:defRPr/>
            </a:pPr>
            <a:endParaRPr lang="de-DE" sz="1100" b="0" i="0" dirty="0">
              <a:solidFill>
                <a:schemeClr val="tx1"/>
              </a:solidFill>
              <a:latin typeface="Calibri"/>
              <a:cs typeface="Arial"/>
            </a:endParaRPr>
          </a:p>
        </p:txBody>
      </p:sp>
      <p:sp>
        <p:nvSpPr>
          <p:cNvPr id="4" name="Foliennummernplatzhalter 3"/>
          <p:cNvSpPr>
            <a:spLocks noGrp="1"/>
          </p:cNvSpPr>
          <p:nvPr>
            <p:ph type="sldNum" sz="quarter" idx="5"/>
          </p:nvPr>
        </p:nvSpPr>
        <p:spPr bwMode="auto"/>
        <p:txBody>
          <a:bodyPr/>
          <a:lstStyle/>
          <a:p>
            <a:pPr>
              <a:defRPr/>
            </a:pPr>
            <a:fld id="{41A0F3E6-BB32-6A49-8260-2D8D30743B15}" type="slidenum">
              <a:rPr lang="de-DE"/>
              <a:t>6</a:t>
            </a:fld>
            <a:endParaRPr lang="de-DE"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Folienbildplatzhalter 1"/>
          <p:cNvSpPr>
            <a:spLocks noGrp="1" noRot="1" noChangeAspect="1"/>
          </p:cNvSpPr>
          <p:nvPr>
            <p:ph type="sldImg"/>
          </p:nvPr>
        </p:nvSpPr>
        <p:spPr bwMode="auto"/>
      </p:sp>
      <p:sp>
        <p:nvSpPr>
          <p:cNvPr id="3" name="Notizenplatzhalter 2"/>
          <p:cNvSpPr>
            <a:spLocks noGrp="1"/>
          </p:cNvSpPr>
          <p:nvPr>
            <p:ph type="body" idx="1"/>
          </p:nvPr>
        </p:nvSpPr>
        <p:spPr bwMode="auto"/>
        <p:txBody>
          <a:bodyPr/>
          <a:lstStyle/>
          <a:p>
            <a:pPr>
              <a:defRPr/>
            </a:pPr>
            <a:endParaRPr lang="de-DE" dirty="0"/>
          </a:p>
        </p:txBody>
      </p:sp>
      <p:sp>
        <p:nvSpPr>
          <p:cNvPr id="4" name="Foliennummernplatzhalter 3"/>
          <p:cNvSpPr>
            <a:spLocks noGrp="1"/>
          </p:cNvSpPr>
          <p:nvPr>
            <p:ph type="sldNum" sz="quarter" idx="5"/>
          </p:nvPr>
        </p:nvSpPr>
        <p:spPr bwMode="auto"/>
        <p:txBody>
          <a:bodyPr/>
          <a:lstStyle/>
          <a:p>
            <a:pPr>
              <a:defRPr/>
            </a:pPr>
            <a:fld id="{41A0F3E6-BB32-6A49-8260-2D8D30743B15}" type="slidenum">
              <a:rPr lang="de-DE"/>
              <a:t>7</a:t>
            </a:fld>
            <a:endParaRPr lang="de-DE"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Folienbildplatzhalter 1"/>
          <p:cNvSpPr>
            <a:spLocks noGrp="1" noRot="1" noChangeAspect="1"/>
          </p:cNvSpPr>
          <p:nvPr>
            <p:ph type="sldImg"/>
          </p:nvPr>
        </p:nvSpPr>
        <p:spPr bwMode="auto"/>
      </p:sp>
      <p:sp>
        <p:nvSpPr>
          <p:cNvPr id="3" name="Notizenplatzhalter 2"/>
          <p:cNvSpPr>
            <a:spLocks noGrp="1"/>
          </p:cNvSpPr>
          <p:nvPr>
            <p:ph type="body" idx="1"/>
          </p:nvPr>
        </p:nvSpPr>
        <p:spPr bwMode="auto"/>
        <p:txBody>
          <a:bodyPr/>
          <a:lstStyle/>
          <a:p>
            <a:pPr>
              <a:defRPr/>
            </a:pPr>
            <a:r>
              <a:rPr lang="en-GB" sz="1200" u="sng" noProof="0" dirty="0"/>
              <a:t>DQR – General educational qualifications:</a:t>
            </a:r>
            <a:endParaRPr lang="en-GB" noProof="0" dirty="0"/>
          </a:p>
          <a:p>
            <a:pPr>
              <a:defRPr/>
            </a:pPr>
            <a:endParaRPr lang="en-GB" sz="1200" u="sng" noProof="0" dirty="0"/>
          </a:p>
          <a:p>
            <a:pPr marL="171450" indent="-171450">
              <a:buFont typeface="Arial"/>
              <a:buChar char="•"/>
              <a:defRPr/>
            </a:pPr>
            <a:r>
              <a:rPr lang="en-GB" sz="1200" u="none" noProof="0" dirty="0"/>
              <a:t>Lower secondary school leaving certificate – DQR 2</a:t>
            </a:r>
            <a:endParaRPr lang="en-GB" noProof="0" dirty="0"/>
          </a:p>
          <a:p>
            <a:pPr marL="171450" indent="-171450">
              <a:buFont typeface="Arial"/>
              <a:buChar char="•"/>
              <a:defRPr/>
            </a:pPr>
            <a:r>
              <a:rPr lang="en-GB" sz="1200" u="none" noProof="0" dirty="0"/>
              <a:t>Intermediate secondary school leaving certificate – DQR 3</a:t>
            </a:r>
            <a:endParaRPr lang="en-GB" noProof="0" dirty="0"/>
          </a:p>
          <a:p>
            <a:pPr marL="171450" indent="-171450">
              <a:buFont typeface="Arial"/>
              <a:buChar char="•"/>
              <a:defRPr/>
            </a:pPr>
            <a:r>
              <a:rPr lang="en-GB" sz="1200" u="none" noProof="0" dirty="0"/>
              <a:t>University of applied sciences entrance qualification, </a:t>
            </a:r>
            <a:r>
              <a:rPr lang="en-GB" b="0" i="0" noProof="0" dirty="0">
                <a:solidFill>
                  <a:srgbClr val="4D5156"/>
                </a:solidFill>
                <a:effectLst/>
                <a:latin typeface="arial" panose="020B0604020202020204" pitchFamily="34" charset="0"/>
              </a:rPr>
              <a:t>subject-restricted higher education entrance qualification,</a:t>
            </a:r>
            <a:r>
              <a:rPr lang="en-GB" sz="1200" b="0" i="0" noProof="0" dirty="0">
                <a:solidFill>
                  <a:schemeClr val="tx1"/>
                </a:solidFill>
                <a:latin typeface="Calibri"/>
                <a:ea typeface="Arial"/>
                <a:cs typeface="Arial"/>
              </a:rPr>
              <a:t> </a:t>
            </a:r>
            <a:r>
              <a:rPr lang="en-GB" sz="1800" b="0" i="0" noProof="0" dirty="0">
                <a:solidFill>
                  <a:schemeClr val="tx1"/>
                </a:solidFill>
                <a:effectLst/>
                <a:latin typeface="Calibri" panose="020F0502020204030204" pitchFamily="34" charset="0"/>
                <a:ea typeface="Arial"/>
                <a:cs typeface="Arial" panose="020B0604020202020204" pitchFamily="34" charset="0"/>
              </a:rPr>
              <a:t>g</a:t>
            </a:r>
            <a:r>
              <a:rPr lang="en-GB" sz="1800" noProof="0" dirty="0">
                <a:effectLst/>
                <a:latin typeface="Calibri" panose="020F0502020204030204" pitchFamily="34" charset="0"/>
                <a:ea typeface="Calibri" panose="020F0502020204030204" pitchFamily="34" charset="0"/>
                <a:cs typeface="Arial" panose="020B0604020202020204" pitchFamily="34" charset="0"/>
              </a:rPr>
              <a:t>eneral higher education entrance qualification </a:t>
            </a:r>
            <a:r>
              <a:rPr lang="en-GB" sz="1200" b="0" i="0" noProof="0" dirty="0">
                <a:solidFill>
                  <a:schemeClr val="tx1"/>
                </a:solidFill>
                <a:latin typeface="Calibri"/>
                <a:ea typeface="Arial"/>
                <a:cs typeface="Arial"/>
              </a:rPr>
              <a:t>– DQR 4</a:t>
            </a:r>
            <a:endParaRPr lang="en-GB" noProof="0" dirty="0"/>
          </a:p>
          <a:p>
            <a:pPr marL="171450" indent="-171450">
              <a:buFont typeface="Arial"/>
              <a:buChar char="•"/>
              <a:defRPr/>
            </a:pPr>
            <a:r>
              <a:rPr lang="en-GB" sz="1200" b="0" i="0" u="none" noProof="0" dirty="0">
                <a:solidFill>
                  <a:schemeClr val="tx1"/>
                </a:solidFill>
                <a:latin typeface="Calibri"/>
                <a:ea typeface="Arial"/>
                <a:cs typeface="Arial"/>
              </a:rPr>
              <a:t>Bachelor‘s (degree from a university of applied sciences, state examination) – DQR 6</a:t>
            </a:r>
            <a:endParaRPr lang="en-GB" noProof="0" dirty="0"/>
          </a:p>
          <a:p>
            <a:pPr marL="171450" indent="-171450">
              <a:buFont typeface="Arial"/>
              <a:buChar char="•"/>
              <a:defRPr/>
            </a:pPr>
            <a:r>
              <a:rPr lang="en-GB" sz="1200" b="0" i="0" u="none" noProof="0" dirty="0">
                <a:solidFill>
                  <a:schemeClr val="tx1"/>
                </a:solidFill>
                <a:latin typeface="Calibri"/>
                <a:ea typeface="Arial"/>
                <a:cs typeface="Arial"/>
              </a:rPr>
              <a:t>Master‘s (degree from a university; Magister; state examination) – DQR 7</a:t>
            </a:r>
            <a:endParaRPr lang="en-GB" noProof="0" dirty="0"/>
          </a:p>
          <a:p>
            <a:pPr marL="171450" indent="-171450">
              <a:buFont typeface="Arial"/>
              <a:buChar char="•"/>
              <a:defRPr/>
            </a:pPr>
            <a:r>
              <a:rPr lang="en-GB" sz="1200" b="0" i="0" u="none" noProof="0" dirty="0">
                <a:solidFill>
                  <a:schemeClr val="tx1"/>
                </a:solidFill>
                <a:latin typeface="Calibri"/>
                <a:ea typeface="Arial"/>
                <a:cs typeface="Arial"/>
              </a:rPr>
              <a:t>Doctorate and equivalent arts qualifications – DQR 8</a:t>
            </a:r>
            <a:endParaRPr lang="en-GB" noProof="0" dirty="0"/>
          </a:p>
        </p:txBody>
      </p:sp>
      <p:sp>
        <p:nvSpPr>
          <p:cNvPr id="4" name="Foliennummernplatzhalter 3"/>
          <p:cNvSpPr>
            <a:spLocks noGrp="1"/>
          </p:cNvSpPr>
          <p:nvPr>
            <p:ph type="sldNum" sz="quarter" idx="5"/>
          </p:nvPr>
        </p:nvSpPr>
        <p:spPr bwMode="auto"/>
        <p:txBody>
          <a:bodyPr/>
          <a:lstStyle/>
          <a:p>
            <a:pPr>
              <a:defRPr/>
            </a:pPr>
            <a:fld id="{41A0F3E6-BB32-6A49-8260-2D8D30743B15}" type="slidenum">
              <a:rPr lang="de-DE"/>
              <a:t>8</a:t>
            </a:fld>
            <a:endParaRPr lang="de-DE"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53F02C0F-D2F6-DD5C-A5B9-FDDC09D47793}" type="slidenum">
              <a:rPr/>
              <a:t>9</a:t>
            </a:fld>
            <a:endParaRPr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hyperlink" Target="mailto:govet@" TargetMode="External"/><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hyperlink" Target="http://www.govet.international/" TargetMode="External"/><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6.jp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2_Startfolie">
    <p:bg>
      <p:bgRef idx="1001">
        <a:schemeClr val="bg1"/>
      </p:bgRef>
    </p:bg>
    <p:spTree>
      <p:nvGrpSpPr>
        <p:cNvPr id="1" name=""/>
        <p:cNvGrpSpPr/>
        <p:nvPr/>
      </p:nvGrpSpPr>
      <p:grpSpPr bwMode="auto">
        <a:xfrm>
          <a:off x="0" y="0"/>
          <a:ext cx="0" cy="0"/>
          <a:chOff x="0" y="0"/>
          <a:chExt cx="0" cy="0"/>
        </a:xfrm>
      </p:grpSpPr>
      <p:pic>
        <p:nvPicPr>
          <p:cNvPr id="3" name="Grafik 2"/>
          <p:cNvPicPr>
            <a:picLocks noChangeAspect="1"/>
          </p:cNvPicPr>
          <p:nvPr userDrawn="1"/>
        </p:nvPicPr>
        <p:blipFill>
          <a:blip r:embed="rId2"/>
          <a:srcRect t="5136" r="2141" b="11120"/>
          <a:stretch/>
        </p:blipFill>
        <p:spPr bwMode="auto">
          <a:xfrm>
            <a:off x="0" y="1052513"/>
            <a:ext cx="12192000" cy="4105275"/>
          </a:xfrm>
          <a:prstGeom prst="rect">
            <a:avLst/>
          </a:prstGeom>
        </p:spPr>
      </p:pic>
      <p:pic>
        <p:nvPicPr>
          <p:cNvPr id="7" name="Grafik 6"/>
          <p:cNvPicPr>
            <a:picLocks noChangeAspect="1"/>
          </p:cNvPicPr>
          <p:nvPr userDrawn="1"/>
        </p:nvPicPr>
        <p:blipFill>
          <a:blip r:embed="rId3"/>
          <a:stretch/>
        </p:blipFill>
        <p:spPr bwMode="auto">
          <a:xfrm>
            <a:off x="9824455" y="296863"/>
            <a:ext cx="2119238" cy="446715"/>
          </a:xfrm>
          <a:prstGeom prst="rect">
            <a:avLst/>
          </a:prstGeom>
        </p:spPr>
      </p:pic>
      <p:sp>
        <p:nvSpPr>
          <p:cNvPr id="14" name="Textplatzhalter 10"/>
          <p:cNvSpPr>
            <a:spLocks noGrp="1"/>
          </p:cNvSpPr>
          <p:nvPr>
            <p:ph type="body" sz="quarter" idx="12" hasCustomPrompt="1"/>
          </p:nvPr>
        </p:nvSpPr>
        <p:spPr bwMode="auto">
          <a:xfrm>
            <a:off x="9222044" y="3084394"/>
            <a:ext cx="2493994" cy="650120"/>
          </a:xfrm>
          <a:prstGeom prst="rect">
            <a:avLst/>
          </a:prstGeom>
        </p:spPr>
        <p:txBody>
          <a:bodyPr/>
          <a:lstStyle>
            <a:lvl1pPr marL="0" indent="0" algn="r">
              <a:spcBef>
                <a:spcPts val="0"/>
              </a:spcBef>
              <a:spcAft>
                <a:spcPts val="300"/>
              </a:spcAft>
              <a:buNone/>
              <a:defRPr sz="2000">
                <a:solidFill>
                  <a:schemeClr val="bg1"/>
                </a:solidFill>
              </a:defRPr>
            </a:lvl1pPr>
            <a:lvl2pPr algn="r">
              <a:defRPr sz="2000">
                <a:solidFill>
                  <a:schemeClr val="bg1"/>
                </a:solidFill>
              </a:defRPr>
            </a:lvl2pPr>
            <a:lvl3pPr algn="r">
              <a:defRPr sz="2000">
                <a:solidFill>
                  <a:schemeClr val="bg1"/>
                </a:solidFill>
              </a:defRPr>
            </a:lvl3pPr>
            <a:lvl4pPr algn="r">
              <a:defRPr sz="2000">
                <a:solidFill>
                  <a:schemeClr val="bg1"/>
                </a:solidFill>
              </a:defRPr>
            </a:lvl4pPr>
            <a:lvl5pPr algn="r">
              <a:defRPr sz="2000">
                <a:solidFill>
                  <a:schemeClr val="bg1"/>
                </a:solidFill>
              </a:defRPr>
            </a:lvl5pPr>
          </a:lstStyle>
          <a:p>
            <a:pPr lvl="0">
              <a:defRPr/>
            </a:pPr>
            <a:r>
              <a:rPr lang="de-DE" dirty="0"/>
              <a:t>VET in </a:t>
            </a:r>
            <a:br>
              <a:rPr lang="de-DE" dirty="0"/>
            </a:br>
            <a:r>
              <a:rPr lang="de-DE" dirty="0"/>
              <a:t>Germany</a:t>
            </a:r>
            <a:endParaRPr dirty="0"/>
          </a:p>
        </p:txBody>
      </p:sp>
      <p:sp>
        <p:nvSpPr>
          <p:cNvPr id="15" name="Textfeld 14"/>
          <p:cNvSpPr txBox="1"/>
          <p:nvPr userDrawn="1"/>
        </p:nvSpPr>
        <p:spPr bwMode="auto">
          <a:xfrm>
            <a:off x="3781425" y="5561872"/>
            <a:ext cx="4638675" cy="923330"/>
          </a:xfrm>
          <a:prstGeom prst="rect">
            <a:avLst/>
          </a:prstGeom>
          <a:noFill/>
        </p:spPr>
        <p:txBody>
          <a:bodyPr wrap="square" rtlCol="0">
            <a:spAutoFit/>
          </a:bodyPr>
          <a:lstStyle/>
          <a:p>
            <a:pPr marL="0" marR="0" lvl="0" indent="0" algn="ctr" defTabSz="914400">
              <a:lnSpc>
                <a:spcPct val="100000"/>
              </a:lnSpc>
              <a:spcBef>
                <a:spcPts val="0"/>
              </a:spcBef>
              <a:spcAft>
                <a:spcPts val="0"/>
              </a:spcAft>
              <a:buClrTx/>
              <a:buSzTx/>
              <a:buFontTx/>
              <a:buNone/>
              <a:defRPr/>
            </a:pPr>
            <a:r>
              <a:rPr lang="en-GB" sz="1800" b="0" i="0" u="none" strike="noStrike" cap="none" spc="0" noProof="0" dirty="0">
                <a:ln>
                  <a:noFill/>
                </a:ln>
                <a:solidFill>
                  <a:prstClr val="black"/>
                </a:solidFill>
                <a:latin typeface="Calibri"/>
                <a:ea typeface="Arial"/>
                <a:cs typeface="Arial"/>
              </a:rPr>
              <a:t>German Office for international Cooperation in Vocational Education and Training</a:t>
            </a:r>
            <a:endParaRPr lang="en-GB" noProof="0" dirty="0"/>
          </a:p>
          <a:p>
            <a:pPr marL="0" marR="0" lvl="0" indent="0" algn="ctr" defTabSz="914400">
              <a:lnSpc>
                <a:spcPct val="100000"/>
              </a:lnSpc>
              <a:spcBef>
                <a:spcPts val="0"/>
              </a:spcBef>
              <a:spcAft>
                <a:spcPts val="0"/>
              </a:spcAft>
              <a:buClrTx/>
              <a:buSzTx/>
              <a:buFontTx/>
              <a:buNone/>
              <a:defRPr/>
            </a:pPr>
            <a:endParaRPr lang="de-DE" sz="1800" b="0" i="0" u="none" strike="noStrike" cap="none" spc="0" dirty="0">
              <a:ln>
                <a:noFill/>
              </a:ln>
              <a:solidFill>
                <a:prstClr val="black"/>
              </a:solidFill>
              <a:latin typeface="Calibri"/>
              <a:ea typeface="Arial"/>
              <a:cs typeface="Arial"/>
            </a:endParaRPr>
          </a:p>
        </p:txBody>
      </p:sp>
      <p:pic>
        <p:nvPicPr>
          <p:cNvPr id="4" name="Grafik 3">
            <a:extLst>
              <a:ext uri="{FF2B5EF4-FFF2-40B4-BE49-F238E27FC236}">
                <a16:creationId xmlns:a16="http://schemas.microsoft.com/office/drawing/2014/main" id="{C05B3938-875D-45AD-9420-D2CD0B8D85D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1523" y="5164760"/>
            <a:ext cx="1636905" cy="1661949"/>
          </a:xfrm>
          <a:prstGeom prst="rect">
            <a:avLst/>
          </a:prstGeom>
        </p:spPr>
      </p:pic>
      <p:pic>
        <p:nvPicPr>
          <p:cNvPr id="6" name="Grafik 5">
            <a:extLst>
              <a:ext uri="{FF2B5EF4-FFF2-40B4-BE49-F238E27FC236}">
                <a16:creationId xmlns:a16="http://schemas.microsoft.com/office/drawing/2014/main" id="{03068002-EC44-4CC7-BB76-B22F034632E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699303" y="5521567"/>
            <a:ext cx="2202582" cy="684000"/>
          </a:xfrm>
          <a:prstGeom prst="rect">
            <a:avLst/>
          </a:prstGeom>
        </p:spPr>
      </p:pic>
    </p:spTree>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3566" userDrawn="1">
          <p15:clr>
            <a:srgbClr val="FBAE40"/>
          </p15:clr>
        </p15:guide>
        <p15:guide id="2" pos="7378" userDrawn="1">
          <p15:clr>
            <a:srgbClr val="FBAE40"/>
          </p15:clr>
        </p15:guide>
        <p15:guide id="3"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preserve="1" userDrawn="1">
  <p:cSld name="1_Titelfolie Orange">
    <p:bg>
      <p:bgRef idx="1001">
        <a:schemeClr val="bg1"/>
      </p:bgRef>
    </p:bg>
    <p:spTree>
      <p:nvGrpSpPr>
        <p:cNvPr id="1" name=""/>
        <p:cNvGrpSpPr/>
        <p:nvPr/>
      </p:nvGrpSpPr>
      <p:grpSpPr bwMode="auto">
        <a:xfrm>
          <a:off x="0" y="0"/>
          <a:ext cx="0" cy="0"/>
          <a:chOff x="0" y="0"/>
          <a:chExt cx="0" cy="0"/>
        </a:xfrm>
      </p:grpSpPr>
      <p:pic>
        <p:nvPicPr>
          <p:cNvPr id="12" name="Grafik 11"/>
          <p:cNvPicPr>
            <a:picLocks noChangeAspect="1"/>
          </p:cNvPicPr>
          <p:nvPr userDrawn="1"/>
        </p:nvPicPr>
        <p:blipFill>
          <a:blip r:embed="rId2"/>
          <a:srcRect l="14620" r="28057"/>
          <a:stretch/>
        </p:blipFill>
        <p:spPr bwMode="auto">
          <a:xfrm>
            <a:off x="0" y="1080835"/>
            <a:ext cx="12192001" cy="5805486"/>
          </a:xfrm>
          <a:prstGeom prst="rect">
            <a:avLst/>
          </a:prstGeom>
        </p:spPr>
      </p:pic>
      <p:sp>
        <p:nvSpPr>
          <p:cNvPr id="10" name="Rechteck 9"/>
          <p:cNvSpPr/>
          <p:nvPr userDrawn="1"/>
        </p:nvSpPr>
        <p:spPr bwMode="auto">
          <a:xfrm>
            <a:off x="1" y="113804"/>
            <a:ext cx="12191999" cy="7839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de-DE" dirty="0"/>
              <a:t> </a:t>
            </a:r>
            <a:endParaRPr dirty="0"/>
          </a:p>
        </p:txBody>
      </p:sp>
      <p:sp>
        <p:nvSpPr>
          <p:cNvPr id="2" name="Titel 1"/>
          <p:cNvSpPr>
            <a:spLocks noGrp="1"/>
          </p:cNvSpPr>
          <p:nvPr>
            <p:ph type="ctrTitle" hasCustomPrompt="1"/>
          </p:nvPr>
        </p:nvSpPr>
        <p:spPr bwMode="auto">
          <a:xfrm>
            <a:off x="658813" y="296863"/>
            <a:ext cx="9000576" cy="446715"/>
          </a:xfrm>
        </p:spPr>
        <p:txBody>
          <a:bodyPr anchor="t">
            <a:normAutofit/>
          </a:bodyPr>
          <a:lstStyle>
            <a:lvl1pPr algn="l">
              <a:lnSpc>
                <a:spcPct val="100000"/>
              </a:lnSpc>
              <a:defRPr sz="2400"/>
            </a:lvl1pPr>
          </a:lstStyle>
          <a:p>
            <a:pPr>
              <a:defRPr/>
            </a:pPr>
            <a:r>
              <a:rPr lang="de-DE"/>
              <a:t>GOVET at BIBB</a:t>
            </a:r>
            <a:endParaRPr/>
          </a:p>
        </p:txBody>
      </p:sp>
      <p:sp>
        <p:nvSpPr>
          <p:cNvPr id="11" name="Textfeld 10"/>
          <p:cNvSpPr txBox="1"/>
          <p:nvPr userDrawn="1"/>
        </p:nvSpPr>
        <p:spPr bwMode="auto">
          <a:xfrm>
            <a:off x="1403276" y="2816644"/>
            <a:ext cx="3612607" cy="2503249"/>
          </a:xfrm>
          <a:prstGeom prst="rect">
            <a:avLst/>
          </a:prstGeom>
          <a:noFill/>
        </p:spPr>
        <p:txBody>
          <a:bodyPr wrap="square" rtlCol="0">
            <a:spAutoFit/>
          </a:bodyPr>
          <a:lstStyle/>
          <a:p>
            <a:pPr marL="0" marR="0" lvl="0" indent="0" algn="l" defTabSz="914400">
              <a:lnSpc>
                <a:spcPct val="100000"/>
              </a:lnSpc>
              <a:spcBef>
                <a:spcPts val="0"/>
              </a:spcBef>
              <a:spcAft>
                <a:spcPts val="1600"/>
              </a:spcAft>
              <a:buClrTx/>
              <a:buSzTx/>
              <a:buFontTx/>
              <a:buNone/>
              <a:defRPr/>
            </a:pPr>
            <a:r>
              <a:rPr lang="de-DE" sz="2200" b="0" i="0" u="none" strike="noStrike" cap="none" spc="0" dirty="0">
                <a:ln>
                  <a:noFill/>
                </a:ln>
                <a:solidFill>
                  <a:schemeClr val="bg1"/>
                </a:solidFill>
                <a:latin typeface="Calibri"/>
                <a:ea typeface="Arial"/>
                <a:cs typeface="Arial"/>
              </a:rPr>
              <a:t>Friedrich-Ebert-Allee 114</a:t>
            </a:r>
            <a:r>
              <a:rPr lang="de-DE" sz="900" b="0" i="0" u="none" strike="noStrike" cap="none" spc="0" dirty="0">
                <a:ln>
                  <a:noFill/>
                </a:ln>
                <a:solidFill>
                  <a:schemeClr val="bg1"/>
                </a:solidFill>
                <a:latin typeface="Calibri"/>
                <a:ea typeface="Arial"/>
                <a:cs typeface="Arial"/>
              </a:rPr>
              <a:t> </a:t>
            </a:r>
            <a:r>
              <a:rPr lang="de-DE" sz="2200" b="0" i="0" u="none" strike="noStrike" cap="none" spc="0" dirty="0">
                <a:ln>
                  <a:noFill/>
                </a:ln>
                <a:solidFill>
                  <a:schemeClr val="bg1"/>
                </a:solidFill>
                <a:latin typeface="Calibri"/>
                <a:ea typeface="Arial"/>
                <a:cs typeface="Arial"/>
              </a:rPr>
              <a:t>-116</a:t>
            </a:r>
            <a:br>
              <a:rPr lang="de-DE" sz="2200" b="0" i="0" u="none" strike="noStrike" cap="none" spc="0" dirty="0">
                <a:ln>
                  <a:noFill/>
                </a:ln>
                <a:solidFill>
                  <a:schemeClr val="bg1"/>
                </a:solidFill>
                <a:latin typeface="Calibri"/>
                <a:ea typeface="Arial"/>
                <a:cs typeface="Arial"/>
              </a:rPr>
            </a:br>
            <a:r>
              <a:rPr lang="de-DE" sz="2200" b="0" i="0" u="none" strike="noStrike" cap="none" spc="0" dirty="0">
                <a:ln>
                  <a:noFill/>
                </a:ln>
                <a:solidFill>
                  <a:schemeClr val="bg1"/>
                </a:solidFill>
                <a:latin typeface="Calibri"/>
                <a:ea typeface="Arial"/>
                <a:cs typeface="Arial"/>
              </a:rPr>
              <a:t>53175 Bonn, Germany</a:t>
            </a:r>
            <a:endParaRPr dirty="0"/>
          </a:p>
          <a:p>
            <a:pPr marL="0" marR="0" lvl="0" indent="0" algn="l" defTabSz="914400">
              <a:lnSpc>
                <a:spcPct val="100000"/>
              </a:lnSpc>
              <a:spcBef>
                <a:spcPts val="0"/>
              </a:spcBef>
              <a:spcAft>
                <a:spcPts val="2000"/>
              </a:spcAft>
              <a:buClrTx/>
              <a:buSzTx/>
              <a:buFontTx/>
              <a:buNone/>
              <a:defRPr/>
            </a:pPr>
            <a:r>
              <a:rPr lang="de-DE" sz="2200" b="0" i="0" u="sng" strike="noStrike" cap="none" spc="0" dirty="0">
                <a:ln>
                  <a:noFill/>
                </a:ln>
                <a:solidFill>
                  <a:schemeClr val="bg1"/>
                </a:solidFill>
                <a:latin typeface="Calibri"/>
                <a:ea typeface="Arial"/>
                <a:cs typeface="Arial"/>
                <a:hlinkClick r:id="rId3" tooltip="mailto:govet@">
                  <a:extLst>
                    <a:ext uri="{A12FA001-AC4F-418D-AE19-62706E023703}">
                      <ahyp:hlinkClr xmlns:ahyp="http://schemas.microsoft.com/office/drawing/2018/hyperlinkcolor" val="tx"/>
                    </a:ext>
                  </a:extLst>
                </a:hlinkClick>
              </a:rPr>
              <a:t>govet@</a:t>
            </a:r>
            <a:r>
              <a:rPr lang="de-DE" sz="2200" b="0" i="0" u="sng" strike="noStrike" cap="none" spc="0" dirty="0">
                <a:ln>
                  <a:noFill/>
                </a:ln>
                <a:solidFill>
                  <a:schemeClr val="bg1"/>
                </a:solidFill>
                <a:latin typeface="Calibri"/>
                <a:ea typeface="Arial"/>
                <a:cs typeface="Arial"/>
              </a:rPr>
              <a:t>bibb.de</a:t>
            </a:r>
            <a:endParaRPr dirty="0">
              <a:solidFill>
                <a:schemeClr val="bg1"/>
              </a:solidFill>
            </a:endParaRPr>
          </a:p>
          <a:p>
            <a:pPr marL="0" marR="0" lvl="0" indent="0" algn="l" defTabSz="914400">
              <a:lnSpc>
                <a:spcPct val="100000"/>
              </a:lnSpc>
              <a:spcBef>
                <a:spcPts val="0"/>
              </a:spcBef>
              <a:spcAft>
                <a:spcPts val="2000"/>
              </a:spcAft>
              <a:buClrTx/>
              <a:buSzTx/>
              <a:buFontTx/>
              <a:buNone/>
              <a:defRPr/>
            </a:pPr>
            <a:r>
              <a:rPr lang="de-DE" sz="2200" b="0" i="0" u="none" strike="noStrike" cap="none" spc="0" dirty="0">
                <a:ln>
                  <a:noFill/>
                </a:ln>
                <a:solidFill>
                  <a:schemeClr val="bg1"/>
                </a:solidFill>
                <a:latin typeface="Calibri"/>
                <a:ea typeface="Arial"/>
                <a:cs typeface="Arial"/>
              </a:rPr>
              <a:t>+49 228 107 1818</a:t>
            </a:r>
            <a:endParaRPr dirty="0"/>
          </a:p>
          <a:p>
            <a:pPr marL="0" marR="0" lvl="0" indent="0" algn="l" defTabSz="914400">
              <a:lnSpc>
                <a:spcPct val="100000"/>
              </a:lnSpc>
              <a:spcBef>
                <a:spcPts val="0"/>
              </a:spcBef>
              <a:spcAft>
                <a:spcPts val="2000"/>
              </a:spcAft>
              <a:buClrTx/>
              <a:buSzTx/>
              <a:buFontTx/>
              <a:buNone/>
              <a:defRPr/>
            </a:pPr>
            <a:r>
              <a:rPr lang="de-DE" sz="2200" b="0" i="0" u="sng" strike="noStrike" cap="none" spc="0" dirty="0">
                <a:ln>
                  <a:noFill/>
                </a:ln>
                <a:solidFill>
                  <a:schemeClr val="bg1"/>
                </a:solidFill>
                <a:latin typeface="Calibri"/>
                <a:ea typeface="Arial"/>
                <a:cs typeface="Arial"/>
                <a:hlinkClick r:id="rId4" tooltip="http://www.govet.international/">
                  <a:extLst>
                    <a:ext uri="{A12FA001-AC4F-418D-AE19-62706E023703}">
                      <ahyp:hlinkClr xmlns:ahyp="http://schemas.microsoft.com/office/drawing/2018/hyperlinkcolor" val="tx"/>
                    </a:ext>
                  </a:extLst>
                </a:hlinkClick>
              </a:rPr>
              <a:t>www.govet.international</a:t>
            </a:r>
            <a:endParaRPr lang="de-DE" sz="2200" b="0" i="0" u="none" strike="noStrike" cap="none" spc="0" dirty="0">
              <a:ln>
                <a:noFill/>
              </a:ln>
              <a:solidFill>
                <a:schemeClr val="bg1"/>
              </a:solidFill>
              <a:latin typeface="Calibri"/>
              <a:ea typeface="Arial"/>
              <a:cs typeface="Arial"/>
            </a:endParaRPr>
          </a:p>
        </p:txBody>
      </p:sp>
      <p:pic>
        <p:nvPicPr>
          <p:cNvPr id="35" name="Grafik 34"/>
          <p:cNvPicPr>
            <a:picLocks noChangeAspect="1"/>
          </p:cNvPicPr>
          <p:nvPr userDrawn="1"/>
        </p:nvPicPr>
        <p:blipFill>
          <a:blip r:embed="rId5">
            <a:extLst>
              <a:ext uri="{96DAC541-7B7A-43D3-8B79-37D633B846F1}">
                <asvg:svgBlip xmlns:asvg="http://schemas.microsoft.com/office/drawing/2016/SVG/main" r:embed="rId6"/>
              </a:ext>
            </a:extLst>
          </a:blip>
          <a:stretch/>
        </p:blipFill>
        <p:spPr bwMode="auto">
          <a:xfrm>
            <a:off x="737360" y="2900686"/>
            <a:ext cx="442188" cy="563336"/>
          </a:xfrm>
          <a:prstGeom prst="rect">
            <a:avLst/>
          </a:prstGeom>
        </p:spPr>
      </p:pic>
      <p:pic>
        <p:nvPicPr>
          <p:cNvPr id="36" name="Grafik 35"/>
          <p:cNvPicPr>
            <a:picLocks noChangeAspect="1"/>
          </p:cNvPicPr>
          <p:nvPr userDrawn="1"/>
        </p:nvPicPr>
        <p:blipFill>
          <a:blip r:embed="rId7">
            <a:extLst>
              <a:ext uri="{96DAC541-7B7A-43D3-8B79-37D633B846F1}">
                <asvg:svgBlip xmlns:asvg="http://schemas.microsoft.com/office/drawing/2016/SVG/main" r:embed="rId8"/>
              </a:ext>
            </a:extLst>
          </a:blip>
          <a:stretch/>
        </p:blipFill>
        <p:spPr bwMode="auto">
          <a:xfrm>
            <a:off x="737361" y="3646643"/>
            <a:ext cx="442187" cy="442187"/>
          </a:xfrm>
          <a:prstGeom prst="rect">
            <a:avLst/>
          </a:prstGeom>
        </p:spPr>
      </p:pic>
      <p:pic>
        <p:nvPicPr>
          <p:cNvPr id="37" name="Grafik 36"/>
          <p:cNvPicPr>
            <a:picLocks noChangeAspect="1"/>
          </p:cNvPicPr>
          <p:nvPr userDrawn="1"/>
        </p:nvPicPr>
        <p:blipFill>
          <a:blip r:embed="rId9">
            <a:extLst>
              <a:ext uri="{96DAC541-7B7A-43D3-8B79-37D633B846F1}">
                <asvg:svgBlip xmlns:asvg="http://schemas.microsoft.com/office/drawing/2016/SVG/main" r:embed="rId10"/>
              </a:ext>
            </a:extLst>
          </a:blip>
          <a:stretch/>
        </p:blipFill>
        <p:spPr bwMode="auto">
          <a:xfrm>
            <a:off x="776288" y="4283053"/>
            <a:ext cx="385974" cy="478146"/>
          </a:xfrm>
          <a:prstGeom prst="rect">
            <a:avLst/>
          </a:prstGeom>
        </p:spPr>
      </p:pic>
      <p:pic>
        <p:nvPicPr>
          <p:cNvPr id="38" name="Grafik 37"/>
          <p:cNvPicPr>
            <a:picLocks noChangeAspect="1"/>
          </p:cNvPicPr>
          <p:nvPr userDrawn="1"/>
        </p:nvPicPr>
        <p:blipFill>
          <a:blip r:embed="rId11">
            <a:extLst>
              <a:ext uri="{96DAC541-7B7A-43D3-8B79-37D633B846F1}">
                <asvg:svgBlip xmlns:asvg="http://schemas.microsoft.com/office/drawing/2016/SVG/main" r:embed="rId12"/>
              </a:ext>
            </a:extLst>
          </a:blip>
          <a:stretch/>
        </p:blipFill>
        <p:spPr bwMode="auto">
          <a:xfrm>
            <a:off x="819424" y="4945053"/>
            <a:ext cx="278061" cy="390355"/>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preserve="1" userDrawn="1">
  <p:cSld name="1_Titelfolie BuReg DE">
    <p:spTree>
      <p:nvGrpSpPr>
        <p:cNvPr id="1" name=""/>
        <p:cNvGrpSpPr/>
        <p:nvPr/>
      </p:nvGrpSpPr>
      <p:grpSpPr bwMode="auto">
        <a:xfrm>
          <a:off x="0" y="0"/>
          <a:ext cx="0" cy="0"/>
          <a:chOff x="0" y="0"/>
          <a:chExt cx="0" cy="0"/>
        </a:xfrm>
      </p:grpSpPr>
      <p:pic>
        <p:nvPicPr>
          <p:cNvPr id="7" name="Picture 2" descr="O:\Zentralstelle\05 Kommunikation\07 Corporate Design\Logo\BReg_Foerderzusatz\BReg_Office_Farbe_de_WBZ.jpg"/>
          <p:cNvPicPr>
            <a:picLocks noChangeAspect="1" noChangeArrowheads="1"/>
          </p:cNvPicPr>
          <p:nvPr userDrawn="1"/>
        </p:nvPicPr>
        <p:blipFill>
          <a:blip r:embed="rId2"/>
          <a:srcRect b="6852"/>
          <a:stretch/>
        </p:blipFill>
        <p:spPr bwMode="auto">
          <a:xfrm>
            <a:off x="451675" y="5253524"/>
            <a:ext cx="1750394" cy="1351087"/>
          </a:xfrm>
          <a:prstGeom prst="rect">
            <a:avLst/>
          </a:prstGeom>
          <a:noFill/>
        </p:spPr>
      </p:pic>
      <p:pic>
        <p:nvPicPr>
          <p:cNvPr id="8" name="Grafik 7"/>
          <p:cNvPicPr>
            <a:picLocks noChangeAspect="1"/>
          </p:cNvPicPr>
          <p:nvPr userDrawn="1"/>
        </p:nvPicPr>
        <p:blipFill>
          <a:blip r:embed="rId3"/>
          <a:srcRect l="168" t="13830" b="21206"/>
          <a:stretch/>
        </p:blipFill>
        <p:spPr bwMode="auto">
          <a:xfrm>
            <a:off x="-17092" y="1052513"/>
            <a:ext cx="12226183" cy="4125416"/>
          </a:xfrm>
          <a:prstGeom prst="rect">
            <a:avLst/>
          </a:prstGeom>
        </p:spPr>
      </p:pic>
      <p:sp>
        <p:nvSpPr>
          <p:cNvPr id="3" name="Untertitel 2"/>
          <p:cNvSpPr>
            <a:spLocks noGrp="1"/>
          </p:cNvSpPr>
          <p:nvPr>
            <p:ph type="subTitle" idx="1"/>
          </p:nvPr>
        </p:nvSpPr>
        <p:spPr bwMode="auto">
          <a:xfrm>
            <a:off x="658813" y="2926922"/>
            <a:ext cx="5312330" cy="807592"/>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de-DE"/>
              <a:t>Formatvorlage des Untertitelmasters durch Klicken bearbeiten</a:t>
            </a:r>
            <a:endParaRPr/>
          </a:p>
        </p:txBody>
      </p:sp>
      <p:pic>
        <p:nvPicPr>
          <p:cNvPr id="9" name="Grafik 8"/>
          <p:cNvPicPr>
            <a:picLocks noChangeAspect="1"/>
          </p:cNvPicPr>
          <p:nvPr userDrawn="1"/>
        </p:nvPicPr>
        <p:blipFill>
          <a:blip r:embed="rId4"/>
          <a:stretch/>
        </p:blipFill>
        <p:spPr bwMode="auto">
          <a:xfrm>
            <a:off x="9912790" y="5522880"/>
            <a:ext cx="1974230" cy="658078"/>
          </a:xfrm>
          <a:prstGeom prst="rect">
            <a:avLst/>
          </a:prstGeom>
        </p:spPr>
      </p:pic>
      <p:sp>
        <p:nvSpPr>
          <p:cNvPr id="11" name="Textplatzhalter 10"/>
          <p:cNvSpPr>
            <a:spLocks noGrp="1"/>
          </p:cNvSpPr>
          <p:nvPr>
            <p:ph type="body" sz="quarter" idx="12" hasCustomPrompt="1"/>
          </p:nvPr>
        </p:nvSpPr>
        <p:spPr bwMode="auto">
          <a:xfrm>
            <a:off x="9222044" y="2926922"/>
            <a:ext cx="2493994" cy="807592"/>
          </a:xfrm>
          <a:prstGeom prst="rect">
            <a:avLst/>
          </a:prstGeom>
        </p:spPr>
        <p:txBody>
          <a:bodyPr/>
          <a:lstStyle>
            <a:lvl1pPr marL="0" indent="0" algn="r">
              <a:spcBef>
                <a:spcPts val="0"/>
              </a:spcBef>
              <a:spcAft>
                <a:spcPts val="300"/>
              </a:spcAft>
              <a:buNone/>
              <a:defRPr sz="2000">
                <a:solidFill>
                  <a:schemeClr val="bg1"/>
                </a:solidFill>
              </a:defRPr>
            </a:lvl1pPr>
            <a:lvl2pPr algn="r">
              <a:defRPr sz="2000">
                <a:solidFill>
                  <a:schemeClr val="bg1"/>
                </a:solidFill>
              </a:defRPr>
            </a:lvl2pPr>
            <a:lvl3pPr algn="r">
              <a:defRPr sz="2000">
                <a:solidFill>
                  <a:schemeClr val="bg1"/>
                </a:solidFill>
              </a:defRPr>
            </a:lvl3pPr>
            <a:lvl4pPr algn="r">
              <a:defRPr sz="2000">
                <a:solidFill>
                  <a:schemeClr val="bg1"/>
                </a:solidFill>
              </a:defRPr>
            </a:lvl4pPr>
            <a:lvl5pPr algn="r">
              <a:defRPr sz="2000">
                <a:solidFill>
                  <a:schemeClr val="bg1"/>
                </a:solidFill>
              </a:defRPr>
            </a:lvl5pPr>
          </a:lstStyle>
          <a:p>
            <a:pPr lvl="0">
              <a:defRPr/>
            </a:pPr>
            <a:r>
              <a:rPr lang="de-DE"/>
              <a:t>3 Zeilen: Ort, Datum, Referent*in</a:t>
            </a:r>
            <a:endParaRPr/>
          </a:p>
          <a:p>
            <a:pPr lvl="0">
              <a:defRPr/>
            </a:pPr>
            <a:endParaRPr lang="de-DE"/>
          </a:p>
        </p:txBody>
      </p:sp>
      <p:sp>
        <p:nvSpPr>
          <p:cNvPr id="12" name="Textfeld 11"/>
          <p:cNvSpPr txBox="1"/>
          <p:nvPr userDrawn="1"/>
        </p:nvSpPr>
        <p:spPr bwMode="auto">
          <a:xfrm>
            <a:off x="3781425" y="5561872"/>
            <a:ext cx="4638675" cy="923330"/>
          </a:xfrm>
          <a:prstGeom prst="rect">
            <a:avLst/>
          </a:prstGeom>
          <a:noFill/>
        </p:spPr>
        <p:txBody>
          <a:bodyPr wrap="square" rtlCol="0">
            <a:spAutoFit/>
          </a:bodyPr>
          <a:lstStyle/>
          <a:p>
            <a:pPr marL="0" marR="0" lvl="0" indent="0" algn="ctr" defTabSz="914400">
              <a:lnSpc>
                <a:spcPct val="100000"/>
              </a:lnSpc>
              <a:spcBef>
                <a:spcPts val="0"/>
              </a:spcBef>
              <a:spcAft>
                <a:spcPts val="0"/>
              </a:spcAft>
              <a:buClrTx/>
              <a:buSzTx/>
              <a:buFontTx/>
              <a:buNone/>
              <a:defRPr/>
            </a:pPr>
            <a:r>
              <a:rPr lang="de-DE" sz="1800" b="0" i="0" u="none" strike="noStrike" cap="none" spc="0" dirty="0">
                <a:ln>
                  <a:noFill/>
                </a:ln>
                <a:solidFill>
                  <a:prstClr val="black"/>
                </a:solidFill>
                <a:latin typeface="Calibri"/>
                <a:ea typeface="Arial"/>
                <a:cs typeface="Arial"/>
              </a:rPr>
              <a:t>Zentralstelle der Bundesregierung für internationale Berufsbildungszusammenarbeit</a:t>
            </a:r>
            <a:endParaRPr dirty="0"/>
          </a:p>
          <a:p>
            <a:pPr marL="0" marR="0" lvl="0" indent="0" algn="ctr" defTabSz="914400">
              <a:lnSpc>
                <a:spcPct val="100000"/>
              </a:lnSpc>
              <a:spcBef>
                <a:spcPts val="0"/>
              </a:spcBef>
              <a:spcAft>
                <a:spcPts val="0"/>
              </a:spcAft>
              <a:buClrTx/>
              <a:buSzTx/>
              <a:buFontTx/>
              <a:buNone/>
              <a:defRPr/>
            </a:pPr>
            <a:endParaRPr lang="de-DE" sz="1800" b="0" i="0" u="none" strike="noStrike" cap="none" spc="0" dirty="0">
              <a:ln>
                <a:noFill/>
              </a:ln>
              <a:solidFill>
                <a:prstClr val="black"/>
              </a:solidFill>
              <a:latin typeface="Calibri"/>
              <a:ea typeface="Arial"/>
              <a:cs typeface="Arial"/>
            </a:endParaRPr>
          </a:p>
        </p:txBody>
      </p:sp>
      <p:pic>
        <p:nvPicPr>
          <p:cNvPr id="10" name="Grafik 9"/>
          <p:cNvPicPr>
            <a:picLocks noChangeAspect="1"/>
          </p:cNvPicPr>
          <p:nvPr userDrawn="1"/>
        </p:nvPicPr>
        <p:blipFill>
          <a:blip r:embed="rId5"/>
          <a:stretch/>
        </p:blipFill>
        <p:spPr bwMode="auto">
          <a:xfrm>
            <a:off x="9593337" y="296863"/>
            <a:ext cx="2119238" cy="446715"/>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obj" preserve="1" userDrawn="1">
  <p:cSld name="Titel und Inhalt eingerückt">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Mastertitelformat bearbeiten</a:t>
            </a:r>
            <a:endParaRPr/>
          </a:p>
        </p:txBody>
      </p:sp>
      <p:sp>
        <p:nvSpPr>
          <p:cNvPr id="3" name="Inhaltsplatzhalter 2"/>
          <p:cNvSpPr>
            <a:spLocks noGrp="1"/>
          </p:cNvSpPr>
          <p:nvPr>
            <p:ph idx="1"/>
          </p:nvPr>
        </p:nvSpPr>
        <p:spPr bwMode="auto"/>
        <p:txBody>
          <a:bodyPr/>
          <a:lstStyle>
            <a:lvl1pPr>
              <a:lnSpc>
                <a:spcPct val="100000"/>
              </a:lnSpc>
              <a:buSzPct val="70000"/>
              <a:defRPr/>
            </a:lvl1pPr>
            <a:lvl2pPr marL="1250950" indent="-355600">
              <a:lnSpc>
                <a:spcPct val="100000"/>
              </a:lnSpc>
              <a:buSzPct val="70000"/>
              <a:defRPr sz="2400"/>
            </a:lvl2pPr>
            <a:lvl3pPr marL="1790700" indent="-269875">
              <a:lnSpc>
                <a:spcPct val="100000"/>
              </a:lnSpc>
              <a:buSzPct val="60000"/>
              <a:defRPr sz="2000"/>
            </a:lvl3pPr>
            <a:lvl4pPr marL="2155825" indent="-269875">
              <a:lnSpc>
                <a:spcPct val="100000"/>
              </a:lnSpc>
              <a:defRPr/>
            </a:lvl4pPr>
            <a:lvl5pPr marL="2598738" indent="-269875">
              <a:lnSpc>
                <a:spcPct val="100000"/>
              </a:lnSpc>
              <a:defRPr/>
            </a:lvl5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pic>
        <p:nvPicPr>
          <p:cNvPr id="7" name="Grafik 6"/>
          <p:cNvPicPr>
            <a:picLocks noChangeAspect="1"/>
          </p:cNvPicPr>
          <p:nvPr userDrawn="1"/>
        </p:nvPicPr>
        <p:blipFill>
          <a:blip r:embed="rId2"/>
          <a:stretch/>
        </p:blipFill>
        <p:spPr bwMode="auto">
          <a:xfrm>
            <a:off x="9283348" y="5686778"/>
            <a:ext cx="3301025" cy="1080000"/>
          </a:xfrm>
          <a:prstGeom prst="rect">
            <a:avLst/>
          </a:prstGeom>
        </p:spPr>
      </p:pic>
      <p:pic>
        <p:nvPicPr>
          <p:cNvPr id="8" name="Grafik 7"/>
          <p:cNvPicPr>
            <a:picLocks noChangeAspect="1"/>
          </p:cNvPicPr>
          <p:nvPr userDrawn="1"/>
        </p:nvPicPr>
        <p:blipFill>
          <a:blip r:embed="rId2"/>
          <a:srcRect r="80272"/>
          <a:stretch/>
        </p:blipFill>
        <p:spPr bwMode="auto">
          <a:xfrm>
            <a:off x="1" y="5686778"/>
            <a:ext cx="9283348" cy="1080000"/>
          </a:xfrm>
          <a:prstGeom prst="rect">
            <a:avLst/>
          </a:prstGeom>
        </p:spPr>
      </p:pic>
      <p:pic>
        <p:nvPicPr>
          <p:cNvPr id="9" name="Grafik 8"/>
          <p:cNvPicPr>
            <a:picLocks noChangeAspect="1"/>
          </p:cNvPicPr>
          <p:nvPr userDrawn="1"/>
        </p:nvPicPr>
        <p:blipFill>
          <a:blip r:embed="rId3"/>
          <a:stretch/>
        </p:blipFill>
        <p:spPr bwMode="auto">
          <a:xfrm>
            <a:off x="9824455" y="296863"/>
            <a:ext cx="2119238" cy="446715"/>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obj" preserve="1" userDrawn="1">
  <p:cSld name="Titel und Inhalt einfach">
    <p:spTree>
      <p:nvGrpSpPr>
        <p:cNvPr id="1" name=""/>
        <p:cNvGrpSpPr/>
        <p:nvPr/>
      </p:nvGrpSpPr>
      <p:grpSpPr bwMode="auto">
        <a:xfrm>
          <a:off x="0" y="0"/>
          <a:ext cx="0" cy="0"/>
          <a:chOff x="0" y="0"/>
          <a:chExt cx="0" cy="0"/>
        </a:xfrm>
      </p:grpSpPr>
      <p:pic>
        <p:nvPicPr>
          <p:cNvPr id="15" name="Grafik 14"/>
          <p:cNvPicPr>
            <a:picLocks noChangeAspect="1"/>
          </p:cNvPicPr>
          <p:nvPr userDrawn="1"/>
        </p:nvPicPr>
        <p:blipFill>
          <a:blip r:embed="rId2"/>
          <a:stretch/>
        </p:blipFill>
        <p:spPr bwMode="auto">
          <a:xfrm>
            <a:off x="9824455" y="296863"/>
            <a:ext cx="2119238" cy="446715"/>
          </a:xfrm>
          <a:prstGeom prst="rect">
            <a:avLst/>
          </a:prstGeom>
        </p:spPr>
      </p:pic>
      <p:sp>
        <p:nvSpPr>
          <p:cNvPr id="2" name="Titel 1"/>
          <p:cNvSpPr>
            <a:spLocks noGrp="1"/>
          </p:cNvSpPr>
          <p:nvPr>
            <p:ph type="title"/>
          </p:nvPr>
        </p:nvSpPr>
        <p:spPr bwMode="auto"/>
        <p:txBody>
          <a:bodyPr/>
          <a:lstStyle/>
          <a:p>
            <a:pPr>
              <a:defRPr/>
            </a:pPr>
            <a:r>
              <a:rPr lang="de-DE"/>
              <a:t>Mastertitelformat bearbeiten</a:t>
            </a:r>
            <a:endParaRPr/>
          </a:p>
        </p:txBody>
      </p:sp>
      <p:sp>
        <p:nvSpPr>
          <p:cNvPr id="3" name="Inhaltsplatzhalter 2"/>
          <p:cNvSpPr>
            <a:spLocks noGrp="1"/>
          </p:cNvSpPr>
          <p:nvPr>
            <p:ph idx="1"/>
          </p:nvPr>
        </p:nvSpPr>
        <p:spPr bwMode="auto"/>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pic>
        <p:nvPicPr>
          <p:cNvPr id="7" name="Grafik 6"/>
          <p:cNvPicPr>
            <a:picLocks noChangeAspect="1"/>
          </p:cNvPicPr>
          <p:nvPr userDrawn="1"/>
        </p:nvPicPr>
        <p:blipFill>
          <a:blip r:embed="rId3"/>
          <a:stretch/>
        </p:blipFill>
        <p:spPr bwMode="auto">
          <a:xfrm>
            <a:off x="9283348" y="5686778"/>
            <a:ext cx="3301025" cy="1080000"/>
          </a:xfrm>
          <a:prstGeom prst="rect">
            <a:avLst/>
          </a:prstGeom>
        </p:spPr>
      </p:pic>
      <p:pic>
        <p:nvPicPr>
          <p:cNvPr id="8" name="Grafik 7"/>
          <p:cNvPicPr>
            <a:picLocks noChangeAspect="1"/>
          </p:cNvPicPr>
          <p:nvPr userDrawn="1"/>
        </p:nvPicPr>
        <p:blipFill>
          <a:blip r:embed="rId3"/>
          <a:srcRect r="80272"/>
          <a:stretch/>
        </p:blipFill>
        <p:spPr bwMode="auto">
          <a:xfrm>
            <a:off x="1" y="5686778"/>
            <a:ext cx="9283348" cy="108000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preserve="1" userDrawn="1">
  <p:cSld name="Vergleich">
    <p:spTree>
      <p:nvGrpSpPr>
        <p:cNvPr id="1" name=""/>
        <p:cNvGrpSpPr/>
        <p:nvPr/>
      </p:nvGrpSpPr>
      <p:grpSpPr bwMode="auto">
        <a:xfrm>
          <a:off x="0" y="0"/>
          <a:ext cx="0" cy="0"/>
          <a:chOff x="0" y="0"/>
          <a:chExt cx="0" cy="0"/>
        </a:xfrm>
      </p:grpSpPr>
      <p:sp>
        <p:nvSpPr>
          <p:cNvPr id="19" name="Textplatzhalter 18"/>
          <p:cNvSpPr>
            <a:spLocks noGrp="1"/>
          </p:cNvSpPr>
          <p:nvPr>
            <p:ph type="body" sz="quarter" idx="10"/>
          </p:nvPr>
        </p:nvSpPr>
        <p:spPr bwMode="auto">
          <a:xfrm>
            <a:off x="658813" y="1052513"/>
            <a:ext cx="11053762" cy="1005846"/>
          </a:xfrm>
        </p:spPr>
        <p:txBody>
          <a:bodyPr/>
          <a:lstStyle>
            <a:lvl1pPr marL="0" indent="0">
              <a:lnSpc>
                <a:spcPct val="100000"/>
              </a:lnSpc>
              <a:buNone/>
              <a:defRPr/>
            </a:lvl1pPr>
            <a:lvl2pPr marL="357187" indent="0">
              <a:buNone/>
              <a:defRPr/>
            </a:lvl2pPr>
            <a:lvl3pPr marL="806450" indent="0">
              <a:buNone/>
              <a:defRPr/>
            </a:lvl3pPr>
            <a:lvl4pPr marL="1163637" indent="0">
              <a:buNone/>
              <a:defRPr/>
            </a:lvl4pPr>
            <a:lvl5pPr marL="1520825" indent="0">
              <a:buNone/>
              <a:defRPr/>
            </a:lvl5pPr>
          </a:lstStyle>
          <a:p>
            <a:pPr lvl="0">
              <a:defRPr/>
            </a:pPr>
            <a:r>
              <a:rPr lang="de-DE"/>
              <a:t>Mastertextformat bearbeiten</a:t>
            </a:r>
            <a:endParaRPr/>
          </a:p>
        </p:txBody>
      </p:sp>
      <p:pic>
        <p:nvPicPr>
          <p:cNvPr id="10" name="Grafik 9"/>
          <p:cNvPicPr>
            <a:picLocks noChangeAspect="1"/>
          </p:cNvPicPr>
          <p:nvPr userDrawn="1"/>
        </p:nvPicPr>
        <p:blipFill>
          <a:blip r:embed="rId2"/>
          <a:stretch/>
        </p:blipFill>
        <p:spPr bwMode="auto">
          <a:xfrm>
            <a:off x="9824455" y="296863"/>
            <a:ext cx="2119238" cy="446715"/>
          </a:xfrm>
          <a:prstGeom prst="rect">
            <a:avLst/>
          </a:prstGeom>
        </p:spPr>
      </p:pic>
      <p:sp>
        <p:nvSpPr>
          <p:cNvPr id="2" name="Titel 1"/>
          <p:cNvSpPr>
            <a:spLocks noGrp="1"/>
          </p:cNvSpPr>
          <p:nvPr>
            <p:ph type="title"/>
          </p:nvPr>
        </p:nvSpPr>
        <p:spPr bwMode="auto">
          <a:xfrm>
            <a:off x="658812" y="296863"/>
            <a:ext cx="9000000" cy="446715"/>
          </a:xfrm>
        </p:spPr>
        <p:txBody>
          <a:bodyPr/>
          <a:lstStyle>
            <a:lvl1pPr>
              <a:defRPr>
                <a:solidFill>
                  <a:srgbClr val="D6851B"/>
                </a:solidFill>
              </a:defRPr>
            </a:lvl1pPr>
          </a:lstStyle>
          <a:p>
            <a:pPr>
              <a:defRPr/>
            </a:pPr>
            <a:r>
              <a:rPr lang="de-DE"/>
              <a:t>Mastertitelformat bearbeiten</a:t>
            </a:r>
            <a:endParaRPr/>
          </a:p>
        </p:txBody>
      </p:sp>
      <p:sp>
        <p:nvSpPr>
          <p:cNvPr id="3" name="Textplatzhalter 2"/>
          <p:cNvSpPr>
            <a:spLocks noGrp="1"/>
          </p:cNvSpPr>
          <p:nvPr>
            <p:ph type="body" idx="1"/>
          </p:nvPr>
        </p:nvSpPr>
        <p:spPr bwMode="auto">
          <a:xfrm>
            <a:off x="920158" y="2141489"/>
            <a:ext cx="4860000" cy="446715"/>
          </a:xfrm>
          <a:prstGeom prst="rect">
            <a:avLst/>
          </a:prstGeom>
          <a:solidFill>
            <a:srgbClr val="D6851B"/>
          </a:solidFill>
        </p:spPr>
        <p:txBody>
          <a:bodyPr lIns="360000" anchor="ctr">
            <a:normAutofit/>
          </a:bodyPr>
          <a:lstStyle>
            <a:lvl1pPr marL="0" indent="0">
              <a:buNone/>
              <a:defRPr sz="20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Mastertextformat bearbeiten</a:t>
            </a:r>
            <a:endParaRPr/>
          </a:p>
        </p:txBody>
      </p:sp>
      <p:sp>
        <p:nvSpPr>
          <p:cNvPr id="4" name="Inhaltsplatzhalter 3"/>
          <p:cNvSpPr>
            <a:spLocks noGrp="1"/>
          </p:cNvSpPr>
          <p:nvPr>
            <p:ph sz="half" idx="2"/>
          </p:nvPr>
        </p:nvSpPr>
        <p:spPr bwMode="auto">
          <a:xfrm>
            <a:off x="920158" y="2751515"/>
            <a:ext cx="4860000" cy="2618509"/>
          </a:xfrm>
        </p:spPr>
        <p:txBody>
          <a:bodyPr/>
          <a:lstStyle>
            <a:lvl1pPr>
              <a:lnSpc>
                <a:spcPct val="100000"/>
              </a:lnSpc>
              <a:spcBef>
                <a:spcPts val="500"/>
              </a:spcBef>
              <a:defRPr sz="2000"/>
            </a:lvl1pPr>
            <a:lvl2pPr>
              <a:lnSpc>
                <a:spcPct val="100000"/>
              </a:lnSpc>
              <a:defRPr sz="1800"/>
            </a:lvl2pPr>
            <a:lvl3pPr>
              <a:lnSpc>
                <a:spcPct val="100000"/>
              </a:lnSpc>
              <a:defRPr/>
            </a:lvl3pPr>
            <a:lvl4pPr>
              <a:lnSpc>
                <a:spcPct val="100000"/>
              </a:lnSpc>
              <a:defRPr/>
            </a:lvl4pPr>
            <a:lvl5pPr>
              <a:lnSpc>
                <a:spcPct val="100000"/>
              </a:lnSpc>
              <a:defRPr/>
            </a:lvl5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5" name="Textplatzhalter 4"/>
          <p:cNvSpPr>
            <a:spLocks noGrp="1"/>
          </p:cNvSpPr>
          <p:nvPr>
            <p:ph type="body" sz="quarter" idx="3"/>
          </p:nvPr>
        </p:nvSpPr>
        <p:spPr bwMode="auto">
          <a:xfrm>
            <a:off x="6852575" y="2141489"/>
            <a:ext cx="4860000" cy="446715"/>
          </a:xfrm>
          <a:prstGeom prst="rect">
            <a:avLst/>
          </a:prstGeom>
          <a:solidFill>
            <a:srgbClr val="D6851B"/>
          </a:solidFill>
        </p:spPr>
        <p:txBody>
          <a:bodyPr lIns="360000" anchor="ctr">
            <a:normAutofit/>
          </a:bodyPr>
          <a:lstStyle>
            <a:lvl1pPr marL="0" indent="0">
              <a:buNone/>
              <a:defRPr sz="20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Mastertextformat bearbeiten</a:t>
            </a:r>
            <a:endParaRPr/>
          </a:p>
        </p:txBody>
      </p:sp>
      <p:sp>
        <p:nvSpPr>
          <p:cNvPr id="6" name="Inhaltsplatzhalter 5"/>
          <p:cNvSpPr>
            <a:spLocks noGrp="1"/>
          </p:cNvSpPr>
          <p:nvPr>
            <p:ph sz="quarter" idx="4"/>
          </p:nvPr>
        </p:nvSpPr>
        <p:spPr bwMode="auto">
          <a:xfrm>
            <a:off x="6852575" y="2751515"/>
            <a:ext cx="4860000" cy="2618509"/>
          </a:xfrm>
        </p:spPr>
        <p:txBody>
          <a:bodyPr/>
          <a:lstStyle>
            <a:lvl1pPr>
              <a:lnSpc>
                <a:spcPct val="100000"/>
              </a:lnSpc>
              <a:spcBef>
                <a:spcPts val="500"/>
              </a:spcBef>
              <a:defRPr sz="2000"/>
            </a:lvl1pPr>
            <a:lvl2pPr>
              <a:lnSpc>
                <a:spcPct val="100000"/>
              </a:lnSpc>
              <a:defRPr sz="1800"/>
            </a:lvl2pPr>
            <a:lvl3pPr>
              <a:lnSpc>
                <a:spcPct val="100000"/>
              </a:lnSpc>
              <a:defRPr sz="1800"/>
            </a:lvl3pPr>
            <a:lvl4pPr>
              <a:lnSpc>
                <a:spcPct val="100000"/>
              </a:lnSpc>
              <a:defRPr sz="1800"/>
            </a:lvl4pPr>
            <a:lvl5pPr>
              <a:lnSpc>
                <a:spcPct val="100000"/>
              </a:lnSpc>
              <a:defRPr sz="1800"/>
            </a:lvl5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pic>
        <p:nvPicPr>
          <p:cNvPr id="13" name="Grafik 12"/>
          <p:cNvPicPr>
            <a:picLocks noChangeAspect="1"/>
          </p:cNvPicPr>
          <p:nvPr userDrawn="1"/>
        </p:nvPicPr>
        <p:blipFill>
          <a:blip r:embed="rId3"/>
          <a:stretch/>
        </p:blipFill>
        <p:spPr bwMode="auto">
          <a:xfrm>
            <a:off x="9283348" y="5686778"/>
            <a:ext cx="3301025" cy="1080000"/>
          </a:xfrm>
          <a:prstGeom prst="rect">
            <a:avLst/>
          </a:prstGeom>
        </p:spPr>
      </p:pic>
      <p:pic>
        <p:nvPicPr>
          <p:cNvPr id="14" name="Grafik 13"/>
          <p:cNvPicPr>
            <a:picLocks noChangeAspect="1"/>
          </p:cNvPicPr>
          <p:nvPr userDrawn="1"/>
        </p:nvPicPr>
        <p:blipFill>
          <a:blip r:embed="rId3"/>
          <a:srcRect r="80272"/>
          <a:stretch/>
        </p:blipFill>
        <p:spPr bwMode="auto">
          <a:xfrm>
            <a:off x="1" y="5686778"/>
            <a:ext cx="9283348" cy="108000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type="blank" preserve="1" userDrawn="1">
  <p:cSld name="Leer">
    <p:spTree>
      <p:nvGrpSpPr>
        <p:cNvPr id="1" name=""/>
        <p:cNvGrpSpPr/>
        <p:nvPr/>
      </p:nvGrpSpPr>
      <p:grpSpPr bwMode="auto">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Titelplatzhalter 1"/>
          <p:cNvSpPr>
            <a:spLocks noGrp="1"/>
          </p:cNvSpPr>
          <p:nvPr>
            <p:ph type="title"/>
          </p:nvPr>
        </p:nvSpPr>
        <p:spPr bwMode="auto">
          <a:xfrm>
            <a:off x="658812" y="296863"/>
            <a:ext cx="9000000" cy="446715"/>
          </a:xfrm>
          <a:prstGeom prst="rect">
            <a:avLst/>
          </a:prstGeom>
        </p:spPr>
        <p:txBody>
          <a:bodyPr vert="horz" lIns="0" tIns="0" rIns="0" bIns="0" rtlCol="0" anchor="t" anchorCtr="0">
            <a:normAutofit/>
          </a:bodyPr>
          <a:lstStyle/>
          <a:p>
            <a:pPr>
              <a:defRPr/>
            </a:pPr>
            <a:r>
              <a:rPr lang="de-DE"/>
              <a:t>Mastertitelformat bearbeiten</a:t>
            </a:r>
            <a:endParaRPr/>
          </a:p>
        </p:txBody>
      </p:sp>
      <p:sp>
        <p:nvSpPr>
          <p:cNvPr id="3" name="Textplatzhalter 2"/>
          <p:cNvSpPr>
            <a:spLocks noGrp="1"/>
          </p:cNvSpPr>
          <p:nvPr>
            <p:ph type="body" idx="1"/>
          </p:nvPr>
        </p:nvSpPr>
        <p:spPr bwMode="auto">
          <a:xfrm>
            <a:off x="658813" y="1052513"/>
            <a:ext cx="11053762" cy="4608512"/>
          </a:xfrm>
          <a:prstGeom prst="rect">
            <a:avLst/>
          </a:prstGeom>
        </p:spPr>
        <p:txBody>
          <a:bodyPr vert="horz" lIns="0" tIns="0" rIns="0" bIns="0" rtlCol="0">
            <a:normAutofit/>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Tree>
  </p:cSld>
  <p:clrMap bg1="lt1" tx1="dk1" bg2="lt2" tx2="dk2" accent1="accent1" accent2="accent2" accent3="accent3" accent4="accent4" accent5="accent5" accent6="accent6" hlink="hlink" folHlink="folHlink"/>
  <p:sldLayoutIdLst>
    <p:sldLayoutId id="2147483651" r:id="rId1"/>
    <p:sldLayoutId id="2147483653" r:id="rId2"/>
    <p:sldLayoutId id="2147483656" r:id="rId3"/>
    <p:sldLayoutId id="2147483657" r:id="rId4"/>
    <p:sldLayoutId id="2147483658" r:id="rId5"/>
    <p:sldLayoutId id="2147483659" r:id="rId6"/>
    <p:sldLayoutId id="2147483660" r:id="rId7"/>
  </p:sldLayoutIdLst>
  <p:txStyles>
    <p:titleStyle>
      <a:lvl1pPr algn="l" defTabSz="914400">
        <a:lnSpc>
          <a:spcPct val="100000"/>
        </a:lnSpc>
        <a:spcBef>
          <a:spcPts val="0"/>
        </a:spcBef>
        <a:buNone/>
        <a:defRPr sz="2400">
          <a:solidFill>
            <a:srgbClr val="D6851B"/>
          </a:solidFill>
          <a:latin typeface="+mj-lt"/>
          <a:ea typeface="+mj-ea"/>
          <a:cs typeface="+mj-cs"/>
        </a:defRPr>
      </a:lvl1pPr>
    </p:titleStyle>
    <p:bodyStyle>
      <a:lvl1pPr marL="357188" indent="-357188" algn="l" defTabSz="357188">
        <a:lnSpc>
          <a:spcPct val="90000"/>
        </a:lnSpc>
        <a:spcBef>
          <a:spcPts val="1000"/>
        </a:spcBef>
        <a:buClr>
          <a:schemeClr val="accent1"/>
        </a:buClr>
        <a:buSzPct val="90000"/>
        <a:buFont typeface="Wingdings 3"/>
        <a:buChar char=""/>
        <a:defRPr sz="2400">
          <a:solidFill>
            <a:schemeClr val="tx1"/>
          </a:solidFill>
          <a:latin typeface="+mj-lt"/>
          <a:ea typeface="+mn-ea"/>
          <a:cs typeface="+mn-cs"/>
        </a:defRPr>
      </a:lvl1pPr>
      <a:lvl2pPr marL="714375" indent="-357188" algn="l" defTabSz="536575">
        <a:lnSpc>
          <a:spcPct val="90000"/>
        </a:lnSpc>
        <a:spcBef>
          <a:spcPts val="500"/>
        </a:spcBef>
        <a:buClr>
          <a:schemeClr val="accent1"/>
        </a:buClr>
        <a:buSzPct val="90000"/>
        <a:buFont typeface="Wingdings 3"/>
        <a:buChar char=""/>
        <a:defRPr sz="2000">
          <a:solidFill>
            <a:schemeClr val="tx1"/>
          </a:solidFill>
          <a:latin typeface="+mj-lt"/>
          <a:ea typeface="+mn-ea"/>
          <a:cs typeface="+mn-cs"/>
        </a:defRPr>
      </a:lvl2pPr>
      <a:lvl3pPr marL="1071563" indent="-265113" algn="l" defTabSz="479425">
        <a:lnSpc>
          <a:spcPct val="90000"/>
        </a:lnSpc>
        <a:spcBef>
          <a:spcPts val="500"/>
        </a:spcBef>
        <a:buClr>
          <a:schemeClr val="accent1"/>
        </a:buClr>
        <a:buSzPct val="90000"/>
        <a:buFont typeface="Wingdings 3"/>
        <a:buChar char=""/>
        <a:defRPr sz="1800">
          <a:solidFill>
            <a:schemeClr val="tx1"/>
          </a:solidFill>
          <a:latin typeface="+mj-lt"/>
          <a:ea typeface="+mn-ea"/>
          <a:cs typeface="+mn-cs"/>
        </a:defRPr>
      </a:lvl3pPr>
      <a:lvl4pPr marL="1438275" indent="-274638" algn="l" defTabSz="357188">
        <a:lnSpc>
          <a:spcPct val="90000"/>
        </a:lnSpc>
        <a:spcBef>
          <a:spcPts val="500"/>
        </a:spcBef>
        <a:buClr>
          <a:schemeClr val="accent1"/>
        </a:buClr>
        <a:buSzPct val="90000"/>
        <a:buFont typeface="Wingdings 3"/>
        <a:buChar char=""/>
        <a:defRPr sz="1800">
          <a:solidFill>
            <a:schemeClr val="tx1"/>
          </a:solidFill>
          <a:latin typeface="+mj-lt"/>
          <a:ea typeface="+mn-ea"/>
          <a:cs typeface="+mn-cs"/>
        </a:defRPr>
      </a:lvl4pPr>
      <a:lvl5pPr marL="1795463" indent="-274638" algn="l" defTabSz="360363">
        <a:lnSpc>
          <a:spcPct val="90000"/>
        </a:lnSpc>
        <a:spcBef>
          <a:spcPts val="500"/>
        </a:spcBef>
        <a:buClr>
          <a:schemeClr val="accent1"/>
        </a:buClr>
        <a:buSzPct val="90000"/>
        <a:buFont typeface="Wingdings 3"/>
        <a:buChar char=""/>
        <a:defRPr sz="1800">
          <a:solidFill>
            <a:schemeClr val="tx1"/>
          </a:solidFill>
          <a:latin typeface="+mj-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hyperlink" Target="https://www-genesis.destatis.de/datenbank/online/statistic/21421/table/21421-0001"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hyperlink" Target="https://www.iwkoeln.de/studien/susanne-seyda-sabine-koehne-finster-thomas-schleiermacher-investitionsvolumen-auf-hoechststand.html"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8" Type="http://schemas.openxmlformats.org/officeDocument/2006/relationships/hyperlink" Target="https://www.datenportal.bmftr.bund.de/portal/en/index.html" TargetMode="External"/><Relationship Id="rId3" Type="http://schemas.openxmlformats.org/officeDocument/2006/relationships/hyperlink" Target="https://www.govet.international/en/index.php" TargetMode="External"/><Relationship Id="rId7" Type="http://schemas.openxmlformats.org/officeDocument/2006/relationships/hyperlink" Target="https://www.kmk.org/"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hyperlink" Target="https://www.bmbfsfj.bund.de/bmbfsfj/service/publikationen/berufsbildungsbericht-2026-285646" TargetMode="External"/><Relationship Id="rId5" Type="http://schemas.openxmlformats.org/officeDocument/2006/relationships/hyperlink" Target="https://www.bibb.de/datenreport/en/index.php" TargetMode="External"/><Relationship Id="rId4" Type="http://schemas.openxmlformats.org/officeDocument/2006/relationships/hyperlink" Target="http://www.govet.international/" TargetMode="External"/><Relationship Id="rId9" Type="http://schemas.openxmlformats.org/officeDocument/2006/relationships/hyperlink" Target="https://www.destatis.de/EN/Themes/Society-Environment/Education-Research-Culture/Vocational-Training/_node.html"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24.sv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ctrTitle" idx="4294967295"/>
          </p:nvPr>
        </p:nvSpPr>
        <p:spPr bwMode="auto">
          <a:xfrm>
            <a:off x="0" y="296863"/>
            <a:ext cx="9001125" cy="446087"/>
          </a:xfrm>
          <a:prstGeom prst="rect">
            <a:avLst/>
          </a:prstGeom>
        </p:spPr>
        <p:txBody>
          <a:bodyPr/>
          <a:lstStyle/>
          <a:p>
            <a:pPr>
              <a:defRPr/>
            </a:pPr>
            <a:r>
              <a:rPr lang="en-GB" dirty="0"/>
              <a:t> </a:t>
            </a:r>
          </a:p>
        </p:txBody>
      </p:sp>
      <p:sp>
        <p:nvSpPr>
          <p:cNvPr id="5" name="Untertitel 2"/>
          <p:cNvSpPr txBox="1"/>
          <p:nvPr/>
        </p:nvSpPr>
        <p:spPr bwMode="auto">
          <a:xfrm>
            <a:off x="658813" y="2997816"/>
            <a:ext cx="5437187" cy="935394"/>
          </a:xfrm>
          <a:prstGeom prst="rect">
            <a:avLst/>
          </a:prstGeom>
        </p:spPr>
        <p:txBody>
          <a:bodyPr vert="horz" lIns="0" tIns="0" rIns="0" bIns="0" rtlCol="0">
            <a:noAutofit/>
          </a:bodyPr>
          <a:lstStyle>
            <a:lvl1pPr marL="0" indent="0" algn="l" defTabSz="357188">
              <a:lnSpc>
                <a:spcPct val="90000"/>
              </a:lnSpc>
              <a:spcBef>
                <a:spcPts val="1000"/>
              </a:spcBef>
              <a:buClr>
                <a:schemeClr val="accent1"/>
              </a:buClr>
              <a:buSzPct val="90000"/>
              <a:buFont typeface="Wingdings 3"/>
              <a:buNone/>
              <a:defRPr sz="2400">
                <a:solidFill>
                  <a:schemeClr val="bg1"/>
                </a:solidFill>
                <a:latin typeface="+mj-lt"/>
                <a:ea typeface="+mn-ea"/>
                <a:cs typeface="+mn-cs"/>
              </a:defRPr>
            </a:lvl1pPr>
            <a:lvl2pPr marL="457200" indent="0" algn="ctr" defTabSz="536575">
              <a:lnSpc>
                <a:spcPct val="90000"/>
              </a:lnSpc>
              <a:spcBef>
                <a:spcPts val="500"/>
              </a:spcBef>
              <a:buClr>
                <a:schemeClr val="accent1"/>
              </a:buClr>
              <a:buSzPct val="90000"/>
              <a:buFont typeface="Wingdings 3"/>
              <a:buNone/>
              <a:defRPr sz="2000">
                <a:solidFill>
                  <a:schemeClr val="tx1"/>
                </a:solidFill>
                <a:latin typeface="+mj-lt"/>
                <a:ea typeface="+mn-ea"/>
                <a:cs typeface="+mn-cs"/>
              </a:defRPr>
            </a:lvl2pPr>
            <a:lvl3pPr marL="914400" indent="0" algn="ctr" defTabSz="479425">
              <a:lnSpc>
                <a:spcPct val="90000"/>
              </a:lnSpc>
              <a:spcBef>
                <a:spcPts val="500"/>
              </a:spcBef>
              <a:buClr>
                <a:schemeClr val="accent1"/>
              </a:buClr>
              <a:buSzPct val="90000"/>
              <a:buFont typeface="Wingdings 3"/>
              <a:buNone/>
              <a:defRPr sz="1800">
                <a:solidFill>
                  <a:schemeClr val="tx1"/>
                </a:solidFill>
                <a:latin typeface="+mj-lt"/>
                <a:ea typeface="+mn-ea"/>
                <a:cs typeface="+mn-cs"/>
              </a:defRPr>
            </a:lvl3pPr>
            <a:lvl4pPr marL="1371600" indent="0" algn="ctr" defTabSz="357188">
              <a:lnSpc>
                <a:spcPct val="90000"/>
              </a:lnSpc>
              <a:spcBef>
                <a:spcPts val="500"/>
              </a:spcBef>
              <a:buClr>
                <a:schemeClr val="accent1"/>
              </a:buClr>
              <a:buSzPct val="90000"/>
              <a:buFont typeface="Wingdings 3"/>
              <a:buNone/>
              <a:defRPr sz="1600">
                <a:solidFill>
                  <a:schemeClr val="tx1"/>
                </a:solidFill>
                <a:latin typeface="+mj-lt"/>
                <a:ea typeface="+mn-ea"/>
                <a:cs typeface="+mn-cs"/>
              </a:defRPr>
            </a:lvl4pPr>
            <a:lvl5pPr marL="1828800" indent="0" algn="ctr" defTabSz="360363">
              <a:lnSpc>
                <a:spcPct val="90000"/>
              </a:lnSpc>
              <a:spcBef>
                <a:spcPts val="500"/>
              </a:spcBef>
              <a:buClr>
                <a:schemeClr val="accent1"/>
              </a:buClr>
              <a:buSzPct val="90000"/>
              <a:buFont typeface="Wingdings 3"/>
              <a:buNone/>
              <a:defRPr sz="1600">
                <a:solidFill>
                  <a:schemeClr val="tx1"/>
                </a:solidFill>
                <a:latin typeface="+mj-lt"/>
                <a:ea typeface="+mn-ea"/>
                <a:cs typeface="+mn-cs"/>
              </a:defRPr>
            </a:lvl5pPr>
            <a:lvl6pPr marL="2286000" indent="0" algn="ctr" defTabSz="914400">
              <a:lnSpc>
                <a:spcPct val="90000"/>
              </a:lnSpc>
              <a:spcBef>
                <a:spcPts val="500"/>
              </a:spcBef>
              <a:buFont typeface="Arial"/>
              <a:buNone/>
              <a:defRPr sz="1600">
                <a:solidFill>
                  <a:schemeClr val="tx1"/>
                </a:solidFill>
                <a:latin typeface="+mn-lt"/>
                <a:ea typeface="+mn-ea"/>
                <a:cs typeface="+mn-cs"/>
              </a:defRPr>
            </a:lvl6pPr>
            <a:lvl7pPr marL="2743200" indent="0" algn="ctr" defTabSz="914400">
              <a:lnSpc>
                <a:spcPct val="90000"/>
              </a:lnSpc>
              <a:spcBef>
                <a:spcPts val="500"/>
              </a:spcBef>
              <a:buFont typeface="Arial"/>
              <a:buNone/>
              <a:defRPr sz="1600">
                <a:solidFill>
                  <a:schemeClr val="tx1"/>
                </a:solidFill>
                <a:latin typeface="+mn-lt"/>
                <a:ea typeface="+mn-ea"/>
                <a:cs typeface="+mn-cs"/>
              </a:defRPr>
            </a:lvl7pPr>
            <a:lvl8pPr marL="3200400" indent="0" algn="ctr" defTabSz="914400">
              <a:lnSpc>
                <a:spcPct val="90000"/>
              </a:lnSpc>
              <a:spcBef>
                <a:spcPts val="500"/>
              </a:spcBef>
              <a:buFont typeface="Arial"/>
              <a:buNone/>
              <a:defRPr sz="1600">
                <a:solidFill>
                  <a:schemeClr val="tx1"/>
                </a:solidFill>
                <a:latin typeface="+mn-lt"/>
                <a:ea typeface="+mn-ea"/>
                <a:cs typeface="+mn-cs"/>
              </a:defRPr>
            </a:lvl8pPr>
            <a:lvl9pPr marL="3657600" indent="0" algn="ctr" defTabSz="914400">
              <a:lnSpc>
                <a:spcPct val="90000"/>
              </a:lnSpc>
              <a:spcBef>
                <a:spcPts val="500"/>
              </a:spcBef>
              <a:buFont typeface="Arial"/>
              <a:buNone/>
              <a:defRPr sz="1600">
                <a:solidFill>
                  <a:schemeClr val="tx1"/>
                </a:solidFill>
                <a:latin typeface="+mn-lt"/>
                <a:ea typeface="+mn-ea"/>
                <a:cs typeface="+mn-cs"/>
              </a:defRPr>
            </a:lvl9pPr>
          </a:lstStyle>
          <a:p>
            <a:pPr>
              <a:defRPr/>
            </a:pPr>
            <a:r>
              <a:rPr lang="en-GB" sz="2800" dirty="0"/>
              <a:t>Continuing professional education</a:t>
            </a:r>
            <a:br>
              <a:rPr lang="en-GB" sz="2800" dirty="0"/>
            </a:br>
            <a:r>
              <a:rPr lang="en-GB" sz="2800" dirty="0"/>
              <a:t>in Germany</a:t>
            </a:r>
          </a:p>
        </p:txBody>
      </p:sp>
      <p:sp>
        <p:nvSpPr>
          <p:cNvPr id="6" name="Textplatzhalter 5">
            <a:extLst>
              <a:ext uri="{FF2B5EF4-FFF2-40B4-BE49-F238E27FC236}">
                <a16:creationId xmlns:a16="http://schemas.microsoft.com/office/drawing/2014/main" id="{27DE4BB3-1E89-4BC7-8175-3792B5392FEA}"/>
              </a:ext>
            </a:extLst>
          </p:cNvPr>
          <p:cNvSpPr>
            <a:spLocks noGrp="1"/>
          </p:cNvSpPr>
          <p:nvPr>
            <p:ph type="body" sz="quarter" idx="12"/>
          </p:nvPr>
        </p:nvSpPr>
        <p:spPr/>
        <p:txBody>
          <a:bodyPr/>
          <a:lstStyle/>
          <a:p>
            <a:endParaRPr lang="de-DE"/>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med" p14:dur="700">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extplatzhalter 1"/>
          <p:cNvSpPr>
            <a:spLocks noGrp="1"/>
          </p:cNvSpPr>
          <p:nvPr>
            <p:ph type="body" sz="quarter" idx="10"/>
          </p:nvPr>
        </p:nvSpPr>
        <p:spPr bwMode="auto">
          <a:xfrm>
            <a:off x="658812" y="817725"/>
            <a:ext cx="11053762" cy="446715"/>
          </a:xfrm>
        </p:spPr>
        <p:txBody>
          <a:bodyPr>
            <a:normAutofit/>
          </a:bodyPr>
          <a:lstStyle/>
          <a:p>
            <a:pPr>
              <a:defRPr/>
            </a:pPr>
            <a:r>
              <a:rPr lang="en-GB" sz="2000" dirty="0"/>
              <a:t>Costs and benefits of continuing professional education</a:t>
            </a:r>
          </a:p>
        </p:txBody>
      </p:sp>
      <p:sp>
        <p:nvSpPr>
          <p:cNvPr id="3" name="Titel 2"/>
          <p:cNvSpPr>
            <a:spLocks noGrp="1"/>
          </p:cNvSpPr>
          <p:nvPr>
            <p:ph type="title"/>
          </p:nvPr>
        </p:nvSpPr>
        <p:spPr bwMode="auto"/>
        <p:txBody>
          <a:bodyPr/>
          <a:lstStyle/>
          <a:p>
            <a:pPr>
              <a:defRPr/>
            </a:pPr>
            <a:r>
              <a:rPr lang="en-GB" dirty="0"/>
              <a:t>6 Financing</a:t>
            </a:r>
          </a:p>
        </p:txBody>
      </p:sp>
      <p:sp>
        <p:nvSpPr>
          <p:cNvPr id="5" name="Inhaltsplatzhalter 4"/>
          <p:cNvSpPr txBox="1"/>
          <p:nvPr/>
        </p:nvSpPr>
        <p:spPr bwMode="auto">
          <a:xfrm>
            <a:off x="658812" y="2168524"/>
            <a:ext cx="11053762" cy="3767702"/>
          </a:xfrm>
          <a:prstGeom prst="rect">
            <a:avLst/>
          </a:prstGeom>
        </p:spPr>
        <p:txBody>
          <a:bodyPr vert="horz" lIns="0" tIns="0" rIns="0" bIns="0" numCol="2"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285750" indent="-285750">
              <a:lnSpc>
                <a:spcPts val="2000"/>
              </a:lnSpc>
              <a:spcBef>
                <a:spcPts val="600"/>
              </a:spcBef>
              <a:buClr>
                <a:srgbClr val="D6851B"/>
              </a:buClr>
              <a:buSzPct val="65000"/>
              <a:buFont typeface="Wingdings 3"/>
              <a:buChar char=""/>
              <a:defRPr/>
            </a:pPr>
            <a:r>
              <a:rPr lang="en-GB" sz="1600" b="1" dirty="0">
                <a:latin typeface="Calibri"/>
              </a:rPr>
              <a:t>Economic: </a:t>
            </a:r>
            <a:r>
              <a:rPr lang="en-GB" sz="1600" dirty="0">
                <a:latin typeface="Calibri"/>
              </a:rPr>
              <a:t>positive effects on economic performance</a:t>
            </a:r>
            <a:br>
              <a:rPr lang="en-GB" sz="1600" dirty="0">
                <a:latin typeface="Calibri"/>
              </a:rPr>
            </a:br>
            <a:r>
              <a:rPr lang="en-GB" sz="1600" dirty="0">
                <a:latin typeface="Calibri"/>
              </a:rPr>
              <a:t>of companies in terms of:</a:t>
            </a:r>
          </a:p>
          <a:p>
            <a:pPr marL="540000" lvl="1" indent="-252000">
              <a:lnSpc>
                <a:spcPts val="2000"/>
              </a:lnSpc>
              <a:spcBef>
                <a:spcPts val="600"/>
              </a:spcBef>
              <a:buClr>
                <a:srgbClr val="D6851B"/>
              </a:buClr>
              <a:buSzPct val="65000"/>
              <a:buFont typeface="Wingdings 3"/>
              <a:buChar char=""/>
              <a:defRPr/>
            </a:pPr>
            <a:r>
              <a:rPr lang="en-GB" sz="1600" dirty="0">
                <a:latin typeface="Calibri"/>
              </a:rPr>
              <a:t>Productivity</a:t>
            </a:r>
          </a:p>
          <a:p>
            <a:pPr marL="540000" lvl="1" indent="-252000">
              <a:lnSpc>
                <a:spcPts val="2000"/>
              </a:lnSpc>
              <a:spcBef>
                <a:spcPts val="600"/>
              </a:spcBef>
              <a:buClr>
                <a:srgbClr val="D6851B"/>
              </a:buClr>
              <a:buSzPct val="65000"/>
              <a:buFont typeface="Wingdings 3"/>
              <a:buChar char=""/>
              <a:defRPr/>
            </a:pPr>
            <a:r>
              <a:rPr lang="en-GB" sz="1600" dirty="0">
                <a:latin typeface="Calibri"/>
              </a:rPr>
              <a:t>Quality </a:t>
            </a:r>
          </a:p>
          <a:p>
            <a:pPr marL="540000" lvl="1" indent="-252000">
              <a:lnSpc>
                <a:spcPts val="2000"/>
              </a:lnSpc>
              <a:spcBef>
                <a:spcPts val="600"/>
              </a:spcBef>
              <a:buClr>
                <a:srgbClr val="D6851B"/>
              </a:buClr>
              <a:buSzPct val="65000"/>
              <a:buFont typeface="Wingdings 3"/>
              <a:buChar char=""/>
              <a:defRPr/>
            </a:pPr>
            <a:r>
              <a:rPr lang="en-GB" sz="1600" dirty="0">
                <a:latin typeface="Calibri"/>
              </a:rPr>
              <a:t>Innovation in the workplace</a:t>
            </a:r>
          </a:p>
          <a:p>
            <a:pPr marL="540000" lvl="1" indent="-252000">
              <a:lnSpc>
                <a:spcPts val="2000"/>
              </a:lnSpc>
              <a:spcBef>
                <a:spcPts val="600"/>
              </a:spcBef>
              <a:buClr>
                <a:srgbClr val="D6851B"/>
              </a:buClr>
              <a:buSzPct val="65000"/>
              <a:buFont typeface="Wingdings 3"/>
              <a:buChar char=""/>
              <a:defRPr/>
            </a:pPr>
            <a:r>
              <a:rPr lang="en-GB" sz="1600" dirty="0">
                <a:latin typeface="Calibri"/>
              </a:rPr>
              <a:t>Extent of employment</a:t>
            </a:r>
          </a:p>
          <a:p>
            <a:pPr marL="540000" lvl="1" indent="-252000">
              <a:lnSpc>
                <a:spcPts val="2000"/>
              </a:lnSpc>
              <a:spcBef>
                <a:spcPts val="600"/>
              </a:spcBef>
              <a:buClr>
                <a:srgbClr val="D6851B"/>
              </a:buClr>
              <a:buSzPct val="65000"/>
              <a:buFont typeface="Wingdings 3"/>
              <a:buChar char=""/>
              <a:defRPr/>
            </a:pPr>
            <a:r>
              <a:rPr lang="en-GB" sz="1600" dirty="0">
                <a:latin typeface="Calibri"/>
              </a:rPr>
              <a:t>Future viability of the company with regard to technical progress and increasing globalisation</a:t>
            </a:r>
          </a:p>
          <a:p>
            <a:pPr marL="285750" indent="-285750">
              <a:lnSpc>
                <a:spcPts val="2000"/>
              </a:lnSpc>
              <a:spcBef>
                <a:spcPts val="1200"/>
              </a:spcBef>
              <a:buClr>
                <a:srgbClr val="D6851B"/>
              </a:buClr>
              <a:buSzPct val="65000"/>
              <a:buFont typeface="Wingdings 3"/>
              <a:buChar char=""/>
              <a:defRPr/>
            </a:pPr>
            <a:r>
              <a:rPr lang="en-GB" sz="1600" b="1" dirty="0">
                <a:latin typeface="Calibri"/>
              </a:rPr>
              <a:t>Social</a:t>
            </a:r>
          </a:p>
          <a:p>
            <a:pPr marL="540000" lvl="1" indent="-252000">
              <a:lnSpc>
                <a:spcPts val="1800"/>
              </a:lnSpc>
              <a:spcBef>
                <a:spcPts val="600"/>
              </a:spcBef>
              <a:buClr>
                <a:srgbClr val="D6851B"/>
              </a:buClr>
              <a:buSzPct val="65000"/>
              <a:buFont typeface="Wingdings 3"/>
              <a:buChar char=""/>
              <a:defRPr/>
            </a:pPr>
            <a:r>
              <a:rPr lang="en-GB" sz="1400" dirty="0">
                <a:latin typeface="Calibri"/>
              </a:rPr>
              <a:t>Greater employee satisfaction</a:t>
            </a:r>
          </a:p>
          <a:p>
            <a:pPr marL="540000" lvl="1" indent="-252000">
              <a:lnSpc>
                <a:spcPts val="1800"/>
              </a:lnSpc>
              <a:spcBef>
                <a:spcPts val="600"/>
              </a:spcBef>
              <a:buClr>
                <a:srgbClr val="D6851B"/>
              </a:buClr>
              <a:buSzPct val="65000"/>
              <a:buFont typeface="Wingdings 3"/>
              <a:buChar char=""/>
              <a:defRPr/>
            </a:pPr>
            <a:r>
              <a:rPr lang="en-GB" sz="1400" dirty="0">
                <a:latin typeface="Calibri"/>
              </a:rPr>
              <a:t>Loyalty to the business</a:t>
            </a:r>
          </a:p>
          <a:p>
            <a:pPr marL="285750" indent="-285750">
              <a:lnSpc>
                <a:spcPts val="2000"/>
              </a:lnSpc>
              <a:spcBef>
                <a:spcPts val="600"/>
              </a:spcBef>
              <a:buClr>
                <a:srgbClr val="D6851B"/>
              </a:buClr>
              <a:buSzPct val="65000"/>
              <a:buFont typeface="Wingdings 3"/>
              <a:buChar char=""/>
              <a:defRPr/>
            </a:pPr>
            <a:endParaRPr lang="de-DE" sz="1600" dirty="0">
              <a:latin typeface="Calibri"/>
            </a:endParaRPr>
          </a:p>
        </p:txBody>
      </p:sp>
      <p:sp>
        <p:nvSpPr>
          <p:cNvPr id="7" name="Textplatzhalter 3"/>
          <p:cNvSpPr txBox="1"/>
          <p:nvPr/>
        </p:nvSpPr>
        <p:spPr bwMode="auto">
          <a:xfrm>
            <a:off x="658813" y="1557337"/>
            <a:ext cx="5437187" cy="468000"/>
          </a:xfrm>
          <a:prstGeom prst="rect">
            <a:avLst/>
          </a:prstGeom>
          <a:solidFill>
            <a:srgbClr val="D6851B"/>
          </a:solidFill>
        </p:spPr>
        <p:txBody>
          <a:bodyPr vert="horz" wrap="square" lIns="36000" tIns="72000" rIns="36000" bIns="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en-GB" sz="1800" dirty="0"/>
              <a:t>Benefits to businesses</a:t>
            </a:r>
          </a:p>
        </p:txBody>
      </p:sp>
      <p:pic>
        <p:nvPicPr>
          <p:cNvPr id="26" name="Grafik 25"/>
          <p:cNvPicPr>
            <a:picLocks noChangeAspect="1"/>
          </p:cNvPicPr>
          <p:nvPr/>
        </p:nvPicPr>
        <p:blipFill>
          <a:blip r:embed="rId3"/>
          <a:stretch/>
        </p:blipFill>
        <p:spPr bwMode="auto">
          <a:xfrm>
            <a:off x="6647310" y="2025337"/>
            <a:ext cx="3617543" cy="2664137"/>
          </a:xfrm>
          <a:prstGeom prst="rect">
            <a:avLst/>
          </a:prstGeom>
        </p:spPr>
      </p:pic>
    </p:spTree>
  </p:cSld>
  <p:clrMapOvr>
    <a:masterClrMapping/>
  </p:clrMapOvr>
  <mc:AlternateContent xmlns:mc="http://schemas.openxmlformats.org/markup-compatibility/2006" xmlns:p159="http://schemas.microsoft.com/office/powerpoint/2015/09/main">
    <mc:Choice Requires="p159">
      <p:transition spd="med">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extplatzhalter 1"/>
          <p:cNvSpPr>
            <a:spLocks noGrp="1"/>
          </p:cNvSpPr>
          <p:nvPr>
            <p:ph type="body" sz="quarter" idx="10"/>
          </p:nvPr>
        </p:nvSpPr>
        <p:spPr bwMode="auto">
          <a:xfrm>
            <a:off x="658812" y="817725"/>
            <a:ext cx="11053762" cy="446715"/>
          </a:xfrm>
        </p:spPr>
        <p:txBody>
          <a:bodyPr>
            <a:normAutofit/>
          </a:bodyPr>
          <a:lstStyle/>
          <a:p>
            <a:pPr>
              <a:defRPr/>
            </a:pPr>
            <a:r>
              <a:rPr lang="en-GB" sz="2000" dirty="0"/>
              <a:t>Costs and benefits of continuing professional education</a:t>
            </a:r>
          </a:p>
        </p:txBody>
      </p:sp>
      <p:sp>
        <p:nvSpPr>
          <p:cNvPr id="3" name="Titel 2"/>
          <p:cNvSpPr>
            <a:spLocks noGrp="1"/>
          </p:cNvSpPr>
          <p:nvPr>
            <p:ph type="title"/>
          </p:nvPr>
        </p:nvSpPr>
        <p:spPr bwMode="auto"/>
        <p:txBody>
          <a:bodyPr/>
          <a:lstStyle/>
          <a:p>
            <a:pPr>
              <a:defRPr/>
            </a:pPr>
            <a:r>
              <a:rPr lang="en-GB" dirty="0"/>
              <a:t>6 Financing</a:t>
            </a:r>
          </a:p>
        </p:txBody>
      </p:sp>
      <p:sp>
        <p:nvSpPr>
          <p:cNvPr id="5" name="Inhaltsplatzhalter 4"/>
          <p:cNvSpPr txBox="1"/>
          <p:nvPr/>
        </p:nvSpPr>
        <p:spPr bwMode="auto">
          <a:xfrm>
            <a:off x="658812" y="2168525"/>
            <a:ext cx="11053762" cy="3348038"/>
          </a:xfrm>
          <a:prstGeom prst="rect">
            <a:avLst/>
          </a:prstGeom>
        </p:spPr>
        <p:txBody>
          <a:bodyPr vert="horz" lIns="0" tIns="0" rIns="0" bIns="0" numCol="2"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285750" indent="-285750">
              <a:lnSpc>
                <a:spcPts val="2000"/>
              </a:lnSpc>
              <a:spcBef>
                <a:spcPts val="600"/>
              </a:spcBef>
              <a:buClr>
                <a:srgbClr val="D6851B"/>
              </a:buClr>
              <a:buSzPct val="65000"/>
              <a:buFont typeface="Wingdings 3"/>
              <a:buChar char=""/>
              <a:defRPr/>
            </a:pPr>
            <a:r>
              <a:rPr lang="en-GB" sz="1600" dirty="0">
                <a:latin typeface="Calibri"/>
              </a:rPr>
              <a:t>Positive effects on:</a:t>
            </a:r>
          </a:p>
          <a:p>
            <a:pPr marL="540000" lvl="1" indent="-252000">
              <a:lnSpc>
                <a:spcPts val="1800"/>
              </a:lnSpc>
              <a:spcBef>
                <a:spcPts val="600"/>
              </a:spcBef>
              <a:buClr>
                <a:srgbClr val="D6851B"/>
              </a:buClr>
              <a:buSzPct val="65000"/>
              <a:buFont typeface="Wingdings 3"/>
              <a:buChar char=""/>
              <a:defRPr/>
            </a:pPr>
            <a:r>
              <a:rPr lang="en-GB" sz="1600" dirty="0">
                <a:latin typeface="Calibri"/>
              </a:rPr>
              <a:t>Income</a:t>
            </a:r>
          </a:p>
          <a:p>
            <a:pPr marL="540000" lvl="1" indent="-252000">
              <a:lnSpc>
                <a:spcPts val="1800"/>
              </a:lnSpc>
              <a:spcBef>
                <a:spcPts val="600"/>
              </a:spcBef>
              <a:buClr>
                <a:srgbClr val="D6851B"/>
              </a:buClr>
              <a:buSzPct val="65000"/>
              <a:buFont typeface="Wingdings 3"/>
              <a:buChar char=""/>
              <a:defRPr/>
            </a:pPr>
            <a:r>
              <a:rPr lang="en-GB" sz="1600" dirty="0">
                <a:latin typeface="Calibri"/>
              </a:rPr>
              <a:t>Employment</a:t>
            </a:r>
          </a:p>
          <a:p>
            <a:pPr marL="540000" lvl="1" indent="-252000">
              <a:lnSpc>
                <a:spcPts val="1800"/>
              </a:lnSpc>
              <a:spcBef>
                <a:spcPts val="600"/>
              </a:spcBef>
              <a:buClr>
                <a:srgbClr val="D6851B"/>
              </a:buClr>
              <a:buSzPct val="65000"/>
              <a:buFont typeface="Wingdings 3"/>
              <a:buChar char=""/>
              <a:defRPr/>
            </a:pPr>
            <a:r>
              <a:rPr lang="en-GB" sz="1600" dirty="0">
                <a:latin typeface="Calibri"/>
              </a:rPr>
              <a:t>Professional and personal development</a:t>
            </a:r>
          </a:p>
          <a:p>
            <a:pPr marL="540000" lvl="1" indent="-252000">
              <a:lnSpc>
                <a:spcPts val="1800"/>
              </a:lnSpc>
              <a:spcBef>
                <a:spcPts val="600"/>
              </a:spcBef>
              <a:buClr>
                <a:srgbClr val="D6851B"/>
              </a:buClr>
              <a:buSzPct val="65000"/>
              <a:buFont typeface="Wingdings 3"/>
              <a:buChar char=""/>
              <a:defRPr/>
            </a:pPr>
            <a:r>
              <a:rPr lang="en-GB" sz="1600" dirty="0">
                <a:latin typeface="Calibri"/>
              </a:rPr>
              <a:t>Health</a:t>
            </a:r>
          </a:p>
          <a:p>
            <a:pPr marL="540000" lvl="1" indent="-252000">
              <a:lnSpc>
                <a:spcPts val="1800"/>
              </a:lnSpc>
              <a:spcBef>
                <a:spcPts val="600"/>
              </a:spcBef>
              <a:buClr>
                <a:srgbClr val="D6851B"/>
              </a:buClr>
              <a:buSzPct val="65000"/>
              <a:buFont typeface="Wingdings 3"/>
              <a:buChar char=""/>
              <a:defRPr/>
            </a:pPr>
            <a:r>
              <a:rPr lang="en-GB" sz="1600" dirty="0">
                <a:latin typeface="Calibri"/>
              </a:rPr>
              <a:t>Work satisfaction and therefore life satisfaction</a:t>
            </a:r>
          </a:p>
          <a:p>
            <a:pPr marL="285750" indent="-285750">
              <a:lnSpc>
                <a:spcPts val="2000"/>
              </a:lnSpc>
              <a:spcBef>
                <a:spcPts val="1200"/>
              </a:spcBef>
              <a:buClr>
                <a:srgbClr val="D6851B"/>
              </a:buClr>
              <a:buSzPct val="65000"/>
              <a:buFont typeface="Wingdings 3"/>
              <a:buChar char=""/>
              <a:defRPr/>
            </a:pPr>
            <a:r>
              <a:rPr lang="en-GB" sz="1600" dirty="0">
                <a:latin typeface="Calibri"/>
              </a:rPr>
              <a:t>Unlocking an individual's potential for professional development</a:t>
            </a:r>
          </a:p>
          <a:p>
            <a:pPr marL="285750" indent="-285750">
              <a:lnSpc>
                <a:spcPts val="2000"/>
              </a:lnSpc>
              <a:spcBef>
                <a:spcPts val="1200"/>
              </a:spcBef>
              <a:buClr>
                <a:srgbClr val="D6851B"/>
              </a:buClr>
              <a:buSzPct val="65000"/>
              <a:buFont typeface="Wingdings 3"/>
              <a:buChar char=""/>
              <a:defRPr/>
            </a:pPr>
            <a:r>
              <a:rPr lang="en-GB" sz="1600" dirty="0">
                <a:latin typeface="Calibri"/>
              </a:rPr>
              <a:t>Staying employable</a:t>
            </a:r>
          </a:p>
        </p:txBody>
      </p:sp>
      <p:sp>
        <p:nvSpPr>
          <p:cNvPr id="7" name="Textplatzhalter 3"/>
          <p:cNvSpPr txBox="1"/>
          <p:nvPr/>
        </p:nvSpPr>
        <p:spPr bwMode="auto">
          <a:xfrm>
            <a:off x="658813" y="1557337"/>
            <a:ext cx="5437187" cy="468000"/>
          </a:xfrm>
          <a:prstGeom prst="rect">
            <a:avLst/>
          </a:prstGeom>
          <a:solidFill>
            <a:srgbClr val="D6851B"/>
          </a:solidFill>
        </p:spPr>
        <p:txBody>
          <a:bodyPr vert="horz" wrap="square" lIns="36000" tIns="72000" rIns="36000" bIns="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en-GB" sz="1800" dirty="0"/>
              <a:t>Benefits to individuals/employees</a:t>
            </a:r>
          </a:p>
        </p:txBody>
      </p:sp>
      <p:pic>
        <p:nvPicPr>
          <p:cNvPr id="9" name="Grafik 8"/>
          <p:cNvPicPr>
            <a:picLocks noChangeAspect="1"/>
          </p:cNvPicPr>
          <p:nvPr/>
        </p:nvPicPr>
        <p:blipFill>
          <a:blip r:embed="rId3">
            <a:extLst>
              <a:ext uri="{96DAC541-7B7A-43D3-8B79-37D633B846F1}">
                <asvg:svgBlip xmlns:asvg="http://schemas.microsoft.com/office/drawing/2016/SVG/main" r:embed="rId4"/>
              </a:ext>
            </a:extLst>
          </a:blip>
          <a:stretch/>
        </p:blipFill>
        <p:spPr bwMode="auto">
          <a:xfrm>
            <a:off x="8416838" y="2025337"/>
            <a:ext cx="1575194" cy="3078241"/>
          </a:xfrm>
          <a:prstGeom prst="rect">
            <a:avLst/>
          </a:prstGeom>
        </p:spPr>
      </p:pic>
      <p:grpSp>
        <p:nvGrpSpPr>
          <p:cNvPr id="11" name="Gruppieren 10"/>
          <p:cNvGrpSpPr/>
          <p:nvPr/>
        </p:nvGrpSpPr>
        <p:grpSpPr bwMode="auto">
          <a:xfrm>
            <a:off x="6887496" y="1894989"/>
            <a:ext cx="1388971" cy="2999031"/>
            <a:chOff x="2466852" y="4726567"/>
            <a:chExt cx="535353" cy="1155921"/>
          </a:xfrm>
        </p:grpSpPr>
        <p:sp>
          <p:nvSpPr>
            <p:cNvPr id="12" name="Rechteck: abgerundete Ecken 31"/>
            <p:cNvSpPr/>
            <p:nvPr/>
          </p:nvSpPr>
          <p:spPr bwMode="auto">
            <a:xfrm>
              <a:off x="2824520" y="5024046"/>
              <a:ext cx="171093" cy="858442"/>
            </a:xfrm>
            <a:custGeom>
              <a:avLst/>
              <a:gdLst>
                <a:gd name="connsiteX0" fmla="*/ 0 w 178594"/>
                <a:gd name="connsiteY0" fmla="*/ 29766 h 419253"/>
                <a:gd name="connsiteX1" fmla="*/ 29766 w 178594"/>
                <a:gd name="connsiteY1" fmla="*/ 0 h 419253"/>
                <a:gd name="connsiteX2" fmla="*/ 148828 w 178594"/>
                <a:gd name="connsiteY2" fmla="*/ 0 h 419253"/>
                <a:gd name="connsiteX3" fmla="*/ 178594 w 178594"/>
                <a:gd name="connsiteY3" fmla="*/ 29766 h 419253"/>
                <a:gd name="connsiteX4" fmla="*/ 178594 w 178594"/>
                <a:gd name="connsiteY4" fmla="*/ 389487 h 419253"/>
                <a:gd name="connsiteX5" fmla="*/ 148828 w 178594"/>
                <a:gd name="connsiteY5" fmla="*/ 419253 h 419253"/>
                <a:gd name="connsiteX6" fmla="*/ 29766 w 178594"/>
                <a:gd name="connsiteY6" fmla="*/ 419253 h 419253"/>
                <a:gd name="connsiteX7" fmla="*/ 0 w 178594"/>
                <a:gd name="connsiteY7" fmla="*/ 389487 h 419253"/>
                <a:gd name="connsiteX8" fmla="*/ 0 w 178594"/>
                <a:gd name="connsiteY8" fmla="*/ 29766 h 419253"/>
                <a:gd name="connsiteX0" fmla="*/ 0 w 178594"/>
                <a:gd name="connsiteY0" fmla="*/ 65485 h 454972"/>
                <a:gd name="connsiteX1" fmla="*/ 25004 w 178594"/>
                <a:gd name="connsiteY1" fmla="*/ 0 h 454972"/>
                <a:gd name="connsiteX2" fmla="*/ 148828 w 178594"/>
                <a:gd name="connsiteY2" fmla="*/ 35719 h 454972"/>
                <a:gd name="connsiteX3" fmla="*/ 178594 w 178594"/>
                <a:gd name="connsiteY3" fmla="*/ 65485 h 454972"/>
                <a:gd name="connsiteX4" fmla="*/ 178594 w 178594"/>
                <a:gd name="connsiteY4" fmla="*/ 425206 h 454972"/>
                <a:gd name="connsiteX5" fmla="*/ 148828 w 178594"/>
                <a:gd name="connsiteY5" fmla="*/ 454972 h 454972"/>
                <a:gd name="connsiteX6" fmla="*/ 29766 w 178594"/>
                <a:gd name="connsiteY6" fmla="*/ 454972 h 454972"/>
                <a:gd name="connsiteX7" fmla="*/ 0 w 178594"/>
                <a:gd name="connsiteY7" fmla="*/ 425206 h 454972"/>
                <a:gd name="connsiteX8" fmla="*/ 0 w 178594"/>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78594 w 192881"/>
                <a:gd name="connsiteY4" fmla="*/ 425206 h 454972"/>
                <a:gd name="connsiteX5" fmla="*/ 148828 w 192881"/>
                <a:gd name="connsiteY5" fmla="*/ 454972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78594 w 192881"/>
                <a:gd name="connsiteY4" fmla="*/ 425206 h 454972"/>
                <a:gd name="connsiteX5" fmla="*/ 148828 w 192881"/>
                <a:gd name="connsiteY5" fmla="*/ 454972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83356 w 192881"/>
                <a:gd name="connsiteY4" fmla="*/ 408538 h 454972"/>
                <a:gd name="connsiteX5" fmla="*/ 148828 w 192881"/>
                <a:gd name="connsiteY5" fmla="*/ 454972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39303 w 192881"/>
                <a:gd name="connsiteY2" fmla="*/ 38100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39303 w 192881"/>
                <a:gd name="connsiteY2" fmla="*/ 38100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39303 w 192881"/>
                <a:gd name="connsiteY2" fmla="*/ 38100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835972"/>
                <a:gd name="connsiteX1" fmla="*/ 25004 w 192881"/>
                <a:gd name="connsiteY1" fmla="*/ 0 h 835972"/>
                <a:gd name="connsiteX2" fmla="*/ 139303 w 192881"/>
                <a:gd name="connsiteY2" fmla="*/ 38100 h 835972"/>
                <a:gd name="connsiteX3" fmla="*/ 192881 w 192881"/>
                <a:gd name="connsiteY3" fmla="*/ 336947 h 835972"/>
                <a:gd name="connsiteX4" fmla="*/ 183356 w 192881"/>
                <a:gd name="connsiteY4" fmla="*/ 408538 h 835972"/>
                <a:gd name="connsiteX5" fmla="*/ 148828 w 192881"/>
                <a:gd name="connsiteY5" fmla="*/ 447829 h 835972"/>
                <a:gd name="connsiteX6" fmla="*/ 139304 w 192881"/>
                <a:gd name="connsiteY6" fmla="*/ 835972 h 835972"/>
                <a:gd name="connsiteX7" fmla="*/ 0 w 192881"/>
                <a:gd name="connsiteY7" fmla="*/ 425206 h 835972"/>
                <a:gd name="connsiteX8" fmla="*/ 0 w 192881"/>
                <a:gd name="connsiteY8" fmla="*/ 65485 h 835972"/>
                <a:gd name="connsiteX0" fmla="*/ 0 w 192881"/>
                <a:gd name="connsiteY0" fmla="*/ 65485 h 835972"/>
                <a:gd name="connsiteX1" fmla="*/ 25004 w 192881"/>
                <a:gd name="connsiteY1" fmla="*/ 0 h 835972"/>
                <a:gd name="connsiteX2" fmla="*/ 139303 w 192881"/>
                <a:gd name="connsiteY2" fmla="*/ 38100 h 835972"/>
                <a:gd name="connsiteX3" fmla="*/ 192881 w 192881"/>
                <a:gd name="connsiteY3" fmla="*/ 336947 h 835972"/>
                <a:gd name="connsiteX4" fmla="*/ 183356 w 192881"/>
                <a:gd name="connsiteY4" fmla="*/ 408538 h 835972"/>
                <a:gd name="connsiteX5" fmla="*/ 127397 w 192881"/>
                <a:gd name="connsiteY5" fmla="*/ 447829 h 835972"/>
                <a:gd name="connsiteX6" fmla="*/ 139304 w 192881"/>
                <a:gd name="connsiteY6" fmla="*/ 835972 h 835972"/>
                <a:gd name="connsiteX7" fmla="*/ 0 w 192881"/>
                <a:gd name="connsiteY7" fmla="*/ 425206 h 835972"/>
                <a:gd name="connsiteX8" fmla="*/ 0 w 192881"/>
                <a:gd name="connsiteY8" fmla="*/ 65485 h 835972"/>
                <a:gd name="connsiteX0" fmla="*/ 0 w 192881"/>
                <a:gd name="connsiteY0" fmla="*/ 65485 h 835972"/>
                <a:gd name="connsiteX1" fmla="*/ 25004 w 192881"/>
                <a:gd name="connsiteY1" fmla="*/ 0 h 835972"/>
                <a:gd name="connsiteX2" fmla="*/ 139303 w 192881"/>
                <a:gd name="connsiteY2" fmla="*/ 38100 h 835972"/>
                <a:gd name="connsiteX3" fmla="*/ 192881 w 192881"/>
                <a:gd name="connsiteY3" fmla="*/ 336947 h 835972"/>
                <a:gd name="connsiteX4" fmla="*/ 183356 w 192881"/>
                <a:gd name="connsiteY4" fmla="*/ 408538 h 835972"/>
                <a:gd name="connsiteX5" fmla="*/ 139304 w 192881"/>
                <a:gd name="connsiteY5" fmla="*/ 447829 h 835972"/>
                <a:gd name="connsiteX6" fmla="*/ 139304 w 192881"/>
                <a:gd name="connsiteY6" fmla="*/ 835972 h 835972"/>
                <a:gd name="connsiteX7" fmla="*/ 0 w 192881"/>
                <a:gd name="connsiteY7" fmla="*/ 425206 h 835972"/>
                <a:gd name="connsiteX8" fmla="*/ 0 w 192881"/>
                <a:gd name="connsiteY8" fmla="*/ 65485 h 835972"/>
                <a:gd name="connsiteX0" fmla="*/ 0 w 192881"/>
                <a:gd name="connsiteY0" fmla="*/ 65485 h 842409"/>
                <a:gd name="connsiteX1" fmla="*/ 25004 w 192881"/>
                <a:gd name="connsiteY1" fmla="*/ 0 h 842409"/>
                <a:gd name="connsiteX2" fmla="*/ 139303 w 192881"/>
                <a:gd name="connsiteY2" fmla="*/ 38100 h 842409"/>
                <a:gd name="connsiteX3" fmla="*/ 192881 w 192881"/>
                <a:gd name="connsiteY3" fmla="*/ 336947 h 842409"/>
                <a:gd name="connsiteX4" fmla="*/ 183356 w 192881"/>
                <a:gd name="connsiteY4" fmla="*/ 408538 h 842409"/>
                <a:gd name="connsiteX5" fmla="*/ 139304 w 192881"/>
                <a:gd name="connsiteY5" fmla="*/ 447829 h 842409"/>
                <a:gd name="connsiteX6" fmla="*/ 139304 w 192881"/>
                <a:gd name="connsiteY6" fmla="*/ 835972 h 842409"/>
                <a:gd name="connsiteX7" fmla="*/ 109538 w 192881"/>
                <a:gd name="connsiteY7" fmla="*/ 834781 h 842409"/>
                <a:gd name="connsiteX8" fmla="*/ 0 w 192881"/>
                <a:gd name="connsiteY8" fmla="*/ 65485 h 842409"/>
                <a:gd name="connsiteX0" fmla="*/ 0 w 192881"/>
                <a:gd name="connsiteY0" fmla="*/ 65485 h 842409"/>
                <a:gd name="connsiteX1" fmla="*/ 25004 w 192881"/>
                <a:gd name="connsiteY1" fmla="*/ 0 h 842409"/>
                <a:gd name="connsiteX2" fmla="*/ 139303 w 192881"/>
                <a:gd name="connsiteY2" fmla="*/ 38100 h 842409"/>
                <a:gd name="connsiteX3" fmla="*/ 192881 w 192881"/>
                <a:gd name="connsiteY3" fmla="*/ 336947 h 842409"/>
                <a:gd name="connsiteX4" fmla="*/ 183356 w 192881"/>
                <a:gd name="connsiteY4" fmla="*/ 408538 h 842409"/>
                <a:gd name="connsiteX5" fmla="*/ 139304 w 192881"/>
                <a:gd name="connsiteY5" fmla="*/ 447829 h 842409"/>
                <a:gd name="connsiteX6" fmla="*/ 139304 w 192881"/>
                <a:gd name="connsiteY6" fmla="*/ 835972 h 842409"/>
                <a:gd name="connsiteX7" fmla="*/ 109538 w 192881"/>
                <a:gd name="connsiteY7" fmla="*/ 834781 h 842409"/>
                <a:gd name="connsiteX8" fmla="*/ 0 w 192881"/>
                <a:gd name="connsiteY8" fmla="*/ 65485 h 842409"/>
                <a:gd name="connsiteX0" fmla="*/ 0 w 192881"/>
                <a:gd name="connsiteY0" fmla="*/ 65485 h 838046"/>
                <a:gd name="connsiteX1" fmla="*/ 25004 w 192881"/>
                <a:gd name="connsiteY1" fmla="*/ 0 h 838046"/>
                <a:gd name="connsiteX2" fmla="*/ 139303 w 192881"/>
                <a:gd name="connsiteY2" fmla="*/ 38100 h 838046"/>
                <a:gd name="connsiteX3" fmla="*/ 192881 w 192881"/>
                <a:gd name="connsiteY3" fmla="*/ 336947 h 838046"/>
                <a:gd name="connsiteX4" fmla="*/ 183356 w 192881"/>
                <a:gd name="connsiteY4" fmla="*/ 408538 h 838046"/>
                <a:gd name="connsiteX5" fmla="*/ 139304 w 192881"/>
                <a:gd name="connsiteY5" fmla="*/ 447829 h 838046"/>
                <a:gd name="connsiteX6" fmla="*/ 144066 w 192881"/>
                <a:gd name="connsiteY6" fmla="*/ 800254 h 838046"/>
                <a:gd name="connsiteX7" fmla="*/ 109538 w 192881"/>
                <a:gd name="connsiteY7" fmla="*/ 834781 h 838046"/>
                <a:gd name="connsiteX8" fmla="*/ 0 w 192881"/>
                <a:gd name="connsiteY8" fmla="*/ 65485 h 838046"/>
                <a:gd name="connsiteX0" fmla="*/ 0 w 195263"/>
                <a:gd name="connsiteY0" fmla="*/ 65485 h 810307"/>
                <a:gd name="connsiteX1" fmla="*/ 25004 w 195263"/>
                <a:gd name="connsiteY1" fmla="*/ 0 h 810307"/>
                <a:gd name="connsiteX2" fmla="*/ 139303 w 195263"/>
                <a:gd name="connsiteY2" fmla="*/ 38100 h 810307"/>
                <a:gd name="connsiteX3" fmla="*/ 192881 w 195263"/>
                <a:gd name="connsiteY3" fmla="*/ 336947 h 810307"/>
                <a:gd name="connsiteX4" fmla="*/ 183356 w 195263"/>
                <a:gd name="connsiteY4" fmla="*/ 408538 h 810307"/>
                <a:gd name="connsiteX5" fmla="*/ 139304 w 195263"/>
                <a:gd name="connsiteY5" fmla="*/ 447829 h 810307"/>
                <a:gd name="connsiteX6" fmla="*/ 144066 w 195263"/>
                <a:gd name="connsiteY6" fmla="*/ 800254 h 810307"/>
                <a:gd name="connsiteX7" fmla="*/ 195263 w 195263"/>
                <a:gd name="connsiteY7" fmla="*/ 803825 h 810307"/>
                <a:gd name="connsiteX8" fmla="*/ 0 w 195263"/>
                <a:gd name="connsiteY8" fmla="*/ 65485 h 810307"/>
                <a:gd name="connsiteX0" fmla="*/ 145246 w 171441"/>
                <a:gd name="connsiteY0" fmla="*/ 858442 h 858442"/>
                <a:gd name="connsiteX1" fmla="*/ 1182 w 171441"/>
                <a:gd name="connsiteY1" fmla="*/ 0 h 858442"/>
                <a:gd name="connsiteX2" fmla="*/ 115481 w 171441"/>
                <a:gd name="connsiteY2" fmla="*/ 38100 h 858442"/>
                <a:gd name="connsiteX3" fmla="*/ 169059 w 171441"/>
                <a:gd name="connsiteY3" fmla="*/ 336947 h 858442"/>
                <a:gd name="connsiteX4" fmla="*/ 159534 w 171441"/>
                <a:gd name="connsiteY4" fmla="*/ 408538 h 858442"/>
                <a:gd name="connsiteX5" fmla="*/ 115482 w 171441"/>
                <a:gd name="connsiteY5" fmla="*/ 447829 h 858442"/>
                <a:gd name="connsiteX6" fmla="*/ 120244 w 171441"/>
                <a:gd name="connsiteY6" fmla="*/ 800254 h 858442"/>
                <a:gd name="connsiteX7" fmla="*/ 171441 w 171441"/>
                <a:gd name="connsiteY7" fmla="*/ 803825 h 858442"/>
                <a:gd name="connsiteX8" fmla="*/ 145246 w 171441"/>
                <a:gd name="connsiteY8" fmla="*/ 858442 h 858442"/>
                <a:gd name="connsiteX0" fmla="*/ 146189 w 172384"/>
                <a:gd name="connsiteY0" fmla="*/ 858442 h 858442"/>
                <a:gd name="connsiteX1" fmla="*/ 29509 w 172384"/>
                <a:gd name="connsiteY1" fmla="*/ 755248 h 858442"/>
                <a:gd name="connsiteX2" fmla="*/ 2125 w 172384"/>
                <a:gd name="connsiteY2" fmla="*/ 0 h 858442"/>
                <a:gd name="connsiteX3" fmla="*/ 116424 w 172384"/>
                <a:gd name="connsiteY3" fmla="*/ 38100 h 858442"/>
                <a:gd name="connsiteX4" fmla="*/ 170002 w 172384"/>
                <a:gd name="connsiteY4" fmla="*/ 336947 h 858442"/>
                <a:gd name="connsiteX5" fmla="*/ 160477 w 172384"/>
                <a:gd name="connsiteY5" fmla="*/ 408538 h 858442"/>
                <a:gd name="connsiteX6" fmla="*/ 116425 w 172384"/>
                <a:gd name="connsiteY6" fmla="*/ 447829 h 858442"/>
                <a:gd name="connsiteX7" fmla="*/ 121187 w 172384"/>
                <a:gd name="connsiteY7" fmla="*/ 800254 h 858442"/>
                <a:gd name="connsiteX8" fmla="*/ 172384 w 172384"/>
                <a:gd name="connsiteY8" fmla="*/ 803825 h 858442"/>
                <a:gd name="connsiteX9" fmla="*/ 146189 w 172384"/>
                <a:gd name="connsiteY9" fmla="*/ 858442 h 858442"/>
                <a:gd name="connsiteX0" fmla="*/ 144898 w 171093"/>
                <a:gd name="connsiteY0" fmla="*/ 858442 h 858442"/>
                <a:gd name="connsiteX1" fmla="*/ 28218 w 171093"/>
                <a:gd name="connsiteY1" fmla="*/ 755248 h 858442"/>
                <a:gd name="connsiteX2" fmla="*/ 834 w 171093"/>
                <a:gd name="connsiteY2" fmla="*/ 0 h 858442"/>
                <a:gd name="connsiteX3" fmla="*/ 115133 w 171093"/>
                <a:gd name="connsiteY3" fmla="*/ 38100 h 858442"/>
                <a:gd name="connsiteX4" fmla="*/ 168711 w 171093"/>
                <a:gd name="connsiteY4" fmla="*/ 336947 h 858442"/>
                <a:gd name="connsiteX5" fmla="*/ 159186 w 171093"/>
                <a:gd name="connsiteY5" fmla="*/ 408538 h 858442"/>
                <a:gd name="connsiteX6" fmla="*/ 115134 w 171093"/>
                <a:gd name="connsiteY6" fmla="*/ 447829 h 858442"/>
                <a:gd name="connsiteX7" fmla="*/ 119896 w 171093"/>
                <a:gd name="connsiteY7" fmla="*/ 800254 h 858442"/>
                <a:gd name="connsiteX8" fmla="*/ 171093 w 171093"/>
                <a:gd name="connsiteY8" fmla="*/ 803825 h 858442"/>
                <a:gd name="connsiteX9" fmla="*/ 144898 w 171093"/>
                <a:gd name="connsiteY9" fmla="*/ 858442 h 858442"/>
                <a:gd name="connsiteX0" fmla="*/ 144898 w 171093"/>
                <a:gd name="connsiteY0" fmla="*/ 858442 h 858442"/>
                <a:gd name="connsiteX1" fmla="*/ 28218 w 171093"/>
                <a:gd name="connsiteY1" fmla="*/ 755248 h 858442"/>
                <a:gd name="connsiteX2" fmla="*/ 834 w 171093"/>
                <a:gd name="connsiteY2" fmla="*/ 0 h 858442"/>
                <a:gd name="connsiteX3" fmla="*/ 115133 w 171093"/>
                <a:gd name="connsiteY3" fmla="*/ 38100 h 858442"/>
                <a:gd name="connsiteX4" fmla="*/ 168711 w 171093"/>
                <a:gd name="connsiteY4" fmla="*/ 336947 h 858442"/>
                <a:gd name="connsiteX5" fmla="*/ 159186 w 171093"/>
                <a:gd name="connsiteY5" fmla="*/ 408538 h 858442"/>
                <a:gd name="connsiteX6" fmla="*/ 115134 w 171093"/>
                <a:gd name="connsiteY6" fmla="*/ 447829 h 858442"/>
                <a:gd name="connsiteX7" fmla="*/ 127040 w 171093"/>
                <a:gd name="connsiteY7" fmla="*/ 797873 h 858442"/>
                <a:gd name="connsiteX8" fmla="*/ 171093 w 171093"/>
                <a:gd name="connsiteY8" fmla="*/ 803825 h 858442"/>
                <a:gd name="connsiteX9" fmla="*/ 144898 w 171093"/>
                <a:gd name="connsiteY9" fmla="*/ 858442 h 8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093" h="858442" extrusionOk="0">
                  <a:moveTo>
                    <a:pt x="144898" y="858442"/>
                  </a:moveTo>
                  <a:cubicBezTo>
                    <a:pt x="128626" y="803118"/>
                    <a:pt x="52229" y="898322"/>
                    <a:pt x="28218" y="755248"/>
                  </a:cubicBezTo>
                  <a:cubicBezTo>
                    <a:pt x="32782" y="621699"/>
                    <a:pt x="-6111" y="72296"/>
                    <a:pt x="834" y="0"/>
                  </a:cubicBezTo>
                  <a:cubicBezTo>
                    <a:pt x="40521" y="0"/>
                    <a:pt x="63540" y="14287"/>
                    <a:pt x="115133" y="38100"/>
                  </a:cubicBezTo>
                  <a:cubicBezTo>
                    <a:pt x="136334" y="116681"/>
                    <a:pt x="168711" y="320508"/>
                    <a:pt x="168711" y="336947"/>
                  </a:cubicBezTo>
                  <a:cubicBezTo>
                    <a:pt x="118705" y="363986"/>
                    <a:pt x="163948" y="379118"/>
                    <a:pt x="159186" y="408538"/>
                  </a:cubicBezTo>
                  <a:cubicBezTo>
                    <a:pt x="159186" y="424977"/>
                    <a:pt x="131573" y="447829"/>
                    <a:pt x="115134" y="447829"/>
                  </a:cubicBezTo>
                  <a:cubicBezTo>
                    <a:pt x="116721" y="565304"/>
                    <a:pt x="125453" y="680398"/>
                    <a:pt x="127040" y="797873"/>
                  </a:cubicBezTo>
                  <a:cubicBezTo>
                    <a:pt x="110601" y="797873"/>
                    <a:pt x="171093" y="820264"/>
                    <a:pt x="171093" y="803825"/>
                  </a:cubicBezTo>
                  <a:lnTo>
                    <a:pt x="144898" y="85844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pic>
          <p:nvPicPr>
            <p:cNvPr id="13" name="Grafik 12"/>
            <p:cNvPicPr>
              <a:picLocks noChangeAspect="1"/>
            </p:cNvPicPr>
            <p:nvPr/>
          </p:nvPicPr>
          <p:blipFill>
            <a:blip r:embed="rId5">
              <a:extLst>
                <a:ext uri="{96DAC541-7B7A-43D3-8B79-37D633B846F1}">
                  <asvg:svgBlip xmlns:asvg="http://schemas.microsoft.com/office/drawing/2016/SVG/main" r:embed="rId6"/>
                </a:ext>
              </a:extLst>
            </a:blip>
            <a:stretch/>
          </p:blipFill>
          <p:spPr bwMode="auto">
            <a:xfrm>
              <a:off x="2466852" y="4726567"/>
              <a:ext cx="535353" cy="1148191"/>
            </a:xfrm>
            <a:prstGeom prst="rect">
              <a:avLst/>
            </a:prstGeom>
          </p:spPr>
        </p:pic>
      </p:grpSp>
    </p:spTree>
  </p:cSld>
  <p:clrMapOvr>
    <a:masterClrMapping/>
  </p:clrMapOvr>
  <mc:AlternateContent xmlns:mc="http://schemas.openxmlformats.org/markup-compatibility/2006" xmlns:p159="http://schemas.microsoft.com/office/powerpoint/2015/09/main">
    <mc:Choice Requires="p159">
      <p:transition spd="med">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extplatzhalter 1"/>
          <p:cNvSpPr>
            <a:spLocks noGrp="1"/>
          </p:cNvSpPr>
          <p:nvPr>
            <p:ph type="body" sz="quarter" idx="10"/>
          </p:nvPr>
        </p:nvSpPr>
        <p:spPr bwMode="auto">
          <a:xfrm>
            <a:off x="658812" y="817725"/>
            <a:ext cx="11053762" cy="446715"/>
          </a:xfrm>
        </p:spPr>
        <p:txBody>
          <a:bodyPr>
            <a:normAutofit/>
          </a:bodyPr>
          <a:lstStyle/>
          <a:p>
            <a:pPr>
              <a:defRPr/>
            </a:pPr>
            <a:r>
              <a:rPr lang="en-GB" sz="2000" dirty="0"/>
              <a:t> Who is permitted to offer continuing education? Who provides the accreditation?</a:t>
            </a:r>
          </a:p>
        </p:txBody>
      </p:sp>
      <p:sp>
        <p:nvSpPr>
          <p:cNvPr id="3" name="Titel 2"/>
          <p:cNvSpPr>
            <a:spLocks noGrp="1"/>
          </p:cNvSpPr>
          <p:nvPr>
            <p:ph type="title"/>
          </p:nvPr>
        </p:nvSpPr>
        <p:spPr bwMode="auto"/>
        <p:txBody>
          <a:bodyPr/>
          <a:lstStyle/>
          <a:p>
            <a:pPr>
              <a:defRPr/>
            </a:pPr>
            <a:r>
              <a:rPr lang="en-GB" dirty="0"/>
              <a:t>7 Non-formal continuing education: the provider market </a:t>
            </a:r>
          </a:p>
        </p:txBody>
      </p:sp>
      <p:sp>
        <p:nvSpPr>
          <p:cNvPr id="5" name="Inhaltsplatzhalter 4"/>
          <p:cNvSpPr txBox="1"/>
          <p:nvPr/>
        </p:nvSpPr>
        <p:spPr bwMode="auto">
          <a:xfrm>
            <a:off x="658812" y="1557339"/>
            <a:ext cx="11053762" cy="3873077"/>
          </a:xfrm>
          <a:prstGeom prst="rect">
            <a:avLst/>
          </a:prstGeom>
        </p:spPr>
        <p:txBody>
          <a:bodyPr vert="horz" lIns="0" tIns="0" rIns="0" bIns="0" numCol="2"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285750" indent="-285750">
              <a:lnSpc>
                <a:spcPts val="2000"/>
              </a:lnSpc>
              <a:spcBef>
                <a:spcPts val="600"/>
              </a:spcBef>
              <a:spcAft>
                <a:spcPts val="200"/>
              </a:spcAft>
              <a:buClr>
                <a:srgbClr val="D6851B"/>
              </a:buClr>
              <a:buSzPct val="65000"/>
              <a:buFont typeface="Wingdings 3"/>
              <a:buChar char=""/>
              <a:defRPr/>
            </a:pPr>
            <a:r>
              <a:rPr lang="en-GB" sz="1600" dirty="0">
                <a:latin typeface="Calibri"/>
              </a:rPr>
              <a:t>Large companies organise over half of the continuing education events</a:t>
            </a:r>
          </a:p>
          <a:p>
            <a:pPr marL="285750" indent="-285750">
              <a:lnSpc>
                <a:spcPts val="2000"/>
              </a:lnSpc>
              <a:spcBef>
                <a:spcPts val="1200"/>
              </a:spcBef>
              <a:spcAft>
                <a:spcPts val="200"/>
              </a:spcAft>
              <a:buClr>
                <a:srgbClr val="D6851B"/>
              </a:buClr>
              <a:buSzPct val="65000"/>
              <a:buFont typeface="Wingdings 3"/>
              <a:buChar char=""/>
              <a:defRPr/>
            </a:pPr>
            <a:r>
              <a:rPr lang="en-GB" sz="1600" dirty="0">
                <a:latin typeface="Calibri"/>
              </a:rPr>
              <a:t>There are also more than 20,000 providers, e.g.:</a:t>
            </a:r>
          </a:p>
          <a:p>
            <a:pPr marL="540000" lvl="1" indent="-252000">
              <a:lnSpc>
                <a:spcPts val="1800"/>
              </a:lnSpc>
              <a:spcBef>
                <a:spcPts val="600"/>
              </a:spcBef>
              <a:spcAft>
                <a:spcPts val="200"/>
              </a:spcAft>
              <a:buClr>
                <a:srgbClr val="D6851B"/>
              </a:buClr>
              <a:buSzPct val="65000"/>
              <a:buFont typeface="Wingdings 3"/>
              <a:buChar char=""/>
              <a:defRPr/>
            </a:pPr>
            <a:r>
              <a:rPr lang="en-GB" sz="1600" dirty="0">
                <a:latin typeface="Calibri"/>
              </a:rPr>
              <a:t>Public providers</a:t>
            </a:r>
          </a:p>
          <a:p>
            <a:pPr marL="540000" lvl="1" indent="-252000">
              <a:lnSpc>
                <a:spcPts val="1800"/>
              </a:lnSpc>
              <a:spcBef>
                <a:spcPts val="600"/>
              </a:spcBef>
              <a:spcAft>
                <a:spcPts val="200"/>
              </a:spcAft>
              <a:buClr>
                <a:srgbClr val="D6851B"/>
              </a:buClr>
              <a:buSzPct val="65000"/>
              <a:buFont typeface="Wingdings 3"/>
              <a:buChar char=""/>
              <a:defRPr/>
            </a:pPr>
            <a:r>
              <a:rPr lang="en-GB" sz="1600" dirty="0">
                <a:latin typeface="Calibri"/>
              </a:rPr>
              <a:t>Universities and research institutes</a:t>
            </a:r>
          </a:p>
          <a:p>
            <a:pPr marL="540000" lvl="1" indent="-252000">
              <a:lnSpc>
                <a:spcPts val="1800"/>
              </a:lnSpc>
              <a:spcBef>
                <a:spcPts val="600"/>
              </a:spcBef>
              <a:spcAft>
                <a:spcPts val="200"/>
              </a:spcAft>
              <a:buClr>
                <a:srgbClr val="D6851B"/>
              </a:buClr>
              <a:buSzPct val="65000"/>
              <a:buFont typeface="Wingdings 3"/>
              <a:buChar char=""/>
              <a:defRPr/>
            </a:pPr>
            <a:r>
              <a:rPr lang="en-GB" sz="1600" dirty="0">
                <a:latin typeface="Calibri"/>
              </a:rPr>
              <a:t>Churches</a:t>
            </a:r>
          </a:p>
          <a:p>
            <a:pPr marL="540000" lvl="1" indent="-252000">
              <a:lnSpc>
                <a:spcPts val="1800"/>
              </a:lnSpc>
              <a:spcBef>
                <a:spcPts val="600"/>
              </a:spcBef>
              <a:spcAft>
                <a:spcPts val="200"/>
              </a:spcAft>
              <a:buClr>
                <a:srgbClr val="D6851B"/>
              </a:buClr>
              <a:buSzPct val="65000"/>
              <a:buFont typeface="Wingdings 3"/>
              <a:buChar char=""/>
              <a:defRPr/>
            </a:pPr>
            <a:r>
              <a:rPr lang="en-GB" sz="1600" dirty="0">
                <a:latin typeface="Calibri"/>
              </a:rPr>
              <a:t>Chambers</a:t>
            </a:r>
          </a:p>
          <a:p>
            <a:pPr marL="540000" lvl="1" indent="-252000">
              <a:lnSpc>
                <a:spcPts val="1800"/>
              </a:lnSpc>
              <a:spcBef>
                <a:spcPts val="600"/>
              </a:spcBef>
              <a:spcAft>
                <a:spcPts val="200"/>
              </a:spcAft>
              <a:buClr>
                <a:srgbClr val="D6851B"/>
              </a:buClr>
              <a:buSzPct val="65000"/>
              <a:buFont typeface="Wingdings 3"/>
              <a:buChar char=""/>
              <a:defRPr/>
            </a:pPr>
            <a:r>
              <a:rPr lang="en-GB" sz="1600" dirty="0">
                <a:latin typeface="Calibri"/>
              </a:rPr>
              <a:t>Trade unions</a:t>
            </a:r>
          </a:p>
          <a:p>
            <a:pPr marL="540000" lvl="1" indent="-252000">
              <a:lnSpc>
                <a:spcPts val="1800"/>
              </a:lnSpc>
              <a:spcBef>
                <a:spcPts val="600"/>
              </a:spcBef>
              <a:spcAft>
                <a:spcPts val="200"/>
              </a:spcAft>
              <a:buClr>
                <a:srgbClr val="D6851B"/>
              </a:buClr>
              <a:buSzPct val="65000"/>
              <a:buFont typeface="Wingdings 3"/>
              <a:buChar char=""/>
              <a:defRPr/>
            </a:pPr>
            <a:r>
              <a:rPr lang="en-GB" sz="1600" dirty="0">
                <a:latin typeface="Calibri"/>
              </a:rPr>
              <a:t>Employer associations</a:t>
            </a:r>
          </a:p>
          <a:p>
            <a:pPr marL="540000" lvl="1" indent="-252000">
              <a:lnSpc>
                <a:spcPts val="1800"/>
              </a:lnSpc>
              <a:spcBef>
                <a:spcPts val="600"/>
              </a:spcBef>
              <a:spcAft>
                <a:spcPts val="200"/>
              </a:spcAft>
              <a:buClr>
                <a:srgbClr val="D6851B"/>
              </a:buClr>
              <a:buSzPct val="65000"/>
              <a:buFont typeface="Wingdings 3"/>
              <a:buChar char=""/>
              <a:defRPr/>
            </a:pPr>
            <a:r>
              <a:rPr lang="en-GB" sz="1600" dirty="0">
                <a:latin typeface="Calibri"/>
              </a:rPr>
              <a:t>Foundations and welfare organisations</a:t>
            </a:r>
          </a:p>
          <a:p>
            <a:pPr marL="540000" lvl="1" indent="-252000">
              <a:lnSpc>
                <a:spcPts val="1800"/>
              </a:lnSpc>
              <a:spcBef>
                <a:spcPts val="600"/>
              </a:spcBef>
              <a:spcAft>
                <a:spcPts val="200"/>
              </a:spcAft>
              <a:buClr>
                <a:srgbClr val="D6851B"/>
              </a:buClr>
              <a:buSzPct val="65000"/>
              <a:buFont typeface="Wingdings 3"/>
              <a:buChar char=""/>
              <a:defRPr/>
            </a:pPr>
            <a:r>
              <a:rPr lang="en-GB" sz="1600" dirty="0">
                <a:latin typeface="Calibri"/>
              </a:rPr>
              <a:t>Commercial private training providers (28% in 2025)</a:t>
            </a:r>
          </a:p>
          <a:p>
            <a:pPr marL="285750" indent="-285750">
              <a:lnSpc>
                <a:spcPts val="2000"/>
              </a:lnSpc>
              <a:spcBef>
                <a:spcPts val="600"/>
              </a:spcBef>
              <a:spcAft>
                <a:spcPts val="200"/>
              </a:spcAft>
              <a:buClr>
                <a:srgbClr val="D6851B"/>
              </a:buClr>
              <a:buSzPct val="65000"/>
              <a:buFont typeface="Wingdings 3"/>
              <a:buChar char=""/>
              <a:defRPr/>
            </a:pPr>
            <a:r>
              <a:rPr lang="en-GB" sz="1600" dirty="0">
                <a:latin typeface="Calibri"/>
              </a:rPr>
              <a:t>A distinction is made between public sector regulated and funded offers/public sector non-regulated, non-funded offers</a:t>
            </a:r>
          </a:p>
          <a:p>
            <a:pPr marL="285750" indent="-285750">
              <a:lnSpc>
                <a:spcPts val="2000"/>
              </a:lnSpc>
              <a:spcBef>
                <a:spcPts val="1200"/>
              </a:spcBef>
              <a:spcAft>
                <a:spcPts val="200"/>
              </a:spcAft>
              <a:buClr>
                <a:srgbClr val="D6851B"/>
              </a:buClr>
              <a:buSzPct val="65000"/>
              <a:buFont typeface="Wingdings 3"/>
              <a:buChar char=""/>
              <a:defRPr/>
            </a:pPr>
            <a:r>
              <a:rPr lang="en-GB" sz="1600" dirty="0">
                <a:latin typeface="Calibri"/>
              </a:rPr>
              <a:t>For offers in the funded sector, authorization by state institutions or Chambers is generally required (time-limited: providers 5 years, measures 3 years)</a:t>
            </a:r>
          </a:p>
          <a:p>
            <a:pPr marL="285750" indent="-285750">
              <a:lnSpc>
                <a:spcPts val="2000"/>
              </a:lnSpc>
              <a:spcBef>
                <a:spcPts val="1200"/>
              </a:spcBef>
              <a:spcAft>
                <a:spcPts val="200"/>
              </a:spcAft>
              <a:buClr>
                <a:srgbClr val="D6851B"/>
              </a:buClr>
              <a:buSzPct val="65000"/>
              <a:buFont typeface="Wingdings 3"/>
              <a:buChar char=""/>
              <a:defRPr/>
            </a:pPr>
            <a:r>
              <a:rPr lang="en-GB" sz="1600" dirty="0">
                <a:latin typeface="Calibri"/>
              </a:rPr>
              <a:t>Certification of the quality management system is generally not required, however is common, e.g. in accordance with ISO 9000 ff. or ISO 29990</a:t>
            </a:r>
          </a:p>
          <a:p>
            <a:pPr marL="285750" indent="-285750">
              <a:lnSpc>
                <a:spcPts val="2000"/>
              </a:lnSpc>
              <a:spcBef>
                <a:spcPts val="1200"/>
              </a:spcBef>
              <a:spcAft>
                <a:spcPts val="200"/>
              </a:spcAft>
              <a:buClr>
                <a:srgbClr val="D6851B"/>
              </a:buClr>
              <a:buSzPct val="65000"/>
              <a:buFont typeface="Wingdings 3"/>
              <a:buChar char=""/>
              <a:defRPr/>
            </a:pPr>
            <a:r>
              <a:rPr lang="en-GB" sz="1600" dirty="0"/>
              <a:t>Examination and certification by private providers, in the case of ISO standards accredited by the Deutsche Akkreditierungsstelle, DAkkS (the national accreditation body of the Federal Republic of Germany)</a:t>
            </a:r>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5" name="Textplatzhalter 3"/>
          <p:cNvSpPr txBox="1"/>
          <p:nvPr/>
        </p:nvSpPr>
        <p:spPr bwMode="auto">
          <a:xfrm>
            <a:off x="4824000" y="2519999"/>
            <a:ext cx="2520000" cy="1138241"/>
          </a:xfrm>
          <a:prstGeom prst="rect">
            <a:avLst/>
          </a:prstGeom>
          <a:solidFill>
            <a:srgbClr val="D6851B"/>
          </a:solidFill>
        </p:spPr>
        <p:txBody>
          <a:bodyPr vert="horz" wrap="square" lIns="108000" tIns="108000" rIns="108000" bIns="14400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en-GB" dirty="0"/>
              <a:t>State </a:t>
            </a:r>
            <a:br>
              <a:rPr lang="en-GB" dirty="0"/>
            </a:br>
            <a:r>
              <a:rPr lang="en-GB" sz="1600" dirty="0"/>
              <a:t>(Federal Government, federal states, local government authorities)</a:t>
            </a:r>
          </a:p>
        </p:txBody>
      </p:sp>
      <p:sp>
        <p:nvSpPr>
          <p:cNvPr id="3" name="Titel 2"/>
          <p:cNvSpPr>
            <a:spLocks noGrp="1"/>
          </p:cNvSpPr>
          <p:nvPr>
            <p:ph type="title"/>
          </p:nvPr>
        </p:nvSpPr>
        <p:spPr bwMode="auto"/>
        <p:txBody>
          <a:bodyPr/>
          <a:lstStyle/>
          <a:p>
            <a:pPr>
              <a:defRPr/>
            </a:pPr>
            <a:r>
              <a:rPr lang="en-GB" dirty="0"/>
              <a:t>8 Participation in continuing education </a:t>
            </a:r>
          </a:p>
        </p:txBody>
      </p:sp>
      <p:sp>
        <p:nvSpPr>
          <p:cNvPr id="13" name="Textplatzhalter 3"/>
          <p:cNvSpPr txBox="1"/>
          <p:nvPr/>
        </p:nvSpPr>
        <p:spPr bwMode="auto">
          <a:xfrm>
            <a:off x="7498812" y="1336630"/>
            <a:ext cx="3600000" cy="931063"/>
          </a:xfrm>
          <a:prstGeom prst="rect">
            <a:avLst/>
          </a:prstGeom>
          <a:solidFill>
            <a:srgbClr val="FBF3E8"/>
          </a:solidFill>
        </p:spPr>
        <p:txBody>
          <a:bodyPr vert="horz" wrap="square" lIns="216000" tIns="180000" rIns="144000" bIns="180000" rtlCol="0" anchor="t"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defRPr/>
            </a:pPr>
            <a:r>
              <a:rPr lang="en-US" sz="1600" dirty="0">
                <a:solidFill>
                  <a:schemeClr val="tx1"/>
                </a:solidFill>
              </a:rPr>
              <a:t>Expenses often cannot be clearly distinguished</a:t>
            </a:r>
            <a:endParaRPr lang="en-GB" sz="1600" dirty="0">
              <a:solidFill>
                <a:schemeClr val="tx1"/>
              </a:solidFill>
            </a:endParaRPr>
          </a:p>
        </p:txBody>
      </p:sp>
      <p:sp>
        <p:nvSpPr>
          <p:cNvPr id="16" name="Textplatzhalter 3"/>
          <p:cNvSpPr txBox="1"/>
          <p:nvPr/>
        </p:nvSpPr>
        <p:spPr bwMode="auto">
          <a:xfrm>
            <a:off x="7498812" y="3910701"/>
            <a:ext cx="4320000" cy="1266190"/>
          </a:xfrm>
          <a:prstGeom prst="rect">
            <a:avLst/>
          </a:prstGeom>
          <a:solidFill>
            <a:srgbClr val="FBF3E8"/>
          </a:solidFill>
        </p:spPr>
        <p:txBody>
          <a:bodyPr vert="horz" wrap="square" lIns="216000" tIns="216000" rIns="144000" bIns="216000" rtlCol="0" anchor="ctr"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defRPr/>
            </a:pPr>
            <a:r>
              <a:rPr lang="en-GB" sz="1600" dirty="0">
                <a:solidFill>
                  <a:schemeClr val="tx1"/>
                </a:solidFill>
              </a:rPr>
              <a:t>Funding </a:t>
            </a:r>
            <a:r>
              <a:rPr lang="en-US" sz="1600" dirty="0">
                <a:solidFill>
                  <a:schemeClr val="tx1"/>
                </a:solidFill>
              </a:rPr>
              <a:t>for </a:t>
            </a:r>
            <a:r>
              <a:rPr lang="en-GB" sz="2800" dirty="0">
                <a:solidFill>
                  <a:schemeClr val="tx1"/>
                </a:solidFill>
              </a:rPr>
              <a:t>320,216</a:t>
            </a:r>
            <a:r>
              <a:rPr lang="en-US" sz="1600" dirty="0">
                <a:solidFill>
                  <a:schemeClr val="tx1"/>
                </a:solidFill>
              </a:rPr>
              <a:t> enrolments in continuing vocational training measures in accordance with SGB II and SGB III</a:t>
            </a:r>
            <a:r>
              <a:rPr lang="en-GB" sz="1600" dirty="0">
                <a:solidFill>
                  <a:schemeClr val="tx1"/>
                </a:solidFill>
              </a:rPr>
              <a:t> in 2024</a:t>
            </a:r>
          </a:p>
        </p:txBody>
      </p:sp>
      <p:sp>
        <p:nvSpPr>
          <p:cNvPr id="8" name="Inhaltsplatzhalter 4"/>
          <p:cNvSpPr txBox="1"/>
          <p:nvPr/>
        </p:nvSpPr>
        <p:spPr bwMode="auto">
          <a:xfrm>
            <a:off x="658812" y="1732935"/>
            <a:ext cx="3528000" cy="3783628"/>
          </a:xfrm>
          <a:prstGeom prst="rect">
            <a:avLst/>
          </a:prstGeom>
        </p:spPr>
        <p:txBody>
          <a:bodyPr vert="horz" lIns="0" tIns="0" rIns="0" bIns="0" numCol="1"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285750" indent="-285750">
              <a:lnSpc>
                <a:spcPts val="2000"/>
              </a:lnSpc>
              <a:spcBef>
                <a:spcPts val="600"/>
              </a:spcBef>
              <a:buClr>
                <a:srgbClr val="D6851B"/>
              </a:buClr>
              <a:buSzPct val="65000"/>
              <a:buFont typeface="Wingdings 3"/>
              <a:buChar char=""/>
              <a:defRPr/>
            </a:pPr>
            <a:endParaRPr lang="de-DE" sz="1600" dirty="0">
              <a:latin typeface="Calibri"/>
            </a:endParaRPr>
          </a:p>
        </p:txBody>
      </p:sp>
      <p:sp>
        <p:nvSpPr>
          <p:cNvPr id="9" name="Textplatzhalter 3"/>
          <p:cNvSpPr txBox="1"/>
          <p:nvPr/>
        </p:nvSpPr>
        <p:spPr bwMode="auto">
          <a:xfrm>
            <a:off x="1248000" y="1037856"/>
            <a:ext cx="3174994" cy="1229838"/>
          </a:xfrm>
          <a:prstGeom prst="rect">
            <a:avLst/>
          </a:prstGeom>
          <a:solidFill>
            <a:srgbClr val="FBF3E8"/>
          </a:solidFill>
        </p:spPr>
        <p:txBody>
          <a:bodyPr vert="horz" wrap="square" lIns="216000" tIns="180000" rIns="144000" bIns="216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defRPr/>
            </a:pPr>
            <a:r>
              <a:rPr lang="en-GB" sz="1600" dirty="0">
                <a:solidFill>
                  <a:schemeClr val="tx1"/>
                </a:solidFill>
              </a:rPr>
              <a:t>Numerous funding programmes for the purpose of occupational advancement</a:t>
            </a:r>
          </a:p>
        </p:txBody>
      </p:sp>
      <p:sp>
        <p:nvSpPr>
          <p:cNvPr id="11" name="Textplatzhalter 3"/>
          <p:cNvSpPr txBox="1"/>
          <p:nvPr/>
        </p:nvSpPr>
        <p:spPr bwMode="auto">
          <a:xfrm>
            <a:off x="262812" y="2818932"/>
            <a:ext cx="4320000" cy="984061"/>
          </a:xfrm>
          <a:prstGeom prst="rect">
            <a:avLst/>
          </a:prstGeom>
          <a:solidFill>
            <a:srgbClr val="FBF3E8"/>
          </a:solidFill>
        </p:spPr>
        <p:txBody>
          <a:bodyPr vert="horz" wrap="square" lIns="216000" tIns="216000" rIns="144000" bIns="216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defRPr/>
            </a:pPr>
            <a:r>
              <a:rPr lang="en-GB" sz="1600" dirty="0">
                <a:solidFill>
                  <a:schemeClr val="tx1"/>
                </a:solidFill>
              </a:rPr>
              <a:t>About</a:t>
            </a:r>
            <a:r>
              <a:rPr lang="en-GB" sz="2800" dirty="0">
                <a:solidFill>
                  <a:schemeClr val="tx1"/>
                </a:solidFill>
              </a:rPr>
              <a:t> € 1.08 billion </a:t>
            </a:r>
            <a:r>
              <a:rPr lang="en-GB" sz="1600" dirty="0">
                <a:solidFill>
                  <a:schemeClr val="tx1"/>
                </a:solidFill>
              </a:rPr>
              <a:t>of funding for occupational advancement in 2024 (approval)</a:t>
            </a:r>
          </a:p>
        </p:txBody>
      </p:sp>
      <p:grpSp>
        <p:nvGrpSpPr>
          <p:cNvPr id="15" name="Gruppieren 14"/>
          <p:cNvGrpSpPr/>
          <p:nvPr/>
        </p:nvGrpSpPr>
        <p:grpSpPr bwMode="auto">
          <a:xfrm>
            <a:off x="5304136" y="1233018"/>
            <a:ext cx="1651649" cy="1393773"/>
            <a:chOff x="10867802" y="1247312"/>
            <a:chExt cx="970883" cy="819296"/>
          </a:xfrm>
        </p:grpSpPr>
        <p:grpSp>
          <p:nvGrpSpPr>
            <p:cNvPr id="18" name="Gruppieren 17"/>
            <p:cNvGrpSpPr/>
            <p:nvPr/>
          </p:nvGrpSpPr>
          <p:grpSpPr bwMode="auto">
            <a:xfrm>
              <a:off x="10960843" y="1394268"/>
              <a:ext cx="774057" cy="664270"/>
              <a:chOff x="10960845" y="1438275"/>
              <a:chExt cx="521493" cy="447529"/>
            </a:xfrm>
          </p:grpSpPr>
          <p:sp>
            <p:nvSpPr>
              <p:cNvPr id="20" name="Rechteck: obere Ecken abgeschnitten 10"/>
              <p:cNvSpPr/>
              <p:nvPr/>
            </p:nvSpPr>
            <p:spPr bwMode="auto">
              <a:xfrm>
                <a:off x="10975180" y="1438275"/>
                <a:ext cx="500062" cy="207169"/>
              </a:xfrm>
              <a:custGeom>
                <a:avLst/>
                <a:gdLst>
                  <a:gd name="connsiteX0" fmla="*/ 28179 w 450056"/>
                  <a:gd name="connsiteY0" fmla="*/ 0 h 169069"/>
                  <a:gd name="connsiteX1" fmla="*/ 421877 w 450056"/>
                  <a:gd name="connsiteY1" fmla="*/ 0 h 169069"/>
                  <a:gd name="connsiteX2" fmla="*/ 450056 w 450056"/>
                  <a:gd name="connsiteY2" fmla="*/ 28179 h 169069"/>
                  <a:gd name="connsiteX3" fmla="*/ 450056 w 450056"/>
                  <a:gd name="connsiteY3" fmla="*/ 169069 h 169069"/>
                  <a:gd name="connsiteX4" fmla="*/ 450056 w 450056"/>
                  <a:gd name="connsiteY4" fmla="*/ 169069 h 169069"/>
                  <a:gd name="connsiteX5" fmla="*/ 0 w 450056"/>
                  <a:gd name="connsiteY5" fmla="*/ 169069 h 169069"/>
                  <a:gd name="connsiteX6" fmla="*/ 0 w 450056"/>
                  <a:gd name="connsiteY6" fmla="*/ 169069 h 169069"/>
                  <a:gd name="connsiteX7" fmla="*/ 0 w 450056"/>
                  <a:gd name="connsiteY7" fmla="*/ 28179 h 169069"/>
                  <a:gd name="connsiteX8" fmla="*/ 28179 w 450056"/>
                  <a:gd name="connsiteY8" fmla="*/ 0 h 169069"/>
                  <a:gd name="connsiteX0" fmla="*/ 30560 w 452437"/>
                  <a:gd name="connsiteY0" fmla="*/ 0 h 169069"/>
                  <a:gd name="connsiteX1" fmla="*/ 424258 w 452437"/>
                  <a:gd name="connsiteY1" fmla="*/ 0 h 169069"/>
                  <a:gd name="connsiteX2" fmla="*/ 452437 w 452437"/>
                  <a:gd name="connsiteY2" fmla="*/ 28179 h 169069"/>
                  <a:gd name="connsiteX3" fmla="*/ 452437 w 452437"/>
                  <a:gd name="connsiteY3" fmla="*/ 169069 h 169069"/>
                  <a:gd name="connsiteX4" fmla="*/ 452437 w 452437"/>
                  <a:gd name="connsiteY4" fmla="*/ 169069 h 169069"/>
                  <a:gd name="connsiteX5" fmla="*/ 2381 w 452437"/>
                  <a:gd name="connsiteY5" fmla="*/ 169069 h 169069"/>
                  <a:gd name="connsiteX6" fmla="*/ 2381 w 452437"/>
                  <a:gd name="connsiteY6" fmla="*/ 169069 h 169069"/>
                  <a:gd name="connsiteX7" fmla="*/ 0 w 452437"/>
                  <a:gd name="connsiteY7" fmla="*/ 123429 h 169069"/>
                  <a:gd name="connsiteX8" fmla="*/ 30560 w 452437"/>
                  <a:gd name="connsiteY8" fmla="*/ 0 h 169069"/>
                  <a:gd name="connsiteX0" fmla="*/ 237729 w 452437"/>
                  <a:gd name="connsiteY0" fmla="*/ 0 h 190500"/>
                  <a:gd name="connsiteX1" fmla="*/ 424258 w 452437"/>
                  <a:gd name="connsiteY1" fmla="*/ 21431 h 190500"/>
                  <a:gd name="connsiteX2" fmla="*/ 452437 w 452437"/>
                  <a:gd name="connsiteY2" fmla="*/ 49610 h 190500"/>
                  <a:gd name="connsiteX3" fmla="*/ 452437 w 452437"/>
                  <a:gd name="connsiteY3" fmla="*/ 190500 h 190500"/>
                  <a:gd name="connsiteX4" fmla="*/ 452437 w 452437"/>
                  <a:gd name="connsiteY4" fmla="*/ 190500 h 190500"/>
                  <a:gd name="connsiteX5" fmla="*/ 2381 w 452437"/>
                  <a:gd name="connsiteY5" fmla="*/ 190500 h 190500"/>
                  <a:gd name="connsiteX6" fmla="*/ 2381 w 452437"/>
                  <a:gd name="connsiteY6" fmla="*/ 190500 h 190500"/>
                  <a:gd name="connsiteX7" fmla="*/ 0 w 452437"/>
                  <a:gd name="connsiteY7" fmla="*/ 144860 h 190500"/>
                  <a:gd name="connsiteX8" fmla="*/ 237729 w 452437"/>
                  <a:gd name="connsiteY8" fmla="*/ 0 h 190500"/>
                  <a:gd name="connsiteX0" fmla="*/ 237729 w 452437"/>
                  <a:gd name="connsiteY0" fmla="*/ 0 h 190500"/>
                  <a:gd name="connsiteX1" fmla="*/ 369490 w 452437"/>
                  <a:gd name="connsiteY1" fmla="*/ 73818 h 190500"/>
                  <a:gd name="connsiteX2" fmla="*/ 452437 w 452437"/>
                  <a:gd name="connsiteY2" fmla="*/ 49610 h 190500"/>
                  <a:gd name="connsiteX3" fmla="*/ 452437 w 452437"/>
                  <a:gd name="connsiteY3" fmla="*/ 190500 h 190500"/>
                  <a:gd name="connsiteX4" fmla="*/ 452437 w 452437"/>
                  <a:gd name="connsiteY4" fmla="*/ 190500 h 190500"/>
                  <a:gd name="connsiteX5" fmla="*/ 2381 w 452437"/>
                  <a:gd name="connsiteY5" fmla="*/ 190500 h 190500"/>
                  <a:gd name="connsiteX6" fmla="*/ 2381 w 452437"/>
                  <a:gd name="connsiteY6" fmla="*/ 190500 h 190500"/>
                  <a:gd name="connsiteX7" fmla="*/ 0 w 452437"/>
                  <a:gd name="connsiteY7" fmla="*/ 144860 h 190500"/>
                  <a:gd name="connsiteX8" fmla="*/ 237729 w 452437"/>
                  <a:gd name="connsiteY8" fmla="*/ 0 h 190500"/>
                  <a:gd name="connsiteX0" fmla="*/ 237729 w 469105"/>
                  <a:gd name="connsiteY0" fmla="*/ 0 h 190500"/>
                  <a:gd name="connsiteX1" fmla="*/ 369490 w 469105"/>
                  <a:gd name="connsiteY1" fmla="*/ 73818 h 190500"/>
                  <a:gd name="connsiteX2" fmla="*/ 469105 w 469105"/>
                  <a:gd name="connsiteY2" fmla="*/ 147241 h 190500"/>
                  <a:gd name="connsiteX3" fmla="*/ 452437 w 469105"/>
                  <a:gd name="connsiteY3" fmla="*/ 190500 h 190500"/>
                  <a:gd name="connsiteX4" fmla="*/ 452437 w 469105"/>
                  <a:gd name="connsiteY4" fmla="*/ 190500 h 190500"/>
                  <a:gd name="connsiteX5" fmla="*/ 2381 w 469105"/>
                  <a:gd name="connsiteY5" fmla="*/ 190500 h 190500"/>
                  <a:gd name="connsiteX6" fmla="*/ 2381 w 469105"/>
                  <a:gd name="connsiteY6" fmla="*/ 190500 h 190500"/>
                  <a:gd name="connsiteX7" fmla="*/ 0 w 469105"/>
                  <a:gd name="connsiteY7" fmla="*/ 144860 h 190500"/>
                  <a:gd name="connsiteX8" fmla="*/ 237729 w 469105"/>
                  <a:gd name="connsiteY8" fmla="*/ 0 h 190500"/>
                  <a:gd name="connsiteX0" fmla="*/ 237729 w 476249"/>
                  <a:gd name="connsiteY0" fmla="*/ 0 h 202407"/>
                  <a:gd name="connsiteX1" fmla="*/ 369490 w 476249"/>
                  <a:gd name="connsiteY1" fmla="*/ 73818 h 202407"/>
                  <a:gd name="connsiteX2" fmla="*/ 469105 w 476249"/>
                  <a:gd name="connsiteY2" fmla="*/ 147241 h 202407"/>
                  <a:gd name="connsiteX3" fmla="*/ 452437 w 476249"/>
                  <a:gd name="connsiteY3" fmla="*/ 190500 h 202407"/>
                  <a:gd name="connsiteX4" fmla="*/ 476249 w 476249"/>
                  <a:gd name="connsiteY4" fmla="*/ 202407 h 202407"/>
                  <a:gd name="connsiteX5" fmla="*/ 2381 w 476249"/>
                  <a:gd name="connsiteY5" fmla="*/ 190500 h 202407"/>
                  <a:gd name="connsiteX6" fmla="*/ 2381 w 476249"/>
                  <a:gd name="connsiteY6" fmla="*/ 190500 h 202407"/>
                  <a:gd name="connsiteX7" fmla="*/ 0 w 476249"/>
                  <a:gd name="connsiteY7" fmla="*/ 144860 h 202407"/>
                  <a:gd name="connsiteX8" fmla="*/ 237729 w 476249"/>
                  <a:gd name="connsiteY8" fmla="*/ 0 h 202407"/>
                  <a:gd name="connsiteX0" fmla="*/ 261542 w 500062"/>
                  <a:gd name="connsiteY0" fmla="*/ 0 h 207169"/>
                  <a:gd name="connsiteX1" fmla="*/ 393303 w 500062"/>
                  <a:gd name="connsiteY1" fmla="*/ 73818 h 207169"/>
                  <a:gd name="connsiteX2" fmla="*/ 492918 w 500062"/>
                  <a:gd name="connsiteY2" fmla="*/ 147241 h 207169"/>
                  <a:gd name="connsiteX3" fmla="*/ 476250 w 500062"/>
                  <a:gd name="connsiteY3" fmla="*/ 190500 h 207169"/>
                  <a:gd name="connsiteX4" fmla="*/ 500062 w 500062"/>
                  <a:gd name="connsiteY4" fmla="*/ 202407 h 207169"/>
                  <a:gd name="connsiteX5" fmla="*/ 26194 w 500062"/>
                  <a:gd name="connsiteY5" fmla="*/ 190500 h 207169"/>
                  <a:gd name="connsiteX6" fmla="*/ 0 w 500062"/>
                  <a:gd name="connsiteY6" fmla="*/ 207169 h 207169"/>
                  <a:gd name="connsiteX7" fmla="*/ 23813 w 500062"/>
                  <a:gd name="connsiteY7" fmla="*/ 144860 h 207169"/>
                  <a:gd name="connsiteX8" fmla="*/ 261542 w 500062"/>
                  <a:gd name="connsiteY8" fmla="*/ 0 h 207169"/>
                  <a:gd name="connsiteX0" fmla="*/ 261542 w 500062"/>
                  <a:gd name="connsiteY0" fmla="*/ 0 h 207169"/>
                  <a:gd name="connsiteX1" fmla="*/ 393303 w 500062"/>
                  <a:gd name="connsiteY1" fmla="*/ 73818 h 207169"/>
                  <a:gd name="connsiteX2" fmla="*/ 492918 w 500062"/>
                  <a:gd name="connsiteY2" fmla="*/ 147241 h 207169"/>
                  <a:gd name="connsiteX3" fmla="*/ 490537 w 500062"/>
                  <a:gd name="connsiteY3" fmla="*/ 188119 h 207169"/>
                  <a:gd name="connsiteX4" fmla="*/ 500062 w 500062"/>
                  <a:gd name="connsiteY4" fmla="*/ 202407 h 207169"/>
                  <a:gd name="connsiteX5" fmla="*/ 26194 w 500062"/>
                  <a:gd name="connsiteY5" fmla="*/ 190500 h 207169"/>
                  <a:gd name="connsiteX6" fmla="*/ 0 w 500062"/>
                  <a:gd name="connsiteY6" fmla="*/ 207169 h 207169"/>
                  <a:gd name="connsiteX7" fmla="*/ 23813 w 500062"/>
                  <a:gd name="connsiteY7" fmla="*/ 144860 h 207169"/>
                  <a:gd name="connsiteX8" fmla="*/ 261542 w 500062"/>
                  <a:gd name="connsiteY8" fmla="*/ 0 h 207169"/>
                  <a:gd name="connsiteX0" fmla="*/ 261542 w 500062"/>
                  <a:gd name="connsiteY0" fmla="*/ 0 h 207169"/>
                  <a:gd name="connsiteX1" fmla="*/ 393303 w 500062"/>
                  <a:gd name="connsiteY1" fmla="*/ 73818 h 207169"/>
                  <a:gd name="connsiteX2" fmla="*/ 492918 w 500062"/>
                  <a:gd name="connsiteY2" fmla="*/ 147241 h 207169"/>
                  <a:gd name="connsiteX3" fmla="*/ 490537 w 500062"/>
                  <a:gd name="connsiteY3" fmla="*/ 188119 h 207169"/>
                  <a:gd name="connsiteX4" fmla="*/ 500062 w 500062"/>
                  <a:gd name="connsiteY4" fmla="*/ 202407 h 207169"/>
                  <a:gd name="connsiteX5" fmla="*/ 40482 w 500062"/>
                  <a:gd name="connsiteY5" fmla="*/ 207169 h 207169"/>
                  <a:gd name="connsiteX6" fmla="*/ 0 w 500062"/>
                  <a:gd name="connsiteY6" fmla="*/ 207169 h 207169"/>
                  <a:gd name="connsiteX7" fmla="*/ 23813 w 500062"/>
                  <a:gd name="connsiteY7" fmla="*/ 144860 h 207169"/>
                  <a:gd name="connsiteX8" fmla="*/ 261542 w 500062"/>
                  <a:gd name="connsiteY8" fmla="*/ 0 h 207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0062" h="207169" extrusionOk="0">
                    <a:moveTo>
                      <a:pt x="261542" y="0"/>
                    </a:moveTo>
                    <a:lnTo>
                      <a:pt x="393303" y="73818"/>
                    </a:lnTo>
                    <a:lnTo>
                      <a:pt x="492918" y="147241"/>
                    </a:lnTo>
                    <a:lnTo>
                      <a:pt x="490537" y="188119"/>
                    </a:lnTo>
                    <a:lnTo>
                      <a:pt x="500062" y="202407"/>
                    </a:lnTo>
                    <a:lnTo>
                      <a:pt x="40482" y="207169"/>
                    </a:lnTo>
                    <a:lnTo>
                      <a:pt x="0" y="207169"/>
                    </a:lnTo>
                    <a:lnTo>
                      <a:pt x="23813" y="144860"/>
                    </a:lnTo>
                    <a:lnTo>
                      <a:pt x="261542"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sp>
            <p:nvSpPr>
              <p:cNvPr id="21" name="Rechteck 20"/>
              <p:cNvSpPr/>
              <p:nvPr/>
            </p:nvSpPr>
            <p:spPr bwMode="auto">
              <a:xfrm>
                <a:off x="11006138" y="1645444"/>
                <a:ext cx="50006" cy="207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sp>
            <p:nvSpPr>
              <p:cNvPr id="22" name="Rechteck 21"/>
              <p:cNvSpPr/>
              <p:nvPr/>
            </p:nvSpPr>
            <p:spPr bwMode="auto">
              <a:xfrm>
                <a:off x="11202249" y="1645444"/>
                <a:ext cx="72970" cy="207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sp>
            <p:nvSpPr>
              <p:cNvPr id="23" name="Rechteck 22"/>
              <p:cNvSpPr/>
              <p:nvPr/>
            </p:nvSpPr>
            <p:spPr bwMode="auto">
              <a:xfrm>
                <a:off x="11390458" y="1645444"/>
                <a:ext cx="72970" cy="207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sp>
            <p:nvSpPr>
              <p:cNvPr id="24" name="Rechteck 15"/>
              <p:cNvSpPr/>
              <p:nvPr/>
            </p:nvSpPr>
            <p:spPr bwMode="auto">
              <a:xfrm rot="5400000">
                <a:off x="11195159" y="1598623"/>
                <a:ext cx="52866" cy="521493"/>
              </a:xfrm>
              <a:custGeom>
                <a:avLst/>
                <a:gdLst>
                  <a:gd name="connsiteX0" fmla="*/ 0 w 45719"/>
                  <a:gd name="connsiteY0" fmla="*/ 0 h 500062"/>
                  <a:gd name="connsiteX1" fmla="*/ 45719 w 45719"/>
                  <a:gd name="connsiteY1" fmla="*/ 0 h 500062"/>
                  <a:gd name="connsiteX2" fmla="*/ 45719 w 45719"/>
                  <a:gd name="connsiteY2" fmla="*/ 500062 h 500062"/>
                  <a:gd name="connsiteX3" fmla="*/ 0 w 45719"/>
                  <a:gd name="connsiteY3" fmla="*/ 500062 h 500062"/>
                  <a:gd name="connsiteX4" fmla="*/ 0 w 45719"/>
                  <a:gd name="connsiteY4" fmla="*/ 0 h 500062"/>
                  <a:gd name="connsiteX0" fmla="*/ 0 w 52866"/>
                  <a:gd name="connsiteY0" fmla="*/ 0 h 521493"/>
                  <a:gd name="connsiteX1" fmla="*/ 45719 w 52866"/>
                  <a:gd name="connsiteY1" fmla="*/ 0 h 521493"/>
                  <a:gd name="connsiteX2" fmla="*/ 52866 w 52866"/>
                  <a:gd name="connsiteY2" fmla="*/ 521493 h 521493"/>
                  <a:gd name="connsiteX3" fmla="*/ 0 w 52866"/>
                  <a:gd name="connsiteY3" fmla="*/ 500062 h 521493"/>
                  <a:gd name="connsiteX4" fmla="*/ 0 w 52866"/>
                  <a:gd name="connsiteY4" fmla="*/ 0 h 52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66" h="521493" extrusionOk="0">
                    <a:moveTo>
                      <a:pt x="0" y="0"/>
                    </a:moveTo>
                    <a:lnTo>
                      <a:pt x="45719" y="0"/>
                    </a:lnTo>
                    <a:cubicBezTo>
                      <a:pt x="48101" y="173831"/>
                      <a:pt x="50484" y="347662"/>
                      <a:pt x="52866" y="521493"/>
                    </a:cubicBezTo>
                    <a:lnTo>
                      <a:pt x="0" y="500062"/>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grpSp>
        <p:pic>
          <p:nvPicPr>
            <p:cNvPr id="19" name="Grafik 18"/>
            <p:cNvPicPr>
              <a:picLocks noChangeAspect="1"/>
            </p:cNvPicPr>
            <p:nvPr/>
          </p:nvPicPr>
          <p:blipFill>
            <a:blip r:embed="rId3"/>
            <a:stretch/>
          </p:blipFill>
          <p:spPr bwMode="auto">
            <a:xfrm>
              <a:off x="10867802" y="1247312"/>
              <a:ext cx="970883" cy="819296"/>
            </a:xfrm>
            <a:prstGeom prst="rect">
              <a:avLst/>
            </a:prstGeom>
          </p:spPr>
        </p:pic>
      </p:grpSp>
      <p:sp>
        <p:nvSpPr>
          <p:cNvPr id="2" name="Textplatzhalter 3">
            <a:extLst>
              <a:ext uri="{FF2B5EF4-FFF2-40B4-BE49-F238E27FC236}">
                <a16:creationId xmlns:a16="http://schemas.microsoft.com/office/drawing/2014/main" id="{274FD27B-5E1A-D843-1C57-C7479BB5AF83}"/>
              </a:ext>
            </a:extLst>
          </p:cNvPr>
          <p:cNvSpPr txBox="1">
            <a:spLocks/>
          </p:cNvSpPr>
          <p:nvPr/>
        </p:nvSpPr>
        <p:spPr>
          <a:xfrm>
            <a:off x="967069" y="4341740"/>
            <a:ext cx="4446269" cy="1024713"/>
          </a:xfrm>
          <a:prstGeom prst="rect">
            <a:avLst/>
          </a:prstGeom>
          <a:solidFill>
            <a:srgbClr val="FBF3E8"/>
          </a:solidFill>
        </p:spPr>
        <p:txBody>
          <a:bodyPr vert="horz" wrap="square" lIns="216000" tIns="216000" rIns="144000" bIns="216000" rtlCol="0" anchor="ctr" anchorCtr="0">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2200"/>
              </a:lnSpc>
              <a:spcBef>
                <a:spcPts val="600"/>
              </a:spcBef>
            </a:pPr>
            <a:r>
              <a:rPr lang="en-US" sz="1600" dirty="0">
                <a:solidFill>
                  <a:schemeClr val="tx1"/>
                </a:solidFill>
              </a:rPr>
              <a:t>In 2024, funding was approved for </a:t>
            </a:r>
            <a:r>
              <a:rPr lang="en-GB" sz="1600" dirty="0">
                <a:solidFill>
                  <a:schemeClr val="tx1"/>
                </a:solidFill>
              </a:rPr>
              <a:t>occupational advancement</a:t>
            </a:r>
            <a:r>
              <a:rPr lang="en-US" sz="1600" dirty="0">
                <a:solidFill>
                  <a:schemeClr val="tx1"/>
                </a:solidFill>
              </a:rPr>
              <a:t> for</a:t>
            </a:r>
            <a:r>
              <a:rPr lang="de-DE" sz="1600" dirty="0">
                <a:solidFill>
                  <a:schemeClr val="tx1"/>
                </a:solidFill>
              </a:rPr>
              <a:t> </a:t>
            </a:r>
            <a:r>
              <a:rPr lang="de-DE" sz="2800" spc="50" dirty="0">
                <a:solidFill>
                  <a:schemeClr val="tx1"/>
                </a:solidFill>
              </a:rPr>
              <a:t>189.691</a:t>
            </a:r>
            <a:r>
              <a:rPr lang="de-DE" sz="1600" spc="50" dirty="0">
                <a:solidFill>
                  <a:schemeClr val="tx1"/>
                </a:solidFill>
              </a:rPr>
              <a:t> </a:t>
            </a:r>
            <a:r>
              <a:rPr lang="en-US" sz="1600" dirty="0">
                <a:solidFill>
                  <a:schemeClr val="tx1"/>
                </a:solidFill>
              </a:rPr>
              <a:t>people</a:t>
            </a:r>
            <a:r>
              <a:rPr lang="de-DE" sz="1600" dirty="0">
                <a:solidFill>
                  <a:schemeClr val="tx1"/>
                </a:solidFill>
              </a:rPr>
              <a:t>*</a:t>
            </a:r>
          </a:p>
        </p:txBody>
      </p:sp>
      <p:sp>
        <p:nvSpPr>
          <p:cNvPr id="4" name="Textfeld 3">
            <a:extLst>
              <a:ext uri="{FF2B5EF4-FFF2-40B4-BE49-F238E27FC236}">
                <a16:creationId xmlns:a16="http://schemas.microsoft.com/office/drawing/2014/main" id="{C68F0FAB-AB20-D15A-057F-C5C03BC9F8D5}"/>
              </a:ext>
            </a:extLst>
          </p:cNvPr>
          <p:cNvSpPr txBox="1"/>
          <p:nvPr/>
        </p:nvSpPr>
        <p:spPr>
          <a:xfrm>
            <a:off x="281032" y="5624982"/>
            <a:ext cx="6120418" cy="261610"/>
          </a:xfrm>
          <a:prstGeom prst="rect">
            <a:avLst/>
          </a:prstGeom>
          <a:noFill/>
        </p:spPr>
        <p:txBody>
          <a:bodyPr wrap="square" rtlCol="0">
            <a:spAutoFit/>
          </a:bodyPr>
          <a:lstStyle/>
          <a:p>
            <a:r>
              <a:rPr lang="de-DE" sz="1100" dirty="0">
                <a:hlinkClick r:id="rId4">
                  <a:extLst>
                    <a:ext uri="{A12FA001-AC4F-418D-AE19-62706E023703}">
                      <ahyp:hlinkClr xmlns:ahyp="http://schemas.microsoft.com/office/drawing/2018/hyperlinkcolor" val="tx"/>
                    </a:ext>
                  </a:extLst>
                </a:hlinkClick>
              </a:rPr>
              <a:t>*</a:t>
            </a:r>
            <a:r>
              <a:rPr lang="de-DE" sz="1000" dirty="0">
                <a:solidFill>
                  <a:srgbClr val="0563C1"/>
                </a:solidFill>
                <a:hlinkClick r:id="rId4">
                  <a:extLst>
                    <a:ext uri="{A12FA001-AC4F-418D-AE19-62706E023703}">
                      <ahyp:hlinkClr xmlns:ahyp="http://schemas.microsoft.com/office/drawing/2018/hyperlinkcolor" val="tx"/>
                    </a:ext>
                  </a:extLst>
                </a:hlinkClick>
              </a:rPr>
              <a:t>https://www-genesis.destatis.de/datenbank/online/statistic/21421/table/21421-0001</a:t>
            </a:r>
            <a:r>
              <a:rPr lang="de-DE" sz="1000" dirty="0"/>
              <a:t> </a:t>
            </a:r>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0" name="Textplatzhalter 3"/>
          <p:cNvSpPr txBox="1"/>
          <p:nvPr/>
        </p:nvSpPr>
        <p:spPr bwMode="auto">
          <a:xfrm>
            <a:off x="4824000" y="2520000"/>
            <a:ext cx="2520000" cy="900000"/>
          </a:xfrm>
          <a:prstGeom prst="rect">
            <a:avLst/>
          </a:prstGeom>
          <a:solidFill>
            <a:srgbClr val="D6851B"/>
          </a:solidFill>
        </p:spPr>
        <p:txBody>
          <a:bodyPr vert="horz" wrap="square" lIns="144000" tIns="108000" rIns="144000" bIns="14400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en-GB" sz="2400" dirty="0"/>
              <a:t>Businesses</a:t>
            </a:r>
          </a:p>
        </p:txBody>
      </p:sp>
      <p:sp>
        <p:nvSpPr>
          <p:cNvPr id="3" name="Titel 2"/>
          <p:cNvSpPr>
            <a:spLocks noGrp="1"/>
          </p:cNvSpPr>
          <p:nvPr>
            <p:ph type="title"/>
          </p:nvPr>
        </p:nvSpPr>
        <p:spPr bwMode="auto"/>
        <p:txBody>
          <a:bodyPr/>
          <a:lstStyle/>
          <a:p>
            <a:pPr>
              <a:defRPr/>
            </a:pPr>
            <a:r>
              <a:rPr lang="en-GB" dirty="0"/>
              <a:t>8 Participation in continuing education </a:t>
            </a:r>
          </a:p>
        </p:txBody>
      </p:sp>
      <p:sp>
        <p:nvSpPr>
          <p:cNvPr id="13" name="Textplatzhalter 3"/>
          <p:cNvSpPr txBox="1"/>
          <p:nvPr/>
        </p:nvSpPr>
        <p:spPr bwMode="auto">
          <a:xfrm>
            <a:off x="661989" y="1056658"/>
            <a:ext cx="3600000" cy="947709"/>
          </a:xfrm>
          <a:prstGeom prst="rect">
            <a:avLst/>
          </a:prstGeom>
          <a:solidFill>
            <a:srgbClr val="FBF3E8"/>
          </a:solidFill>
        </p:spPr>
        <p:txBody>
          <a:bodyPr vert="horz" wrap="square" lIns="180000" tIns="216000" rIns="144000" bIns="180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defRPr/>
            </a:pPr>
            <a:r>
              <a:rPr lang="en-GB" sz="2400" dirty="0">
                <a:solidFill>
                  <a:schemeClr val="tx1"/>
                </a:solidFill>
              </a:rPr>
              <a:t>€ 46.4 bn</a:t>
            </a:r>
            <a:r>
              <a:rPr lang="en-GB" sz="1600" dirty="0">
                <a:solidFill>
                  <a:schemeClr val="tx1"/>
                </a:solidFill>
              </a:rPr>
              <a:t> = total investment by business in 2022*</a:t>
            </a:r>
          </a:p>
        </p:txBody>
      </p:sp>
      <p:sp>
        <p:nvSpPr>
          <p:cNvPr id="15" name="Textplatzhalter 3"/>
          <p:cNvSpPr txBox="1"/>
          <p:nvPr/>
        </p:nvSpPr>
        <p:spPr bwMode="auto">
          <a:xfrm>
            <a:off x="661990" y="2052618"/>
            <a:ext cx="1728000" cy="1118612"/>
          </a:xfrm>
          <a:prstGeom prst="rect">
            <a:avLst/>
          </a:prstGeom>
          <a:solidFill>
            <a:srgbClr val="FBF3E8"/>
          </a:solidFill>
        </p:spPr>
        <p:txBody>
          <a:bodyPr vert="horz" wrap="square" lIns="180000" tIns="36000" rIns="108000" bIns="180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400"/>
              </a:lnSpc>
              <a:spcBef>
                <a:spcPts val="600"/>
              </a:spcBef>
              <a:defRPr/>
            </a:pPr>
            <a:r>
              <a:rPr lang="en-GB" sz="1600" dirty="0">
                <a:solidFill>
                  <a:schemeClr val="tx1"/>
                </a:solidFill>
              </a:rPr>
              <a:t>of which </a:t>
            </a:r>
            <a:br>
              <a:rPr lang="en-GB" sz="1600" dirty="0">
                <a:solidFill>
                  <a:schemeClr val="tx1"/>
                </a:solidFill>
              </a:rPr>
            </a:br>
            <a:r>
              <a:rPr lang="en-GB" sz="2400" dirty="0">
                <a:solidFill>
                  <a:schemeClr val="tx1"/>
                </a:solidFill>
              </a:rPr>
              <a:t>€ 24,4 bn</a:t>
            </a:r>
            <a:r>
              <a:rPr lang="en-GB" sz="1000" dirty="0">
                <a:solidFill>
                  <a:schemeClr val="tx1"/>
                </a:solidFill>
              </a:rPr>
              <a:t> </a:t>
            </a:r>
            <a:r>
              <a:rPr lang="en-GB" sz="2400" dirty="0">
                <a:solidFill>
                  <a:schemeClr val="tx1"/>
                </a:solidFill>
              </a:rPr>
              <a:t> </a:t>
            </a:r>
            <a:br>
              <a:rPr lang="en-GB" sz="2400" dirty="0">
                <a:solidFill>
                  <a:schemeClr val="tx1"/>
                </a:solidFill>
              </a:rPr>
            </a:br>
            <a:r>
              <a:rPr lang="en-GB" sz="1600" dirty="0">
                <a:solidFill>
                  <a:schemeClr val="tx1"/>
                </a:solidFill>
              </a:rPr>
              <a:t>was direct costs</a:t>
            </a:r>
          </a:p>
        </p:txBody>
      </p:sp>
      <p:sp>
        <p:nvSpPr>
          <p:cNvPr id="9" name="Textplatzhalter 3"/>
          <p:cNvSpPr txBox="1"/>
          <p:nvPr/>
        </p:nvSpPr>
        <p:spPr bwMode="auto">
          <a:xfrm>
            <a:off x="2461989" y="2052618"/>
            <a:ext cx="1800000" cy="1118612"/>
          </a:xfrm>
          <a:prstGeom prst="rect">
            <a:avLst/>
          </a:prstGeom>
          <a:solidFill>
            <a:srgbClr val="FBF3E8"/>
          </a:solidFill>
        </p:spPr>
        <p:txBody>
          <a:bodyPr vert="horz" wrap="square" lIns="180000" tIns="36000" rIns="108000" bIns="180000" rtlCol="0" anchor="t"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400"/>
              </a:lnSpc>
              <a:spcBef>
                <a:spcPts val="600"/>
              </a:spcBef>
              <a:defRPr/>
            </a:pPr>
            <a:r>
              <a:rPr lang="en-GB" sz="1600" dirty="0">
                <a:solidFill>
                  <a:schemeClr val="tx1"/>
                </a:solidFill>
              </a:rPr>
              <a:t>of which </a:t>
            </a:r>
            <a:br>
              <a:rPr lang="en-GB" sz="1600" dirty="0">
                <a:solidFill>
                  <a:schemeClr val="tx1"/>
                </a:solidFill>
              </a:rPr>
            </a:br>
            <a:r>
              <a:rPr lang="en-GB" sz="2400" dirty="0">
                <a:solidFill>
                  <a:schemeClr val="tx1"/>
                </a:solidFill>
              </a:rPr>
              <a:t>€ 22 bn</a:t>
            </a:r>
            <a:r>
              <a:rPr lang="en-GB" sz="1000" dirty="0">
                <a:solidFill>
                  <a:schemeClr val="tx1"/>
                </a:solidFill>
              </a:rPr>
              <a:t> </a:t>
            </a:r>
            <a:r>
              <a:rPr lang="en-GB" sz="2400" dirty="0">
                <a:solidFill>
                  <a:schemeClr val="tx1"/>
                </a:solidFill>
              </a:rPr>
              <a:t> </a:t>
            </a:r>
            <a:br>
              <a:rPr lang="en-GB" sz="2400" dirty="0">
                <a:solidFill>
                  <a:schemeClr val="tx1"/>
                </a:solidFill>
              </a:rPr>
            </a:br>
            <a:r>
              <a:rPr lang="en-GB" sz="1600" dirty="0">
                <a:solidFill>
                  <a:schemeClr val="tx1"/>
                </a:solidFill>
              </a:rPr>
              <a:t>was indirect costs</a:t>
            </a:r>
          </a:p>
        </p:txBody>
      </p:sp>
      <p:sp>
        <p:nvSpPr>
          <p:cNvPr id="14" name="Textplatzhalter 3"/>
          <p:cNvSpPr txBox="1"/>
          <p:nvPr/>
        </p:nvSpPr>
        <p:spPr bwMode="auto">
          <a:xfrm>
            <a:off x="8107736" y="1058660"/>
            <a:ext cx="3600000" cy="2030644"/>
          </a:xfrm>
          <a:prstGeom prst="rect">
            <a:avLst/>
          </a:prstGeom>
          <a:solidFill>
            <a:srgbClr val="FBF3E8"/>
          </a:solidFill>
        </p:spPr>
        <p:txBody>
          <a:bodyPr vert="horz" wrap="square" lIns="216000" tIns="216000" rIns="144000" bIns="108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defRPr/>
            </a:pPr>
            <a:r>
              <a:rPr lang="en-GB" sz="2400" dirty="0">
                <a:solidFill>
                  <a:schemeClr val="tx1"/>
                </a:solidFill>
              </a:rPr>
              <a:t>44% </a:t>
            </a:r>
            <a:r>
              <a:rPr lang="en-GB" sz="1600" dirty="0">
                <a:solidFill>
                  <a:schemeClr val="tx1"/>
                </a:solidFill>
              </a:rPr>
              <a:t> of German companies participated in continuing education in 2024 (by covering the costs and/or releasing employees)</a:t>
            </a:r>
            <a:br>
              <a:rPr lang="en-GB" sz="1600" dirty="0">
                <a:solidFill>
                  <a:schemeClr val="tx1"/>
                </a:solidFill>
              </a:rPr>
            </a:br>
            <a:br>
              <a:rPr lang="en-GB" sz="1600" dirty="0">
                <a:solidFill>
                  <a:schemeClr val="tx1"/>
                </a:solidFill>
              </a:rPr>
            </a:br>
            <a:r>
              <a:rPr lang="en-GB" sz="1600" dirty="0">
                <a:solidFill>
                  <a:schemeClr val="tx1"/>
                </a:solidFill>
              </a:rPr>
              <a:t>In pandemic-impacted 2020 just </a:t>
            </a:r>
            <a:r>
              <a:rPr lang="en-GB" sz="2400" dirty="0">
                <a:solidFill>
                  <a:schemeClr val="tx1"/>
                </a:solidFill>
              </a:rPr>
              <a:t>34%</a:t>
            </a:r>
            <a:endParaRPr lang="en-GB" sz="1600" dirty="0">
              <a:solidFill>
                <a:schemeClr val="tx1"/>
              </a:solidFill>
            </a:endParaRPr>
          </a:p>
        </p:txBody>
      </p:sp>
      <p:sp>
        <p:nvSpPr>
          <p:cNvPr id="11" name="Textplatzhalter 3"/>
          <p:cNvSpPr txBox="1"/>
          <p:nvPr/>
        </p:nvSpPr>
        <p:spPr bwMode="auto">
          <a:xfrm>
            <a:off x="1811745" y="3758626"/>
            <a:ext cx="4284255" cy="1077425"/>
          </a:xfrm>
          <a:prstGeom prst="rect">
            <a:avLst/>
          </a:prstGeom>
          <a:solidFill>
            <a:srgbClr val="FBF3E8"/>
          </a:solidFill>
        </p:spPr>
        <p:txBody>
          <a:bodyPr vert="horz" wrap="square" lIns="216000" tIns="216000" rIns="144000" bIns="180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400"/>
              </a:spcBef>
              <a:spcAft>
                <a:spcPts val="400"/>
              </a:spcAft>
              <a:defRPr/>
            </a:pPr>
            <a:r>
              <a:rPr lang="en-GB" sz="2400" dirty="0">
                <a:solidFill>
                  <a:schemeClr val="tx1"/>
                </a:solidFill>
              </a:rPr>
              <a:t>97% </a:t>
            </a:r>
            <a:r>
              <a:rPr lang="en-GB" sz="1600" dirty="0">
                <a:solidFill>
                  <a:schemeClr val="tx1"/>
                </a:solidFill>
              </a:rPr>
              <a:t>of large businesses and </a:t>
            </a:r>
          </a:p>
          <a:p>
            <a:pPr>
              <a:lnSpc>
                <a:spcPts val="2200"/>
              </a:lnSpc>
              <a:spcBef>
                <a:spcPts val="400"/>
              </a:spcBef>
              <a:spcAft>
                <a:spcPts val="400"/>
              </a:spcAft>
              <a:defRPr/>
            </a:pPr>
            <a:r>
              <a:rPr lang="en-GB" sz="2400" dirty="0">
                <a:solidFill>
                  <a:schemeClr val="tx1"/>
                </a:solidFill>
              </a:rPr>
              <a:t>34% </a:t>
            </a:r>
            <a:r>
              <a:rPr lang="en-GB" sz="1600" dirty="0">
                <a:solidFill>
                  <a:schemeClr val="tx1"/>
                </a:solidFill>
              </a:rPr>
              <a:t>of micro businesses participated in 2024</a:t>
            </a:r>
          </a:p>
        </p:txBody>
      </p:sp>
      <p:sp>
        <p:nvSpPr>
          <p:cNvPr id="12" name="Textplatzhalter 3"/>
          <p:cNvSpPr txBox="1"/>
          <p:nvPr/>
        </p:nvSpPr>
        <p:spPr bwMode="auto">
          <a:xfrm>
            <a:off x="7356000" y="3772239"/>
            <a:ext cx="3600000" cy="1229838"/>
          </a:xfrm>
          <a:prstGeom prst="rect">
            <a:avLst/>
          </a:prstGeom>
          <a:solidFill>
            <a:srgbClr val="FBF3E8"/>
          </a:solidFill>
        </p:spPr>
        <p:txBody>
          <a:bodyPr vert="horz" wrap="square" lIns="216000" tIns="216000" rIns="144000" bIns="180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buClr>
                <a:srgbClr val="D6851B"/>
              </a:buClr>
              <a:buSzPct val="65000"/>
              <a:defRPr/>
            </a:pPr>
            <a:r>
              <a:rPr lang="en-GB" sz="2400" dirty="0">
                <a:solidFill>
                  <a:schemeClr val="tx1"/>
                </a:solidFill>
              </a:rPr>
              <a:t>29% </a:t>
            </a:r>
            <a:r>
              <a:rPr lang="en-GB" sz="1600" dirty="0">
                <a:solidFill>
                  <a:schemeClr val="tx1"/>
                </a:solidFill>
              </a:rPr>
              <a:t>of employees participated in continuing education measures in 2022</a:t>
            </a:r>
          </a:p>
        </p:txBody>
      </p:sp>
      <p:pic>
        <p:nvPicPr>
          <p:cNvPr id="19" name="Grafik 18"/>
          <p:cNvPicPr>
            <a:picLocks noChangeAspect="1"/>
          </p:cNvPicPr>
          <p:nvPr/>
        </p:nvPicPr>
        <p:blipFill>
          <a:blip r:embed="rId3"/>
          <a:stretch/>
        </p:blipFill>
        <p:spPr bwMode="auto">
          <a:xfrm>
            <a:off x="5209508" y="1320622"/>
            <a:ext cx="1977437" cy="1456283"/>
          </a:xfrm>
          <a:prstGeom prst="rect">
            <a:avLst/>
          </a:prstGeom>
        </p:spPr>
      </p:pic>
      <p:sp>
        <p:nvSpPr>
          <p:cNvPr id="17" name="Rechteck 16">
            <a:extLst>
              <a:ext uri="{FF2B5EF4-FFF2-40B4-BE49-F238E27FC236}">
                <a16:creationId xmlns:a16="http://schemas.microsoft.com/office/drawing/2014/main" id="{BF4849F6-0B04-40E8-935A-5A6C755CB473}"/>
              </a:ext>
            </a:extLst>
          </p:cNvPr>
          <p:cNvSpPr/>
          <p:nvPr/>
        </p:nvSpPr>
        <p:spPr>
          <a:xfrm>
            <a:off x="525581" y="5464202"/>
            <a:ext cx="7776207" cy="246221"/>
          </a:xfrm>
          <a:prstGeom prst="rect">
            <a:avLst/>
          </a:prstGeom>
        </p:spPr>
        <p:txBody>
          <a:bodyPr wrap="square">
            <a:spAutoFit/>
          </a:bodyPr>
          <a:lstStyle/>
          <a:p>
            <a:r>
              <a:rPr lang="de-DE" sz="1000" dirty="0"/>
              <a:t>* </a:t>
            </a:r>
            <a:r>
              <a:rPr lang="de-DE" sz="1000" dirty="0">
                <a:hlinkClick r:id="rId4"/>
              </a:rPr>
              <a:t>https://www.iwkoeln.de/studien/susanne-seyda-sabine-koehne-finster-thomas-schleiermacher-investitionsvolumen-auf-hoechststand.html</a:t>
            </a:r>
            <a:endParaRPr lang="de-DE" sz="1000" dirty="0"/>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el 2"/>
          <p:cNvSpPr>
            <a:spLocks noGrp="1"/>
          </p:cNvSpPr>
          <p:nvPr>
            <p:ph type="title"/>
          </p:nvPr>
        </p:nvSpPr>
        <p:spPr bwMode="auto"/>
        <p:txBody>
          <a:bodyPr/>
          <a:lstStyle/>
          <a:p>
            <a:pPr>
              <a:defRPr/>
            </a:pPr>
            <a:r>
              <a:rPr lang="en-GB" dirty="0"/>
              <a:t>8 Participation in continuing education </a:t>
            </a:r>
          </a:p>
        </p:txBody>
      </p:sp>
      <p:sp>
        <p:nvSpPr>
          <p:cNvPr id="13" name="Textplatzhalter 3"/>
          <p:cNvSpPr txBox="1"/>
          <p:nvPr/>
        </p:nvSpPr>
        <p:spPr bwMode="auto">
          <a:xfrm>
            <a:off x="663659" y="1054511"/>
            <a:ext cx="4094568" cy="1120783"/>
          </a:xfrm>
          <a:prstGeom prst="rect">
            <a:avLst/>
          </a:prstGeom>
          <a:solidFill>
            <a:srgbClr val="FBF3E8"/>
          </a:solidFill>
        </p:spPr>
        <p:txBody>
          <a:bodyPr vert="horz" wrap="square" lIns="216000" tIns="144000" rIns="108000" bIns="144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defRPr/>
            </a:pPr>
            <a:r>
              <a:rPr lang="en-GB" sz="2800" dirty="0">
                <a:solidFill>
                  <a:schemeClr val="tx1"/>
                </a:solidFill>
              </a:rPr>
              <a:t>52% </a:t>
            </a:r>
            <a:r>
              <a:rPr lang="en-GB" sz="1600" dirty="0">
                <a:solidFill>
                  <a:schemeClr val="tx1"/>
                </a:solidFill>
              </a:rPr>
              <a:t>of the adult population </a:t>
            </a:r>
            <a:br>
              <a:rPr lang="en-GB" sz="1600" dirty="0">
                <a:solidFill>
                  <a:schemeClr val="tx1"/>
                </a:solidFill>
              </a:rPr>
            </a:br>
            <a:r>
              <a:rPr lang="en-GB" sz="1600" dirty="0">
                <a:solidFill>
                  <a:schemeClr val="tx1"/>
                </a:solidFill>
              </a:rPr>
              <a:t>(18–64) participated in continuing education in 2022</a:t>
            </a:r>
          </a:p>
        </p:txBody>
      </p:sp>
      <p:sp>
        <p:nvSpPr>
          <p:cNvPr id="14" name="Textplatzhalter 3"/>
          <p:cNvSpPr txBox="1"/>
          <p:nvPr/>
        </p:nvSpPr>
        <p:spPr bwMode="auto">
          <a:xfrm>
            <a:off x="7585933" y="1327678"/>
            <a:ext cx="4140000" cy="838655"/>
          </a:xfrm>
          <a:prstGeom prst="rect">
            <a:avLst/>
          </a:prstGeom>
          <a:solidFill>
            <a:srgbClr val="FBF3E8"/>
          </a:solidFill>
        </p:spPr>
        <p:txBody>
          <a:bodyPr vert="horz" wrap="square" lIns="216000" tIns="144000" rIns="108000" bIns="144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defRPr/>
            </a:pPr>
            <a:r>
              <a:rPr lang="en-GB" sz="2400" dirty="0">
                <a:solidFill>
                  <a:schemeClr val="tx1"/>
                </a:solidFill>
              </a:rPr>
              <a:t>48% </a:t>
            </a:r>
            <a:r>
              <a:rPr lang="en-GB" sz="1600" dirty="0">
                <a:solidFill>
                  <a:schemeClr val="tx1"/>
                </a:solidFill>
              </a:rPr>
              <a:t>of the adult population participated in company-based continuing education in 2022</a:t>
            </a:r>
          </a:p>
        </p:txBody>
      </p:sp>
      <p:sp>
        <p:nvSpPr>
          <p:cNvPr id="15" name="Textplatzhalter 3"/>
          <p:cNvSpPr txBox="1"/>
          <p:nvPr/>
        </p:nvSpPr>
        <p:spPr bwMode="auto">
          <a:xfrm>
            <a:off x="688775" y="2580921"/>
            <a:ext cx="3600000" cy="1161435"/>
          </a:xfrm>
          <a:prstGeom prst="rect">
            <a:avLst/>
          </a:prstGeom>
          <a:solidFill>
            <a:srgbClr val="FBF3E8"/>
          </a:solidFill>
        </p:spPr>
        <p:txBody>
          <a:bodyPr vert="horz" wrap="square" lIns="216000" tIns="144000" rIns="108000" bIns="144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defRPr/>
            </a:pPr>
            <a:r>
              <a:rPr lang="en-GB" sz="1600" dirty="0">
                <a:solidFill>
                  <a:schemeClr val="tx1"/>
                </a:solidFill>
              </a:rPr>
              <a:t>The participation rate in individual occupationally related continuing education was </a:t>
            </a:r>
            <a:r>
              <a:rPr lang="en-GB" sz="2800" dirty="0">
                <a:solidFill>
                  <a:schemeClr val="tx1"/>
                </a:solidFill>
              </a:rPr>
              <a:t>8% </a:t>
            </a:r>
            <a:r>
              <a:rPr lang="en-GB" sz="2400" dirty="0">
                <a:solidFill>
                  <a:schemeClr val="tx1"/>
                </a:solidFill>
              </a:rPr>
              <a:t>in 2022</a:t>
            </a:r>
            <a:endParaRPr lang="en-GB" dirty="0">
              <a:solidFill>
                <a:schemeClr val="tx1"/>
              </a:solidFill>
            </a:endParaRPr>
          </a:p>
        </p:txBody>
      </p:sp>
      <p:sp>
        <p:nvSpPr>
          <p:cNvPr id="16" name="Textplatzhalter 3"/>
          <p:cNvSpPr txBox="1"/>
          <p:nvPr/>
        </p:nvSpPr>
        <p:spPr bwMode="auto">
          <a:xfrm>
            <a:off x="8112575" y="2580921"/>
            <a:ext cx="3600000" cy="838655"/>
          </a:xfrm>
          <a:prstGeom prst="rect">
            <a:avLst/>
          </a:prstGeom>
          <a:solidFill>
            <a:srgbClr val="FBF3E8"/>
          </a:solidFill>
        </p:spPr>
        <p:txBody>
          <a:bodyPr vert="horz" wrap="square" lIns="216000" tIns="144000" rIns="108000" bIns="144000" rtlCol="0" anchor="ctr"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defRPr/>
            </a:pPr>
            <a:r>
              <a:rPr lang="en-GB" sz="1600" dirty="0">
                <a:solidFill>
                  <a:schemeClr val="tx1"/>
                </a:solidFill>
              </a:rPr>
              <a:t>Participation rises significantly in line with school-leaving certificate or training qualification	</a:t>
            </a:r>
          </a:p>
        </p:txBody>
      </p:sp>
      <p:sp>
        <p:nvSpPr>
          <p:cNvPr id="17" name="Textplatzhalter 3"/>
          <p:cNvSpPr txBox="1"/>
          <p:nvPr/>
        </p:nvSpPr>
        <p:spPr bwMode="auto">
          <a:xfrm>
            <a:off x="4360461" y="3994305"/>
            <a:ext cx="3600000" cy="838655"/>
          </a:xfrm>
          <a:prstGeom prst="rect">
            <a:avLst/>
          </a:prstGeom>
          <a:solidFill>
            <a:srgbClr val="FBF3E8"/>
          </a:solidFill>
        </p:spPr>
        <p:txBody>
          <a:bodyPr vert="horz" wrap="square" lIns="216000" tIns="144000" rIns="108000" bIns="144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defRPr/>
            </a:pPr>
            <a:r>
              <a:rPr lang="en-GB" sz="2800" dirty="0">
                <a:solidFill>
                  <a:schemeClr val="tx1"/>
                </a:solidFill>
              </a:rPr>
              <a:t>80,016</a:t>
            </a:r>
            <a:r>
              <a:rPr lang="en-GB" sz="1600" dirty="0">
                <a:solidFill>
                  <a:schemeClr val="tx1"/>
                </a:solidFill>
              </a:rPr>
              <a:t> vocational upskilling qualifications in 2024</a:t>
            </a:r>
          </a:p>
        </p:txBody>
      </p:sp>
      <p:sp>
        <p:nvSpPr>
          <p:cNvPr id="18" name="Textplatzhalter 3"/>
          <p:cNvSpPr txBox="1"/>
          <p:nvPr/>
        </p:nvSpPr>
        <p:spPr bwMode="auto">
          <a:xfrm>
            <a:off x="4824000" y="2520000"/>
            <a:ext cx="2520000" cy="900000"/>
          </a:xfrm>
          <a:prstGeom prst="rect">
            <a:avLst/>
          </a:prstGeom>
          <a:solidFill>
            <a:srgbClr val="D6851B"/>
          </a:solidFill>
        </p:spPr>
        <p:txBody>
          <a:bodyPr vert="horz" wrap="square" lIns="144000" tIns="108000" rIns="144000" bIns="14400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en-GB" sz="2400" dirty="0"/>
              <a:t>Individuals</a:t>
            </a:r>
          </a:p>
        </p:txBody>
      </p:sp>
      <p:pic>
        <p:nvPicPr>
          <p:cNvPr id="20" name="Grafik 19"/>
          <p:cNvPicPr>
            <a:picLocks noChangeAspect="1"/>
          </p:cNvPicPr>
          <p:nvPr/>
        </p:nvPicPr>
        <p:blipFill>
          <a:blip r:embed="rId3"/>
          <a:stretch/>
        </p:blipFill>
        <p:spPr bwMode="auto">
          <a:xfrm>
            <a:off x="6053970" y="1082901"/>
            <a:ext cx="786285" cy="1536555"/>
          </a:xfrm>
          <a:prstGeom prst="rect">
            <a:avLst/>
          </a:prstGeom>
        </p:spPr>
      </p:pic>
      <p:grpSp>
        <p:nvGrpSpPr>
          <p:cNvPr id="21" name="Gruppieren 20"/>
          <p:cNvGrpSpPr/>
          <p:nvPr/>
        </p:nvGrpSpPr>
        <p:grpSpPr bwMode="auto">
          <a:xfrm>
            <a:off x="5442557" y="1118359"/>
            <a:ext cx="634274" cy="1369507"/>
            <a:chOff x="2466852" y="4726567"/>
            <a:chExt cx="535353" cy="1155921"/>
          </a:xfrm>
        </p:grpSpPr>
        <p:sp>
          <p:nvSpPr>
            <p:cNvPr id="22" name="Rechteck: abgerundete Ecken 31"/>
            <p:cNvSpPr/>
            <p:nvPr/>
          </p:nvSpPr>
          <p:spPr bwMode="auto">
            <a:xfrm>
              <a:off x="2824520" y="5024046"/>
              <a:ext cx="171093" cy="858442"/>
            </a:xfrm>
            <a:custGeom>
              <a:avLst/>
              <a:gdLst>
                <a:gd name="connsiteX0" fmla="*/ 0 w 178594"/>
                <a:gd name="connsiteY0" fmla="*/ 29766 h 419253"/>
                <a:gd name="connsiteX1" fmla="*/ 29766 w 178594"/>
                <a:gd name="connsiteY1" fmla="*/ 0 h 419253"/>
                <a:gd name="connsiteX2" fmla="*/ 148828 w 178594"/>
                <a:gd name="connsiteY2" fmla="*/ 0 h 419253"/>
                <a:gd name="connsiteX3" fmla="*/ 178594 w 178594"/>
                <a:gd name="connsiteY3" fmla="*/ 29766 h 419253"/>
                <a:gd name="connsiteX4" fmla="*/ 178594 w 178594"/>
                <a:gd name="connsiteY4" fmla="*/ 389487 h 419253"/>
                <a:gd name="connsiteX5" fmla="*/ 148828 w 178594"/>
                <a:gd name="connsiteY5" fmla="*/ 419253 h 419253"/>
                <a:gd name="connsiteX6" fmla="*/ 29766 w 178594"/>
                <a:gd name="connsiteY6" fmla="*/ 419253 h 419253"/>
                <a:gd name="connsiteX7" fmla="*/ 0 w 178594"/>
                <a:gd name="connsiteY7" fmla="*/ 389487 h 419253"/>
                <a:gd name="connsiteX8" fmla="*/ 0 w 178594"/>
                <a:gd name="connsiteY8" fmla="*/ 29766 h 419253"/>
                <a:gd name="connsiteX0" fmla="*/ 0 w 178594"/>
                <a:gd name="connsiteY0" fmla="*/ 65485 h 454972"/>
                <a:gd name="connsiteX1" fmla="*/ 25004 w 178594"/>
                <a:gd name="connsiteY1" fmla="*/ 0 h 454972"/>
                <a:gd name="connsiteX2" fmla="*/ 148828 w 178594"/>
                <a:gd name="connsiteY2" fmla="*/ 35719 h 454972"/>
                <a:gd name="connsiteX3" fmla="*/ 178594 w 178594"/>
                <a:gd name="connsiteY3" fmla="*/ 65485 h 454972"/>
                <a:gd name="connsiteX4" fmla="*/ 178594 w 178594"/>
                <a:gd name="connsiteY4" fmla="*/ 425206 h 454972"/>
                <a:gd name="connsiteX5" fmla="*/ 148828 w 178594"/>
                <a:gd name="connsiteY5" fmla="*/ 454972 h 454972"/>
                <a:gd name="connsiteX6" fmla="*/ 29766 w 178594"/>
                <a:gd name="connsiteY6" fmla="*/ 454972 h 454972"/>
                <a:gd name="connsiteX7" fmla="*/ 0 w 178594"/>
                <a:gd name="connsiteY7" fmla="*/ 425206 h 454972"/>
                <a:gd name="connsiteX8" fmla="*/ 0 w 178594"/>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78594 w 192881"/>
                <a:gd name="connsiteY4" fmla="*/ 425206 h 454972"/>
                <a:gd name="connsiteX5" fmla="*/ 148828 w 192881"/>
                <a:gd name="connsiteY5" fmla="*/ 454972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78594 w 192881"/>
                <a:gd name="connsiteY4" fmla="*/ 425206 h 454972"/>
                <a:gd name="connsiteX5" fmla="*/ 148828 w 192881"/>
                <a:gd name="connsiteY5" fmla="*/ 454972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83356 w 192881"/>
                <a:gd name="connsiteY4" fmla="*/ 408538 h 454972"/>
                <a:gd name="connsiteX5" fmla="*/ 148828 w 192881"/>
                <a:gd name="connsiteY5" fmla="*/ 454972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39303 w 192881"/>
                <a:gd name="connsiteY2" fmla="*/ 38100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39303 w 192881"/>
                <a:gd name="connsiteY2" fmla="*/ 38100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39303 w 192881"/>
                <a:gd name="connsiteY2" fmla="*/ 38100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835972"/>
                <a:gd name="connsiteX1" fmla="*/ 25004 w 192881"/>
                <a:gd name="connsiteY1" fmla="*/ 0 h 835972"/>
                <a:gd name="connsiteX2" fmla="*/ 139303 w 192881"/>
                <a:gd name="connsiteY2" fmla="*/ 38100 h 835972"/>
                <a:gd name="connsiteX3" fmla="*/ 192881 w 192881"/>
                <a:gd name="connsiteY3" fmla="*/ 336947 h 835972"/>
                <a:gd name="connsiteX4" fmla="*/ 183356 w 192881"/>
                <a:gd name="connsiteY4" fmla="*/ 408538 h 835972"/>
                <a:gd name="connsiteX5" fmla="*/ 148828 w 192881"/>
                <a:gd name="connsiteY5" fmla="*/ 447829 h 835972"/>
                <a:gd name="connsiteX6" fmla="*/ 139304 w 192881"/>
                <a:gd name="connsiteY6" fmla="*/ 835972 h 835972"/>
                <a:gd name="connsiteX7" fmla="*/ 0 w 192881"/>
                <a:gd name="connsiteY7" fmla="*/ 425206 h 835972"/>
                <a:gd name="connsiteX8" fmla="*/ 0 w 192881"/>
                <a:gd name="connsiteY8" fmla="*/ 65485 h 835972"/>
                <a:gd name="connsiteX0" fmla="*/ 0 w 192881"/>
                <a:gd name="connsiteY0" fmla="*/ 65485 h 835972"/>
                <a:gd name="connsiteX1" fmla="*/ 25004 w 192881"/>
                <a:gd name="connsiteY1" fmla="*/ 0 h 835972"/>
                <a:gd name="connsiteX2" fmla="*/ 139303 w 192881"/>
                <a:gd name="connsiteY2" fmla="*/ 38100 h 835972"/>
                <a:gd name="connsiteX3" fmla="*/ 192881 w 192881"/>
                <a:gd name="connsiteY3" fmla="*/ 336947 h 835972"/>
                <a:gd name="connsiteX4" fmla="*/ 183356 w 192881"/>
                <a:gd name="connsiteY4" fmla="*/ 408538 h 835972"/>
                <a:gd name="connsiteX5" fmla="*/ 127397 w 192881"/>
                <a:gd name="connsiteY5" fmla="*/ 447829 h 835972"/>
                <a:gd name="connsiteX6" fmla="*/ 139304 w 192881"/>
                <a:gd name="connsiteY6" fmla="*/ 835972 h 835972"/>
                <a:gd name="connsiteX7" fmla="*/ 0 w 192881"/>
                <a:gd name="connsiteY7" fmla="*/ 425206 h 835972"/>
                <a:gd name="connsiteX8" fmla="*/ 0 w 192881"/>
                <a:gd name="connsiteY8" fmla="*/ 65485 h 835972"/>
                <a:gd name="connsiteX0" fmla="*/ 0 w 192881"/>
                <a:gd name="connsiteY0" fmla="*/ 65485 h 835972"/>
                <a:gd name="connsiteX1" fmla="*/ 25004 w 192881"/>
                <a:gd name="connsiteY1" fmla="*/ 0 h 835972"/>
                <a:gd name="connsiteX2" fmla="*/ 139303 w 192881"/>
                <a:gd name="connsiteY2" fmla="*/ 38100 h 835972"/>
                <a:gd name="connsiteX3" fmla="*/ 192881 w 192881"/>
                <a:gd name="connsiteY3" fmla="*/ 336947 h 835972"/>
                <a:gd name="connsiteX4" fmla="*/ 183356 w 192881"/>
                <a:gd name="connsiteY4" fmla="*/ 408538 h 835972"/>
                <a:gd name="connsiteX5" fmla="*/ 139304 w 192881"/>
                <a:gd name="connsiteY5" fmla="*/ 447829 h 835972"/>
                <a:gd name="connsiteX6" fmla="*/ 139304 w 192881"/>
                <a:gd name="connsiteY6" fmla="*/ 835972 h 835972"/>
                <a:gd name="connsiteX7" fmla="*/ 0 w 192881"/>
                <a:gd name="connsiteY7" fmla="*/ 425206 h 835972"/>
                <a:gd name="connsiteX8" fmla="*/ 0 w 192881"/>
                <a:gd name="connsiteY8" fmla="*/ 65485 h 835972"/>
                <a:gd name="connsiteX0" fmla="*/ 0 w 192881"/>
                <a:gd name="connsiteY0" fmla="*/ 65485 h 842409"/>
                <a:gd name="connsiteX1" fmla="*/ 25004 w 192881"/>
                <a:gd name="connsiteY1" fmla="*/ 0 h 842409"/>
                <a:gd name="connsiteX2" fmla="*/ 139303 w 192881"/>
                <a:gd name="connsiteY2" fmla="*/ 38100 h 842409"/>
                <a:gd name="connsiteX3" fmla="*/ 192881 w 192881"/>
                <a:gd name="connsiteY3" fmla="*/ 336947 h 842409"/>
                <a:gd name="connsiteX4" fmla="*/ 183356 w 192881"/>
                <a:gd name="connsiteY4" fmla="*/ 408538 h 842409"/>
                <a:gd name="connsiteX5" fmla="*/ 139304 w 192881"/>
                <a:gd name="connsiteY5" fmla="*/ 447829 h 842409"/>
                <a:gd name="connsiteX6" fmla="*/ 139304 w 192881"/>
                <a:gd name="connsiteY6" fmla="*/ 835972 h 842409"/>
                <a:gd name="connsiteX7" fmla="*/ 109538 w 192881"/>
                <a:gd name="connsiteY7" fmla="*/ 834781 h 842409"/>
                <a:gd name="connsiteX8" fmla="*/ 0 w 192881"/>
                <a:gd name="connsiteY8" fmla="*/ 65485 h 842409"/>
                <a:gd name="connsiteX0" fmla="*/ 0 w 192881"/>
                <a:gd name="connsiteY0" fmla="*/ 65485 h 842409"/>
                <a:gd name="connsiteX1" fmla="*/ 25004 w 192881"/>
                <a:gd name="connsiteY1" fmla="*/ 0 h 842409"/>
                <a:gd name="connsiteX2" fmla="*/ 139303 w 192881"/>
                <a:gd name="connsiteY2" fmla="*/ 38100 h 842409"/>
                <a:gd name="connsiteX3" fmla="*/ 192881 w 192881"/>
                <a:gd name="connsiteY3" fmla="*/ 336947 h 842409"/>
                <a:gd name="connsiteX4" fmla="*/ 183356 w 192881"/>
                <a:gd name="connsiteY4" fmla="*/ 408538 h 842409"/>
                <a:gd name="connsiteX5" fmla="*/ 139304 w 192881"/>
                <a:gd name="connsiteY5" fmla="*/ 447829 h 842409"/>
                <a:gd name="connsiteX6" fmla="*/ 139304 w 192881"/>
                <a:gd name="connsiteY6" fmla="*/ 835972 h 842409"/>
                <a:gd name="connsiteX7" fmla="*/ 109538 w 192881"/>
                <a:gd name="connsiteY7" fmla="*/ 834781 h 842409"/>
                <a:gd name="connsiteX8" fmla="*/ 0 w 192881"/>
                <a:gd name="connsiteY8" fmla="*/ 65485 h 842409"/>
                <a:gd name="connsiteX0" fmla="*/ 0 w 192881"/>
                <a:gd name="connsiteY0" fmla="*/ 65485 h 838046"/>
                <a:gd name="connsiteX1" fmla="*/ 25004 w 192881"/>
                <a:gd name="connsiteY1" fmla="*/ 0 h 838046"/>
                <a:gd name="connsiteX2" fmla="*/ 139303 w 192881"/>
                <a:gd name="connsiteY2" fmla="*/ 38100 h 838046"/>
                <a:gd name="connsiteX3" fmla="*/ 192881 w 192881"/>
                <a:gd name="connsiteY3" fmla="*/ 336947 h 838046"/>
                <a:gd name="connsiteX4" fmla="*/ 183356 w 192881"/>
                <a:gd name="connsiteY4" fmla="*/ 408538 h 838046"/>
                <a:gd name="connsiteX5" fmla="*/ 139304 w 192881"/>
                <a:gd name="connsiteY5" fmla="*/ 447829 h 838046"/>
                <a:gd name="connsiteX6" fmla="*/ 144066 w 192881"/>
                <a:gd name="connsiteY6" fmla="*/ 800254 h 838046"/>
                <a:gd name="connsiteX7" fmla="*/ 109538 w 192881"/>
                <a:gd name="connsiteY7" fmla="*/ 834781 h 838046"/>
                <a:gd name="connsiteX8" fmla="*/ 0 w 192881"/>
                <a:gd name="connsiteY8" fmla="*/ 65485 h 838046"/>
                <a:gd name="connsiteX0" fmla="*/ 0 w 195263"/>
                <a:gd name="connsiteY0" fmla="*/ 65485 h 810307"/>
                <a:gd name="connsiteX1" fmla="*/ 25004 w 195263"/>
                <a:gd name="connsiteY1" fmla="*/ 0 h 810307"/>
                <a:gd name="connsiteX2" fmla="*/ 139303 w 195263"/>
                <a:gd name="connsiteY2" fmla="*/ 38100 h 810307"/>
                <a:gd name="connsiteX3" fmla="*/ 192881 w 195263"/>
                <a:gd name="connsiteY3" fmla="*/ 336947 h 810307"/>
                <a:gd name="connsiteX4" fmla="*/ 183356 w 195263"/>
                <a:gd name="connsiteY4" fmla="*/ 408538 h 810307"/>
                <a:gd name="connsiteX5" fmla="*/ 139304 w 195263"/>
                <a:gd name="connsiteY5" fmla="*/ 447829 h 810307"/>
                <a:gd name="connsiteX6" fmla="*/ 144066 w 195263"/>
                <a:gd name="connsiteY6" fmla="*/ 800254 h 810307"/>
                <a:gd name="connsiteX7" fmla="*/ 195263 w 195263"/>
                <a:gd name="connsiteY7" fmla="*/ 803825 h 810307"/>
                <a:gd name="connsiteX8" fmla="*/ 0 w 195263"/>
                <a:gd name="connsiteY8" fmla="*/ 65485 h 810307"/>
                <a:gd name="connsiteX0" fmla="*/ 145246 w 171441"/>
                <a:gd name="connsiteY0" fmla="*/ 858442 h 858442"/>
                <a:gd name="connsiteX1" fmla="*/ 1182 w 171441"/>
                <a:gd name="connsiteY1" fmla="*/ 0 h 858442"/>
                <a:gd name="connsiteX2" fmla="*/ 115481 w 171441"/>
                <a:gd name="connsiteY2" fmla="*/ 38100 h 858442"/>
                <a:gd name="connsiteX3" fmla="*/ 169059 w 171441"/>
                <a:gd name="connsiteY3" fmla="*/ 336947 h 858442"/>
                <a:gd name="connsiteX4" fmla="*/ 159534 w 171441"/>
                <a:gd name="connsiteY4" fmla="*/ 408538 h 858442"/>
                <a:gd name="connsiteX5" fmla="*/ 115482 w 171441"/>
                <a:gd name="connsiteY5" fmla="*/ 447829 h 858442"/>
                <a:gd name="connsiteX6" fmla="*/ 120244 w 171441"/>
                <a:gd name="connsiteY6" fmla="*/ 800254 h 858442"/>
                <a:gd name="connsiteX7" fmla="*/ 171441 w 171441"/>
                <a:gd name="connsiteY7" fmla="*/ 803825 h 858442"/>
                <a:gd name="connsiteX8" fmla="*/ 145246 w 171441"/>
                <a:gd name="connsiteY8" fmla="*/ 858442 h 858442"/>
                <a:gd name="connsiteX0" fmla="*/ 146189 w 172384"/>
                <a:gd name="connsiteY0" fmla="*/ 858442 h 858442"/>
                <a:gd name="connsiteX1" fmla="*/ 29509 w 172384"/>
                <a:gd name="connsiteY1" fmla="*/ 755248 h 858442"/>
                <a:gd name="connsiteX2" fmla="*/ 2125 w 172384"/>
                <a:gd name="connsiteY2" fmla="*/ 0 h 858442"/>
                <a:gd name="connsiteX3" fmla="*/ 116424 w 172384"/>
                <a:gd name="connsiteY3" fmla="*/ 38100 h 858442"/>
                <a:gd name="connsiteX4" fmla="*/ 170002 w 172384"/>
                <a:gd name="connsiteY4" fmla="*/ 336947 h 858442"/>
                <a:gd name="connsiteX5" fmla="*/ 160477 w 172384"/>
                <a:gd name="connsiteY5" fmla="*/ 408538 h 858442"/>
                <a:gd name="connsiteX6" fmla="*/ 116425 w 172384"/>
                <a:gd name="connsiteY6" fmla="*/ 447829 h 858442"/>
                <a:gd name="connsiteX7" fmla="*/ 121187 w 172384"/>
                <a:gd name="connsiteY7" fmla="*/ 800254 h 858442"/>
                <a:gd name="connsiteX8" fmla="*/ 172384 w 172384"/>
                <a:gd name="connsiteY8" fmla="*/ 803825 h 858442"/>
                <a:gd name="connsiteX9" fmla="*/ 146189 w 172384"/>
                <a:gd name="connsiteY9" fmla="*/ 858442 h 858442"/>
                <a:gd name="connsiteX0" fmla="*/ 144898 w 171093"/>
                <a:gd name="connsiteY0" fmla="*/ 858442 h 858442"/>
                <a:gd name="connsiteX1" fmla="*/ 28218 w 171093"/>
                <a:gd name="connsiteY1" fmla="*/ 755248 h 858442"/>
                <a:gd name="connsiteX2" fmla="*/ 834 w 171093"/>
                <a:gd name="connsiteY2" fmla="*/ 0 h 858442"/>
                <a:gd name="connsiteX3" fmla="*/ 115133 w 171093"/>
                <a:gd name="connsiteY3" fmla="*/ 38100 h 858442"/>
                <a:gd name="connsiteX4" fmla="*/ 168711 w 171093"/>
                <a:gd name="connsiteY4" fmla="*/ 336947 h 858442"/>
                <a:gd name="connsiteX5" fmla="*/ 159186 w 171093"/>
                <a:gd name="connsiteY5" fmla="*/ 408538 h 858442"/>
                <a:gd name="connsiteX6" fmla="*/ 115134 w 171093"/>
                <a:gd name="connsiteY6" fmla="*/ 447829 h 858442"/>
                <a:gd name="connsiteX7" fmla="*/ 119896 w 171093"/>
                <a:gd name="connsiteY7" fmla="*/ 800254 h 858442"/>
                <a:gd name="connsiteX8" fmla="*/ 171093 w 171093"/>
                <a:gd name="connsiteY8" fmla="*/ 803825 h 858442"/>
                <a:gd name="connsiteX9" fmla="*/ 144898 w 171093"/>
                <a:gd name="connsiteY9" fmla="*/ 858442 h 858442"/>
                <a:gd name="connsiteX0" fmla="*/ 144898 w 171093"/>
                <a:gd name="connsiteY0" fmla="*/ 858442 h 858442"/>
                <a:gd name="connsiteX1" fmla="*/ 28218 w 171093"/>
                <a:gd name="connsiteY1" fmla="*/ 755248 h 858442"/>
                <a:gd name="connsiteX2" fmla="*/ 834 w 171093"/>
                <a:gd name="connsiteY2" fmla="*/ 0 h 858442"/>
                <a:gd name="connsiteX3" fmla="*/ 115133 w 171093"/>
                <a:gd name="connsiteY3" fmla="*/ 38100 h 858442"/>
                <a:gd name="connsiteX4" fmla="*/ 168711 w 171093"/>
                <a:gd name="connsiteY4" fmla="*/ 336947 h 858442"/>
                <a:gd name="connsiteX5" fmla="*/ 159186 w 171093"/>
                <a:gd name="connsiteY5" fmla="*/ 408538 h 858442"/>
                <a:gd name="connsiteX6" fmla="*/ 115134 w 171093"/>
                <a:gd name="connsiteY6" fmla="*/ 447829 h 858442"/>
                <a:gd name="connsiteX7" fmla="*/ 127040 w 171093"/>
                <a:gd name="connsiteY7" fmla="*/ 797873 h 858442"/>
                <a:gd name="connsiteX8" fmla="*/ 171093 w 171093"/>
                <a:gd name="connsiteY8" fmla="*/ 803825 h 858442"/>
                <a:gd name="connsiteX9" fmla="*/ 144898 w 171093"/>
                <a:gd name="connsiteY9" fmla="*/ 858442 h 8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093" h="858442" extrusionOk="0">
                  <a:moveTo>
                    <a:pt x="144898" y="858442"/>
                  </a:moveTo>
                  <a:cubicBezTo>
                    <a:pt x="128626" y="803118"/>
                    <a:pt x="52229" y="898322"/>
                    <a:pt x="28218" y="755248"/>
                  </a:cubicBezTo>
                  <a:cubicBezTo>
                    <a:pt x="32782" y="621699"/>
                    <a:pt x="-6111" y="72296"/>
                    <a:pt x="834" y="0"/>
                  </a:cubicBezTo>
                  <a:cubicBezTo>
                    <a:pt x="40521" y="0"/>
                    <a:pt x="63540" y="14287"/>
                    <a:pt x="115133" y="38100"/>
                  </a:cubicBezTo>
                  <a:cubicBezTo>
                    <a:pt x="136334" y="116681"/>
                    <a:pt x="168711" y="320508"/>
                    <a:pt x="168711" y="336947"/>
                  </a:cubicBezTo>
                  <a:cubicBezTo>
                    <a:pt x="118705" y="363986"/>
                    <a:pt x="163948" y="379118"/>
                    <a:pt x="159186" y="408538"/>
                  </a:cubicBezTo>
                  <a:cubicBezTo>
                    <a:pt x="159186" y="424977"/>
                    <a:pt x="131573" y="447829"/>
                    <a:pt x="115134" y="447829"/>
                  </a:cubicBezTo>
                  <a:cubicBezTo>
                    <a:pt x="116721" y="565304"/>
                    <a:pt x="125453" y="680398"/>
                    <a:pt x="127040" y="797873"/>
                  </a:cubicBezTo>
                  <a:cubicBezTo>
                    <a:pt x="110601" y="797873"/>
                    <a:pt x="171093" y="820264"/>
                    <a:pt x="171093" y="803825"/>
                  </a:cubicBezTo>
                  <a:lnTo>
                    <a:pt x="144898" y="85844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pic>
          <p:nvPicPr>
            <p:cNvPr id="23" name="Grafik 22"/>
            <p:cNvPicPr>
              <a:picLocks noChangeAspect="1"/>
            </p:cNvPicPr>
            <p:nvPr/>
          </p:nvPicPr>
          <p:blipFill>
            <a:blip r:embed="rId4"/>
            <a:stretch/>
          </p:blipFill>
          <p:spPr bwMode="auto">
            <a:xfrm>
              <a:off x="2466852" y="4726567"/>
              <a:ext cx="535353" cy="1148191"/>
            </a:xfrm>
            <a:prstGeom prst="rect">
              <a:avLst/>
            </a:prstGeom>
          </p:spPr>
        </p:pic>
      </p:grpSp>
    </p:spTree>
  </p:cSld>
  <p:clrMapOvr>
    <a:masterClrMapping/>
  </p:clrMapOvr>
  <mc:AlternateContent xmlns:mc="http://schemas.openxmlformats.org/markup-compatibility/2006" xmlns:p159="http://schemas.microsoft.com/office/powerpoint/2015/09/main">
    <mc:Choice Requires="p159">
      <p:transition spd="med">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en-GB" dirty="0"/>
              <a:t>Further information</a:t>
            </a:r>
          </a:p>
        </p:txBody>
      </p:sp>
      <p:sp>
        <p:nvSpPr>
          <p:cNvPr id="16" name="Inhaltsplatzhalter 4"/>
          <p:cNvSpPr>
            <a:spLocks noGrp="1"/>
          </p:cNvSpPr>
          <p:nvPr>
            <p:ph idx="1"/>
          </p:nvPr>
        </p:nvSpPr>
        <p:spPr bwMode="auto">
          <a:xfrm>
            <a:off x="658812" y="1399091"/>
            <a:ext cx="6460877" cy="1620837"/>
          </a:xfrm>
        </p:spPr>
        <p:txBody>
          <a:bodyPr numCol="1">
            <a:noAutofit/>
          </a:bodyPr>
          <a:lstStyle/>
          <a:p>
            <a:pPr marL="0" indent="0">
              <a:buNone/>
              <a:defRPr/>
            </a:pPr>
            <a:r>
              <a:rPr lang="en-GB" sz="1800" dirty="0"/>
              <a:t>This presentation, further presentations and information on German vocational education and training and international VET cooperation are all available on our website at: </a:t>
            </a:r>
          </a:p>
          <a:p>
            <a:pPr marL="0" indent="0">
              <a:buNone/>
              <a:defRPr/>
            </a:pPr>
            <a:br>
              <a:rPr lang="en-GB" sz="1800" b="1" dirty="0">
                <a:solidFill>
                  <a:srgbClr val="0563C1"/>
                </a:solidFill>
                <a:hlinkClick r:id="rId3" tooltip="http://www.govet.international/">
                  <a:extLst>
                    <a:ext uri="{A12FA001-AC4F-418D-AE19-62706E023703}">
                      <ahyp:hlinkClr xmlns:ahyp="http://schemas.microsoft.com/office/drawing/2018/hyperlinkcolor" val="tx"/>
                    </a:ext>
                  </a:extLst>
                </a:hlinkClick>
              </a:rPr>
            </a:br>
            <a:r>
              <a:rPr lang="en-GB" sz="1800" b="1" u="sng" dirty="0">
                <a:solidFill>
                  <a:srgbClr val="D6851B"/>
                </a:solidFill>
                <a:hlinkClick r:id="rId3" tooltip="http://www.govet.international/">
                  <a:extLst>
                    <a:ext uri="{A12FA001-AC4F-418D-AE19-62706E023703}">
                      <ahyp:hlinkClr xmlns:ahyp="http://schemas.microsoft.com/office/drawing/2018/hyperlinkcolor" val="tx"/>
                    </a:ext>
                  </a:extLst>
                </a:hlinkClick>
              </a:rPr>
              <a:t>www.govet.international</a:t>
            </a:r>
            <a:endParaRPr lang="en-GB" sz="1800" b="1" u="sng" dirty="0">
              <a:solidFill>
                <a:srgbClr val="D6851B"/>
              </a:solidFill>
              <a:hlinkClick r:id="rId4" tooltip="http://www.govet.international/">
                <a:extLst>
                  <a:ext uri="{A12FA001-AC4F-418D-AE19-62706E023703}">
                    <ahyp:hlinkClr xmlns:ahyp="http://schemas.microsoft.com/office/drawing/2018/hyperlinkcolor" val="tx"/>
                  </a:ext>
                </a:extLst>
              </a:hlinkClick>
            </a:endParaRPr>
          </a:p>
          <a:p>
            <a:pPr marL="0" indent="0">
              <a:buNone/>
              <a:defRPr/>
            </a:pPr>
            <a:endParaRPr lang="de-DE" sz="1400" b="1" dirty="0"/>
          </a:p>
        </p:txBody>
      </p:sp>
      <p:sp>
        <p:nvSpPr>
          <p:cNvPr id="3" name="Inhaltsplatzhalter 4">
            <a:extLst>
              <a:ext uri="{FF2B5EF4-FFF2-40B4-BE49-F238E27FC236}">
                <a16:creationId xmlns:a16="http://schemas.microsoft.com/office/drawing/2014/main" id="{C08368DA-BE84-01B3-6045-1AE664BC35D1}"/>
              </a:ext>
            </a:extLst>
          </p:cNvPr>
          <p:cNvSpPr txBox="1">
            <a:spLocks/>
          </p:cNvSpPr>
          <p:nvPr/>
        </p:nvSpPr>
        <p:spPr>
          <a:xfrm>
            <a:off x="518930" y="3675441"/>
            <a:ext cx="10836803" cy="1935137"/>
          </a:xfrm>
          <a:prstGeom prst="rect">
            <a:avLst/>
          </a:prstGeom>
        </p:spPr>
        <p:txBody>
          <a:bodyPr vert="horz" lIns="0" tIns="0" rIns="0" bIns="0" numCol="2" rtlCol="0">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600"/>
              </a:spcBef>
              <a:spcAft>
                <a:spcPts val="200"/>
              </a:spcAft>
              <a:buClr>
                <a:srgbClr val="D6851B"/>
              </a:buClr>
              <a:buSzPct val="65000"/>
              <a:buNone/>
            </a:pPr>
            <a:r>
              <a:rPr lang="de-DE" sz="1600" b="1" dirty="0">
                <a:latin typeface="+mj-lt"/>
              </a:rPr>
              <a:t>Sources</a:t>
            </a: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r>
              <a:rPr lang="de-DE" sz="1600" spc="-20" dirty="0">
                <a:latin typeface="+mj-lt"/>
              </a:rPr>
              <a:t>BIBB Data Report (</a:t>
            </a:r>
            <a:r>
              <a:rPr lang="de-DE" sz="1600" spc="-20" dirty="0">
                <a:solidFill>
                  <a:srgbClr val="E27F1C"/>
                </a:solidFill>
                <a:latin typeface="+mj-lt"/>
                <a:hlinkClick r:id="rId5">
                  <a:extLst>
                    <a:ext uri="{A12FA001-AC4F-418D-AE19-62706E023703}">
                      <ahyp:hlinkClr xmlns:ahyp="http://schemas.microsoft.com/office/drawing/2018/hyperlinkcolor" val="tx"/>
                    </a:ext>
                  </a:extLst>
                </a:hlinkClick>
              </a:rPr>
              <a:t>link</a:t>
            </a:r>
            <a:r>
              <a:rPr lang="de-DE" sz="1600" spc="-20" dirty="0">
                <a:latin typeface="+mj-lt"/>
              </a:rPr>
              <a:t>)</a:t>
            </a: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r>
              <a:rPr lang="de-DE" sz="1600" dirty="0"/>
              <a:t>VET Report BMBFSFJ (</a:t>
            </a:r>
            <a:r>
              <a:rPr lang="de-DE" sz="1600" dirty="0">
                <a:solidFill>
                  <a:srgbClr val="E27F1C"/>
                </a:solidFill>
                <a:hlinkClick r:id="rId6">
                  <a:extLst>
                    <a:ext uri="{A12FA001-AC4F-418D-AE19-62706E023703}">
                      <ahyp:hlinkClr xmlns:ahyp="http://schemas.microsoft.com/office/drawing/2018/hyperlinkcolor" val="tx"/>
                    </a:ext>
                  </a:extLst>
                </a:hlinkClick>
              </a:rPr>
              <a:t>link</a:t>
            </a:r>
            <a:r>
              <a:rPr lang="de-DE" sz="1600" dirty="0"/>
              <a:t>)</a:t>
            </a:r>
            <a:endParaRPr lang="de-DE" sz="1600" spc="-20" dirty="0">
              <a:latin typeface="+mj-lt"/>
            </a:endParaRP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r>
              <a:rPr lang="de-DE" sz="1600" spc="-20" dirty="0">
                <a:latin typeface="+mj-lt"/>
              </a:rPr>
              <a:t>KMK (</a:t>
            </a:r>
            <a:r>
              <a:rPr lang="de-DE" sz="1600" spc="-20" dirty="0">
                <a:solidFill>
                  <a:srgbClr val="E27F1C"/>
                </a:solidFill>
                <a:latin typeface="+mj-lt"/>
                <a:hlinkClick r:id="rId7">
                  <a:extLst>
                    <a:ext uri="{A12FA001-AC4F-418D-AE19-62706E023703}">
                      <ahyp:hlinkClr xmlns:ahyp="http://schemas.microsoft.com/office/drawing/2018/hyperlinkcolor" val="tx"/>
                    </a:ext>
                  </a:extLst>
                </a:hlinkClick>
              </a:rPr>
              <a:t>link</a:t>
            </a:r>
            <a:r>
              <a:rPr lang="de-DE" sz="1600" spc="-20" dirty="0">
                <a:latin typeface="+mj-lt"/>
              </a:rPr>
              <a:t>)</a:t>
            </a: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endParaRPr lang="de-DE" sz="1600" spc="-20" dirty="0">
              <a:latin typeface="+mj-lt"/>
            </a:endParaRP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endParaRPr lang="de-DE" sz="1600" spc="-20" dirty="0">
              <a:latin typeface="+mj-lt"/>
            </a:endParaRPr>
          </a:p>
          <a:p>
            <a:pPr marL="288000" lvl="1" indent="0">
              <a:lnSpc>
                <a:spcPts val="1800"/>
              </a:lnSpc>
              <a:spcBef>
                <a:spcPts val="600"/>
              </a:spcBef>
              <a:spcAft>
                <a:spcPts val="200"/>
              </a:spcAft>
              <a:buClr>
                <a:srgbClr val="D6851B"/>
              </a:buClr>
              <a:buSzPct val="65000"/>
              <a:buNone/>
            </a:pPr>
            <a:endParaRPr lang="de-DE" sz="1600" spc="-20" dirty="0">
              <a:latin typeface="+mj-lt"/>
            </a:endParaRP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r>
              <a:rPr lang="de-DE" sz="1600" spc="-20" dirty="0">
                <a:latin typeface="+mj-lt"/>
              </a:rPr>
              <a:t>BMFTR Data Portal (</a:t>
            </a:r>
            <a:r>
              <a:rPr lang="de-DE" sz="1600" spc="-20" dirty="0">
                <a:solidFill>
                  <a:srgbClr val="E27F1C"/>
                </a:solidFill>
                <a:latin typeface="+mj-lt"/>
                <a:hlinkClick r:id="rId8">
                  <a:extLst>
                    <a:ext uri="{A12FA001-AC4F-418D-AE19-62706E023703}">
                      <ahyp:hlinkClr xmlns:ahyp="http://schemas.microsoft.com/office/drawing/2018/hyperlinkcolor" val="tx"/>
                    </a:ext>
                  </a:extLst>
                </a:hlinkClick>
              </a:rPr>
              <a:t>link</a:t>
            </a:r>
            <a:r>
              <a:rPr lang="de-DE" sz="1600" spc="-20" dirty="0">
                <a:latin typeface="+mj-lt"/>
              </a:rPr>
              <a:t>)</a:t>
            </a: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r>
              <a:rPr lang="en-GB" sz="1600" dirty="0">
                <a:latin typeface="Calibri"/>
              </a:rPr>
              <a:t>Destatis statistics on VET </a:t>
            </a:r>
            <a:r>
              <a:rPr lang="de-DE" sz="1600" spc="-20" dirty="0">
                <a:latin typeface="+mj-lt"/>
              </a:rPr>
              <a:t>(</a:t>
            </a:r>
            <a:r>
              <a:rPr lang="de-DE" sz="1600" spc="-20" dirty="0">
                <a:solidFill>
                  <a:srgbClr val="E27F1C"/>
                </a:solidFill>
                <a:latin typeface="+mj-lt"/>
                <a:hlinkClick r:id="rId9">
                  <a:extLst>
                    <a:ext uri="{A12FA001-AC4F-418D-AE19-62706E023703}">
                      <ahyp:hlinkClr xmlns:ahyp="http://schemas.microsoft.com/office/drawing/2018/hyperlinkcolor" val="tx"/>
                    </a:ext>
                  </a:extLst>
                </a:hlinkClick>
              </a:rPr>
              <a:t>link</a:t>
            </a:r>
            <a:r>
              <a:rPr lang="de-DE" sz="1600" spc="-20" dirty="0">
                <a:latin typeface="+mj-lt"/>
              </a:rPr>
              <a:t>)</a:t>
            </a:r>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ctrTitle"/>
          </p:nvPr>
        </p:nvSpPr>
        <p:spPr bwMode="auto"/>
        <p:txBody>
          <a:bodyPr/>
          <a:lstStyle/>
          <a:p>
            <a:pPr>
              <a:defRPr/>
            </a:pPr>
            <a:r>
              <a:rPr lang="en-GB" b="1" dirty="0"/>
              <a:t>GOVET at BIBB</a:t>
            </a:r>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658812" y="173575"/>
            <a:ext cx="9000000" cy="446715"/>
          </a:xfrm>
        </p:spPr>
        <p:txBody>
          <a:bodyPr>
            <a:noAutofit/>
          </a:bodyPr>
          <a:lstStyle/>
          <a:p>
            <a:pPr>
              <a:defRPr/>
            </a:pPr>
            <a:r>
              <a:rPr lang="en-GB" sz="3600" dirty="0">
                <a:solidFill>
                  <a:srgbClr val="D6851B"/>
                </a:solidFill>
              </a:rPr>
              <a:t>Contents</a:t>
            </a:r>
          </a:p>
        </p:txBody>
      </p:sp>
      <p:sp>
        <p:nvSpPr>
          <p:cNvPr id="12" name="Textfeld 11"/>
          <p:cNvSpPr txBox="1"/>
          <p:nvPr/>
        </p:nvSpPr>
        <p:spPr bwMode="auto">
          <a:xfrm>
            <a:off x="658812" y="1573553"/>
            <a:ext cx="7528844" cy="3539430"/>
          </a:xfrm>
          <a:prstGeom prst="rect">
            <a:avLst/>
          </a:prstGeom>
          <a:noFill/>
        </p:spPr>
        <p:txBody>
          <a:bodyPr wrap="square" lIns="0" tIns="0" rIns="0" bIns="0" rtlCol="0">
            <a:spAutoFit/>
          </a:bodyPr>
          <a:lstStyle/>
          <a:p>
            <a:pPr indent="-360000">
              <a:lnSpc>
                <a:spcPts val="2400"/>
              </a:lnSpc>
              <a:spcAft>
                <a:spcPts val="1200"/>
              </a:spcAft>
              <a:buFont typeface="+mj-lt"/>
              <a:buAutoNum type="arabicPeriod"/>
              <a:defRPr/>
            </a:pPr>
            <a:r>
              <a:rPr lang="en-GB" sz="2000" dirty="0">
                <a:latin typeface="Calibri"/>
              </a:rPr>
              <a:t>Definition</a:t>
            </a:r>
          </a:p>
          <a:p>
            <a:pPr indent="-360000">
              <a:lnSpc>
                <a:spcPts val="2400"/>
              </a:lnSpc>
              <a:spcAft>
                <a:spcPts val="1200"/>
              </a:spcAft>
              <a:buFont typeface="+mj-lt"/>
              <a:buAutoNum type="arabicPeriod"/>
              <a:defRPr/>
            </a:pPr>
            <a:r>
              <a:rPr lang="en-GB" sz="2000" dirty="0">
                <a:latin typeface="Calibri"/>
              </a:rPr>
              <a:t>Forms of continuing professional education</a:t>
            </a:r>
          </a:p>
          <a:p>
            <a:pPr indent="-360000">
              <a:lnSpc>
                <a:spcPts val="2400"/>
              </a:lnSpc>
              <a:spcAft>
                <a:spcPts val="1200"/>
              </a:spcAft>
              <a:buFont typeface="+mj-lt"/>
              <a:buAutoNum type="arabicPeriod"/>
              <a:defRPr/>
            </a:pPr>
            <a:r>
              <a:rPr lang="en-GB" sz="2000" dirty="0">
                <a:latin typeface="Calibri"/>
              </a:rPr>
              <a:t>Formal offers as part of upgrading training</a:t>
            </a:r>
          </a:p>
          <a:p>
            <a:pPr indent="-360000">
              <a:lnSpc>
                <a:spcPts val="2400"/>
              </a:lnSpc>
              <a:spcAft>
                <a:spcPts val="1200"/>
              </a:spcAft>
              <a:buFont typeface="+mj-lt"/>
              <a:buAutoNum type="arabicPeriod"/>
              <a:defRPr/>
            </a:pPr>
            <a:r>
              <a:rPr lang="en-GB" sz="2000" dirty="0">
                <a:latin typeface="Calibri"/>
              </a:rPr>
              <a:t>Other formal offers</a:t>
            </a:r>
          </a:p>
          <a:p>
            <a:pPr indent="-360000">
              <a:lnSpc>
                <a:spcPts val="2400"/>
              </a:lnSpc>
              <a:spcAft>
                <a:spcPts val="1200"/>
              </a:spcAft>
              <a:buFont typeface="+mj-lt"/>
              <a:buAutoNum type="arabicPeriod"/>
              <a:defRPr/>
            </a:pPr>
            <a:r>
              <a:rPr lang="en-GB" sz="2000" dirty="0">
                <a:latin typeface="Calibri"/>
              </a:rPr>
              <a:t>Statutory regulations (the amended Vocational Training Act 2020)</a:t>
            </a:r>
          </a:p>
          <a:p>
            <a:pPr indent="-360000">
              <a:lnSpc>
                <a:spcPts val="2400"/>
              </a:lnSpc>
              <a:spcAft>
                <a:spcPts val="1200"/>
              </a:spcAft>
              <a:buFont typeface="+mj-lt"/>
              <a:buAutoNum type="arabicPeriod"/>
              <a:defRPr/>
            </a:pPr>
            <a:r>
              <a:rPr lang="en-GB" sz="2000" dirty="0">
                <a:latin typeface="Calibri"/>
              </a:rPr>
              <a:t>Funding (costs/benefits)</a:t>
            </a:r>
          </a:p>
          <a:p>
            <a:pPr indent="-360000">
              <a:lnSpc>
                <a:spcPts val="2400"/>
              </a:lnSpc>
              <a:spcAft>
                <a:spcPts val="1200"/>
              </a:spcAft>
              <a:buFont typeface="+mj-lt"/>
              <a:buAutoNum type="arabicPeriod"/>
              <a:defRPr/>
            </a:pPr>
            <a:r>
              <a:rPr lang="en-GB" sz="2000" dirty="0">
                <a:latin typeface="Calibri"/>
              </a:rPr>
              <a:t>Non-formal continuing education: the provider market </a:t>
            </a:r>
          </a:p>
          <a:p>
            <a:pPr indent="-360000">
              <a:lnSpc>
                <a:spcPts val="2400"/>
              </a:lnSpc>
              <a:spcAft>
                <a:spcPts val="1200"/>
              </a:spcAft>
              <a:buFont typeface="+mj-lt"/>
              <a:buAutoNum type="arabicPeriod"/>
              <a:defRPr/>
            </a:pPr>
            <a:r>
              <a:rPr lang="en-GB" sz="2000" dirty="0">
                <a:latin typeface="Calibri"/>
              </a:rPr>
              <a:t>Participation in continuing education</a:t>
            </a:r>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extplatzhalter 1"/>
          <p:cNvSpPr>
            <a:spLocks noGrp="1"/>
          </p:cNvSpPr>
          <p:nvPr>
            <p:ph type="body" sz="quarter" idx="10"/>
          </p:nvPr>
        </p:nvSpPr>
        <p:spPr bwMode="auto">
          <a:xfrm>
            <a:off x="658812" y="817725"/>
            <a:ext cx="11053762" cy="446715"/>
          </a:xfrm>
        </p:spPr>
        <p:txBody>
          <a:bodyPr>
            <a:normAutofit/>
          </a:bodyPr>
          <a:lstStyle/>
          <a:p>
            <a:pPr>
              <a:defRPr/>
            </a:pPr>
            <a:r>
              <a:rPr lang="en-GB" sz="2000" dirty="0"/>
              <a:t>What is defined as continuing professional education?</a:t>
            </a:r>
          </a:p>
        </p:txBody>
      </p:sp>
      <p:sp>
        <p:nvSpPr>
          <p:cNvPr id="3" name="Titel 2"/>
          <p:cNvSpPr>
            <a:spLocks noGrp="1"/>
          </p:cNvSpPr>
          <p:nvPr>
            <p:ph type="title"/>
          </p:nvPr>
        </p:nvSpPr>
        <p:spPr bwMode="auto"/>
        <p:txBody>
          <a:bodyPr/>
          <a:lstStyle/>
          <a:p>
            <a:pPr>
              <a:defRPr/>
            </a:pPr>
            <a:r>
              <a:rPr lang="en-GB" dirty="0"/>
              <a:t>1 Definition</a:t>
            </a:r>
          </a:p>
        </p:txBody>
      </p:sp>
      <p:sp>
        <p:nvSpPr>
          <p:cNvPr id="18" name="Inhaltsplatzhalter 4"/>
          <p:cNvSpPr txBox="1"/>
          <p:nvPr/>
        </p:nvSpPr>
        <p:spPr bwMode="auto">
          <a:xfrm>
            <a:off x="658813" y="1557337"/>
            <a:ext cx="7958138" cy="3959225"/>
          </a:xfrm>
          <a:prstGeom prst="rect">
            <a:avLst/>
          </a:prstGeom>
        </p:spPr>
        <p:txBody>
          <a:bodyPr vert="horz" lIns="0" tIns="0" rIns="0" bIns="0" rtlCol="0">
            <a:norm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285750" indent="-285750">
              <a:lnSpc>
                <a:spcPts val="2200"/>
              </a:lnSpc>
              <a:spcBef>
                <a:spcPts val="600"/>
              </a:spcBef>
              <a:spcAft>
                <a:spcPts val="600"/>
              </a:spcAft>
              <a:buClr>
                <a:srgbClr val="D6851B"/>
              </a:buClr>
              <a:buSzPct val="65000"/>
              <a:buFont typeface="Wingdings 3"/>
              <a:buChar char=""/>
              <a:defRPr/>
            </a:pPr>
            <a:r>
              <a:rPr lang="en-GB" sz="1800" dirty="0">
                <a:latin typeface="Calibri"/>
              </a:rPr>
              <a:t>Any form of organised, occupationally related learning based on existing training;</a:t>
            </a:r>
          </a:p>
          <a:p>
            <a:pPr marL="285750" indent="-285750">
              <a:lnSpc>
                <a:spcPts val="2200"/>
              </a:lnSpc>
              <a:spcBef>
                <a:spcPts val="600"/>
              </a:spcBef>
              <a:spcAft>
                <a:spcPts val="600"/>
              </a:spcAft>
              <a:buClr>
                <a:srgbClr val="D6851B"/>
              </a:buClr>
              <a:buSzPct val="65000"/>
              <a:buFont typeface="Wingdings 3"/>
              <a:buChar char=""/>
              <a:defRPr/>
            </a:pPr>
            <a:r>
              <a:rPr lang="en-GB" sz="1800" dirty="0">
                <a:latin typeface="Calibri"/>
              </a:rPr>
              <a:t>which consolidates, expands or updates knowledge, competencies, and skills;</a:t>
            </a:r>
          </a:p>
          <a:p>
            <a:pPr marL="285750" indent="-285750">
              <a:lnSpc>
                <a:spcPts val="2200"/>
              </a:lnSpc>
              <a:spcBef>
                <a:spcPts val="600"/>
              </a:spcBef>
              <a:spcAft>
                <a:spcPts val="600"/>
              </a:spcAft>
              <a:buClr>
                <a:srgbClr val="D6851B"/>
              </a:buClr>
              <a:buSzPct val="65000"/>
              <a:buFont typeface="Wingdings 3"/>
              <a:buChar char=""/>
              <a:defRPr/>
            </a:pPr>
            <a:r>
              <a:rPr lang="en-GB" sz="1800" dirty="0">
                <a:latin typeface="Calibri"/>
              </a:rPr>
              <a:t>and which generally is completed by means of a certificate of participation or performance.</a:t>
            </a:r>
          </a:p>
          <a:p>
            <a:pPr marL="285750" indent="-285750">
              <a:lnSpc>
                <a:spcPts val="2200"/>
              </a:lnSpc>
              <a:spcBef>
                <a:spcPts val="600"/>
              </a:spcBef>
              <a:spcAft>
                <a:spcPts val="600"/>
              </a:spcAft>
              <a:buClr>
                <a:srgbClr val="D6851B"/>
              </a:buClr>
              <a:buSzPct val="65000"/>
              <a:buFont typeface="Wingdings 3"/>
              <a:buChar char=""/>
              <a:defRPr/>
            </a:pPr>
            <a:endParaRPr lang="de-DE" sz="1800" dirty="0">
              <a:latin typeface="Calibri"/>
            </a:endParaRPr>
          </a:p>
          <a:p>
            <a:pPr marL="0" indent="0">
              <a:lnSpc>
                <a:spcPts val="2200"/>
              </a:lnSpc>
              <a:spcBef>
                <a:spcPts val="600"/>
              </a:spcBef>
              <a:spcAft>
                <a:spcPts val="600"/>
              </a:spcAft>
              <a:buClr>
                <a:srgbClr val="D6851B"/>
              </a:buClr>
              <a:buSzPct val="65000"/>
              <a:buNone/>
              <a:defRPr/>
            </a:pPr>
            <a:r>
              <a:rPr lang="en-GB" sz="1800" b="1" dirty="0">
                <a:latin typeface="Calibri"/>
              </a:rPr>
              <a:t>Continuation or resumption of professional learning following completion of an initial phase of education of varying duration.</a:t>
            </a:r>
          </a:p>
          <a:p>
            <a:pPr marL="285750" indent="-285750">
              <a:lnSpc>
                <a:spcPts val="2200"/>
              </a:lnSpc>
              <a:spcBef>
                <a:spcPts val="600"/>
              </a:spcBef>
              <a:spcAft>
                <a:spcPts val="600"/>
              </a:spcAft>
              <a:buClr>
                <a:srgbClr val="D6851B"/>
              </a:buClr>
              <a:buSzPct val="65000"/>
              <a:buFont typeface="Wingdings 3"/>
              <a:buChar char=""/>
              <a:defRPr/>
            </a:pPr>
            <a:endParaRPr lang="de-DE" sz="1800" dirty="0">
              <a:latin typeface="Calibri"/>
            </a:endParaRPr>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el 2"/>
          <p:cNvSpPr>
            <a:spLocks noGrp="1"/>
          </p:cNvSpPr>
          <p:nvPr>
            <p:ph type="title"/>
          </p:nvPr>
        </p:nvSpPr>
        <p:spPr bwMode="auto"/>
        <p:txBody>
          <a:bodyPr/>
          <a:lstStyle/>
          <a:p>
            <a:pPr>
              <a:defRPr/>
            </a:pPr>
            <a:r>
              <a:rPr lang="en-GB" dirty="0"/>
              <a:t>2 Forms of continuing professional education</a:t>
            </a:r>
          </a:p>
        </p:txBody>
      </p:sp>
      <p:sp>
        <p:nvSpPr>
          <p:cNvPr id="39" name="Inhaltsplatzhalter 4"/>
          <p:cNvSpPr txBox="1"/>
          <p:nvPr/>
        </p:nvSpPr>
        <p:spPr bwMode="auto">
          <a:xfrm>
            <a:off x="658813" y="2252871"/>
            <a:ext cx="3527997" cy="3684524"/>
          </a:xfrm>
          <a:prstGeom prst="rect">
            <a:avLst/>
          </a:prstGeom>
        </p:spPr>
        <p:txBody>
          <a:bodyPr vert="horz" lIns="0" tIns="0" rIns="0" bIns="0"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285750" indent="-285750">
              <a:lnSpc>
                <a:spcPts val="2200"/>
              </a:lnSpc>
              <a:spcBef>
                <a:spcPts val="600"/>
              </a:spcBef>
              <a:spcAft>
                <a:spcPts val="600"/>
              </a:spcAft>
              <a:buClr>
                <a:srgbClr val="D6851B"/>
              </a:buClr>
              <a:buSzPct val="65000"/>
              <a:buFont typeface="Wingdings 3"/>
              <a:buChar char=""/>
              <a:defRPr/>
            </a:pPr>
            <a:r>
              <a:rPr lang="en-GB" sz="1800" dirty="0">
                <a:latin typeface="Calibri"/>
              </a:rPr>
              <a:t>Specific programmes supporting further technical and vocational development within the state education system</a:t>
            </a:r>
          </a:p>
          <a:p>
            <a:pPr marL="576000" lvl="1">
              <a:lnSpc>
                <a:spcPts val="1800"/>
              </a:lnSpc>
              <a:spcBef>
                <a:spcPts val="600"/>
              </a:spcBef>
              <a:buClr>
                <a:srgbClr val="D6851B"/>
              </a:buClr>
              <a:buSzPct val="65000"/>
              <a:buFont typeface="Wingdings 3"/>
              <a:buChar char=""/>
              <a:defRPr/>
            </a:pPr>
            <a:r>
              <a:rPr lang="en-GB" sz="1400" dirty="0">
                <a:latin typeface="Calibri"/>
              </a:rPr>
              <a:t>Master craftsperson, technician and Bachelor Professional classes</a:t>
            </a:r>
          </a:p>
          <a:p>
            <a:pPr marL="576000" lvl="1">
              <a:lnSpc>
                <a:spcPts val="1800"/>
              </a:lnSpc>
              <a:spcBef>
                <a:spcPts val="600"/>
              </a:spcBef>
              <a:buClr>
                <a:srgbClr val="D6851B"/>
              </a:buClr>
              <a:buSzPct val="65000"/>
              <a:buFont typeface="Wingdings 3"/>
              <a:buChar char=""/>
              <a:defRPr/>
            </a:pPr>
            <a:r>
              <a:rPr lang="en-GB" sz="1400" dirty="0">
                <a:latin typeface="Calibri"/>
              </a:rPr>
              <a:t>Courses in the context of retraining</a:t>
            </a:r>
          </a:p>
          <a:p>
            <a:pPr marL="285750" indent="-285750">
              <a:lnSpc>
                <a:spcPts val="2200"/>
              </a:lnSpc>
              <a:spcBef>
                <a:spcPts val="600"/>
              </a:spcBef>
              <a:spcAft>
                <a:spcPts val="600"/>
              </a:spcAft>
              <a:buClr>
                <a:srgbClr val="D6851B"/>
              </a:buClr>
              <a:buSzPct val="65000"/>
              <a:buFont typeface="Wingdings 3"/>
              <a:buChar char=""/>
              <a:defRPr/>
            </a:pPr>
            <a:endParaRPr lang="de-DE" sz="1800" dirty="0">
              <a:latin typeface="Calibri"/>
            </a:endParaRPr>
          </a:p>
        </p:txBody>
      </p:sp>
      <p:sp>
        <p:nvSpPr>
          <p:cNvPr id="40" name="Inhaltsplatzhalter 4"/>
          <p:cNvSpPr txBox="1"/>
          <p:nvPr/>
        </p:nvSpPr>
        <p:spPr bwMode="auto">
          <a:xfrm>
            <a:off x="4430251" y="2252871"/>
            <a:ext cx="3527997" cy="3684524"/>
          </a:xfrm>
          <a:prstGeom prst="rect">
            <a:avLst/>
          </a:prstGeom>
        </p:spPr>
        <p:txBody>
          <a:bodyPr vert="horz" lIns="0" tIns="0" rIns="0" bIns="0"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285750" indent="-285750">
              <a:lnSpc>
                <a:spcPts val="2200"/>
              </a:lnSpc>
              <a:spcBef>
                <a:spcPts val="600"/>
              </a:spcBef>
              <a:spcAft>
                <a:spcPts val="600"/>
              </a:spcAft>
              <a:buClr>
                <a:srgbClr val="D6851B"/>
              </a:buClr>
              <a:buSzPct val="65000"/>
              <a:buFont typeface="Wingdings 3"/>
              <a:buChar char=""/>
              <a:defRPr/>
            </a:pPr>
            <a:r>
              <a:rPr lang="en-GB" sz="1800" dirty="0">
                <a:latin typeface="Calibri"/>
              </a:rPr>
              <a:t>Training provision outside the formal curriculum to support personal and social education </a:t>
            </a:r>
          </a:p>
          <a:p>
            <a:pPr marL="576000" lvl="1">
              <a:lnSpc>
                <a:spcPts val="1800"/>
              </a:lnSpc>
              <a:spcBef>
                <a:spcPts val="600"/>
              </a:spcBef>
              <a:buClr>
                <a:srgbClr val="D6851B"/>
              </a:buClr>
              <a:buSzPct val="65000"/>
              <a:buFont typeface="Wingdings 3"/>
              <a:buChar char=""/>
              <a:defRPr/>
            </a:pPr>
            <a:r>
              <a:rPr lang="en-GB" sz="1400" dirty="0">
                <a:latin typeface="Calibri"/>
              </a:rPr>
              <a:t>Organised by the employer or on an individual basis</a:t>
            </a:r>
          </a:p>
          <a:p>
            <a:pPr marL="576000" lvl="1">
              <a:lnSpc>
                <a:spcPts val="1800"/>
              </a:lnSpc>
              <a:spcBef>
                <a:spcPts val="600"/>
              </a:spcBef>
              <a:buClr>
                <a:srgbClr val="D6851B"/>
              </a:buClr>
              <a:buSzPct val="65000"/>
              <a:buFont typeface="Wingdings 3"/>
              <a:buChar char=""/>
              <a:defRPr/>
            </a:pPr>
            <a:r>
              <a:rPr lang="en-GB" sz="1400" dirty="0">
                <a:latin typeface="Calibri"/>
              </a:rPr>
              <a:t>Classes and courses </a:t>
            </a:r>
          </a:p>
          <a:p>
            <a:pPr marL="576000" lvl="1">
              <a:lnSpc>
                <a:spcPts val="1800"/>
              </a:lnSpc>
              <a:spcBef>
                <a:spcPts val="600"/>
              </a:spcBef>
              <a:buClr>
                <a:srgbClr val="D6851B"/>
              </a:buClr>
              <a:buSzPct val="65000"/>
              <a:buFont typeface="Wingdings 3"/>
              <a:buChar char=""/>
              <a:defRPr/>
            </a:pPr>
            <a:r>
              <a:rPr lang="en-GB" sz="1400" dirty="0">
                <a:latin typeface="Calibri"/>
              </a:rPr>
              <a:t>Short-term events such as lectures, seminars, workshops, training courses, instruction</a:t>
            </a:r>
          </a:p>
          <a:p>
            <a:pPr marL="576000" lvl="1">
              <a:lnSpc>
                <a:spcPts val="1800"/>
              </a:lnSpc>
              <a:spcBef>
                <a:spcPts val="600"/>
              </a:spcBef>
              <a:buClr>
                <a:srgbClr val="D6851B"/>
              </a:buClr>
              <a:buSzPct val="65000"/>
              <a:buFont typeface="Wingdings 3"/>
              <a:buChar char=""/>
              <a:defRPr/>
            </a:pPr>
            <a:r>
              <a:rPr lang="en-GB" sz="1400" dirty="0">
                <a:latin typeface="Calibri"/>
              </a:rPr>
              <a:t>May take the form of specialist conferences / congresses / conferences</a:t>
            </a:r>
          </a:p>
        </p:txBody>
      </p:sp>
      <p:sp>
        <p:nvSpPr>
          <p:cNvPr id="47" name="Inhaltsplatzhalter 4"/>
          <p:cNvSpPr txBox="1"/>
          <p:nvPr/>
        </p:nvSpPr>
        <p:spPr bwMode="auto">
          <a:xfrm>
            <a:off x="8201695" y="2252871"/>
            <a:ext cx="3527997" cy="3684524"/>
          </a:xfrm>
          <a:prstGeom prst="rect">
            <a:avLst/>
          </a:prstGeom>
        </p:spPr>
        <p:txBody>
          <a:bodyPr vert="horz" lIns="0" tIns="0" rIns="0" bIns="0"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285750" indent="-285750">
              <a:lnSpc>
                <a:spcPts val="2200"/>
              </a:lnSpc>
              <a:spcBef>
                <a:spcPts val="600"/>
              </a:spcBef>
              <a:spcAft>
                <a:spcPts val="600"/>
              </a:spcAft>
              <a:buClr>
                <a:srgbClr val="D6851B"/>
              </a:buClr>
              <a:buSzPct val="65000"/>
              <a:buFont typeface="Wingdings 3"/>
              <a:buChar char=""/>
              <a:defRPr/>
            </a:pPr>
            <a:r>
              <a:rPr lang="en-GB" sz="1800" dirty="0">
                <a:latin typeface="Calibri"/>
              </a:rPr>
              <a:t>Throughout our lives as a result of influences and sources originating from our own environment and from our day-to-day experiences</a:t>
            </a:r>
          </a:p>
          <a:p>
            <a:pPr marL="576000" lvl="1">
              <a:lnSpc>
                <a:spcPts val="1800"/>
              </a:lnSpc>
              <a:spcBef>
                <a:spcPts val="600"/>
              </a:spcBef>
              <a:buClr>
                <a:srgbClr val="D6851B"/>
              </a:buClr>
              <a:buSzPct val="65000"/>
              <a:buFont typeface="Wingdings 3"/>
              <a:buChar char=""/>
              <a:defRPr/>
            </a:pPr>
            <a:r>
              <a:rPr lang="en-GB" sz="1400" dirty="0">
                <a:latin typeface="Calibri"/>
              </a:rPr>
              <a:t>Everyday work, work colleagues</a:t>
            </a:r>
          </a:p>
          <a:p>
            <a:pPr marL="576000" lvl="1">
              <a:lnSpc>
                <a:spcPts val="1800"/>
              </a:lnSpc>
              <a:spcBef>
                <a:spcPts val="600"/>
              </a:spcBef>
              <a:buClr>
                <a:srgbClr val="D6851B"/>
              </a:buClr>
              <a:buSzPct val="65000"/>
              <a:buFont typeface="Wingdings 3"/>
              <a:buChar char=""/>
              <a:defRPr/>
            </a:pPr>
            <a:r>
              <a:rPr lang="en-GB" sz="1400" dirty="0">
                <a:latin typeface="Calibri"/>
              </a:rPr>
              <a:t>Private contacts, media,</a:t>
            </a:r>
            <a:br>
              <a:rPr lang="en-GB" sz="1400" dirty="0">
                <a:latin typeface="Calibri"/>
              </a:rPr>
            </a:br>
            <a:r>
              <a:rPr lang="en-GB" sz="1400" dirty="0">
                <a:latin typeface="Calibri"/>
              </a:rPr>
              <a:t>reading of specialist literature, etc.</a:t>
            </a:r>
          </a:p>
        </p:txBody>
      </p:sp>
      <p:sp>
        <p:nvSpPr>
          <p:cNvPr id="48" name="Textplatzhalter 7"/>
          <p:cNvSpPr>
            <a:spLocks noGrp="1"/>
          </p:cNvSpPr>
          <p:nvPr>
            <p:ph type="body" sz="quarter" idx="10"/>
          </p:nvPr>
        </p:nvSpPr>
        <p:spPr bwMode="auto">
          <a:xfrm>
            <a:off x="658812" y="821140"/>
            <a:ext cx="11053762" cy="435462"/>
          </a:xfrm>
        </p:spPr>
        <p:txBody>
          <a:bodyPr>
            <a:normAutofit/>
          </a:bodyPr>
          <a:lstStyle/>
          <a:p>
            <a:pPr>
              <a:defRPr/>
            </a:pPr>
            <a:r>
              <a:rPr lang="en-GB" sz="2000" dirty="0"/>
              <a:t>How does continuing professional education occur?</a:t>
            </a:r>
          </a:p>
        </p:txBody>
      </p:sp>
      <p:sp>
        <p:nvSpPr>
          <p:cNvPr id="57" name="Textplatzhalter 3"/>
          <p:cNvSpPr txBox="1"/>
          <p:nvPr/>
        </p:nvSpPr>
        <p:spPr bwMode="auto">
          <a:xfrm>
            <a:off x="658813" y="1557337"/>
            <a:ext cx="3527992" cy="468000"/>
          </a:xfrm>
          <a:prstGeom prst="rect">
            <a:avLst/>
          </a:prstGeom>
          <a:solidFill>
            <a:srgbClr val="D6851B"/>
          </a:solidFill>
        </p:spPr>
        <p:txBody>
          <a:bodyPr vert="horz" wrap="square" lIns="36000" tIns="72000" rIns="36000" bIns="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en-GB" sz="1800" b="1" dirty="0"/>
              <a:t>Formally</a:t>
            </a:r>
          </a:p>
        </p:txBody>
      </p:sp>
      <p:sp>
        <p:nvSpPr>
          <p:cNvPr id="58" name="Textplatzhalter 3"/>
          <p:cNvSpPr txBox="1"/>
          <p:nvPr/>
        </p:nvSpPr>
        <p:spPr bwMode="auto">
          <a:xfrm>
            <a:off x="4430245" y="1557337"/>
            <a:ext cx="3527992" cy="468000"/>
          </a:xfrm>
          <a:prstGeom prst="rect">
            <a:avLst/>
          </a:prstGeom>
          <a:solidFill>
            <a:srgbClr val="D6851B"/>
          </a:solidFill>
        </p:spPr>
        <p:txBody>
          <a:bodyPr vert="horz" wrap="square" lIns="36000" tIns="72000" rIns="36000" bIns="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en-GB" sz="1800" b="1" dirty="0"/>
              <a:t>Non-formally</a:t>
            </a:r>
          </a:p>
        </p:txBody>
      </p:sp>
      <p:sp>
        <p:nvSpPr>
          <p:cNvPr id="59" name="Textplatzhalter 3"/>
          <p:cNvSpPr txBox="1"/>
          <p:nvPr/>
        </p:nvSpPr>
        <p:spPr bwMode="auto">
          <a:xfrm>
            <a:off x="8201671" y="1557337"/>
            <a:ext cx="3527992" cy="468000"/>
          </a:xfrm>
          <a:prstGeom prst="rect">
            <a:avLst/>
          </a:prstGeom>
          <a:solidFill>
            <a:srgbClr val="D6851B"/>
          </a:solidFill>
        </p:spPr>
        <p:txBody>
          <a:bodyPr vert="horz" wrap="square" lIns="36000" tIns="72000" rIns="36000" bIns="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en-GB" sz="1800" b="1" dirty="0"/>
              <a:t>Informally</a:t>
            </a:r>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en-GB" dirty="0"/>
              <a:t>3 Formal offers as part of upgrading training</a:t>
            </a:r>
          </a:p>
        </p:txBody>
      </p:sp>
      <p:sp>
        <p:nvSpPr>
          <p:cNvPr id="6" name="Textplatzhalter 3"/>
          <p:cNvSpPr>
            <a:spLocks noGrp="1"/>
          </p:cNvSpPr>
          <p:nvPr>
            <p:ph type="body" idx="1"/>
          </p:nvPr>
        </p:nvSpPr>
        <p:spPr bwMode="auto">
          <a:xfrm>
            <a:off x="658814" y="2119242"/>
            <a:ext cx="2736000" cy="961014"/>
          </a:xfrm>
          <a:prstGeom prst="rect">
            <a:avLst/>
          </a:prstGeom>
          <a:solidFill>
            <a:srgbClr val="E2A95F"/>
          </a:solidFill>
        </p:spPr>
        <p:txBody>
          <a:bodyPr wrap="square" lIns="36000" tIns="72000" rIns="36000" bIns="72000">
            <a:spAutoFit/>
          </a:bodyPr>
          <a:lstStyle/>
          <a:p>
            <a:pPr algn="ctr">
              <a:lnSpc>
                <a:spcPct val="100000"/>
              </a:lnSpc>
              <a:spcBef>
                <a:spcPts val="600"/>
              </a:spcBef>
              <a:defRPr/>
            </a:pPr>
            <a:r>
              <a:rPr lang="en-GB" sz="1600" dirty="0"/>
              <a:t>Specialised</a:t>
            </a:r>
            <a:br>
              <a:rPr lang="en-GB" sz="1600" dirty="0"/>
            </a:br>
            <a:r>
              <a:rPr lang="en-GB" sz="1600" dirty="0"/>
              <a:t>higher qualification</a:t>
            </a:r>
          </a:p>
          <a:p>
            <a:pPr algn="ctr">
              <a:lnSpc>
                <a:spcPct val="100000"/>
              </a:lnSpc>
              <a:spcBef>
                <a:spcPts val="600"/>
              </a:spcBef>
              <a:defRPr/>
            </a:pPr>
            <a:endParaRPr lang="en-GB" sz="1600" dirty="0"/>
          </a:p>
        </p:txBody>
      </p:sp>
      <p:sp>
        <p:nvSpPr>
          <p:cNvPr id="7" name="Textplatzhalter 3"/>
          <p:cNvSpPr txBox="1"/>
          <p:nvPr/>
        </p:nvSpPr>
        <p:spPr bwMode="auto">
          <a:xfrm>
            <a:off x="658813" y="2999446"/>
            <a:ext cx="2736000" cy="1727103"/>
          </a:xfrm>
          <a:prstGeom prst="rect">
            <a:avLst/>
          </a:prstGeom>
          <a:solidFill>
            <a:srgbClr val="FBF3E8"/>
          </a:solidFill>
        </p:spPr>
        <p:txBody>
          <a:bodyPr vert="horz" wrap="square" lIns="144000" tIns="144000" rIns="72000" bIns="144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600"/>
              </a:lnSpc>
              <a:spcBef>
                <a:spcPts val="0"/>
              </a:spcBef>
              <a:defRPr/>
            </a:pPr>
            <a:r>
              <a:rPr lang="en-GB" sz="1400" dirty="0">
                <a:solidFill>
                  <a:schemeClr val="tx1"/>
                </a:solidFill>
              </a:rPr>
              <a:t>e.g. Certified professional specialist – IT specialist, service technician, dietary cook, service technician for wind turbine engineering, Interior design consultant (Chamber of Industry and Commerce, IHK)</a:t>
            </a:r>
          </a:p>
        </p:txBody>
      </p:sp>
      <p:sp>
        <p:nvSpPr>
          <p:cNvPr id="8" name="Textplatzhalter 3"/>
          <p:cNvSpPr txBox="1"/>
          <p:nvPr/>
        </p:nvSpPr>
        <p:spPr bwMode="auto">
          <a:xfrm>
            <a:off x="658813" y="1557337"/>
            <a:ext cx="2736000" cy="468000"/>
          </a:xfrm>
          <a:prstGeom prst="rect">
            <a:avLst/>
          </a:prstGeom>
          <a:solidFill>
            <a:srgbClr val="D6851B"/>
          </a:solidFill>
        </p:spPr>
        <p:txBody>
          <a:bodyPr vert="horz" wrap="square" lIns="36000" tIns="72000" rIns="36000" bIns="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en-GB" sz="1800" b="1" dirty="0"/>
              <a:t>DQR 5</a:t>
            </a:r>
          </a:p>
        </p:txBody>
      </p:sp>
      <p:sp>
        <p:nvSpPr>
          <p:cNvPr id="9" name="Textplatzhalter 3"/>
          <p:cNvSpPr txBox="1"/>
          <p:nvPr/>
        </p:nvSpPr>
        <p:spPr bwMode="auto">
          <a:xfrm>
            <a:off x="3612144" y="2119242"/>
            <a:ext cx="2592000" cy="884070"/>
          </a:xfrm>
          <a:prstGeom prst="rect">
            <a:avLst/>
          </a:prstGeom>
          <a:solidFill>
            <a:srgbClr val="E2A95F"/>
          </a:solidFill>
        </p:spPr>
        <p:txBody>
          <a:bodyPr vert="horz" wrap="square" lIns="36000" tIns="72000" rIns="36000" bIns="72000" rtlCol="0" anchor="ctr">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en-GB" sz="1600" dirty="0"/>
              <a:t>Upgrading training leading to a qualification at master craftsman level</a:t>
            </a:r>
          </a:p>
        </p:txBody>
      </p:sp>
      <p:sp>
        <p:nvSpPr>
          <p:cNvPr id="11" name="Textplatzhalter 3"/>
          <p:cNvSpPr txBox="1"/>
          <p:nvPr/>
        </p:nvSpPr>
        <p:spPr bwMode="auto">
          <a:xfrm>
            <a:off x="3612144" y="2999446"/>
            <a:ext cx="2592000" cy="1727103"/>
          </a:xfrm>
          <a:prstGeom prst="rect">
            <a:avLst/>
          </a:prstGeom>
          <a:solidFill>
            <a:srgbClr val="FBF3E8"/>
          </a:solidFill>
        </p:spPr>
        <p:txBody>
          <a:bodyPr vert="horz" wrap="square" lIns="144000" tIns="144000" rIns="72000" bIns="144000" rtlCol="0" anchor="t"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600"/>
              </a:lnSpc>
              <a:spcBef>
                <a:spcPts val="0"/>
              </a:spcBef>
              <a:defRPr/>
            </a:pPr>
            <a:r>
              <a:rPr lang="en-GB" sz="1400" dirty="0">
                <a:solidFill>
                  <a:schemeClr val="tx1"/>
                </a:solidFill>
              </a:rPr>
              <a:t>e.g. Bachelor Professional*, </a:t>
            </a:r>
            <a:br>
              <a:rPr lang="en-GB" sz="1400" dirty="0">
                <a:solidFill>
                  <a:schemeClr val="tx1"/>
                </a:solidFill>
              </a:rPr>
            </a:br>
            <a:r>
              <a:rPr lang="en-GB" sz="1400" dirty="0">
                <a:solidFill>
                  <a:schemeClr val="tx1"/>
                </a:solidFill>
              </a:rPr>
              <a:t>agriculturalist (master craftsperson), </a:t>
            </a:r>
            <a:br>
              <a:rPr lang="en-GB" sz="1400" dirty="0">
                <a:solidFill>
                  <a:schemeClr val="tx1"/>
                </a:solidFill>
              </a:rPr>
            </a:br>
            <a:r>
              <a:rPr lang="en-GB" sz="1400" dirty="0">
                <a:solidFill>
                  <a:schemeClr val="tx1"/>
                </a:solidFill>
              </a:rPr>
              <a:t>master chef, restaurant supervisor (master craftsperson), electrics technician (master craftsperson)</a:t>
            </a:r>
          </a:p>
          <a:p>
            <a:pPr algn="ctr">
              <a:lnSpc>
                <a:spcPts val="1600"/>
              </a:lnSpc>
              <a:spcBef>
                <a:spcPts val="0"/>
              </a:spcBef>
              <a:defRPr/>
            </a:pPr>
            <a:endParaRPr lang="en-GB" sz="1400" dirty="0">
              <a:solidFill>
                <a:schemeClr val="tx1"/>
              </a:solidFill>
            </a:endParaRPr>
          </a:p>
          <a:p>
            <a:pPr algn="ctr">
              <a:lnSpc>
                <a:spcPts val="1600"/>
              </a:lnSpc>
              <a:spcBef>
                <a:spcPts val="0"/>
              </a:spcBef>
              <a:defRPr/>
            </a:pPr>
            <a:r>
              <a:rPr lang="en-GB" sz="1400" dirty="0">
                <a:solidFill>
                  <a:schemeClr val="tx1"/>
                </a:solidFill>
              </a:rPr>
              <a:t> </a:t>
            </a:r>
          </a:p>
        </p:txBody>
      </p:sp>
      <p:sp>
        <p:nvSpPr>
          <p:cNvPr id="12" name="Textplatzhalter 3"/>
          <p:cNvSpPr txBox="1"/>
          <p:nvPr/>
        </p:nvSpPr>
        <p:spPr bwMode="auto">
          <a:xfrm>
            <a:off x="3612575" y="1557337"/>
            <a:ext cx="8100000" cy="468000"/>
          </a:xfrm>
          <a:prstGeom prst="rect">
            <a:avLst/>
          </a:prstGeom>
          <a:solidFill>
            <a:srgbClr val="D6851B"/>
          </a:solidFill>
        </p:spPr>
        <p:txBody>
          <a:bodyPr vert="horz" wrap="square" lIns="36000" tIns="72000" rIns="36000" bIns="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en-GB" sz="1800" b="1" dirty="0"/>
              <a:t>DQR 6</a:t>
            </a:r>
          </a:p>
        </p:txBody>
      </p:sp>
      <p:sp>
        <p:nvSpPr>
          <p:cNvPr id="13" name="Textplatzhalter 3"/>
          <p:cNvSpPr txBox="1"/>
          <p:nvPr/>
        </p:nvSpPr>
        <p:spPr bwMode="auto">
          <a:xfrm>
            <a:off x="6366359" y="2119242"/>
            <a:ext cx="2592000" cy="961014"/>
          </a:xfrm>
          <a:prstGeom prst="rect">
            <a:avLst/>
          </a:prstGeom>
          <a:solidFill>
            <a:srgbClr val="E2A95F"/>
          </a:solidFill>
        </p:spPr>
        <p:txBody>
          <a:bodyPr vert="horz" wrap="square" lIns="36000" tIns="72000" rIns="36000" bIns="72000" rtlCol="0" anchor="ctr">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en-GB" sz="1600" dirty="0"/>
              <a:t>Technical </a:t>
            </a:r>
            <a:br>
              <a:rPr lang="en-GB" sz="1600" dirty="0"/>
            </a:br>
            <a:r>
              <a:rPr lang="en-GB" sz="1600" dirty="0"/>
              <a:t>upgrading training</a:t>
            </a:r>
          </a:p>
          <a:p>
            <a:pPr algn="ctr">
              <a:lnSpc>
                <a:spcPct val="100000"/>
              </a:lnSpc>
              <a:spcBef>
                <a:spcPts val="600"/>
              </a:spcBef>
              <a:defRPr/>
            </a:pPr>
            <a:r>
              <a:rPr lang="en-GB" sz="1600" dirty="0"/>
              <a:t> </a:t>
            </a:r>
          </a:p>
        </p:txBody>
      </p:sp>
      <p:sp>
        <p:nvSpPr>
          <p:cNvPr id="14" name="Textplatzhalter 3"/>
          <p:cNvSpPr txBox="1"/>
          <p:nvPr/>
        </p:nvSpPr>
        <p:spPr bwMode="auto">
          <a:xfrm>
            <a:off x="6366359" y="2999446"/>
            <a:ext cx="2592000" cy="1727103"/>
          </a:xfrm>
          <a:prstGeom prst="rect">
            <a:avLst/>
          </a:prstGeom>
          <a:solidFill>
            <a:srgbClr val="FBF3E8"/>
          </a:solidFill>
        </p:spPr>
        <p:txBody>
          <a:bodyPr vert="horz" wrap="square" lIns="144000" tIns="144000" rIns="72000" bIns="144000" rtlCol="0" anchor="t"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600"/>
              </a:lnSpc>
              <a:spcBef>
                <a:spcPts val="0"/>
              </a:spcBef>
              <a:defRPr/>
            </a:pPr>
            <a:r>
              <a:rPr lang="en-GB" sz="1400" dirty="0">
                <a:solidFill>
                  <a:schemeClr val="tx1"/>
                </a:solidFill>
              </a:rPr>
              <a:t>e.g. Bachelor Professional*</a:t>
            </a:r>
            <a:br>
              <a:rPr lang="en-GB" sz="1400" dirty="0">
                <a:solidFill>
                  <a:schemeClr val="tx1"/>
                </a:solidFill>
              </a:rPr>
            </a:br>
            <a:r>
              <a:rPr lang="en-GB" sz="1400" dirty="0">
                <a:solidFill>
                  <a:schemeClr val="tx1"/>
                </a:solidFill>
              </a:rPr>
              <a:t>agricultural engineering, technician, </a:t>
            </a:r>
            <a:br>
              <a:rPr lang="en-GB" sz="1400" dirty="0">
                <a:solidFill>
                  <a:schemeClr val="tx1"/>
                </a:solidFill>
              </a:rPr>
            </a:br>
            <a:r>
              <a:rPr lang="en-GB" sz="1400" dirty="0">
                <a:solidFill>
                  <a:schemeClr val="tx1"/>
                </a:solidFill>
              </a:rPr>
              <a:t>food technology technician, </a:t>
            </a:r>
            <a:br>
              <a:rPr lang="en-GB" sz="1400" dirty="0">
                <a:solidFill>
                  <a:schemeClr val="tx1"/>
                </a:solidFill>
              </a:rPr>
            </a:br>
            <a:r>
              <a:rPr lang="en-GB" sz="1400" dirty="0">
                <a:solidFill>
                  <a:schemeClr val="tx1"/>
                </a:solidFill>
              </a:rPr>
              <a:t>building systems engineering technician</a:t>
            </a:r>
          </a:p>
        </p:txBody>
      </p:sp>
      <p:sp>
        <p:nvSpPr>
          <p:cNvPr id="16" name="Textplatzhalter 3"/>
          <p:cNvSpPr txBox="1"/>
          <p:nvPr/>
        </p:nvSpPr>
        <p:spPr bwMode="auto">
          <a:xfrm>
            <a:off x="9120573" y="2119242"/>
            <a:ext cx="2592000" cy="961014"/>
          </a:xfrm>
          <a:prstGeom prst="rect">
            <a:avLst/>
          </a:prstGeom>
          <a:solidFill>
            <a:srgbClr val="E2A95F"/>
          </a:solidFill>
        </p:spPr>
        <p:txBody>
          <a:bodyPr vert="horz" wrap="square" lIns="36000" tIns="72000" rIns="36000" bIns="72000" rtlCol="0" anchor="ctr">
            <a:spAutoFit/>
          </a:bodyPr>
          <a:lstStyle>
            <a:defPPr>
              <a:defRPr lang="de-DE"/>
            </a:defPPr>
            <a:lvl1pPr indent="0" algn="ctr" defTabSz="357188">
              <a:lnSpc>
                <a:spcPct val="100000"/>
              </a:lnSpc>
              <a:spcBef>
                <a:spcPts val="600"/>
              </a:spcBef>
              <a:buClr>
                <a:schemeClr val="accent1"/>
              </a:buClr>
              <a:buSzPct val="90000"/>
              <a:buFont typeface="Wingdings 3"/>
              <a:buNone/>
              <a:defRPr sz="1600" b="0">
                <a:solidFill>
                  <a:schemeClr val="bg1"/>
                </a:solidFill>
                <a:latin typeface="+mj-lt"/>
              </a:defRPr>
            </a:lvl1pPr>
            <a:lvl2pPr indent="0" defTabSz="536575">
              <a:lnSpc>
                <a:spcPct val="90000"/>
              </a:lnSpc>
              <a:spcBef>
                <a:spcPts val="500"/>
              </a:spcBef>
              <a:buClr>
                <a:schemeClr val="accent1"/>
              </a:buClr>
              <a:buSzPct val="90000"/>
              <a:buFont typeface="Wingdings 3"/>
              <a:buNone/>
              <a:defRPr sz="2000" b="1">
                <a:latin typeface="+mj-lt"/>
              </a:defRPr>
            </a:lvl2pPr>
            <a:lvl3pPr indent="0" defTabSz="479425">
              <a:lnSpc>
                <a:spcPct val="90000"/>
              </a:lnSpc>
              <a:spcBef>
                <a:spcPts val="500"/>
              </a:spcBef>
              <a:buClr>
                <a:schemeClr val="accent1"/>
              </a:buClr>
              <a:buSzPct val="90000"/>
              <a:buFont typeface="Wingdings 3"/>
              <a:buNone/>
              <a:defRPr b="1">
                <a:latin typeface="+mj-lt"/>
              </a:defRPr>
            </a:lvl3pPr>
            <a:lvl4pPr indent="0" defTabSz="357188">
              <a:lnSpc>
                <a:spcPct val="90000"/>
              </a:lnSpc>
              <a:spcBef>
                <a:spcPts val="500"/>
              </a:spcBef>
              <a:buClr>
                <a:schemeClr val="accent1"/>
              </a:buClr>
              <a:buSzPct val="90000"/>
              <a:buFont typeface="Wingdings 3"/>
              <a:buNone/>
              <a:defRPr sz="1600" b="1">
                <a:latin typeface="+mj-lt"/>
              </a:defRPr>
            </a:lvl4pPr>
            <a:lvl5pPr indent="0" defTabSz="360363">
              <a:lnSpc>
                <a:spcPct val="90000"/>
              </a:lnSpc>
              <a:spcBef>
                <a:spcPts val="500"/>
              </a:spcBef>
              <a:buClr>
                <a:schemeClr val="accent1"/>
              </a:buClr>
              <a:buSzPct val="90000"/>
              <a:buFont typeface="Wingdings 3"/>
              <a:buNone/>
              <a:defRPr sz="1600" b="1">
                <a:latin typeface="+mj-lt"/>
              </a:defRPr>
            </a:lvl5pPr>
            <a:lvl6pPr indent="0">
              <a:lnSpc>
                <a:spcPct val="90000"/>
              </a:lnSpc>
              <a:spcBef>
                <a:spcPts val="500"/>
              </a:spcBef>
              <a:buFont typeface="Arial"/>
              <a:buNone/>
              <a:defRPr sz="1600" b="1"/>
            </a:lvl6pPr>
            <a:lvl7pPr indent="0">
              <a:lnSpc>
                <a:spcPct val="90000"/>
              </a:lnSpc>
              <a:spcBef>
                <a:spcPts val="500"/>
              </a:spcBef>
              <a:buFont typeface="Arial"/>
              <a:buNone/>
              <a:defRPr sz="1600" b="1"/>
            </a:lvl7pPr>
            <a:lvl8pPr indent="0">
              <a:lnSpc>
                <a:spcPct val="90000"/>
              </a:lnSpc>
              <a:spcBef>
                <a:spcPts val="500"/>
              </a:spcBef>
              <a:buFont typeface="Arial"/>
              <a:buNone/>
              <a:defRPr sz="1600" b="1"/>
            </a:lvl8pPr>
            <a:lvl9pPr indent="0">
              <a:lnSpc>
                <a:spcPct val="90000"/>
              </a:lnSpc>
              <a:spcBef>
                <a:spcPts val="500"/>
              </a:spcBef>
              <a:buFont typeface="Arial"/>
              <a:buNone/>
              <a:defRPr sz="1600" b="1"/>
            </a:lvl9pPr>
          </a:lstStyle>
          <a:p>
            <a:r>
              <a:rPr lang="en-GB"/>
              <a:t>Commercial upgrading </a:t>
            </a:r>
            <a:r>
              <a:rPr lang="en-GB" dirty="0"/>
              <a:t>training</a:t>
            </a:r>
          </a:p>
          <a:p>
            <a:endParaRPr lang="en-GB" dirty="0"/>
          </a:p>
        </p:txBody>
      </p:sp>
      <p:sp>
        <p:nvSpPr>
          <p:cNvPr id="18" name="Textplatzhalter 3"/>
          <p:cNvSpPr txBox="1"/>
          <p:nvPr/>
        </p:nvSpPr>
        <p:spPr bwMode="auto">
          <a:xfrm>
            <a:off x="9120573" y="2999446"/>
            <a:ext cx="2592001" cy="1727103"/>
          </a:xfrm>
          <a:prstGeom prst="rect">
            <a:avLst/>
          </a:prstGeom>
          <a:solidFill>
            <a:srgbClr val="FBF3E8"/>
          </a:solidFill>
        </p:spPr>
        <p:txBody>
          <a:bodyPr vert="horz" wrap="square" lIns="144000" tIns="144000" rIns="72000" bIns="144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600"/>
              </a:lnSpc>
              <a:spcBef>
                <a:spcPts val="0"/>
              </a:spcBef>
              <a:defRPr/>
            </a:pPr>
            <a:r>
              <a:rPr lang="en-GB" sz="1400" dirty="0">
                <a:solidFill>
                  <a:schemeClr val="tx1"/>
                </a:solidFill>
              </a:rPr>
              <a:t>e.g. Bachelor Professional*, agricultural business economist—accounting, certified senior business specialist, industry specialist, </a:t>
            </a:r>
            <a:br>
              <a:rPr lang="en-GB" sz="1400" dirty="0">
                <a:solidFill>
                  <a:schemeClr val="tx1"/>
                </a:solidFill>
              </a:rPr>
            </a:br>
            <a:r>
              <a:rPr lang="en-GB" sz="1400" dirty="0">
                <a:solidFill>
                  <a:schemeClr val="tx1"/>
                </a:solidFill>
              </a:rPr>
              <a:t>media and publishing specialist, accountant</a:t>
            </a:r>
          </a:p>
        </p:txBody>
      </p:sp>
      <p:sp>
        <p:nvSpPr>
          <p:cNvPr id="15" name="Rechteck 14"/>
          <p:cNvSpPr/>
          <p:nvPr/>
        </p:nvSpPr>
        <p:spPr bwMode="auto">
          <a:xfrm>
            <a:off x="525582" y="5464202"/>
            <a:ext cx="7447740" cy="246221"/>
          </a:xfrm>
          <a:prstGeom prst="rect">
            <a:avLst/>
          </a:prstGeom>
        </p:spPr>
        <p:txBody>
          <a:bodyPr wrap="square">
            <a:spAutoFit/>
          </a:bodyPr>
          <a:lstStyle/>
          <a:p>
            <a:pPr>
              <a:defRPr/>
            </a:pPr>
            <a:r>
              <a:rPr lang="en-GB" sz="1000" dirty="0"/>
              <a:t> * may be used exclusively or with previous designation since end of 2020.</a:t>
            </a:r>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en-GB" dirty="0"/>
              <a:t>3 Formal offers as part of upgrading training</a:t>
            </a:r>
          </a:p>
        </p:txBody>
      </p:sp>
      <p:sp>
        <p:nvSpPr>
          <p:cNvPr id="6" name="Textplatzhalter 3"/>
          <p:cNvSpPr>
            <a:spLocks noGrp="1"/>
          </p:cNvSpPr>
          <p:nvPr>
            <p:ph type="body" idx="1"/>
          </p:nvPr>
        </p:nvSpPr>
        <p:spPr bwMode="auto">
          <a:xfrm>
            <a:off x="658812" y="2123425"/>
            <a:ext cx="3528000" cy="961014"/>
          </a:xfrm>
          <a:prstGeom prst="rect">
            <a:avLst/>
          </a:prstGeom>
          <a:solidFill>
            <a:srgbClr val="E2A95F"/>
          </a:solidFill>
        </p:spPr>
        <p:txBody>
          <a:bodyPr wrap="square" lIns="36000" tIns="72000" rIns="36000" bIns="72000">
            <a:spAutoFit/>
          </a:bodyPr>
          <a:lstStyle/>
          <a:p>
            <a:pPr algn="ctr">
              <a:lnSpc>
                <a:spcPct val="100000"/>
              </a:lnSpc>
              <a:spcBef>
                <a:spcPts val="600"/>
              </a:spcBef>
              <a:defRPr/>
            </a:pPr>
            <a:r>
              <a:rPr lang="en-GB" sz="1600" dirty="0"/>
              <a:t>Advanced </a:t>
            </a:r>
            <a:br>
              <a:rPr lang="en-GB" sz="1600" dirty="0"/>
            </a:br>
            <a:r>
              <a:rPr lang="en-GB" sz="1600" dirty="0"/>
              <a:t>upgrading training</a:t>
            </a:r>
          </a:p>
          <a:p>
            <a:pPr algn="ctr">
              <a:lnSpc>
                <a:spcPct val="100000"/>
              </a:lnSpc>
              <a:spcBef>
                <a:spcPts val="600"/>
              </a:spcBef>
              <a:defRPr/>
            </a:pPr>
            <a:endParaRPr lang="en-GB" sz="1600" dirty="0"/>
          </a:p>
        </p:txBody>
      </p:sp>
      <p:sp>
        <p:nvSpPr>
          <p:cNvPr id="7" name="Textplatzhalter 3"/>
          <p:cNvSpPr txBox="1"/>
          <p:nvPr/>
        </p:nvSpPr>
        <p:spPr bwMode="auto">
          <a:xfrm>
            <a:off x="658815" y="2989037"/>
            <a:ext cx="3527997" cy="1433902"/>
          </a:xfrm>
          <a:prstGeom prst="rect">
            <a:avLst/>
          </a:prstGeom>
          <a:solidFill>
            <a:srgbClr val="FBF3E8"/>
          </a:solidFill>
        </p:spPr>
        <p:txBody>
          <a:bodyPr vert="horz" wrap="square" lIns="72000" tIns="144000" rIns="72000" bIns="144000" rtlCol="0" anchor="t"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800"/>
              </a:lnSpc>
              <a:spcBef>
                <a:spcPts val="0"/>
              </a:spcBef>
              <a:defRPr/>
            </a:pPr>
            <a:r>
              <a:rPr lang="en-GB" sz="1400" dirty="0">
                <a:solidFill>
                  <a:schemeClr val="tx1"/>
                </a:solidFill>
              </a:rPr>
              <a:t>e.g. Master Professional*,</a:t>
            </a:r>
            <a:br>
              <a:rPr lang="en-GB" sz="1400" dirty="0">
                <a:solidFill>
                  <a:schemeClr val="tx1"/>
                </a:solidFill>
              </a:rPr>
            </a:br>
            <a:r>
              <a:rPr lang="en-GB" sz="1400" dirty="0">
                <a:solidFill>
                  <a:schemeClr val="tx1"/>
                </a:solidFill>
              </a:rPr>
              <a:t>Technical business management specialist, </a:t>
            </a:r>
            <a:br>
              <a:rPr lang="en-GB" sz="1400" dirty="0">
                <a:solidFill>
                  <a:schemeClr val="tx1"/>
                </a:solidFill>
              </a:rPr>
            </a:br>
            <a:r>
              <a:rPr lang="en-GB" sz="1400" dirty="0">
                <a:solidFill>
                  <a:schemeClr val="tx1"/>
                </a:solidFill>
              </a:rPr>
              <a:t>Commercial management business specialist, </a:t>
            </a:r>
            <a:br>
              <a:rPr lang="en-GB" sz="1400" dirty="0">
                <a:solidFill>
                  <a:schemeClr val="tx1"/>
                </a:solidFill>
              </a:rPr>
            </a:br>
            <a:r>
              <a:rPr lang="en-GB" sz="1400" dirty="0">
                <a:solidFill>
                  <a:schemeClr val="tx1"/>
                </a:solidFill>
              </a:rPr>
              <a:t>Certified vocational training specialist*</a:t>
            </a:r>
          </a:p>
        </p:txBody>
      </p:sp>
      <p:sp>
        <p:nvSpPr>
          <p:cNvPr id="8" name="Textplatzhalter 3"/>
          <p:cNvSpPr txBox="1"/>
          <p:nvPr/>
        </p:nvSpPr>
        <p:spPr bwMode="auto">
          <a:xfrm>
            <a:off x="658814" y="1559075"/>
            <a:ext cx="7261168" cy="468000"/>
          </a:xfrm>
          <a:prstGeom prst="rect">
            <a:avLst/>
          </a:prstGeom>
          <a:solidFill>
            <a:srgbClr val="D6851B"/>
          </a:solidFill>
        </p:spPr>
        <p:txBody>
          <a:bodyPr vert="horz" wrap="square" lIns="36000" tIns="72000" rIns="36000" bIns="0" rtlCol="0" anchor="ctr"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en-GB" sz="1800" b="1" dirty="0"/>
              <a:t>DQR 7</a:t>
            </a:r>
          </a:p>
        </p:txBody>
      </p:sp>
      <p:sp>
        <p:nvSpPr>
          <p:cNvPr id="9" name="Textplatzhalter 3"/>
          <p:cNvSpPr txBox="1"/>
          <p:nvPr/>
        </p:nvSpPr>
        <p:spPr bwMode="auto">
          <a:xfrm>
            <a:off x="4398062" y="2122432"/>
            <a:ext cx="3521920" cy="884070"/>
          </a:xfrm>
          <a:prstGeom prst="rect">
            <a:avLst/>
          </a:prstGeom>
          <a:solidFill>
            <a:srgbClr val="E2A95F"/>
          </a:solidFill>
        </p:spPr>
        <p:txBody>
          <a:bodyPr vert="horz" wrap="square" lIns="36000" tIns="72000" rIns="36000" bIns="72000" rtlCol="0" anchor="ctr">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en-GB" sz="1600" dirty="0"/>
              <a:t>Academic course of study leading to a master's degree at a university / </a:t>
            </a:r>
            <a:r>
              <a:rPr lang="en-GB" sz="1600" dirty="0" err="1"/>
              <a:t>uni-versity</a:t>
            </a:r>
            <a:r>
              <a:rPr lang="en-GB" sz="1600" dirty="0"/>
              <a:t> of applied sciences </a:t>
            </a:r>
          </a:p>
        </p:txBody>
      </p:sp>
      <p:sp>
        <p:nvSpPr>
          <p:cNvPr id="11" name="Textplatzhalter 3"/>
          <p:cNvSpPr txBox="1"/>
          <p:nvPr/>
        </p:nvSpPr>
        <p:spPr bwMode="auto">
          <a:xfrm>
            <a:off x="4398063" y="2989037"/>
            <a:ext cx="3521920" cy="1438049"/>
          </a:xfrm>
          <a:prstGeom prst="rect">
            <a:avLst/>
          </a:prstGeom>
          <a:solidFill>
            <a:srgbClr val="FBF3E8"/>
          </a:solidFill>
        </p:spPr>
        <p:txBody>
          <a:bodyPr vert="horz" wrap="square" lIns="72000" tIns="144000" rIns="72000" bIns="144000" rtlCol="0" anchor="t"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800"/>
              </a:lnSpc>
              <a:spcBef>
                <a:spcPts val="0"/>
              </a:spcBef>
              <a:defRPr/>
            </a:pPr>
            <a:r>
              <a:rPr lang="en-GB" sz="1400" dirty="0">
                <a:solidFill>
                  <a:schemeClr val="tx1"/>
                </a:solidFill>
              </a:rPr>
              <a:t>e.g. Master of Science (M. Sc.) Agricultural Engineering, M.Sc. Food Technology, </a:t>
            </a:r>
            <a:br>
              <a:rPr lang="en-GB" sz="1400" dirty="0">
                <a:solidFill>
                  <a:schemeClr val="tx1"/>
                </a:solidFill>
              </a:rPr>
            </a:br>
            <a:r>
              <a:rPr lang="en-GB" sz="1400" dirty="0">
                <a:solidFill>
                  <a:schemeClr val="tx1"/>
                </a:solidFill>
              </a:rPr>
              <a:t>M.Sc. Business Administration, </a:t>
            </a:r>
            <a:br>
              <a:rPr lang="en-GB" sz="1400" dirty="0">
                <a:solidFill>
                  <a:schemeClr val="tx1"/>
                </a:solidFill>
              </a:rPr>
            </a:br>
            <a:r>
              <a:rPr lang="en-GB" sz="1400" dirty="0">
                <a:solidFill>
                  <a:schemeClr val="tx1"/>
                </a:solidFill>
              </a:rPr>
              <a:t>M.Sc. Green Electronics</a:t>
            </a:r>
            <a:br>
              <a:rPr lang="en-GB" sz="1400" dirty="0">
                <a:solidFill>
                  <a:schemeClr val="tx1"/>
                </a:solidFill>
              </a:rPr>
            </a:br>
            <a:endParaRPr lang="en-US" sz="1200" spc="20" dirty="0">
              <a:solidFill>
                <a:schemeClr val="tx1"/>
              </a:solidFill>
            </a:endParaRPr>
          </a:p>
        </p:txBody>
      </p:sp>
      <p:sp>
        <p:nvSpPr>
          <p:cNvPr id="12" name="Textplatzhalter 3"/>
          <p:cNvSpPr txBox="1"/>
          <p:nvPr/>
        </p:nvSpPr>
        <p:spPr bwMode="auto">
          <a:xfrm>
            <a:off x="8137316" y="1559075"/>
            <a:ext cx="3575259" cy="468000"/>
          </a:xfrm>
          <a:prstGeom prst="rect">
            <a:avLst/>
          </a:prstGeom>
          <a:solidFill>
            <a:srgbClr val="D6851B"/>
          </a:solidFill>
        </p:spPr>
        <p:txBody>
          <a:bodyPr vert="horz" wrap="square" lIns="36000" tIns="72000" rIns="36000" bIns="0" rtlCol="0" anchor="ctr"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en-GB" sz="1800" b="1" dirty="0"/>
              <a:t>DQR 8</a:t>
            </a:r>
          </a:p>
        </p:txBody>
      </p:sp>
      <p:sp>
        <p:nvSpPr>
          <p:cNvPr id="13" name="Textplatzhalter 3"/>
          <p:cNvSpPr txBox="1"/>
          <p:nvPr/>
        </p:nvSpPr>
        <p:spPr bwMode="auto">
          <a:xfrm>
            <a:off x="8137315" y="2123425"/>
            <a:ext cx="3575259" cy="961014"/>
          </a:xfrm>
          <a:prstGeom prst="rect">
            <a:avLst/>
          </a:prstGeom>
          <a:solidFill>
            <a:srgbClr val="E2A95F"/>
          </a:solidFill>
        </p:spPr>
        <p:txBody>
          <a:bodyPr vert="horz" wrap="square" lIns="36000" tIns="72000" rIns="36000" bIns="72000" rtlCol="0" anchor="ctr">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en-GB" sz="1600" dirty="0"/>
              <a:t>Doctorate </a:t>
            </a:r>
            <a:br>
              <a:rPr lang="en-GB" sz="1600" dirty="0"/>
            </a:br>
            <a:r>
              <a:rPr lang="en-GB" sz="1600" dirty="0"/>
              <a:t>at an institute of higher education</a:t>
            </a:r>
          </a:p>
          <a:p>
            <a:pPr algn="ctr">
              <a:lnSpc>
                <a:spcPct val="100000"/>
              </a:lnSpc>
              <a:spcBef>
                <a:spcPts val="600"/>
              </a:spcBef>
              <a:defRPr/>
            </a:pPr>
            <a:r>
              <a:rPr lang="en-GB" sz="1600" dirty="0"/>
              <a:t> </a:t>
            </a:r>
          </a:p>
        </p:txBody>
      </p:sp>
      <p:sp>
        <p:nvSpPr>
          <p:cNvPr id="14" name="Textplatzhalter 3"/>
          <p:cNvSpPr txBox="1"/>
          <p:nvPr/>
        </p:nvSpPr>
        <p:spPr bwMode="auto">
          <a:xfrm>
            <a:off x="8137316" y="2989037"/>
            <a:ext cx="3575259" cy="1433901"/>
          </a:xfrm>
          <a:prstGeom prst="rect">
            <a:avLst/>
          </a:prstGeom>
          <a:solidFill>
            <a:srgbClr val="FBF3E8"/>
          </a:solidFill>
        </p:spPr>
        <p:txBody>
          <a:bodyPr vert="horz" wrap="square" lIns="72000" tIns="144000" rIns="72000" bIns="144000" rtlCol="0" anchor="t"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800"/>
              </a:lnSpc>
              <a:spcBef>
                <a:spcPts val="0"/>
              </a:spcBef>
              <a:defRPr/>
            </a:pPr>
            <a:r>
              <a:rPr lang="en-GB" sz="1400" dirty="0">
                <a:solidFill>
                  <a:schemeClr val="tx1"/>
                </a:solidFill>
              </a:rPr>
              <a:t>e.g. Doctor of Agricultural Sciences (Dr. agr.), Doctor of Economics (Dr. oec.), Doctor of Nutritional Science (Dr. oec. troph.), Doctor of Engineering (Dr. Ing.)</a:t>
            </a:r>
          </a:p>
          <a:p>
            <a:pPr algn="ctr">
              <a:lnSpc>
                <a:spcPts val="1500"/>
              </a:lnSpc>
              <a:spcBef>
                <a:spcPts val="0"/>
              </a:spcBef>
              <a:defRPr/>
            </a:pPr>
            <a:endParaRPr lang="de-DE" sz="1200" spc="-10" dirty="0">
              <a:solidFill>
                <a:schemeClr val="tx1"/>
              </a:solidFill>
            </a:endParaRPr>
          </a:p>
        </p:txBody>
      </p:sp>
      <p:sp>
        <p:nvSpPr>
          <p:cNvPr id="16" name="Rechteck 15"/>
          <p:cNvSpPr/>
          <p:nvPr/>
        </p:nvSpPr>
        <p:spPr bwMode="auto">
          <a:xfrm>
            <a:off x="525582" y="5464202"/>
            <a:ext cx="7447740" cy="246221"/>
          </a:xfrm>
          <a:prstGeom prst="rect">
            <a:avLst/>
          </a:prstGeom>
        </p:spPr>
        <p:txBody>
          <a:bodyPr wrap="square">
            <a:spAutoFit/>
          </a:bodyPr>
          <a:lstStyle/>
          <a:p>
            <a:pPr>
              <a:defRPr/>
            </a:pPr>
            <a:r>
              <a:rPr lang="en-GB" sz="1000" dirty="0"/>
              <a:t> * may be used exclusively or with previous designation since end of 2020.</a:t>
            </a:r>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normAutofit fontScale="90000"/>
          </a:bodyPr>
          <a:lstStyle/>
          <a:p>
            <a:pPr>
              <a:defRPr/>
            </a:pPr>
            <a:r>
              <a:rPr lang="en-GB" dirty="0"/>
              <a:t>4 </a:t>
            </a:r>
            <a:r>
              <a:rPr lang="en-GB" sz="2700" dirty="0"/>
              <a:t>Other formal offers</a:t>
            </a:r>
            <a:br>
              <a:rPr lang="en-GB" dirty="0"/>
            </a:br>
            <a:endParaRPr lang="en-GB" dirty="0"/>
          </a:p>
        </p:txBody>
      </p:sp>
      <p:sp>
        <p:nvSpPr>
          <p:cNvPr id="8" name="Textplatzhalter 3"/>
          <p:cNvSpPr txBox="1"/>
          <p:nvPr/>
        </p:nvSpPr>
        <p:spPr bwMode="auto">
          <a:xfrm>
            <a:off x="658814" y="1559075"/>
            <a:ext cx="11053760" cy="468000"/>
          </a:xfrm>
          <a:prstGeom prst="rect">
            <a:avLst/>
          </a:prstGeom>
          <a:solidFill>
            <a:srgbClr val="D6851B"/>
          </a:solidFill>
        </p:spPr>
        <p:txBody>
          <a:bodyPr vert="horz" wrap="square" lIns="36000" tIns="72000" rIns="36000" bIns="0" rtlCol="0" anchor="ctr"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en-GB" sz="1800" b="1" dirty="0"/>
              <a:t>DQR 3-6</a:t>
            </a:r>
          </a:p>
        </p:txBody>
      </p:sp>
      <p:sp>
        <p:nvSpPr>
          <p:cNvPr id="15" name="Textplatzhalter 3"/>
          <p:cNvSpPr txBox="1"/>
          <p:nvPr/>
        </p:nvSpPr>
        <p:spPr bwMode="auto">
          <a:xfrm>
            <a:off x="658814" y="2169050"/>
            <a:ext cx="2664000" cy="1130291"/>
          </a:xfrm>
          <a:prstGeom prst="rect">
            <a:avLst/>
          </a:prstGeom>
          <a:solidFill>
            <a:srgbClr val="E2A95F"/>
          </a:solidFill>
        </p:spPr>
        <p:txBody>
          <a:bodyPr vert="horz" wrap="square" lIns="36000" tIns="72000" rIns="36000" bIns="72000" rtlCol="0" anchor="ctr">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en-GB" sz="1600" dirty="0"/>
              <a:t>Retraining: Training for an occupation other than the occupation previously trained for and practised</a:t>
            </a:r>
          </a:p>
        </p:txBody>
      </p:sp>
      <p:sp>
        <p:nvSpPr>
          <p:cNvPr id="18" name="Textplatzhalter 3"/>
          <p:cNvSpPr txBox="1"/>
          <p:nvPr/>
        </p:nvSpPr>
        <p:spPr bwMode="auto">
          <a:xfrm>
            <a:off x="3455401" y="2169050"/>
            <a:ext cx="2664000" cy="1152000"/>
          </a:xfrm>
          <a:prstGeom prst="rect">
            <a:avLst/>
          </a:prstGeom>
          <a:solidFill>
            <a:srgbClr val="E2A95F"/>
          </a:solidFill>
        </p:spPr>
        <p:txBody>
          <a:bodyPr vert="horz" wrap="square" lIns="36000" tIns="72000" rIns="36000" bIns="7200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en-GB" sz="1600" dirty="0"/>
              <a:t>Obtaining school and vocational qualifications via the second-chance route</a:t>
            </a:r>
          </a:p>
        </p:txBody>
      </p:sp>
      <p:sp>
        <p:nvSpPr>
          <p:cNvPr id="20" name="Textplatzhalter 3"/>
          <p:cNvSpPr txBox="1"/>
          <p:nvPr/>
        </p:nvSpPr>
        <p:spPr bwMode="auto">
          <a:xfrm>
            <a:off x="6251988" y="2169050"/>
            <a:ext cx="2664000" cy="1152000"/>
          </a:xfrm>
          <a:prstGeom prst="rect">
            <a:avLst/>
          </a:prstGeom>
          <a:solidFill>
            <a:srgbClr val="E2A95F"/>
          </a:solidFill>
        </p:spPr>
        <p:txBody>
          <a:bodyPr vert="horz" wrap="square" lIns="36000" tIns="72000" rIns="36000" bIns="7200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en-GB" sz="1600" dirty="0"/>
              <a:t>Acquiring partial qualifications</a:t>
            </a:r>
          </a:p>
        </p:txBody>
      </p:sp>
      <p:sp>
        <p:nvSpPr>
          <p:cNvPr id="22" name="Textplatzhalter 3"/>
          <p:cNvSpPr txBox="1"/>
          <p:nvPr/>
        </p:nvSpPr>
        <p:spPr bwMode="auto">
          <a:xfrm>
            <a:off x="9048574" y="2169050"/>
            <a:ext cx="2664000" cy="1152000"/>
          </a:xfrm>
          <a:prstGeom prst="rect">
            <a:avLst/>
          </a:prstGeom>
          <a:solidFill>
            <a:srgbClr val="E2A95F"/>
          </a:solidFill>
        </p:spPr>
        <p:txBody>
          <a:bodyPr vert="horz" wrap="square" lIns="36000" tIns="72000" rIns="36000" bIns="7200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en-GB" sz="1600" dirty="0"/>
              <a:t>Academic continuing education at institutions of higher education and research institutions</a:t>
            </a:r>
          </a:p>
        </p:txBody>
      </p:sp>
      <p:sp>
        <p:nvSpPr>
          <p:cNvPr id="25" name="Inhaltsplatzhalter 4"/>
          <p:cNvSpPr txBox="1"/>
          <p:nvPr/>
        </p:nvSpPr>
        <p:spPr bwMode="auto">
          <a:xfrm>
            <a:off x="384535" y="3429000"/>
            <a:ext cx="2938279" cy="2054508"/>
          </a:xfrm>
          <a:prstGeom prst="rect">
            <a:avLst/>
          </a:prstGeom>
        </p:spPr>
        <p:txBody>
          <a:bodyPr vert="horz" lIns="0" tIns="0" rIns="0" bIns="0"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504000" lvl="1" indent="-216000">
              <a:lnSpc>
                <a:spcPts val="2000"/>
              </a:lnSpc>
              <a:spcBef>
                <a:spcPts val="600"/>
              </a:spcBef>
              <a:buClr>
                <a:srgbClr val="D6851B"/>
              </a:buClr>
              <a:buSzPct val="65000"/>
              <a:buFont typeface="Wingdings 3"/>
              <a:buChar char=""/>
              <a:defRPr/>
            </a:pPr>
            <a:r>
              <a:rPr lang="en-GB" sz="1400" dirty="0">
                <a:latin typeface="Calibri"/>
              </a:rPr>
              <a:t>for health or labour market-related reasons</a:t>
            </a:r>
          </a:p>
          <a:p>
            <a:pPr marL="504000" lvl="1" indent="-216000">
              <a:lnSpc>
                <a:spcPts val="2000"/>
              </a:lnSpc>
              <a:spcBef>
                <a:spcPts val="600"/>
              </a:spcBef>
              <a:buClr>
                <a:srgbClr val="D6851B"/>
              </a:buClr>
              <a:buSzPct val="65000"/>
              <a:buFont typeface="Wingdings 3"/>
              <a:buChar char=""/>
              <a:defRPr/>
            </a:pPr>
            <a:r>
              <a:rPr lang="en-GB" sz="1400" dirty="0">
                <a:latin typeface="Calibri"/>
              </a:rPr>
              <a:t>usually reduces the duration of training by one third </a:t>
            </a:r>
          </a:p>
        </p:txBody>
      </p:sp>
      <p:sp>
        <p:nvSpPr>
          <p:cNvPr id="28" name="Inhaltsplatzhalter 4"/>
          <p:cNvSpPr txBox="1"/>
          <p:nvPr/>
        </p:nvSpPr>
        <p:spPr bwMode="auto">
          <a:xfrm>
            <a:off x="3182041" y="3429000"/>
            <a:ext cx="2938280" cy="2054508"/>
          </a:xfrm>
          <a:prstGeom prst="rect">
            <a:avLst/>
          </a:prstGeom>
        </p:spPr>
        <p:txBody>
          <a:bodyPr vert="horz" lIns="0" tIns="0" rIns="0" bIns="0"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504000" lvl="1" indent="-216000">
              <a:lnSpc>
                <a:spcPts val="2000"/>
              </a:lnSpc>
              <a:spcBef>
                <a:spcPts val="600"/>
              </a:spcBef>
              <a:buClr>
                <a:srgbClr val="D6851B"/>
              </a:buClr>
              <a:buSzPct val="65000"/>
              <a:buFont typeface="Wingdings 3"/>
              <a:buChar char=""/>
              <a:defRPr/>
            </a:pPr>
            <a:r>
              <a:rPr lang="en-GB" sz="1400" dirty="0">
                <a:latin typeface="Calibri"/>
              </a:rPr>
              <a:t>alongside work or full time</a:t>
            </a:r>
          </a:p>
          <a:p>
            <a:pPr marL="504000" lvl="1" indent="-216000">
              <a:lnSpc>
                <a:spcPts val="2000"/>
              </a:lnSpc>
              <a:spcBef>
                <a:spcPts val="600"/>
              </a:spcBef>
              <a:buClr>
                <a:srgbClr val="D6851B"/>
              </a:buClr>
              <a:buSzPct val="65000"/>
              <a:buFont typeface="Wingdings 3"/>
              <a:buChar char=""/>
              <a:defRPr/>
            </a:pPr>
            <a:r>
              <a:rPr lang="en-GB" sz="1400" dirty="0">
                <a:latin typeface="Calibri"/>
              </a:rPr>
              <a:t>also possible to acquire higher education entrance qualification ( = upper secondary school-leaving certificate)</a:t>
            </a:r>
          </a:p>
        </p:txBody>
      </p:sp>
      <p:sp>
        <p:nvSpPr>
          <p:cNvPr id="29" name="Inhaltsplatzhalter 4"/>
          <p:cNvSpPr txBox="1"/>
          <p:nvPr/>
        </p:nvSpPr>
        <p:spPr bwMode="auto">
          <a:xfrm>
            <a:off x="5980011" y="3429000"/>
            <a:ext cx="2962482" cy="2054508"/>
          </a:xfrm>
          <a:prstGeom prst="rect">
            <a:avLst/>
          </a:prstGeom>
        </p:spPr>
        <p:txBody>
          <a:bodyPr vert="horz" lIns="0" tIns="0" rIns="0" bIns="0"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504000" lvl="1" indent="-216000">
              <a:lnSpc>
                <a:spcPts val="2000"/>
              </a:lnSpc>
              <a:spcBef>
                <a:spcPts val="600"/>
              </a:spcBef>
              <a:buClr>
                <a:srgbClr val="D6851B"/>
              </a:buClr>
              <a:buSzPct val="65000"/>
              <a:buFont typeface="Wingdings 3"/>
              <a:buChar char=""/>
              <a:defRPr/>
            </a:pPr>
            <a:r>
              <a:rPr lang="en-GB" sz="1400" dirty="0">
                <a:latin typeface="Calibri"/>
              </a:rPr>
              <a:t>Possible to sit final examination with the Chamber following multiple partial qualifications</a:t>
            </a:r>
          </a:p>
        </p:txBody>
      </p:sp>
      <p:sp>
        <p:nvSpPr>
          <p:cNvPr id="30" name="Inhaltsplatzhalter 4"/>
          <p:cNvSpPr txBox="1"/>
          <p:nvPr/>
        </p:nvSpPr>
        <p:spPr bwMode="auto">
          <a:xfrm>
            <a:off x="8783406" y="3429000"/>
            <a:ext cx="2962482" cy="2054508"/>
          </a:xfrm>
          <a:prstGeom prst="rect">
            <a:avLst/>
          </a:prstGeom>
        </p:spPr>
        <p:txBody>
          <a:bodyPr vert="horz" lIns="0" tIns="0" rIns="0" bIns="0"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504000" lvl="1" indent="-216000">
              <a:lnSpc>
                <a:spcPts val="2000"/>
              </a:lnSpc>
              <a:spcBef>
                <a:spcPts val="600"/>
              </a:spcBef>
              <a:buClr>
                <a:srgbClr val="D6851B"/>
              </a:buClr>
              <a:buSzPct val="65000"/>
              <a:buFont typeface="Wingdings 3"/>
              <a:buChar char=""/>
              <a:defRPr/>
            </a:pPr>
            <a:r>
              <a:rPr lang="en-GB" sz="1400" dirty="0">
                <a:latin typeface="Calibri"/>
              </a:rPr>
              <a:t>Follows on from an initial vocational qualification and a period of occupational practice</a:t>
            </a:r>
          </a:p>
          <a:p>
            <a:pPr marL="504000" lvl="1" indent="-216000">
              <a:lnSpc>
                <a:spcPts val="2000"/>
              </a:lnSpc>
              <a:spcBef>
                <a:spcPts val="600"/>
              </a:spcBef>
              <a:buClr>
                <a:srgbClr val="D6851B"/>
              </a:buClr>
              <a:buSzPct val="65000"/>
              <a:buFont typeface="Wingdings 3"/>
              <a:buChar char=""/>
              <a:defRPr/>
            </a:pPr>
            <a:r>
              <a:rPr lang="en-GB" sz="1400" dirty="0">
                <a:latin typeface="Calibri"/>
              </a:rPr>
              <a:t>Is targeted at employed persons</a:t>
            </a:r>
            <a:br>
              <a:rPr lang="en-GB" sz="1400" dirty="0">
                <a:latin typeface="Calibri"/>
              </a:rPr>
            </a:br>
            <a:r>
              <a:rPr lang="en-GB" sz="1400" dirty="0">
                <a:latin typeface="Calibri"/>
              </a:rPr>
              <a:t>and builds on professional experience</a:t>
            </a:r>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extplatzhalter 1"/>
          <p:cNvSpPr>
            <a:spLocks noGrp="1"/>
          </p:cNvSpPr>
          <p:nvPr>
            <p:ph type="body" sz="quarter" idx="10"/>
          </p:nvPr>
        </p:nvSpPr>
        <p:spPr bwMode="auto">
          <a:xfrm>
            <a:off x="658812" y="817725"/>
            <a:ext cx="11053762" cy="446715"/>
          </a:xfrm>
        </p:spPr>
        <p:txBody>
          <a:bodyPr>
            <a:normAutofit/>
          </a:bodyPr>
          <a:lstStyle/>
          <a:p>
            <a:pPr>
              <a:defRPr/>
            </a:pPr>
            <a:r>
              <a:rPr lang="en-GB" sz="2000" b="1" dirty="0"/>
              <a:t>Vocational Training Act amendment (2020)</a:t>
            </a:r>
          </a:p>
        </p:txBody>
      </p:sp>
      <p:sp>
        <p:nvSpPr>
          <p:cNvPr id="3" name="Titel 2"/>
          <p:cNvSpPr>
            <a:spLocks noGrp="1"/>
          </p:cNvSpPr>
          <p:nvPr>
            <p:ph type="title"/>
          </p:nvPr>
        </p:nvSpPr>
        <p:spPr bwMode="auto"/>
        <p:txBody>
          <a:bodyPr/>
          <a:lstStyle/>
          <a:p>
            <a:pPr>
              <a:defRPr/>
            </a:pPr>
            <a:r>
              <a:rPr lang="en-GB" dirty="0"/>
              <a:t>5 Statutory regulations</a:t>
            </a:r>
          </a:p>
        </p:txBody>
      </p:sp>
      <p:sp>
        <p:nvSpPr>
          <p:cNvPr id="18" name="Inhaltsplatzhalter 4"/>
          <p:cNvSpPr txBox="1"/>
          <p:nvPr/>
        </p:nvSpPr>
        <p:spPr bwMode="auto">
          <a:xfrm>
            <a:off x="658812" y="1557337"/>
            <a:ext cx="9074151" cy="4319588"/>
          </a:xfrm>
          <a:prstGeom prst="rect">
            <a:avLst/>
          </a:prstGeom>
        </p:spPr>
        <p:txBody>
          <a:bodyPr vert="horz" lIns="0" tIns="0" rIns="0" bIns="0"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0" indent="0">
              <a:lnSpc>
                <a:spcPts val="2000"/>
              </a:lnSpc>
              <a:spcBef>
                <a:spcPts val="600"/>
              </a:spcBef>
              <a:spcAft>
                <a:spcPts val="600"/>
              </a:spcAft>
              <a:buClr>
                <a:srgbClr val="D6851B"/>
              </a:buClr>
              <a:buSzPct val="65000"/>
              <a:buNone/>
              <a:defRPr/>
            </a:pPr>
            <a:r>
              <a:rPr lang="en-GB" sz="1800" dirty="0">
                <a:latin typeface="Calibri"/>
              </a:rPr>
              <a:t>Introduction of more transparent further training levels:</a:t>
            </a:r>
          </a:p>
          <a:p>
            <a:pPr marL="285750" indent="-285750">
              <a:lnSpc>
                <a:spcPts val="2000"/>
              </a:lnSpc>
              <a:spcBef>
                <a:spcPts val="600"/>
              </a:spcBef>
              <a:spcAft>
                <a:spcPts val="600"/>
              </a:spcAft>
              <a:buClr>
                <a:srgbClr val="D6851B"/>
              </a:buClr>
              <a:buSzPct val="65000"/>
              <a:buFont typeface="Wingdings 3"/>
              <a:buChar char=""/>
              <a:defRPr/>
            </a:pPr>
            <a:r>
              <a:rPr lang="en-GB" sz="1600" dirty="0">
                <a:latin typeface="Calibri"/>
              </a:rPr>
              <a:t>In order to achieve</a:t>
            </a:r>
          </a:p>
          <a:p>
            <a:pPr marL="540000" lvl="1" indent="-252000">
              <a:lnSpc>
                <a:spcPts val="2000"/>
              </a:lnSpc>
              <a:spcBef>
                <a:spcPts val="600"/>
              </a:spcBef>
              <a:spcAft>
                <a:spcPts val="600"/>
              </a:spcAft>
              <a:buClr>
                <a:srgbClr val="D6851B"/>
              </a:buClr>
              <a:buSzPct val="65000"/>
              <a:buFont typeface="Wingdings 3"/>
              <a:buChar char=""/>
              <a:defRPr/>
            </a:pPr>
            <a:r>
              <a:rPr lang="en-GB" sz="1400" b="1" dirty="0">
                <a:solidFill>
                  <a:srgbClr val="D6851B"/>
                </a:solidFill>
                <a:latin typeface="Calibri"/>
              </a:rPr>
              <a:t>DQR 5: </a:t>
            </a:r>
            <a:r>
              <a:rPr lang="en-GB" sz="1400" dirty="0">
                <a:latin typeface="Calibri"/>
              </a:rPr>
              <a:t>Time frame of at least 400 hours, admission after achieving DQR 4</a:t>
            </a:r>
            <a:br>
              <a:rPr lang="en-GB" sz="1400" dirty="0">
                <a:latin typeface="Calibri"/>
              </a:rPr>
            </a:br>
            <a:r>
              <a:rPr lang="en-GB" sz="1400" dirty="0">
                <a:latin typeface="Calibri"/>
              </a:rPr>
              <a:t>Evidence of consolidation/adding to existing competencies</a:t>
            </a:r>
          </a:p>
          <a:p>
            <a:pPr marL="540000" lvl="1" indent="-252000">
              <a:lnSpc>
                <a:spcPts val="2000"/>
              </a:lnSpc>
              <a:spcBef>
                <a:spcPts val="600"/>
              </a:spcBef>
              <a:spcAft>
                <a:spcPts val="600"/>
              </a:spcAft>
              <a:buClr>
                <a:srgbClr val="D6851B"/>
              </a:buClr>
              <a:buSzPct val="65000"/>
              <a:buFont typeface="Wingdings 3"/>
              <a:buChar char=""/>
              <a:defRPr/>
            </a:pPr>
            <a:r>
              <a:rPr lang="en-GB" sz="1400" b="1" dirty="0">
                <a:solidFill>
                  <a:srgbClr val="D6851B"/>
                </a:solidFill>
                <a:latin typeface="Calibri"/>
              </a:rPr>
              <a:t>DQR 6: </a:t>
            </a:r>
            <a:r>
              <a:rPr lang="en-GB" sz="1400" dirty="0">
                <a:latin typeface="Calibri"/>
              </a:rPr>
              <a:t>Time frame of at least 1200 hours, admission after achieving DQR 4</a:t>
            </a:r>
            <a:br>
              <a:rPr lang="en-GB" sz="1400" dirty="0">
                <a:latin typeface="Calibri"/>
              </a:rPr>
            </a:br>
            <a:r>
              <a:rPr lang="en-GB" sz="1400" dirty="0">
                <a:latin typeface="Calibri"/>
              </a:rPr>
              <a:t>Evidence of ability to take on leadership and management tasks </a:t>
            </a:r>
          </a:p>
          <a:p>
            <a:pPr marL="540000" lvl="1" indent="-252000">
              <a:lnSpc>
                <a:spcPts val="2000"/>
              </a:lnSpc>
              <a:spcBef>
                <a:spcPts val="600"/>
              </a:spcBef>
              <a:spcAft>
                <a:spcPts val="600"/>
              </a:spcAft>
              <a:buClr>
                <a:srgbClr val="D6851B"/>
              </a:buClr>
              <a:buSzPct val="65000"/>
              <a:buFont typeface="Wingdings 3"/>
              <a:buChar char=""/>
              <a:defRPr/>
            </a:pPr>
            <a:r>
              <a:rPr lang="en-GB" sz="1400" b="1" dirty="0">
                <a:solidFill>
                  <a:srgbClr val="D6851B"/>
                </a:solidFill>
                <a:latin typeface="Calibri"/>
              </a:rPr>
              <a:t>DQR 7: </a:t>
            </a:r>
            <a:r>
              <a:rPr lang="en-GB" sz="1400" dirty="0">
                <a:latin typeface="Calibri"/>
              </a:rPr>
              <a:t>Time frame of at least 1600 hours, admission after achieving DQR 6</a:t>
            </a:r>
            <a:br>
              <a:rPr lang="en-GB" sz="1400" dirty="0">
                <a:latin typeface="Calibri"/>
              </a:rPr>
            </a:br>
            <a:r>
              <a:rPr lang="en-GB" sz="1400" dirty="0">
                <a:latin typeface="Calibri"/>
              </a:rPr>
              <a:t>Evidence of ability to responsibly manage organisations, to handle new, complex tasks and </a:t>
            </a:r>
            <a:br>
              <a:rPr lang="en-GB" sz="1400" dirty="0">
                <a:latin typeface="Calibri"/>
              </a:rPr>
            </a:br>
            <a:r>
              <a:rPr lang="en-GB" sz="1400" dirty="0">
                <a:latin typeface="Calibri"/>
              </a:rPr>
              <a:t>problems, development of processes and products.</a:t>
            </a:r>
          </a:p>
          <a:p>
            <a:pPr marL="285750" indent="-285750">
              <a:lnSpc>
                <a:spcPts val="2000"/>
              </a:lnSpc>
              <a:spcBef>
                <a:spcPts val="600"/>
              </a:spcBef>
              <a:spcAft>
                <a:spcPts val="600"/>
              </a:spcAft>
              <a:buClr>
                <a:srgbClr val="D6851B"/>
              </a:buClr>
              <a:buSzPct val="65000"/>
              <a:buFont typeface="Wingdings 3"/>
              <a:buChar char=""/>
              <a:defRPr/>
            </a:pPr>
            <a:r>
              <a:rPr lang="en-GB" sz="1600" dirty="0">
                <a:latin typeface="Calibri"/>
              </a:rPr>
              <a:t>Creation of examination provisions for vocational upskilling</a:t>
            </a:r>
          </a:p>
          <a:p>
            <a:pPr marL="285750" indent="-285750">
              <a:lnSpc>
                <a:spcPts val="2000"/>
              </a:lnSpc>
              <a:spcBef>
                <a:spcPts val="600"/>
              </a:spcBef>
              <a:spcAft>
                <a:spcPts val="600"/>
              </a:spcAft>
              <a:buClr>
                <a:srgbClr val="D6851B"/>
              </a:buClr>
              <a:buSzPct val="65000"/>
              <a:buFont typeface="Wingdings 3"/>
              <a:buChar char=""/>
              <a:defRPr/>
            </a:pPr>
            <a:r>
              <a:rPr lang="en-GB" sz="1600" dirty="0">
                <a:latin typeface="Calibri"/>
              </a:rPr>
              <a:t>Referencing of relevant qualifications to the German qualification framework</a:t>
            </a:r>
          </a:p>
          <a:p>
            <a:pPr marL="285750" indent="-285750">
              <a:lnSpc>
                <a:spcPts val="2000"/>
              </a:lnSpc>
              <a:spcBef>
                <a:spcPts val="600"/>
              </a:spcBef>
              <a:spcAft>
                <a:spcPts val="600"/>
              </a:spcAft>
              <a:buClr>
                <a:srgbClr val="D6851B"/>
              </a:buClr>
              <a:buSzPct val="65000"/>
              <a:buFont typeface="Wingdings 3"/>
              <a:buChar char=""/>
              <a:defRPr/>
            </a:pPr>
            <a:r>
              <a:rPr lang="en-GB" sz="1600" dirty="0">
                <a:latin typeface="Calibri"/>
              </a:rPr>
              <a:t>Comparability of vocational and academic qualifications</a:t>
            </a:r>
          </a:p>
        </p:txBody>
      </p:sp>
      <p:pic>
        <p:nvPicPr>
          <p:cNvPr id="5" name="Grafik 4"/>
          <p:cNvPicPr>
            <a:picLocks noChangeAspect="1"/>
          </p:cNvPicPr>
          <p:nvPr/>
        </p:nvPicPr>
        <p:blipFill>
          <a:blip r:embed="rId3">
            <a:extLst>
              <a:ext uri="{96DAC541-7B7A-43D3-8B79-37D633B846F1}">
                <asvg:svgBlip xmlns:asvg="http://schemas.microsoft.com/office/drawing/2016/SVG/main" r:embed="rId4"/>
              </a:ext>
            </a:extLst>
          </a:blip>
          <a:stretch/>
        </p:blipFill>
        <p:spPr bwMode="auto">
          <a:xfrm>
            <a:off x="8739145" y="1813357"/>
            <a:ext cx="671558" cy="1289391"/>
          </a:xfrm>
          <a:prstGeom prst="rect">
            <a:avLst/>
          </a:prstGeom>
        </p:spPr>
      </p:pic>
      <p:pic>
        <p:nvPicPr>
          <p:cNvPr id="6" name="Grafik 5"/>
          <p:cNvPicPr>
            <a:picLocks noChangeAspect="1"/>
          </p:cNvPicPr>
          <p:nvPr/>
        </p:nvPicPr>
        <p:blipFill>
          <a:blip r:embed="rId5">
            <a:extLst>
              <a:ext uri="{96DAC541-7B7A-43D3-8B79-37D633B846F1}">
                <asvg:svgBlip xmlns:asvg="http://schemas.microsoft.com/office/drawing/2016/SVG/main" r:embed="rId6"/>
              </a:ext>
            </a:extLst>
          </a:blip>
          <a:stretch/>
        </p:blipFill>
        <p:spPr bwMode="auto">
          <a:xfrm>
            <a:off x="9742363" y="1179713"/>
            <a:ext cx="789511" cy="1515861"/>
          </a:xfrm>
          <a:prstGeom prst="rect">
            <a:avLst/>
          </a:prstGeom>
        </p:spPr>
      </p:pic>
      <p:pic>
        <p:nvPicPr>
          <p:cNvPr id="9" name="Grafik 8"/>
          <p:cNvPicPr>
            <a:picLocks noChangeAspect="1"/>
          </p:cNvPicPr>
          <p:nvPr/>
        </p:nvPicPr>
        <p:blipFill>
          <a:blip r:embed="rId7"/>
          <a:stretch/>
        </p:blipFill>
        <p:spPr bwMode="auto">
          <a:xfrm>
            <a:off x="9074923" y="2627116"/>
            <a:ext cx="973951" cy="1869987"/>
          </a:xfrm>
          <a:prstGeom prst="rect">
            <a:avLst/>
          </a:prstGeom>
        </p:spPr>
      </p:pic>
    </p:spTree>
  </p:cSld>
  <p:clrMapOvr>
    <a:masterClrMapping/>
  </p:clrMapOvr>
  <mc:AlternateContent xmlns:mc="http://schemas.openxmlformats.org/markup-compatibility/2006" xmlns:p159="http://schemas.microsoft.com/office/powerpoint/2015/09/main">
    <mc:Choice Requires="p159">
      <p:transition spd="med">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extplatzhalter 1"/>
          <p:cNvSpPr>
            <a:spLocks noGrp="1"/>
          </p:cNvSpPr>
          <p:nvPr>
            <p:ph type="body" sz="quarter" idx="10"/>
          </p:nvPr>
        </p:nvSpPr>
        <p:spPr bwMode="auto">
          <a:xfrm>
            <a:off x="658812" y="817725"/>
            <a:ext cx="11053762" cy="446715"/>
          </a:xfrm>
        </p:spPr>
        <p:txBody>
          <a:bodyPr>
            <a:normAutofit/>
          </a:bodyPr>
          <a:lstStyle/>
          <a:p>
            <a:pPr>
              <a:defRPr/>
            </a:pPr>
            <a:r>
              <a:rPr lang="en-GB" sz="2000" dirty="0"/>
              <a:t>Costs and benefits of continuing professional education</a:t>
            </a:r>
          </a:p>
        </p:txBody>
      </p:sp>
      <p:sp>
        <p:nvSpPr>
          <p:cNvPr id="3" name="Titel 2"/>
          <p:cNvSpPr>
            <a:spLocks noGrp="1"/>
          </p:cNvSpPr>
          <p:nvPr>
            <p:ph type="title"/>
          </p:nvPr>
        </p:nvSpPr>
        <p:spPr bwMode="auto"/>
        <p:txBody>
          <a:bodyPr/>
          <a:lstStyle/>
          <a:p>
            <a:pPr>
              <a:defRPr/>
            </a:pPr>
            <a:r>
              <a:rPr lang="en-GB" dirty="0"/>
              <a:t>6 Financing</a:t>
            </a:r>
          </a:p>
        </p:txBody>
      </p:sp>
      <p:sp>
        <p:nvSpPr>
          <p:cNvPr id="18" name="Inhaltsplatzhalter 4"/>
          <p:cNvSpPr txBox="1"/>
          <p:nvPr/>
        </p:nvSpPr>
        <p:spPr bwMode="auto">
          <a:xfrm>
            <a:off x="658813" y="2168525"/>
            <a:ext cx="5437187" cy="3708400"/>
          </a:xfrm>
          <a:prstGeom prst="rect">
            <a:avLst/>
          </a:prstGeom>
        </p:spPr>
        <p:txBody>
          <a:bodyPr vert="horz" lIns="0" tIns="0" rIns="0" bIns="0"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285750" indent="-285750">
              <a:lnSpc>
                <a:spcPts val="2000"/>
              </a:lnSpc>
              <a:spcBef>
                <a:spcPts val="600"/>
              </a:spcBef>
              <a:spcAft>
                <a:spcPts val="600"/>
              </a:spcAft>
              <a:buClr>
                <a:srgbClr val="D6851B"/>
              </a:buClr>
              <a:buSzPct val="65000"/>
              <a:buFont typeface="Wingdings 3"/>
              <a:buChar char=""/>
              <a:defRPr/>
            </a:pPr>
            <a:r>
              <a:rPr lang="en-GB" sz="1600" dirty="0">
                <a:latin typeface="Calibri"/>
              </a:rPr>
              <a:t>Since both individuals and businesses as well as government and society benefit, one third of the funding is provided by each of these stakeholders (mixed financing)</a:t>
            </a:r>
          </a:p>
          <a:p>
            <a:pPr marL="285750" indent="-285750">
              <a:lnSpc>
                <a:spcPts val="2000"/>
              </a:lnSpc>
              <a:spcBef>
                <a:spcPts val="600"/>
              </a:spcBef>
              <a:spcAft>
                <a:spcPts val="600"/>
              </a:spcAft>
              <a:buClr>
                <a:srgbClr val="D6851B"/>
              </a:buClr>
              <a:buSzPct val="65000"/>
              <a:buFont typeface="Wingdings 3"/>
              <a:buChar char=""/>
              <a:defRPr/>
            </a:pPr>
            <a:r>
              <a:rPr lang="en-GB" sz="1600" dirty="0"/>
              <a:t>Numerous government funding programmes, particularly in the area of new technologies.</a:t>
            </a:r>
          </a:p>
          <a:p>
            <a:pPr marL="285750" indent="-285750">
              <a:lnSpc>
                <a:spcPts val="2000"/>
              </a:lnSpc>
              <a:spcBef>
                <a:spcPts val="600"/>
              </a:spcBef>
              <a:spcAft>
                <a:spcPts val="600"/>
              </a:spcAft>
              <a:buClr>
                <a:srgbClr val="D6851B"/>
              </a:buClr>
              <a:buSzPct val="65000"/>
              <a:buFont typeface="Wingdings 3"/>
              <a:buChar char=""/>
              <a:defRPr/>
            </a:pPr>
            <a:endParaRPr lang="de-DE" sz="1600" dirty="0">
              <a:latin typeface="Calibri"/>
            </a:endParaRPr>
          </a:p>
          <a:p>
            <a:pPr marL="285750" indent="-285750">
              <a:lnSpc>
                <a:spcPts val="2000"/>
              </a:lnSpc>
              <a:spcBef>
                <a:spcPts val="600"/>
              </a:spcBef>
              <a:spcAft>
                <a:spcPts val="600"/>
              </a:spcAft>
              <a:buClr>
                <a:srgbClr val="D6851B"/>
              </a:buClr>
              <a:buSzPct val="65000"/>
              <a:buFont typeface="Wingdings 3"/>
              <a:buChar char=""/>
              <a:defRPr/>
            </a:pPr>
            <a:endParaRPr lang="de-DE" sz="1600" dirty="0">
              <a:latin typeface="Calibri"/>
            </a:endParaRPr>
          </a:p>
        </p:txBody>
      </p:sp>
      <p:sp>
        <p:nvSpPr>
          <p:cNvPr id="5" name="Inhaltsplatzhalter 4"/>
          <p:cNvSpPr txBox="1"/>
          <p:nvPr/>
        </p:nvSpPr>
        <p:spPr bwMode="auto">
          <a:xfrm>
            <a:off x="6240463" y="2168525"/>
            <a:ext cx="5437187" cy="3192719"/>
          </a:xfrm>
          <a:prstGeom prst="rect">
            <a:avLst/>
          </a:prstGeom>
        </p:spPr>
        <p:txBody>
          <a:bodyPr vert="horz" lIns="0" tIns="0" rIns="0" bIns="0"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285750" indent="-285750">
              <a:lnSpc>
                <a:spcPts val="2000"/>
              </a:lnSpc>
              <a:spcBef>
                <a:spcPts val="600"/>
              </a:spcBef>
              <a:spcAft>
                <a:spcPts val="600"/>
              </a:spcAft>
              <a:buClr>
                <a:srgbClr val="D6851B"/>
              </a:buClr>
              <a:buSzPct val="65000"/>
              <a:buFont typeface="Wingdings 3"/>
              <a:buChar char=""/>
              <a:defRPr/>
            </a:pPr>
            <a:r>
              <a:rPr lang="en-GB" sz="1600" dirty="0">
                <a:latin typeface="Calibri"/>
              </a:rPr>
              <a:t>Positive effects on economic growth, technical advancement and employment</a:t>
            </a:r>
          </a:p>
          <a:p>
            <a:pPr marL="285750" indent="-285750">
              <a:lnSpc>
                <a:spcPts val="2000"/>
              </a:lnSpc>
              <a:spcBef>
                <a:spcPts val="600"/>
              </a:spcBef>
              <a:spcAft>
                <a:spcPts val="600"/>
              </a:spcAft>
              <a:buClr>
                <a:srgbClr val="D6851B"/>
              </a:buClr>
              <a:buSzPct val="65000"/>
              <a:buFont typeface="Wingdings 3"/>
              <a:buChar char=""/>
              <a:defRPr/>
            </a:pPr>
            <a:r>
              <a:rPr lang="en-GB" sz="1600" dirty="0">
                <a:latin typeface="Calibri"/>
              </a:rPr>
              <a:t>This leads to a rise in tax revenues and a fall in social expenditure</a:t>
            </a:r>
          </a:p>
          <a:p>
            <a:pPr marL="285750" indent="-285750">
              <a:lnSpc>
                <a:spcPts val="2000"/>
              </a:lnSpc>
              <a:spcBef>
                <a:spcPts val="600"/>
              </a:spcBef>
              <a:spcAft>
                <a:spcPts val="600"/>
              </a:spcAft>
              <a:buClr>
                <a:srgbClr val="D6851B"/>
              </a:buClr>
              <a:buSzPct val="65000"/>
              <a:buFont typeface="Wingdings 3"/>
              <a:buChar char=""/>
              <a:defRPr/>
            </a:pPr>
            <a:r>
              <a:rPr lang="en-GB" sz="1600" dirty="0">
                <a:latin typeface="Calibri"/>
              </a:rPr>
              <a:t>Increase in international economic competitiveness, including against the background of the skilled worker shortage, demographic change and digitalisation.</a:t>
            </a:r>
          </a:p>
        </p:txBody>
      </p:sp>
      <p:sp>
        <p:nvSpPr>
          <p:cNvPr id="6" name="Textplatzhalter 3"/>
          <p:cNvSpPr txBox="1"/>
          <p:nvPr/>
        </p:nvSpPr>
        <p:spPr bwMode="auto">
          <a:xfrm>
            <a:off x="658812" y="1557337"/>
            <a:ext cx="5437187" cy="468000"/>
          </a:xfrm>
          <a:prstGeom prst="rect">
            <a:avLst/>
          </a:prstGeom>
          <a:solidFill>
            <a:srgbClr val="D6851B"/>
          </a:solidFill>
        </p:spPr>
        <p:txBody>
          <a:bodyPr vert="horz" wrap="square" lIns="36000" tIns="72000" rIns="36000" bIns="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en-GB" sz="1800" dirty="0"/>
              <a:t>Costs</a:t>
            </a:r>
          </a:p>
        </p:txBody>
      </p:sp>
      <p:sp>
        <p:nvSpPr>
          <p:cNvPr id="7" name="Textplatzhalter 3"/>
          <p:cNvSpPr txBox="1"/>
          <p:nvPr/>
        </p:nvSpPr>
        <p:spPr bwMode="auto">
          <a:xfrm>
            <a:off x="6240464" y="1557337"/>
            <a:ext cx="5437187" cy="468000"/>
          </a:xfrm>
          <a:prstGeom prst="rect">
            <a:avLst/>
          </a:prstGeom>
          <a:solidFill>
            <a:srgbClr val="D6851B"/>
          </a:solidFill>
        </p:spPr>
        <p:txBody>
          <a:bodyPr vert="horz" wrap="square" lIns="36000" tIns="72000" rIns="36000" bIns="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en-GB" sz="1800" dirty="0"/>
              <a:t>Benefits to state and society</a:t>
            </a:r>
          </a:p>
        </p:txBody>
      </p:sp>
      <p:grpSp>
        <p:nvGrpSpPr>
          <p:cNvPr id="4" name="Gruppieren 3"/>
          <p:cNvGrpSpPr/>
          <p:nvPr/>
        </p:nvGrpSpPr>
        <p:grpSpPr bwMode="auto">
          <a:xfrm>
            <a:off x="10875787" y="1241417"/>
            <a:ext cx="970883" cy="819296"/>
            <a:chOff x="10875787" y="1241417"/>
            <a:chExt cx="970883" cy="819296"/>
          </a:xfrm>
        </p:grpSpPr>
        <p:grpSp>
          <p:nvGrpSpPr>
            <p:cNvPr id="13" name="Gruppieren 12"/>
            <p:cNvGrpSpPr/>
            <p:nvPr/>
          </p:nvGrpSpPr>
          <p:grpSpPr bwMode="auto">
            <a:xfrm>
              <a:off x="10960843" y="1394268"/>
              <a:ext cx="774057" cy="664270"/>
              <a:chOff x="10960845" y="1438275"/>
              <a:chExt cx="521493" cy="447529"/>
            </a:xfrm>
          </p:grpSpPr>
          <p:sp>
            <p:nvSpPr>
              <p:cNvPr id="11" name="Rechteck: obere Ecken abgeschnitten 10"/>
              <p:cNvSpPr/>
              <p:nvPr/>
            </p:nvSpPr>
            <p:spPr bwMode="auto">
              <a:xfrm>
                <a:off x="10975180" y="1438275"/>
                <a:ext cx="500062" cy="207169"/>
              </a:xfrm>
              <a:custGeom>
                <a:avLst/>
                <a:gdLst>
                  <a:gd name="connsiteX0" fmla="*/ 28179 w 450056"/>
                  <a:gd name="connsiteY0" fmla="*/ 0 h 169069"/>
                  <a:gd name="connsiteX1" fmla="*/ 421877 w 450056"/>
                  <a:gd name="connsiteY1" fmla="*/ 0 h 169069"/>
                  <a:gd name="connsiteX2" fmla="*/ 450056 w 450056"/>
                  <a:gd name="connsiteY2" fmla="*/ 28179 h 169069"/>
                  <a:gd name="connsiteX3" fmla="*/ 450056 w 450056"/>
                  <a:gd name="connsiteY3" fmla="*/ 169069 h 169069"/>
                  <a:gd name="connsiteX4" fmla="*/ 450056 w 450056"/>
                  <a:gd name="connsiteY4" fmla="*/ 169069 h 169069"/>
                  <a:gd name="connsiteX5" fmla="*/ 0 w 450056"/>
                  <a:gd name="connsiteY5" fmla="*/ 169069 h 169069"/>
                  <a:gd name="connsiteX6" fmla="*/ 0 w 450056"/>
                  <a:gd name="connsiteY6" fmla="*/ 169069 h 169069"/>
                  <a:gd name="connsiteX7" fmla="*/ 0 w 450056"/>
                  <a:gd name="connsiteY7" fmla="*/ 28179 h 169069"/>
                  <a:gd name="connsiteX8" fmla="*/ 28179 w 450056"/>
                  <a:gd name="connsiteY8" fmla="*/ 0 h 169069"/>
                  <a:gd name="connsiteX0" fmla="*/ 30560 w 452437"/>
                  <a:gd name="connsiteY0" fmla="*/ 0 h 169069"/>
                  <a:gd name="connsiteX1" fmla="*/ 424258 w 452437"/>
                  <a:gd name="connsiteY1" fmla="*/ 0 h 169069"/>
                  <a:gd name="connsiteX2" fmla="*/ 452437 w 452437"/>
                  <a:gd name="connsiteY2" fmla="*/ 28179 h 169069"/>
                  <a:gd name="connsiteX3" fmla="*/ 452437 w 452437"/>
                  <a:gd name="connsiteY3" fmla="*/ 169069 h 169069"/>
                  <a:gd name="connsiteX4" fmla="*/ 452437 w 452437"/>
                  <a:gd name="connsiteY4" fmla="*/ 169069 h 169069"/>
                  <a:gd name="connsiteX5" fmla="*/ 2381 w 452437"/>
                  <a:gd name="connsiteY5" fmla="*/ 169069 h 169069"/>
                  <a:gd name="connsiteX6" fmla="*/ 2381 w 452437"/>
                  <a:gd name="connsiteY6" fmla="*/ 169069 h 169069"/>
                  <a:gd name="connsiteX7" fmla="*/ 0 w 452437"/>
                  <a:gd name="connsiteY7" fmla="*/ 123429 h 169069"/>
                  <a:gd name="connsiteX8" fmla="*/ 30560 w 452437"/>
                  <a:gd name="connsiteY8" fmla="*/ 0 h 169069"/>
                  <a:gd name="connsiteX0" fmla="*/ 237729 w 452437"/>
                  <a:gd name="connsiteY0" fmla="*/ 0 h 190500"/>
                  <a:gd name="connsiteX1" fmla="*/ 424258 w 452437"/>
                  <a:gd name="connsiteY1" fmla="*/ 21431 h 190500"/>
                  <a:gd name="connsiteX2" fmla="*/ 452437 w 452437"/>
                  <a:gd name="connsiteY2" fmla="*/ 49610 h 190500"/>
                  <a:gd name="connsiteX3" fmla="*/ 452437 w 452437"/>
                  <a:gd name="connsiteY3" fmla="*/ 190500 h 190500"/>
                  <a:gd name="connsiteX4" fmla="*/ 452437 w 452437"/>
                  <a:gd name="connsiteY4" fmla="*/ 190500 h 190500"/>
                  <a:gd name="connsiteX5" fmla="*/ 2381 w 452437"/>
                  <a:gd name="connsiteY5" fmla="*/ 190500 h 190500"/>
                  <a:gd name="connsiteX6" fmla="*/ 2381 w 452437"/>
                  <a:gd name="connsiteY6" fmla="*/ 190500 h 190500"/>
                  <a:gd name="connsiteX7" fmla="*/ 0 w 452437"/>
                  <a:gd name="connsiteY7" fmla="*/ 144860 h 190500"/>
                  <a:gd name="connsiteX8" fmla="*/ 237729 w 452437"/>
                  <a:gd name="connsiteY8" fmla="*/ 0 h 190500"/>
                  <a:gd name="connsiteX0" fmla="*/ 237729 w 452437"/>
                  <a:gd name="connsiteY0" fmla="*/ 0 h 190500"/>
                  <a:gd name="connsiteX1" fmla="*/ 369490 w 452437"/>
                  <a:gd name="connsiteY1" fmla="*/ 73818 h 190500"/>
                  <a:gd name="connsiteX2" fmla="*/ 452437 w 452437"/>
                  <a:gd name="connsiteY2" fmla="*/ 49610 h 190500"/>
                  <a:gd name="connsiteX3" fmla="*/ 452437 w 452437"/>
                  <a:gd name="connsiteY3" fmla="*/ 190500 h 190500"/>
                  <a:gd name="connsiteX4" fmla="*/ 452437 w 452437"/>
                  <a:gd name="connsiteY4" fmla="*/ 190500 h 190500"/>
                  <a:gd name="connsiteX5" fmla="*/ 2381 w 452437"/>
                  <a:gd name="connsiteY5" fmla="*/ 190500 h 190500"/>
                  <a:gd name="connsiteX6" fmla="*/ 2381 w 452437"/>
                  <a:gd name="connsiteY6" fmla="*/ 190500 h 190500"/>
                  <a:gd name="connsiteX7" fmla="*/ 0 w 452437"/>
                  <a:gd name="connsiteY7" fmla="*/ 144860 h 190500"/>
                  <a:gd name="connsiteX8" fmla="*/ 237729 w 452437"/>
                  <a:gd name="connsiteY8" fmla="*/ 0 h 190500"/>
                  <a:gd name="connsiteX0" fmla="*/ 237729 w 469105"/>
                  <a:gd name="connsiteY0" fmla="*/ 0 h 190500"/>
                  <a:gd name="connsiteX1" fmla="*/ 369490 w 469105"/>
                  <a:gd name="connsiteY1" fmla="*/ 73818 h 190500"/>
                  <a:gd name="connsiteX2" fmla="*/ 469105 w 469105"/>
                  <a:gd name="connsiteY2" fmla="*/ 147241 h 190500"/>
                  <a:gd name="connsiteX3" fmla="*/ 452437 w 469105"/>
                  <a:gd name="connsiteY3" fmla="*/ 190500 h 190500"/>
                  <a:gd name="connsiteX4" fmla="*/ 452437 w 469105"/>
                  <a:gd name="connsiteY4" fmla="*/ 190500 h 190500"/>
                  <a:gd name="connsiteX5" fmla="*/ 2381 w 469105"/>
                  <a:gd name="connsiteY5" fmla="*/ 190500 h 190500"/>
                  <a:gd name="connsiteX6" fmla="*/ 2381 w 469105"/>
                  <a:gd name="connsiteY6" fmla="*/ 190500 h 190500"/>
                  <a:gd name="connsiteX7" fmla="*/ 0 w 469105"/>
                  <a:gd name="connsiteY7" fmla="*/ 144860 h 190500"/>
                  <a:gd name="connsiteX8" fmla="*/ 237729 w 469105"/>
                  <a:gd name="connsiteY8" fmla="*/ 0 h 190500"/>
                  <a:gd name="connsiteX0" fmla="*/ 237729 w 476249"/>
                  <a:gd name="connsiteY0" fmla="*/ 0 h 202407"/>
                  <a:gd name="connsiteX1" fmla="*/ 369490 w 476249"/>
                  <a:gd name="connsiteY1" fmla="*/ 73818 h 202407"/>
                  <a:gd name="connsiteX2" fmla="*/ 469105 w 476249"/>
                  <a:gd name="connsiteY2" fmla="*/ 147241 h 202407"/>
                  <a:gd name="connsiteX3" fmla="*/ 452437 w 476249"/>
                  <a:gd name="connsiteY3" fmla="*/ 190500 h 202407"/>
                  <a:gd name="connsiteX4" fmla="*/ 476249 w 476249"/>
                  <a:gd name="connsiteY4" fmla="*/ 202407 h 202407"/>
                  <a:gd name="connsiteX5" fmla="*/ 2381 w 476249"/>
                  <a:gd name="connsiteY5" fmla="*/ 190500 h 202407"/>
                  <a:gd name="connsiteX6" fmla="*/ 2381 w 476249"/>
                  <a:gd name="connsiteY6" fmla="*/ 190500 h 202407"/>
                  <a:gd name="connsiteX7" fmla="*/ 0 w 476249"/>
                  <a:gd name="connsiteY7" fmla="*/ 144860 h 202407"/>
                  <a:gd name="connsiteX8" fmla="*/ 237729 w 476249"/>
                  <a:gd name="connsiteY8" fmla="*/ 0 h 202407"/>
                  <a:gd name="connsiteX0" fmla="*/ 261542 w 500062"/>
                  <a:gd name="connsiteY0" fmla="*/ 0 h 207169"/>
                  <a:gd name="connsiteX1" fmla="*/ 393303 w 500062"/>
                  <a:gd name="connsiteY1" fmla="*/ 73818 h 207169"/>
                  <a:gd name="connsiteX2" fmla="*/ 492918 w 500062"/>
                  <a:gd name="connsiteY2" fmla="*/ 147241 h 207169"/>
                  <a:gd name="connsiteX3" fmla="*/ 476250 w 500062"/>
                  <a:gd name="connsiteY3" fmla="*/ 190500 h 207169"/>
                  <a:gd name="connsiteX4" fmla="*/ 500062 w 500062"/>
                  <a:gd name="connsiteY4" fmla="*/ 202407 h 207169"/>
                  <a:gd name="connsiteX5" fmla="*/ 26194 w 500062"/>
                  <a:gd name="connsiteY5" fmla="*/ 190500 h 207169"/>
                  <a:gd name="connsiteX6" fmla="*/ 0 w 500062"/>
                  <a:gd name="connsiteY6" fmla="*/ 207169 h 207169"/>
                  <a:gd name="connsiteX7" fmla="*/ 23813 w 500062"/>
                  <a:gd name="connsiteY7" fmla="*/ 144860 h 207169"/>
                  <a:gd name="connsiteX8" fmla="*/ 261542 w 500062"/>
                  <a:gd name="connsiteY8" fmla="*/ 0 h 207169"/>
                  <a:gd name="connsiteX0" fmla="*/ 261542 w 500062"/>
                  <a:gd name="connsiteY0" fmla="*/ 0 h 207169"/>
                  <a:gd name="connsiteX1" fmla="*/ 393303 w 500062"/>
                  <a:gd name="connsiteY1" fmla="*/ 73818 h 207169"/>
                  <a:gd name="connsiteX2" fmla="*/ 492918 w 500062"/>
                  <a:gd name="connsiteY2" fmla="*/ 147241 h 207169"/>
                  <a:gd name="connsiteX3" fmla="*/ 490537 w 500062"/>
                  <a:gd name="connsiteY3" fmla="*/ 188119 h 207169"/>
                  <a:gd name="connsiteX4" fmla="*/ 500062 w 500062"/>
                  <a:gd name="connsiteY4" fmla="*/ 202407 h 207169"/>
                  <a:gd name="connsiteX5" fmla="*/ 26194 w 500062"/>
                  <a:gd name="connsiteY5" fmla="*/ 190500 h 207169"/>
                  <a:gd name="connsiteX6" fmla="*/ 0 w 500062"/>
                  <a:gd name="connsiteY6" fmla="*/ 207169 h 207169"/>
                  <a:gd name="connsiteX7" fmla="*/ 23813 w 500062"/>
                  <a:gd name="connsiteY7" fmla="*/ 144860 h 207169"/>
                  <a:gd name="connsiteX8" fmla="*/ 261542 w 500062"/>
                  <a:gd name="connsiteY8" fmla="*/ 0 h 207169"/>
                  <a:gd name="connsiteX0" fmla="*/ 261542 w 500062"/>
                  <a:gd name="connsiteY0" fmla="*/ 0 h 207169"/>
                  <a:gd name="connsiteX1" fmla="*/ 393303 w 500062"/>
                  <a:gd name="connsiteY1" fmla="*/ 73818 h 207169"/>
                  <a:gd name="connsiteX2" fmla="*/ 492918 w 500062"/>
                  <a:gd name="connsiteY2" fmla="*/ 147241 h 207169"/>
                  <a:gd name="connsiteX3" fmla="*/ 490537 w 500062"/>
                  <a:gd name="connsiteY3" fmla="*/ 188119 h 207169"/>
                  <a:gd name="connsiteX4" fmla="*/ 500062 w 500062"/>
                  <a:gd name="connsiteY4" fmla="*/ 202407 h 207169"/>
                  <a:gd name="connsiteX5" fmla="*/ 40482 w 500062"/>
                  <a:gd name="connsiteY5" fmla="*/ 207169 h 207169"/>
                  <a:gd name="connsiteX6" fmla="*/ 0 w 500062"/>
                  <a:gd name="connsiteY6" fmla="*/ 207169 h 207169"/>
                  <a:gd name="connsiteX7" fmla="*/ 23813 w 500062"/>
                  <a:gd name="connsiteY7" fmla="*/ 144860 h 207169"/>
                  <a:gd name="connsiteX8" fmla="*/ 261542 w 500062"/>
                  <a:gd name="connsiteY8" fmla="*/ 0 h 207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0062" h="207169" extrusionOk="0">
                    <a:moveTo>
                      <a:pt x="261542" y="0"/>
                    </a:moveTo>
                    <a:lnTo>
                      <a:pt x="393303" y="73818"/>
                    </a:lnTo>
                    <a:lnTo>
                      <a:pt x="492918" y="147241"/>
                    </a:lnTo>
                    <a:lnTo>
                      <a:pt x="490537" y="188119"/>
                    </a:lnTo>
                    <a:lnTo>
                      <a:pt x="500062" y="202407"/>
                    </a:lnTo>
                    <a:lnTo>
                      <a:pt x="40482" y="207169"/>
                    </a:lnTo>
                    <a:lnTo>
                      <a:pt x="0" y="207169"/>
                    </a:lnTo>
                    <a:lnTo>
                      <a:pt x="23813" y="144860"/>
                    </a:lnTo>
                    <a:lnTo>
                      <a:pt x="261542"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sp>
            <p:nvSpPr>
              <p:cNvPr id="12" name="Rechteck 11"/>
              <p:cNvSpPr/>
              <p:nvPr/>
            </p:nvSpPr>
            <p:spPr bwMode="auto">
              <a:xfrm>
                <a:off x="11006138" y="1645444"/>
                <a:ext cx="50006" cy="207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sp>
            <p:nvSpPr>
              <p:cNvPr id="14" name="Rechteck 13"/>
              <p:cNvSpPr/>
              <p:nvPr/>
            </p:nvSpPr>
            <p:spPr bwMode="auto">
              <a:xfrm>
                <a:off x="11202249" y="1645444"/>
                <a:ext cx="72970" cy="207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sp>
            <p:nvSpPr>
              <p:cNvPr id="15" name="Rechteck 14"/>
              <p:cNvSpPr/>
              <p:nvPr/>
            </p:nvSpPr>
            <p:spPr bwMode="auto">
              <a:xfrm>
                <a:off x="11390458" y="1645444"/>
                <a:ext cx="72970" cy="207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sp>
            <p:nvSpPr>
              <p:cNvPr id="16" name="Rechteck 15"/>
              <p:cNvSpPr/>
              <p:nvPr/>
            </p:nvSpPr>
            <p:spPr bwMode="auto">
              <a:xfrm rot="5400000">
                <a:off x="11195159" y="1598623"/>
                <a:ext cx="52866" cy="521493"/>
              </a:xfrm>
              <a:custGeom>
                <a:avLst/>
                <a:gdLst>
                  <a:gd name="connsiteX0" fmla="*/ 0 w 45719"/>
                  <a:gd name="connsiteY0" fmla="*/ 0 h 500062"/>
                  <a:gd name="connsiteX1" fmla="*/ 45719 w 45719"/>
                  <a:gd name="connsiteY1" fmla="*/ 0 h 500062"/>
                  <a:gd name="connsiteX2" fmla="*/ 45719 w 45719"/>
                  <a:gd name="connsiteY2" fmla="*/ 500062 h 500062"/>
                  <a:gd name="connsiteX3" fmla="*/ 0 w 45719"/>
                  <a:gd name="connsiteY3" fmla="*/ 500062 h 500062"/>
                  <a:gd name="connsiteX4" fmla="*/ 0 w 45719"/>
                  <a:gd name="connsiteY4" fmla="*/ 0 h 500062"/>
                  <a:gd name="connsiteX0" fmla="*/ 0 w 52866"/>
                  <a:gd name="connsiteY0" fmla="*/ 0 h 521493"/>
                  <a:gd name="connsiteX1" fmla="*/ 45719 w 52866"/>
                  <a:gd name="connsiteY1" fmla="*/ 0 h 521493"/>
                  <a:gd name="connsiteX2" fmla="*/ 52866 w 52866"/>
                  <a:gd name="connsiteY2" fmla="*/ 521493 h 521493"/>
                  <a:gd name="connsiteX3" fmla="*/ 0 w 52866"/>
                  <a:gd name="connsiteY3" fmla="*/ 500062 h 521493"/>
                  <a:gd name="connsiteX4" fmla="*/ 0 w 52866"/>
                  <a:gd name="connsiteY4" fmla="*/ 0 h 52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66" h="521493" extrusionOk="0">
                    <a:moveTo>
                      <a:pt x="0" y="0"/>
                    </a:moveTo>
                    <a:lnTo>
                      <a:pt x="45719" y="0"/>
                    </a:lnTo>
                    <a:cubicBezTo>
                      <a:pt x="48101" y="173831"/>
                      <a:pt x="50484" y="347662"/>
                      <a:pt x="52866" y="521493"/>
                    </a:cubicBezTo>
                    <a:lnTo>
                      <a:pt x="0" y="500062"/>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grpSp>
        <p:pic>
          <p:nvPicPr>
            <p:cNvPr id="9" name="Grafik 8"/>
            <p:cNvPicPr>
              <a:picLocks noChangeAspect="1"/>
            </p:cNvPicPr>
            <p:nvPr/>
          </p:nvPicPr>
          <p:blipFill>
            <a:blip r:embed="rId3">
              <a:extLst>
                <a:ext uri="{96DAC541-7B7A-43D3-8B79-37D633B846F1}">
                  <asvg:svgBlip xmlns:asvg="http://schemas.microsoft.com/office/drawing/2016/SVG/main" r:embed="rId4"/>
                </a:ext>
              </a:extLst>
            </a:blip>
            <a:stretch/>
          </p:blipFill>
          <p:spPr bwMode="auto">
            <a:xfrm>
              <a:off x="10875787" y="1241417"/>
              <a:ext cx="970883" cy="819296"/>
            </a:xfrm>
            <a:prstGeom prst="rect">
              <a:avLst/>
            </a:prstGeom>
          </p:spPr>
        </p:pic>
      </p:grpSp>
    </p:spTree>
  </p:cSld>
  <p:clrMapOvr>
    <a:masterClrMapping/>
  </p:clrMapOvr>
  <mc:AlternateContent xmlns:mc="http://schemas.openxmlformats.org/markup-compatibility/2006" xmlns:p159="http://schemas.microsoft.com/office/powerpoint/2015/09/main">
    <mc:Choice Requires="p159">
      <p:transition spd="med">
        <p:fade/>
      </p:transition>
    </mc:Choice>
    <mc:Fallback xmlns="" xmlns:m="http://schemas.openxmlformats.org/officeDocument/2006/math" xmlns:w="http://schemas.openxmlformats.org/wordprocessingml/2006/main">
      <p:transition spd="med" advClick="1">
        <p:fade thruBlk="0"/>
      </p:transition>
    </mc:Fallback>
  </mc:AlternateContent>
</p:sld>
</file>

<file path=ppt/theme/theme1.xml><?xml version="1.0" encoding="utf-8"?>
<a:theme xmlns:a="http://schemas.openxmlformats.org/drawingml/2006/main" name="Office">
  <a:themeElements>
    <a:clrScheme name="BIBB">
      <a:dk1>
        <a:sysClr val="windowText" lastClr="000000"/>
      </a:dk1>
      <a:lt1>
        <a:sysClr val="window" lastClr="FFFFFF"/>
      </a:lt1>
      <a:dk2>
        <a:srgbClr val="585858"/>
      </a:dk2>
      <a:lt2>
        <a:srgbClr val="E7E6E6"/>
      </a:lt2>
      <a:accent1>
        <a:srgbClr val="D37230"/>
      </a:accent1>
      <a:accent2>
        <a:srgbClr val="7FC200"/>
      </a:accent2>
      <a:accent3>
        <a:srgbClr val="00306B"/>
      </a:accent3>
      <a:accent4>
        <a:srgbClr val="FFC000"/>
      </a:accent4>
      <a:accent5>
        <a:srgbClr val="85C0FB"/>
      </a:accent5>
      <a:accent6>
        <a:srgbClr val="BFBFBF"/>
      </a:accent6>
      <a:hlink>
        <a:srgbClr val="0563C1"/>
      </a:hlink>
      <a:folHlink>
        <a:srgbClr val="954F72"/>
      </a:folHlink>
    </a:clrScheme>
    <a:fontScheme name="Calibri">
      <a:majorFont>
        <a:latin typeface="Calibri"/>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0</TotalTime>
  <Words>1969</Words>
  <Application>Microsoft Office PowerPoint</Application>
  <DocSecurity>0</DocSecurity>
  <PresentationFormat>Breitbild</PresentationFormat>
  <Paragraphs>206</Paragraphs>
  <Slides>17</Slides>
  <Notes>17</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17</vt:i4>
      </vt:variant>
    </vt:vector>
  </HeadingPairs>
  <TitlesOfParts>
    <vt:vector size="24" baseType="lpstr">
      <vt:lpstr>arial</vt:lpstr>
      <vt:lpstr>Courier New</vt:lpstr>
      <vt:lpstr>Wingdings 3</vt:lpstr>
      <vt:lpstr>arial</vt:lpstr>
      <vt:lpstr>Calibri</vt:lpstr>
      <vt:lpstr>Aptos</vt:lpstr>
      <vt:lpstr>Office</vt:lpstr>
      <vt:lpstr> </vt:lpstr>
      <vt:lpstr>Contents</vt:lpstr>
      <vt:lpstr>1 Definition</vt:lpstr>
      <vt:lpstr>2 Forms of continuing professional education</vt:lpstr>
      <vt:lpstr>3 Formal offers as part of upgrading training</vt:lpstr>
      <vt:lpstr>3 Formal offers as part of upgrading training</vt:lpstr>
      <vt:lpstr>4 Other formal offers </vt:lpstr>
      <vt:lpstr>5 Statutory regulations</vt:lpstr>
      <vt:lpstr>6 Financing</vt:lpstr>
      <vt:lpstr>6 Financing</vt:lpstr>
      <vt:lpstr>6 Financing</vt:lpstr>
      <vt:lpstr>7 Non-formal continuing education: the provider market </vt:lpstr>
      <vt:lpstr>8 Participation in continuing education </vt:lpstr>
      <vt:lpstr>8 Participation in continuing education </vt:lpstr>
      <vt:lpstr>8 Participation in continuing education </vt:lpstr>
      <vt:lpstr>Further information</vt:lpstr>
      <vt:lpstr>GOVET at BIBB</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danyel</dc:creator>
  <cp:keywords/>
  <dc:description/>
  <cp:lastModifiedBy>Wilkes, Maria</cp:lastModifiedBy>
  <cp:revision>413</cp:revision>
  <dcterms:created xsi:type="dcterms:W3CDTF">2020-12-18T10:19:10Z</dcterms:created>
  <dcterms:modified xsi:type="dcterms:W3CDTF">2026-06-02T11:12:05Z</dcterms:modified>
  <cp:category/>
  <dc:identifier/>
  <cp:contentStatus/>
  <dc:language/>
  <cp:version/>
</cp:coreProperties>
</file>