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40"/>
  </p:notesMasterIdLst>
  <p:handoutMasterIdLst>
    <p:handoutMasterId r:id="rId41"/>
  </p:handoutMasterIdLst>
  <p:sldIdLst>
    <p:sldId id="257" r:id="rId3"/>
    <p:sldId id="292" r:id="rId4"/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3" r:id="rId38"/>
    <p:sldId id="291" r:id="rId3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5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chmann" initials="PR" lastIdx="29" clrIdx="0">
    <p:extLst>
      <p:ext uri="{19B8F6BF-5375-455C-9EA6-DF929625EA0E}">
        <p15:presenceInfo xmlns:p15="http://schemas.microsoft.com/office/powerpoint/2012/main" userId="Peter Rech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F1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0" autoAdjust="0"/>
    <p:restoredTop sz="76074" autoAdjust="0"/>
  </p:normalViewPr>
  <p:slideViewPr>
    <p:cSldViewPr snapToGrid="0" showGuides="1">
      <p:cViewPr varScale="1">
        <p:scale>
          <a:sx n="29" d="100"/>
          <a:sy n="29" d="100"/>
        </p:scale>
        <p:origin x="1212" y="44"/>
      </p:cViewPr>
      <p:guideLst>
        <p:guide orient="horz" pos="2160"/>
        <p:guide pos="65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154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commentAuthors" Target="commentAuthor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01C4BC8-6A7C-499B-B0DF-E672641B33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4D0277D-B675-46DA-9C33-704A0C5E020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13CB44-5D5A-4A91-AFD7-EEC5EBE4F21D}" type="datetimeFigureOut">
              <a:rPr lang="de-DE" smtClean="0"/>
              <a:t>10.08.2026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93DD7F4-EC71-430A-9E30-13D0AC2F817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675F2C2-A2F4-440B-A0C2-C9165557F4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0FBB3A-1C7A-4CA6-AC34-04D58338742C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389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1"/>
            <a:fld id="{B0E9FA54-641D-6241-A02F-D7EBC8BA42BD}" type="datetimeFigureOut">
              <a:rPr lang="de-DE" smtClean="0"/>
              <a:t>10.08.2026</a:t>
            </a:fld>
            <a:endParaRPr lang="ar-EG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1"/>
            <a:fld id="{41A0F3E6-BB32-6A49-8260-2D8D30743B15}" type="slidenum">
              <a:rPr lang="de-DE" smtClean="0"/>
              <a:t>‹Nr.›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EG" sz="1200" b="1" kern="1200" dirty="0">
                <a:solidFill>
                  <a:schemeClr val="tx1"/>
                </a:solidFill>
                <a:effectLst/>
                <a:latin typeface="+mn-lt"/>
              </a:rPr>
              <a:t>1. &gt;&gt;&gt;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لجان امتحان ذات تمثيل متساوٍ، معايير تدريب مهني محددة بقرارات مشتركة، تشغيل مشترك للنظام في جميع المستويات</a:t>
            </a:r>
          </a:p>
          <a:p>
            <a:pPr algn="r" rtl="1"/>
            <a:r>
              <a:rPr lang="ar-EG" sz="1200" b="1" kern="1200" dirty="0">
                <a:solidFill>
                  <a:schemeClr val="tx1"/>
                </a:solidFill>
                <a:effectLst/>
                <a:latin typeface="+mn-lt"/>
              </a:rPr>
              <a:t> 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b="1" kern="1200" dirty="0">
                <a:solidFill>
                  <a:schemeClr val="tx1"/>
                </a:solidFill>
                <a:effectLst/>
                <a:latin typeface="+mn-lt"/>
              </a:rPr>
              <a:t>2. &gt;&gt;&gt;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حوالي 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70 %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في الشركة</a:t>
            </a:r>
          </a:p>
          <a:p>
            <a:pPr algn="r" rtl="1"/>
            <a:r>
              <a:rPr lang="ar-EG" sz="1200" b="1" kern="1200" dirty="0">
                <a:solidFill>
                  <a:schemeClr val="tx1"/>
                </a:solidFill>
                <a:effectLst/>
                <a:latin typeface="+mn-lt"/>
              </a:rPr>
              <a:t> 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b="1" kern="1200" dirty="0">
                <a:solidFill>
                  <a:schemeClr val="tx1"/>
                </a:solidFill>
                <a:effectLst/>
                <a:latin typeface="+mn-lt"/>
              </a:rPr>
              <a:t>3. &gt;&gt;&gt;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معايير تدريب مهني، شهادة صادرة من الغرفة</a:t>
            </a:r>
          </a:p>
          <a:p>
            <a:pPr algn="r" rtl="1"/>
            <a:r>
              <a:rPr lang="ar-EG" sz="1200" b="1" kern="1200" dirty="0">
                <a:solidFill>
                  <a:schemeClr val="tx1"/>
                </a:solidFill>
                <a:effectLst/>
                <a:latin typeface="+mn-lt"/>
              </a:rPr>
              <a:t> 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b="1" kern="1200" dirty="0">
                <a:solidFill>
                  <a:schemeClr val="tx1"/>
                </a:solidFill>
                <a:effectLst/>
                <a:latin typeface="+mn-lt"/>
              </a:rPr>
              <a:t>4. &gt;&gt;&gt;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في الشركات وخارجها، معلمون حكوميون في المدارس المهنية</a:t>
            </a:r>
          </a:p>
          <a:p>
            <a:pPr algn="r" rtl="1"/>
            <a:r>
              <a:rPr lang="ar-EG" sz="1200" b="1" kern="1200" dirty="0">
                <a:solidFill>
                  <a:schemeClr val="tx1"/>
                </a:solidFill>
                <a:effectLst/>
                <a:latin typeface="+mn-lt"/>
              </a:rPr>
              <a:t> 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b="1" kern="1200" dirty="0">
                <a:solidFill>
                  <a:schemeClr val="tx1"/>
                </a:solidFill>
                <a:effectLst/>
                <a:latin typeface="+mn-lt"/>
              </a:rPr>
              <a:t>5. &gt;&gt;&gt;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تقارير بيانات، تقرير عن التدريب المهني، معايير التدريب المهني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(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المعهد الاتحادي للتعليم المهني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BIBB)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2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525696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تعريف المهنة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&gt;&gt;&gt; </a:t>
            </a:r>
          </a:p>
          <a:p>
            <a:pPr lvl="0"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ما هي المهارات التي يجب تعليمها؟</a:t>
            </a:r>
          </a:p>
          <a:p>
            <a:pPr lvl="0"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المحتويات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&gt;&gt;&gt;</a:t>
            </a:r>
          </a:p>
          <a:p>
            <a:pPr lvl="0"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ما هي المهارات المحددة والإنجازات التي يجب التمكّن منها؟</a:t>
            </a:r>
          </a:p>
          <a:p>
            <a:pPr lvl="0"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المعارف الخاضعة للامتحان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&gt;&gt;&gt;</a:t>
            </a:r>
          </a:p>
          <a:p>
            <a:pPr lvl="0"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ما هي المعارف التي تجهّز المتدربين على أفضل وجه لأداء امتحان التخرج؟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13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569946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dirty="0"/>
              <a:t>تحدد </a:t>
            </a:r>
            <a:r>
              <a:rPr lang="ar-EG" dirty="0"/>
              <a:t>"</a:t>
            </a:r>
            <a:r>
              <a:rPr lang="ar-SA" dirty="0"/>
              <a:t>المجالات التعليمية</a:t>
            </a:r>
            <a:r>
              <a:rPr lang="ar-EG" dirty="0"/>
              <a:t>" </a:t>
            </a:r>
            <a:r>
              <a:rPr lang="ar-SA" dirty="0"/>
              <a:t>محتويات الخطة التعليمية الإطارية</a:t>
            </a:r>
            <a:r>
              <a:rPr lang="ar-EG" dirty="0"/>
              <a:t>.</a:t>
            </a:r>
          </a:p>
          <a:p>
            <a:pPr rtl="1"/>
            <a:endParaRPr lang="ar-EG" dirty="0"/>
          </a:p>
          <a:p>
            <a:pPr algn="r" rtl="1"/>
            <a:r>
              <a:rPr lang="ar-SA" dirty="0"/>
              <a:t>عند الضرورة يتم توضيح موضوع </a:t>
            </a:r>
            <a:r>
              <a:rPr lang="ar-EG" dirty="0"/>
              <a:t>"</a:t>
            </a:r>
            <a:r>
              <a:rPr lang="ar-SA" dirty="0"/>
              <a:t>المجالات التعليمية</a:t>
            </a:r>
            <a:r>
              <a:rPr lang="ar-EG" dirty="0"/>
              <a:t>" </a:t>
            </a:r>
            <a:r>
              <a:rPr lang="ar-SA" dirty="0"/>
              <a:t>في هذا الموضع</a:t>
            </a:r>
            <a:r>
              <a:rPr lang="ar-EG" dirty="0"/>
              <a:t>.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14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5330563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sz="1200" u="sng" kern="1200" dirty="0">
                <a:solidFill>
                  <a:schemeClr val="tx1"/>
                </a:solidFill>
                <a:effectLst/>
                <a:latin typeface="+mn-lt"/>
              </a:rPr>
              <a:t>محفزات أخرى</a:t>
            </a:r>
            <a:r>
              <a:rPr lang="ar-EG" sz="1200" u="sng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التدريب المهني يؤمن الوضع الاجتماعي للشباب الصغار ضمن المواطنين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لا يمكن للدولة وحدها ضمان التدريب المهني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: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التكاليف والصلاحيات</a:t>
            </a:r>
          </a:p>
          <a:p>
            <a:pPr rtl="1"/>
            <a:endParaRPr lang="ar-EG" dirty="0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200" u="sng" kern="1200" dirty="0">
                <a:solidFill>
                  <a:schemeClr val="tx1"/>
                </a:solidFill>
                <a:effectLst/>
                <a:latin typeface="+mn-lt"/>
              </a:rPr>
              <a:t>إجراءات أخرى</a:t>
            </a:r>
            <a:r>
              <a:rPr lang="ar-EG" sz="1200" u="sng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1"/>
            <a:endParaRPr lang="ar-EG" dirty="0"/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ضمان الاستمرارية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: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دخول التعليم العالي للمتدربين بعد التخرج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بدء التدريب المهني المزدوج بغض النظر عن الشهادات السابقة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17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4468850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توقعات الشباب وأهدافهم بخصوص الحصول على فرصة تدريب مهني متنوعة ومتعددة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</a:p>
          <a:p>
            <a:pPr algn="r" rtl="1"/>
            <a:r>
              <a:rPr lang="ar-EG" dirty="0"/>
              <a:t> </a:t>
            </a: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تعلم شيء عملي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كسب مال خاص 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(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الاستقلال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)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تحقيق الحلم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المكانة الاجتماعية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تلبية الواجب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18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42853961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يوجد هنا أيضًا دوافع ذاتية أخرى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نبحث عن موظفين مخلصين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نحن أفضل من يعرف المؤهلات المطلوبة لدينا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نرغب في التعامل بمسؤولية اجتماعية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نتلمس مساهمات الشباب وقدرتهم الابتكارية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نوفر تكاليف التدريب على العمل وتحويل المسار التعليمي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19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3548648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كما ينظم عقد التدريب المهني ما يلي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الحق في الإجازات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الشروط المحتملة لإنهاء علاقة التدريب المهني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</a:t>
            </a: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 </a:t>
            </a: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يشبه عقد التدريب المهني عقد العمل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.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ويُعد أساس التعلم في الشركة في أثناء التدريب المهني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.</a:t>
            </a: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 </a:t>
            </a: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يُسجل عقد التدريب المهني في الغرف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. 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20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9202088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200" u="sng" kern="1200" dirty="0">
                <a:solidFill>
                  <a:schemeClr val="tx1"/>
                </a:solidFill>
                <a:effectLst/>
                <a:latin typeface="+mn-lt"/>
              </a:rPr>
              <a:t>الأُسس القانونية</a:t>
            </a:r>
            <a:r>
              <a:rPr lang="ar-EG" sz="1200" u="sng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1"/>
            <a:endParaRPr lang="ar-EG" dirty="0"/>
          </a:p>
          <a:p>
            <a:pPr algn="r" rtl="1"/>
            <a:r>
              <a:rPr lang="ar-EG" dirty="0"/>
              <a:t>... </a:t>
            </a:r>
            <a:r>
              <a:rPr lang="ar-SA" dirty="0"/>
              <a:t>للتدريب المهني في الشركة </a:t>
            </a:r>
            <a:r>
              <a:rPr lang="ar-EG" dirty="0"/>
              <a:t>&gt; </a:t>
            </a:r>
            <a:r>
              <a:rPr lang="ar-SA" dirty="0"/>
              <a:t>عقد تدريب مهني</a:t>
            </a:r>
          </a:p>
          <a:p>
            <a:pPr algn="r" rtl="1"/>
            <a:r>
              <a:rPr lang="ar-EG" dirty="0"/>
              <a:t>... </a:t>
            </a:r>
            <a:r>
              <a:rPr lang="ar-SA" dirty="0"/>
              <a:t>للمدرسة المهنية </a:t>
            </a:r>
            <a:r>
              <a:rPr lang="ar-EG" dirty="0"/>
              <a:t>&gt; </a:t>
            </a:r>
            <a:r>
              <a:rPr lang="ar-SA" dirty="0"/>
              <a:t>التعليم الإلزامي</a:t>
            </a:r>
          </a:p>
          <a:p>
            <a:pPr rtl="1"/>
            <a:endParaRPr lang="ar-EG" dirty="0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200" u="sng" kern="1200" dirty="0">
                <a:solidFill>
                  <a:schemeClr val="tx1"/>
                </a:solidFill>
                <a:effectLst/>
                <a:latin typeface="+mn-lt"/>
              </a:rPr>
              <a:t>التقسيم الزماني</a:t>
            </a:r>
            <a:r>
              <a:rPr lang="ar-EG" sz="1200" u="sng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1"/>
            <a:endParaRPr lang="ar-EG" dirty="0"/>
          </a:p>
          <a:p>
            <a:pPr algn="r" rtl="1"/>
            <a:r>
              <a:rPr lang="ar-SA" dirty="0"/>
              <a:t>مثلًا</a:t>
            </a:r>
            <a:r>
              <a:rPr lang="ar-EG" dirty="0"/>
              <a:t>:</a:t>
            </a:r>
          </a:p>
          <a:p>
            <a:pPr rtl="1"/>
            <a:endParaRPr lang="ar-EG" dirty="0"/>
          </a:p>
          <a:p>
            <a:pPr algn="r" rtl="1"/>
            <a:r>
              <a:rPr lang="ar-SA" dirty="0"/>
              <a:t>من الاثنين إلى الأربعاء</a:t>
            </a:r>
            <a:r>
              <a:rPr lang="ar-EG" dirty="0"/>
              <a:t>: </a:t>
            </a:r>
            <a:r>
              <a:rPr lang="ar-SA" dirty="0"/>
              <a:t>في الشركة</a:t>
            </a:r>
          </a:p>
          <a:p>
            <a:pPr algn="r" rtl="1"/>
            <a:r>
              <a:rPr lang="ar-SA" dirty="0"/>
              <a:t>الخميس والجمعة</a:t>
            </a:r>
            <a:r>
              <a:rPr lang="ar-EG" dirty="0"/>
              <a:t>: </a:t>
            </a:r>
            <a:r>
              <a:rPr lang="ar-SA" dirty="0"/>
              <a:t>في المدرسة المهنية</a:t>
            </a:r>
          </a:p>
          <a:p>
            <a:pPr rtl="1"/>
            <a:endParaRPr lang="ar-EG" dirty="0"/>
          </a:p>
          <a:p>
            <a:pPr algn="r" rtl="1"/>
            <a:r>
              <a:rPr lang="ar-SA" dirty="0"/>
              <a:t>البديل</a:t>
            </a:r>
            <a:r>
              <a:rPr lang="ar-EG" dirty="0"/>
              <a:t>: </a:t>
            </a:r>
            <a:r>
              <a:rPr lang="ar-SA" dirty="0"/>
              <a:t>درس الكتلة الواحدة</a:t>
            </a:r>
          </a:p>
          <a:p>
            <a:pPr rtl="1"/>
            <a:endParaRPr lang="ar-EG" dirty="0"/>
          </a:p>
          <a:p>
            <a:pPr algn="r" rtl="1"/>
            <a:r>
              <a:rPr lang="ar-SA" sz="1200" u="sng" kern="1200" dirty="0">
                <a:solidFill>
                  <a:schemeClr val="tx1"/>
                </a:solidFill>
                <a:effectLst/>
                <a:latin typeface="+mn-lt"/>
              </a:rPr>
              <a:t>معلومات إضافية</a:t>
            </a:r>
            <a:r>
              <a:rPr lang="ar-EG" sz="1200" u="sng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التدريب المهني في الشركة والدراسة في المدرسة المهنية يلبيان معايير التدريب المهني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21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6079155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مهم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: </a:t>
            </a:r>
          </a:p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لا توجد مساهمة من قِبل طاقم التدريس والتدريب المعنيين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!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22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2962215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200" u="sng" kern="1200" dirty="0">
                <a:solidFill>
                  <a:schemeClr val="tx1"/>
                </a:solidFill>
                <a:effectLst/>
                <a:latin typeface="+mn-lt"/>
              </a:rPr>
              <a:t>للتذكير</a:t>
            </a:r>
            <a:r>
              <a:rPr lang="ar-EG" sz="1200" u="sng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  <a:endParaRPr lang="de-DE" sz="1200" u="sng" kern="1200" dirty="0"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ar-AE" sz="1200" b="0" i="0" u="none" strike="noStrike" baseline="0" dirty="0">
                <a:latin typeface="ArialMT"/>
              </a:rPr>
              <a:t>وفقا لمنتدى </a:t>
            </a:r>
            <a:r>
              <a:rPr lang="de-DE" sz="1200" b="0" i="0" u="none" strike="noStrike" baseline="0" dirty="0">
                <a:latin typeface="Aptos"/>
              </a:rPr>
              <a:t>IAB </a:t>
            </a:r>
            <a:r>
              <a:rPr lang="de-DE" sz="1200" b="0" i="0" u="none" strike="noStrike" baseline="0" dirty="0">
                <a:latin typeface="ArialMT"/>
              </a:rPr>
              <a:t>، </a:t>
            </a:r>
            <a:r>
              <a:rPr lang="ar-AE" sz="1200" b="0" i="0" u="none" strike="noStrike" baseline="0" dirty="0">
                <a:latin typeface="ArialMT"/>
              </a:rPr>
              <a:t>يعمل </a:t>
            </a:r>
            <a:r>
              <a:rPr lang="ar-AE" sz="1200" b="0" i="0" u="none" strike="noStrike" baseline="0" dirty="0">
                <a:latin typeface="Aptos"/>
              </a:rPr>
              <a:t>85 </a:t>
            </a:r>
            <a:r>
              <a:rPr lang="ar-AE" sz="1200" b="0" i="0" u="none" strike="noStrike" baseline="0" dirty="0">
                <a:latin typeface="ArialMT"/>
              </a:rPr>
              <a:t>% من الخريجين في عام </a:t>
            </a:r>
            <a:r>
              <a:rPr lang="ar-AE" sz="1200" b="0" i="0" u="none" strike="noStrike" baseline="0" dirty="0">
                <a:latin typeface="Aptos"/>
              </a:rPr>
              <a:t>2020 </a:t>
            </a:r>
            <a:r>
              <a:rPr lang="ar-AE" sz="1200" b="0" i="0" u="none" strike="noStrike" baseline="0" dirty="0">
                <a:latin typeface="ArialMT"/>
              </a:rPr>
              <a:t>في وظائف تمتاز بخضوعها للتأمين الاجتماعي .</a:t>
            </a:r>
            <a:br>
              <a:rPr lang="de-DE" dirty="0"/>
            </a:br>
            <a:endParaRPr lang="ar-EG" dirty="0">
              <a:effectLst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حوالي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  <a:t>9</a:t>
            </a:r>
            <a:r>
              <a:rPr lang="ar-EG" sz="1200" kern="1200">
                <a:solidFill>
                  <a:schemeClr val="tx1"/>
                </a:solidFill>
                <a:effectLst/>
                <a:latin typeface="+mn-lt"/>
              </a:rPr>
              <a:t>7%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من جميع المتدربين تعينهم شركة التدريب المهني لديها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.</a:t>
            </a:r>
            <a:r>
              <a:rPr lang="ar-EG" dirty="0"/>
              <a:t> </a:t>
            </a:r>
            <a:br>
              <a:rPr lang="de-DE" dirty="0"/>
            </a:br>
            <a:r>
              <a:rPr lang="de-DE" dirty="0"/>
              <a:t> </a:t>
            </a:r>
            <a:endParaRPr lang="ar-EG" dirty="0"/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24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7600704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200" u="sng" kern="1200" dirty="0">
                <a:solidFill>
                  <a:schemeClr val="tx1"/>
                </a:solidFill>
                <a:effectLst/>
                <a:latin typeface="+mn-lt"/>
              </a:rPr>
              <a:t>للتذكير</a:t>
            </a:r>
            <a:r>
              <a:rPr lang="ar-EG" sz="1200" u="sng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1"/>
            <a:endParaRPr lang="ar-EG" dirty="0"/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تعد الغرف ممثلة عن الاقتصاد، وتعد النقابات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/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ممثلو الموظفين والاتحادات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/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ممثلو أرباب العمل هم الشركاء المجتمعيون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.</a:t>
            </a: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وهم بذلك يحققون التوافق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.</a:t>
            </a:r>
          </a:p>
          <a:p>
            <a:pPr rtl="1"/>
            <a:endParaRPr lang="ar-EG" dirty="0"/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الخلاصة الأولى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: </a:t>
            </a: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يتشكل التدريب المهني المزدوج في الأساس على يد أولئك المعنيين المباشرين وأولئك الذين هم أفضل الناس معرفة باحتياجات سوق العمل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.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الخلاصة الثانية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: </a:t>
            </a: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جميع القرارات المتعلقة بالتدريب المهني يتم اتخاذها بمبدأ التوافق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.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الخلاصة الثالثة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: </a:t>
            </a: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تُطبق المعايير في جميع أنحاء ألمانيا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.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ويتم تحديثها بانتظام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.</a:t>
            </a:r>
            <a:r>
              <a:rPr lang="ar-EG" dirty="0"/>
              <a:t> 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27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832736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sz="1200" u="sng" kern="1200" dirty="0">
                <a:solidFill>
                  <a:schemeClr val="tx1"/>
                </a:solidFill>
                <a:effectLst/>
                <a:latin typeface="+mn-lt"/>
              </a:rPr>
              <a:t>معلومات إضافية</a:t>
            </a:r>
            <a:r>
              <a:rPr lang="ar-EG" sz="1200" u="sng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</a:p>
          <a:p>
            <a:pPr rtl="1"/>
            <a:endParaRPr lang="ar-EG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حوالي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  <a:t>51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%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من السكان قد بدأو تدريبًا مهنيًا مزدوجًا في حياتهم</a:t>
            </a:r>
          </a:p>
          <a:p>
            <a:pPr algn="r" rtl="1"/>
            <a:r>
              <a:rPr lang="ar-EG" dirty="0"/>
              <a:t> </a:t>
            </a: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AE" sz="1800" b="0" i="0" u="none" strike="noStrike" baseline="0" dirty="0">
                <a:latin typeface="ArialMT"/>
              </a:rPr>
              <a:t>وفقا لمنتدى </a:t>
            </a:r>
            <a:r>
              <a:rPr lang="de-DE" sz="1800" b="0" i="0" u="none" strike="noStrike" baseline="0" dirty="0">
                <a:latin typeface="Aptos"/>
              </a:rPr>
              <a:t>IAB </a:t>
            </a:r>
            <a:r>
              <a:rPr lang="de-DE" sz="1800" b="0" i="0" u="none" strike="noStrike" baseline="0" dirty="0">
                <a:latin typeface="ArialMT"/>
              </a:rPr>
              <a:t>، </a:t>
            </a:r>
            <a:r>
              <a:rPr lang="ar-AE" sz="1800" b="0" i="0" u="none" strike="noStrike" baseline="0" dirty="0">
                <a:latin typeface="ArialMT"/>
              </a:rPr>
              <a:t>يعمل </a:t>
            </a:r>
            <a:r>
              <a:rPr lang="ar-AE" sz="1800" b="0" i="0" u="none" strike="noStrike" baseline="0" dirty="0">
                <a:latin typeface="Aptos"/>
              </a:rPr>
              <a:t>85 </a:t>
            </a:r>
            <a:r>
              <a:rPr lang="ar-AE" sz="1800" b="0" i="0" u="none" strike="noStrike" baseline="0" dirty="0">
                <a:latin typeface="ArialMT"/>
              </a:rPr>
              <a:t>% من الخريجين في عام </a:t>
            </a:r>
            <a:r>
              <a:rPr lang="ar-AE" sz="1800" b="0" i="0" u="none" strike="noStrike" baseline="0" dirty="0">
                <a:latin typeface="Aptos"/>
              </a:rPr>
              <a:t>2020 </a:t>
            </a:r>
            <a:r>
              <a:rPr lang="ar-AE" sz="1800" b="0" i="0" u="none" strike="noStrike" baseline="0" dirty="0">
                <a:latin typeface="ArialMT"/>
              </a:rPr>
              <a:t>في وظائف تمتاز بخضوعها للتأمين الاجتماعي .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 </a:t>
            </a:r>
            <a:b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</a:br>
            <a:b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</a:br>
            <a:endParaRPr lang="ar-EG" sz="1200" kern="1200" dirty="0">
              <a:solidFill>
                <a:schemeClr val="tx1"/>
              </a:solidFill>
              <a:effectLst/>
              <a:latin typeface="+mn-lt"/>
            </a:endParaRPr>
          </a:p>
          <a:p>
            <a:pPr algn="r" rtl="1"/>
            <a:r>
              <a:rPr lang="ar-SA" sz="1200" u="sng" kern="1200" dirty="0">
                <a:solidFill>
                  <a:schemeClr val="tx1"/>
                </a:solidFill>
                <a:effectLst/>
                <a:latin typeface="+mn-lt"/>
              </a:rPr>
              <a:t>الأثر الإيجابي</a:t>
            </a:r>
            <a:r>
              <a:rPr lang="ar-EG" sz="1200" u="sng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تبلغ نسبة بطالة الشباب في ألمانيا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</a:t>
            </a: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حوالي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  <a:t>5,7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%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فقط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  <a:t>(2025) </a:t>
            </a:r>
            <a:endParaRPr lang="ar-SA" sz="1200" kern="1200" dirty="0">
              <a:solidFill>
                <a:schemeClr val="tx1"/>
              </a:solidFill>
              <a:effectLst/>
              <a:latin typeface="+mn-lt"/>
            </a:endParaRP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5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5432078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الطلب على العمالة المتخصصة &gt;&gt;&gt;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تُعد ألمانيا بلدًا صناعيًا متطورًا تتميز بطبقة متوسطة قوية.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الكسب المتبادل &gt;&gt;&gt;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يتعلم المتدربون "في بيئة العمل" ويندمجون في إجراءات العمل. وتدرب الشركات عمالتها المستقبلية وفقًا لاحتياجاتها الخاصة</a:t>
            </a:r>
          </a:p>
          <a:p>
            <a:pPr algn="r" rtl="1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طاقم تدريب مهني مؤهل &gt;&gt;&gt;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المدربون "متخصصون" ومرّوا بأنفسهم بتجربة تدريب مهني وهم على دراية بالشركة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معلومات إضافية:</a:t>
            </a:r>
            <a:endParaRPr lang="de-DE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مع أن الدولة تدير عملية التدريب المهني لكونها المشرّع وتضع الإطار في هذا السياق، إلا أنها تترك القرارات الجوهرية لأصحاب المصلحة المباشرين.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9753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EG" sz="1200" b="1" kern="1200" dirty="0">
                <a:solidFill>
                  <a:schemeClr val="tx1"/>
                </a:solidFill>
                <a:effectLst/>
                <a:latin typeface="+mn-lt"/>
              </a:rPr>
              <a:t>1. &gt;&gt;&gt;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لجان امتحان ذات تمثيل متساوٍ، معايير تدريب مهني محددة بقرارات مشتركة، تشغيل مشترك للنظام في جميع المستويات</a:t>
            </a:r>
          </a:p>
          <a:p>
            <a:pPr algn="r" rtl="1"/>
            <a:r>
              <a:rPr lang="ar-EG" sz="1200" b="1" kern="1200" dirty="0">
                <a:solidFill>
                  <a:schemeClr val="tx1"/>
                </a:solidFill>
                <a:effectLst/>
                <a:latin typeface="+mn-lt"/>
              </a:rPr>
              <a:t> 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b="1" kern="1200" dirty="0">
                <a:solidFill>
                  <a:schemeClr val="tx1"/>
                </a:solidFill>
                <a:effectLst/>
                <a:latin typeface="+mn-lt"/>
              </a:rPr>
              <a:t>2. &gt;&gt;&gt;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حوالي 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70 %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في الشركة</a:t>
            </a:r>
          </a:p>
          <a:p>
            <a:pPr algn="r" rtl="1"/>
            <a:r>
              <a:rPr lang="ar-EG" sz="1200" b="1" kern="1200" dirty="0">
                <a:solidFill>
                  <a:schemeClr val="tx1"/>
                </a:solidFill>
                <a:effectLst/>
                <a:latin typeface="+mn-lt"/>
              </a:rPr>
              <a:t> 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b="1" kern="1200" dirty="0">
                <a:solidFill>
                  <a:schemeClr val="tx1"/>
                </a:solidFill>
                <a:effectLst/>
                <a:latin typeface="+mn-lt"/>
              </a:rPr>
              <a:t>3. &gt;&gt;&gt;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معايير تدريب مهني، شهادة صادرة من الغرفة</a:t>
            </a:r>
          </a:p>
          <a:p>
            <a:pPr algn="r" rtl="1"/>
            <a:r>
              <a:rPr lang="ar-EG" sz="1200" b="1" kern="1200" dirty="0">
                <a:solidFill>
                  <a:schemeClr val="tx1"/>
                </a:solidFill>
                <a:effectLst/>
                <a:latin typeface="+mn-lt"/>
              </a:rPr>
              <a:t> 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b="1" kern="1200" dirty="0">
                <a:solidFill>
                  <a:schemeClr val="tx1"/>
                </a:solidFill>
                <a:effectLst/>
                <a:latin typeface="+mn-lt"/>
              </a:rPr>
              <a:t>4. &gt;&gt;&gt;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في الشركات وخارجها، معلمون حكوميون في المدارس المهنية</a:t>
            </a:r>
          </a:p>
          <a:p>
            <a:pPr algn="r" rtl="1"/>
            <a:r>
              <a:rPr lang="ar-EG" sz="1200" b="1" kern="1200" dirty="0">
                <a:solidFill>
                  <a:schemeClr val="tx1"/>
                </a:solidFill>
                <a:effectLst/>
                <a:latin typeface="+mn-lt"/>
              </a:rPr>
              <a:t> 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b="1" kern="1200" dirty="0">
                <a:solidFill>
                  <a:schemeClr val="tx1"/>
                </a:solidFill>
                <a:effectLst/>
                <a:latin typeface="+mn-lt"/>
              </a:rPr>
              <a:t>5. &gt;&gt;&gt;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تقارير بيانات، تقرير عن التدريب المهني، معايير التدريب المهني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(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المعهد الاتحادي للتعليم المهني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BIBB)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29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0359132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sz="1200" u="sng" kern="1200" dirty="0">
                <a:solidFill>
                  <a:schemeClr val="tx1"/>
                </a:solidFill>
                <a:effectLst/>
                <a:latin typeface="+mn-lt"/>
              </a:rPr>
              <a:t>مميزات أخرى</a:t>
            </a:r>
            <a:r>
              <a:rPr lang="ar-EG" sz="1200" u="sng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مستوى عالٍ من التماهي مع شركة التدريب المهني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التدريب المهني كأساس لإجراءات تكميلية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30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5491452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sz="1200" u="sng" kern="1200" dirty="0">
                <a:solidFill>
                  <a:schemeClr val="tx1"/>
                </a:solidFill>
                <a:effectLst/>
                <a:latin typeface="+mn-lt"/>
              </a:rPr>
              <a:t>ميزة أخرى</a:t>
            </a:r>
            <a:r>
              <a:rPr lang="ar-EG" sz="1200" u="sng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خفض تكاليف التوظيف وتحويل المسار التعليمي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31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729689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sz="1200" u="sng" kern="1200" dirty="0">
                <a:solidFill>
                  <a:schemeClr val="tx1"/>
                </a:solidFill>
                <a:effectLst/>
                <a:latin typeface="+mn-lt"/>
              </a:rPr>
              <a:t>ميزة أخرى</a:t>
            </a:r>
            <a:r>
              <a:rPr lang="ar-EG" sz="1200" u="sng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مؤشر مبكر للتطورات في الاقتصاد وسوق العمل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32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8719451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التفاوت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&gt;&gt;&gt;</a:t>
            </a:r>
          </a:p>
          <a:p>
            <a:pPr algn="r" rtl="1"/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  <a:t>2025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: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حوالي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  <a:t>84,400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 متقدم بدون فرصة تدريب مهني</a:t>
            </a:r>
          </a:p>
          <a:p>
            <a:pPr lvl="0"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الدخول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&gt;&gt;&gt;</a:t>
            </a: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نقص المهارات غير الرسمية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: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الانضباط، الموثوقية، المعارف الأساسية 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(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القراءة والكتابة والحساب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)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المتطلبات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&gt;&gt;&gt;</a:t>
            </a: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مثل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: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معرفة بتكنولوجيا المعلومات، معرفة بلغات أجنبية</a:t>
            </a:r>
          </a:p>
          <a:p>
            <a:pPr lvl="0"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التعلم طوال العمر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&gt;&gt;&gt;</a:t>
            </a: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خاصةً للمتقدمين كبار السن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33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3890358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التفاوت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&gt;&gt;&gt;</a:t>
            </a:r>
            <a:b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في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عام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2010، </a:t>
            </a: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كان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هناك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19,800 </a:t>
            </a: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مكان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شاغر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للتدريب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المهني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، </a:t>
            </a: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في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حين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تضاعف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هذا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العدد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تقريبًا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ثلاث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مرات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ليصل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إلى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54,400 </a:t>
            </a: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مكانًا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بحلول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de-DE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عام</a:t>
            </a:r>
            <a:r>
              <a:rPr lang="de-DE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2025.</a:t>
            </a:r>
          </a:p>
          <a:p>
            <a:pPr lvl="0" algn="r" rtl="1"/>
            <a:endParaRPr lang="de-DE" sz="1200" kern="1200" dirty="0">
              <a:solidFill>
                <a:schemeClr val="tx1"/>
              </a:solidFill>
              <a:effectLst/>
              <a:latin typeface="+mn-lt"/>
            </a:endParaRPr>
          </a:p>
          <a:p>
            <a:pPr lvl="0" algn="r"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"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التأهل للتدريب المهني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" &gt;&gt;&gt;</a:t>
            </a: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نقص المهارات الاجتماعية، المعارف الأساسية</a:t>
            </a:r>
          </a:p>
          <a:p>
            <a:pPr lvl="0"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الاحتواء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&gt;&gt;&gt;</a:t>
            </a: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زيادة استهلاك للعاملين وللوقت، وتأهيلات خاصة لطاقم المدربين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34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0558004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التحول الديموغرافي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&gt;&gt;&gt;</a:t>
            </a: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قلة الشباب الذين يمكنهم الالتحاق بالتدريب المهني، وعدم القدرة على تلبية احتياجات سوق العمل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الميل نحو التحول الأكاديمي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&gt;&gt;&gt;</a:t>
            </a: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يميل الناس حاليًا إلى تجنب التدريب المهني والتوجه إلى الجامعة</a:t>
            </a:r>
          </a:p>
          <a:p>
            <a:pPr lvl="0"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فروق إقليمية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&gt;&gt;&gt;</a:t>
            </a: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العرض والطلب على فرص التدريب المهني</a:t>
            </a:r>
          </a:p>
          <a:p>
            <a:pPr lvl="0"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الاحتواء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&gt;&gt;&gt;</a:t>
            </a: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كواجب مجتمعي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35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588990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36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4270071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sz="1200" u="sng" kern="1200" dirty="0">
                <a:solidFill>
                  <a:schemeClr val="tx1"/>
                </a:solidFill>
                <a:effectLst/>
                <a:latin typeface="+mn-lt"/>
              </a:rPr>
              <a:t>معلومات إضافية</a:t>
            </a:r>
            <a:r>
              <a:rPr lang="ar-EG" sz="1200" u="sng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u="none" strike="noStrike" kern="1200" dirty="0">
                <a:solidFill>
                  <a:schemeClr val="tx1"/>
                </a:solidFill>
                <a:effectLst/>
                <a:latin typeface="+mn-lt"/>
              </a:rPr>
              <a:t> 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متوسط عمر المتدربين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  <a:t>19.9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 سنة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  <a:t>(2024) </a:t>
            </a:r>
            <a:endParaRPr lang="ar-SA" sz="1200" kern="1200" dirty="0">
              <a:solidFill>
                <a:schemeClr val="tx1"/>
              </a:solidFill>
              <a:effectLst/>
              <a:latin typeface="+mn-lt"/>
            </a:endParaRP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يبلغ متوسط حجم الاستثمار السنوي في كل متدرب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  <a:t>26,210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 يورو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  <a:t>(2022/2023) </a:t>
            </a:r>
            <a:endParaRPr lang="ar-SA" sz="1200" kern="1200" dirty="0">
              <a:solidFill>
                <a:schemeClr val="tx1"/>
              </a:solidFill>
              <a:effectLst/>
              <a:latin typeface="+mn-lt"/>
            </a:endParaRP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  <a:t>69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%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منه 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(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حوالي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  <a:t>18,124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 يورو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)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تعود في صورة أرباح 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(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المساهمة الانتاجية للمتدربين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)</a:t>
            </a:r>
          </a:p>
          <a:p>
            <a:pPr algn="r" rtl="1"/>
            <a:r>
              <a:rPr lang="ar-EG" sz="1200" u="none" strike="noStrike" kern="1200" dirty="0">
                <a:solidFill>
                  <a:schemeClr val="tx1"/>
                </a:solidFill>
                <a:effectLst/>
                <a:latin typeface="+mn-lt"/>
              </a:rPr>
              <a:t> 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SA" sz="1200" u="sng" kern="1200" dirty="0">
                <a:solidFill>
                  <a:schemeClr val="tx1"/>
                </a:solidFill>
                <a:effectLst/>
                <a:latin typeface="+mn-lt"/>
              </a:rPr>
              <a:t>وهذا يعني</a:t>
            </a:r>
            <a:r>
              <a:rPr lang="ar-EG" sz="1200" u="sng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ميزة تنافسية دولية للشركات الصغيرة والمتوسطة الألمانية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تدريب طاقم عمل مستقبلي وفقًا لحاجة الشركة الخاصة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خفض الاستثمار في سوق العمالة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6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445778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sz="1200" u="sng" kern="1200" dirty="0">
                <a:solidFill>
                  <a:schemeClr val="tx1"/>
                </a:solidFill>
                <a:effectLst/>
                <a:latin typeface="+mn-lt"/>
              </a:rPr>
              <a:t>معلومات إضافية</a:t>
            </a:r>
            <a:r>
              <a:rPr lang="ar-EG" sz="1200" u="sng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u="none" strike="noStrike" kern="1200" dirty="0">
                <a:solidFill>
                  <a:schemeClr val="tx1"/>
                </a:solidFill>
                <a:effectLst/>
                <a:latin typeface="+mn-lt"/>
              </a:rPr>
              <a:t> 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الأطراف الفاعلة الثلاثة يؤمّنون توفير الشروط الإطارية للتدريب المهني من خلال توزيع أدوار واضح المعالم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.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تقع 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"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الملكية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"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في يد جميع الأطراف الفاعلة الثلاثة؛ فجميعهم يحملونها ويتحملون المسؤولية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هؤلاء يضمنون استمرار القدرة الابتكارية للنظام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هؤلاء يضمنون تطبيق معايير الجودة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7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083293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تصدر إشارة تطوير معايير التدريب وتحديثها من قِبل الشركات والغرف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.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فهم أفضل من يعرف أي المعارف مطلوبة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.</a:t>
            </a:r>
          </a:p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SA" sz="1200" u="sng" kern="1200" dirty="0">
                <a:solidFill>
                  <a:schemeClr val="tx1"/>
                </a:solidFill>
                <a:effectLst/>
                <a:latin typeface="+mn-lt"/>
              </a:rPr>
              <a:t>مهام أخرى</a:t>
            </a:r>
            <a:r>
              <a:rPr lang="ar-EG" sz="1200" u="sng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دعم الشركات في البحث عن متدربين، وتسجيل عقود التدريب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الوساطة في الخلافات بين المتدربين والشركات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يستثمر الاقتصاد سنويًا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  <a:t>9.7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 مليار يورو في التدريب المهني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  <a:t>(2024) </a:t>
            </a:r>
            <a:endParaRPr lang="ar-SA" sz="1200" kern="1200" dirty="0">
              <a:solidFill>
                <a:schemeClr val="tx1"/>
              </a:solidFill>
              <a:effectLst/>
              <a:latin typeface="+mn-lt"/>
            </a:endParaRP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8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226843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sz="1200" u="sng" kern="1200" dirty="0">
                <a:solidFill>
                  <a:schemeClr val="tx1"/>
                </a:solidFill>
                <a:effectLst/>
                <a:latin typeface="+mn-lt"/>
              </a:rPr>
              <a:t>معلومات إضافية</a:t>
            </a:r>
            <a:r>
              <a:rPr lang="ar-EG" sz="1200" u="sng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u="none" strike="noStrike" kern="1200" dirty="0">
                <a:solidFill>
                  <a:schemeClr val="tx1"/>
                </a:solidFill>
                <a:effectLst/>
                <a:latin typeface="+mn-lt"/>
              </a:rPr>
              <a:t> </a:t>
            </a:r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يقود المعهد الاتحادي للتدريب المهني عملية التصويت على أي لوائح تدريب جديدة والموافقة عليها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.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يشارك الشركاء الاقتصاديون والمجتمعيون في العملية الإجمالية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.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9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836809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sz="1200" u="sng" kern="1200" dirty="0">
                <a:solidFill>
                  <a:schemeClr val="tx1"/>
                </a:solidFill>
                <a:effectLst/>
                <a:latin typeface="+mn-lt"/>
              </a:rPr>
              <a:t>معلومات تفصيلية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التمويل من قِبل الدولة يبلغ حوالي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  <a:t>4.4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 مليار يورو، منها أكثر من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  <a:t>3.4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 مليار يورو موجهة إلى 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1550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 مدرسة مهنية وحوالي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</a:rPr>
              <a:t>0.9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 مليار يورو لصالح إجراءات التشغيل والإشراف والدعم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تُصدّق الدولة على قانون التعليم المهني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10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456941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تلخيصًا للشرائح السابقة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</a:p>
          <a:p>
            <a:pPr algn="r" rtl="1"/>
            <a:r>
              <a:rPr lang="ar-EG" dirty="0"/>
              <a:t> </a:t>
            </a: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تتفق ثلاثة أطراف فاعلة رئيسية لها نفس المستوى من الصلاحيات على المعايير الأساسية للتدريب المهني المزدوج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. 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وتلبي هذه المعايير الطلبات المحددة من بيئة العمل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. </a:t>
            </a:r>
            <a:endParaRPr lang="ar-EG" dirty="0"/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11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4129404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sz="1200" u="sng" kern="1200" dirty="0">
                <a:solidFill>
                  <a:schemeClr val="tx1"/>
                </a:solidFill>
                <a:effectLst/>
                <a:latin typeface="+mn-lt"/>
              </a:rPr>
              <a:t>معلومات إضافية</a:t>
            </a:r>
            <a:r>
              <a:rPr lang="ar-EG" sz="1200" u="sng" kern="1200" dirty="0">
                <a:solidFill>
                  <a:schemeClr val="tx1"/>
                </a:solidFill>
                <a:effectLst/>
                <a:latin typeface="+mn-lt"/>
              </a:rPr>
              <a:t>: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مدة تطوير المعايير وتطبيقها تبلغ بحد أقصى عامًا واحدًا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يتم تكييف المعايير في مقري التعليم على متطلبات بيئة العمل بأسلوب مرن</a:t>
            </a:r>
          </a:p>
          <a:p>
            <a:pPr rtl="1"/>
            <a:endParaRPr lang="ar-E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&gt;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يجري المعهد الاتحادي للتعليم المهني</a:t>
            </a:r>
            <a:r>
              <a:rPr lang="ar-EG" sz="1200" kern="1200" dirty="0">
                <a:solidFill>
                  <a:schemeClr val="tx1"/>
                </a:solidFill>
                <a:effectLst/>
                <a:latin typeface="+mn-lt"/>
              </a:rPr>
              <a:t> (BIBB) </a:t>
            </a:r>
            <a:r>
              <a:rPr lang="ar-SA" sz="1200" kern="1200" dirty="0">
                <a:solidFill>
                  <a:schemeClr val="tx1"/>
                </a:solidFill>
                <a:effectLst/>
                <a:latin typeface="+mn-lt"/>
              </a:rPr>
              <a:t>باستمرار أبحاثًا حول التغيرات في العمل والتدريب المهني؛ وتدخل المعرفة ضمن هذه العملية</a:t>
            </a:r>
          </a:p>
          <a:p>
            <a:pPr rtl="1"/>
            <a:endParaRPr lang="ar-E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1"/>
            <a:fld id="{41A0F3E6-BB32-6A49-8260-2D8D30743B15}" type="slidenum">
              <a:rPr lang="de-DE" smtClean="0"/>
              <a:t>12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442395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hyperlink" Target="http://www.govet.international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hyperlink" Target="mailto:govet@bibb.de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7.jpe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EG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 marL="1250950" indent="-355600">
              <a:lnSpc>
                <a:spcPct val="100000"/>
              </a:lnSpc>
              <a:defRPr sz="2400"/>
            </a:lvl2pPr>
            <a:lvl3pPr marL="1790700" indent="-269875">
              <a:lnSpc>
                <a:spcPct val="100000"/>
              </a:lnSpc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019800" y="2451100"/>
            <a:ext cx="6172200" cy="4406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5254625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4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EG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733A6227-8E82-4281-95DD-E2138C80C2DF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EG" dirty="0"/>
              <a:t>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C57CBAC-083C-4B33-B30C-4672AB33BC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28057"/>
          <a:stretch/>
        </p:blipFill>
        <p:spPr>
          <a:xfrm>
            <a:off x="-1" y="1052514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956" y="2816645"/>
            <a:ext cx="454995" cy="579652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66" y="3608533"/>
            <a:ext cx="467374" cy="467374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0086" y="4252783"/>
            <a:ext cx="416735" cy="516253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9423" y="4945053"/>
            <a:ext cx="278061" cy="39035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B72E0DA-FA17-42CA-A956-A5CA6A580F56}"/>
              </a:ext>
            </a:extLst>
          </p:cNvPr>
          <p:cNvSpPr txBox="1"/>
          <p:nvPr userDrawn="1"/>
        </p:nvSpPr>
        <p:spPr>
          <a:xfrm>
            <a:off x="1524994" y="2798634"/>
            <a:ext cx="35511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Friedrich-Ebert-Allee 114-116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53113 Bonn,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4668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:\Zentralstelle\05 Kommunikation\07 Corporate Design\Logo\BReg_Foerderzusatz\BReg_Office_Farbe_de_WBZ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2"/>
          <a:stretch/>
        </p:blipFill>
        <p:spPr bwMode="auto">
          <a:xfrm>
            <a:off x="264386" y="5506915"/>
            <a:ext cx="1750394" cy="135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8864" y="2926922"/>
            <a:ext cx="5734228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841" y="5790398"/>
            <a:ext cx="1974230" cy="658078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المكتب المركزي للحكومة الاتحادية من أجل التعاون الدولي في التعليم المهني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E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060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6727" y="2868212"/>
            <a:ext cx="5719273" cy="8492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German Office for international Cooperation</a:t>
            </a:r>
            <a:r>
              <a:rPr lang="ar-EG" dirty="0"/>
              <a:t> </a:t>
            </a:r>
            <a:br>
              <a:rPr dirty="0"/>
            </a:br>
            <a:r>
              <a:rPr kumimoji="0" lang="ar-E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in Vocational Education and Training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E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24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8209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3317" y="855232"/>
            <a:ext cx="3932237" cy="1600200"/>
          </a:xfrm>
          <a:prstGeom prst="rect">
            <a:avLst/>
          </a:prstGeom>
        </p:spPr>
        <p:txBody>
          <a:bodyPr/>
          <a:lstStyle>
            <a:lvl1pPr>
              <a:defRPr lang="de-DE" sz="28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Tx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516" y="0"/>
            <a:ext cx="7231137" cy="6858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563317" y="2573767"/>
            <a:ext cx="3932237" cy="32138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329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" y="1768507"/>
            <a:ext cx="12205434" cy="3339521"/>
          </a:xfrm>
          <a:prstGeom prst="rect">
            <a:avLst/>
          </a:prstGeom>
        </p:spPr>
      </p:pic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322287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0" r:id="rId2"/>
    <p:sldLayoutId id="2147483653" r:id="rId3"/>
    <p:sldLayoutId id="2147483679" r:id="rId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70" r:id="rId3"/>
    <p:sldLayoutId id="2147483671" r:id="rId4"/>
    <p:sldLayoutId id="2147483672" r:id="rId5"/>
    <p:sldLayoutId id="214748367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vet.international/de/54899.php" TargetMode="External"/><Relationship Id="rId13" Type="http://schemas.openxmlformats.org/officeDocument/2006/relationships/hyperlink" Target="http://www.gesetze-im-internet.de/betrvg/" TargetMode="External"/><Relationship Id="rId18" Type="http://schemas.openxmlformats.org/officeDocument/2006/relationships/hyperlink" Target="mailto:govet@bibb.de" TargetMode="External"/><Relationship Id="rId3" Type="http://schemas.openxmlformats.org/officeDocument/2006/relationships/hyperlink" Target="https://www.bibb.de/datenreport/de/index.php" TargetMode="External"/><Relationship Id="rId7" Type="http://schemas.openxmlformats.org/officeDocument/2006/relationships/hyperlink" Target="https://www.bibb.de/dienst/publikationen/de/19200" TargetMode="External"/><Relationship Id="rId12" Type="http://schemas.openxmlformats.org/officeDocument/2006/relationships/hyperlink" Target="http://www.gesetze-im-internet.de/tvg/index.html" TargetMode="External"/><Relationship Id="rId17" Type="http://schemas.openxmlformats.org/officeDocument/2006/relationships/hyperlink" Target="https://www.bibb.de/en/index.php" TargetMode="External"/><Relationship Id="rId2" Type="http://schemas.openxmlformats.org/officeDocument/2006/relationships/notesSlide" Target="../notesSlides/notesSlide28.xml"/><Relationship Id="rId16" Type="http://schemas.openxmlformats.org/officeDocument/2006/relationships/hyperlink" Target="https://www.bmftr.bund.de/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mbfsfj.bund.de/bmbfsfj/service/publikationen/berufsbildungsbericht-2026-285646" TargetMode="External"/><Relationship Id="rId11" Type="http://schemas.openxmlformats.org/officeDocument/2006/relationships/hyperlink" Target="http://www.gesetze-im-internet.de/ihkg/index.html" TargetMode="External"/><Relationship Id="rId5" Type="http://schemas.openxmlformats.org/officeDocument/2006/relationships/hyperlink" Target="https://www.datenportal.bmbf.de/portal/en/index.html" TargetMode="External"/><Relationship Id="rId15" Type="http://schemas.openxmlformats.org/officeDocument/2006/relationships/hyperlink" Target="https://www.bmbfsfj.bund.de/bmbfsfj/meta/en" TargetMode="External"/><Relationship Id="rId10" Type="http://schemas.openxmlformats.org/officeDocument/2006/relationships/hyperlink" Target="http://www.gesetze-im-internet.de/jarbschg/index.html" TargetMode="External"/><Relationship Id="rId4" Type="http://schemas.openxmlformats.org/officeDocument/2006/relationships/hyperlink" Target="https://www.destatis.de/EN/Homepage.html" TargetMode="External"/><Relationship Id="rId9" Type="http://schemas.openxmlformats.org/officeDocument/2006/relationships/hyperlink" Target="https://www.govet.international/de/54887.php" TargetMode="External"/><Relationship Id="rId14" Type="http://schemas.openxmlformats.org/officeDocument/2006/relationships/hyperlink" Target="https://www.govet.international/en/index.php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FC94C589-756E-4FDD-B45A-40F0F4185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539" y="3045124"/>
            <a:ext cx="6047117" cy="689389"/>
          </a:xfrm>
        </p:spPr>
        <p:txBody>
          <a:bodyPr/>
          <a:lstStyle/>
          <a:p>
            <a:pPr algn="r" rtl="1"/>
            <a:r>
              <a:rPr lang="ar-EG" sz="2800" dirty="0"/>
              <a:t>التدريب المهني المزدوج في ألمانيا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pPr algn="r" rtl="1"/>
            <a:r>
              <a:rPr lang="ar-EG" dirty="0"/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CA0541A-7255-40AD-9919-7B0DF6CC2194}"/>
              </a:ext>
            </a:extLst>
          </p:cNvPr>
          <p:cNvSpPr txBox="1"/>
          <p:nvPr/>
        </p:nvSpPr>
        <p:spPr>
          <a:xfrm>
            <a:off x="3689490" y="6368907"/>
            <a:ext cx="4907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EG" b="1" i="1" dirty="0">
                <a:solidFill>
                  <a:srgbClr val="FF0000"/>
                </a:solidFill>
              </a:rPr>
              <a:t>المكتب الألماني للتعاون الدولي في التعليم والتدريب المهني 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E52289-9C17-495F-9F61-49E6C9192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القواعد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E0E0D5-9C26-4040-BB59-15F43139D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293" y="1449327"/>
            <a:ext cx="10521108" cy="4608512"/>
          </a:xfrm>
        </p:spPr>
        <p:txBody>
          <a:bodyPr/>
          <a:lstStyle/>
          <a:p>
            <a:pPr marL="0" indent="0" algn="r" rtl="1">
              <a:buNone/>
            </a:pPr>
            <a:r>
              <a:rPr lang="ar-SA" b="1" dirty="0"/>
              <a:t>الأطراف الفاعلة</a:t>
            </a:r>
            <a:r>
              <a:rPr lang="ar-EG" b="1" dirty="0"/>
              <a:t>: </a:t>
            </a:r>
            <a:r>
              <a:rPr lang="ar-SA" b="1" dirty="0"/>
              <a:t>الدولة </a:t>
            </a:r>
            <a:r>
              <a:rPr lang="ar-EG" b="1" dirty="0"/>
              <a:t>- </a:t>
            </a:r>
            <a:r>
              <a:rPr lang="ar-SA" b="1" dirty="0"/>
              <a:t>محدد الإطار</a:t>
            </a:r>
          </a:p>
          <a:p>
            <a:pPr marL="0" indent="0" rtl="1">
              <a:buNone/>
            </a:pPr>
            <a:endParaRPr lang="ar-EG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تناقش </a:t>
            </a:r>
            <a:r>
              <a:rPr lang="ar-EG" dirty="0"/>
              <a:t>لائحة التدريب مع الشركاء المجتمعيين (التدريب داخل الشركات)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تضع أطر التدريب المهني في المدارس المهنية: </a:t>
            </a:r>
            <a:r>
              <a:rPr lang="ar-EG" u="sng" dirty="0"/>
              <a:t>الخطة التعليمية الإطارية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تمول نظام التعليم والتدريب المهني العام وتنظمه وتتحقق منه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ترعى البحث العلمي في التعليم المهني (المعهد الاتحادي للتعليم المهني BIBB)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تدعم البحث عن فرص التدريب المهني (مثلًا للشباب والعاطلين عن العمل والأشخاص المتعثرين)</a:t>
            </a:r>
          </a:p>
          <a:p>
            <a:pPr marL="0" indent="0" rtl="1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036477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4B3210-779C-49B9-B314-A1986E73A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القواعد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CEC22-5734-47C1-BF67-1937D0BC6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972" y="1354347"/>
            <a:ext cx="9677541" cy="4306678"/>
          </a:xfrm>
        </p:spPr>
        <p:txBody>
          <a:bodyPr/>
          <a:lstStyle/>
          <a:p>
            <a:pPr marL="0" indent="0" algn="r" rtl="1">
              <a:buNone/>
            </a:pPr>
            <a:r>
              <a:rPr lang="ar-SA" b="1" dirty="0"/>
              <a:t>الإطار</a:t>
            </a:r>
            <a:r>
              <a:rPr lang="ar-EG" b="1" dirty="0"/>
              <a:t>: </a:t>
            </a:r>
            <a:r>
              <a:rPr lang="ar-SA" b="1" dirty="0"/>
              <a:t>المعايير</a:t>
            </a:r>
          </a:p>
          <a:p>
            <a:pPr marL="0" indent="0" rtl="1">
              <a:buNone/>
            </a:pPr>
            <a:endParaRPr lang="ar-EG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تحدد طريقة تطبيق التدريب المهني المزدوج في الشركات والمدارس المهنية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تضمن الرقابة على الجودة ودعم التدريب المهني المزدوج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سارية و</a:t>
            </a:r>
            <a:r>
              <a:rPr lang="ar-SA" dirty="0"/>
              <a:t>إلزامية</a:t>
            </a:r>
            <a:r>
              <a:rPr lang="ar-EG" dirty="0"/>
              <a:t> </a:t>
            </a:r>
            <a:r>
              <a:rPr lang="ar-SA" dirty="0"/>
              <a:t>في جميع أنحاء ألمانيا 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52858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القواعد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302589"/>
            <a:ext cx="9793287" cy="4358436"/>
          </a:xfrm>
        </p:spPr>
        <p:txBody>
          <a:bodyPr/>
          <a:lstStyle/>
          <a:p>
            <a:pPr marL="0" indent="0" algn="r" rtl="1">
              <a:buNone/>
            </a:pPr>
            <a:r>
              <a:rPr lang="ar-SA" b="1" dirty="0"/>
              <a:t>الإطار</a:t>
            </a:r>
            <a:r>
              <a:rPr lang="ar-EG" b="1" dirty="0"/>
              <a:t>: </a:t>
            </a:r>
            <a:r>
              <a:rPr lang="ar-SA" b="1" dirty="0"/>
              <a:t>المعايير </a:t>
            </a:r>
            <a:r>
              <a:rPr lang="ar-EG" b="1" dirty="0"/>
              <a:t>- </a:t>
            </a:r>
            <a:r>
              <a:rPr lang="ar-SA" b="1" dirty="0"/>
              <a:t>النشأة</a:t>
            </a:r>
            <a:r>
              <a:rPr lang="ar-EG" b="1" dirty="0"/>
              <a:t> </a:t>
            </a:r>
          </a:p>
          <a:p>
            <a:pPr marL="0" indent="0" rtl="1">
              <a:buNone/>
            </a:pPr>
            <a:endParaRPr lang="ar-EG" sz="1400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b="1" dirty="0"/>
              <a:t>1. </a:t>
            </a:r>
            <a:r>
              <a:rPr lang="ar-SA" dirty="0"/>
              <a:t>يحدد</a:t>
            </a:r>
            <a:r>
              <a:rPr lang="ar-EG" dirty="0"/>
              <a:t> </a:t>
            </a:r>
            <a:r>
              <a:rPr lang="ar-SA" b="1" dirty="0"/>
              <a:t>أرباب العمل</a:t>
            </a:r>
            <a:r>
              <a:rPr lang="ar-EG" dirty="0"/>
              <a:t> </a:t>
            </a:r>
            <a:r>
              <a:rPr lang="ar-SA" dirty="0"/>
              <a:t>في شركاتهم مهام</a:t>
            </a:r>
            <a:r>
              <a:rPr lang="ar-EG" dirty="0"/>
              <a:t> العمل/التدريب المطلوبة</a:t>
            </a:r>
            <a:r>
              <a:rPr lang="ar-SA" dirty="0"/>
              <a:t> و</a:t>
            </a:r>
            <a:r>
              <a:rPr lang="ar-EG" dirty="0"/>
              <a:t>ال</a:t>
            </a:r>
            <a:r>
              <a:rPr lang="ar-SA" dirty="0"/>
              <a:t>مؤهلات جديدة</a:t>
            </a:r>
            <a:r>
              <a:rPr lang="ar-EG" dirty="0"/>
              <a:t> 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b="1" dirty="0"/>
              <a:t>2. </a:t>
            </a:r>
            <a:r>
              <a:rPr lang="ar-EG" dirty="0"/>
              <a:t>يناقش </a:t>
            </a:r>
            <a:r>
              <a:rPr lang="ar-SA" b="1" dirty="0"/>
              <a:t>الشركاء المجتمعيون </a:t>
            </a:r>
            <a:r>
              <a:rPr lang="ar-SA" dirty="0"/>
              <a:t>معايير التدريب الجديدة </a:t>
            </a:r>
            <a:r>
              <a:rPr lang="ar-EG" dirty="0"/>
              <a:t>داخل</a:t>
            </a:r>
            <a:r>
              <a:rPr lang="ar-SA" dirty="0"/>
              <a:t> الشركات والمقدمة من قِبل المعهد الاتحادي للتعليم المهني</a:t>
            </a:r>
            <a:r>
              <a:rPr lang="ar-EG" dirty="0"/>
              <a:t> (BIBB) 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b="1" dirty="0"/>
              <a:t>3. </a:t>
            </a:r>
            <a:r>
              <a:rPr lang="ar-SA" dirty="0"/>
              <a:t>تنسّق</a:t>
            </a:r>
            <a:r>
              <a:rPr lang="ar-EG" dirty="0"/>
              <a:t> </a:t>
            </a:r>
            <a:r>
              <a:rPr lang="ar-SA" b="1" dirty="0"/>
              <a:t>الدولة</a:t>
            </a:r>
            <a:r>
              <a:rPr lang="ar-EG" dirty="0"/>
              <a:t> </a:t>
            </a:r>
            <a:r>
              <a:rPr lang="ar-SA" dirty="0"/>
              <a:t>الخطط التعليمية الإطارية بناءا على لوائح التدريب المهني المحددة حديثًا</a:t>
            </a:r>
          </a:p>
          <a:p>
            <a:pPr marL="0" indent="0" rtl="1">
              <a:buNone/>
            </a:pPr>
            <a:endParaRPr lang="ar-EG" sz="1200" b="1" dirty="0"/>
          </a:p>
          <a:p>
            <a:pPr marL="0" indent="0" algn="r" rtl="1">
              <a:buNone/>
            </a:pPr>
            <a:r>
              <a:rPr lang="ar-SA" b="1" dirty="0"/>
              <a:t>يتم تثبيت المعايير المعتمدة في لوائح التدريب المهني </a:t>
            </a:r>
            <a:r>
              <a:rPr lang="ar-EG" b="1" dirty="0"/>
              <a:t>(</a:t>
            </a:r>
            <a:r>
              <a:rPr lang="ar-SA" b="1" dirty="0"/>
              <a:t>الشركات</a:t>
            </a:r>
            <a:r>
              <a:rPr lang="ar-EG" b="1" dirty="0"/>
              <a:t>) </a:t>
            </a:r>
            <a:r>
              <a:rPr lang="ar-SA" b="1" dirty="0"/>
              <a:t>وفي الخطط التعيلمية الإطارية </a:t>
            </a:r>
            <a:r>
              <a:rPr lang="ar-EG" b="1" dirty="0"/>
              <a:t>(</a:t>
            </a:r>
            <a:r>
              <a:rPr lang="ar-SA" b="1" dirty="0"/>
              <a:t>المدارس المهنية</a:t>
            </a:r>
            <a:r>
              <a:rPr lang="ar-EG" b="1" dirty="0"/>
              <a:t>).</a:t>
            </a:r>
          </a:p>
          <a:p>
            <a:pPr rtl="1"/>
            <a:endParaRPr lang="ar-EG" dirty="0"/>
          </a:p>
          <a:p>
            <a:pPr rtl="1"/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219317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القواعد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500995"/>
            <a:ext cx="9793287" cy="4160029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b="1" dirty="0"/>
              <a:t>الإطار</a:t>
            </a:r>
            <a:r>
              <a:rPr lang="ar-EG" b="1" dirty="0"/>
              <a:t>: </a:t>
            </a:r>
            <a:r>
              <a:rPr lang="ar-SA" b="1" dirty="0"/>
              <a:t>المعايير </a:t>
            </a:r>
            <a:r>
              <a:rPr lang="ar-EG" b="1" dirty="0"/>
              <a:t>- </a:t>
            </a:r>
            <a:r>
              <a:rPr lang="ar-SA" b="1" dirty="0"/>
              <a:t>لوائح التدريب المهني</a:t>
            </a:r>
            <a:r>
              <a:rPr lang="ar-EG" b="1" dirty="0"/>
              <a:t> </a:t>
            </a:r>
          </a:p>
          <a:p>
            <a:pPr marL="0" indent="0" rtl="1">
              <a:buNone/>
            </a:pPr>
            <a:endParaRPr lang="ar-EG" sz="1200" b="1" dirty="0"/>
          </a:p>
          <a:p>
            <a:pPr marL="0" indent="0" algn="r" rtl="1">
              <a:buNone/>
            </a:pPr>
            <a:r>
              <a:rPr lang="ar-SA" dirty="0"/>
              <a:t>معايير التدريب الخاصة</a:t>
            </a:r>
            <a:r>
              <a:rPr lang="ar-EG" dirty="0"/>
              <a:t> </a:t>
            </a:r>
            <a:r>
              <a:rPr lang="ar-SA" u="sng" dirty="0"/>
              <a:t>بالتدريب المهني في الشركات</a:t>
            </a:r>
            <a:r>
              <a:rPr lang="ar-EG" dirty="0"/>
              <a:t> يتم تثبيتها </a:t>
            </a:r>
            <a:r>
              <a:rPr lang="ar-SA" dirty="0"/>
              <a:t>في</a:t>
            </a:r>
            <a:r>
              <a:rPr lang="ar-EG" dirty="0"/>
              <a:t> </a:t>
            </a:r>
            <a:r>
              <a:rPr lang="ar-SA" u="sng" dirty="0"/>
              <a:t>لوائح التدريب المهني</a:t>
            </a:r>
            <a:r>
              <a:rPr lang="ar-EG" dirty="0"/>
              <a:t>:</a:t>
            </a:r>
          </a:p>
          <a:p>
            <a:pPr marL="895350" lvl="1" indent="0" rtl="1">
              <a:buNone/>
            </a:pPr>
            <a:endParaRPr lang="ar-EG" sz="1800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اسم التدريب المهني</a:t>
            </a:r>
            <a:r>
              <a:rPr lang="ar-EG" dirty="0"/>
              <a:t> 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التوصيف</a:t>
            </a:r>
            <a:r>
              <a:rPr lang="ar-SA" dirty="0"/>
              <a:t> المهنى</a:t>
            </a:r>
            <a:endParaRPr lang="ar-EG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المحتويات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المدة والتقسيم الزمني</a:t>
            </a:r>
            <a:endParaRPr lang="ar-EG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متطلبات الامتحان</a:t>
            </a:r>
            <a:endParaRPr lang="ar-EG" dirty="0"/>
          </a:p>
          <a:p>
            <a:pPr rtl="1"/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067868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القواعد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388853"/>
            <a:ext cx="10132832" cy="4272172"/>
          </a:xfrm>
        </p:spPr>
        <p:txBody>
          <a:bodyPr/>
          <a:lstStyle/>
          <a:p>
            <a:pPr marL="0" indent="0" algn="r" rtl="1">
              <a:buNone/>
            </a:pPr>
            <a:r>
              <a:rPr lang="ar-SA" b="1" dirty="0"/>
              <a:t>الإطار</a:t>
            </a:r>
            <a:r>
              <a:rPr lang="ar-EG" b="1" dirty="0"/>
              <a:t>: </a:t>
            </a:r>
            <a:r>
              <a:rPr lang="ar-SA" b="1" dirty="0"/>
              <a:t>المعايير </a:t>
            </a:r>
            <a:r>
              <a:rPr lang="ar-EG" b="1" dirty="0"/>
              <a:t>- </a:t>
            </a:r>
            <a:r>
              <a:rPr lang="ar-SA" b="1" dirty="0"/>
              <a:t>الخطة التعليمية الإطارية</a:t>
            </a:r>
          </a:p>
          <a:p>
            <a:pPr marL="0" indent="0" rtl="1">
              <a:buNone/>
            </a:pPr>
            <a:endParaRPr lang="ar-EG" sz="1800" b="1" dirty="0"/>
          </a:p>
          <a:p>
            <a:pPr marL="0" indent="0" algn="r" rtl="1">
              <a:buNone/>
            </a:pPr>
            <a:r>
              <a:rPr lang="ar-SA" dirty="0"/>
              <a:t>التدريب في</a:t>
            </a:r>
            <a:r>
              <a:rPr lang="ar-EG" dirty="0"/>
              <a:t> </a:t>
            </a:r>
            <a:r>
              <a:rPr lang="ar-SA" u="sng" dirty="0"/>
              <a:t>المدرسة المهنية</a:t>
            </a:r>
            <a:r>
              <a:rPr lang="ar-EG" dirty="0"/>
              <a:t> يركز على الجزء النظرى </a:t>
            </a:r>
            <a:r>
              <a:rPr lang="ar-SA" dirty="0"/>
              <a:t>عن المهنة</a:t>
            </a:r>
            <a:r>
              <a:rPr lang="ar-EG" dirty="0"/>
              <a:t> والمهارات والمعرفة العامة. </a:t>
            </a:r>
          </a:p>
          <a:p>
            <a:pPr marL="0" indent="0" algn="r" rtl="1">
              <a:buNone/>
            </a:pPr>
            <a:r>
              <a:rPr lang="ar-SA" dirty="0"/>
              <a:t>معايير التدريب المهني هذه محددة في</a:t>
            </a:r>
            <a:r>
              <a:rPr lang="ar-EG" dirty="0"/>
              <a:t> </a:t>
            </a:r>
            <a:r>
              <a:rPr lang="ar-SA" u="sng" dirty="0"/>
              <a:t>الخطة التعليمية الإطارية</a:t>
            </a:r>
            <a:r>
              <a:rPr lang="ar-EG" dirty="0"/>
              <a:t>: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الهدف التعليمي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المحتويات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المجالات التعليمية</a:t>
            </a:r>
            <a:endParaRPr lang="ar-EG" dirty="0"/>
          </a:p>
          <a:p>
            <a:pPr rtl="1"/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631199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C2472E5-C5F4-426B-9124-8FB895AD34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261" y="1233659"/>
            <a:ext cx="11053762" cy="1005846"/>
          </a:xfrm>
        </p:spPr>
        <p:txBody>
          <a:bodyPr/>
          <a:lstStyle/>
          <a:p>
            <a:pPr algn="r" rtl="1"/>
            <a:r>
              <a:rPr lang="ar-SA" dirty="0"/>
              <a:t>الإطار القانوني</a:t>
            </a:r>
            <a:endParaRPr lang="ar-EG" dirty="0"/>
          </a:p>
          <a:p>
            <a:pPr algn="r" rtl="1"/>
            <a:r>
              <a:rPr lang="ar-SA" dirty="0"/>
              <a:t>المادة 12 من القانون الأساسي تضمن  الحرية المهنية</a:t>
            </a:r>
            <a:endParaRPr lang="ar-EG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52B1450-3EDD-4380-8249-F70992C5A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القواعد</a:t>
            </a:r>
            <a:endParaRPr lang="ar-EG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502DBF9-4496-4926-96AD-F4C23EE27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6264" y="2322635"/>
            <a:ext cx="4860000" cy="446715"/>
          </a:xfrm>
        </p:spPr>
        <p:txBody>
          <a:bodyPr/>
          <a:lstStyle/>
          <a:p>
            <a:pPr algn="r" rtl="1"/>
            <a:r>
              <a:rPr lang="ar-SA" dirty="0"/>
              <a:t>تشريعات خاصة بالشركات</a:t>
            </a:r>
            <a:endParaRPr lang="ar-EG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D0C62AC-FBC2-40C0-A98C-611E9CBF09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6264" y="2932661"/>
            <a:ext cx="4860000" cy="2618510"/>
          </a:xfrm>
        </p:spPr>
        <p:txBody>
          <a:bodyPr>
            <a:normAutofit/>
          </a:bodyPr>
          <a:lstStyle/>
          <a:p>
            <a:pPr algn="r" rtl="1">
              <a:buFont typeface="Wingdings 3" panose="05040102010807070707" pitchFamily="18" charset="2"/>
              <a:buChar char="t"/>
            </a:pPr>
            <a:r>
              <a:rPr lang="ar-SA" dirty="0"/>
              <a:t>قانون التدريب المهني</a:t>
            </a:r>
          </a:p>
          <a:p>
            <a:pPr algn="r" rtl="1">
              <a:buFont typeface="Wingdings 3" panose="05040102010807070707" pitchFamily="18" charset="2"/>
              <a:buChar char="t"/>
            </a:pPr>
            <a:r>
              <a:rPr lang="ar-SA" dirty="0"/>
              <a:t>قانون حماية عمل الشباب</a:t>
            </a:r>
            <a:endParaRPr lang="ar-EG" dirty="0"/>
          </a:p>
          <a:p>
            <a:pPr algn="r" rtl="1">
              <a:buFont typeface="Wingdings 3" panose="05040102010807070707" pitchFamily="18" charset="2"/>
              <a:buChar char="t"/>
            </a:pPr>
            <a:r>
              <a:rPr lang="ar-SA" dirty="0"/>
              <a:t>لوائح المهن الحرفية</a:t>
            </a:r>
          </a:p>
          <a:p>
            <a:pPr algn="r" rtl="1">
              <a:buFont typeface="Wingdings 3" panose="05040102010807070707" pitchFamily="18" charset="2"/>
              <a:buChar char="t"/>
            </a:pPr>
            <a:r>
              <a:rPr lang="ar-SA" dirty="0"/>
              <a:t>قانون عقد التعريفة</a:t>
            </a:r>
          </a:p>
          <a:p>
            <a:pPr algn="r" rtl="1">
              <a:buFont typeface="Wingdings 3" panose="05040102010807070707" pitchFamily="18" charset="2"/>
              <a:buChar char="t"/>
            </a:pPr>
            <a:r>
              <a:rPr lang="ar-SA" dirty="0"/>
              <a:t>قانون التنظيم المؤقت لقانون غرفة الصناعة والتجارة</a:t>
            </a:r>
          </a:p>
          <a:p>
            <a:pPr algn="r" rtl="1">
              <a:buFont typeface="Wingdings 3" panose="05040102010807070707" pitchFamily="18" charset="2"/>
              <a:buChar char="t"/>
            </a:pPr>
            <a:r>
              <a:rPr lang="ar-SA" dirty="0"/>
              <a:t>القانون الدستوري للشركات</a:t>
            </a:r>
            <a:endParaRPr lang="ar-EG" dirty="0"/>
          </a:p>
          <a:p>
            <a:pPr rtl="1"/>
            <a:endParaRPr lang="ar-EG" dirty="0"/>
          </a:p>
          <a:p>
            <a:pPr rtl="1"/>
            <a:endParaRPr lang="ar-EG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46BE3D0-637E-441B-B5AF-CFF35458F6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4023" y="2322635"/>
            <a:ext cx="4860000" cy="446715"/>
          </a:xfrm>
        </p:spPr>
        <p:txBody>
          <a:bodyPr/>
          <a:lstStyle/>
          <a:p>
            <a:pPr algn="r" rtl="1"/>
            <a:r>
              <a:rPr lang="ar-SA" dirty="0"/>
              <a:t>تشريعات خاصة بالمدارس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259FD15B-DBA4-4DEC-B867-842E52168B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4023" y="2932661"/>
            <a:ext cx="4860000" cy="2618510"/>
          </a:xfrm>
        </p:spPr>
        <p:txBody>
          <a:bodyPr/>
          <a:lstStyle/>
          <a:p>
            <a:pPr algn="r" rtl="1">
              <a:buFont typeface="Wingdings 3" panose="05040102010807070707" pitchFamily="18" charset="2"/>
              <a:buChar char="t"/>
            </a:pPr>
            <a:r>
              <a:rPr lang="ar-SA" dirty="0"/>
              <a:t>التعليم الإلزامي العام</a:t>
            </a:r>
          </a:p>
          <a:p>
            <a:pPr algn="r" rtl="1">
              <a:buFont typeface="Wingdings 3" panose="05040102010807070707" pitchFamily="18" charset="2"/>
              <a:buChar char="t"/>
            </a:pPr>
            <a:r>
              <a:rPr lang="ar-SA" dirty="0"/>
              <a:t>قوانين المدارس على مستوى الولايات الالمانية </a:t>
            </a:r>
            <a:endParaRPr lang="ar-EG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D5E347DE-72A7-4F26-BC29-CF962A6A9F41}"/>
              </a:ext>
            </a:extLst>
          </p:cNvPr>
          <p:cNvSpPr txBox="1">
            <a:spLocks/>
          </p:cNvSpPr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b="1" dirty="0"/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C18AD791-0478-47EA-81B2-9F8D99EC92EF}"/>
              </a:ext>
            </a:extLst>
          </p:cNvPr>
          <p:cNvCxnSpPr>
            <a:cxnSpLocks/>
          </p:cNvCxnSpPr>
          <p:nvPr/>
        </p:nvCxnSpPr>
        <p:spPr>
          <a:xfrm>
            <a:off x="6223019" y="2322635"/>
            <a:ext cx="0" cy="19361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EBDF1BBA-0532-493D-B90E-C32B0ED1BB75}"/>
              </a:ext>
            </a:extLst>
          </p:cNvPr>
          <p:cNvCxnSpPr>
            <a:cxnSpLocks/>
          </p:cNvCxnSpPr>
          <p:nvPr/>
        </p:nvCxnSpPr>
        <p:spPr>
          <a:xfrm>
            <a:off x="575259" y="2322635"/>
            <a:ext cx="0" cy="302378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19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9841"/>
            <a:ext cx="10066338" cy="709613"/>
          </a:xfrm>
        </p:spPr>
        <p:txBody>
          <a:bodyPr/>
          <a:lstStyle/>
          <a:p>
            <a:pPr algn="r" rtl="1"/>
            <a:r>
              <a:rPr lang="ar-SA" dirty="0"/>
              <a:t>التدريب المهني المزدوج</a:t>
            </a:r>
            <a:r>
              <a:rPr lang="ar-EG" dirty="0"/>
              <a:t>: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479426" y="5305425"/>
            <a:ext cx="10066338" cy="1285875"/>
          </a:xfrm>
        </p:spPr>
        <p:txBody>
          <a:bodyPr/>
          <a:lstStyle/>
          <a:p>
            <a:pPr algn="r" rtl="1"/>
            <a:r>
              <a:rPr lang="ar-SA" sz="2800" dirty="0"/>
              <a:t>المحفزات والاهتمامات والمسار</a:t>
            </a:r>
          </a:p>
          <a:p>
            <a:pPr rtl="1"/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4033720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دخول سوق</a:t>
            </a:r>
            <a:r>
              <a:rPr lang="ar-EG" dirty="0"/>
              <a:t> العمل</a:t>
            </a:r>
            <a:endParaRPr lang="ar-SA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34" y="1337171"/>
            <a:ext cx="10205058" cy="4608512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b="1" dirty="0"/>
              <a:t>المحفزات والإجراءات </a:t>
            </a:r>
            <a:r>
              <a:rPr lang="ar-EG" b="1" dirty="0"/>
              <a:t>- </a:t>
            </a:r>
            <a:r>
              <a:rPr lang="ar-SA" b="1" dirty="0"/>
              <a:t>الدولة</a:t>
            </a:r>
          </a:p>
          <a:p>
            <a:pPr marL="0" indent="0" rtl="1">
              <a:buNone/>
            </a:pPr>
            <a:endParaRPr lang="ar-EG" b="1" dirty="0"/>
          </a:p>
          <a:p>
            <a:pPr marL="0" indent="0" algn="r" rtl="1">
              <a:buNone/>
            </a:pPr>
            <a:r>
              <a:rPr lang="ar-SA" b="1" dirty="0"/>
              <a:t>المحفزات</a:t>
            </a:r>
            <a:r>
              <a:rPr lang="ar-EG" b="1" dirty="0"/>
              <a:t>:</a:t>
            </a:r>
            <a:r>
              <a:rPr lang="ar-EG" dirty="0"/>
              <a:t> </a:t>
            </a:r>
            <a:r>
              <a:rPr lang="ar-SA" dirty="0"/>
              <a:t>تحتاج ألمانيا إلى قوى عاملة مؤهلة لتأمين النمو والتطور</a:t>
            </a:r>
            <a:endParaRPr lang="ar-EG" dirty="0"/>
          </a:p>
          <a:p>
            <a:pPr marL="0" indent="0" algn="r" rtl="1">
              <a:buNone/>
            </a:pPr>
            <a:r>
              <a:rPr lang="ar-SA" b="1" dirty="0"/>
              <a:t>المعارف</a:t>
            </a:r>
            <a:r>
              <a:rPr lang="ar-EG" b="1" dirty="0"/>
              <a:t>: </a:t>
            </a:r>
            <a:r>
              <a:rPr lang="ar-SA" dirty="0"/>
              <a:t>يجب علينا تعزيز نظام التعليم المهني المزدوج وتشغيله</a:t>
            </a:r>
            <a:endParaRPr lang="ar-EG" dirty="0"/>
          </a:p>
          <a:p>
            <a:pPr marL="0" indent="0" algn="r" rtl="1">
              <a:buNone/>
            </a:pPr>
            <a:r>
              <a:rPr lang="ar-SA" b="1" dirty="0"/>
              <a:t>الإجراءات</a:t>
            </a:r>
            <a:r>
              <a:rPr lang="ar-EG" b="1" dirty="0"/>
              <a:t>: 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خلق إطار قانوني وتحديثه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تكليف الأطراف الفاعلة الأخرى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فحص النظام وتطويره</a:t>
            </a:r>
            <a:r>
              <a:rPr lang="ar-EG" dirty="0"/>
              <a:t> (</a:t>
            </a:r>
            <a:r>
              <a:rPr lang="ar-SA" dirty="0"/>
              <a:t>من قِبل المعهد الاتحادي للتعليم المهني</a:t>
            </a:r>
            <a:r>
              <a:rPr lang="ar-EG" dirty="0"/>
              <a:t> BIBB)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00D68E0-B6D7-42B6-9B80-E3780F92B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00" y="1526240"/>
            <a:ext cx="2564929" cy="297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93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دخول سوق</a:t>
            </a:r>
            <a:r>
              <a:rPr lang="ar-EG" dirty="0"/>
              <a:t> العمل</a:t>
            </a:r>
            <a:endParaRPr lang="ar-SA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143546" cy="4608512"/>
          </a:xfrm>
        </p:spPr>
        <p:txBody>
          <a:bodyPr/>
          <a:lstStyle/>
          <a:p>
            <a:pPr marL="0" indent="0" algn="r" rtl="1">
              <a:buNone/>
            </a:pPr>
            <a:r>
              <a:rPr lang="ar-SA" b="1" dirty="0"/>
              <a:t>المحفزات ودخول السوق </a:t>
            </a:r>
            <a:r>
              <a:rPr lang="ar-EG" b="1" dirty="0"/>
              <a:t>- </a:t>
            </a:r>
            <a:r>
              <a:rPr lang="ar-SA" b="1" dirty="0"/>
              <a:t>الشباب</a:t>
            </a:r>
          </a:p>
          <a:p>
            <a:pPr marL="0" indent="0" rtl="1">
              <a:buNone/>
            </a:pPr>
            <a:endParaRPr lang="ar-EG" sz="1800" dirty="0"/>
          </a:p>
          <a:p>
            <a:pPr marL="0" indent="0" algn="r" rtl="1">
              <a:buNone/>
            </a:pPr>
            <a:r>
              <a:rPr lang="ar-SA" b="1" dirty="0"/>
              <a:t>المحفزات</a:t>
            </a:r>
            <a:r>
              <a:rPr lang="ar-EG" b="1" dirty="0"/>
              <a:t>: </a:t>
            </a:r>
            <a:r>
              <a:rPr lang="ar-EG" dirty="0"/>
              <a:t>"</a:t>
            </a:r>
            <a:r>
              <a:rPr lang="ar-SA" dirty="0"/>
              <a:t>أريد أن أكون</a:t>
            </a:r>
            <a:r>
              <a:rPr lang="ar-EG" dirty="0"/>
              <a:t> ...!" </a:t>
            </a:r>
          </a:p>
          <a:p>
            <a:pPr marL="0" indent="0" algn="r" rtl="1">
              <a:buNone/>
            </a:pPr>
            <a:r>
              <a:rPr lang="ar-SA" b="1" dirty="0"/>
              <a:t>دخول سوق</a:t>
            </a:r>
            <a:r>
              <a:rPr lang="ar-EG" b="1" dirty="0"/>
              <a:t> العمل:</a:t>
            </a:r>
          </a:p>
          <a:p>
            <a:pPr marL="540000" lvl="1" algn="r" rtl="1">
              <a:buFont typeface="Wingdings 3" panose="05040102010807070707" pitchFamily="18" charset="2"/>
              <a:buChar char="t"/>
            </a:pPr>
            <a:r>
              <a:rPr lang="ar-SA" dirty="0"/>
              <a:t>البحث عن الشركات </a:t>
            </a:r>
            <a:r>
              <a:rPr lang="ar-EG" dirty="0"/>
              <a:t>المعلنة عن </a:t>
            </a:r>
            <a:r>
              <a:rPr lang="ar-SA" dirty="0"/>
              <a:t>برامج </a:t>
            </a:r>
            <a:r>
              <a:rPr lang="ar-EG" dirty="0"/>
              <a:t>تدريب مهنى داخلها </a:t>
            </a:r>
            <a:endParaRPr lang="ar-SA" dirty="0"/>
          </a:p>
          <a:p>
            <a:pPr marL="540000" lvl="1" algn="r" rtl="1">
              <a:buFont typeface="Wingdings 3" panose="05040102010807070707" pitchFamily="18" charset="2"/>
              <a:buChar char="t"/>
            </a:pPr>
            <a:r>
              <a:rPr lang="ar-SA" dirty="0"/>
              <a:t>كتابة طلبات التقدم</a:t>
            </a:r>
            <a:r>
              <a:rPr lang="ar-EG" dirty="0"/>
              <a:t> للتدريب المهنى </a:t>
            </a:r>
            <a:endParaRPr lang="ar-SA" dirty="0"/>
          </a:p>
          <a:p>
            <a:pPr marL="540000" lvl="1" algn="r" rtl="1">
              <a:buFont typeface="Wingdings 3" panose="05040102010807070707" pitchFamily="18" charset="2"/>
              <a:buChar char="t"/>
            </a:pPr>
            <a:r>
              <a:rPr lang="ar-EG" dirty="0"/>
              <a:t>اجتياز </a:t>
            </a:r>
            <a:r>
              <a:rPr lang="ar-SA" dirty="0"/>
              <a:t>أساليب الاختيار </a:t>
            </a:r>
            <a:r>
              <a:rPr lang="ar-EG" dirty="0"/>
              <a:t>(مثل مقابلة عمل) أذا وجد</a:t>
            </a:r>
          </a:p>
          <a:p>
            <a:pPr marL="540000" lvl="1" algn="r" rtl="1">
              <a:buFont typeface="Wingdings 3" panose="05040102010807070707" pitchFamily="18" charset="2"/>
              <a:buChar char="t"/>
            </a:pPr>
            <a:r>
              <a:rPr lang="ar-SA" dirty="0"/>
              <a:t>اختيار</a:t>
            </a:r>
            <a:r>
              <a:rPr lang="ar-EG" dirty="0"/>
              <a:t> ال</a:t>
            </a:r>
            <a:r>
              <a:rPr lang="ar-SA" dirty="0"/>
              <a:t>شركة </a:t>
            </a:r>
            <a:r>
              <a:rPr lang="ar-EG" dirty="0"/>
              <a:t>التى سيتم </a:t>
            </a:r>
            <a:r>
              <a:rPr lang="ar-SA" dirty="0"/>
              <a:t>التدريب </a:t>
            </a:r>
            <a:r>
              <a:rPr lang="ar-EG" dirty="0"/>
              <a:t>فيها (فى حال الحصول على أكثر من عرض)</a:t>
            </a:r>
            <a:endParaRPr lang="ar-SA" dirty="0"/>
          </a:p>
          <a:p>
            <a:pPr marL="540000" lvl="1" algn="r" rtl="1">
              <a:buFont typeface="Wingdings 3" panose="05040102010807070707" pitchFamily="18" charset="2"/>
              <a:buChar char="t"/>
            </a:pPr>
            <a:r>
              <a:rPr lang="ar-SA" dirty="0"/>
              <a:t>إبرام عقد التدريب المهني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BC858AD-81EA-4AB1-BEB0-63CF9C4637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83" y="1113028"/>
            <a:ext cx="3899011" cy="436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273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دخول سوق</a:t>
            </a:r>
            <a:r>
              <a:rPr lang="ar-EG" dirty="0"/>
              <a:t> العمل</a:t>
            </a:r>
            <a:endParaRPr lang="ar-SA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0408255" cy="4608512"/>
          </a:xfrm>
        </p:spPr>
        <p:txBody>
          <a:bodyPr/>
          <a:lstStyle/>
          <a:p>
            <a:pPr marL="0" indent="0" algn="r" rtl="1">
              <a:buNone/>
            </a:pPr>
            <a:r>
              <a:rPr lang="ar-SA" b="1" dirty="0"/>
              <a:t>المحفزات ودخول سوق</a:t>
            </a:r>
            <a:r>
              <a:rPr lang="ar-EG" b="1" dirty="0"/>
              <a:t> العمل</a:t>
            </a:r>
            <a:r>
              <a:rPr lang="ar-SA" b="1" dirty="0"/>
              <a:t> </a:t>
            </a:r>
            <a:r>
              <a:rPr lang="ar-EG" b="1" dirty="0"/>
              <a:t>- </a:t>
            </a:r>
            <a:r>
              <a:rPr lang="ar-SA" b="1" dirty="0"/>
              <a:t>الشركات</a:t>
            </a:r>
          </a:p>
          <a:p>
            <a:pPr marL="0" indent="0" rtl="1">
              <a:buNone/>
            </a:pPr>
            <a:endParaRPr lang="ar-EG" sz="1400" dirty="0"/>
          </a:p>
          <a:p>
            <a:pPr marL="0" indent="0" algn="r" rtl="1">
              <a:buNone/>
            </a:pPr>
            <a:r>
              <a:rPr lang="ar-SA" b="1" dirty="0"/>
              <a:t>المحفزات</a:t>
            </a:r>
            <a:r>
              <a:rPr lang="ar-EG" b="1" dirty="0"/>
              <a:t>: </a:t>
            </a:r>
            <a:r>
              <a:rPr lang="ar-EG" dirty="0"/>
              <a:t>"</a:t>
            </a:r>
            <a:r>
              <a:rPr lang="ar-SA" dirty="0"/>
              <a:t>أرغب في تأمين تعيينات في الأماكن الشاغرة</a:t>
            </a:r>
            <a:r>
              <a:rPr lang="ar-EG" dirty="0"/>
              <a:t>" </a:t>
            </a:r>
          </a:p>
          <a:p>
            <a:pPr marL="0" indent="0" algn="r" rtl="1">
              <a:buNone/>
            </a:pPr>
            <a:r>
              <a:rPr lang="ar-SA" b="1" dirty="0"/>
              <a:t>دخول سوق</a:t>
            </a:r>
            <a:r>
              <a:rPr lang="ar-EG" b="1" dirty="0"/>
              <a:t> العمل: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الاعتماد كشركة </a:t>
            </a:r>
            <a:r>
              <a:rPr lang="ar-EG" dirty="0"/>
              <a:t>تقدم </a:t>
            </a:r>
            <a:r>
              <a:rPr lang="ar-SA" dirty="0"/>
              <a:t>تدريب</a:t>
            </a:r>
            <a:endParaRPr lang="ar-EG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تقديم فرص تدريب مهني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تقييم طلبات التقدم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اختيار المتدربين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إبرام عقد التدريب المهني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15E939C-D805-483C-9713-9F955B54F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06" y="2516372"/>
            <a:ext cx="4270016" cy="314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86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المحتوى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328467"/>
            <a:ext cx="9793287" cy="4332557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EG" b="1" dirty="0"/>
              <a:t>التدريب المهني المزدوج في ألمانيا</a:t>
            </a:r>
          </a:p>
          <a:p>
            <a:pPr marL="0" indent="0" rtl="1">
              <a:buNone/>
            </a:pPr>
            <a:endParaRPr lang="ar-EG" b="1" dirty="0"/>
          </a:p>
          <a:p>
            <a:pPr marL="1352550" lvl="1" indent="-457200" algn="r" rtl="1">
              <a:buFont typeface="+mj-lt"/>
              <a:buAutoNum type="arabicPeriod"/>
            </a:pPr>
            <a:r>
              <a:rPr lang="ar-EG" b="1" dirty="0"/>
              <a:t>القواعد والشروط الإطارية</a:t>
            </a:r>
          </a:p>
          <a:p>
            <a:pPr marL="135255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EG" b="1" dirty="0"/>
              <a:t>المحفزات والاهتمامات والمسار</a:t>
            </a:r>
          </a:p>
          <a:p>
            <a:pPr marL="135255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EG" b="1" dirty="0"/>
              <a:t>نموذج النجاح</a:t>
            </a:r>
          </a:p>
          <a:p>
            <a:pPr marL="0" indent="0" rtl="1">
              <a:buNone/>
            </a:pPr>
            <a:endParaRPr lang="ar-EG" b="1" dirty="0"/>
          </a:p>
        </p:txBody>
      </p:sp>
    </p:spTree>
    <p:extLst>
      <p:ext uri="{BB962C8B-B14F-4D97-AF65-F5344CB8AC3E}">
        <p14:creationId xmlns:p14="http://schemas.microsoft.com/office/powerpoint/2010/main" val="465075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المسار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2188" y="1124744"/>
            <a:ext cx="6965669" cy="4608512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b="1" dirty="0"/>
              <a:t>عقد التدريب المهني</a:t>
            </a:r>
          </a:p>
          <a:p>
            <a:pPr marL="0" indent="0" rtl="1">
              <a:buNone/>
            </a:pPr>
            <a:endParaRPr lang="ar-EG" sz="1200" b="1" dirty="0"/>
          </a:p>
          <a:p>
            <a:pPr marL="0" indent="0" algn="r" rtl="1">
              <a:buNone/>
            </a:pPr>
            <a:r>
              <a:rPr lang="ar-SA" dirty="0"/>
              <a:t>يبدأ التدريب المهني بإبرام عقد تدريب مهني بين رب العمل والمتدرب</a:t>
            </a:r>
            <a:endParaRPr lang="ar-EG" dirty="0"/>
          </a:p>
          <a:p>
            <a:pPr marL="0" indent="0" algn="r" rtl="1">
              <a:buNone/>
            </a:pPr>
            <a:r>
              <a:rPr lang="ar-SA" dirty="0"/>
              <a:t>ينظم عقد التدريب المهني ما يلي</a:t>
            </a:r>
            <a:r>
              <a:rPr lang="ar-EG" dirty="0"/>
              <a:t>: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المدة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المحتويات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الفترة التجريبية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التوصيف المهنى </a:t>
            </a:r>
            <a:r>
              <a:rPr lang="ar-SA" dirty="0"/>
              <a:t>و</a:t>
            </a:r>
            <a:r>
              <a:rPr lang="ar-EG" dirty="0"/>
              <a:t>المسار </a:t>
            </a:r>
            <a:r>
              <a:rPr lang="ar-SA" dirty="0"/>
              <a:t>الزمني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بدل/ راتب</a:t>
            </a:r>
            <a:endParaRPr lang="ar-SA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الحقوق والواجبات للطرفين</a:t>
            </a:r>
          </a:p>
          <a:p>
            <a:pPr lvl="1" rtl="1"/>
            <a:endParaRPr lang="ar-EG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BAB343E-8FC8-4A17-83B2-DB966D9DE4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9" t="40907" r="15489" b="-1"/>
          <a:stretch/>
        </p:blipFill>
        <p:spPr>
          <a:xfrm>
            <a:off x="815352" y="2319701"/>
            <a:ext cx="3543301" cy="373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30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8246B10-35B2-4A92-ABB5-279C37247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0004" y="1676679"/>
            <a:ext cx="4860000" cy="446715"/>
          </a:xfrm>
        </p:spPr>
        <p:txBody>
          <a:bodyPr/>
          <a:lstStyle/>
          <a:p>
            <a:pPr algn="r" rtl="1"/>
            <a:r>
              <a:rPr lang="ar-EG" dirty="0"/>
              <a:t>70% </a:t>
            </a:r>
            <a:r>
              <a:rPr lang="ar-SA" dirty="0"/>
              <a:t>تدريب مهني في</a:t>
            </a:r>
            <a:r>
              <a:rPr lang="ar-EG" dirty="0"/>
              <a:t> </a:t>
            </a:r>
            <a:r>
              <a:rPr lang="ar-SA" b="1" dirty="0"/>
              <a:t>الشركة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A3DF00B-E700-4914-9E72-E58906D847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78145" y="1676679"/>
            <a:ext cx="4860000" cy="446715"/>
          </a:xfrm>
        </p:spPr>
        <p:txBody>
          <a:bodyPr/>
          <a:lstStyle/>
          <a:p>
            <a:pPr algn="r" rtl="1"/>
            <a:r>
              <a:rPr lang="ar-EG" dirty="0"/>
              <a:t>30% </a:t>
            </a:r>
            <a:r>
              <a:rPr lang="ar-SA" dirty="0"/>
              <a:t>دراسة في</a:t>
            </a:r>
            <a:r>
              <a:rPr lang="ar-EG" dirty="0"/>
              <a:t> </a:t>
            </a:r>
            <a:r>
              <a:rPr lang="ar-SA" b="1" dirty="0"/>
              <a:t>المدرسة المهنية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B7A1AD76-8C12-4677-98F8-8620702B098E}"/>
              </a:ext>
            </a:extLst>
          </p:cNvPr>
          <p:cNvCxnSpPr>
            <a:cxnSpLocks/>
          </p:cNvCxnSpPr>
          <p:nvPr/>
        </p:nvCxnSpPr>
        <p:spPr>
          <a:xfrm>
            <a:off x="6240271" y="1676679"/>
            <a:ext cx="0" cy="161586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12204B2E-2F42-4E80-B008-17B0746FA150}"/>
              </a:ext>
            </a:extLst>
          </p:cNvPr>
          <p:cNvCxnSpPr>
            <a:cxnSpLocks/>
          </p:cNvCxnSpPr>
          <p:nvPr/>
        </p:nvCxnSpPr>
        <p:spPr>
          <a:xfrm>
            <a:off x="532129" y="1676679"/>
            <a:ext cx="0" cy="251364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المسار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052993-4656-4772-AAD9-7390BBAB3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0004" y="2286705"/>
            <a:ext cx="4860000" cy="2217173"/>
          </a:xfrm>
        </p:spPr>
        <p:txBody>
          <a:bodyPr/>
          <a:lstStyle/>
          <a:p>
            <a:pPr algn="r" rtl="1">
              <a:buFont typeface="Wingdings 3" panose="05040102010807070707" pitchFamily="18" charset="2"/>
              <a:buChar char="t"/>
            </a:pPr>
            <a:r>
              <a:rPr lang="ar-SA" dirty="0"/>
              <a:t>تدريب مهني منظم في ظل ظروف عمل حقيقية</a:t>
            </a:r>
          </a:p>
          <a:p>
            <a:pPr algn="r" rtl="1">
              <a:buFont typeface="Wingdings 3" panose="05040102010807070707" pitchFamily="18" charset="2"/>
              <a:buChar char="t"/>
            </a:pPr>
            <a:r>
              <a:rPr lang="ar-SA" dirty="0"/>
              <a:t>يشارك المتدربون</a:t>
            </a:r>
            <a:r>
              <a:rPr lang="ar-EG" dirty="0"/>
              <a:t> /المتدريبات </a:t>
            </a:r>
            <a:r>
              <a:rPr lang="ar-SA" dirty="0"/>
              <a:t> في عمليات تشغيل محددة</a:t>
            </a:r>
          </a:p>
          <a:p>
            <a:pPr algn="r" rtl="1">
              <a:buFont typeface="Wingdings 3" panose="05040102010807070707" pitchFamily="18" charset="2"/>
              <a:buChar char="t"/>
            </a:pPr>
            <a:r>
              <a:rPr lang="ar-SA" dirty="0"/>
              <a:t>يحصل المتدربون على </a:t>
            </a:r>
            <a:r>
              <a:rPr lang="ar-EG" dirty="0"/>
              <a:t>بدل/ راتب</a:t>
            </a:r>
            <a:endParaRPr lang="ar-SA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54451FB-F4E2-4629-8031-D4DE2D7688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78145" y="2286705"/>
            <a:ext cx="4860000" cy="2217173"/>
          </a:xfrm>
        </p:spPr>
        <p:txBody>
          <a:bodyPr/>
          <a:lstStyle/>
          <a:p>
            <a:pPr algn="r" rtl="1">
              <a:buFont typeface="Wingdings 3" panose="05040102010807070707" pitchFamily="18" charset="2"/>
              <a:buChar char="t"/>
            </a:pPr>
            <a:r>
              <a:rPr lang="ar-SA" dirty="0"/>
              <a:t>الدراسة في الفصل</a:t>
            </a:r>
          </a:p>
          <a:p>
            <a:pPr algn="r" rtl="1">
              <a:buFont typeface="Wingdings 3" panose="05040102010807070707" pitchFamily="18" charset="2"/>
              <a:buChar char="t"/>
            </a:pPr>
            <a:r>
              <a:rPr lang="ar-SA" dirty="0"/>
              <a:t>مواد خاصة بالمهنة </a:t>
            </a:r>
            <a:r>
              <a:rPr lang="ar-EG" dirty="0"/>
              <a:t>(2</a:t>
            </a:r>
            <a:r>
              <a:rPr lang="en-US" dirty="0"/>
              <a:t>‏</a:t>
            </a:r>
            <a:r>
              <a:rPr lang="ar-EG" dirty="0"/>
              <a:t>/3)</a:t>
            </a:r>
          </a:p>
          <a:p>
            <a:pPr algn="r" rtl="1">
              <a:buFont typeface="Wingdings 3" panose="05040102010807070707" pitchFamily="18" charset="2"/>
              <a:buChar char="t"/>
            </a:pPr>
            <a:r>
              <a:rPr lang="ar-SA" dirty="0"/>
              <a:t>مواد تعليم عام </a:t>
            </a:r>
            <a:r>
              <a:rPr lang="ar-EG" dirty="0"/>
              <a:t>(1</a:t>
            </a:r>
            <a:r>
              <a:rPr lang="en-US" dirty="0"/>
              <a:t>‏</a:t>
            </a:r>
            <a:r>
              <a:rPr lang="ar-EG" dirty="0"/>
              <a:t>/3)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EE81DD7-7968-4CBF-8A65-2F88330A4C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659" y="920397"/>
            <a:ext cx="10829486" cy="446715"/>
          </a:xfrm>
        </p:spPr>
        <p:txBody>
          <a:bodyPr>
            <a:normAutofit/>
          </a:bodyPr>
          <a:lstStyle/>
          <a:p>
            <a:pPr algn="r" rtl="1"/>
            <a:r>
              <a:rPr lang="ar-SA" b="1" dirty="0"/>
              <a:t>التعلم المزدوج في</a:t>
            </a:r>
            <a:r>
              <a:rPr lang="ar-EG" b="1" dirty="0"/>
              <a:t> </a:t>
            </a:r>
            <a:r>
              <a:rPr lang="ar-SA" b="1" dirty="0"/>
              <a:t>موقعين</a:t>
            </a:r>
            <a:r>
              <a:rPr lang="ar-EG" b="1" dirty="0"/>
              <a:t> </a:t>
            </a:r>
            <a:r>
              <a:rPr lang="ar-SA" b="1" dirty="0"/>
              <a:t>للتدريب المهني</a:t>
            </a:r>
            <a:endParaRPr lang="ar-EG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B2590B8-67E7-4575-815A-1669C50F68D0}"/>
              </a:ext>
            </a:extLst>
          </p:cNvPr>
          <p:cNvSpPr txBox="1">
            <a:spLocks/>
          </p:cNvSpPr>
          <p:nvPr/>
        </p:nvSpPr>
        <p:spPr>
          <a:xfrm>
            <a:off x="184383" y="5351089"/>
            <a:ext cx="9365059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b="1" dirty="0"/>
              <a:t>التدريب المهني المزدوج يستغرق من عامين إلى ثلاثة أعوام ونصف</a:t>
            </a:r>
            <a:r>
              <a:rPr lang="ar-EG" b="1" dirty="0"/>
              <a:t>.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2653E254-E1F1-451C-AD64-49D2E7055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754" y="3413522"/>
            <a:ext cx="6747093" cy="188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453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المسار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492369"/>
            <a:ext cx="9793287" cy="4168655"/>
          </a:xfrm>
        </p:spPr>
        <p:txBody>
          <a:bodyPr/>
          <a:lstStyle/>
          <a:p>
            <a:pPr marL="0" indent="0" algn="r" rtl="1">
              <a:buNone/>
            </a:pPr>
            <a:r>
              <a:rPr lang="ar-SA" b="1" dirty="0"/>
              <a:t>امتحان التخرج</a:t>
            </a:r>
          </a:p>
          <a:p>
            <a:pPr marL="0" indent="0" rtl="1">
              <a:buNone/>
            </a:pPr>
            <a:endParaRPr lang="ar-EG" sz="1200" dirty="0"/>
          </a:p>
          <a:p>
            <a:pPr marL="0" indent="0" algn="r" rtl="1">
              <a:buNone/>
            </a:pPr>
            <a:r>
              <a:rPr lang="ar-SA" b="1" dirty="0"/>
              <a:t>امتحان التخرج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تنظمه الغرف</a:t>
            </a:r>
            <a:r>
              <a:rPr lang="ar-EG" dirty="0"/>
              <a:t> التجارية</a:t>
            </a:r>
            <a:endParaRPr lang="ar-SA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يحتوي على جزء نظري وآخر عملي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لجنة الامتحان تضم</a:t>
            </a:r>
          </a:p>
          <a:p>
            <a:pPr lvl="2" algn="r" rtl="1">
              <a:buSzPct val="80000"/>
              <a:buFont typeface="Wingdings 3" panose="05040102010807070707" pitchFamily="18" charset="2"/>
              <a:buChar char="t"/>
            </a:pPr>
            <a:r>
              <a:rPr lang="ar-SA" dirty="0"/>
              <a:t>أرباب عمل</a:t>
            </a:r>
          </a:p>
          <a:p>
            <a:pPr lvl="2" algn="r" rtl="1">
              <a:buSzPct val="80000"/>
              <a:buFont typeface="Wingdings 3" panose="05040102010807070707" pitchFamily="18" charset="2"/>
              <a:buChar char="t"/>
            </a:pPr>
            <a:r>
              <a:rPr lang="ar-SA" dirty="0"/>
              <a:t>موظفون </a:t>
            </a:r>
            <a:r>
              <a:rPr lang="ar-EG" dirty="0"/>
              <a:t>(</a:t>
            </a:r>
            <a:r>
              <a:rPr lang="ar-SA" dirty="0"/>
              <a:t>ممثلون عن النقابة</a:t>
            </a:r>
            <a:r>
              <a:rPr lang="ar-EG" dirty="0"/>
              <a:t>)</a:t>
            </a:r>
          </a:p>
          <a:p>
            <a:pPr lvl="2" algn="r" rtl="1">
              <a:buSzPct val="80000"/>
              <a:buFont typeface="Wingdings 3" panose="05040102010807070707" pitchFamily="18" charset="2"/>
              <a:buChar char="t"/>
            </a:pPr>
            <a:r>
              <a:rPr lang="ar-SA" dirty="0"/>
              <a:t>مدرسون في المدارس المهنية </a:t>
            </a:r>
            <a:r>
              <a:rPr lang="ar-EG" dirty="0"/>
              <a:t>(</a:t>
            </a:r>
            <a:r>
              <a:rPr lang="ar-SA" dirty="0"/>
              <a:t>يمثلون الدولة</a:t>
            </a:r>
            <a:r>
              <a:rPr lang="ar-EG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06345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المسار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500995"/>
            <a:ext cx="9793287" cy="4160029"/>
          </a:xfrm>
        </p:spPr>
        <p:txBody>
          <a:bodyPr/>
          <a:lstStyle/>
          <a:p>
            <a:pPr marL="0" indent="0" algn="r" rtl="1">
              <a:buNone/>
            </a:pPr>
            <a:r>
              <a:rPr lang="ar-EG" b="1" dirty="0"/>
              <a:t>شهادة </a:t>
            </a:r>
            <a:r>
              <a:rPr lang="ar-SA" b="1" dirty="0"/>
              <a:t>التخرج</a:t>
            </a:r>
          </a:p>
          <a:p>
            <a:pPr marL="0" indent="0" rtl="1">
              <a:buNone/>
            </a:pPr>
            <a:endParaRPr lang="ar-EG" sz="1400" dirty="0"/>
          </a:p>
          <a:p>
            <a:pPr marL="0" indent="0" algn="r" rtl="1">
              <a:buNone/>
            </a:pPr>
            <a:r>
              <a:rPr lang="ar-SA" b="1" dirty="0"/>
              <a:t>شهادة التدريب المهني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صادرة من </a:t>
            </a:r>
            <a:r>
              <a:rPr lang="ar-EG" dirty="0"/>
              <a:t>ال</a:t>
            </a:r>
            <a:r>
              <a:rPr lang="ar-SA" dirty="0"/>
              <a:t>غرف</a:t>
            </a:r>
            <a:r>
              <a:rPr lang="ar-EG" dirty="0"/>
              <a:t> التجارية</a:t>
            </a:r>
            <a:endParaRPr lang="ar-SA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شهادة معترف بها حكوميًا</a:t>
            </a:r>
          </a:p>
          <a:p>
            <a:pPr marL="0" indent="0" rtl="1">
              <a:buNone/>
            </a:pPr>
            <a:endParaRPr lang="ar-EG" sz="1800" dirty="0"/>
          </a:p>
          <a:p>
            <a:pPr marL="0" indent="0" algn="r" rtl="1">
              <a:buNone/>
            </a:pPr>
            <a:r>
              <a:rPr lang="ar-SA" b="1" dirty="0"/>
              <a:t>التخرج بنجاح هو ختام التدريب المهني</a:t>
            </a:r>
            <a:r>
              <a:rPr lang="ar-EG" b="1" dirty="0"/>
              <a:t>.</a:t>
            </a:r>
            <a:br>
              <a:rPr dirty="0"/>
            </a:br>
            <a:r>
              <a:rPr lang="ar-SA" b="1" dirty="0"/>
              <a:t>تبدأ السيرة المهنية</a:t>
            </a:r>
            <a:r>
              <a:rPr lang="ar-EG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5008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المسار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5059" y="1052513"/>
            <a:ext cx="8908769" cy="4608512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b="1" dirty="0"/>
              <a:t>بداية السيرة المهنية</a:t>
            </a:r>
            <a:r>
              <a:rPr lang="ar-EG" b="1" dirty="0"/>
              <a:t>: </a:t>
            </a:r>
            <a:r>
              <a:rPr lang="ar-SA" b="1" dirty="0"/>
              <a:t>الفرص</a:t>
            </a:r>
          </a:p>
          <a:p>
            <a:pPr marL="0" indent="0" rtl="1">
              <a:buNone/>
            </a:pPr>
            <a:endParaRPr lang="ar-EG" sz="1600" b="1" dirty="0"/>
          </a:p>
          <a:p>
            <a:pPr marL="0" indent="0" algn="r" rtl="1">
              <a:buNone/>
            </a:pPr>
            <a:r>
              <a:rPr lang="ar-SA" b="1" dirty="0"/>
              <a:t>في سوق العمل</a:t>
            </a:r>
            <a:r>
              <a:rPr lang="ar-EG" b="1" dirty="0"/>
              <a:t> 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عقد عمل مع الشركة التى تم التدريب فيها مباشرة بعد نهاية التدريب بنجاح 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عقد عمل مع شركة أخرى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توظيف في مجال مهني آخر</a:t>
            </a:r>
          </a:p>
          <a:p>
            <a:pPr marL="0" indent="0" algn="r" rtl="1">
              <a:buNone/>
            </a:pPr>
            <a:r>
              <a:rPr lang="ar-SA" b="1" dirty="0"/>
              <a:t>مواصلة التدريب المهني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إجراءات مواصلة التدريب والتعليم المستمر</a:t>
            </a:r>
            <a:r>
              <a:rPr lang="ar-EG" dirty="0"/>
              <a:t>  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الدراسة فى قطاع ("التعليم العالي")</a:t>
            </a:r>
            <a:endParaRPr lang="ar-EG" dirty="0"/>
          </a:p>
          <a:p>
            <a:pPr lvl="1" rtl="1"/>
            <a:endParaRPr lang="ar-EG" dirty="0"/>
          </a:p>
          <a:p>
            <a:pPr lvl="1" rtl="1"/>
            <a:endParaRPr lang="ar-EG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BE25678-3DF6-4701-A408-203376D4D3D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82" y="2129236"/>
            <a:ext cx="3112201" cy="333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02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8603"/>
            <a:ext cx="10066338" cy="709613"/>
          </a:xfrm>
        </p:spPr>
        <p:txBody>
          <a:bodyPr/>
          <a:lstStyle/>
          <a:p>
            <a:pPr algn="r" rtl="1"/>
            <a:r>
              <a:rPr lang="ar-SA" dirty="0"/>
              <a:t>التدريب المهني المزدوج</a:t>
            </a:r>
            <a:r>
              <a:rPr lang="ar-EG" dirty="0"/>
              <a:t>:</a:t>
            </a:r>
          </a:p>
          <a:p>
            <a:pPr rtl="1"/>
            <a:endParaRPr lang="ar-EG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479426" y="5305425"/>
            <a:ext cx="10066338" cy="1285875"/>
          </a:xfrm>
        </p:spPr>
        <p:txBody>
          <a:bodyPr/>
          <a:lstStyle/>
          <a:p>
            <a:pPr algn="r" rtl="1"/>
            <a:r>
              <a:rPr lang="ar-SA" sz="2800" dirty="0"/>
              <a:t>نموذج النجاح</a:t>
            </a:r>
          </a:p>
          <a:p>
            <a:pPr rtl="1"/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445225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7D90CCD-CD02-462B-83EC-F5E5E4CE7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كيف يعمل التدريب المهني المزدوج؟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B7A31FD-3935-4812-B441-C59053FC0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9793287" cy="4608512"/>
          </a:xfrm>
        </p:spPr>
        <p:txBody>
          <a:bodyPr/>
          <a:lstStyle/>
          <a:p>
            <a:pPr marL="0" indent="0" algn="r" rtl="1">
              <a:buNone/>
            </a:pPr>
            <a:r>
              <a:rPr lang="ar-SA" b="1" dirty="0"/>
              <a:t>الخلاصة</a:t>
            </a:r>
          </a:p>
          <a:p>
            <a:pPr marL="0" indent="0" rtl="1">
              <a:buNone/>
            </a:pPr>
            <a:endParaRPr lang="ar-EG" b="1" dirty="0"/>
          </a:p>
          <a:p>
            <a:pPr marL="0" indent="0" algn="r" rtl="1">
              <a:buNone/>
            </a:pPr>
            <a:r>
              <a:rPr lang="ar-SA" b="1" dirty="0"/>
              <a:t>المسار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التدريب المهني بالتوازي في الشركة </a:t>
            </a:r>
            <a:r>
              <a:rPr lang="ar-EG" dirty="0"/>
              <a:t>(70%) </a:t>
            </a:r>
            <a:r>
              <a:rPr lang="ar-SA" dirty="0"/>
              <a:t>والمدرسة المهنية</a:t>
            </a:r>
            <a:r>
              <a:rPr lang="ar-EG" dirty="0"/>
              <a:t> (30%): "</a:t>
            </a:r>
            <a:r>
              <a:rPr lang="ar-SA" dirty="0"/>
              <a:t>مزدوج</a:t>
            </a:r>
            <a:r>
              <a:rPr lang="ar-EG" dirty="0"/>
              <a:t>"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التدريب المهني مع محتويات محددة ومدة محددة </a:t>
            </a:r>
            <a:r>
              <a:rPr lang="ar-EG" dirty="0"/>
              <a:t>(</a:t>
            </a:r>
            <a:r>
              <a:rPr lang="ar-SA" dirty="0"/>
              <a:t>عقد تدريب مهني</a:t>
            </a:r>
            <a:r>
              <a:rPr lang="ar-EG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التدريب المهني ضمن إجراءات عمل محددة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امتحان التخرج أمام لجنة مستقلة</a:t>
            </a:r>
          </a:p>
          <a:p>
            <a:pPr rtl="1"/>
            <a:endParaRPr lang="ar-EG" dirty="0"/>
          </a:p>
          <a:p>
            <a:pPr rtl="1"/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489427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29020E-E24C-4E3B-8219-F011B12AD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كيف يعمل التدريب المهني المزدوج؟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CAE68A-4834-4B0D-B690-448C0BC02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552755"/>
            <a:ext cx="9793287" cy="4108270"/>
          </a:xfrm>
        </p:spPr>
        <p:txBody>
          <a:bodyPr/>
          <a:lstStyle/>
          <a:p>
            <a:pPr marL="0" indent="0" algn="r" rtl="1">
              <a:buNone/>
            </a:pPr>
            <a:r>
              <a:rPr lang="ar-SA" b="1" dirty="0"/>
              <a:t>الخلاصة</a:t>
            </a:r>
          </a:p>
          <a:p>
            <a:pPr marL="0" indent="0" rtl="1">
              <a:buNone/>
            </a:pPr>
            <a:endParaRPr lang="ar-EG" sz="1200" b="1" dirty="0"/>
          </a:p>
          <a:p>
            <a:pPr marL="0" indent="0" algn="r" rtl="1">
              <a:buNone/>
            </a:pPr>
            <a:r>
              <a:rPr lang="ar-EG" b="1" dirty="0"/>
              <a:t>ال</a:t>
            </a:r>
            <a:r>
              <a:rPr lang="ar-SA" b="1" dirty="0"/>
              <a:t>إطار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تضمن الدولة توفير الإطار القانوني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تنظم الدولة الجزء المدرسي من التدريب المهني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تحدد الغرف</a:t>
            </a:r>
            <a:r>
              <a:rPr lang="ar-EG" dirty="0"/>
              <a:t> التجارية</a:t>
            </a:r>
            <a:r>
              <a:rPr lang="ar-SA" dirty="0"/>
              <a:t> والشركاء المجتمعيون </a:t>
            </a:r>
            <a:r>
              <a:rPr lang="ar-EG" dirty="0"/>
              <a:t>محتوى </a:t>
            </a:r>
            <a:r>
              <a:rPr lang="ar-SA" dirty="0"/>
              <a:t>التدريب المهني </a:t>
            </a:r>
            <a:r>
              <a:rPr lang="ar-EG" dirty="0"/>
              <a:t>ومساراته الزمنية</a:t>
            </a:r>
            <a:endParaRPr lang="ar-SA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تضمن</a:t>
            </a:r>
            <a:r>
              <a:rPr lang="ar-SA" dirty="0"/>
              <a:t> الغرف</a:t>
            </a:r>
            <a:r>
              <a:rPr lang="ar-EG" dirty="0"/>
              <a:t> التجارية</a:t>
            </a:r>
            <a:r>
              <a:rPr lang="ar-SA" dirty="0"/>
              <a:t> </a:t>
            </a:r>
            <a:r>
              <a:rPr lang="ar-EG" dirty="0"/>
              <a:t>جودة </a:t>
            </a:r>
            <a:r>
              <a:rPr lang="ar-SA" dirty="0"/>
              <a:t>التدريب المهني في الشركة بوصفها الجهة المختصة</a:t>
            </a:r>
          </a:p>
        </p:txBody>
      </p:sp>
    </p:spTree>
    <p:extLst>
      <p:ext uri="{BB962C8B-B14F-4D97-AF65-F5344CB8AC3E}">
        <p14:creationId xmlns:p14="http://schemas.microsoft.com/office/powerpoint/2010/main" val="110697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8FB1C-AC20-44E4-9B45-A9C4291DF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EG" dirty="0"/>
              <a:t>ما هي أسباب نجاح التدريب المهني المزدوج في ألمانيا؟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EF0426-79DB-4039-845A-F7DF4D81B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311215"/>
            <a:ext cx="9793287" cy="434981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EG" b="1" dirty="0"/>
              <a:t>عوامل النجاح</a:t>
            </a:r>
            <a:endParaRPr lang="de-DE" b="1" dirty="0"/>
          </a:p>
          <a:p>
            <a:pPr marL="0" indent="0">
              <a:buNone/>
            </a:pPr>
            <a:endParaRPr lang="de-DE" sz="1600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نظام متطور على مدار التاريخ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قبول مجتمعي عالي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كسب متبادل للمتدربين والشركات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التدريب المهني وفقًا للحاجة إلى العمالة الفنية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مؤسسات قوية (غُرف، شركاء مجتمعيون، الشركات الصغيرة والمتوسطة)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تعاون جميع المشاركين في تشكيل النظام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تميز النظام بالمرونة العالية والقدرة على التكيف</a:t>
            </a:r>
            <a:endParaRPr lang="de-DE" dirty="0"/>
          </a:p>
          <a:p>
            <a:pPr lvl="1"/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2608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الأركان الأساسية الخمسة للتدريب المهني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293961"/>
            <a:ext cx="9793287" cy="436706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b="1" dirty="0"/>
              <a:t>الأركان الأساسية</a:t>
            </a:r>
          </a:p>
          <a:p>
            <a:pPr marL="0" indent="0" rtl="1">
              <a:buNone/>
            </a:pPr>
            <a:endParaRPr lang="ar-EG" sz="1600" b="1" dirty="0"/>
          </a:p>
          <a:p>
            <a:pPr marL="1352550" lvl="1" indent="-457200" algn="r" rtl="1">
              <a:buFont typeface="+mj-lt"/>
              <a:buAutoNum type="arabicPeriod"/>
            </a:pPr>
            <a:r>
              <a:rPr lang="ar-SA" b="1" dirty="0"/>
              <a:t>التعاون بين الدولة والاقتصاد والشركاء المجتمعيين</a:t>
            </a:r>
          </a:p>
          <a:p>
            <a:pPr marL="135255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SA" b="1" dirty="0"/>
              <a:t>التعلم </a:t>
            </a:r>
            <a:r>
              <a:rPr lang="ar-EG" b="1" dirty="0"/>
              <a:t>فى إطار عملية العمل</a:t>
            </a:r>
            <a:endParaRPr lang="ar-SA" b="1" dirty="0"/>
          </a:p>
          <a:p>
            <a:pPr marL="135255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SA" b="1" dirty="0"/>
              <a:t>معايير معترف بها </a:t>
            </a:r>
            <a:r>
              <a:rPr lang="ar-EG" b="1" dirty="0"/>
              <a:t>على المستوى الوطنى </a:t>
            </a:r>
            <a:r>
              <a:rPr lang="ar-SA" b="1" dirty="0"/>
              <a:t>بوجه عام</a:t>
            </a:r>
          </a:p>
          <a:p>
            <a:pPr marL="135255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SA" b="1" dirty="0"/>
              <a:t>طاقم تدريب مهني مؤهل</a:t>
            </a:r>
          </a:p>
          <a:p>
            <a:pPr marL="135255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SA" b="1" dirty="0"/>
              <a:t>البحث العلمي و</a:t>
            </a:r>
            <a:r>
              <a:rPr lang="ar-EG" b="1" dirty="0"/>
              <a:t>الاستشارات </a:t>
            </a:r>
            <a:r>
              <a:rPr lang="ar-SA" b="1" dirty="0"/>
              <a:t>المؤسسات</a:t>
            </a:r>
            <a:r>
              <a:rPr lang="ar-EG" b="1" dirty="0"/>
              <a:t>ية</a:t>
            </a:r>
            <a:endParaRPr lang="ar-SA" b="1" dirty="0"/>
          </a:p>
          <a:p>
            <a:pPr rtl="1"/>
            <a:endParaRPr lang="ar-EG" b="1" dirty="0"/>
          </a:p>
        </p:txBody>
      </p:sp>
    </p:spTree>
    <p:extLst>
      <p:ext uri="{BB962C8B-B14F-4D97-AF65-F5344CB8AC3E}">
        <p14:creationId xmlns:p14="http://schemas.microsoft.com/office/powerpoint/2010/main" val="3360022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830223"/>
            <a:ext cx="10066338" cy="709613"/>
          </a:xfrm>
        </p:spPr>
        <p:txBody>
          <a:bodyPr/>
          <a:lstStyle/>
          <a:p>
            <a:pPr algn="r" rtl="1"/>
            <a:r>
              <a:rPr lang="ar-SA" dirty="0"/>
              <a:t>التدريب المهني المزدوج</a:t>
            </a:r>
            <a:r>
              <a:rPr lang="ar-EG" dirty="0"/>
              <a:t>:</a:t>
            </a:r>
          </a:p>
          <a:p>
            <a:pPr rtl="1"/>
            <a:endParaRPr lang="ar-EG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-728273" y="5305425"/>
            <a:ext cx="11269663" cy="1285875"/>
          </a:xfrm>
        </p:spPr>
        <p:txBody>
          <a:bodyPr/>
          <a:lstStyle/>
          <a:p>
            <a:pPr algn="r" rtl="1"/>
            <a:r>
              <a:rPr lang="ar-SA" sz="2800" dirty="0"/>
              <a:t>القواعد والشروط </a:t>
            </a:r>
            <a:r>
              <a:rPr lang="ar-EG" sz="2800" dirty="0"/>
              <a:t>الإطارية</a:t>
            </a:r>
          </a:p>
          <a:p>
            <a:pPr rtl="1"/>
            <a:endParaRPr lang="ar-EG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1A858B1-EC6D-41C9-B420-98B313415A2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pPr algn="r" rtl="1"/>
            <a:r>
              <a:rPr lang="ar-EG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16798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A385F2-5B02-400E-B8C0-E5D8E9858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المميزات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65F475-A2DC-4682-B1B0-A05E14F76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682151"/>
            <a:ext cx="9793287" cy="3978874"/>
          </a:xfrm>
        </p:spPr>
        <p:txBody>
          <a:bodyPr/>
          <a:lstStyle/>
          <a:p>
            <a:pPr marL="0" indent="0" algn="r" rtl="1">
              <a:buNone/>
            </a:pPr>
            <a:r>
              <a:rPr lang="ar-SA" b="1" dirty="0"/>
              <a:t>مميزات للمتدربين</a:t>
            </a:r>
            <a:r>
              <a:rPr lang="ar-EG" b="1" dirty="0"/>
              <a:t>:</a:t>
            </a:r>
          </a:p>
          <a:p>
            <a:pPr marL="0" indent="0" algn="r" rtl="1">
              <a:buNone/>
            </a:pPr>
            <a:r>
              <a:rPr lang="ar-SA" dirty="0"/>
              <a:t>التدريب المهني المزدوج هو التحضير المثالي لدخول</a:t>
            </a:r>
          </a:p>
          <a:p>
            <a:pPr marL="0" indent="0" algn="r" rtl="1">
              <a:buNone/>
            </a:pPr>
            <a:r>
              <a:rPr lang="ar-SA" dirty="0"/>
              <a:t>الحياة المهنية</a:t>
            </a:r>
            <a:r>
              <a:rPr lang="ar-EG" dirty="0"/>
              <a:t>:</a:t>
            </a:r>
          </a:p>
          <a:p>
            <a:pPr marL="0" indent="0" rtl="1">
              <a:buNone/>
            </a:pPr>
            <a:endParaRPr lang="ar-EG" sz="1600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مهارات </a:t>
            </a:r>
            <a:r>
              <a:rPr lang="ar-EG" dirty="0"/>
              <a:t>متخصصة </a:t>
            </a:r>
            <a:r>
              <a:rPr lang="ar-SA" dirty="0"/>
              <a:t>ومؤهلات للمهنة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ظروف عمل حقيقية </a:t>
            </a:r>
            <a:r>
              <a:rPr lang="ar-EG" dirty="0"/>
              <a:t>(</a:t>
            </a:r>
            <a:r>
              <a:rPr lang="ar-SA" dirty="0"/>
              <a:t>ماكينات وإجراءات ومناخ عمل</a:t>
            </a:r>
            <a:r>
              <a:rPr lang="ar-EG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بدل/ راتب</a:t>
            </a:r>
            <a:r>
              <a:rPr lang="ar-SA" dirty="0"/>
              <a:t> التدريب</a:t>
            </a:r>
          </a:p>
        </p:txBody>
      </p:sp>
    </p:spTree>
    <p:extLst>
      <p:ext uri="{BB962C8B-B14F-4D97-AF65-F5344CB8AC3E}">
        <p14:creationId xmlns:p14="http://schemas.microsoft.com/office/powerpoint/2010/main" val="932415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8C119-155F-4B6A-AFA5-0F43F2CFA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المميزات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F39B61-C3EF-4F87-A939-3EA5C9F4A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526875"/>
            <a:ext cx="9793287" cy="4134150"/>
          </a:xfrm>
        </p:spPr>
        <p:txBody>
          <a:bodyPr/>
          <a:lstStyle/>
          <a:p>
            <a:pPr marL="0" indent="0" algn="r" rtl="1">
              <a:buNone/>
            </a:pPr>
            <a:r>
              <a:rPr lang="ar-SA" b="1" dirty="0"/>
              <a:t>مميزات للشركات</a:t>
            </a:r>
            <a:r>
              <a:rPr lang="ar-EG" b="1" dirty="0"/>
              <a:t>:</a:t>
            </a:r>
          </a:p>
          <a:p>
            <a:pPr marL="0" indent="0" algn="r" rtl="1">
              <a:buNone/>
            </a:pPr>
            <a:r>
              <a:rPr lang="ar-SA" dirty="0"/>
              <a:t>التدريب المهني المزدوج يؤمن الحصول على يد عاملة ذي درجة عالية من التأهل</a:t>
            </a:r>
            <a:r>
              <a:rPr lang="ar-EG" dirty="0"/>
              <a:t>:</a:t>
            </a:r>
          </a:p>
          <a:p>
            <a:pPr marL="0" indent="0" rtl="1">
              <a:buNone/>
            </a:pPr>
            <a:endParaRPr lang="ar-EG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عمالة متخصصة محترفة، وفقًا لمتطلبات الشركة </a:t>
            </a:r>
            <a:r>
              <a:rPr lang="ar-EG" dirty="0"/>
              <a:t>(</a:t>
            </a:r>
            <a:r>
              <a:rPr lang="ar-SA" dirty="0"/>
              <a:t>بخلاف المتقدمين للعمل من خارج الشركة</a:t>
            </a:r>
            <a:r>
              <a:rPr lang="ar-EG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مستوى عالٍ من الإنتاجية </a:t>
            </a:r>
            <a:r>
              <a:rPr lang="ar-EG" dirty="0"/>
              <a:t>(</a:t>
            </a:r>
            <a:r>
              <a:rPr lang="ar-SA" dirty="0"/>
              <a:t>عودة أرباح سريعة</a:t>
            </a:r>
            <a:r>
              <a:rPr lang="ar-EG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المشاركة الفعالة للاقتصاد في تطوير معايير التدريب المهني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المساهمة في تلبية المسؤولية المجتمعية للشركة</a:t>
            </a:r>
            <a:r>
              <a:rPr lang="ar-EG" dirty="0"/>
              <a:t> (CSR)</a:t>
            </a:r>
            <a:endParaRPr lang="ar-E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785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496F86-45F2-47D2-9135-928021D9D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المميزات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2D72C8-748D-4BBF-9372-8DD98923C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552755"/>
            <a:ext cx="9793287" cy="4108270"/>
          </a:xfrm>
        </p:spPr>
        <p:txBody>
          <a:bodyPr/>
          <a:lstStyle/>
          <a:p>
            <a:pPr marL="0" indent="0" algn="r" rtl="1">
              <a:buNone/>
            </a:pPr>
            <a:r>
              <a:rPr lang="ar-SA" b="1" dirty="0"/>
              <a:t>مميزات للدولة والمجتمع</a:t>
            </a:r>
            <a:r>
              <a:rPr lang="ar-EG" b="1" dirty="0"/>
              <a:t>:</a:t>
            </a:r>
          </a:p>
          <a:p>
            <a:pPr marL="0" indent="0" algn="r" rtl="1">
              <a:buNone/>
            </a:pPr>
            <a:r>
              <a:rPr lang="ar-SA" dirty="0"/>
              <a:t>منافع متبادلة، ورخاء، وسلام مجتمعي</a:t>
            </a:r>
            <a:r>
              <a:rPr lang="ar-EG" dirty="0"/>
              <a:t>:</a:t>
            </a:r>
          </a:p>
          <a:p>
            <a:pPr marL="0" indent="0" rtl="1">
              <a:buNone/>
            </a:pPr>
            <a:endParaRPr lang="ar-EG" sz="1600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ارتفاع مستوى الأداء الاقتصادي والإنتاجية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سوق عمل متناغم </a:t>
            </a:r>
            <a:r>
              <a:rPr lang="ar-EG" dirty="0"/>
              <a:t>(</a:t>
            </a:r>
            <a:r>
              <a:rPr lang="ar-SA" dirty="0"/>
              <a:t>العرض</a:t>
            </a:r>
            <a:r>
              <a:rPr lang="ar-EG" dirty="0"/>
              <a:t>/</a:t>
            </a:r>
            <a:r>
              <a:rPr lang="ar-SA" dirty="0"/>
              <a:t>الطلب</a:t>
            </a:r>
            <a:r>
              <a:rPr lang="ar-EG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دمج اجتماعي واقتصادي للشباب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تأثير جميع المشاركين على عملية التدريب المهني</a:t>
            </a:r>
          </a:p>
        </p:txBody>
      </p:sp>
    </p:spTree>
    <p:extLst>
      <p:ext uri="{BB962C8B-B14F-4D97-AF65-F5344CB8AC3E}">
        <p14:creationId xmlns:p14="http://schemas.microsoft.com/office/powerpoint/2010/main" val="10257983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4553B0-AADC-4DD0-BABE-9F9E2C2A8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التحديات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B2B7F0-31F9-4464-8379-019CAD702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604513"/>
            <a:ext cx="9793287" cy="4056512"/>
          </a:xfrm>
        </p:spPr>
        <p:txBody>
          <a:bodyPr/>
          <a:lstStyle/>
          <a:p>
            <a:pPr marL="0" indent="0" algn="r" rtl="1">
              <a:buNone/>
            </a:pPr>
            <a:r>
              <a:rPr lang="ar-SA" b="1" dirty="0"/>
              <a:t>تحديات من منظور المتدربين</a:t>
            </a:r>
          </a:p>
          <a:p>
            <a:pPr marL="0" indent="0" rtl="1">
              <a:buNone/>
            </a:pPr>
            <a:endParaRPr lang="ar-EG" sz="1600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التفاوت بين فرص التدريب المهني المطلوبة والمتوفرة</a:t>
            </a:r>
            <a:r>
              <a:rPr lang="ar-EG" dirty="0"/>
              <a:t> (</a:t>
            </a:r>
            <a:r>
              <a:rPr lang="ar-SA" dirty="0"/>
              <a:t>نقص الأماكن</a:t>
            </a:r>
            <a:r>
              <a:rPr lang="ar-EG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الدخول إلى التدريب المهني المزدوج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ارتفاع المتطلبات المهنية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التعلم طوال العمر</a:t>
            </a:r>
          </a:p>
        </p:txBody>
      </p:sp>
    </p:spTree>
    <p:extLst>
      <p:ext uri="{BB962C8B-B14F-4D97-AF65-F5344CB8AC3E}">
        <p14:creationId xmlns:p14="http://schemas.microsoft.com/office/powerpoint/2010/main" val="5470126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C07151-C977-4B96-AC42-968A0C22D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التحديات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693265-CF8A-4FCA-A769-BA86F15A9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682151"/>
            <a:ext cx="9793287" cy="3978874"/>
          </a:xfrm>
        </p:spPr>
        <p:txBody>
          <a:bodyPr/>
          <a:lstStyle/>
          <a:p>
            <a:pPr marL="0" indent="0" algn="r" rtl="1">
              <a:buNone/>
            </a:pPr>
            <a:r>
              <a:rPr lang="ar-EG" b="1" dirty="0"/>
              <a:t>التحديات من منظور الشركات</a:t>
            </a:r>
          </a:p>
          <a:p>
            <a:pPr marL="0" indent="0" rtl="1">
              <a:buNone/>
            </a:pPr>
            <a:endParaRPr lang="ar-EG" sz="1400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التفاوت بين فرص التدريب المهني المطلوبة والمتوفرة </a:t>
            </a:r>
            <a:br>
              <a:rPr lang="ar-EG" dirty="0"/>
            </a:br>
            <a:r>
              <a:rPr lang="ar-EG" dirty="0"/>
              <a:t>(نقص المتقدمين)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"التأهل للتدريب المهني"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احتواء الأشخاص ذوي الإعاقة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احتواء المهاجرين والمهاجرات</a:t>
            </a:r>
            <a:r>
              <a:rPr lang="en-GB" dirty="0"/>
              <a:t> 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5506948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3E7821-62C1-4ABD-8548-CA99D6215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التحديات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FCC598-EDBC-43C4-9C94-5DAE8EFA0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362973"/>
            <a:ext cx="9793287" cy="4298051"/>
          </a:xfrm>
        </p:spPr>
        <p:txBody>
          <a:bodyPr/>
          <a:lstStyle/>
          <a:p>
            <a:pPr marL="0" indent="0" algn="r" rtl="1">
              <a:buNone/>
            </a:pPr>
            <a:r>
              <a:rPr lang="ar-EG" b="1" dirty="0"/>
              <a:t>التحديات من منظور الدولة والمجتمع</a:t>
            </a:r>
          </a:p>
          <a:p>
            <a:pPr marL="0" indent="0" rtl="1">
              <a:buNone/>
            </a:pPr>
            <a:endParaRPr lang="ar-EG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التحول الديموغرافي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نقص متوقع في العمالة المتخصصة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الميل نحو التحول الأكاديمي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فروق إقليمية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الاحتواء</a:t>
            </a:r>
          </a:p>
        </p:txBody>
      </p:sp>
    </p:spTree>
    <p:extLst>
      <p:ext uri="{BB962C8B-B14F-4D97-AF65-F5344CB8AC3E}">
        <p14:creationId xmlns:p14="http://schemas.microsoft.com/office/powerpoint/2010/main" val="2420655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E93842-BB68-4495-9D81-E68008BCE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مزيد من المعلومات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30CC76-DD33-4601-A95F-E377CFFDA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777" y="1095643"/>
            <a:ext cx="11053762" cy="4608512"/>
          </a:xfrm>
        </p:spPr>
        <p:txBody>
          <a:bodyPr numCol="2" spcCol="360000"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ar-SA" b="1" dirty="0"/>
              <a:t>أرقام وحقائق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تقرير بيانات المعهد الاتحادي للتدريب المهني</a:t>
            </a:r>
            <a:r>
              <a:rPr lang="ar-EG" dirty="0"/>
              <a:t> (</a:t>
            </a:r>
            <a:r>
              <a:rPr lang="ar-SA" dirty="0">
                <a:solidFill>
                  <a:srgbClr val="E27F1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رابط</a:t>
            </a:r>
            <a:r>
              <a:rPr lang="ar-EG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المكتب الاتحادي الإحصائي</a:t>
            </a:r>
            <a:r>
              <a:rPr lang="ar-EG" dirty="0"/>
              <a:t> (</a:t>
            </a:r>
            <a:r>
              <a:rPr lang="ar-SA" dirty="0">
                <a:solidFill>
                  <a:srgbClr val="E27F1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رابط</a:t>
            </a:r>
            <a:r>
              <a:rPr lang="ar-EG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بوابة بيانات الوزارة الاتحادية للتعليم والبحث العلمي</a:t>
            </a:r>
            <a:r>
              <a:rPr lang="ar-EG" dirty="0"/>
              <a:t> (</a:t>
            </a:r>
            <a:r>
              <a:rPr lang="ar-EG" dirty="0">
                <a:solidFill>
                  <a:srgbClr val="E27F1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رابط</a:t>
            </a:r>
            <a:r>
              <a:rPr lang="ar-EG" dirty="0"/>
              <a:t>)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تقرير عن التدريب المهني </a:t>
            </a:r>
            <a:r>
              <a:rPr lang="ar-EG" dirty="0"/>
              <a:t>(</a:t>
            </a:r>
            <a:r>
              <a:rPr lang="ar-SA" dirty="0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رابط</a:t>
            </a:r>
            <a:r>
              <a:rPr lang="ar-EG" dirty="0"/>
              <a:t>)</a:t>
            </a:r>
          </a:p>
          <a:p>
            <a:pPr marL="0" indent="0" rtl="1">
              <a:buNone/>
            </a:pPr>
            <a:endParaRPr lang="ar-EG" dirty="0"/>
          </a:p>
          <a:p>
            <a:pPr marL="0" indent="0" algn="r" rtl="1">
              <a:buNone/>
            </a:pPr>
            <a:r>
              <a:rPr lang="ar-SA" b="1" dirty="0"/>
              <a:t>معايير التدريب المهني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منشور الوزارة الاتحادية للتعليم والبحث العلمي</a:t>
            </a:r>
            <a:r>
              <a:rPr lang="ar-EG" dirty="0"/>
              <a:t>: </a:t>
            </a:r>
            <a:r>
              <a:rPr lang="ar-SA" dirty="0"/>
              <a:t>لوائح التدريب المهني وطريقة نشأتها</a:t>
            </a:r>
            <a:r>
              <a:rPr lang="ar-EG" dirty="0"/>
              <a:t> (</a:t>
            </a:r>
            <a:r>
              <a:rPr lang="ar-SA" dirty="0">
                <a:solidFill>
                  <a:srgbClr val="E27F1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رابط</a:t>
            </a:r>
            <a:r>
              <a:rPr lang="ar-EG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أمثلة على لوائح التدريب المهني والخطط التعليمية الإطارية</a:t>
            </a:r>
            <a:r>
              <a:rPr lang="ar-EG" dirty="0"/>
              <a:t> (</a:t>
            </a:r>
            <a:r>
              <a:rPr lang="ar-SA" dirty="0"/>
              <a:t>المعهد الاتحادي للتدريب المهني</a:t>
            </a:r>
            <a:r>
              <a:rPr lang="ar-EG" dirty="0"/>
              <a:t> BIBB) (</a:t>
            </a:r>
            <a:r>
              <a:rPr lang="ar-SA" dirty="0">
                <a:solidFill>
                  <a:srgbClr val="E27F1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رابط</a:t>
            </a:r>
            <a:r>
              <a:rPr lang="ar-EG" dirty="0"/>
              <a:t>)</a:t>
            </a:r>
            <a:br>
              <a:rPr lang="de-DE" dirty="0"/>
            </a:br>
            <a:endParaRPr lang="ar-EG" dirty="0"/>
          </a:p>
          <a:p>
            <a:pPr marL="0" indent="0" rtl="1">
              <a:buNone/>
            </a:pPr>
            <a:endParaRPr lang="ar-EG" dirty="0"/>
          </a:p>
          <a:p>
            <a:pPr marL="0" indent="0" rtl="1">
              <a:buNone/>
            </a:pPr>
            <a:endParaRPr lang="ar-EG" dirty="0"/>
          </a:p>
          <a:p>
            <a:pPr marL="0" indent="0" rtl="1">
              <a:buNone/>
            </a:pPr>
            <a:br>
              <a:rPr lang="de-DE" dirty="0"/>
            </a:br>
            <a:endParaRPr lang="ar-EG" dirty="0"/>
          </a:p>
          <a:p>
            <a:pPr marL="0" indent="0" algn="r" rtl="1">
              <a:buNone/>
            </a:pPr>
            <a:r>
              <a:rPr lang="ar-SA" b="1" dirty="0"/>
              <a:t>الوثائق القانونية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قانون التدريب المهني</a:t>
            </a:r>
            <a:r>
              <a:rPr lang="ar-EG" dirty="0"/>
              <a:t> (</a:t>
            </a:r>
            <a:r>
              <a:rPr lang="ar-SA" dirty="0">
                <a:solidFill>
                  <a:srgbClr val="E27F1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رابط</a:t>
            </a:r>
            <a:r>
              <a:rPr lang="ar-EG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قانون توظيف الشباب</a:t>
            </a:r>
            <a:r>
              <a:rPr lang="ar-EG" dirty="0"/>
              <a:t> (</a:t>
            </a:r>
            <a:r>
              <a:rPr lang="ar-SA" dirty="0">
                <a:solidFill>
                  <a:srgbClr val="E27F1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رابط</a:t>
            </a:r>
            <a:r>
              <a:rPr lang="ar-EG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قانون الغرف</a:t>
            </a:r>
            <a:r>
              <a:rPr lang="ar-EG" dirty="0"/>
              <a:t> (</a:t>
            </a:r>
            <a:r>
              <a:rPr lang="ar-SA" dirty="0">
                <a:solidFill>
                  <a:srgbClr val="E27F1C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رابط</a:t>
            </a:r>
            <a:r>
              <a:rPr lang="ar-EG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قانون التفاوض على التعريفة</a:t>
            </a:r>
            <a:r>
              <a:rPr lang="ar-EG" dirty="0"/>
              <a:t> (</a:t>
            </a:r>
            <a:r>
              <a:rPr lang="ar-SA" dirty="0">
                <a:solidFill>
                  <a:srgbClr val="E27F1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رابط</a:t>
            </a:r>
            <a:r>
              <a:rPr lang="ar-EG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القانون الدستوري للشركات</a:t>
            </a:r>
            <a:r>
              <a:rPr lang="ar-EG" dirty="0"/>
              <a:t> (</a:t>
            </a:r>
            <a:r>
              <a:rPr lang="ar-SA" dirty="0">
                <a:solidFill>
                  <a:srgbClr val="E27F1C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رابط</a:t>
            </a:r>
            <a:r>
              <a:rPr lang="ar-EG" dirty="0"/>
              <a:t>)</a:t>
            </a:r>
          </a:p>
          <a:p>
            <a:pPr marL="357187" lvl="1" indent="0" rtl="1">
              <a:buNone/>
            </a:pPr>
            <a:endParaRPr lang="ar-EG" dirty="0"/>
          </a:p>
          <a:p>
            <a:pPr marL="0" indent="0" algn="r" rtl="1">
              <a:buNone/>
            </a:pPr>
            <a:r>
              <a:rPr lang="ar-SA" b="1" dirty="0"/>
              <a:t>مواقع الإنترنت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de-DE" dirty="0"/>
              <a:t>) </a:t>
            </a:r>
            <a:r>
              <a:rPr lang="ar-EG" dirty="0"/>
              <a:t>GOVET</a:t>
            </a:r>
            <a:r>
              <a:rPr lang="de-DE" dirty="0"/>
              <a:t>  </a:t>
            </a:r>
            <a:r>
              <a:rPr lang="ar-EG" dirty="0">
                <a:solidFill>
                  <a:srgbClr val="E27F1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رابط</a:t>
            </a:r>
            <a:r>
              <a:rPr lang="de-DE" dirty="0"/>
              <a:t>(</a:t>
            </a:r>
            <a:endParaRPr lang="ar-EG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de-DE" dirty="0"/>
              <a:t>) BMBFSFJ </a:t>
            </a:r>
            <a:r>
              <a:rPr lang="ar-EG" dirty="0">
                <a:solidFill>
                  <a:srgbClr val="E27F1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رابط</a:t>
            </a:r>
            <a:r>
              <a:rPr lang="de-DE" dirty="0"/>
              <a:t>(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de-DE" dirty="0"/>
              <a:t>) BMFTR </a:t>
            </a:r>
            <a:r>
              <a:rPr lang="ar-EG" dirty="0">
                <a:solidFill>
                  <a:srgbClr val="E27F1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رابط</a:t>
            </a:r>
            <a:r>
              <a:rPr lang="de-DE" dirty="0"/>
              <a:t>(</a:t>
            </a:r>
            <a:endParaRPr lang="ar-EG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de-DE" dirty="0"/>
              <a:t>) BIBB </a:t>
            </a:r>
            <a:r>
              <a:rPr lang="ar-EG" dirty="0">
                <a:solidFill>
                  <a:srgbClr val="E27F1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رابط</a:t>
            </a:r>
            <a:r>
              <a:rPr lang="de-DE" dirty="0"/>
              <a:t>(</a:t>
            </a:r>
            <a:endParaRPr lang="ar-EG" dirty="0"/>
          </a:p>
          <a:p>
            <a:pPr marL="357187" lvl="1" indent="0" rtl="1">
              <a:buNone/>
            </a:pPr>
            <a:endParaRPr lang="ar-EG" dirty="0"/>
          </a:p>
          <a:p>
            <a:pPr marL="0" indent="0" algn="r" rtl="1">
              <a:buNone/>
            </a:pPr>
            <a:r>
              <a:rPr lang="ar-SA" b="1" dirty="0"/>
              <a:t>للاتصال عند أي استفسارات أخرى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 err="1">
                <a:solidFill>
                  <a:srgbClr val="E27F1C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</a:t>
            </a:r>
            <a:r>
              <a:rPr lang="de-DE" dirty="0">
                <a:solidFill>
                  <a:srgbClr val="E27F1C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t@bibb.de</a:t>
            </a:r>
            <a:r>
              <a:rPr lang="de-DE" dirty="0">
                <a:solidFill>
                  <a:srgbClr val="E27F1C"/>
                </a:solidFill>
              </a:rPr>
              <a:t> </a:t>
            </a:r>
            <a:endParaRPr lang="ar-EG" dirty="0">
              <a:solidFill>
                <a:srgbClr val="E27F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6074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/>
              <a:t>GOVET at BIBB</a:t>
            </a:r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EG" dirty="0"/>
              <a:t>القواعد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A86173F-B960-4FEF-8D09-3CAAF7CE5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9793287" cy="4608512"/>
          </a:xfrm>
        </p:spPr>
        <p:txBody>
          <a:bodyPr/>
          <a:lstStyle/>
          <a:p>
            <a:pPr marL="0" indent="0" algn="r" rtl="1">
              <a:buNone/>
            </a:pPr>
            <a:r>
              <a:rPr lang="ar-EG" b="1" dirty="0"/>
              <a:t>لمحة عن النموذج المزدوج فى نظام التعليم والتدريب المهنى الألماني</a:t>
            </a:r>
          </a:p>
          <a:p>
            <a:pPr rtl="1"/>
            <a:endParaRPr lang="ar-EG" dirty="0"/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D12FB160-62EB-4853-B5A8-DDE88F826263}"/>
              </a:ext>
            </a:extLst>
          </p:cNvPr>
          <p:cNvGrpSpPr/>
          <p:nvPr/>
        </p:nvGrpSpPr>
        <p:grpSpPr>
          <a:xfrm>
            <a:off x="658812" y="1653988"/>
            <a:ext cx="11053763" cy="4007037"/>
            <a:chOff x="658812" y="1653988"/>
            <a:chExt cx="11053763" cy="4007037"/>
          </a:xfrm>
        </p:grpSpPr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5D9F4331-F230-4EF4-9805-A0C96ABE9F86}"/>
                </a:ext>
              </a:extLst>
            </p:cNvPr>
            <p:cNvSpPr/>
            <p:nvPr/>
          </p:nvSpPr>
          <p:spPr>
            <a:xfrm>
              <a:off x="658813" y="3479185"/>
              <a:ext cx="2608822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EG" dirty="0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BD6BD2DA-8B78-4C81-841E-84D53CD511FD}"/>
                </a:ext>
              </a:extLst>
            </p:cNvPr>
            <p:cNvSpPr/>
            <p:nvPr/>
          </p:nvSpPr>
          <p:spPr>
            <a:xfrm>
              <a:off x="3307882" y="3479185"/>
              <a:ext cx="4377295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EG" dirty="0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641EF18E-F7CF-492D-B68F-E4ACB3056886}"/>
                </a:ext>
              </a:extLst>
            </p:cNvPr>
            <p:cNvSpPr/>
            <p:nvPr/>
          </p:nvSpPr>
          <p:spPr>
            <a:xfrm>
              <a:off x="658813" y="507607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EG" dirty="0"/>
            </a:p>
          </p:txBody>
        </p:sp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1B55C893-A8E0-41DA-87BA-6881B6EFE907}"/>
                </a:ext>
              </a:extLst>
            </p:cNvPr>
            <p:cNvSpPr/>
            <p:nvPr/>
          </p:nvSpPr>
          <p:spPr>
            <a:xfrm>
              <a:off x="658813" y="165398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EG" dirty="0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FCB5471B-B07D-4477-9C32-EE335DAA100D}"/>
                </a:ext>
              </a:extLst>
            </p:cNvPr>
            <p:cNvSpPr/>
            <p:nvPr/>
          </p:nvSpPr>
          <p:spPr>
            <a:xfrm>
              <a:off x="658813" y="1653988"/>
              <a:ext cx="7180822" cy="101791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EG" dirty="0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331C90CC-1FE0-4E17-9325-128710B27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5910" y="1753471"/>
              <a:ext cx="4592172" cy="918434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28CAD65C-935F-4F5F-829E-42E45767D2DD}"/>
                </a:ext>
              </a:extLst>
            </p:cNvPr>
            <p:cNvSpPr txBox="1"/>
            <p:nvPr/>
          </p:nvSpPr>
          <p:spPr>
            <a:xfrm>
              <a:off x="7839635" y="1715628"/>
              <a:ext cx="3872939" cy="46166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EG" sz="2400" dirty="0">
                  <a:solidFill>
                    <a:schemeClr val="bg1"/>
                  </a:solidFill>
                </a:rPr>
                <a:t>سوق العمل</a:t>
              </a: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01C1D5DD-3A89-4002-AF70-B2C80E5566A0}"/>
                </a:ext>
              </a:extLst>
            </p:cNvPr>
            <p:cNvSpPr/>
            <p:nvPr/>
          </p:nvSpPr>
          <p:spPr>
            <a:xfrm>
              <a:off x="7839635" y="4807323"/>
              <a:ext cx="3872938" cy="85370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EG" dirty="0"/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4F3A4452-5D69-42ED-B219-E0914EBC9E6B}"/>
                </a:ext>
              </a:extLst>
            </p:cNvPr>
            <p:cNvSpPr txBox="1"/>
            <p:nvPr/>
          </p:nvSpPr>
          <p:spPr>
            <a:xfrm>
              <a:off x="658813" y="5137718"/>
              <a:ext cx="110537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EG" sz="2400" dirty="0">
                  <a:solidFill>
                    <a:schemeClr val="bg1"/>
                  </a:solidFill>
                </a:rPr>
                <a:t>التعليم المدرسي العام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D6BA2B5F-6584-400B-83C0-8B4B257F4091}"/>
                </a:ext>
              </a:extLst>
            </p:cNvPr>
            <p:cNvSpPr/>
            <p:nvPr/>
          </p:nvSpPr>
          <p:spPr>
            <a:xfrm>
              <a:off x="8021171" y="3479185"/>
              <a:ext cx="3691402" cy="9007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EG" dirty="0"/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0999E5FA-B4D4-49DE-8207-4108E5CA5ABA}"/>
                </a:ext>
              </a:extLst>
            </p:cNvPr>
            <p:cNvSpPr txBox="1"/>
            <p:nvPr/>
          </p:nvSpPr>
          <p:spPr>
            <a:xfrm>
              <a:off x="8021171" y="369873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EG" sz="2400" dirty="0">
                  <a:solidFill>
                    <a:schemeClr val="bg1"/>
                  </a:solidFill>
                </a:rPr>
                <a:t>التعليم العالي</a:t>
              </a:r>
            </a:p>
          </p:txBody>
        </p:sp>
        <p:sp>
          <p:nvSpPr>
            <p:cNvPr id="15" name="Gleichschenkliges Dreieck 14">
              <a:extLst>
                <a:ext uri="{FF2B5EF4-FFF2-40B4-BE49-F238E27FC236}">
                  <a16:creationId xmlns:a16="http://schemas.microsoft.com/office/drawing/2014/main" id="{4ED101E8-D4E3-413F-9D46-FB5653B4F623}"/>
                </a:ext>
              </a:extLst>
            </p:cNvPr>
            <p:cNvSpPr/>
            <p:nvPr/>
          </p:nvSpPr>
          <p:spPr>
            <a:xfrm>
              <a:off x="8021171" y="2794075"/>
              <a:ext cx="3691403" cy="64610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EG" dirty="0"/>
            </a:p>
          </p:txBody>
        </p:sp>
        <p:sp>
          <p:nvSpPr>
            <p:cNvPr id="18" name="Pfeil: nach unten 17">
              <a:extLst>
                <a:ext uri="{FF2B5EF4-FFF2-40B4-BE49-F238E27FC236}">
                  <a16:creationId xmlns:a16="http://schemas.microsoft.com/office/drawing/2014/main" id="{CC869338-18C6-4502-8935-39E0827953CA}"/>
                </a:ext>
              </a:extLst>
            </p:cNvPr>
            <p:cNvSpPr/>
            <p:nvPr/>
          </p:nvSpPr>
          <p:spPr>
            <a:xfrm rot="10800000">
              <a:off x="9608016" y="4388759"/>
              <a:ext cx="517712" cy="61647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EG" dirty="0"/>
            </a:p>
          </p:txBody>
        </p:sp>
        <p:sp>
          <p:nvSpPr>
            <p:cNvPr id="19" name="Pfeil: nach unten 18">
              <a:extLst>
                <a:ext uri="{FF2B5EF4-FFF2-40B4-BE49-F238E27FC236}">
                  <a16:creationId xmlns:a16="http://schemas.microsoft.com/office/drawing/2014/main" id="{7CCF8E66-7B31-4FD4-A213-B3B22C272C58}"/>
                </a:ext>
              </a:extLst>
            </p:cNvPr>
            <p:cNvSpPr/>
            <p:nvPr/>
          </p:nvSpPr>
          <p:spPr>
            <a:xfrm rot="10800000">
              <a:off x="3990368" y="4388758"/>
              <a:ext cx="517712" cy="74895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EG" dirty="0"/>
            </a:p>
          </p:txBody>
        </p:sp>
        <p:sp>
          <p:nvSpPr>
            <p:cNvPr id="25" name="Flussdiagramm: Manuelle Verarbeitung 24">
              <a:extLst>
                <a:ext uri="{FF2B5EF4-FFF2-40B4-BE49-F238E27FC236}">
                  <a16:creationId xmlns:a16="http://schemas.microsoft.com/office/drawing/2014/main" id="{00DAD3B3-143C-4696-B5FE-F720102B05AB}"/>
                </a:ext>
              </a:extLst>
            </p:cNvPr>
            <p:cNvSpPr/>
            <p:nvPr/>
          </p:nvSpPr>
          <p:spPr>
            <a:xfrm rot="10800000">
              <a:off x="658812" y="2794071"/>
              <a:ext cx="7026365" cy="646102"/>
            </a:xfrm>
            <a:prstGeom prst="flowChartManualOperati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EG" dirty="0"/>
            </a:p>
          </p:txBody>
        </p: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6685E25A-5772-4353-8682-2E7F0140B5F5}"/>
                </a:ext>
              </a:extLst>
            </p:cNvPr>
            <p:cNvSpPr txBox="1"/>
            <p:nvPr/>
          </p:nvSpPr>
          <p:spPr>
            <a:xfrm>
              <a:off x="4185532" y="3511013"/>
              <a:ext cx="33044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EG" sz="2400" dirty="0">
                  <a:solidFill>
                    <a:schemeClr val="bg1"/>
                  </a:solidFill>
                </a:rPr>
                <a:t>تدريب مهني </a:t>
              </a:r>
            </a:p>
            <a:p>
              <a:pPr algn="ctr" rtl="1"/>
              <a:r>
                <a:rPr lang="ar-EG" sz="2400" dirty="0">
                  <a:solidFill>
                    <a:schemeClr val="bg1"/>
                  </a:solidFill>
                </a:rPr>
                <a:t>مزدوج</a:t>
              </a: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8F2471DB-6AB4-4982-8C2C-3B50D40615F7}"/>
                </a:ext>
              </a:extLst>
            </p:cNvPr>
            <p:cNvSpPr txBox="1"/>
            <p:nvPr/>
          </p:nvSpPr>
          <p:spPr>
            <a:xfrm>
              <a:off x="2404597" y="289145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EG" sz="2400" dirty="0">
                  <a:solidFill>
                    <a:schemeClr val="bg1"/>
                  </a:solidFill>
                </a:rPr>
                <a:t>التدريب المهني</a:t>
              </a: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07245652-894E-4324-B674-9ADA123E812C}"/>
                </a:ext>
              </a:extLst>
            </p:cNvPr>
            <p:cNvSpPr txBox="1"/>
            <p:nvPr/>
          </p:nvSpPr>
          <p:spPr>
            <a:xfrm>
              <a:off x="713055" y="3511013"/>
              <a:ext cx="24940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EG" sz="2400" dirty="0">
                  <a:solidFill>
                    <a:schemeClr val="bg1"/>
                  </a:solidFill>
                </a:rPr>
                <a:t>مدرسة مهنية</a:t>
              </a:r>
            </a:p>
            <a:p>
              <a:pPr algn="ctr" rtl="1"/>
              <a:r>
                <a:rPr lang="ar-EG" sz="2400" dirty="0">
                  <a:solidFill>
                    <a:schemeClr val="bg1"/>
                  </a:solidFill>
                </a:rPr>
                <a:t>بدوام كامل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0986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القواعد</a:t>
            </a:r>
            <a:endParaRPr lang="ar-EG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373666-7242-438A-9060-4E66E7E17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242285"/>
            <a:ext cx="9793287" cy="4608512"/>
          </a:xfrm>
        </p:spPr>
        <p:txBody>
          <a:bodyPr/>
          <a:lstStyle/>
          <a:p>
            <a:pPr marL="0" indent="0" algn="r" rtl="1">
              <a:buNone/>
            </a:pPr>
            <a:r>
              <a:rPr lang="ar-SA" b="1" dirty="0"/>
              <a:t>المشاركون</a:t>
            </a:r>
            <a:r>
              <a:rPr lang="ar-EG" b="1" dirty="0"/>
              <a:t>: </a:t>
            </a:r>
            <a:r>
              <a:rPr lang="ar-SA" b="1" dirty="0"/>
              <a:t>المتدربون</a:t>
            </a:r>
          </a:p>
          <a:p>
            <a:pPr marL="0" indent="0" rtl="1">
              <a:buNone/>
            </a:pPr>
            <a:endParaRPr lang="ar-EG" sz="800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سنويًا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1.22</a:t>
            </a:r>
            <a:r>
              <a:rPr lang="ar-EG" dirty="0"/>
              <a:t> مليون متدرب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في </a:t>
            </a:r>
            <a:r>
              <a:rPr lang="de-DE" dirty="0"/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324</a:t>
            </a:r>
            <a:r>
              <a:rPr lang="ar-SA" dirty="0"/>
              <a:t>مهنة تدريبية معتمدة</a:t>
            </a:r>
          </a:p>
          <a:p>
            <a:pPr marL="0" indent="0" rtl="1">
              <a:buNone/>
            </a:pPr>
            <a:endParaRPr lang="ar-EG" sz="100" dirty="0"/>
          </a:p>
          <a:p>
            <a:pPr marL="0" indent="0" algn="r" rtl="1">
              <a:buNone/>
            </a:pPr>
            <a:r>
              <a:rPr lang="ar-SA" dirty="0"/>
              <a:t>وهذا يعني</a:t>
            </a:r>
            <a:r>
              <a:rPr lang="ar-EG" dirty="0"/>
              <a:t>: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EG" dirty="0"/>
              <a:t>5% </a:t>
            </a:r>
            <a:r>
              <a:rPr lang="ar-SA" dirty="0"/>
              <a:t>من جميع العاملين الحاليين</a:t>
            </a:r>
            <a:r>
              <a:rPr lang="ar-EG" dirty="0"/>
              <a:t> </a:t>
            </a:r>
            <a:br>
              <a:rPr dirty="0"/>
            </a:br>
            <a:r>
              <a:rPr lang="ar-SA" dirty="0"/>
              <a:t>هم متدربون</a:t>
            </a:r>
          </a:p>
          <a:p>
            <a:pPr marL="0" indent="0" rtl="1">
              <a:buNone/>
            </a:pPr>
            <a:endParaRPr lang="ar-EG" sz="100" dirty="0"/>
          </a:p>
          <a:p>
            <a:pPr rtl="1"/>
            <a:endParaRPr lang="ar-EG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151C2F4-9FAD-464D-BCE8-3D6B094876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1" t="24118" r="29251"/>
          <a:stretch/>
        </p:blipFill>
        <p:spPr>
          <a:xfrm>
            <a:off x="608107" y="1229143"/>
            <a:ext cx="3536577" cy="3605472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9816FE72-21F8-4A15-8C27-E4A9F6B07FED}"/>
              </a:ext>
            </a:extLst>
          </p:cNvPr>
          <p:cNvCxnSpPr>
            <a:cxnSpLocks/>
          </p:cNvCxnSpPr>
          <p:nvPr/>
        </p:nvCxnSpPr>
        <p:spPr>
          <a:xfrm>
            <a:off x="-3817" y="4834616"/>
            <a:ext cx="406781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333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A23D8C-4529-4C78-957C-E8DC917E4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القواعد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3A1E19-81D1-40EA-B2AD-DA6386C79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9571" y="1262764"/>
            <a:ext cx="5272073" cy="4608512"/>
          </a:xfrm>
        </p:spPr>
        <p:txBody>
          <a:bodyPr/>
          <a:lstStyle/>
          <a:p>
            <a:pPr marL="0" indent="0" algn="r" rtl="1">
              <a:buNone/>
            </a:pPr>
            <a:r>
              <a:rPr lang="ar-SA" b="1" dirty="0"/>
              <a:t>المشاركون</a:t>
            </a:r>
            <a:r>
              <a:rPr lang="ar-EG" b="1" dirty="0"/>
              <a:t>: </a:t>
            </a:r>
            <a:r>
              <a:rPr lang="ar-SA" b="1" dirty="0"/>
              <a:t>أرباب العمل</a:t>
            </a:r>
          </a:p>
          <a:p>
            <a:pPr marL="266700" indent="-266700" rtl="1">
              <a:buNone/>
            </a:pPr>
            <a:endParaRPr lang="ar-EG" b="1" dirty="0"/>
          </a:p>
          <a:p>
            <a:pPr marL="266700" lvl="1" indent="-266700" algn="r" rtl="1">
              <a:buFont typeface="Wingdings 3" panose="05040102010807070707" pitchFamily="18" charset="2"/>
              <a:buChar char=""/>
            </a:pPr>
            <a:r>
              <a:rPr lang="ar-EG" dirty="0"/>
              <a:t>ت</a:t>
            </a:r>
            <a:r>
              <a:rPr lang="ar-SA" dirty="0"/>
              <a:t>قدم سنويًا حوالي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18.7</a:t>
            </a:r>
            <a:r>
              <a:rPr lang="ar-EG" dirty="0"/>
              <a:t>% </a:t>
            </a:r>
            <a:r>
              <a:rPr lang="ar-SA" dirty="0"/>
              <a:t>من جميع الشركات ذات الموظفين </a:t>
            </a:r>
            <a:r>
              <a:rPr lang="ar-EG" dirty="0"/>
              <a:t>الخاضعين</a:t>
            </a:r>
            <a:r>
              <a:rPr lang="ar-SA" dirty="0"/>
              <a:t> للتأمين الاجتماعي</a:t>
            </a:r>
            <a:r>
              <a:rPr lang="ar-EG" dirty="0"/>
              <a:t> فرص</a:t>
            </a:r>
            <a:r>
              <a:rPr lang="ar-SA" dirty="0"/>
              <a:t> تدريبًا مهنيًا</a:t>
            </a:r>
            <a:r>
              <a:rPr lang="ar-EG" dirty="0"/>
              <a:t> (</a:t>
            </a:r>
            <a:r>
              <a:rPr lang="ar-SA" dirty="0"/>
              <a:t>حوالي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396, 800</a:t>
            </a:r>
            <a:r>
              <a:rPr lang="ar-S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dirty="0"/>
              <a:t>من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2.1</a:t>
            </a:r>
            <a:r>
              <a:rPr lang="de-DE" dirty="0"/>
              <a:t> </a:t>
            </a:r>
            <a:r>
              <a:rPr lang="ar-SA" dirty="0"/>
              <a:t> مليون</a:t>
            </a:r>
            <a:r>
              <a:rPr lang="ar-EG" dirty="0"/>
              <a:t>)</a:t>
            </a:r>
          </a:p>
          <a:p>
            <a:pPr marL="266700" lvl="1" indent="-266700" algn="r" rtl="1">
              <a:buFont typeface="Wingdings 3" panose="05040102010807070707" pitchFamily="18" charset="2"/>
              <a:buChar char=""/>
            </a:pPr>
            <a:r>
              <a:rPr lang="ar-SA" dirty="0"/>
              <a:t>يوجد حوالي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475, 950</a:t>
            </a:r>
            <a:r>
              <a:rPr lang="ar-S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EG" dirty="0"/>
              <a:t>فرصة تدريب </a:t>
            </a:r>
            <a:r>
              <a:rPr lang="ar-SA" dirty="0"/>
              <a:t>جديد</a:t>
            </a:r>
            <a:r>
              <a:rPr lang="ar-EG" dirty="0"/>
              <a:t>ة</a:t>
            </a:r>
            <a:r>
              <a:rPr lang="ar-SA" dirty="0"/>
              <a:t> كل عام</a:t>
            </a:r>
          </a:p>
          <a:p>
            <a:pPr marL="266700" lvl="1" indent="-266700" algn="r" rtl="1">
              <a:buFont typeface="Wingdings 3" panose="05040102010807070707" pitchFamily="18" charset="2"/>
              <a:buChar char="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79</a:t>
            </a:r>
            <a:r>
              <a:rPr lang="ar-EG" dirty="0"/>
              <a:t>% </a:t>
            </a:r>
            <a:r>
              <a:rPr lang="ar-SA" dirty="0"/>
              <a:t>منهم يتم تعيينهم بعد التدريب مباشرةً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8B6E2FB-8156-4FAD-8EC2-41391FF30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53" y="1714673"/>
            <a:ext cx="4993919" cy="367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00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CF9AC-97E1-4448-834C-5E0770A6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القواعد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276DC7-11F1-4AF1-B73A-261D75E65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152" y="1285335"/>
            <a:ext cx="10089700" cy="4375689"/>
          </a:xfrm>
        </p:spPr>
        <p:txBody>
          <a:bodyPr/>
          <a:lstStyle/>
          <a:p>
            <a:pPr marL="0" indent="0" algn="r" rtl="1">
              <a:buNone/>
            </a:pPr>
            <a:r>
              <a:rPr lang="ar-EG" b="1" dirty="0"/>
              <a:t>الاقتصاد والشركاء المجتمعيون والدولة هم الضمان لتطبيق الشروط الإطارية للتدريب المهني المزدوج</a:t>
            </a:r>
          </a:p>
          <a:p>
            <a:pPr marL="0" indent="0" rtl="1">
              <a:buNone/>
            </a:pPr>
            <a:endParaRPr lang="ar-EG" sz="1100" b="1" dirty="0"/>
          </a:p>
          <a:p>
            <a:pPr lvl="1" algn="r" rtl="1">
              <a:buFont typeface="Wingdings 3" panose="05040102010807070707" pitchFamily="18" charset="2"/>
              <a:buChar char=""/>
            </a:pPr>
            <a:r>
              <a:rPr lang="ar-EG" dirty="0"/>
              <a:t>الغرف التجارية </a:t>
            </a:r>
          </a:p>
          <a:p>
            <a:pPr lvl="1" algn="r" rtl="1">
              <a:buFont typeface="Wingdings 3" panose="05040102010807070707" pitchFamily="18" charset="2"/>
              <a:buChar char=""/>
            </a:pPr>
            <a:r>
              <a:rPr lang="ar-EG" dirty="0"/>
              <a:t>الشركاء المجتمعيون (اتحادات العمال وأرباب الأعمال)</a:t>
            </a:r>
          </a:p>
          <a:p>
            <a:pPr lvl="1" algn="r" rtl="1">
              <a:buFont typeface="Wingdings 3" panose="05040102010807070707" pitchFamily="18" charset="2"/>
              <a:buChar char=""/>
            </a:pPr>
            <a:r>
              <a:rPr lang="ar-EG" dirty="0"/>
              <a:t>الدولة</a:t>
            </a:r>
          </a:p>
          <a:p>
            <a:pPr marL="0" indent="0" rtl="1">
              <a:buNone/>
            </a:pPr>
            <a:endParaRPr lang="ar-EG" sz="1200" b="1" dirty="0"/>
          </a:p>
          <a:p>
            <a:pPr marL="0" indent="0" algn="r" rtl="1">
              <a:buNone/>
            </a:pPr>
            <a:r>
              <a:rPr lang="ar-EG" b="1" dirty="0"/>
              <a:t>الغرف والشركاء المجتمعيون: </a:t>
            </a:r>
            <a:r>
              <a:rPr lang="ar-EG" dirty="0"/>
              <a:t>يقومون بتحديد والتحقق من محتوى التدريب في الشركة</a:t>
            </a:r>
          </a:p>
          <a:p>
            <a:pPr marL="0" indent="0" algn="r" rtl="1">
              <a:buNone/>
            </a:pPr>
            <a:r>
              <a:rPr lang="ar-EG" b="1" dirty="0"/>
              <a:t>الدولة: </a:t>
            </a:r>
            <a:r>
              <a:rPr lang="ar-EG" dirty="0"/>
              <a:t>تضع الشروط الإطارية القانونية وتوفر الموارد للتدريب المهني في المدرسة</a:t>
            </a:r>
          </a:p>
        </p:txBody>
      </p:sp>
    </p:spTree>
    <p:extLst>
      <p:ext uri="{BB962C8B-B14F-4D97-AF65-F5344CB8AC3E}">
        <p14:creationId xmlns:p14="http://schemas.microsoft.com/office/powerpoint/2010/main" val="3656556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9F39B-795A-44B0-B75C-D7E9A7958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القواعد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15D617-3826-44DB-ABDC-816991A21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302589"/>
            <a:ext cx="9793287" cy="4358436"/>
          </a:xfrm>
        </p:spPr>
        <p:txBody>
          <a:bodyPr/>
          <a:lstStyle/>
          <a:p>
            <a:pPr marL="1588" indent="0" algn="r" rtl="1">
              <a:buNone/>
            </a:pPr>
            <a:r>
              <a:rPr lang="ar-SA" b="1" dirty="0"/>
              <a:t>الأطراف الفاعلة</a:t>
            </a:r>
            <a:r>
              <a:rPr lang="ar-EG" b="1" dirty="0"/>
              <a:t>: </a:t>
            </a:r>
            <a:r>
              <a:rPr lang="ar-SA" b="1" dirty="0"/>
              <a:t>الغرف</a:t>
            </a:r>
            <a:r>
              <a:rPr lang="de-DE" b="1" dirty="0"/>
              <a:t> </a:t>
            </a:r>
            <a:r>
              <a:rPr lang="ar-EG" b="1" dirty="0"/>
              <a:t>التجارية</a:t>
            </a:r>
            <a:r>
              <a:rPr lang="ar-SA" b="1" dirty="0"/>
              <a:t> </a:t>
            </a:r>
            <a:r>
              <a:rPr lang="ar-EG" b="1" dirty="0"/>
              <a:t>- </a:t>
            </a:r>
            <a:r>
              <a:rPr lang="ar-SA" b="1" dirty="0"/>
              <a:t>الجهة المختصة</a:t>
            </a:r>
          </a:p>
          <a:p>
            <a:pPr marL="1588" indent="0" rtl="1">
              <a:buNone/>
            </a:pPr>
            <a:endParaRPr lang="ar-EG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تتفقد </a:t>
            </a:r>
            <a:r>
              <a:rPr lang="ar-EG" dirty="0"/>
              <a:t>ال</a:t>
            </a:r>
            <a:r>
              <a:rPr lang="ar-SA" dirty="0"/>
              <a:t>شركات</a:t>
            </a:r>
            <a:r>
              <a:rPr lang="ar-EG" dirty="0"/>
              <a:t> التى تقدم فرص لل</a:t>
            </a:r>
            <a:r>
              <a:rPr lang="ar-SA" dirty="0"/>
              <a:t>تدريب المهني وتسجلها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تراقب وتفحص التدريب المهني في الشركات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تؤهل طاقم عمل التدريب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تنظم الامتحانات</a:t>
            </a:r>
            <a:r>
              <a:rPr lang="ar-EG" dirty="0"/>
              <a:t> </a:t>
            </a:r>
            <a:endParaRPr lang="ar-EG" dirty="0">
              <a:solidFill>
                <a:srgbClr val="FF0000"/>
              </a:solidFill>
            </a:endParaRP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ar-SA" dirty="0"/>
              <a:t>تنظم الفعاليات الإرشادية وتقدم الاستشارات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424255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F940DC-F1D6-455D-B39C-8BDFF13F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القواعد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AB894A-E996-4455-9E7B-A58DCE0F7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163" y="1225033"/>
            <a:ext cx="11053762" cy="4608512"/>
          </a:xfrm>
        </p:spPr>
        <p:txBody>
          <a:bodyPr/>
          <a:lstStyle/>
          <a:p>
            <a:pPr marL="0" indent="0" algn="r" rtl="1">
              <a:buNone/>
            </a:pPr>
            <a:r>
              <a:rPr lang="ar-EG" b="1" dirty="0"/>
              <a:t>الأطراف الفاعلة: الشركاء المجتمعيون</a:t>
            </a:r>
          </a:p>
          <a:p>
            <a:pPr marL="0" indent="0" algn="r" rtl="1">
              <a:buNone/>
            </a:pPr>
            <a:r>
              <a:rPr lang="ar-EG" dirty="0"/>
              <a:t>النقابات العمالية واتحادات أرباب العمل يتناقشون فيما بينهم ومع الدولة بشأن </a:t>
            </a:r>
            <a:r>
              <a:rPr lang="ar-EG" u="sng" dirty="0"/>
              <a:t>المعايير ذات الصلة للتدريب داخل الشركات</a:t>
            </a:r>
          </a:p>
          <a:p>
            <a:pPr lvl="1" algn="r" rtl="1">
              <a:buFont typeface="Wingdings 3" panose="05040102010807070707" pitchFamily="18" charset="2"/>
              <a:buChar char=""/>
            </a:pPr>
            <a:r>
              <a:rPr lang="ar-EG" dirty="0"/>
              <a:t>محتويات التدريب</a:t>
            </a:r>
          </a:p>
          <a:p>
            <a:pPr lvl="1" algn="r" rtl="1">
              <a:buFont typeface="Wingdings 3" panose="05040102010807070707" pitchFamily="18" charset="2"/>
              <a:buChar char=""/>
            </a:pPr>
            <a:r>
              <a:rPr lang="ar-EG" dirty="0"/>
              <a:t>بدل/ راتب التدريب</a:t>
            </a:r>
          </a:p>
          <a:p>
            <a:pPr lvl="1" algn="r" rtl="1">
              <a:buFont typeface="Wingdings 3" panose="05040102010807070707" pitchFamily="18" charset="2"/>
              <a:buChar char=""/>
            </a:pPr>
            <a:r>
              <a:rPr lang="ar-EG" dirty="0"/>
              <a:t>الإشراف على التدريب في الشركة</a:t>
            </a:r>
          </a:p>
          <a:p>
            <a:pPr lvl="1" algn="r" rtl="1">
              <a:buFont typeface="Wingdings 3" panose="05040102010807070707" pitchFamily="18" charset="2"/>
              <a:buChar char=""/>
            </a:pPr>
            <a:r>
              <a:rPr lang="ar-EG" dirty="0"/>
              <a:t>المشاركة في لجنة الامتحانات</a:t>
            </a:r>
          </a:p>
          <a:p>
            <a:pPr rtl="1"/>
            <a:endParaRPr lang="ar-EG" dirty="0"/>
          </a:p>
          <a:p>
            <a:pPr rtl="1"/>
            <a:endParaRPr lang="ar-EG" dirty="0"/>
          </a:p>
          <a:p>
            <a:pPr rtl="1"/>
            <a:endParaRPr lang="ar-EG" dirty="0"/>
          </a:p>
          <a:p>
            <a:pPr rtl="1"/>
            <a:endParaRPr lang="ar-EG" dirty="0"/>
          </a:p>
          <a:p>
            <a:pPr rtl="1"/>
            <a:endParaRPr lang="ar-EG" dirty="0"/>
          </a:p>
          <a:p>
            <a:pPr rtl="1"/>
            <a:endParaRPr lang="ar-EG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0C0DCF6-3A8C-4B21-AF63-595DE7188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82" y="2393199"/>
            <a:ext cx="4497067" cy="307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92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2702</Words>
  <Application>Microsoft Office PowerPoint</Application>
  <PresentationFormat>Breitbild</PresentationFormat>
  <Paragraphs>563</Paragraphs>
  <Slides>37</Slides>
  <Notes>28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37</vt:i4>
      </vt:variant>
    </vt:vector>
  </HeadingPairs>
  <TitlesOfParts>
    <vt:vector size="44" baseType="lpstr">
      <vt:lpstr>Aptos</vt:lpstr>
      <vt:lpstr>Arial</vt:lpstr>
      <vt:lpstr>ArialMT</vt:lpstr>
      <vt:lpstr>Calibri</vt:lpstr>
      <vt:lpstr>Wingdings 3</vt:lpstr>
      <vt:lpstr>Office</vt:lpstr>
      <vt:lpstr>1_Office</vt:lpstr>
      <vt:lpstr> </vt:lpstr>
      <vt:lpstr>المحتوى</vt:lpstr>
      <vt:lpstr> </vt:lpstr>
      <vt:lpstr>القواعد</vt:lpstr>
      <vt:lpstr>القواعد</vt:lpstr>
      <vt:lpstr>القواعد</vt:lpstr>
      <vt:lpstr>القواعد</vt:lpstr>
      <vt:lpstr>القواعد</vt:lpstr>
      <vt:lpstr>القواعد</vt:lpstr>
      <vt:lpstr>القواعد</vt:lpstr>
      <vt:lpstr>القواعد</vt:lpstr>
      <vt:lpstr>القواعد</vt:lpstr>
      <vt:lpstr>القواعد</vt:lpstr>
      <vt:lpstr>القواعد</vt:lpstr>
      <vt:lpstr>القواعد</vt:lpstr>
      <vt:lpstr>PowerPoint-Präsentation</vt:lpstr>
      <vt:lpstr>دخول سوق العمل</vt:lpstr>
      <vt:lpstr>دخول سوق العمل</vt:lpstr>
      <vt:lpstr>دخول سوق العمل</vt:lpstr>
      <vt:lpstr>المسار</vt:lpstr>
      <vt:lpstr>المسار</vt:lpstr>
      <vt:lpstr>المسار</vt:lpstr>
      <vt:lpstr>المسار</vt:lpstr>
      <vt:lpstr>المسار</vt:lpstr>
      <vt:lpstr>PowerPoint-Präsentation</vt:lpstr>
      <vt:lpstr>كيف يعمل التدريب المهني المزدوج؟</vt:lpstr>
      <vt:lpstr>كيف يعمل التدريب المهني المزدوج؟</vt:lpstr>
      <vt:lpstr>ما هي أسباب نجاح التدريب المهني المزدوج في ألمانيا؟</vt:lpstr>
      <vt:lpstr>الأركان الأساسية الخمسة للتدريب المهني</vt:lpstr>
      <vt:lpstr>المميزات</vt:lpstr>
      <vt:lpstr>المميزات</vt:lpstr>
      <vt:lpstr>المميزات</vt:lpstr>
      <vt:lpstr>التحديات</vt:lpstr>
      <vt:lpstr>التحديات</vt:lpstr>
      <vt:lpstr>التحديات</vt:lpstr>
      <vt:lpstr>مزيد من المعلومات</vt:lpstr>
      <vt:lpstr>GOVET at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Hafeez, Hirra Sonya</cp:lastModifiedBy>
  <cp:revision>109</cp:revision>
  <dcterms:created xsi:type="dcterms:W3CDTF">2020-12-18T10:19:10Z</dcterms:created>
  <dcterms:modified xsi:type="dcterms:W3CDTF">2026-08-10T13:03:59Z</dcterms:modified>
</cp:coreProperties>
</file>