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handoutMasterIdLst>
    <p:handoutMasterId r:id="rId41"/>
  </p:handout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3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76074" autoAdjust="0"/>
  </p:normalViewPr>
  <p:slideViewPr>
    <p:cSldViewPr snapToGrid="0" showGuides="1">
      <p:cViewPr varScale="1">
        <p:scale>
          <a:sx n="85" d="100"/>
          <a:sy n="85" d="100"/>
        </p:scale>
        <p:origin x="1506" y="78"/>
      </p:cViewPr>
      <p:guideLst>
        <p:guide orient="horz" pos="2160"/>
        <p:guide pos="65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01C4BC8-6A7C-499B-B0DF-E672641B3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D0277D-B675-46DA-9C33-704A0C5E02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CB44-5D5A-4A91-AFD7-EEC5EBE4F21D}" type="datetimeFigureOut">
              <a:rPr lang="de-DE" smtClean="0"/>
              <a:t>18.05.2026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3DD7F4-EC71-430A-9E30-13D0AC2F81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75F2C2-A2F4-440B-A0C2-C9165557F4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FBB3A-1C7A-4CA6-AC34-04D58338742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1"/>
            <a:fld id="{B0E9FA54-641D-6241-A02F-D7EBC8BA42BD}" type="datetimeFigureOut">
              <a:rPr lang="de-DE" smtClean="0"/>
              <a:t>18.05.2026</a:t>
            </a:fld>
            <a:endParaRPr lang="ar-EG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1"/>
            <a:fld id="{41A0F3E6-BB32-6A49-8260-2D8D30743B15}" type="slidenum">
              <a:rPr lang="de-DE" smtClean="0"/>
              <a:t>‹Nr.›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1.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لجان امتحان ذات تمثيل متساوٍ، معايير تدريب مهني محددة بقرارات مشتركة، تشغيل مشترك للنظام في جميع المستويات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2.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70 %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الشركة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3.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معايير تدريب مهني، شهادة صادرة من الغرفة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4.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الشركات وخارجها، معلمون حكوميون في المدارس المهنية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5.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تقارير بيانات، تقرير عن التدريب المهني، معايير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المعهد الاتحادي للتعليم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BIBB)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تعريف المهنة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 </a:t>
            </a: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ما هي المهارات التي يجب تعليمها؟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المحتويات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ما هي المهارات المحددة والإنجازات التي يجب التمكّن منها؟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المعارف الخاضعة للامتحان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ما هي المعارف التي تجهّز المتدربين على أفضل وجه لأداء امتحان التخرج؟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13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/>
              <a:t>تحدد </a:t>
            </a:r>
            <a:r>
              <a:rPr lang="ar-EG" dirty="0"/>
              <a:t>"</a:t>
            </a:r>
            <a:r>
              <a:rPr lang="ar-SA" dirty="0"/>
              <a:t>المجالات التعليمية</a:t>
            </a:r>
            <a:r>
              <a:rPr lang="ar-EG" dirty="0"/>
              <a:t>" </a:t>
            </a:r>
            <a:r>
              <a:rPr lang="ar-SA" dirty="0"/>
              <a:t>محتويات الخطة التعليمية الإطارية</a:t>
            </a:r>
            <a:r>
              <a:rPr lang="ar-EG" dirty="0"/>
              <a:t>.</a:t>
            </a:r>
          </a:p>
          <a:p>
            <a:pPr rtl="1"/>
            <a:endParaRPr lang="ar-EG" dirty="0"/>
          </a:p>
          <a:p>
            <a:pPr algn="r" rtl="1"/>
            <a:r>
              <a:rPr lang="ar-SA" dirty="0"/>
              <a:t>عند الضرورة يتم توضيح موضوع </a:t>
            </a:r>
            <a:r>
              <a:rPr lang="ar-EG" dirty="0"/>
              <a:t>"</a:t>
            </a:r>
            <a:r>
              <a:rPr lang="ar-SA" dirty="0"/>
              <a:t>المجالات التعليمية</a:t>
            </a:r>
            <a:r>
              <a:rPr lang="ar-EG" dirty="0"/>
              <a:t>" </a:t>
            </a:r>
            <a:r>
              <a:rPr lang="ar-SA" dirty="0"/>
              <a:t>في هذا الموضع</a:t>
            </a:r>
            <a:r>
              <a:rPr lang="ar-EG" dirty="0"/>
              <a:t>.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محفزات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التدريب المهني يؤمن الوضع الاجتماعي للشباب الصغار ضمن المواطنين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لا يمكن للدولة وحدها ضمان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التكاليف والصلاحيات</a:t>
            </a:r>
          </a:p>
          <a:p>
            <a:pPr rtl="1"/>
            <a:endParaRPr lang="ar-EG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إجراءات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ضمان الاستمرارية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دخول التعليم العالي للمتدربين بعد التخرج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بدء التدريب المهني المزدوج بغض النظر عن الشهادات السابقة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17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توقعات الشباب وأهدافهم بخصوص الحصول على فرصة تدريب مهني متنوعة ومتعددة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algn="r" rtl="1"/>
            <a:r>
              <a:rPr lang="ar-EG" dirty="0"/>
              <a:t> 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تعلم شيء عملي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كسب مال خاص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الاستقلال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تحقيق الحلم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المكانة الاجتماعية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تلبية الواجب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18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يوجد هنا أيضًا دوافع ذاتية أخرى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نبحث عن موظفين مخلصين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نحن أفضل من يعرف المؤهلات المطلوبة لدينا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نرغب في التعامل بمسؤولية اجتماعية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نتلمس مساهمات الشباب وقدرتهم الابتكارية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نوفر تكاليف التدريب على العمل وتحويل المسار التعليمي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19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كما ينظم عقد التدريب المهني ما يلي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الحق في الإجازات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الشروط المحتملة لإنهاء علاقة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يشبه عقد التدريب المهني عقد العمل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ويُعد أساس التعلم في الشركة في أثناء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يُسجل عقد التدريب المهني في الغرف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20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الأُسس القانونية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EG" dirty="0"/>
              <a:t>... </a:t>
            </a:r>
            <a:r>
              <a:rPr lang="ar-SA" dirty="0"/>
              <a:t>للتدريب المهني في الشركة </a:t>
            </a:r>
            <a:r>
              <a:rPr lang="ar-EG" dirty="0"/>
              <a:t>&gt; </a:t>
            </a:r>
            <a:r>
              <a:rPr lang="ar-SA" dirty="0"/>
              <a:t>عقد تدريب مهني</a:t>
            </a:r>
          </a:p>
          <a:p>
            <a:pPr algn="r" rtl="1"/>
            <a:r>
              <a:rPr lang="ar-EG" dirty="0"/>
              <a:t>... </a:t>
            </a:r>
            <a:r>
              <a:rPr lang="ar-SA" dirty="0"/>
              <a:t>للمدرسة المهنية </a:t>
            </a:r>
            <a:r>
              <a:rPr lang="ar-EG" dirty="0"/>
              <a:t>&gt; </a:t>
            </a:r>
            <a:r>
              <a:rPr lang="ar-SA" dirty="0"/>
              <a:t>التعليم الإلزامي</a:t>
            </a:r>
          </a:p>
          <a:p>
            <a:pPr rtl="1"/>
            <a:endParaRPr lang="ar-EG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التقسيم الزماني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SA" dirty="0"/>
              <a:t>مثلًا</a:t>
            </a:r>
            <a:r>
              <a:rPr lang="ar-EG" dirty="0"/>
              <a:t>:</a:t>
            </a:r>
          </a:p>
          <a:p>
            <a:pPr rtl="1"/>
            <a:endParaRPr lang="ar-EG" dirty="0"/>
          </a:p>
          <a:p>
            <a:pPr algn="r" rtl="1"/>
            <a:r>
              <a:rPr lang="ar-SA" dirty="0"/>
              <a:t>من الاثنين إلى الأربعاء</a:t>
            </a:r>
            <a:r>
              <a:rPr lang="ar-EG" dirty="0"/>
              <a:t>: </a:t>
            </a:r>
            <a:r>
              <a:rPr lang="ar-SA" dirty="0"/>
              <a:t>في الشركة</a:t>
            </a:r>
          </a:p>
          <a:p>
            <a:pPr algn="r" rtl="1"/>
            <a:r>
              <a:rPr lang="ar-SA" dirty="0"/>
              <a:t>الخميس والجمعة</a:t>
            </a:r>
            <a:r>
              <a:rPr lang="ar-EG" dirty="0"/>
              <a:t>: </a:t>
            </a:r>
            <a:r>
              <a:rPr lang="ar-SA" dirty="0"/>
              <a:t>في المدرسة المهنية</a:t>
            </a:r>
          </a:p>
          <a:p>
            <a:pPr rtl="1"/>
            <a:endParaRPr lang="ar-EG" dirty="0"/>
          </a:p>
          <a:p>
            <a:pPr algn="r" rtl="1"/>
            <a:r>
              <a:rPr lang="ar-SA" dirty="0"/>
              <a:t>البديل</a:t>
            </a:r>
            <a:r>
              <a:rPr lang="ar-EG" dirty="0"/>
              <a:t>: </a:t>
            </a:r>
            <a:r>
              <a:rPr lang="ar-SA" dirty="0"/>
              <a:t>درس الكتلة الواحدة</a:t>
            </a:r>
          </a:p>
          <a:p>
            <a:pPr rtl="1"/>
            <a:endParaRPr lang="ar-EG" dirty="0"/>
          </a:p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التدريب المهني في الشركة والدراسة في المدرسة المهنية يلبيان معايير التدريب المهني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21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مهم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لا توجد مساهمة من قِبل طاقم التدريس والتدريب المعنيين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!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للتذكير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ar-AE" sz="1200" b="0" i="0" u="none" strike="noStrike" baseline="0" dirty="0">
                <a:latin typeface="ArialMT"/>
              </a:rPr>
              <a:t>وفقا لمنتدى </a:t>
            </a:r>
            <a:r>
              <a:rPr lang="de-DE" sz="1200" b="0" i="0" u="none" strike="noStrike" baseline="0" dirty="0">
                <a:latin typeface="Aptos"/>
              </a:rPr>
              <a:t>IAB </a:t>
            </a:r>
            <a:r>
              <a:rPr lang="de-DE" sz="1200" b="0" i="0" u="none" strike="noStrike" baseline="0" dirty="0">
                <a:latin typeface="ArialMT"/>
              </a:rPr>
              <a:t>، </a:t>
            </a:r>
            <a:r>
              <a:rPr lang="ar-AE" sz="1200" b="0" i="0" u="none" strike="noStrike" baseline="0" dirty="0">
                <a:latin typeface="ArialMT"/>
              </a:rPr>
              <a:t>يعمل </a:t>
            </a:r>
            <a:r>
              <a:rPr lang="ar-AE" sz="1200" b="0" i="0" u="none" strike="noStrike" baseline="0" dirty="0">
                <a:latin typeface="Aptos"/>
              </a:rPr>
              <a:t>85 </a:t>
            </a:r>
            <a:r>
              <a:rPr lang="ar-AE" sz="1200" b="0" i="0" u="none" strike="noStrike" baseline="0" dirty="0">
                <a:latin typeface="ArialMT"/>
              </a:rPr>
              <a:t>% من الخريجين في عام </a:t>
            </a:r>
            <a:r>
              <a:rPr lang="ar-AE" sz="1200" b="0" i="0" u="none" strike="noStrike" baseline="0" dirty="0">
                <a:latin typeface="Aptos"/>
              </a:rPr>
              <a:t>2020 </a:t>
            </a:r>
            <a:r>
              <a:rPr lang="ar-AE" sz="1200" b="0" i="0" u="none" strike="noStrike" baseline="0" dirty="0">
                <a:latin typeface="ArialMT"/>
              </a:rPr>
              <a:t>في وظائف تمتاز بخضوعها للتأمين الاجتماعي .</a:t>
            </a:r>
            <a:br>
              <a:rPr lang="de-DE" dirty="0"/>
            </a:br>
            <a:endParaRPr lang="ar-EG" dirty="0">
              <a:effectLst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9</a:t>
            </a:r>
            <a:r>
              <a:rPr lang="ar-EG" sz="1200" kern="1200">
                <a:solidFill>
                  <a:schemeClr val="tx1"/>
                </a:solidFill>
                <a:effectLst/>
                <a:latin typeface="+mn-lt"/>
              </a:rPr>
              <a:t>7%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من جميع المتدربين تعينهم شركة التدريب المهني لديها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ar-EG" dirty="0"/>
              <a:t> </a:t>
            </a:r>
            <a:br>
              <a:rPr lang="de-DE" dirty="0"/>
            </a:br>
            <a:r>
              <a:rPr lang="de-DE" dirty="0"/>
              <a:t> </a:t>
            </a:r>
            <a:endParaRPr lang="ar-EG" dirty="0"/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للتذكير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dirty="0"/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تعد الغرف ممثلة عن الاقتصاد، وتعد النقابات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/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ممثلو الموظفين والاتحادات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/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ممثلو أرباب العمل هم الشركاء المجتمعيون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وهم بذلك يحققون التوافق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dirty="0"/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الخلاصة الأولى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يتشكل التدريب المهني المزدوج في الأساس على يد أولئك المعنيين المباشرين وأولئك الذين هم أفضل الناس معرفة باحتياجات سوق العمل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الخلاصة الثانية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جميع القرارات المتعلقة بالتدريب المهني يتم اتخاذها بمبدأ التوافق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الخلاصة الثالثة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تُطبق المعايير في جميع أنحاء ألمانيا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ويتم تحديثها بانتظام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ar-EG" dirty="0"/>
              <a:t> 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27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51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من السكان قد بدأو تدريبًا مهنيًا مزدوجًا في حياتهم</a:t>
            </a:r>
          </a:p>
          <a:p>
            <a:pPr algn="r" rtl="1"/>
            <a:r>
              <a:rPr lang="ar-EG" dirty="0"/>
              <a:t> </a:t>
            </a: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AE" sz="1800" b="0" i="0" u="none" strike="noStrike" baseline="0" dirty="0">
                <a:latin typeface="ArialMT"/>
              </a:rPr>
              <a:t>وفقا لمنتدى </a:t>
            </a:r>
            <a:r>
              <a:rPr lang="de-DE" sz="1800" b="0" i="0" u="none" strike="noStrike" baseline="0" dirty="0">
                <a:latin typeface="Aptos"/>
              </a:rPr>
              <a:t>IAB </a:t>
            </a:r>
            <a:r>
              <a:rPr lang="de-DE" sz="1800" b="0" i="0" u="none" strike="noStrike" baseline="0" dirty="0">
                <a:latin typeface="ArialMT"/>
              </a:rPr>
              <a:t>، </a:t>
            </a:r>
            <a:r>
              <a:rPr lang="ar-AE" sz="1800" b="0" i="0" u="none" strike="noStrike" baseline="0" dirty="0">
                <a:latin typeface="ArialMT"/>
              </a:rPr>
              <a:t>يعمل </a:t>
            </a:r>
            <a:r>
              <a:rPr lang="ar-AE" sz="1800" b="0" i="0" u="none" strike="noStrike" baseline="0" dirty="0">
                <a:latin typeface="Aptos"/>
              </a:rPr>
              <a:t>85 </a:t>
            </a:r>
            <a:r>
              <a:rPr lang="ar-AE" sz="1800" b="0" i="0" u="none" strike="noStrike" baseline="0" dirty="0">
                <a:latin typeface="ArialMT"/>
              </a:rPr>
              <a:t>% من الخريجين في عام </a:t>
            </a:r>
            <a:r>
              <a:rPr lang="ar-AE" sz="1800" b="0" i="0" u="none" strike="noStrike" baseline="0" dirty="0">
                <a:latin typeface="Aptos"/>
              </a:rPr>
              <a:t>2020 </a:t>
            </a:r>
            <a:r>
              <a:rPr lang="ar-AE" sz="1800" b="0" i="0" u="none" strike="noStrike" baseline="0" dirty="0">
                <a:latin typeface="ArialMT"/>
              </a:rPr>
              <a:t>في وظائف تمتاز بخضوعها للتأمين الاجتماعي .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</a:b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</a:br>
            <a:endParaRPr lang="ar-EG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الأثر الإيجابي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تبلغ نسبة بطالة الشباب في ألمانيا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5,7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فقط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(2025) </a:t>
            </a:r>
            <a:endParaRPr lang="ar-SA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5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الطلب على العمالة المتخصصة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تُعد ألمانيا بلدًا صناعيًا متطورًا تتميز بطبقة متوسطة قوية.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الكسب المتبادل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يتعلم المتدربون "في بيئة العمل" ويندمجون في إجراءات العمل. وتدرب الشركات عمالتها المستقبلية وفقًا لاحتياجاتها الخاصة</a:t>
            </a:r>
          </a:p>
          <a:p>
            <a:pPr algn="r" rtl="1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طاقم تدريب مهني مؤهل &gt;&gt;&gt;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المدربون "متخصصون" ومرّوا بأنفسهم بتجربة تدريب مهني وهم على دراية بالشركة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معلومات إضافية: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مع أن الدولة تدير عملية التدريب المهني لكونها المشرّع وتضع الإطار في هذا السياق، إلا أنها تترك القرارات الجوهرية لأصحاب المصلحة المباشرين.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1.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لجان امتحان ذات تمثيل متساوٍ، معايير تدريب مهني محددة بقرارات مشتركة، تشغيل مشترك للنظام في جميع المستويات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2.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70 %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الشركة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3.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معايير تدريب مهني، شهادة صادرة من الغرفة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4.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الشركات وخارجها، معلمون حكوميون في المدارس المهنية</a:t>
            </a: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b="1" kern="1200" dirty="0">
                <a:solidFill>
                  <a:schemeClr val="tx1"/>
                </a:solidFill>
                <a:effectLst/>
                <a:latin typeface="+mn-lt"/>
              </a:rPr>
              <a:t>5. &gt;&gt;&gt;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تقارير بيانات، تقرير عن التدريب المهني، معايير التدريب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المعهد الاتحادي للتعليم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BIBB)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29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مميزات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مستوى عالٍ من التماهي مع شركة التدريب المهني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التدريب المهني كأساس لإجراءات تكميلية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30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ميزة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خفض تكاليف التوظيف وتحويل المسار التعليمي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31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ميزة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مؤشر مبكر للتطورات في الاقتصاد وسوق العمل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التفاوت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2025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84,400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متقدم بدون فرصة تدريب مهني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الدخول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نقص المهارات غير الرسمية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الانضباط، الموثوقية، المعارف الأساسية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القراءة والكتابة والحساب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المتطلبات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مثل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معرفة بتكنولوجيا المعلومات، معرفة بلغات أجنبية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التعلم طوال العمر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خاصةً للمتقدمين كبار السن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33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التفاوت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في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عام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2010،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كان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هناك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19,800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مكان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شاغر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للتدريب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المهني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،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في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حين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تضاعف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هذا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العدد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تقريبًا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ثلاث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مرات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ليصل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إلى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54,400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مكانًا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بحلول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عام</a:t>
            </a:r>
            <a:r>
              <a:rPr lang="de-DE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2025.</a:t>
            </a:r>
          </a:p>
          <a:p>
            <a:pPr lvl="0" algn="r" rtl="1"/>
            <a:endParaRPr lang="de-DE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pPr lvl="0" algn="r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التأهل للتدريب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"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نقص المهارات الاجتماعية، المعارف الأساسية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الاحتواء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زيادة استهلاك للعاملين وللوقت، وتأهيلات خاصة لطاقم المدربين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التحول الديموغرافي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قلة الشباب الذين يمكنهم الالتحاق بالتدريب المهني، وعدم القدرة على تلبية احتياجات سوق العمل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الميل نحو التحول الأكاديمي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يميل الناس حاليًا إلى تجنب التدريب المهني والتوجه إلى الجامعة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فروق إقليمية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العرض والطلب على فرص التدريب المهني</a:t>
            </a:r>
          </a:p>
          <a:p>
            <a:pPr lvl="0"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الاحتواء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&gt;&gt;&gt;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كواجب مجتمعي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35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36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7007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متوسط عمر المتدربين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19.9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سنة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(2024) </a:t>
            </a:r>
            <a:endParaRPr lang="ar-SA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يبلغ متوسط حجم الاستثمار السنوي في كل متدرب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26,210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يورو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(2022/2023) </a:t>
            </a:r>
            <a:endParaRPr lang="ar-SA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69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%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منه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حوالي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18,124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يورو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تعود في صورة أرباح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المساهمة الانتاجية للمتدربين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algn="r" rtl="1"/>
            <a:r>
              <a:rPr lang="ar-EG" sz="120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وهذا يعني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ميزة تنافسية دولية للشركات الصغيرة والمتوسطة الألمانية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تدريب طاقم عمل مستقبلي وفقًا لحاجة الشركة الخاصة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خفض الاستثمار في سوق العمالة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6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الأطراف الفاعلة الثلاثة يؤمّنون توفير الشروط الإطارية للتدريب المهني من خلال توزيع أدوار واضح المعالم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تقع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"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الملكية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"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في يد جميع الأطراف الفاعلة الثلاثة؛ فجميعهم يحملونها ويتحملون المسؤولية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هؤلاء يضمنون استمرار القدرة الابتكارية للنظام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هؤلاء يضمنون تطبيق معايير الجودة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7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تصدر إشارة تطوير معايير التدريب وتحديثها من قِبل الشركات والغرف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فهم أفضل من يعرف أي المعارف مطلوبة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مهام أخرى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دعم الشركات في البحث عن متدربين، وتسجيل عقود التدريب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الوساطة في الخلافات بين المتدربين والشركات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يستثمر الاقتصاد سنويًا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9.7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مليار يورو في التدريب المهني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(2024) </a:t>
            </a:r>
            <a:endParaRPr lang="ar-SA" sz="1200" kern="1200" dirty="0">
              <a:solidFill>
                <a:schemeClr val="tx1"/>
              </a:solidFill>
              <a:effectLst/>
              <a:latin typeface="+mn-lt"/>
            </a:endParaRP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8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u="none" strike="noStrike" kern="1200" dirty="0">
                <a:solidFill>
                  <a:schemeClr val="tx1"/>
                </a:solidFill>
                <a:effectLst/>
                <a:latin typeface="+mn-lt"/>
              </a:rPr>
              <a:t> </a:t>
            </a:r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يقود المعهد الاتحادي للتدريب المهني عملية التصويت على أي لوائح تدريب جديدة والموافقة عليها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يشارك الشركاء الاقتصاديون والمجتمعيون في العملية الإجمالية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9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تفصيلية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التمويل من قِبل الدولة يبلغ حوالي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4.4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مليار يورو، منها أكثر من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3.4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مليار يورو موجهة إلى 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1550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مدرسة مهنية وحوالي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</a:rPr>
              <a:t>0.9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 مليار يورو لصالح إجراءات التشغيل والإشراف والدعم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تُصدّق الدولة على قانون التعليم المهني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10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تلخيصًا للشرائح السابقة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algn="r" rtl="1"/>
            <a:r>
              <a:rPr lang="ar-EG" dirty="0"/>
              <a:t> </a:t>
            </a: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تتفق ثلاثة أطراف فاعلة رئيسية لها نفس المستوى من الصلاحيات على المعايير الأساسية للتدريب المهني المزدوج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وتلبي هذه المعايير الطلبات المحددة من بيئة العمل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. </a:t>
            </a:r>
            <a:endParaRPr lang="ar-EG" dirty="0"/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11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</a:rPr>
              <a:t>معلومات إضافية</a:t>
            </a:r>
            <a:r>
              <a:rPr lang="ar-EG" sz="1200" u="sng" kern="1200" dirty="0"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مدة تطوير المعايير وتطبيقها تبلغ بحد أقصى عامًا واحدًا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يتم تكييف المعايير في مقري التعليم على متطلبات بيئة العمل بأسلوب مرن</a:t>
            </a:r>
          </a:p>
          <a:p>
            <a:pPr rtl="1"/>
            <a:endParaRPr lang="ar-E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&gt;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يجري المعهد الاتحادي للتعليم المهني</a:t>
            </a:r>
            <a:r>
              <a:rPr lang="ar-EG" sz="1200" kern="1200" dirty="0">
                <a:solidFill>
                  <a:schemeClr val="tx1"/>
                </a:solidFill>
                <a:effectLst/>
                <a:latin typeface="+mn-lt"/>
              </a:rPr>
              <a:t> (BIBB)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</a:rPr>
              <a:t>باستمرار أبحاثًا حول التغيرات في العمل والتدريب المهني؛ وتدخل المعرفة ضمن هذه العملية</a:t>
            </a:r>
          </a:p>
          <a:p>
            <a:pPr rtl="1"/>
            <a:endParaRPr lang="ar-E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1"/>
            <a:fld id="{41A0F3E6-BB32-6A49-8260-2D8D30743B15}" type="slidenum">
              <a:rPr lang="de-DE" smtClean="0"/>
              <a:t>12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466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المكتب المركزي للحكومة الاتحادية من أجل التعاون الدولي في التعليم المهني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German Office for international Cooperation</a:t>
            </a:r>
            <a:r>
              <a:rPr lang="ar-EG" dirty="0"/>
              <a:t> </a:t>
            </a:r>
            <a:br>
              <a:rPr dirty="0"/>
            </a:br>
            <a:r>
              <a:rPr kumimoji="0" lang="ar-E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 Vocational Education and Training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1" r:id="rId4"/>
    <p:sldLayoutId id="2147483672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et.international/de/54899.php" TargetMode="External"/><Relationship Id="rId13" Type="http://schemas.openxmlformats.org/officeDocument/2006/relationships/hyperlink" Target="http://www.gesetze-im-internet.de/betrvg/" TargetMode="External"/><Relationship Id="rId18" Type="http://schemas.openxmlformats.org/officeDocument/2006/relationships/hyperlink" Target="mailto:govet@bibb.de" TargetMode="External"/><Relationship Id="rId3" Type="http://schemas.openxmlformats.org/officeDocument/2006/relationships/hyperlink" Target="https://www.bibb.de/datenreport/de/index.php" TargetMode="External"/><Relationship Id="rId7" Type="http://schemas.openxmlformats.org/officeDocument/2006/relationships/hyperlink" Target="https://www.bibb.de/dienst/publikationen/de/19200" TargetMode="External"/><Relationship Id="rId12" Type="http://schemas.openxmlformats.org/officeDocument/2006/relationships/hyperlink" Target="http://www.gesetze-im-internet.de/tvg/index.html" TargetMode="External"/><Relationship Id="rId17" Type="http://schemas.openxmlformats.org/officeDocument/2006/relationships/hyperlink" Target="https://www.bibb.de/en/index.php" TargetMode="External"/><Relationship Id="rId2" Type="http://schemas.openxmlformats.org/officeDocument/2006/relationships/notesSlide" Target="../notesSlides/notesSlide28.xml"/><Relationship Id="rId16" Type="http://schemas.openxmlformats.org/officeDocument/2006/relationships/hyperlink" Target="https://www.bmftr.bund.de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mbfsfj.bund.de/bmbfsfj/service/publikationen/berufsbildungsbericht-2026-285646" TargetMode="External"/><Relationship Id="rId11" Type="http://schemas.openxmlformats.org/officeDocument/2006/relationships/hyperlink" Target="http://www.gesetze-im-internet.de/ihkg/index.html" TargetMode="External"/><Relationship Id="rId5" Type="http://schemas.openxmlformats.org/officeDocument/2006/relationships/hyperlink" Target="https://www.datenportal.bmbf.de/portal/en/index.html" TargetMode="External"/><Relationship Id="rId15" Type="http://schemas.openxmlformats.org/officeDocument/2006/relationships/hyperlink" Target="https://www.bmbfsfj.bund.de/bmbfsfj/meta/en" TargetMode="External"/><Relationship Id="rId10" Type="http://schemas.openxmlformats.org/officeDocument/2006/relationships/hyperlink" Target="http://www.gesetze-im-internet.de/jarbschg/index.html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s://www.govet.international/de/54887.php" TargetMode="External"/><Relationship Id="rId14" Type="http://schemas.openxmlformats.org/officeDocument/2006/relationships/hyperlink" Target="https://www.govet.international/en/index.php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pPr algn="r" rtl="1"/>
            <a:r>
              <a:rPr lang="ar-EG" sz="2800" dirty="0"/>
              <a:t>التدريب المهني المزدوج في ألمانيا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ar-EG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A0541A-7255-40AD-9919-7B0DF6CC2194}"/>
              </a:ext>
            </a:extLst>
          </p:cNvPr>
          <p:cNvSpPr txBox="1"/>
          <p:nvPr/>
        </p:nvSpPr>
        <p:spPr>
          <a:xfrm>
            <a:off x="3689490" y="6368907"/>
            <a:ext cx="490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b="1" i="1" dirty="0">
                <a:solidFill>
                  <a:srgbClr val="FF0000"/>
                </a:solidFill>
              </a:rPr>
              <a:t>المكتب الألماني للتعاون الدولي في التعليم والتدريب المهني 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93" y="1449327"/>
            <a:ext cx="10521108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الأطراف الفاعلة</a:t>
            </a:r>
            <a:r>
              <a:rPr lang="ar-EG" b="1" dirty="0"/>
              <a:t>: </a:t>
            </a:r>
            <a:r>
              <a:rPr lang="ar-SA" b="1" dirty="0"/>
              <a:t>الدولة </a:t>
            </a:r>
            <a:r>
              <a:rPr lang="ar-EG" b="1" dirty="0"/>
              <a:t>- </a:t>
            </a:r>
            <a:r>
              <a:rPr lang="ar-SA" b="1" dirty="0"/>
              <a:t>محدد الإطار</a:t>
            </a:r>
          </a:p>
          <a:p>
            <a:pPr marL="0" indent="0" rtl="1">
              <a:buNone/>
            </a:pPr>
            <a:endParaRPr lang="ar-EG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تناقش </a:t>
            </a:r>
            <a:r>
              <a:rPr lang="ar-EG" dirty="0"/>
              <a:t>لائحة التدريب مع الشركاء المجتمعيين (التدريب داخل الشركات)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تضع أطر التدريب المهني في المدارس المهنية: </a:t>
            </a:r>
            <a:r>
              <a:rPr lang="ar-EG" u="sng" dirty="0"/>
              <a:t>الخطة التعليمية الإطارية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تمول نظام التعليم والتدريب المهني العام وتنظمه وتتحقق منه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ترعى البحث العلمي في التعليم المهني (المعهد الاتحادي للتعليم المهني BIBB)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تدعم البحث عن فرص التدريب المهني (مثلًا للشباب والعاطلين عن العمل والأشخاص المتعثرين)</a:t>
            </a:r>
          </a:p>
          <a:p>
            <a:pPr marL="0" indent="0" rtl="1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72" y="1354347"/>
            <a:ext cx="9677541" cy="4306678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الإطار</a:t>
            </a:r>
            <a:r>
              <a:rPr lang="ar-EG" b="1" dirty="0"/>
              <a:t>: </a:t>
            </a:r>
            <a:r>
              <a:rPr lang="ar-SA" b="1" dirty="0"/>
              <a:t>المعايير</a:t>
            </a:r>
          </a:p>
          <a:p>
            <a:pPr marL="0" indent="0" rtl="1">
              <a:buNone/>
            </a:pP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تحدد طريقة تطبيق التدريب المهني المزدوج في الشركات والمدارس المهنية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تضمن الرقابة على الجودة ودعم التدريب المهني المزدوج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سارية و</a:t>
            </a:r>
            <a:r>
              <a:rPr lang="ar-SA" dirty="0"/>
              <a:t>إلزامية</a:t>
            </a:r>
            <a:r>
              <a:rPr lang="ar-EG" dirty="0"/>
              <a:t> </a:t>
            </a:r>
            <a:r>
              <a:rPr lang="ar-SA" dirty="0"/>
              <a:t>في جميع أنحاء ألمانيا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02589"/>
            <a:ext cx="9793287" cy="4358436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الإطار</a:t>
            </a:r>
            <a:r>
              <a:rPr lang="ar-EG" b="1" dirty="0"/>
              <a:t>: </a:t>
            </a:r>
            <a:r>
              <a:rPr lang="ar-SA" b="1" dirty="0"/>
              <a:t>المعايير </a:t>
            </a:r>
            <a:r>
              <a:rPr lang="ar-EG" b="1" dirty="0"/>
              <a:t>- </a:t>
            </a:r>
            <a:r>
              <a:rPr lang="ar-SA" b="1" dirty="0"/>
              <a:t>النشأة</a:t>
            </a:r>
            <a:r>
              <a:rPr lang="ar-EG" b="1" dirty="0"/>
              <a:t> </a:t>
            </a:r>
          </a:p>
          <a:p>
            <a:pPr marL="0" indent="0" rtl="1">
              <a:buNone/>
            </a:pPr>
            <a:endParaRPr lang="ar-EG" sz="1400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b="1" dirty="0"/>
              <a:t>1. </a:t>
            </a:r>
            <a:r>
              <a:rPr lang="ar-SA" dirty="0"/>
              <a:t>يحدد</a:t>
            </a:r>
            <a:r>
              <a:rPr lang="ar-EG" dirty="0"/>
              <a:t> </a:t>
            </a:r>
            <a:r>
              <a:rPr lang="ar-SA" b="1" dirty="0"/>
              <a:t>أرباب العمل</a:t>
            </a:r>
            <a:r>
              <a:rPr lang="ar-EG" dirty="0"/>
              <a:t> </a:t>
            </a:r>
            <a:r>
              <a:rPr lang="ar-SA" dirty="0"/>
              <a:t>في شركاتهم مهام</a:t>
            </a:r>
            <a:r>
              <a:rPr lang="ar-EG" dirty="0"/>
              <a:t> العمل/التدريب المطلوبة</a:t>
            </a:r>
            <a:r>
              <a:rPr lang="ar-SA" dirty="0"/>
              <a:t> و</a:t>
            </a:r>
            <a:r>
              <a:rPr lang="ar-EG" dirty="0"/>
              <a:t>ال</a:t>
            </a:r>
            <a:r>
              <a:rPr lang="ar-SA" dirty="0"/>
              <a:t>مؤهلات جديدة</a:t>
            </a:r>
            <a:r>
              <a:rPr lang="ar-EG" dirty="0"/>
              <a:t>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b="1" dirty="0"/>
              <a:t>2. </a:t>
            </a:r>
            <a:r>
              <a:rPr lang="ar-EG" dirty="0"/>
              <a:t>يناقش </a:t>
            </a:r>
            <a:r>
              <a:rPr lang="ar-SA" b="1" dirty="0"/>
              <a:t>الشركاء المجتمعيون </a:t>
            </a:r>
            <a:r>
              <a:rPr lang="ar-SA" dirty="0"/>
              <a:t>معايير التدريب الجديدة </a:t>
            </a:r>
            <a:r>
              <a:rPr lang="ar-EG" dirty="0"/>
              <a:t>داخل</a:t>
            </a:r>
            <a:r>
              <a:rPr lang="ar-SA" dirty="0"/>
              <a:t> الشركات والمقدمة من قِبل المعهد الاتحادي للتعليم المهني</a:t>
            </a:r>
            <a:r>
              <a:rPr lang="ar-EG" dirty="0"/>
              <a:t> (BIBB)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b="1" dirty="0"/>
              <a:t>3. </a:t>
            </a:r>
            <a:r>
              <a:rPr lang="ar-SA" dirty="0"/>
              <a:t>تنسّق</a:t>
            </a:r>
            <a:r>
              <a:rPr lang="ar-EG" dirty="0"/>
              <a:t> </a:t>
            </a:r>
            <a:r>
              <a:rPr lang="ar-SA" b="1" dirty="0"/>
              <a:t>الدولة</a:t>
            </a:r>
            <a:r>
              <a:rPr lang="ar-EG" dirty="0"/>
              <a:t> </a:t>
            </a:r>
            <a:r>
              <a:rPr lang="ar-SA" dirty="0"/>
              <a:t>الخطط التعليمية الإطارية بناءا على لوائح التدريب المهني المحددة حديثًا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SA" b="1" dirty="0"/>
              <a:t>يتم تثبيت المعايير المعتمدة في لوائح التدريب المهني </a:t>
            </a:r>
            <a:r>
              <a:rPr lang="ar-EG" b="1" dirty="0"/>
              <a:t>(</a:t>
            </a:r>
            <a:r>
              <a:rPr lang="ar-SA" b="1" dirty="0"/>
              <a:t>الشركات</a:t>
            </a:r>
            <a:r>
              <a:rPr lang="ar-EG" b="1" dirty="0"/>
              <a:t>) </a:t>
            </a:r>
            <a:r>
              <a:rPr lang="ar-SA" b="1" dirty="0"/>
              <a:t>وفي الخطط التعيلمية الإطارية </a:t>
            </a:r>
            <a:r>
              <a:rPr lang="ar-EG" b="1" dirty="0"/>
              <a:t>(</a:t>
            </a:r>
            <a:r>
              <a:rPr lang="ar-SA" b="1" dirty="0"/>
              <a:t>المدارس المهنية</a:t>
            </a:r>
            <a:r>
              <a:rPr lang="ar-EG" b="1" dirty="0"/>
              <a:t>).</a:t>
            </a:r>
          </a:p>
          <a:p>
            <a:pPr rtl="1"/>
            <a:endParaRPr lang="ar-EG" dirty="0"/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00995"/>
            <a:ext cx="9793287" cy="416002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الإطار</a:t>
            </a:r>
            <a:r>
              <a:rPr lang="ar-EG" b="1" dirty="0"/>
              <a:t>: </a:t>
            </a:r>
            <a:r>
              <a:rPr lang="ar-SA" b="1" dirty="0"/>
              <a:t>المعايير </a:t>
            </a:r>
            <a:r>
              <a:rPr lang="ar-EG" b="1" dirty="0"/>
              <a:t>- </a:t>
            </a:r>
            <a:r>
              <a:rPr lang="ar-SA" b="1" dirty="0"/>
              <a:t>لوائح التدريب المهني</a:t>
            </a:r>
            <a:r>
              <a:rPr lang="ar-EG" b="1" dirty="0"/>
              <a:t> 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SA" dirty="0"/>
              <a:t>معايير التدريب الخاصة</a:t>
            </a:r>
            <a:r>
              <a:rPr lang="ar-EG" dirty="0"/>
              <a:t> </a:t>
            </a:r>
            <a:r>
              <a:rPr lang="ar-SA" u="sng" dirty="0"/>
              <a:t>بالتدريب المهني في الشركات</a:t>
            </a:r>
            <a:r>
              <a:rPr lang="ar-EG" dirty="0"/>
              <a:t> يتم تثبيتها </a:t>
            </a:r>
            <a:r>
              <a:rPr lang="ar-SA" dirty="0"/>
              <a:t>في</a:t>
            </a:r>
            <a:r>
              <a:rPr lang="ar-EG" dirty="0"/>
              <a:t> </a:t>
            </a:r>
            <a:r>
              <a:rPr lang="ar-SA" u="sng" dirty="0"/>
              <a:t>لوائح التدريب المهني</a:t>
            </a:r>
            <a:r>
              <a:rPr lang="ar-EG" dirty="0"/>
              <a:t>:</a:t>
            </a:r>
          </a:p>
          <a:p>
            <a:pPr marL="895350" lvl="1" indent="0" rtl="1">
              <a:buNone/>
            </a:pPr>
            <a:endParaRPr lang="ar-EG" sz="18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اسم التدريب المهني</a:t>
            </a:r>
            <a:r>
              <a:rPr lang="ar-EG" dirty="0"/>
              <a:t>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التوصيف</a:t>
            </a:r>
            <a:r>
              <a:rPr lang="ar-SA" dirty="0"/>
              <a:t> المهنى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المحتويات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المدة والتقسيم الزمني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متطلبات الامتحان</a:t>
            </a:r>
            <a:endParaRPr lang="ar-EG" dirty="0"/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88853"/>
            <a:ext cx="10132832" cy="427217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الإطار</a:t>
            </a:r>
            <a:r>
              <a:rPr lang="ar-EG" b="1" dirty="0"/>
              <a:t>: </a:t>
            </a:r>
            <a:r>
              <a:rPr lang="ar-SA" b="1" dirty="0"/>
              <a:t>المعايير </a:t>
            </a:r>
            <a:r>
              <a:rPr lang="ar-EG" b="1" dirty="0"/>
              <a:t>- </a:t>
            </a:r>
            <a:r>
              <a:rPr lang="ar-SA" b="1" dirty="0"/>
              <a:t>الخطة التعليمية الإطارية</a:t>
            </a:r>
          </a:p>
          <a:p>
            <a:pPr marL="0" indent="0" rtl="1">
              <a:buNone/>
            </a:pPr>
            <a:endParaRPr lang="ar-EG" sz="1800" b="1" dirty="0"/>
          </a:p>
          <a:p>
            <a:pPr marL="0" indent="0" algn="r" rtl="1">
              <a:buNone/>
            </a:pPr>
            <a:r>
              <a:rPr lang="ar-SA" dirty="0"/>
              <a:t>التدريب في</a:t>
            </a:r>
            <a:r>
              <a:rPr lang="ar-EG" dirty="0"/>
              <a:t> </a:t>
            </a:r>
            <a:r>
              <a:rPr lang="ar-SA" u="sng" dirty="0"/>
              <a:t>المدرسة المهنية</a:t>
            </a:r>
            <a:r>
              <a:rPr lang="ar-EG" dirty="0"/>
              <a:t> يركز على الجزء النظرى </a:t>
            </a:r>
            <a:r>
              <a:rPr lang="ar-SA" dirty="0"/>
              <a:t>عن المهنة</a:t>
            </a:r>
            <a:r>
              <a:rPr lang="ar-EG" dirty="0"/>
              <a:t> والمهارات والمعرفة العامة. </a:t>
            </a:r>
          </a:p>
          <a:p>
            <a:pPr marL="0" indent="0" algn="r" rtl="1">
              <a:buNone/>
            </a:pPr>
            <a:r>
              <a:rPr lang="ar-SA" dirty="0"/>
              <a:t>معايير التدريب المهني هذه محددة في</a:t>
            </a:r>
            <a:r>
              <a:rPr lang="ar-EG" dirty="0"/>
              <a:t> </a:t>
            </a:r>
            <a:r>
              <a:rPr lang="ar-SA" u="sng" dirty="0"/>
              <a:t>الخطة التعليمية الإطارية</a:t>
            </a:r>
            <a:r>
              <a:rPr lang="ar-EG" dirty="0"/>
              <a:t>: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الهدف التعليمي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المحتويات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المجالات التعليمية</a:t>
            </a:r>
            <a:endParaRPr lang="ar-EG" dirty="0"/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261" y="1233659"/>
            <a:ext cx="11053762" cy="1005846"/>
          </a:xfrm>
        </p:spPr>
        <p:txBody>
          <a:bodyPr/>
          <a:lstStyle/>
          <a:p>
            <a:pPr algn="r" rtl="1"/>
            <a:r>
              <a:rPr lang="ar-SA" dirty="0"/>
              <a:t>الإطار القانوني</a:t>
            </a:r>
            <a:endParaRPr lang="ar-EG" dirty="0"/>
          </a:p>
          <a:p>
            <a:pPr algn="r" rtl="1"/>
            <a:r>
              <a:rPr lang="ar-SA" dirty="0"/>
              <a:t>المادة 12 من القانون الأساسي تضمن  الحرية المهنية</a:t>
            </a:r>
            <a:endParaRPr lang="ar-EG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  <a:endParaRPr lang="ar-EG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264" y="2322635"/>
            <a:ext cx="4860000" cy="446715"/>
          </a:xfrm>
        </p:spPr>
        <p:txBody>
          <a:bodyPr/>
          <a:lstStyle/>
          <a:p>
            <a:pPr algn="r" rtl="1"/>
            <a:r>
              <a:rPr lang="ar-SA" dirty="0"/>
              <a:t>تشريعات خاصة بالشركات</a:t>
            </a:r>
            <a:endParaRPr lang="ar-EG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6264" y="2932661"/>
            <a:ext cx="4860000" cy="2618510"/>
          </a:xfrm>
        </p:spPr>
        <p:txBody>
          <a:bodyPr>
            <a:normAutofit/>
          </a:bodyPr>
          <a:lstStyle/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التدريب المهني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قانون حماية عمل الشباب</a:t>
            </a:r>
            <a:endParaRPr lang="ar-EG" dirty="0"/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لوائح المهن الحرفية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قانون عقد التعريفة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التنظيم المؤقت لقانون غرفة الصناعة والتجارة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القانون الدستوري للشركات</a:t>
            </a:r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4023" y="2322635"/>
            <a:ext cx="4860000" cy="446715"/>
          </a:xfrm>
        </p:spPr>
        <p:txBody>
          <a:bodyPr/>
          <a:lstStyle/>
          <a:p>
            <a:pPr algn="r" rtl="1"/>
            <a:r>
              <a:rPr lang="ar-SA" dirty="0"/>
              <a:t>تشريعات خاصة بالمدارس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4023" y="2932661"/>
            <a:ext cx="4860000" cy="2618510"/>
          </a:xfrm>
        </p:spPr>
        <p:txBody>
          <a:bodyPr/>
          <a:lstStyle/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التعليم الإلزامي العام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قوانين المدارس على مستوى الولايات الالمانية </a:t>
            </a:r>
            <a:endParaRPr lang="ar-EG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223019" y="2322635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575259" y="2322635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pPr algn="r" rtl="1"/>
            <a:r>
              <a:rPr lang="ar-SA" dirty="0"/>
              <a:t>التدريب المهني المزدوج</a:t>
            </a:r>
            <a:r>
              <a:rPr lang="ar-EG" dirty="0"/>
              <a:t>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ar-SA" sz="2800" dirty="0"/>
              <a:t>المحفزات والاهتمامات والمسار</a:t>
            </a:r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دخول سوق</a:t>
            </a:r>
            <a:r>
              <a:rPr lang="ar-EG" dirty="0"/>
              <a:t> العمل</a:t>
            </a:r>
            <a:endParaRPr lang="ar-SA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4" y="1337171"/>
            <a:ext cx="10205058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المحفزات والإجراءات </a:t>
            </a:r>
            <a:r>
              <a:rPr lang="ar-EG" b="1" dirty="0"/>
              <a:t>- </a:t>
            </a:r>
            <a:r>
              <a:rPr lang="ar-SA" b="1" dirty="0"/>
              <a:t>الدولة</a:t>
            </a:r>
          </a:p>
          <a:p>
            <a:pPr marL="0" indent="0" rtl="1">
              <a:buNone/>
            </a:pPr>
            <a:endParaRPr lang="ar-EG" b="1" dirty="0"/>
          </a:p>
          <a:p>
            <a:pPr marL="0" indent="0" algn="r" rtl="1">
              <a:buNone/>
            </a:pPr>
            <a:r>
              <a:rPr lang="ar-SA" b="1" dirty="0"/>
              <a:t>المحفزات</a:t>
            </a:r>
            <a:r>
              <a:rPr lang="ar-EG" b="1" dirty="0"/>
              <a:t>:</a:t>
            </a:r>
            <a:r>
              <a:rPr lang="ar-EG" dirty="0"/>
              <a:t> </a:t>
            </a:r>
            <a:r>
              <a:rPr lang="ar-SA" dirty="0"/>
              <a:t>تحتاج ألمانيا إلى قوى عاملة مؤهلة لتأمين النمو والتطور</a:t>
            </a: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المعارف</a:t>
            </a:r>
            <a:r>
              <a:rPr lang="ar-EG" b="1" dirty="0"/>
              <a:t>: </a:t>
            </a:r>
            <a:r>
              <a:rPr lang="ar-SA" dirty="0"/>
              <a:t>يجب علينا تعزيز نظام التعليم المهني المزدوج وتشغيله</a:t>
            </a: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الإجراءات</a:t>
            </a:r>
            <a:r>
              <a:rPr lang="ar-EG" b="1" dirty="0"/>
              <a:t>: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خلق إطار قانوني وتحديثه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تكليف الأطراف الفاعلة الأخرى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فحص النظام وتطويره</a:t>
            </a:r>
            <a:r>
              <a:rPr lang="ar-EG" dirty="0"/>
              <a:t> (</a:t>
            </a:r>
            <a:r>
              <a:rPr lang="ar-SA" dirty="0"/>
              <a:t>من قِبل المعهد الاتحادي للتعليم المهني</a:t>
            </a:r>
            <a:r>
              <a:rPr lang="ar-EG" dirty="0"/>
              <a:t>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0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دخول سوق</a:t>
            </a:r>
            <a:r>
              <a:rPr lang="ar-EG" dirty="0"/>
              <a:t> العمل</a:t>
            </a:r>
            <a:endParaRPr lang="ar-SA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143546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المحفزات ودخول السوق </a:t>
            </a:r>
            <a:r>
              <a:rPr lang="ar-EG" b="1" dirty="0"/>
              <a:t>- </a:t>
            </a:r>
            <a:r>
              <a:rPr lang="ar-SA" b="1" dirty="0"/>
              <a:t>الشباب</a:t>
            </a:r>
          </a:p>
          <a:p>
            <a:pPr marL="0" indent="0" rtl="1">
              <a:buNone/>
            </a:pPr>
            <a:endParaRPr lang="ar-EG" sz="1800" dirty="0"/>
          </a:p>
          <a:p>
            <a:pPr marL="0" indent="0" algn="r" rtl="1">
              <a:buNone/>
            </a:pPr>
            <a:r>
              <a:rPr lang="ar-SA" b="1" dirty="0"/>
              <a:t>المحفزات</a:t>
            </a:r>
            <a:r>
              <a:rPr lang="ar-EG" b="1" dirty="0"/>
              <a:t>: </a:t>
            </a:r>
            <a:r>
              <a:rPr lang="ar-EG" dirty="0"/>
              <a:t>"</a:t>
            </a:r>
            <a:r>
              <a:rPr lang="ar-SA" dirty="0"/>
              <a:t>أريد أن أكون</a:t>
            </a:r>
            <a:r>
              <a:rPr lang="ar-EG" dirty="0"/>
              <a:t> ...!" </a:t>
            </a:r>
          </a:p>
          <a:p>
            <a:pPr marL="0" indent="0" algn="r" rtl="1">
              <a:buNone/>
            </a:pPr>
            <a:r>
              <a:rPr lang="ar-SA" b="1" dirty="0"/>
              <a:t>دخول سوق</a:t>
            </a:r>
            <a:r>
              <a:rPr lang="ar-EG" b="1" dirty="0"/>
              <a:t> العمل:</a:t>
            </a:r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SA" dirty="0"/>
              <a:t>البحث عن الشركات </a:t>
            </a:r>
            <a:r>
              <a:rPr lang="ar-EG" dirty="0"/>
              <a:t>المعلنة عن </a:t>
            </a:r>
            <a:r>
              <a:rPr lang="ar-SA" dirty="0"/>
              <a:t>برامج </a:t>
            </a:r>
            <a:r>
              <a:rPr lang="ar-EG" dirty="0"/>
              <a:t>تدريب مهنى داخلها </a:t>
            </a:r>
            <a:endParaRPr lang="ar-SA" dirty="0"/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SA" dirty="0"/>
              <a:t>كتابة طلبات التقدم</a:t>
            </a:r>
            <a:r>
              <a:rPr lang="ar-EG" dirty="0"/>
              <a:t> للتدريب المهنى </a:t>
            </a:r>
            <a:endParaRPr lang="ar-SA" dirty="0"/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EG" dirty="0"/>
              <a:t>اجتياز </a:t>
            </a:r>
            <a:r>
              <a:rPr lang="ar-SA" dirty="0"/>
              <a:t>أساليب الاختيار </a:t>
            </a:r>
            <a:r>
              <a:rPr lang="ar-EG" dirty="0"/>
              <a:t>(مثل مقابلة عمل) أذا وجد</a:t>
            </a:r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SA" dirty="0"/>
              <a:t>اختيار</a:t>
            </a:r>
            <a:r>
              <a:rPr lang="ar-EG" dirty="0"/>
              <a:t> ال</a:t>
            </a:r>
            <a:r>
              <a:rPr lang="ar-SA" dirty="0"/>
              <a:t>شركة </a:t>
            </a:r>
            <a:r>
              <a:rPr lang="ar-EG" dirty="0"/>
              <a:t>التى سيتم </a:t>
            </a:r>
            <a:r>
              <a:rPr lang="ar-SA" dirty="0"/>
              <a:t>التدريب </a:t>
            </a:r>
            <a:r>
              <a:rPr lang="ar-EG" dirty="0"/>
              <a:t>فيها (فى حال الحصول على أكثر من عرض)</a:t>
            </a:r>
            <a:endParaRPr lang="ar-SA" dirty="0"/>
          </a:p>
          <a:p>
            <a:pPr marL="540000" lvl="1" algn="r" rtl="1">
              <a:buFont typeface="Wingdings 3" panose="05040102010807070707" pitchFamily="18" charset="2"/>
              <a:buChar char="t"/>
            </a:pPr>
            <a:r>
              <a:rPr lang="ar-SA" dirty="0"/>
              <a:t>إبرام عقد التدريب المهني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دخول سوق</a:t>
            </a:r>
            <a:r>
              <a:rPr lang="ar-EG" dirty="0"/>
              <a:t> العمل</a:t>
            </a:r>
            <a:endParaRPr lang="ar-SA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0408255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المحفزات ودخول سوق</a:t>
            </a:r>
            <a:r>
              <a:rPr lang="ar-EG" b="1" dirty="0"/>
              <a:t> العمل</a:t>
            </a:r>
            <a:r>
              <a:rPr lang="ar-SA" b="1" dirty="0"/>
              <a:t> </a:t>
            </a:r>
            <a:r>
              <a:rPr lang="ar-EG" b="1" dirty="0"/>
              <a:t>- </a:t>
            </a:r>
            <a:r>
              <a:rPr lang="ar-SA" b="1" dirty="0"/>
              <a:t>الشركات</a:t>
            </a:r>
          </a:p>
          <a:p>
            <a:pPr marL="0" indent="0" rtl="1">
              <a:buNone/>
            </a:pPr>
            <a:endParaRPr lang="ar-EG" sz="1400" dirty="0"/>
          </a:p>
          <a:p>
            <a:pPr marL="0" indent="0" algn="r" rtl="1">
              <a:buNone/>
            </a:pPr>
            <a:r>
              <a:rPr lang="ar-SA" b="1" dirty="0"/>
              <a:t>المحفزات</a:t>
            </a:r>
            <a:r>
              <a:rPr lang="ar-EG" b="1" dirty="0"/>
              <a:t>: </a:t>
            </a:r>
            <a:r>
              <a:rPr lang="ar-EG" dirty="0"/>
              <a:t>"</a:t>
            </a:r>
            <a:r>
              <a:rPr lang="ar-SA" dirty="0"/>
              <a:t>أرغب في تأمين تعيينات في الأماكن الشاغرة</a:t>
            </a:r>
            <a:r>
              <a:rPr lang="ar-EG" dirty="0"/>
              <a:t>" </a:t>
            </a:r>
          </a:p>
          <a:p>
            <a:pPr marL="0" indent="0" algn="r" rtl="1">
              <a:buNone/>
            </a:pPr>
            <a:r>
              <a:rPr lang="ar-SA" b="1" dirty="0"/>
              <a:t>دخول سوق</a:t>
            </a:r>
            <a:r>
              <a:rPr lang="ar-EG" b="1" dirty="0"/>
              <a:t> العمل: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الاعتماد كشركة </a:t>
            </a:r>
            <a:r>
              <a:rPr lang="ar-EG" dirty="0"/>
              <a:t>تقدم </a:t>
            </a:r>
            <a:r>
              <a:rPr lang="ar-SA" dirty="0"/>
              <a:t>تدريب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تقديم فرص تدريب 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تقييم طلبات التقدم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اختيار المتدربين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إبرام عقد التدريب المهني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6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المحتوى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28467"/>
            <a:ext cx="9793287" cy="433255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b="1" dirty="0"/>
              <a:t>التدريب المهني المزدوج في ألمانيا</a:t>
            </a:r>
          </a:p>
          <a:p>
            <a:pPr marL="0" indent="0" rtl="1">
              <a:buNone/>
            </a:pPr>
            <a:endParaRPr lang="ar-EG" b="1" dirty="0"/>
          </a:p>
          <a:p>
            <a:pPr marL="1352550" lvl="1" indent="-457200" algn="r" rtl="1">
              <a:buFont typeface="+mj-lt"/>
              <a:buAutoNum type="arabicPeriod"/>
            </a:pPr>
            <a:r>
              <a:rPr lang="ar-EG" b="1" dirty="0"/>
              <a:t>القواعد والشروط الإطارية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b="1" dirty="0"/>
              <a:t>المحفزات والاهتمامات والمسار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b="1" dirty="0"/>
              <a:t>نموذج النجاح</a:t>
            </a:r>
          </a:p>
          <a:p>
            <a:pPr marL="0" indent="0" rtl="1">
              <a:buNone/>
            </a:pP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188" y="1124744"/>
            <a:ext cx="6965669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عقد التدريب المهني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SA" dirty="0"/>
              <a:t>يبدأ التدريب المهني بإبرام عقد تدريب مهني بين رب العمل والمتدرب</a:t>
            </a:r>
            <a:endParaRPr lang="ar-EG" dirty="0"/>
          </a:p>
          <a:p>
            <a:pPr marL="0" indent="0" algn="r" rtl="1">
              <a:buNone/>
            </a:pPr>
            <a:r>
              <a:rPr lang="ar-SA" dirty="0"/>
              <a:t>ينظم عقد التدريب المهني ما يلي</a:t>
            </a:r>
            <a:r>
              <a:rPr lang="ar-EG" dirty="0"/>
              <a:t>: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المدة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المحتويات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الفترة التجريبية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التوصيف المهنى </a:t>
            </a:r>
            <a:r>
              <a:rPr lang="ar-SA" dirty="0"/>
              <a:t>و</a:t>
            </a:r>
            <a:r>
              <a:rPr lang="ar-EG" dirty="0"/>
              <a:t>المسار </a:t>
            </a:r>
            <a:r>
              <a:rPr lang="ar-SA" dirty="0"/>
              <a:t>الزمني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بدل/ راتب</a:t>
            </a:r>
            <a:endParaRPr lang="ar-SA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الحقوق والواجبات للطرفين</a:t>
            </a:r>
          </a:p>
          <a:p>
            <a:pPr lvl="1" rtl="1"/>
            <a:endParaRPr lang="ar-EG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815352" y="2319701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004" y="1676679"/>
            <a:ext cx="4860000" cy="446715"/>
          </a:xfrm>
        </p:spPr>
        <p:txBody>
          <a:bodyPr/>
          <a:lstStyle/>
          <a:p>
            <a:pPr algn="r" rtl="1"/>
            <a:r>
              <a:rPr lang="ar-EG" dirty="0"/>
              <a:t>70% </a:t>
            </a:r>
            <a:r>
              <a:rPr lang="ar-SA" dirty="0"/>
              <a:t>تدريب مهني في</a:t>
            </a:r>
            <a:r>
              <a:rPr lang="ar-EG" dirty="0"/>
              <a:t> </a:t>
            </a:r>
            <a:r>
              <a:rPr lang="ar-SA" b="1" dirty="0"/>
              <a:t>الشركة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8145" y="1676679"/>
            <a:ext cx="4860000" cy="446715"/>
          </a:xfrm>
        </p:spPr>
        <p:txBody>
          <a:bodyPr/>
          <a:lstStyle/>
          <a:p>
            <a:pPr algn="r" rtl="1"/>
            <a:r>
              <a:rPr lang="ar-EG" dirty="0"/>
              <a:t>30% </a:t>
            </a:r>
            <a:r>
              <a:rPr lang="ar-SA" dirty="0"/>
              <a:t>دراسة في</a:t>
            </a:r>
            <a:r>
              <a:rPr lang="ar-EG" dirty="0"/>
              <a:t> </a:t>
            </a:r>
            <a:r>
              <a:rPr lang="ar-SA" b="1" dirty="0"/>
              <a:t>المدرسة المهنية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240271" y="1676679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532129" y="1676679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004" y="2286705"/>
            <a:ext cx="4860000" cy="2217173"/>
          </a:xfrm>
        </p:spPr>
        <p:txBody>
          <a:bodyPr/>
          <a:lstStyle/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تدريب مهني منظم في ظل ظروف عمل حقيقية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يشارك المتدربون</a:t>
            </a:r>
            <a:r>
              <a:rPr lang="ar-EG" dirty="0"/>
              <a:t> /المتدريبات </a:t>
            </a:r>
            <a:r>
              <a:rPr lang="ar-SA" dirty="0"/>
              <a:t> في عمليات تشغيل محددة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يحصل المتدربون على </a:t>
            </a:r>
            <a:r>
              <a:rPr lang="ar-EG" dirty="0"/>
              <a:t>بدل/ راتب</a:t>
            </a:r>
            <a:endParaRPr lang="ar-SA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8145" y="2286705"/>
            <a:ext cx="4860000" cy="2217173"/>
          </a:xfrm>
        </p:spPr>
        <p:txBody>
          <a:bodyPr/>
          <a:lstStyle/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الدراسة في الفصل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مواد خاصة بالمهنة </a:t>
            </a:r>
            <a:r>
              <a:rPr lang="ar-EG" dirty="0"/>
              <a:t>(2</a:t>
            </a:r>
            <a:r>
              <a:rPr lang="en-US" dirty="0"/>
              <a:t>‏</a:t>
            </a:r>
            <a:r>
              <a:rPr lang="ar-EG" dirty="0"/>
              <a:t>/3)</a:t>
            </a:r>
          </a:p>
          <a:p>
            <a:pPr algn="r" rtl="1">
              <a:buFont typeface="Wingdings 3" panose="05040102010807070707" pitchFamily="18" charset="2"/>
              <a:buChar char="t"/>
            </a:pPr>
            <a:r>
              <a:rPr lang="ar-SA" dirty="0"/>
              <a:t>مواد تعليم عام </a:t>
            </a:r>
            <a:r>
              <a:rPr lang="ar-EG" dirty="0"/>
              <a:t>(1</a:t>
            </a:r>
            <a:r>
              <a:rPr lang="en-US" dirty="0"/>
              <a:t>‏</a:t>
            </a:r>
            <a:r>
              <a:rPr lang="ar-EG" dirty="0"/>
              <a:t>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659" y="920397"/>
            <a:ext cx="10829486" cy="446715"/>
          </a:xfrm>
        </p:spPr>
        <p:txBody>
          <a:bodyPr>
            <a:normAutofit/>
          </a:bodyPr>
          <a:lstStyle/>
          <a:p>
            <a:pPr algn="r" rtl="1"/>
            <a:r>
              <a:rPr lang="ar-SA" b="1" dirty="0"/>
              <a:t>التعلم المزدوج في</a:t>
            </a:r>
            <a:r>
              <a:rPr lang="ar-EG" b="1" dirty="0"/>
              <a:t> </a:t>
            </a:r>
            <a:r>
              <a:rPr lang="ar-SA" b="1" dirty="0"/>
              <a:t>موقعين</a:t>
            </a:r>
            <a:r>
              <a:rPr lang="ar-EG" b="1" dirty="0"/>
              <a:t> </a:t>
            </a:r>
            <a:r>
              <a:rPr lang="ar-SA" b="1" dirty="0"/>
              <a:t>للتدريب المهني</a:t>
            </a:r>
            <a:endParaRPr lang="ar-EG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184383" y="5351089"/>
            <a:ext cx="9365059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b="1" dirty="0"/>
              <a:t>التدريب المهني المزدوج يستغرق من عامين إلى ثلاثة أعوام ونصف</a:t>
            </a:r>
            <a:r>
              <a:rPr lang="ar-EG" b="1" dirty="0"/>
              <a:t>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54" y="3413522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92369"/>
            <a:ext cx="9793287" cy="4168655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امتحان التخرج</a:t>
            </a:r>
          </a:p>
          <a:p>
            <a:pPr marL="0" indent="0" rtl="1">
              <a:buNone/>
            </a:pPr>
            <a:endParaRPr lang="ar-EG" sz="1200" dirty="0"/>
          </a:p>
          <a:p>
            <a:pPr marL="0" indent="0" algn="r" rtl="1">
              <a:buNone/>
            </a:pPr>
            <a:r>
              <a:rPr lang="ar-SA" b="1" dirty="0"/>
              <a:t>امتحان التخرج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تنظمه الغرف</a:t>
            </a:r>
            <a:r>
              <a:rPr lang="ar-EG" dirty="0"/>
              <a:t> التجارية</a:t>
            </a:r>
            <a:endParaRPr lang="ar-SA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يحتوي على جزء نظري وآخر عملي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لجنة الامتحان تضم</a:t>
            </a:r>
          </a:p>
          <a:p>
            <a:pPr lvl="2" algn="r" rtl="1">
              <a:buSzPct val="80000"/>
              <a:buFont typeface="Wingdings 3" panose="05040102010807070707" pitchFamily="18" charset="2"/>
              <a:buChar char="t"/>
            </a:pPr>
            <a:r>
              <a:rPr lang="ar-SA" dirty="0"/>
              <a:t>أرباب عمل</a:t>
            </a:r>
          </a:p>
          <a:p>
            <a:pPr lvl="2" algn="r" rtl="1">
              <a:buSzPct val="80000"/>
              <a:buFont typeface="Wingdings 3" panose="05040102010807070707" pitchFamily="18" charset="2"/>
              <a:buChar char="t"/>
            </a:pPr>
            <a:r>
              <a:rPr lang="ar-SA" dirty="0"/>
              <a:t>موظفون </a:t>
            </a:r>
            <a:r>
              <a:rPr lang="ar-EG" dirty="0"/>
              <a:t>(</a:t>
            </a:r>
            <a:r>
              <a:rPr lang="ar-SA" dirty="0"/>
              <a:t>ممثلون عن النقابة</a:t>
            </a:r>
            <a:r>
              <a:rPr lang="ar-EG" dirty="0"/>
              <a:t>)</a:t>
            </a:r>
          </a:p>
          <a:p>
            <a:pPr lvl="2" algn="r" rtl="1">
              <a:buSzPct val="80000"/>
              <a:buFont typeface="Wingdings 3" panose="05040102010807070707" pitchFamily="18" charset="2"/>
              <a:buChar char="t"/>
            </a:pPr>
            <a:r>
              <a:rPr lang="ar-SA" dirty="0"/>
              <a:t>مدرسون في المدارس المهنية </a:t>
            </a:r>
            <a:r>
              <a:rPr lang="ar-EG" dirty="0"/>
              <a:t>(</a:t>
            </a:r>
            <a:r>
              <a:rPr lang="ar-SA" dirty="0"/>
              <a:t>يمثلون الدولة</a:t>
            </a:r>
            <a:r>
              <a:rPr lang="ar-E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00995"/>
            <a:ext cx="9793287" cy="4160029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شهادة </a:t>
            </a:r>
            <a:r>
              <a:rPr lang="ar-SA" b="1" dirty="0"/>
              <a:t>التخرج</a:t>
            </a:r>
          </a:p>
          <a:p>
            <a:pPr marL="0" indent="0" rtl="1">
              <a:buNone/>
            </a:pPr>
            <a:endParaRPr lang="ar-EG" sz="1400" dirty="0"/>
          </a:p>
          <a:p>
            <a:pPr marL="0" indent="0" algn="r" rtl="1">
              <a:buNone/>
            </a:pPr>
            <a:r>
              <a:rPr lang="ar-SA" b="1" dirty="0"/>
              <a:t>شهادة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صادرة من </a:t>
            </a:r>
            <a:r>
              <a:rPr lang="ar-EG" dirty="0"/>
              <a:t>ال</a:t>
            </a:r>
            <a:r>
              <a:rPr lang="ar-SA" dirty="0"/>
              <a:t>غرف</a:t>
            </a:r>
            <a:r>
              <a:rPr lang="ar-EG" dirty="0"/>
              <a:t> التجارية</a:t>
            </a:r>
            <a:endParaRPr lang="ar-SA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شهادة معترف بها حكوميًا</a:t>
            </a:r>
          </a:p>
          <a:p>
            <a:pPr marL="0" indent="0" rtl="1">
              <a:buNone/>
            </a:pPr>
            <a:endParaRPr lang="ar-EG" sz="1800" dirty="0"/>
          </a:p>
          <a:p>
            <a:pPr marL="0" indent="0" algn="r" rtl="1">
              <a:buNone/>
            </a:pPr>
            <a:r>
              <a:rPr lang="ar-SA" b="1" dirty="0"/>
              <a:t>التخرج بنجاح هو ختام التدريب المهني</a:t>
            </a:r>
            <a:r>
              <a:rPr lang="ar-EG" b="1" dirty="0"/>
              <a:t>.</a:t>
            </a:r>
            <a:br>
              <a:rPr dirty="0"/>
            </a:br>
            <a:r>
              <a:rPr lang="ar-SA" b="1" dirty="0"/>
              <a:t>تبدأ السيرة المهنية</a:t>
            </a:r>
            <a:r>
              <a:rPr lang="ar-EG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المسار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059" y="1052513"/>
            <a:ext cx="8908769" cy="460851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بداية السيرة المهنية</a:t>
            </a:r>
            <a:r>
              <a:rPr lang="ar-EG" b="1" dirty="0"/>
              <a:t>: </a:t>
            </a:r>
            <a:r>
              <a:rPr lang="ar-SA" b="1" dirty="0"/>
              <a:t>الفرص</a:t>
            </a:r>
          </a:p>
          <a:p>
            <a:pPr marL="0" indent="0" rtl="1">
              <a:buNone/>
            </a:pPr>
            <a:endParaRPr lang="ar-EG" sz="1600" b="1" dirty="0"/>
          </a:p>
          <a:p>
            <a:pPr marL="0" indent="0" algn="r" rtl="1">
              <a:buNone/>
            </a:pPr>
            <a:r>
              <a:rPr lang="ar-SA" b="1" dirty="0"/>
              <a:t>في سوق العمل</a:t>
            </a:r>
            <a:r>
              <a:rPr lang="ar-EG" b="1" dirty="0"/>
              <a:t>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عقد عمل مع الشركة التى تم التدريب فيها مباشرة بعد نهاية التدريب بنجاح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عقد عمل مع شركة أخرى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توظيف في مجال مهني آخر</a:t>
            </a:r>
          </a:p>
          <a:p>
            <a:pPr marL="0" indent="0" algn="r" rtl="1">
              <a:buNone/>
            </a:pPr>
            <a:r>
              <a:rPr lang="ar-SA" b="1" dirty="0"/>
              <a:t>مواصلة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إجراءات مواصلة التدريب والتعليم المستمر</a:t>
            </a:r>
            <a:r>
              <a:rPr lang="ar-EG" dirty="0"/>
              <a:t>  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الدراسة فى قطاع ("التعليم العالي")</a:t>
            </a:r>
            <a:endParaRPr lang="ar-EG" dirty="0"/>
          </a:p>
          <a:p>
            <a:pPr lvl="1" rtl="1"/>
            <a:endParaRPr lang="ar-EG" dirty="0"/>
          </a:p>
          <a:p>
            <a:pPr lvl="1" rtl="1"/>
            <a:endParaRPr lang="ar-EG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2" y="2129236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pPr algn="r" rtl="1"/>
            <a:r>
              <a:rPr lang="ar-SA" dirty="0"/>
              <a:t>التدريب المهني المزدوج</a:t>
            </a:r>
            <a:r>
              <a:rPr lang="ar-EG" dirty="0"/>
              <a:t>:</a:t>
            </a:r>
          </a:p>
          <a:p>
            <a:pPr rtl="1"/>
            <a:endParaRPr lang="ar-EG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79426" y="5305425"/>
            <a:ext cx="10066338" cy="1285875"/>
          </a:xfrm>
        </p:spPr>
        <p:txBody>
          <a:bodyPr/>
          <a:lstStyle/>
          <a:p>
            <a:pPr algn="r" rtl="1"/>
            <a:r>
              <a:rPr lang="ar-SA" sz="2800" dirty="0"/>
              <a:t>نموذج النجاح</a:t>
            </a:r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كيف يعمل التدريب المهني المزدوج؟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9793287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الخلاصة</a:t>
            </a:r>
          </a:p>
          <a:p>
            <a:pPr marL="0" indent="0" rtl="1">
              <a:buNone/>
            </a:pPr>
            <a:endParaRPr lang="ar-EG" b="1" dirty="0"/>
          </a:p>
          <a:p>
            <a:pPr marL="0" indent="0" algn="r" rtl="1">
              <a:buNone/>
            </a:pPr>
            <a:r>
              <a:rPr lang="ar-SA" b="1" dirty="0"/>
              <a:t>المسار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التدريب المهني بالتوازي في الشركة </a:t>
            </a:r>
            <a:r>
              <a:rPr lang="ar-EG" dirty="0"/>
              <a:t>(70%) </a:t>
            </a:r>
            <a:r>
              <a:rPr lang="ar-SA" dirty="0"/>
              <a:t>والمدرسة المهنية</a:t>
            </a:r>
            <a:r>
              <a:rPr lang="ar-EG" dirty="0"/>
              <a:t> (30%): "</a:t>
            </a:r>
            <a:r>
              <a:rPr lang="ar-SA" dirty="0"/>
              <a:t>مزدوج</a:t>
            </a:r>
            <a:r>
              <a:rPr lang="ar-EG" dirty="0"/>
              <a:t>"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التدريب المهني مع محتويات محددة ومدة محددة </a:t>
            </a:r>
            <a:r>
              <a:rPr lang="ar-EG" dirty="0"/>
              <a:t>(</a:t>
            </a:r>
            <a:r>
              <a:rPr lang="ar-SA" dirty="0"/>
              <a:t>عقد تدريب مهني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التدريب المهني ضمن إجراءات عمل محددة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امتحان التخرج أمام لجنة مستقلة</a:t>
            </a:r>
          </a:p>
          <a:p>
            <a:pPr rtl="1"/>
            <a:endParaRPr lang="ar-EG" dirty="0"/>
          </a:p>
          <a:p>
            <a:pPr rtl="1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كيف يعمل التدريب المهني المزدوج؟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52755"/>
            <a:ext cx="9793287" cy="410827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الخلاصة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EG" b="1" dirty="0"/>
              <a:t>ال</a:t>
            </a:r>
            <a:r>
              <a:rPr lang="ar-SA" b="1" dirty="0"/>
              <a:t>إطار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تضمن الدولة توفير الإطار القانوني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تنظم الدولة الجزء المدرسي من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تحدد الغرف</a:t>
            </a:r>
            <a:r>
              <a:rPr lang="ar-EG" dirty="0"/>
              <a:t> التجارية</a:t>
            </a:r>
            <a:r>
              <a:rPr lang="ar-SA" dirty="0"/>
              <a:t> والشركاء المجتمعيون </a:t>
            </a:r>
            <a:r>
              <a:rPr lang="ar-EG" dirty="0"/>
              <a:t>محتوى </a:t>
            </a:r>
            <a:r>
              <a:rPr lang="ar-SA" dirty="0"/>
              <a:t>التدريب المهني </a:t>
            </a:r>
            <a:r>
              <a:rPr lang="ar-EG" dirty="0"/>
              <a:t>ومساراته الزمنية</a:t>
            </a:r>
            <a:endParaRPr lang="ar-SA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تضمن</a:t>
            </a:r>
            <a:r>
              <a:rPr lang="ar-SA" dirty="0"/>
              <a:t> الغرف</a:t>
            </a:r>
            <a:r>
              <a:rPr lang="ar-EG" dirty="0"/>
              <a:t> التجارية</a:t>
            </a:r>
            <a:r>
              <a:rPr lang="ar-SA" dirty="0"/>
              <a:t> </a:t>
            </a:r>
            <a:r>
              <a:rPr lang="ar-EG" dirty="0"/>
              <a:t>جودة </a:t>
            </a:r>
            <a:r>
              <a:rPr lang="ar-SA" dirty="0"/>
              <a:t>التدريب المهني في الشركة بوصفها الجهة المختصة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dirty="0"/>
              <a:t>ما هي أسباب نجاح التدريب المهني المزدوج في ألمانيا؟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11215"/>
            <a:ext cx="9793287" cy="434981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b="1" dirty="0"/>
              <a:t>عوامل النجاح</a:t>
            </a:r>
            <a:endParaRPr lang="de-DE" b="1" dirty="0"/>
          </a:p>
          <a:p>
            <a:pPr marL="0" indent="0">
              <a:buNone/>
            </a:pPr>
            <a:endParaRPr lang="de-DE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نظام متطور على مدار التاريخ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قبول مجتمعي عالي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كسب متبادل للمتدربين والشركات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التدريب المهني وفقًا للحاجة إلى العمالة الفنية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مؤسسات قوية (غُرف، شركاء مجتمعيون، الشركات الصغيرة والمتوسطة)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تعاون جميع المشاركين في تشكيل النظام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تميز النظام بالمرونة العالية والقدرة على التكيف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الأركان الأساسية الخمسة للتدريب المهني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93961"/>
            <a:ext cx="9793287" cy="43670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الأركان الأساسية</a:t>
            </a:r>
          </a:p>
          <a:p>
            <a:pPr marL="0" indent="0" rtl="1">
              <a:buNone/>
            </a:pPr>
            <a:endParaRPr lang="ar-EG" sz="1600" b="1" dirty="0"/>
          </a:p>
          <a:p>
            <a:pPr marL="1352550" lvl="1" indent="-457200" algn="r" rtl="1">
              <a:buFont typeface="+mj-lt"/>
              <a:buAutoNum type="arabicPeriod"/>
            </a:pPr>
            <a:r>
              <a:rPr lang="ar-SA" b="1" dirty="0"/>
              <a:t>التعاون بين الدولة والاقتصاد والشركاء المجتمعيين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b="1" dirty="0"/>
              <a:t>التعلم </a:t>
            </a:r>
            <a:r>
              <a:rPr lang="ar-EG" b="1" dirty="0"/>
              <a:t>فى إطار عملية العمل</a:t>
            </a:r>
            <a:endParaRPr lang="ar-SA" b="1" dirty="0"/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b="1" dirty="0"/>
              <a:t>معايير معترف بها </a:t>
            </a:r>
            <a:r>
              <a:rPr lang="ar-EG" b="1" dirty="0"/>
              <a:t>على المستوى الوطنى </a:t>
            </a:r>
            <a:r>
              <a:rPr lang="ar-SA" b="1" dirty="0"/>
              <a:t>بوجه عام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b="1" dirty="0"/>
              <a:t>طاقم تدريب مهني مؤهل</a:t>
            </a:r>
          </a:p>
          <a:p>
            <a:pPr marL="1352550" lvl="1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b="1" dirty="0"/>
              <a:t>البحث العلمي و</a:t>
            </a:r>
            <a:r>
              <a:rPr lang="ar-EG" b="1" dirty="0"/>
              <a:t>الاستشارات </a:t>
            </a:r>
            <a:r>
              <a:rPr lang="ar-SA" b="1" dirty="0"/>
              <a:t>المؤسسات</a:t>
            </a:r>
            <a:r>
              <a:rPr lang="ar-EG" b="1" dirty="0"/>
              <a:t>ية</a:t>
            </a:r>
            <a:endParaRPr lang="ar-SA" b="1" dirty="0"/>
          </a:p>
          <a:p>
            <a:pPr rtl="1"/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pPr algn="r" rtl="1"/>
            <a:r>
              <a:rPr lang="ar-SA" dirty="0"/>
              <a:t>التدريب المهني المزدوج</a:t>
            </a:r>
            <a:r>
              <a:rPr lang="ar-EG" dirty="0"/>
              <a:t>:</a:t>
            </a:r>
          </a:p>
          <a:p>
            <a:pPr rtl="1"/>
            <a:endParaRPr lang="ar-EG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-728273" y="5305425"/>
            <a:ext cx="11269663" cy="1285875"/>
          </a:xfrm>
        </p:spPr>
        <p:txBody>
          <a:bodyPr/>
          <a:lstStyle/>
          <a:p>
            <a:pPr algn="r" rtl="1"/>
            <a:r>
              <a:rPr lang="ar-SA" sz="2800" dirty="0"/>
              <a:t>القواعد والشروط </a:t>
            </a:r>
            <a:r>
              <a:rPr lang="ar-EG" sz="2800" dirty="0"/>
              <a:t>الإطارية</a:t>
            </a:r>
          </a:p>
          <a:p>
            <a:pPr rtl="1"/>
            <a:endParaRPr lang="ar-EG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ar-E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المميزات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682151"/>
            <a:ext cx="9793287" cy="3978874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مميزات للمتدربين</a:t>
            </a:r>
            <a:r>
              <a:rPr lang="ar-EG" b="1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التدريب المهني المزدوج هو التحضير المثالي لدخول</a:t>
            </a:r>
          </a:p>
          <a:p>
            <a:pPr marL="0" indent="0" algn="r" rtl="1">
              <a:buNone/>
            </a:pPr>
            <a:r>
              <a:rPr lang="ar-SA" dirty="0"/>
              <a:t>الحياة المهنية</a:t>
            </a:r>
            <a:r>
              <a:rPr lang="ar-EG" dirty="0"/>
              <a:t>:</a:t>
            </a:r>
          </a:p>
          <a:p>
            <a:pPr marL="0" indent="0" rtl="1">
              <a:buNone/>
            </a:pPr>
            <a:endParaRPr lang="ar-EG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مهارات </a:t>
            </a:r>
            <a:r>
              <a:rPr lang="ar-EG" dirty="0"/>
              <a:t>متخصصة </a:t>
            </a:r>
            <a:r>
              <a:rPr lang="ar-SA" dirty="0"/>
              <a:t>ومؤهلات للمهنة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ظروف عمل حقيقية </a:t>
            </a:r>
            <a:r>
              <a:rPr lang="ar-EG" dirty="0"/>
              <a:t>(</a:t>
            </a:r>
            <a:r>
              <a:rPr lang="ar-SA" dirty="0"/>
              <a:t>ماكينات وإجراءات ومناخ عمل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بدل/ راتب</a:t>
            </a:r>
            <a:r>
              <a:rPr lang="ar-SA" dirty="0"/>
              <a:t> التدريب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المميزات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26875"/>
            <a:ext cx="9793287" cy="413415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مميزات للشركات</a:t>
            </a:r>
            <a:r>
              <a:rPr lang="ar-EG" b="1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التدريب المهني المزدوج يؤمن الحصول على يد عاملة ذي درجة عالية من التأهل</a:t>
            </a:r>
            <a:r>
              <a:rPr lang="ar-EG" dirty="0"/>
              <a:t>:</a:t>
            </a:r>
          </a:p>
          <a:p>
            <a:pPr marL="0" indent="0" rtl="1">
              <a:buNone/>
            </a:pP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عمالة متخصصة محترفة، وفقًا لمتطلبات الشركة </a:t>
            </a:r>
            <a:r>
              <a:rPr lang="ar-EG" dirty="0"/>
              <a:t>(</a:t>
            </a:r>
            <a:r>
              <a:rPr lang="ar-SA" dirty="0"/>
              <a:t>بخلاف المتقدمين للعمل من خارج الشركة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مستوى عالٍ من الإنتاجية </a:t>
            </a:r>
            <a:r>
              <a:rPr lang="ar-EG" dirty="0"/>
              <a:t>(</a:t>
            </a:r>
            <a:r>
              <a:rPr lang="ar-SA" dirty="0"/>
              <a:t>عودة أرباح سريعة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المشاركة الفعالة للاقتصاد في تطوير معايير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المساهمة في تلبية المسؤولية المجتمعية للشركة</a:t>
            </a:r>
            <a:r>
              <a:rPr lang="ar-EG" dirty="0"/>
              <a:t> (CSR)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المميزات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52755"/>
            <a:ext cx="9793287" cy="410827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مميزات للدولة والمجتمع</a:t>
            </a:r>
            <a:r>
              <a:rPr lang="ar-EG" b="1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منافع متبادلة، ورخاء، وسلام مجتمعي</a:t>
            </a:r>
            <a:r>
              <a:rPr lang="ar-EG" dirty="0"/>
              <a:t>:</a:t>
            </a:r>
          </a:p>
          <a:p>
            <a:pPr marL="0" indent="0" rtl="1">
              <a:buNone/>
            </a:pPr>
            <a:endParaRPr lang="ar-EG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ارتفاع مستوى الأداء الاقتصادي والإنتاجية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سوق عمل متناغم </a:t>
            </a:r>
            <a:r>
              <a:rPr lang="ar-EG" dirty="0"/>
              <a:t>(</a:t>
            </a:r>
            <a:r>
              <a:rPr lang="ar-SA" dirty="0"/>
              <a:t>العرض</a:t>
            </a:r>
            <a:r>
              <a:rPr lang="ar-EG" dirty="0"/>
              <a:t>/</a:t>
            </a:r>
            <a:r>
              <a:rPr lang="ar-SA" dirty="0"/>
              <a:t>الطلب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دمج اجتماعي واقتصادي للشباب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تأثير جميع المشاركين على عملية التدريب المهني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التحديات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604513"/>
            <a:ext cx="9793287" cy="4056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تحديات من منظور المتدربين</a:t>
            </a:r>
          </a:p>
          <a:p>
            <a:pPr marL="0" indent="0" rtl="1">
              <a:buNone/>
            </a:pPr>
            <a:endParaRPr lang="ar-EG" sz="16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التفاوت بين فرص التدريب المهني المطلوبة والمتوفرة</a:t>
            </a:r>
            <a:r>
              <a:rPr lang="ar-EG" dirty="0"/>
              <a:t> (</a:t>
            </a:r>
            <a:r>
              <a:rPr lang="ar-SA" dirty="0"/>
              <a:t>نقص الأماكن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الدخول إلى التدريب المهني المزدوج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ارتفاع المتطلبات المهنية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التعلم طوال العمر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التحديات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682151"/>
            <a:ext cx="9793287" cy="3978874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التحديات من منظور الشركات</a:t>
            </a:r>
          </a:p>
          <a:p>
            <a:pPr marL="0" indent="0" rtl="1">
              <a:buNone/>
            </a:pPr>
            <a:endParaRPr lang="ar-EG" sz="1400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التفاوت بين فرص التدريب المهني المطلوبة والمتوفرة </a:t>
            </a:r>
            <a:br>
              <a:rPr lang="ar-EG" dirty="0"/>
            </a:br>
            <a:r>
              <a:rPr lang="ar-EG" dirty="0"/>
              <a:t>(نقص المتقدمين)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"التأهل للتدريب المهني"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احتواء الأشخاص ذوي الإعاقة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احتواء المهاجرين والمهاجرات</a:t>
            </a:r>
            <a:r>
              <a:rPr lang="en-GB" dirty="0"/>
              <a:t>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التحديات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62973"/>
            <a:ext cx="9793287" cy="4298051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التحديات من منظور الدولة والمجتمع</a:t>
            </a:r>
          </a:p>
          <a:p>
            <a:pPr marL="0" indent="0" rtl="1">
              <a:buNone/>
            </a:pP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التحول الديموغرافي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نقص متوقع في العمالة المتخصصة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الميل نحو التحول الأكاديمي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فروق إقليمية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الاحتواء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مزيد من المعلومات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7" y="1095643"/>
            <a:ext cx="11053762" cy="4608512"/>
          </a:xfrm>
        </p:spPr>
        <p:txBody>
          <a:bodyPr numCol="2" spcCol="360000"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SA" b="1" dirty="0"/>
              <a:t>أرقام وحقائق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تقرير بيانات المعهد الاتحادي للتدريب المهني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المكتب الاتحادي الإحصائي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بوابة بيانات الوزارة الاتحادية للتعليم والبحث العلمي</a:t>
            </a:r>
            <a:r>
              <a:rPr lang="ar-EG" dirty="0"/>
              <a:t> (</a:t>
            </a:r>
            <a:r>
              <a:rPr lang="ar-EG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  <a:endParaRPr lang="de-DE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تقرير عن التدريب المهني </a:t>
            </a:r>
            <a:r>
              <a:rPr lang="ar-EG" dirty="0"/>
              <a:t>(</a:t>
            </a:r>
            <a:r>
              <a:rPr lang="ar-SA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marL="0" indent="0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معايير التدريب المهني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منشور الوزارة الاتحادية للتعليم والبحث العلمي</a:t>
            </a:r>
            <a:r>
              <a:rPr lang="ar-EG" dirty="0"/>
              <a:t>: </a:t>
            </a:r>
            <a:r>
              <a:rPr lang="ar-SA" dirty="0"/>
              <a:t>لوائح التدريب المهني وطريقة نشأتها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أمثلة على لوائح التدريب المهني والخطط التعليمية الإطارية</a:t>
            </a:r>
            <a:r>
              <a:rPr lang="ar-EG" dirty="0"/>
              <a:t> (</a:t>
            </a:r>
            <a:r>
              <a:rPr lang="ar-SA" dirty="0"/>
              <a:t>المعهد الاتحادي للتدريب المهني</a:t>
            </a:r>
            <a:r>
              <a:rPr lang="ar-EG" dirty="0"/>
              <a:t> BIBB) (</a:t>
            </a:r>
            <a:r>
              <a:rPr lang="ar-SA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  <a:br>
              <a:rPr lang="de-DE" dirty="0"/>
            </a:br>
            <a:endParaRPr lang="ar-EG" dirty="0"/>
          </a:p>
          <a:p>
            <a:pPr marL="0" indent="0" rtl="1">
              <a:buNone/>
            </a:pPr>
            <a:endParaRPr lang="ar-EG" dirty="0"/>
          </a:p>
          <a:p>
            <a:pPr marL="0" indent="0" rtl="1">
              <a:buNone/>
            </a:pPr>
            <a:endParaRPr lang="ar-EG" dirty="0"/>
          </a:p>
          <a:p>
            <a:pPr marL="0" indent="0" rtl="1">
              <a:buNone/>
            </a:pPr>
            <a:br>
              <a:rPr lang="de-DE" dirty="0"/>
            </a:b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الوثائق القانونية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التدريب المهني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قانون توظيف الشباب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الغرف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قانون التفاوض على التعريفة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القانون الدستوري للشركات</a:t>
            </a:r>
            <a:r>
              <a:rPr lang="ar-EG" dirty="0"/>
              <a:t> (</a:t>
            </a:r>
            <a:r>
              <a:rPr lang="ar-SA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ar-EG" dirty="0"/>
              <a:t>)</a:t>
            </a:r>
          </a:p>
          <a:p>
            <a:pPr marL="357187" lvl="1" indent="0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مواقع الإنترنت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/>
              <a:t>) </a:t>
            </a:r>
            <a:r>
              <a:rPr lang="ar-EG" dirty="0"/>
              <a:t>GOVET</a:t>
            </a:r>
            <a:r>
              <a:rPr lang="de-DE" dirty="0"/>
              <a:t>  </a:t>
            </a:r>
            <a:r>
              <a:rPr lang="ar-EG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de-DE" dirty="0"/>
              <a:t>(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/>
              <a:t>) BMBFSFJ </a:t>
            </a:r>
            <a:r>
              <a:rPr lang="ar-EG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de-DE" dirty="0"/>
              <a:t>(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/>
              <a:t>) BMFTR </a:t>
            </a:r>
            <a:r>
              <a:rPr lang="ar-EG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de-DE" dirty="0"/>
              <a:t>(</a:t>
            </a:r>
            <a:endParaRPr lang="ar-EG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de-DE" dirty="0"/>
              <a:t>) BIBB </a:t>
            </a:r>
            <a:r>
              <a:rPr lang="ar-EG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رابط</a:t>
            </a:r>
            <a:r>
              <a:rPr lang="de-DE" dirty="0"/>
              <a:t>(</a:t>
            </a:r>
            <a:endParaRPr lang="ar-EG" dirty="0"/>
          </a:p>
          <a:p>
            <a:pPr marL="357187" lvl="1" indent="0" rtl="1">
              <a:buNone/>
            </a:pPr>
            <a:endParaRPr lang="ar-EG" dirty="0"/>
          </a:p>
          <a:p>
            <a:pPr marL="0" indent="0" algn="r" rtl="1">
              <a:buNone/>
            </a:pPr>
            <a:r>
              <a:rPr lang="ar-SA" b="1" dirty="0"/>
              <a:t>للاتصال عند أي استفسارات أخرى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 err="1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</a:t>
            </a:r>
            <a:r>
              <a:rPr lang="de-DE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t@bibb.de</a:t>
            </a:r>
            <a:r>
              <a:rPr lang="de-DE" dirty="0">
                <a:solidFill>
                  <a:srgbClr val="E27F1C"/>
                </a:solidFill>
              </a:rPr>
              <a:t> </a:t>
            </a:r>
            <a:endParaRPr lang="ar-EG" dirty="0">
              <a:solidFill>
                <a:srgbClr val="E27F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07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dirty="0"/>
              <a:t>القواعد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9793287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لمحة عن النموذج المزدوج فى نظام التعليم والتدريب المهنى الألماني</a:t>
            </a:r>
          </a:p>
          <a:p>
            <a:pPr rtl="1"/>
            <a:endParaRPr lang="ar-EG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سوق العمل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التعليم المدرسي العام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التعليم العالي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EG" dirty="0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تدريب مهني </a:t>
              </a:r>
            </a:p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مزدوج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التدريب المهني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مدرسة مهنية</a:t>
              </a:r>
            </a:p>
            <a:p>
              <a:pPr algn="ctr" rtl="1"/>
              <a:r>
                <a:rPr lang="ar-EG" sz="2400" dirty="0">
                  <a:solidFill>
                    <a:schemeClr val="bg1"/>
                  </a:solidFill>
                </a:rPr>
                <a:t>بدوام كامل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  <a:endParaRPr lang="ar-E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42285"/>
            <a:ext cx="9793287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المشاركون</a:t>
            </a:r>
            <a:r>
              <a:rPr lang="ar-EG" b="1" dirty="0"/>
              <a:t>: </a:t>
            </a:r>
            <a:r>
              <a:rPr lang="ar-SA" b="1" dirty="0"/>
              <a:t>المتدربون</a:t>
            </a:r>
          </a:p>
          <a:p>
            <a:pPr marL="0" indent="0" rtl="1">
              <a:buNone/>
            </a:pPr>
            <a:endParaRPr lang="ar-EG" sz="800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سنويًا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1.22</a:t>
            </a:r>
            <a:r>
              <a:rPr lang="ar-EG" dirty="0"/>
              <a:t> مليون متدرب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في </a:t>
            </a:r>
            <a:r>
              <a:rPr lang="de-DE" dirty="0"/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324</a:t>
            </a:r>
            <a:r>
              <a:rPr lang="ar-SA" dirty="0"/>
              <a:t>مهنة تدريبية معتمدة</a:t>
            </a:r>
          </a:p>
          <a:p>
            <a:pPr marL="0" indent="0" rtl="1">
              <a:buNone/>
            </a:pPr>
            <a:endParaRPr lang="ar-EG" sz="100" dirty="0"/>
          </a:p>
          <a:p>
            <a:pPr marL="0" indent="0" algn="r" rtl="1">
              <a:buNone/>
            </a:pPr>
            <a:r>
              <a:rPr lang="ar-SA" dirty="0"/>
              <a:t>وهذا يعني</a:t>
            </a:r>
            <a:r>
              <a:rPr lang="ar-EG" dirty="0"/>
              <a:t>: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EG" dirty="0"/>
              <a:t>5% </a:t>
            </a:r>
            <a:r>
              <a:rPr lang="ar-SA" dirty="0"/>
              <a:t>من جميع العاملين الحاليين</a:t>
            </a:r>
            <a:r>
              <a:rPr lang="ar-EG" dirty="0"/>
              <a:t> </a:t>
            </a:r>
            <a:br>
              <a:rPr dirty="0"/>
            </a:br>
            <a:r>
              <a:rPr lang="ar-SA" dirty="0"/>
              <a:t>هم متدربون</a:t>
            </a:r>
          </a:p>
          <a:p>
            <a:pPr marL="0" indent="0" rtl="1">
              <a:buNone/>
            </a:pPr>
            <a:endParaRPr lang="ar-EG" sz="100" dirty="0"/>
          </a:p>
          <a:p>
            <a:pPr rtl="1"/>
            <a:endParaRPr lang="ar-EG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608107" y="1229143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-3817" y="4834616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571" y="1262764"/>
            <a:ext cx="5272073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/>
              <a:t>المشاركون</a:t>
            </a:r>
            <a:r>
              <a:rPr lang="ar-EG" b="1" dirty="0"/>
              <a:t>: </a:t>
            </a:r>
            <a:r>
              <a:rPr lang="ar-SA" b="1" dirty="0"/>
              <a:t>أرباب العمل</a:t>
            </a:r>
          </a:p>
          <a:p>
            <a:pPr marL="266700" indent="-266700" rtl="1">
              <a:buNone/>
            </a:pPr>
            <a:endParaRPr lang="ar-EG" b="1" dirty="0"/>
          </a:p>
          <a:p>
            <a:pPr marL="266700" lvl="1" indent="-266700" algn="r" rtl="1">
              <a:buFont typeface="Wingdings 3" panose="05040102010807070707" pitchFamily="18" charset="2"/>
              <a:buChar char=""/>
            </a:pPr>
            <a:r>
              <a:rPr lang="ar-EG" dirty="0"/>
              <a:t>ت</a:t>
            </a:r>
            <a:r>
              <a:rPr lang="ar-SA" dirty="0"/>
              <a:t>قدم سنويًا حوالي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18.7</a:t>
            </a:r>
            <a:r>
              <a:rPr lang="ar-EG" dirty="0"/>
              <a:t>% </a:t>
            </a:r>
            <a:r>
              <a:rPr lang="ar-SA" dirty="0"/>
              <a:t>من جميع الشركات ذات الموظفين </a:t>
            </a:r>
            <a:r>
              <a:rPr lang="ar-EG" dirty="0"/>
              <a:t>الخاضعين</a:t>
            </a:r>
            <a:r>
              <a:rPr lang="ar-SA" dirty="0"/>
              <a:t> للتأمين الاجتماعي</a:t>
            </a:r>
            <a:r>
              <a:rPr lang="ar-EG" dirty="0"/>
              <a:t> فرص</a:t>
            </a:r>
            <a:r>
              <a:rPr lang="ar-SA" dirty="0"/>
              <a:t> تدريبًا مهنيًا</a:t>
            </a:r>
            <a:r>
              <a:rPr lang="ar-EG" dirty="0"/>
              <a:t> (</a:t>
            </a:r>
            <a:r>
              <a:rPr lang="ar-SA" dirty="0"/>
              <a:t>حوالي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369, 800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/>
              <a:t>من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de-DE" dirty="0"/>
              <a:t> </a:t>
            </a:r>
            <a:r>
              <a:rPr lang="ar-SA" dirty="0"/>
              <a:t> مليون</a:t>
            </a:r>
            <a:r>
              <a:rPr lang="ar-EG" dirty="0"/>
              <a:t>)</a:t>
            </a:r>
          </a:p>
          <a:p>
            <a:pPr marL="266700" lvl="1" indent="-266700" algn="r" rtl="1">
              <a:buFont typeface="Wingdings 3" panose="05040102010807070707" pitchFamily="18" charset="2"/>
              <a:buChar char=""/>
            </a:pPr>
            <a:r>
              <a:rPr lang="ar-SA" dirty="0"/>
              <a:t>يوجد حوالي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475, 950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dirty="0"/>
              <a:t>فرصة تدريب </a:t>
            </a:r>
            <a:r>
              <a:rPr lang="ar-SA" dirty="0"/>
              <a:t>جديد</a:t>
            </a:r>
            <a:r>
              <a:rPr lang="ar-EG" dirty="0"/>
              <a:t>ة</a:t>
            </a:r>
            <a:r>
              <a:rPr lang="ar-SA" dirty="0"/>
              <a:t> كل عام</a:t>
            </a:r>
          </a:p>
          <a:p>
            <a:pPr marL="266700" lvl="1" indent="-266700" algn="r" rtl="1">
              <a:buFont typeface="Wingdings 3" panose="05040102010807070707" pitchFamily="18" charset="2"/>
              <a:buChar char="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ar-EG" dirty="0"/>
              <a:t>% </a:t>
            </a:r>
            <a:r>
              <a:rPr lang="ar-SA" dirty="0"/>
              <a:t>منهم يتم تعيينهم بعد التدريب مباشرةً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3" y="1714673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52" y="1285335"/>
            <a:ext cx="10089700" cy="4375689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الاقتصاد والشركاء المجتمعيون والدولة هم الضمان لتطبيق الشروط الإطارية للتدريب المهني المزدوج</a:t>
            </a:r>
          </a:p>
          <a:p>
            <a:pPr marL="0" indent="0" rtl="1">
              <a:buNone/>
            </a:pPr>
            <a:endParaRPr lang="ar-EG" sz="1100" b="1" dirty="0"/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الغرف التجارية 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الشركاء المجتمعيون (اتحادات العمال وأرباب الأعمال)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الدولة</a:t>
            </a:r>
          </a:p>
          <a:p>
            <a:pPr marL="0" indent="0" rtl="1">
              <a:buNone/>
            </a:pPr>
            <a:endParaRPr lang="ar-EG" sz="1200" b="1" dirty="0"/>
          </a:p>
          <a:p>
            <a:pPr marL="0" indent="0" algn="r" rtl="1">
              <a:buNone/>
            </a:pPr>
            <a:r>
              <a:rPr lang="ar-EG" b="1" dirty="0"/>
              <a:t>الغرف والشركاء المجتمعيون: </a:t>
            </a:r>
            <a:r>
              <a:rPr lang="ar-EG" dirty="0"/>
              <a:t>يقومون بتحديد والتحقق من محتوى التدريب في الشركة</a:t>
            </a:r>
          </a:p>
          <a:p>
            <a:pPr marL="0" indent="0" algn="r" rtl="1">
              <a:buNone/>
            </a:pPr>
            <a:r>
              <a:rPr lang="ar-EG" b="1" dirty="0"/>
              <a:t>الدولة: </a:t>
            </a:r>
            <a:r>
              <a:rPr lang="ar-EG" dirty="0"/>
              <a:t>تضع الشروط الإطارية القانونية وتوفر الموارد للتدريب المهني في المدرسة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302589"/>
            <a:ext cx="9793287" cy="4358436"/>
          </a:xfrm>
        </p:spPr>
        <p:txBody>
          <a:bodyPr/>
          <a:lstStyle/>
          <a:p>
            <a:pPr marL="1588" indent="0" algn="r" rtl="1">
              <a:buNone/>
            </a:pPr>
            <a:r>
              <a:rPr lang="ar-SA" b="1" dirty="0"/>
              <a:t>الأطراف الفاعلة</a:t>
            </a:r>
            <a:r>
              <a:rPr lang="ar-EG" b="1" dirty="0"/>
              <a:t>: </a:t>
            </a:r>
            <a:r>
              <a:rPr lang="ar-SA" b="1" dirty="0"/>
              <a:t>الغرف</a:t>
            </a:r>
            <a:r>
              <a:rPr lang="de-DE" b="1" dirty="0"/>
              <a:t> </a:t>
            </a:r>
            <a:r>
              <a:rPr lang="ar-EG" b="1" dirty="0"/>
              <a:t>التجارية</a:t>
            </a:r>
            <a:r>
              <a:rPr lang="ar-SA" b="1" dirty="0"/>
              <a:t> </a:t>
            </a:r>
            <a:r>
              <a:rPr lang="ar-EG" b="1" dirty="0"/>
              <a:t>- </a:t>
            </a:r>
            <a:r>
              <a:rPr lang="ar-SA" b="1" dirty="0"/>
              <a:t>الجهة المختصة</a:t>
            </a:r>
          </a:p>
          <a:p>
            <a:pPr marL="1588" indent="0" rtl="1">
              <a:buNone/>
            </a:pPr>
            <a:endParaRPr lang="ar-EG" b="1" dirty="0"/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تتفقد </a:t>
            </a:r>
            <a:r>
              <a:rPr lang="ar-EG" dirty="0"/>
              <a:t>ال</a:t>
            </a:r>
            <a:r>
              <a:rPr lang="ar-SA" dirty="0"/>
              <a:t>شركات</a:t>
            </a:r>
            <a:r>
              <a:rPr lang="ar-EG" dirty="0"/>
              <a:t> التى تقدم فرص لل</a:t>
            </a:r>
            <a:r>
              <a:rPr lang="ar-SA" dirty="0"/>
              <a:t>تدريب المهني وتسجلها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تراقب وتفحص التدريب المهني في الشركات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تؤهل طاقم عمل التدريب</a:t>
            </a: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تنظم الامتحانات</a:t>
            </a:r>
            <a:r>
              <a:rPr lang="ar-EG" dirty="0"/>
              <a:t> </a:t>
            </a:r>
            <a:endParaRPr lang="ar-EG" dirty="0">
              <a:solidFill>
                <a:srgbClr val="FF0000"/>
              </a:solidFill>
            </a:endParaRPr>
          </a:p>
          <a:p>
            <a:pPr lvl="1" algn="r" rtl="1">
              <a:buFont typeface="Wingdings 3" panose="05040102010807070707" pitchFamily="18" charset="2"/>
              <a:buChar char="t"/>
            </a:pPr>
            <a:r>
              <a:rPr lang="ar-SA" dirty="0"/>
              <a:t>تنظم الفعاليات الإرشادية وتقدم الاستشارات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القواعد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63" y="1225033"/>
            <a:ext cx="11053762" cy="4608512"/>
          </a:xfrm>
        </p:spPr>
        <p:txBody>
          <a:bodyPr/>
          <a:lstStyle/>
          <a:p>
            <a:pPr marL="0" indent="0" algn="r" rtl="1">
              <a:buNone/>
            </a:pPr>
            <a:r>
              <a:rPr lang="ar-EG" b="1" dirty="0"/>
              <a:t>الأطراف الفاعلة: الشركاء المجتمعيون</a:t>
            </a:r>
          </a:p>
          <a:p>
            <a:pPr marL="0" indent="0" algn="r" rtl="1">
              <a:buNone/>
            </a:pPr>
            <a:r>
              <a:rPr lang="ar-EG" dirty="0"/>
              <a:t>النقابات العمالية واتحادات أرباب العمل يتناقشون فيما بينهم ومع الدولة بشأن </a:t>
            </a:r>
            <a:r>
              <a:rPr lang="ar-EG" u="sng" dirty="0"/>
              <a:t>المعايير ذات الصلة للتدريب داخل الشركات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محتويات التدريب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بدل/ راتب التدريب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الإشراف على التدريب في الشركة</a:t>
            </a:r>
          </a:p>
          <a:p>
            <a:pPr lvl="1" algn="r" rtl="1">
              <a:buFont typeface="Wingdings 3" panose="05040102010807070707" pitchFamily="18" charset="2"/>
              <a:buChar char=""/>
            </a:pPr>
            <a:r>
              <a:rPr lang="ar-EG" dirty="0"/>
              <a:t>المشاركة في لجنة الامتحانات</a:t>
            </a:r>
          </a:p>
          <a:p>
            <a:pPr rtl="1"/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  <a:p>
            <a:pPr rtl="1"/>
            <a:endParaRPr lang="ar-EG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2702</Words>
  <Application>Microsoft Office PowerPoint</Application>
  <PresentationFormat>Breitbild</PresentationFormat>
  <Paragraphs>563</Paragraphs>
  <Slides>37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Aptos</vt:lpstr>
      <vt:lpstr>Arial</vt:lpstr>
      <vt:lpstr>ArialMT</vt:lpstr>
      <vt:lpstr>Calibri</vt:lpstr>
      <vt:lpstr>Wingdings 3</vt:lpstr>
      <vt:lpstr>Office</vt:lpstr>
      <vt:lpstr>1_Office</vt:lpstr>
      <vt:lpstr> </vt:lpstr>
      <vt:lpstr>المحتوى</vt:lpstr>
      <vt:lpstr> 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القواعد</vt:lpstr>
      <vt:lpstr>PowerPoint-Präsentation</vt:lpstr>
      <vt:lpstr>دخول سوق العمل</vt:lpstr>
      <vt:lpstr>دخول سوق العمل</vt:lpstr>
      <vt:lpstr>دخول سوق العمل</vt:lpstr>
      <vt:lpstr>المسار</vt:lpstr>
      <vt:lpstr>المسار</vt:lpstr>
      <vt:lpstr>المسار</vt:lpstr>
      <vt:lpstr>المسار</vt:lpstr>
      <vt:lpstr>المسار</vt:lpstr>
      <vt:lpstr>PowerPoint-Präsentation</vt:lpstr>
      <vt:lpstr>كيف يعمل التدريب المهني المزدوج؟</vt:lpstr>
      <vt:lpstr>كيف يعمل التدريب المهني المزدوج؟</vt:lpstr>
      <vt:lpstr>ما هي أسباب نجاح التدريب المهني المزدوج في ألمانيا؟</vt:lpstr>
      <vt:lpstr>الأركان الأساسية الخمسة للتدريب المهني</vt:lpstr>
      <vt:lpstr>المميزات</vt:lpstr>
      <vt:lpstr>المميزات</vt:lpstr>
      <vt:lpstr>المميزات</vt:lpstr>
      <vt:lpstr>التحديات</vt:lpstr>
      <vt:lpstr>التحديات</vt:lpstr>
      <vt:lpstr>التحديات</vt:lpstr>
      <vt:lpstr>مزيد من المعلومات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108</cp:revision>
  <dcterms:created xsi:type="dcterms:W3CDTF">2020-12-18T10:19:10Z</dcterms:created>
  <dcterms:modified xsi:type="dcterms:W3CDTF">2026-05-18T12:03:25Z</dcterms:modified>
</cp:coreProperties>
</file>