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4" r:id="rId2"/>
  </p:sldMasterIdLst>
  <p:notesMasterIdLst>
    <p:notesMasterId r:id="rId26"/>
  </p:notesMasterIdLst>
  <p:sldIdLst>
    <p:sldId id="257" r:id="rId3"/>
    <p:sldId id="368" r:id="rId4"/>
    <p:sldId id="400" r:id="rId5"/>
    <p:sldId id="370" r:id="rId6"/>
    <p:sldId id="444" r:id="rId7"/>
    <p:sldId id="461" r:id="rId8"/>
    <p:sldId id="462" r:id="rId9"/>
    <p:sldId id="463" r:id="rId10"/>
    <p:sldId id="464" r:id="rId11"/>
    <p:sldId id="388" r:id="rId12"/>
    <p:sldId id="401" r:id="rId13"/>
    <p:sldId id="390" r:id="rId14"/>
    <p:sldId id="367" r:id="rId15"/>
    <p:sldId id="391" r:id="rId16"/>
    <p:sldId id="392" r:id="rId17"/>
    <p:sldId id="393" r:id="rId18"/>
    <p:sldId id="394" r:id="rId19"/>
    <p:sldId id="395" r:id="rId20"/>
    <p:sldId id="397" r:id="rId21"/>
    <p:sldId id="398" r:id="rId22"/>
    <p:sldId id="399" r:id="rId23"/>
    <p:sldId id="359" r:id="rId24"/>
    <p:sldId id="291" r:id="rId25"/>
  </p:sldIdLst>
  <p:sldSz cx="12192000" cy="6858000"/>
  <p:notesSz cx="6858000" cy="9144000"/>
  <p:embeddedFontLst>
    <p:embeddedFont>
      <p:font typeface="Wingdings 3" panose="05040102010807070707" pitchFamily="18" charset="2"/>
      <p:regular r:id="rId27"/>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48" userDrawn="1">
          <p15:clr>
            <a:srgbClr val="A4A3A4"/>
          </p15:clr>
        </p15:guide>
        <p15:guide id="2" pos="3931" userDrawn="1">
          <p15:clr>
            <a:srgbClr val="A4A3A4"/>
          </p15:clr>
        </p15:guide>
        <p15:guide id="3" orient="horz" pos="2863" userDrawn="1">
          <p15:clr>
            <a:srgbClr val="A4A3A4"/>
          </p15:clr>
        </p15:guide>
        <p15:guide id="4" orient="horz" pos="3543" userDrawn="1">
          <p15:clr>
            <a:srgbClr val="A4A3A4"/>
          </p15:clr>
        </p15:guide>
        <p15:guide id="5" orient="horz" pos="3475" userDrawn="1">
          <p15:clr>
            <a:srgbClr val="A4A3A4"/>
          </p15:clr>
        </p15:guide>
        <p15:guide id="6" pos="6607" userDrawn="1">
          <p15:clr>
            <a:srgbClr val="A4A3A4"/>
          </p15:clr>
        </p15:guide>
        <p15:guide id="7" pos="6131" userDrawn="1">
          <p15:clr>
            <a:srgbClr val="A4A3A4"/>
          </p15:clr>
        </p15:guide>
        <p15:guide id="8" orient="horz" pos="1139" userDrawn="1">
          <p15:clr>
            <a:srgbClr val="A4A3A4"/>
          </p15:clr>
        </p15:guide>
        <p15:guide id="9" orient="horz" pos="2160" userDrawn="1">
          <p15:clr>
            <a:srgbClr val="A4A3A4"/>
          </p15:clr>
        </p15:guide>
        <p15:guide id="11" pos="642" userDrawn="1">
          <p15:clr>
            <a:srgbClr val="A4A3A4"/>
          </p15:clr>
        </p15:guide>
        <p15:guide id="12" orient="horz" pos="2092" userDrawn="1">
          <p15:clr>
            <a:srgbClr val="A4A3A4"/>
          </p15:clr>
        </p15:guide>
        <p15:guide id="13" orient="horz" pos="981" userDrawn="1">
          <p15:clr>
            <a:srgbClr val="A4A3A4"/>
          </p15:clr>
        </p15:guide>
        <p15:guide id="14" pos="5428" userDrawn="1">
          <p15:clr>
            <a:srgbClr val="A4A3A4"/>
          </p15:clr>
        </p15:guide>
        <p15:guide id="15" orient="horz" pos="3702" userDrawn="1">
          <p15:clr>
            <a:srgbClr val="A4A3A4"/>
          </p15:clr>
        </p15:guide>
        <p15:guide id="16" pos="4294" userDrawn="1">
          <p15:clr>
            <a:srgbClr val="A4A3A4"/>
          </p15:clr>
        </p15:guide>
        <p15:guide id="17" orient="horz" pos="27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Unbekannter Benutzer1" initials="Unbekannter Benutzer1" lastIdx="2" clrIdx="6">
    <p:extLst>
      <p:ext uri="{19B8F6BF-5375-455C-9EA6-DF929625EA0E}">
        <p15:presenceInfo xmlns:p15="http://schemas.microsoft.com/office/powerpoint/2012/main" userId="Kress, Dr. Hannelore" providerId="None"/>
      </p:ext>
    </p:extLst>
  </p:cmAuthor>
  <p:cmAuthor id="1" name="Peter Rechmann" initials="PR" lastIdx="37" clrIdx="0">
    <p:extLst>
      <p:ext uri="{19B8F6BF-5375-455C-9EA6-DF929625EA0E}">
        <p15:presenceInfo xmlns:p15="http://schemas.microsoft.com/office/powerpoint/2012/main" userId="Peter Rechmann" providerId="None"/>
      </p:ext>
    </p:extLst>
  </p:cmAuthor>
  <p:cmAuthor id="8" name="Hermann, Ralf" initials="HR" lastIdx="14" clrIdx="7">
    <p:extLst>
      <p:ext uri="{19B8F6BF-5375-455C-9EA6-DF929625EA0E}">
        <p15:presenceInfo xmlns:p15="http://schemas.microsoft.com/office/powerpoint/2012/main" userId="Hermann, Ralf" providerId="None"/>
      </p:ext>
    </p:extLst>
  </p:cmAuthor>
  <p:cmAuthor id="2" name="Schlich, Thorsten" initials="ST" lastIdx="66" clrIdx="1">
    <p:extLst>
      <p:ext uri="{19B8F6BF-5375-455C-9EA6-DF929625EA0E}">
        <p15:presenceInfo xmlns:p15="http://schemas.microsoft.com/office/powerpoint/2012/main" userId="Schlich, Thorsten" providerId="None"/>
      </p:ext>
    </p:extLst>
  </p:cmAuthor>
  <p:cmAuthor id="3" name="Shahin Eilanjeghi, Sepehr" initials="SES" lastIdx="22" clrIdx="2">
    <p:extLst>
      <p:ext uri="{19B8F6BF-5375-455C-9EA6-DF929625EA0E}">
        <p15:presenceInfo xmlns:p15="http://schemas.microsoft.com/office/powerpoint/2012/main" userId="Shahin Eilanjeghi, Sepehr" providerId="None"/>
      </p:ext>
    </p:extLst>
  </p:cmAuthor>
  <p:cmAuthor id="4" name="Kerstin Öchsler" initials="KÖ" lastIdx="5" clrIdx="3">
    <p:extLst>
      <p:ext uri="{19B8F6BF-5375-455C-9EA6-DF929625EA0E}">
        <p15:presenceInfo xmlns:p15="http://schemas.microsoft.com/office/powerpoint/2012/main" userId="S-1-5-21-1714780564-1514027911-36100705-1129" providerId="AD"/>
      </p:ext>
    </p:extLst>
  </p:cmAuthor>
  <p:cmAuthor id="5" name="Eva Schimmelpfennig" initials="ES" lastIdx="6" clrIdx="4">
    <p:extLst>
      <p:ext uri="{19B8F6BF-5375-455C-9EA6-DF929625EA0E}">
        <p15:presenceInfo xmlns:p15="http://schemas.microsoft.com/office/powerpoint/2012/main" userId="S::e.schimmelpfennig@mediacompany.com::3a67210d-cf20-4159-955d-1293d16c3207" providerId="AD"/>
      </p:ext>
    </p:extLst>
  </p:cmAuthor>
  <p:cmAuthor id="6" name="Olesen, Julia" initials="OJ" lastIdx="3" clrIdx="5">
    <p:extLst>
      <p:ext uri="{19B8F6BF-5375-455C-9EA6-DF929625EA0E}">
        <p15:presenceInfo xmlns:p15="http://schemas.microsoft.com/office/powerpoint/2012/main" userId="Olesen, Jul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51B"/>
    <a:srgbClr val="E2A95F"/>
    <a:srgbClr val="FBF3E8"/>
    <a:srgbClr val="EAC28D"/>
    <a:srgbClr val="33CC33"/>
    <a:srgbClr val="E27F1C"/>
    <a:srgbClr val="FAF1EA"/>
    <a:srgbClr val="BF5A08"/>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49" autoAdjust="0"/>
    <p:restoredTop sz="79920" autoAdjust="0"/>
  </p:normalViewPr>
  <p:slideViewPr>
    <p:cSldViewPr snapToGrid="0" showGuides="1">
      <p:cViewPr varScale="1">
        <p:scale>
          <a:sx n="89" d="100"/>
          <a:sy n="89" d="100"/>
        </p:scale>
        <p:origin x="1104" y="90"/>
      </p:cViewPr>
      <p:guideLst>
        <p:guide orient="horz" pos="1548"/>
        <p:guide pos="3931"/>
        <p:guide orient="horz" pos="2863"/>
        <p:guide orient="horz" pos="3543"/>
        <p:guide orient="horz" pos="3475"/>
        <p:guide pos="6607"/>
        <p:guide pos="6131"/>
        <p:guide orient="horz" pos="1139"/>
        <p:guide orient="horz" pos="2160"/>
        <p:guide pos="642"/>
        <p:guide orient="horz" pos="2092"/>
        <p:guide orient="horz" pos="981"/>
        <p:guide pos="5428"/>
        <p:guide orient="horz" pos="3702"/>
        <p:guide pos="4294"/>
        <p:guide orient="horz" pos="27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E9FA54-641D-6241-A02F-D7EBC8BA42BD}" type="datetimeFigureOut">
              <a:rPr lang="de-DE" smtClean="0"/>
              <a:t>13.07.2026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0F3E6-BB32-6A49-8260-2D8D30743B15}" type="slidenum">
              <a:rPr lang="de-DE" smtClean="0"/>
              <a:t>‹Nr.›</a:t>
            </a:fld>
            <a:endParaRPr lang="de-DE" dirty="0"/>
          </a:p>
        </p:txBody>
      </p:sp>
    </p:spTree>
    <p:extLst>
      <p:ext uri="{BB962C8B-B14F-4D97-AF65-F5344CB8AC3E}">
        <p14:creationId xmlns:p14="http://schemas.microsoft.com/office/powerpoint/2010/main" val="1609500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u="sng" dirty="0"/>
              <a:t>Informations complémentaires : </a:t>
            </a:r>
            <a:r>
              <a:rPr lang="fr-FR" dirty="0"/>
              <a:t>au total, environ 51 % de la population a commencé une formation professionnelle en alternance au cours de sa vie.</a:t>
            </a:r>
          </a:p>
          <a:p>
            <a:br>
              <a:rPr lang="fr-FR" dirty="0"/>
            </a:br>
            <a:endParaRPr lang="fr-FR" dirty="0"/>
          </a:p>
          <a:p>
            <a:r>
              <a:rPr lang="fr-FR" dirty="0"/>
              <a:t>Selon le forum IAB (2023), 85 % des diplômés de l'année 2020 occupaient un emploi soumis à l'assurance sociale obligatoire.</a:t>
            </a:r>
          </a:p>
          <a:p>
            <a:br>
              <a:rPr lang="fr-FR" dirty="0"/>
            </a:br>
            <a:endParaRPr lang="fr-FR" dirty="0"/>
          </a:p>
          <a:p>
            <a:r>
              <a:rPr lang="fr-FR" u="sng" dirty="0"/>
              <a:t>L'effet positif</a:t>
            </a:r>
            <a:r>
              <a:rPr lang="fr-FR" u="none" dirty="0"/>
              <a:t> : </a:t>
            </a:r>
            <a:r>
              <a:rPr lang="fr-FR" dirty="0"/>
              <a:t>le taux de chômage des jeunes en Allemagne n'est que d'environ 5,7 % (2025).</a:t>
            </a:r>
          </a:p>
          <a:p>
            <a:br>
              <a:rPr lang="fr-FR" dirty="0"/>
            </a:br>
            <a:endParaRPr lang="fr-FR" dirty="0"/>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2</a:t>
            </a:fld>
            <a:endParaRPr lang="de-DE" dirty="0"/>
          </a:p>
        </p:txBody>
      </p:sp>
    </p:spTree>
    <p:extLst>
      <p:ext uri="{BB962C8B-B14F-4D97-AF65-F5344CB8AC3E}">
        <p14:creationId xmlns:p14="http://schemas.microsoft.com/office/powerpoint/2010/main" val="3113024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11</a:t>
            </a:fld>
            <a:endParaRPr lang="de-DE" dirty="0"/>
          </a:p>
        </p:txBody>
      </p:sp>
    </p:spTree>
    <p:extLst>
      <p:ext uri="{BB962C8B-B14F-4D97-AF65-F5344CB8AC3E}">
        <p14:creationId xmlns:p14="http://schemas.microsoft.com/office/powerpoint/2010/main" val="3199580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Wingdings" panose="05000000000000000000" pitchFamily="2" charset="2"/>
              <a:buNone/>
            </a:pPr>
            <a:r>
              <a:rPr lang="fr-FR" dirty="0"/>
              <a:t>Il est devenu plus difficile, aujourd’hui, de faire une </a:t>
            </a:r>
            <a:r>
              <a:rPr lang="fr-FR" u="sng" dirty="0"/>
              <a:t>distinction précise</a:t>
            </a:r>
            <a:r>
              <a:rPr lang="fr-FR" dirty="0"/>
              <a:t> entre les universités de sciences appliquées et les universités :</a:t>
            </a:r>
          </a:p>
          <a:p>
            <a:pPr marL="0" indent="0">
              <a:buFont typeface="Wingdings" panose="05000000000000000000" pitchFamily="2" charset="2"/>
              <a:buNone/>
            </a:pPr>
            <a:endParaRPr lang="de-DE" dirty="0"/>
          </a:p>
          <a:p>
            <a:pPr marL="171450" indent="-171450">
              <a:buFont typeface="Wingdings" panose="05000000000000000000" pitchFamily="2" charset="2"/>
              <a:buChar char="Ø"/>
            </a:pPr>
            <a:r>
              <a:rPr lang="fr-FR" dirty="0"/>
              <a:t>FH / HAW = </a:t>
            </a:r>
            <a:r>
              <a:rPr lang="fr-FR" sz="1200" b="0" i="0" dirty="0">
                <a:solidFill>
                  <a:schemeClr val="tx1"/>
                </a:solidFill>
                <a:latin typeface="+mn-lt"/>
                <a:ea typeface="+mn-ea"/>
                <a:cs typeface="+mn-cs"/>
              </a:rPr>
              <a:t>université de sciences appliquées = University of Applied Sciences </a:t>
            </a:r>
          </a:p>
          <a:p>
            <a:pPr marL="628650" lvl="1" indent="-171450">
              <a:buFont typeface="Arial" panose="020B0604020202020204" pitchFamily="34" charset="0"/>
              <a:buChar char="•"/>
            </a:pPr>
            <a:r>
              <a:rPr lang="fr-FR" sz="1200" b="0" i="0" dirty="0">
                <a:solidFill>
                  <a:schemeClr val="tx1"/>
                </a:solidFill>
                <a:latin typeface="+mn-lt"/>
                <a:ea typeface="+mn-ea"/>
                <a:cs typeface="+mn-cs"/>
              </a:rPr>
              <a:t>en général, nombre de disciplines plus élevé</a:t>
            </a:r>
          </a:p>
          <a:p>
            <a:pPr marL="171450" indent="-171450">
              <a:buFont typeface="Wingdings" panose="05000000000000000000" pitchFamily="2" charset="2"/>
              <a:buChar char="Ø"/>
            </a:pPr>
            <a:r>
              <a:rPr lang="fr-FR" sz="1200" b="0" i="0" dirty="0">
                <a:solidFill>
                  <a:schemeClr val="tx1"/>
                </a:solidFill>
                <a:latin typeface="+mn-lt"/>
                <a:ea typeface="+mn-ea"/>
                <a:cs typeface="+mn-cs"/>
              </a:rPr>
              <a:t>Autres « établissements d’enseignement supérieur » = universités</a:t>
            </a:r>
          </a:p>
          <a:p>
            <a:pPr marL="171450" indent="-171450">
              <a:buFont typeface="Wingdings" panose="05000000000000000000" pitchFamily="2" charset="2"/>
              <a:buChar char="Ø"/>
            </a:pPr>
            <a:r>
              <a:rPr lang="fr-FR" sz="1200" b="0" i="0" dirty="0">
                <a:solidFill>
                  <a:schemeClr val="tx1"/>
                </a:solidFill>
                <a:latin typeface="+mn-lt"/>
                <a:ea typeface="+mn-ea"/>
                <a:cs typeface="+mn-cs"/>
              </a:rPr>
              <a:t>La principale différence au niveau juridique est l’accréditation à délivrer le doctorat</a:t>
            </a: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12</a:t>
            </a:fld>
            <a:endParaRPr lang="de-DE" dirty="0"/>
          </a:p>
        </p:txBody>
      </p:sp>
    </p:spTree>
    <p:extLst>
      <p:ext uri="{BB962C8B-B14F-4D97-AF65-F5344CB8AC3E}">
        <p14:creationId xmlns:p14="http://schemas.microsoft.com/office/powerpoint/2010/main" val="3071285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Wingdings" panose="05000000000000000000" pitchFamily="2" charset="2"/>
              <a:buChar char="Ø"/>
            </a:pPr>
            <a:r>
              <a:rPr lang="fr-FR" dirty="0"/>
              <a:t>L’enseignement est aujourd’hui souvent dispensé sous forme de blocs </a:t>
            </a:r>
          </a:p>
          <a:p>
            <a:pPr marL="171450" indent="-171450">
              <a:buFont typeface="Wingdings" panose="05000000000000000000" pitchFamily="2" charset="2"/>
              <a:buChar char="Ø"/>
            </a:pPr>
            <a:endParaRPr lang="de-DE" dirty="0"/>
          </a:p>
          <a:p>
            <a:pPr marL="0" indent="0">
              <a:buFont typeface="Wingdings" panose="05000000000000000000" pitchFamily="2" charset="2"/>
              <a:buNone/>
            </a:pPr>
            <a:r>
              <a:rPr lang="fr-FR" b="1" dirty="0"/>
              <a:t>Formation en coopération :</a:t>
            </a:r>
          </a:p>
          <a:p>
            <a:pPr marL="171450" indent="-171450">
              <a:buFont typeface="Wingdings" panose="05000000000000000000" pitchFamily="2" charset="2"/>
              <a:buChar char="Ø"/>
            </a:pPr>
            <a:r>
              <a:rPr lang="fr-FR" sz="1200" b="0" i="0" dirty="0">
                <a:solidFill>
                  <a:schemeClr val="tx1"/>
                </a:solidFill>
                <a:latin typeface="+mn-lt"/>
                <a:ea typeface="+mn-ea"/>
                <a:cs typeface="+mn-cs"/>
              </a:rPr>
              <a:t>une entreprise ne pouvant pas proposer tous les contenus de formation s’associe avec une ou plusieurs autres entreprises partenaires pour la formation d’une personne en apprentissage</a:t>
            </a:r>
          </a:p>
          <a:p>
            <a:pPr marL="171450" indent="-171450">
              <a:buFont typeface="Wingdings" panose="05000000000000000000" pitchFamily="2" charset="2"/>
              <a:buChar char="Ø"/>
            </a:pPr>
            <a:r>
              <a:rPr lang="fr-FR" sz="1200" b="0" i="0" dirty="0">
                <a:solidFill>
                  <a:schemeClr val="tx1"/>
                </a:solidFill>
                <a:latin typeface="+mn-lt"/>
                <a:ea typeface="+mn-ea"/>
                <a:cs typeface="+mn-cs"/>
              </a:rPr>
              <a:t>C’est à l’entreprise chargée de la coordination que revient la responsabilité de la formation ; elle signe le contrat avec la personne en apprentissage et lui verse aussi la rémunération</a:t>
            </a:r>
          </a:p>
          <a:p>
            <a:pPr marL="171450" indent="-171450">
              <a:buFont typeface="Wingdings" panose="05000000000000000000" pitchFamily="2" charset="2"/>
              <a:buChar char="Ø"/>
            </a:pPr>
            <a:r>
              <a:rPr lang="fr-FR" sz="1200" b="0" i="0" dirty="0">
                <a:solidFill>
                  <a:schemeClr val="tx1"/>
                </a:solidFill>
                <a:latin typeface="+mn-lt"/>
                <a:ea typeface="+mn-ea"/>
                <a:cs typeface="+mn-cs"/>
              </a:rPr>
              <a:t>Sur le temps de formation, les personnes en apprentissage doivent passer au minimum six mois dans l’entreprise partenaire pour travailler et pour apprendre</a:t>
            </a:r>
          </a:p>
          <a:p>
            <a:pPr marL="171450" indent="-171450">
              <a:buFont typeface="Wingdings" panose="05000000000000000000" pitchFamily="2" charset="2"/>
              <a:buChar char="Ø"/>
            </a:pPr>
            <a:r>
              <a:rPr lang="fr-FR" sz="1200" b="0" i="0" dirty="0">
                <a:solidFill>
                  <a:schemeClr val="tx1"/>
                </a:solidFill>
                <a:latin typeface="+mn-lt"/>
                <a:ea typeface="+mn-ea"/>
                <a:cs typeface="+mn-cs"/>
              </a:rPr>
              <a:t>Les coopérations ne sont pas uniquement possibles entre entreprises, mais aussi entre une entreprise et un prestataire de formation</a:t>
            </a: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13</a:t>
            </a:fld>
            <a:endParaRPr lang="de-DE" dirty="0"/>
          </a:p>
        </p:txBody>
      </p:sp>
    </p:spTree>
    <p:extLst>
      <p:ext uri="{BB962C8B-B14F-4D97-AF65-F5344CB8AC3E}">
        <p14:creationId xmlns:p14="http://schemas.microsoft.com/office/powerpoint/2010/main" val="2669665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dirty="0"/>
              <a:t>La somme des pourcentages des professions artisanales et des professions technico-industrielles et technico-scientifiques n’est pas égale à 100 % parce que les catégories se recoupent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15</a:t>
            </a:fld>
            <a:endParaRPr lang="de-DE" dirty="0"/>
          </a:p>
        </p:txBody>
      </p:sp>
    </p:spTree>
    <p:extLst>
      <p:ext uri="{BB962C8B-B14F-4D97-AF65-F5344CB8AC3E}">
        <p14:creationId xmlns:p14="http://schemas.microsoft.com/office/powerpoint/2010/main" val="1044721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b="1" dirty="0"/>
              <a:t>Exemples de professions</a:t>
            </a:r>
            <a:r>
              <a:rPr lang="fr-FR" dirty="0"/>
              <a:t> :</a:t>
            </a:r>
          </a:p>
          <a:p>
            <a:endParaRPr lang="de-DE" dirty="0"/>
          </a:p>
          <a:p>
            <a:pPr algn="l"/>
            <a:r>
              <a:rPr lang="fr-FR" sz="1200" u="sng" dirty="0"/>
              <a:t>Spécialiste certifié·e (</a:t>
            </a:r>
            <a:r>
              <a:rPr lang="fr-FR" u="sng" dirty="0"/>
              <a:t>CAC 5) :</a:t>
            </a:r>
          </a:p>
          <a:p>
            <a:pPr marL="171450" indent="-171450" algn="l">
              <a:buFont typeface="Wingdings" panose="05000000000000000000" pitchFamily="2" charset="2"/>
              <a:buChar char="Ø"/>
            </a:pPr>
            <a:r>
              <a:rPr lang="fr-FR" u="none" dirty="0"/>
              <a:t>Spécialiste certifié en communication en langues étrangères/Spécialiste certifiée en communication en langues étrangères</a:t>
            </a:r>
          </a:p>
          <a:p>
            <a:pPr marL="171450" indent="-171450" algn="l">
              <a:buFont typeface="Wingdings" panose="05000000000000000000" pitchFamily="2" charset="2"/>
              <a:buChar char="Ø"/>
            </a:pPr>
            <a:r>
              <a:rPr lang="fr-FR" u="none" dirty="0"/>
              <a:t>Spécialiste certifié en intégration de systèmes domotiques/Spécialiste certifiée en intégration de systèmes domotiques</a:t>
            </a:r>
          </a:p>
          <a:p>
            <a:pPr marL="171450" indent="-171450" algn="l">
              <a:buFont typeface="Wingdings" panose="05000000000000000000" pitchFamily="2" charset="2"/>
              <a:buChar char="Ø"/>
            </a:pPr>
            <a:r>
              <a:rPr lang="fr-FR" u="none" dirty="0"/>
              <a:t>Spécialiste certifié en énergies renouvelables, efficacité énergétique et gestion de l’énergie/Spécialiste certifiée en énergies renouvelables, efficacité énergétique et gestion de l’énergie</a:t>
            </a:r>
          </a:p>
          <a:p>
            <a:pPr marL="171450" indent="-171450" algn="l">
              <a:buFont typeface="Wingdings" panose="05000000000000000000" pitchFamily="2" charset="2"/>
              <a:buChar char="Ø"/>
            </a:pPr>
            <a:endParaRPr lang="de-DE" u="none"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200" u="sng" dirty="0"/>
              <a:t>Bachelor Professional [CAC 6]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sz="1200" u="none" dirty="0"/>
              <a:t> Bachelor Professional en comptabilité d’entreprise (</a:t>
            </a:r>
            <a:r>
              <a:rPr lang="fr-FR" sz="1200" b="0" i="0" dirty="0">
                <a:solidFill>
                  <a:schemeClr val="tx1"/>
                </a:solidFill>
                <a:latin typeface="+mn-lt"/>
                <a:ea typeface="+mn-ea"/>
                <a:cs typeface="+mn-cs"/>
              </a:rPr>
              <a:t>comptable d’entreprise certifié·e)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sz="1200" b="0" i="0" dirty="0">
                <a:solidFill>
                  <a:schemeClr val="tx1"/>
                </a:solidFill>
                <a:latin typeface="+mn-lt"/>
                <a:ea typeface="+mn-ea"/>
                <a:cs typeface="+mn-cs"/>
              </a:rPr>
              <a:t>Bachelor Professional en régie (régisseur·euse de spectacles certifié·e)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sz="1200" b="0" i="0" dirty="0">
                <a:solidFill>
                  <a:schemeClr val="tx1"/>
                </a:solidFill>
                <a:latin typeface="+mn-lt"/>
                <a:ea typeface="+mn-ea"/>
                <a:cs typeface="+mn-cs"/>
              </a:rPr>
              <a:t>Bachelor Professional en médias (gestionnaire certifié·e spécialisé·e en médias)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200" u="sng" dirty="0"/>
              <a:t>Master Professional [CAC 7]</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sz="1200" u="none" dirty="0"/>
              <a:t>Master professionnel en gestion d’entreprise (gestionnaire d'entreprise certifié·e)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sz="1200" u="none" dirty="0"/>
              <a:t>Restaurateur·rice d’art certifié·e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sz="1200" u="none" dirty="0"/>
              <a:t>Master Professional of Vocational Training (</a:t>
            </a:r>
            <a:r>
              <a:rPr lang="fr-FR" sz="1200" b="0" i="0" dirty="0">
                <a:solidFill>
                  <a:schemeClr val="tx1"/>
                </a:solidFill>
                <a:latin typeface="+mn-lt"/>
                <a:ea typeface="+mn-ea"/>
                <a:cs typeface="+mn-cs"/>
              </a:rPr>
              <a:t>enseignant·e en formation professionnelle certifié·e IHK)</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sz="1200" b="0" i="0" dirty="0">
                <a:solidFill>
                  <a:schemeClr val="tx1"/>
                </a:solidFill>
                <a:latin typeface="+mn-lt"/>
                <a:ea typeface="+mn-ea"/>
                <a:cs typeface="+mn-cs"/>
              </a:rPr>
              <a:t>Master Professional of IT Business Engineering (ingénieur·e en informatique commerciale)</a:t>
            </a:r>
          </a:p>
        </p:txBody>
      </p:sp>
      <p:sp>
        <p:nvSpPr>
          <p:cNvPr id="4" name="Foliennummernplatzhalter 3"/>
          <p:cNvSpPr>
            <a:spLocks noGrp="1"/>
          </p:cNvSpPr>
          <p:nvPr>
            <p:ph type="sldNum" sz="quarter" idx="5"/>
          </p:nvPr>
        </p:nvSpPr>
        <p:spPr/>
        <p:txBody>
          <a:bodyPr/>
          <a:lstStyle/>
          <a:p>
            <a:fld id="{41A0F3E6-BB32-6A49-8260-2D8D30743B15}" type="slidenum">
              <a:rPr lang="de-DE" smtClean="0"/>
              <a:t>19</a:t>
            </a:fld>
            <a:endParaRPr lang="de-DE" dirty="0"/>
          </a:p>
        </p:txBody>
      </p:sp>
    </p:spTree>
    <p:extLst>
      <p:ext uri="{BB962C8B-B14F-4D97-AF65-F5344CB8AC3E}">
        <p14:creationId xmlns:p14="http://schemas.microsoft.com/office/powerpoint/2010/main" val="3695104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20</a:t>
            </a:fld>
            <a:endParaRPr lang="de-DE" dirty="0"/>
          </a:p>
        </p:txBody>
      </p:sp>
    </p:spTree>
    <p:extLst>
      <p:ext uri="{BB962C8B-B14F-4D97-AF65-F5344CB8AC3E}">
        <p14:creationId xmlns:p14="http://schemas.microsoft.com/office/powerpoint/2010/main" val="2562075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3</a:t>
            </a:fld>
            <a:endParaRPr lang="de-DE" dirty="0"/>
          </a:p>
        </p:txBody>
      </p:sp>
    </p:spTree>
    <p:extLst>
      <p:ext uri="{BB962C8B-B14F-4D97-AF65-F5344CB8AC3E}">
        <p14:creationId xmlns:p14="http://schemas.microsoft.com/office/powerpoint/2010/main" val="3159134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Différence CEC/CAC :</a:t>
            </a:r>
          </a:p>
          <a:p>
            <a:endParaRPr lang="de-DE" dirty="0"/>
          </a:p>
          <a:p>
            <a:r>
              <a:rPr lang="fr-FR" b="1" dirty="0"/>
              <a:t>CEC : </a:t>
            </a:r>
          </a:p>
          <a:p>
            <a:pPr marL="171450" indent="-171450">
              <a:buFont typeface="Wingdings" panose="05000000000000000000" pitchFamily="2" charset="2"/>
              <a:buChar char="Ø"/>
            </a:pPr>
            <a:r>
              <a:rPr lang="fr-FR" dirty="0"/>
              <a:t>Chacun des 8 niveaux décrit 3 « piliers » : </a:t>
            </a:r>
            <a:r>
              <a:rPr lang="fr-FR" u="sng" dirty="0"/>
              <a:t>connaissances</a:t>
            </a:r>
            <a:r>
              <a:rPr lang="fr-FR" dirty="0"/>
              <a:t> / </a:t>
            </a:r>
            <a:r>
              <a:rPr lang="fr-FR" u="sng" dirty="0"/>
              <a:t>aptitudes</a:t>
            </a:r>
            <a:r>
              <a:rPr lang="fr-FR" dirty="0"/>
              <a:t> </a:t>
            </a:r>
            <a:r>
              <a:rPr lang="fr-FR" u="none" dirty="0"/>
              <a:t>/ </a:t>
            </a:r>
            <a:r>
              <a:rPr lang="fr-FR" u="sng" dirty="0"/>
              <a:t>compétences</a:t>
            </a:r>
          </a:p>
          <a:p>
            <a:pPr marL="171450" indent="-171450">
              <a:buFont typeface="Wingdings" panose="05000000000000000000" pitchFamily="2" charset="2"/>
              <a:buChar char="Ø"/>
            </a:pPr>
            <a:r>
              <a:rPr lang="fr-FR" u="none" dirty="0"/>
              <a:t>Niveau d’abstraction plus élevé que le CAC</a:t>
            </a:r>
          </a:p>
          <a:p>
            <a:pPr marL="171450" indent="-171450">
              <a:buFont typeface="Wingdings" panose="05000000000000000000" pitchFamily="2" charset="2"/>
              <a:buChar char="Ø"/>
            </a:pPr>
            <a:r>
              <a:rPr lang="fr-FR" u="none" dirty="0"/>
              <a:t>Métacadre, instrument de transparence transnational, doit permettre la mise en regard de différents systèmes de formation nationaux entre eux</a:t>
            </a:r>
          </a:p>
          <a:p>
            <a:pPr marL="171450" indent="-171450">
              <a:buFont typeface="Wingdings" panose="05000000000000000000" pitchFamily="2" charset="2"/>
              <a:buChar char="Ø"/>
            </a:pPr>
            <a:endParaRPr lang="de-DE" u="sng" dirty="0"/>
          </a:p>
          <a:p>
            <a:pPr marL="0" indent="0">
              <a:buFont typeface="Wingdings" panose="05000000000000000000" pitchFamily="2" charset="2"/>
              <a:buNone/>
            </a:pPr>
            <a:endParaRPr lang="de-DE" dirty="0"/>
          </a:p>
          <a:p>
            <a:pPr marL="0" indent="0">
              <a:buFont typeface="Wingdings" panose="05000000000000000000" pitchFamily="2" charset="2"/>
              <a:buNone/>
            </a:pPr>
            <a:r>
              <a:rPr lang="fr-FR" b="1" dirty="0"/>
              <a:t>CAC :</a:t>
            </a:r>
          </a:p>
          <a:p>
            <a:pPr marL="171450" indent="-171450">
              <a:buFont typeface="Wingdings" panose="05000000000000000000" pitchFamily="2" charset="2"/>
              <a:buChar char="Ø"/>
            </a:pPr>
            <a:r>
              <a:rPr lang="fr-FR" dirty="0"/>
              <a:t>Chacun des 8 niveaux décrit 4 « piliers » : </a:t>
            </a:r>
            <a:r>
              <a:rPr lang="fr-FR" i="1" dirty="0"/>
              <a:t>Compétence professionnelle</a:t>
            </a:r>
            <a:r>
              <a:rPr lang="fr-FR" dirty="0"/>
              <a:t> : </a:t>
            </a:r>
            <a:r>
              <a:rPr lang="fr-FR" u="sng" dirty="0"/>
              <a:t>connaissances</a:t>
            </a:r>
            <a:r>
              <a:rPr lang="fr-FR" dirty="0"/>
              <a:t> / </a:t>
            </a:r>
            <a:r>
              <a:rPr lang="fr-FR" u="sng" dirty="0"/>
              <a:t>aptitudes</a:t>
            </a:r>
            <a:r>
              <a:rPr lang="fr-FR" dirty="0"/>
              <a:t> ; </a:t>
            </a:r>
            <a:r>
              <a:rPr lang="fr-FR" i="1" dirty="0"/>
              <a:t>compétence personnelle</a:t>
            </a:r>
            <a:r>
              <a:rPr lang="fr-FR" dirty="0"/>
              <a:t> : </a:t>
            </a:r>
            <a:r>
              <a:rPr lang="fr-FR" u="sng" dirty="0"/>
              <a:t>compétence sociale</a:t>
            </a:r>
            <a:r>
              <a:rPr lang="fr-FR" dirty="0"/>
              <a:t> / </a:t>
            </a:r>
            <a:r>
              <a:rPr lang="fr-FR" u="sng" dirty="0"/>
              <a:t>autonomie</a:t>
            </a:r>
          </a:p>
          <a:p>
            <a:pPr marL="171450" indent="-171450">
              <a:buFont typeface="Wingdings" panose="05000000000000000000" pitchFamily="2" charset="2"/>
              <a:buChar char="Ø"/>
            </a:pPr>
            <a:r>
              <a:rPr lang="fr-FR" u="none" dirty="0"/>
              <a:t>Doit représenter ainsi avec plus d’acuité tous les aspects des compétences d’action ; l’accent est mis sur la compréhension holistique des compétences</a:t>
            </a:r>
          </a:p>
          <a:p>
            <a:pPr marL="171450" indent="-171450">
              <a:buFont typeface="Wingdings" panose="05000000000000000000" pitchFamily="2" charset="2"/>
              <a:buChar char="Ø"/>
            </a:pPr>
            <a:r>
              <a:rPr lang="fr-FR" u="none" dirty="0"/>
              <a:t>Chaque niveau est précédé par un texte bref décrivant de façon succincte la structure des exigences correspondante (« indicateur de niveau »)</a:t>
            </a:r>
          </a:p>
          <a:p>
            <a:pPr marL="171450" indent="-171450">
              <a:buFont typeface="Wingdings" panose="05000000000000000000" pitchFamily="2" charset="2"/>
              <a:buChar char="Ø"/>
            </a:pPr>
            <a:r>
              <a:rPr lang="fr-FR" u="none" dirty="0"/>
              <a:t>Complète et concrétise le CEC</a:t>
            </a: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4</a:t>
            </a:fld>
            <a:endParaRPr lang="de-DE" dirty="0"/>
          </a:p>
        </p:txBody>
      </p:sp>
    </p:spTree>
    <p:extLst>
      <p:ext uri="{BB962C8B-B14F-4D97-AF65-F5344CB8AC3E}">
        <p14:creationId xmlns:p14="http://schemas.microsoft.com/office/powerpoint/2010/main" val="4036807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5</a:t>
            </a:fld>
            <a:endParaRPr lang="de-DE" dirty="0"/>
          </a:p>
        </p:txBody>
      </p:sp>
    </p:spTree>
    <p:extLst>
      <p:ext uri="{BB962C8B-B14F-4D97-AF65-F5344CB8AC3E}">
        <p14:creationId xmlns:p14="http://schemas.microsoft.com/office/powerpoint/2010/main" val="2215668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6</a:t>
            </a:fld>
            <a:endParaRPr lang="de-DE" dirty="0"/>
          </a:p>
        </p:txBody>
      </p:sp>
    </p:spTree>
    <p:extLst>
      <p:ext uri="{BB962C8B-B14F-4D97-AF65-F5344CB8AC3E}">
        <p14:creationId xmlns:p14="http://schemas.microsoft.com/office/powerpoint/2010/main" val="1612970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7</a:t>
            </a:fld>
            <a:endParaRPr lang="de-DE" dirty="0"/>
          </a:p>
        </p:txBody>
      </p:sp>
    </p:spTree>
    <p:extLst>
      <p:ext uri="{BB962C8B-B14F-4D97-AF65-F5344CB8AC3E}">
        <p14:creationId xmlns:p14="http://schemas.microsoft.com/office/powerpoint/2010/main" val="59713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8</a:t>
            </a:fld>
            <a:endParaRPr lang="de-DE" dirty="0"/>
          </a:p>
        </p:txBody>
      </p:sp>
    </p:spTree>
    <p:extLst>
      <p:ext uri="{BB962C8B-B14F-4D97-AF65-F5344CB8AC3E}">
        <p14:creationId xmlns:p14="http://schemas.microsoft.com/office/powerpoint/2010/main" val="3082762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ru-RU" dirty="0"/>
          </a:p>
        </p:txBody>
      </p:sp>
      <p:sp>
        <p:nvSpPr>
          <p:cNvPr id="4" name="Foliennummernplatzhalter 3"/>
          <p:cNvSpPr>
            <a:spLocks noGrp="1"/>
          </p:cNvSpPr>
          <p:nvPr>
            <p:ph type="sldNum" sz="quarter" idx="5"/>
          </p:nvPr>
        </p:nvSpPr>
        <p:spPr/>
        <p:txBody>
          <a:bodyPr/>
          <a:lstStyle/>
          <a:p>
            <a:fld id="{41A0F3E6-BB32-6A49-8260-2D8D30743B15}" type="slidenum">
              <a:rPr lang="de-DE" smtClean="0"/>
              <a:t>9</a:t>
            </a:fld>
            <a:endParaRPr lang="de-DE" dirty="0"/>
          </a:p>
        </p:txBody>
      </p:sp>
    </p:spTree>
    <p:extLst>
      <p:ext uri="{BB962C8B-B14F-4D97-AF65-F5344CB8AC3E}">
        <p14:creationId xmlns:p14="http://schemas.microsoft.com/office/powerpoint/2010/main" val="3208545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u="sng" dirty="0"/>
              <a:t>CAC – Diplômes d’enseignement général :</a:t>
            </a:r>
          </a:p>
          <a:p>
            <a:endParaRPr lang="de-DE" u="sng" dirty="0"/>
          </a:p>
          <a:p>
            <a:pPr marL="171450" indent="-171450">
              <a:buFont typeface="Wingdings" panose="05000000000000000000" pitchFamily="2" charset="2"/>
              <a:buChar char="Ø"/>
            </a:pPr>
            <a:r>
              <a:rPr lang="fr-FR" u="none" dirty="0"/>
              <a:t>Brevet du premier cycle (Hauptschulabschluss) – CAC 2</a:t>
            </a:r>
          </a:p>
          <a:p>
            <a:pPr marL="171450" indent="-171450">
              <a:buFont typeface="Wingdings" panose="05000000000000000000" pitchFamily="2" charset="2"/>
              <a:buChar char="Ø"/>
            </a:pPr>
            <a:r>
              <a:rPr lang="fr-FR" u="none" dirty="0"/>
              <a:t>Brevet du premier cycle (Mittlerer Schulabschluss) – CAC 3</a:t>
            </a:r>
          </a:p>
          <a:p>
            <a:pPr marL="171450" indent="-171450">
              <a:buFont typeface="Wingdings" panose="05000000000000000000" pitchFamily="2" charset="2"/>
              <a:buChar char="Ø"/>
            </a:pPr>
            <a:r>
              <a:rPr lang="fr-FR" u="none" dirty="0"/>
              <a:t>Baccalauréat professionnel, b</a:t>
            </a:r>
            <a:r>
              <a:rPr lang="fr-FR" sz="1200" b="0" i="0" dirty="0">
                <a:solidFill>
                  <a:schemeClr val="tx1"/>
                </a:solidFill>
                <a:latin typeface="+mn-lt"/>
                <a:ea typeface="+mn-ea"/>
                <a:cs typeface="+mn-cs"/>
              </a:rPr>
              <a:t>accalauréat technologique, baccalauréat général – CAC 4</a:t>
            </a:r>
          </a:p>
          <a:p>
            <a:pPr marL="171450" indent="-171450">
              <a:buFont typeface="Wingdings" panose="05000000000000000000" pitchFamily="2" charset="2"/>
              <a:buChar char="Ø"/>
            </a:pPr>
            <a:r>
              <a:rPr lang="fr-FR" sz="1200" b="0" i="0" u="none" dirty="0">
                <a:solidFill>
                  <a:schemeClr val="tx1"/>
                </a:solidFill>
                <a:latin typeface="+mn-lt"/>
                <a:ea typeface="+mn-ea"/>
                <a:cs typeface="+mn-cs"/>
              </a:rPr>
              <a:t>Licence (diplôme d’une université de sciences appliquées, examen d’État) – CAC 6</a:t>
            </a:r>
          </a:p>
          <a:p>
            <a:pPr marL="171450" indent="-171450">
              <a:buFont typeface="Wingdings" panose="05000000000000000000" pitchFamily="2" charset="2"/>
              <a:buChar char="Ø"/>
            </a:pPr>
            <a:r>
              <a:rPr lang="fr-FR" sz="1200" b="0" i="0" u="none" dirty="0">
                <a:solidFill>
                  <a:schemeClr val="tx1"/>
                </a:solidFill>
                <a:latin typeface="+mn-lt"/>
                <a:ea typeface="+mn-ea"/>
                <a:cs typeface="+mn-cs"/>
              </a:rPr>
              <a:t>Master (diplôme universitaire ; examen d’État) – CAC 7</a:t>
            </a:r>
          </a:p>
          <a:p>
            <a:pPr marL="171450" indent="-171450">
              <a:buFont typeface="Wingdings" panose="05000000000000000000" pitchFamily="2" charset="2"/>
              <a:buChar char="Ø"/>
            </a:pPr>
            <a:r>
              <a:rPr lang="fr-FR" sz="1200" b="0" i="0" u="none" dirty="0">
                <a:solidFill>
                  <a:schemeClr val="tx1"/>
                </a:solidFill>
                <a:latin typeface="+mn-lt"/>
                <a:ea typeface="+mn-ea"/>
                <a:cs typeface="+mn-cs"/>
              </a:rPr>
              <a:t>Doctorat et diplômes artistiques équivalents – CAC 8</a:t>
            </a: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10</a:t>
            </a:fld>
            <a:endParaRPr lang="de-DE" dirty="0"/>
          </a:p>
        </p:txBody>
      </p:sp>
    </p:spTree>
    <p:extLst>
      <p:ext uri="{BB962C8B-B14F-4D97-AF65-F5344CB8AC3E}">
        <p14:creationId xmlns:p14="http://schemas.microsoft.com/office/powerpoint/2010/main" val="12499235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mailto:govet@bibb.de" TargetMode="External"/><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hyperlink" Target="http://www.govet.international/" TargetMode="External"/><Relationship Id="rId9"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7.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1.jpe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Startfolie">
    <p:bg>
      <p:bgRef idx="1001">
        <a:schemeClr val="bg1"/>
      </p:bgRef>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DD5B921-7DF5-4D0B-BFC4-18D8279438D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5136" r="2141" b="11120"/>
          <a:stretch/>
        </p:blipFill>
        <p:spPr>
          <a:xfrm>
            <a:off x="0" y="1052513"/>
            <a:ext cx="12192000" cy="4105275"/>
          </a:xfrm>
          <a:prstGeom prst="rect">
            <a:avLst/>
          </a:prstGeom>
        </p:spPr>
      </p:pic>
      <p:pic>
        <p:nvPicPr>
          <p:cNvPr id="7" name="Grafik 6">
            <a:extLst>
              <a:ext uri="{FF2B5EF4-FFF2-40B4-BE49-F238E27FC236}">
                <a16:creationId xmlns:a16="http://schemas.microsoft.com/office/drawing/2014/main" id="{77F82F2F-7D5D-4518-B648-2A60057EC36E}"/>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pic>
        <p:nvPicPr>
          <p:cNvPr id="12" name="Grafik 11">
            <a:extLst>
              <a:ext uri="{FF2B5EF4-FFF2-40B4-BE49-F238E27FC236}">
                <a16:creationId xmlns:a16="http://schemas.microsoft.com/office/drawing/2014/main" id="{0F4B9FEE-1B17-4943-9379-F5D33539506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824455" y="5714934"/>
            <a:ext cx="1888119" cy="395896"/>
          </a:xfrm>
          <a:prstGeom prst="rect">
            <a:avLst/>
          </a:prstGeom>
        </p:spPr>
      </p:pic>
      <p:sp>
        <p:nvSpPr>
          <p:cNvPr id="14" name="Textplatzhalter 10">
            <a:extLst>
              <a:ext uri="{FF2B5EF4-FFF2-40B4-BE49-F238E27FC236}">
                <a16:creationId xmlns:a16="http://schemas.microsoft.com/office/drawing/2014/main" id="{2DBAAD3D-CA48-4B40-9820-D2952C1CBB2B}"/>
              </a:ext>
            </a:extLst>
          </p:cNvPr>
          <p:cNvSpPr>
            <a:spLocks noGrp="1"/>
          </p:cNvSpPr>
          <p:nvPr>
            <p:ph type="body" sz="quarter" idx="12" hasCustomPrompt="1"/>
          </p:nvPr>
        </p:nvSpPr>
        <p:spPr>
          <a:xfrm>
            <a:off x="9222044" y="3084394"/>
            <a:ext cx="2493994" cy="650120"/>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Berufsausbildung in </a:t>
            </a:r>
            <a:br>
              <a:rPr lang="de-DE" dirty="0"/>
            </a:br>
            <a:r>
              <a:rPr lang="de-DE" dirty="0"/>
              <a:t>Deutschland</a:t>
            </a:r>
          </a:p>
        </p:txBody>
      </p:sp>
      <p:sp>
        <p:nvSpPr>
          <p:cNvPr id="15" name="Textfeld 14">
            <a:extLst>
              <a:ext uri="{FF2B5EF4-FFF2-40B4-BE49-F238E27FC236}">
                <a16:creationId xmlns:a16="http://schemas.microsoft.com/office/drawing/2014/main" id="{01E08A3D-9CC1-47CC-A636-CCBF9BCAD35B}"/>
              </a:ext>
            </a:extLst>
          </p:cNvPr>
          <p:cNvSpPr txBox="1"/>
          <p:nvPr userDrawn="1"/>
        </p:nvSpPr>
        <p:spPr>
          <a:xfrm>
            <a:off x="3781425" y="5561872"/>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Grafik 7">
            <a:extLst>
              <a:ext uri="{FF2B5EF4-FFF2-40B4-BE49-F238E27FC236}">
                <a16:creationId xmlns:a16="http://schemas.microsoft.com/office/drawing/2014/main" id="{01DE69E4-879D-45B2-82B7-5021D8DC9D1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59552" y="5367012"/>
            <a:ext cx="1118500" cy="1219526"/>
          </a:xfrm>
          <a:prstGeom prst="rect">
            <a:avLst/>
          </a:prstGeom>
        </p:spPr>
      </p:pic>
    </p:spTree>
    <p:extLst>
      <p:ext uri="{BB962C8B-B14F-4D97-AF65-F5344CB8AC3E}">
        <p14:creationId xmlns:p14="http://schemas.microsoft.com/office/powerpoint/2010/main" val="1639775373"/>
      </p:ext>
    </p:extLst>
  </p:cSld>
  <p:clrMapOvr>
    <a:overrideClrMapping bg1="lt1" tx1="dk1" bg2="lt2" tx2="dk2" accent1="accent1" accent2="accent2" accent3="accent3" accent4="accent4" accent5="accent5" accent6="accent6" hlink="hlink" folHlink="folHlink"/>
  </p:clrMapOvr>
  <p:transition spd="slow">
    <p:fade/>
  </p:transition>
  <p:extLst>
    <p:ext uri="{DCECCB84-F9BA-43D5-87BE-67443E8EF086}">
      <p15:sldGuideLst xmlns:p15="http://schemas.microsoft.com/office/powerpoint/2012/main">
        <p15:guide id="1" orient="horz" pos="3249" userDrawn="1">
          <p15:clr>
            <a:srgbClr val="FBAE40"/>
          </p15:clr>
        </p15:guide>
        <p15:guide id="2" orient="horz" pos="2160" userDrawn="1">
          <p15:clr>
            <a:srgbClr val="FBAE40"/>
          </p15:clr>
        </p15:guide>
        <p15:guide id="3" orient="horz" pos="372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6"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8"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pic>
        <p:nvPicPr>
          <p:cNvPr id="13" name="Grafik 12"/>
          <p:cNvPicPr>
            <a:picLocks noChangeAspect="1"/>
          </p:cNvPicPr>
          <p:nvPr userDrawn="1"/>
        </p:nvPicPr>
        <p:blipFill>
          <a:blip r:embed="rId2"/>
          <a:stretch>
            <a:fillRect/>
          </a:stretch>
        </p:blipFill>
        <p:spPr>
          <a:xfrm>
            <a:off x="9283348" y="5686778"/>
            <a:ext cx="3301025" cy="1080000"/>
          </a:xfrm>
          <a:prstGeom prst="rect">
            <a:avLst/>
          </a:prstGeom>
        </p:spPr>
      </p:pic>
      <p:pic>
        <p:nvPicPr>
          <p:cNvPr id="14" name="Grafik 13"/>
          <p:cNvPicPr>
            <a:picLocks noChangeAspect="1"/>
          </p:cNvPicPr>
          <p:nvPr userDrawn="1"/>
        </p:nvPicPr>
        <p:blipFill rotWithShape="1">
          <a:blip r:embed="rId2"/>
          <a:srcRect r="80272"/>
          <a:stretch/>
        </p:blipFill>
        <p:spPr>
          <a:xfrm>
            <a:off x="1" y="5686778"/>
            <a:ext cx="9283348" cy="1080000"/>
          </a:xfrm>
          <a:prstGeom prst="rect">
            <a:avLst/>
          </a:prstGeom>
        </p:spPr>
      </p:pic>
      <p:sp>
        <p:nvSpPr>
          <p:cNvPr id="3" name="Textplatzhalter 2"/>
          <p:cNvSpPr>
            <a:spLocks noGrp="1"/>
          </p:cNvSpPr>
          <p:nvPr>
            <p:ph type="body" sz="quarter" idx="12"/>
          </p:nvPr>
        </p:nvSpPr>
        <p:spPr>
          <a:xfrm>
            <a:off x="479425" y="1949450"/>
            <a:ext cx="11269663" cy="3736975"/>
          </a:xfrm>
          <a:prstGeom prst="rect">
            <a:avLst/>
          </a:prstGeom>
        </p:spPr>
        <p:txBody>
          <a:bodyPr/>
          <a:lstStyle>
            <a:lvl1pPr marL="457200" indent="-457200">
              <a:buClr>
                <a:srgbClr val="D6851B"/>
              </a:buClr>
              <a:buFont typeface="Wingdings 3" panose="05040102010807070707" pitchFamily="18" charset="2"/>
              <a:buChar char=""/>
              <a:defRPr sz="2000">
                <a:solidFill>
                  <a:schemeClr val="tx1">
                    <a:lumMod val="50000"/>
                    <a:lumOff val="50000"/>
                  </a:schemeClr>
                </a:solidFill>
              </a:defRPr>
            </a:lvl1pPr>
            <a:lvl2pPr marL="685800" indent="-228600">
              <a:buClr>
                <a:srgbClr val="D6851B"/>
              </a:buClr>
              <a:buFont typeface="Wingdings 3" panose="05040102010807070707" pitchFamily="18" charset="2"/>
              <a:buChar char=""/>
              <a:defRPr sz="1800">
                <a:solidFill>
                  <a:schemeClr val="tx1">
                    <a:lumMod val="50000"/>
                    <a:lumOff val="50000"/>
                  </a:schemeClr>
                </a:solidFill>
              </a:defRPr>
            </a:lvl2pPr>
            <a:lvl3pPr marL="1143000" indent="-228600">
              <a:buClr>
                <a:srgbClr val="D6851B"/>
              </a:buClr>
              <a:buFont typeface="Wingdings 3" panose="05040102010807070707" pitchFamily="18" charset="2"/>
              <a:buChar char=""/>
              <a:defRPr sz="1800">
                <a:solidFill>
                  <a:schemeClr val="tx1">
                    <a:lumMod val="50000"/>
                    <a:lumOff val="50000"/>
                  </a:schemeClr>
                </a:solidFill>
              </a:defRPr>
            </a:lvl3pPr>
            <a:lvl4pPr marL="1600200" indent="-228600">
              <a:buClr>
                <a:srgbClr val="D6851B"/>
              </a:buClr>
              <a:buFont typeface="Wingdings 3" panose="05040102010807070707" pitchFamily="18" charset="2"/>
              <a:buChar char=""/>
              <a:defRPr>
                <a:solidFill>
                  <a:schemeClr val="tx1">
                    <a:lumMod val="50000"/>
                    <a:lumOff val="50000"/>
                  </a:schemeClr>
                </a:solidFill>
              </a:defRPr>
            </a:lvl4pPr>
            <a:lvl5pPr marL="2057400" indent="-228600">
              <a:buClr>
                <a:srgbClr val="D6851B"/>
              </a:buClr>
              <a:buFont typeface="Wingdings 3" panose="05040102010807070707" pitchFamily="18" charset="2"/>
              <a:buChar char=""/>
              <a:defRPr>
                <a:solidFill>
                  <a:schemeClr val="tx1">
                    <a:lumMod val="50000"/>
                    <a:lumOff val="50000"/>
                  </a:schemeClr>
                </a:solidFill>
              </a:defRPr>
            </a:lvl5pPr>
          </a:lstStyle>
          <a:p>
            <a:pPr lvl="0"/>
            <a:r>
              <a:rPr lang="de-DE" dirty="0"/>
              <a:t>Formatvorlagen des Textmasters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2682094303"/>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63317" y="855232"/>
            <a:ext cx="3932237" cy="1600200"/>
          </a:xfrm>
          <a:prstGeom prst="rect">
            <a:avLst/>
          </a:prstGeom>
        </p:spPr>
        <p:txBody>
          <a:bodyPr/>
          <a:lstStyle>
            <a:lvl1pPr>
              <a:defRPr lang="de-DE" sz="2800">
                <a:solidFill>
                  <a:schemeClr val="tx1">
                    <a:lumMod val="50000"/>
                    <a:lumOff val="50000"/>
                  </a:schemeClr>
                </a:solidFill>
                <a:latin typeface="+mn-lt"/>
                <a:ea typeface="+mn-ea"/>
                <a:cs typeface="+mn-cs"/>
              </a:defRPr>
            </a:lvl1pPr>
          </a:lstStyle>
          <a:p>
            <a:pPr marL="0" lvl="0" indent="0">
              <a:spcBef>
                <a:spcPts val="1000"/>
              </a:spcBef>
              <a:buFontTx/>
            </a:pPr>
            <a:r>
              <a:rPr lang="de-DE"/>
              <a:t>Titelmasterformat durch Klicken bearbeiten</a:t>
            </a:r>
          </a:p>
        </p:txBody>
      </p:sp>
      <p:sp>
        <p:nvSpPr>
          <p:cNvPr id="3" name="Inhaltsplatzhalter 2"/>
          <p:cNvSpPr>
            <a:spLocks noGrp="1"/>
          </p:cNvSpPr>
          <p:nvPr>
            <p:ph idx="1"/>
          </p:nvPr>
        </p:nvSpPr>
        <p:spPr>
          <a:xfrm>
            <a:off x="19516" y="0"/>
            <a:ext cx="7231137" cy="6858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7563317" y="2573767"/>
            <a:ext cx="3932237" cy="3213847"/>
          </a:xfrm>
          <a:prstGeom prst="rect">
            <a:avLst/>
          </a:prstGeom>
        </p:spPr>
        <p:txBody>
          <a:bodyPr/>
          <a:lstStyle>
            <a:lvl1pPr marL="0" indent="0">
              <a:buNone/>
              <a:defRPr sz="16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pic>
        <p:nvPicPr>
          <p:cNvPr id="8" name="Grafik 7"/>
          <p:cNvPicPr>
            <a:picLocks noChangeAspect="1"/>
          </p:cNvPicPr>
          <p:nvPr userDrawn="1"/>
        </p:nvPicPr>
        <p:blipFill>
          <a:blip r:embed="rId2"/>
          <a:stretch>
            <a:fillRect/>
          </a:stretch>
        </p:blipFill>
        <p:spPr>
          <a:xfrm>
            <a:off x="9283348" y="5686778"/>
            <a:ext cx="3301025" cy="1080000"/>
          </a:xfrm>
          <a:prstGeom prst="rect">
            <a:avLst/>
          </a:prstGeom>
        </p:spPr>
      </p:pic>
      <p:pic>
        <p:nvPicPr>
          <p:cNvPr id="9" name="Grafik 8"/>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3398329828"/>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Kapitelüberschriftjjjjjjjjjjjjjjjjjjjjjjjjjjjjjjjjjjjjjjjjjjjjjjjjjjjjjjjjjjjjjjjjjjjjjjjjjjjjjjjjjjjjjjjjjjjjjjjjjjjjjjjjjjjjj</a:t>
            </a:r>
          </a:p>
        </p:txBody>
      </p:sp>
      <p:sp>
        <p:nvSpPr>
          <p:cNvPr id="6" name="Textplatzhalter 5"/>
          <p:cNvSpPr>
            <a:spLocks noGrp="1"/>
          </p:cNvSpPr>
          <p:nvPr>
            <p:ph type="body" sz="quarter" idx="11"/>
          </p:nvPr>
        </p:nvSpPr>
        <p:spPr>
          <a:xfrm>
            <a:off x="479425" y="5305425"/>
            <a:ext cx="11269663" cy="1285875"/>
          </a:xfrm>
          <a:prstGeom prst="rect">
            <a:avLst/>
          </a:prstGeom>
        </p:spPr>
        <p:txBody>
          <a:bodyPr/>
          <a:lstStyle>
            <a:lvl1pPr marL="0" indent="0">
              <a:buFontTx/>
              <a:buNone/>
              <a:defRPr sz="1600">
                <a:solidFill>
                  <a:schemeClr val="tx1">
                    <a:lumMod val="50000"/>
                    <a:lumOff val="50000"/>
                  </a:schemeClr>
                </a:solidFill>
              </a:defRPr>
            </a:lvl1pPr>
            <a:lvl2pPr marL="457200" indent="0">
              <a:buFontTx/>
              <a:buNone/>
              <a:defRPr sz="1600">
                <a:solidFill>
                  <a:schemeClr val="tx1">
                    <a:lumMod val="50000"/>
                    <a:lumOff val="50000"/>
                  </a:schemeClr>
                </a:solidFill>
              </a:defRPr>
            </a:lvl2pPr>
            <a:lvl3pPr marL="914400" indent="0">
              <a:buFontTx/>
              <a:buNone/>
              <a:defRPr sz="1600">
                <a:solidFill>
                  <a:schemeClr val="tx1">
                    <a:lumMod val="50000"/>
                    <a:lumOff val="50000"/>
                  </a:schemeClr>
                </a:solidFill>
              </a:defRPr>
            </a:lvl3pPr>
            <a:lvl4pPr marL="1371600" indent="0">
              <a:buFontTx/>
              <a:buNone/>
              <a:defRPr sz="1600">
                <a:solidFill>
                  <a:schemeClr val="tx1">
                    <a:lumMod val="50000"/>
                    <a:lumOff val="50000"/>
                  </a:schemeClr>
                </a:solidFill>
              </a:defRPr>
            </a:lvl4pPr>
            <a:lvl5pPr marL="1828800" indent="0">
              <a:buFontTx/>
              <a:buNone/>
              <a:defRPr sz="1600">
                <a:solidFill>
                  <a:schemeClr val="tx1">
                    <a:lumMod val="50000"/>
                    <a:lumOff val="50000"/>
                  </a:schemeClr>
                </a:solidFill>
              </a:defRPr>
            </a:lvl5pPr>
          </a:lstStyle>
          <a:p>
            <a:pPr lvl="0"/>
            <a:r>
              <a:rPr lang="de-DE" dirty="0"/>
              <a:t>Formatvorlagen des Textmasters bearbeiten</a:t>
            </a:r>
          </a:p>
        </p:txBody>
      </p:sp>
      <p:pic>
        <p:nvPicPr>
          <p:cNvPr id="7" name="Grafik 6">
            <a:extLst>
              <a:ext uri="{FF2B5EF4-FFF2-40B4-BE49-F238E27FC236}">
                <a16:creationId xmlns:a16="http://schemas.microsoft.com/office/drawing/2014/main" id="{DC1EBB47-CE08-4E2B-BF90-3920E79A3A5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765072"/>
            <a:ext cx="12192000" cy="3327856"/>
          </a:xfrm>
          <a:prstGeom prst="rect">
            <a:avLst/>
          </a:prstGeom>
        </p:spPr>
      </p:pic>
    </p:spTree>
    <p:extLst>
      <p:ext uri="{BB962C8B-B14F-4D97-AF65-F5344CB8AC3E}">
        <p14:creationId xmlns:p14="http://schemas.microsoft.com/office/powerpoint/2010/main" val="3322287398"/>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6019800" y="2451100"/>
            <a:ext cx="6172200" cy="44069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8"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9"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5254625"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1" name="Grafik 10"/>
          <p:cNvPicPr>
            <a:picLocks noChangeAspect="1"/>
          </p:cNvPicPr>
          <p:nvPr userDrawn="1"/>
        </p:nvPicPr>
        <p:blipFill>
          <a:blip r:embed="rId2"/>
          <a:stretch>
            <a:fillRect/>
          </a:stretch>
        </p:blipFill>
        <p:spPr>
          <a:xfrm>
            <a:off x="9283348" y="5686778"/>
            <a:ext cx="3301025" cy="1080000"/>
          </a:xfrm>
          <a:prstGeom prst="rect">
            <a:avLst/>
          </a:prstGeom>
        </p:spPr>
      </p:pic>
      <p:pic>
        <p:nvPicPr>
          <p:cNvPr id="12" name="Grafik 11"/>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873646140"/>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7154426" y="2062162"/>
            <a:ext cx="5037574" cy="47958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8"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9"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6423793"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1" name="Grafik 10"/>
          <p:cNvPicPr>
            <a:picLocks noChangeAspect="1"/>
          </p:cNvPicPr>
          <p:nvPr userDrawn="1"/>
        </p:nvPicPr>
        <p:blipFill>
          <a:blip r:embed="rId2"/>
          <a:stretch>
            <a:fillRect/>
          </a:stretch>
        </p:blipFill>
        <p:spPr>
          <a:xfrm>
            <a:off x="9283348" y="5686778"/>
            <a:ext cx="3301025" cy="1080000"/>
          </a:xfrm>
          <a:prstGeom prst="rect">
            <a:avLst/>
          </a:prstGeom>
        </p:spPr>
      </p:pic>
      <p:pic>
        <p:nvPicPr>
          <p:cNvPr id="12" name="Grafik 11"/>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196842436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Orange">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F4BD3340-DC2B-4D68-8D14-221F53299F2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4620" r="28057"/>
          <a:stretch/>
        </p:blipFill>
        <p:spPr>
          <a:xfrm>
            <a:off x="0" y="1080835"/>
            <a:ext cx="12192001" cy="5805486"/>
          </a:xfrm>
          <a:prstGeom prst="rect">
            <a:avLst/>
          </a:prstGeom>
        </p:spPr>
      </p:pic>
      <p:sp>
        <p:nvSpPr>
          <p:cNvPr id="10" name="Rechteck 9">
            <a:extLst>
              <a:ext uri="{FF2B5EF4-FFF2-40B4-BE49-F238E27FC236}">
                <a16:creationId xmlns:a16="http://schemas.microsoft.com/office/drawing/2014/main" id="{9E0C15F5-7624-4C0F-A330-92606E04C50C}"/>
              </a:ext>
            </a:extLst>
          </p:cNvPr>
          <p:cNvSpPr/>
          <p:nvPr userDrawn="1"/>
        </p:nvSpPr>
        <p:spPr>
          <a:xfrm>
            <a:off x="1" y="113804"/>
            <a:ext cx="12191999" cy="783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 name="Titel 1">
            <a:extLst>
              <a:ext uri="{FF2B5EF4-FFF2-40B4-BE49-F238E27FC236}">
                <a16:creationId xmlns:a16="http://schemas.microsoft.com/office/drawing/2014/main" id="{7D1E94B7-2936-4763-B117-E3C78A1E8C79}"/>
              </a:ext>
            </a:extLst>
          </p:cNvPr>
          <p:cNvSpPr>
            <a:spLocks noGrp="1"/>
          </p:cNvSpPr>
          <p:nvPr>
            <p:ph type="ctrTitle" hasCustomPrompt="1"/>
          </p:nvPr>
        </p:nvSpPr>
        <p:spPr>
          <a:xfrm>
            <a:off x="658813" y="296863"/>
            <a:ext cx="9000576" cy="446715"/>
          </a:xfrm>
        </p:spPr>
        <p:txBody>
          <a:bodyPr anchor="t">
            <a:normAutofit/>
          </a:bodyPr>
          <a:lstStyle>
            <a:lvl1pPr algn="l">
              <a:lnSpc>
                <a:spcPct val="100000"/>
              </a:lnSpc>
              <a:defRPr sz="2400"/>
            </a:lvl1pPr>
          </a:lstStyle>
          <a:p>
            <a:r>
              <a:rPr lang="de-DE" dirty="0"/>
              <a:t>GOVET at BIBB</a:t>
            </a:r>
          </a:p>
        </p:txBody>
      </p:sp>
      <p:sp>
        <p:nvSpPr>
          <p:cNvPr id="11" name="Textfeld 10">
            <a:extLst>
              <a:ext uri="{FF2B5EF4-FFF2-40B4-BE49-F238E27FC236}">
                <a16:creationId xmlns:a16="http://schemas.microsoft.com/office/drawing/2014/main" id="{D3F6CC70-A1B7-4805-A98F-B93B88A3F446}"/>
              </a:ext>
            </a:extLst>
          </p:cNvPr>
          <p:cNvSpPr txBox="1"/>
          <p:nvPr userDrawn="1"/>
        </p:nvSpPr>
        <p:spPr>
          <a:xfrm>
            <a:off x="1403276" y="2816644"/>
            <a:ext cx="3612607" cy="25032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Friedrich-Ebert-Allee 114</a:t>
            </a:r>
            <a:r>
              <a:rPr kumimoji="0" lang="de-DE" sz="900" b="0"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-116</a:t>
            </a:r>
            <a:b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b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53113 Bonn, Germany</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govet@bibb.de</a:t>
            </a: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+49 228 107 1818</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www.govet.international</a:t>
            </a:r>
            <a:endPar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35" name="Grafik 34">
            <a:extLst>
              <a:ext uri="{FF2B5EF4-FFF2-40B4-BE49-F238E27FC236}">
                <a16:creationId xmlns:a16="http://schemas.microsoft.com/office/drawing/2014/main" id="{36DEB25A-C3FB-42BB-A37C-98ADFE5CD24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7360" y="2900686"/>
            <a:ext cx="442188" cy="563336"/>
          </a:xfrm>
          <a:prstGeom prst="rect">
            <a:avLst/>
          </a:prstGeom>
        </p:spPr>
      </p:pic>
      <p:pic>
        <p:nvPicPr>
          <p:cNvPr id="36" name="Grafik 35">
            <a:extLst>
              <a:ext uri="{FF2B5EF4-FFF2-40B4-BE49-F238E27FC236}">
                <a16:creationId xmlns:a16="http://schemas.microsoft.com/office/drawing/2014/main" id="{862A3916-6FA1-4728-8964-27022EE3AF0B}"/>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737361" y="3646643"/>
            <a:ext cx="442187" cy="442187"/>
          </a:xfrm>
          <a:prstGeom prst="rect">
            <a:avLst/>
          </a:prstGeom>
        </p:spPr>
      </p:pic>
      <p:pic>
        <p:nvPicPr>
          <p:cNvPr id="37" name="Grafik 36">
            <a:extLst>
              <a:ext uri="{FF2B5EF4-FFF2-40B4-BE49-F238E27FC236}">
                <a16:creationId xmlns:a16="http://schemas.microsoft.com/office/drawing/2014/main" id="{447BC9B3-AD81-451C-BEFF-4B614382F1E1}"/>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76288" y="4283053"/>
            <a:ext cx="385974" cy="478146"/>
          </a:xfrm>
          <a:prstGeom prst="rect">
            <a:avLst/>
          </a:prstGeom>
        </p:spPr>
      </p:pic>
      <p:pic>
        <p:nvPicPr>
          <p:cNvPr id="38" name="Grafik 37">
            <a:extLst>
              <a:ext uri="{FF2B5EF4-FFF2-40B4-BE49-F238E27FC236}">
                <a16:creationId xmlns:a16="http://schemas.microsoft.com/office/drawing/2014/main" id="{58EDDB5A-FD23-4523-829E-58F0A0E05779}"/>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19424" y="4945053"/>
            <a:ext cx="278061" cy="390355"/>
          </a:xfrm>
          <a:prstGeom prst="rect">
            <a:avLst/>
          </a:prstGeom>
        </p:spPr>
      </p:pic>
    </p:spTree>
    <p:extLst>
      <p:ext uri="{BB962C8B-B14F-4D97-AF65-F5344CB8AC3E}">
        <p14:creationId xmlns:p14="http://schemas.microsoft.com/office/powerpoint/2010/main" val="4108445539"/>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folie BuReg DE">
    <p:spTree>
      <p:nvGrpSpPr>
        <p:cNvPr id="1" name=""/>
        <p:cNvGrpSpPr/>
        <p:nvPr/>
      </p:nvGrpSpPr>
      <p:grpSpPr>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b="6852"/>
          <a:stretch/>
        </p:blipFill>
        <p:spPr bwMode="auto">
          <a:xfrm>
            <a:off x="451675" y="5253524"/>
            <a:ext cx="1750394" cy="1351087"/>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p:cNvPicPr>
            <a:picLocks noChangeAspect="1"/>
          </p:cNvPicPr>
          <p:nvPr userDrawn="1"/>
        </p:nvPicPr>
        <p:blipFill rotWithShape="1">
          <a:blip r:embed="rId3" cstate="screen">
            <a:extLst>
              <a:ext uri="{28A0092B-C50C-407E-A947-70E740481C1C}">
                <a14:useLocalDpi xmlns:a14="http://schemas.microsoft.com/office/drawing/2010/main"/>
              </a:ext>
            </a:extLst>
          </a:blip>
          <a:srcRect l="168" t="13830" b="21207"/>
          <a:stretch/>
        </p:blipFill>
        <p:spPr>
          <a:xfrm>
            <a:off x="-17092" y="1052513"/>
            <a:ext cx="12226183" cy="4125416"/>
          </a:xfrm>
          <a:prstGeom prst="rect">
            <a:avLst/>
          </a:prstGeom>
        </p:spPr>
      </p:pic>
      <p:sp>
        <p:nvSpPr>
          <p:cNvPr id="3" name="Untertitel 2"/>
          <p:cNvSpPr>
            <a:spLocks noGrp="1"/>
          </p:cNvSpPr>
          <p:nvPr>
            <p:ph type="subTitle" idx="1"/>
          </p:nvPr>
        </p:nvSpPr>
        <p:spPr>
          <a:xfrm>
            <a:off x="658813" y="2926922"/>
            <a:ext cx="5312330" cy="80759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pic>
        <p:nvPicPr>
          <p:cNvPr id="9" name="Grafik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12790" y="5522880"/>
            <a:ext cx="1974230" cy="658078"/>
          </a:xfrm>
          <a:prstGeom prst="rect">
            <a:avLst/>
          </a:prstGeom>
        </p:spPr>
      </p:pic>
      <p:sp>
        <p:nvSpPr>
          <p:cNvPr id="11" name="Textplatzhalter 10"/>
          <p:cNvSpPr>
            <a:spLocks noGrp="1"/>
          </p:cNvSpPr>
          <p:nvPr>
            <p:ph type="body" sz="quarter" idx="12" hasCustomPrompt="1"/>
          </p:nvPr>
        </p:nvSpPr>
        <p:spPr>
          <a:xfrm>
            <a:off x="9222044" y="2926922"/>
            <a:ext cx="2493994" cy="807592"/>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12" name="Textfeld 11"/>
          <p:cNvSpPr txBox="1"/>
          <p:nvPr userDrawn="1"/>
        </p:nvSpPr>
        <p:spPr>
          <a:xfrm>
            <a:off x="3781425" y="5561872"/>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Grafik 9">
            <a:extLst>
              <a:ext uri="{FF2B5EF4-FFF2-40B4-BE49-F238E27FC236}">
                <a16:creationId xmlns:a16="http://schemas.microsoft.com/office/drawing/2014/main" id="{04F1E446-A11B-4E8D-BCF6-2B0257520D6A}"/>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9593337" y="296863"/>
            <a:ext cx="2119238" cy="446715"/>
          </a:xfrm>
          <a:prstGeom prst="rect">
            <a:avLst/>
          </a:prstGeom>
        </p:spPr>
      </p:pic>
    </p:spTree>
    <p:extLst>
      <p:ext uri="{BB962C8B-B14F-4D97-AF65-F5344CB8AC3E}">
        <p14:creationId xmlns:p14="http://schemas.microsoft.com/office/powerpoint/2010/main" val="71561943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eingerüc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buSzPct val="70000"/>
              <a:defRPr/>
            </a:lvl1pPr>
            <a:lvl2pPr marL="1250950" indent="-355600">
              <a:lnSpc>
                <a:spcPct val="100000"/>
              </a:lnSpc>
              <a:buSzPct val="70000"/>
              <a:defRPr sz="2400"/>
            </a:lvl2pPr>
            <a:lvl3pPr marL="1790700" indent="-269875">
              <a:lnSpc>
                <a:spcPct val="100000"/>
              </a:lnSpc>
              <a:buSzPct val="60000"/>
              <a:defRPr sz="2000"/>
            </a:lvl3pPr>
            <a:lvl4pPr marL="2155825" indent="-269875">
              <a:lnSpc>
                <a:spcPct val="100000"/>
              </a:lnSpc>
              <a:defRPr/>
            </a:lvl4pPr>
            <a:lvl5pPr marL="2598738" indent="-269875">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28AD8DA-C3DC-4B1D-ACAD-14A9B74D5096}"/>
              </a:ext>
            </a:extLst>
          </p:cNvPr>
          <p:cNvPicPr>
            <a:picLocks noChangeAspect="1"/>
          </p:cNvPicPr>
          <p:nvPr userDrawn="1"/>
        </p:nvPicPr>
        <p:blipFill>
          <a:blip r:embed="rId2"/>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7BF9EF9A-ED28-4138-A282-B2C23CA48FCD}"/>
              </a:ext>
            </a:extLst>
          </p:cNvPr>
          <p:cNvPicPr>
            <a:picLocks noChangeAspect="1"/>
          </p:cNvPicPr>
          <p:nvPr userDrawn="1"/>
        </p:nvPicPr>
        <p:blipFill rotWithShape="1">
          <a:blip r:embed="rId2"/>
          <a:srcRect r="80272"/>
          <a:stretch/>
        </p:blipFill>
        <p:spPr>
          <a:xfrm>
            <a:off x="1" y="5686778"/>
            <a:ext cx="9283348" cy="1080000"/>
          </a:xfrm>
          <a:prstGeom prst="rect">
            <a:avLst/>
          </a:prstGeom>
        </p:spPr>
      </p:pic>
      <p:pic>
        <p:nvPicPr>
          <p:cNvPr id="9" name="Grafik 8">
            <a:extLst>
              <a:ext uri="{FF2B5EF4-FFF2-40B4-BE49-F238E27FC236}">
                <a16:creationId xmlns:a16="http://schemas.microsoft.com/office/drawing/2014/main" id="{29CC0B62-7EA8-4B74-BB64-334514ABFE8D}"/>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Tree>
    <p:extLst>
      <p:ext uri="{BB962C8B-B14F-4D97-AF65-F5344CB8AC3E}">
        <p14:creationId xmlns:p14="http://schemas.microsoft.com/office/powerpoint/2010/main" val="156343466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einfach">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CEA9E23A-8F75-4C3F-AB46-05DE57C0540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8CE626D-E25D-4DE6-B325-A695EA88CCAD}"/>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4CEDECF0-1F0F-45D2-9825-9530D5BBEE68}"/>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170036347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19" name="Textplatzhalter 18">
            <a:extLst>
              <a:ext uri="{FF2B5EF4-FFF2-40B4-BE49-F238E27FC236}">
                <a16:creationId xmlns:a16="http://schemas.microsoft.com/office/drawing/2014/main" id="{6654B1F5-AD94-4F43-9AF8-8E99537EA5CB}"/>
              </a:ext>
            </a:extLst>
          </p:cNvPr>
          <p:cNvSpPr>
            <a:spLocks noGrp="1"/>
          </p:cNvSpPr>
          <p:nvPr>
            <p:ph type="body" sz="quarter" idx="10"/>
          </p:nvPr>
        </p:nvSpPr>
        <p:spPr>
          <a:xfrm>
            <a:off x="658813" y="1052513"/>
            <a:ext cx="11053762" cy="1005846"/>
          </a:xfrm>
        </p:spPr>
        <p:txBody>
          <a:bodyPr/>
          <a:lstStyle>
            <a:lvl1pPr marL="0" indent="0">
              <a:lnSpc>
                <a:spcPct val="100000"/>
              </a:lnSpc>
              <a:buNone/>
              <a:defRPr/>
            </a:lvl1pPr>
            <a:lvl2pPr marL="357187" indent="0">
              <a:buNone/>
              <a:defRPr/>
            </a:lvl2pPr>
            <a:lvl3pPr marL="806450" indent="0">
              <a:buNone/>
              <a:defRPr/>
            </a:lvl3pPr>
            <a:lvl4pPr marL="1163637" indent="0">
              <a:buNone/>
              <a:defRPr/>
            </a:lvl4pPr>
            <a:lvl5pPr marL="1520825" indent="0">
              <a:buNone/>
              <a:defRPr/>
            </a:lvl5pPr>
          </a:lstStyle>
          <a:p>
            <a:pPr lvl="0"/>
            <a:r>
              <a:rPr lang="de-DE" dirty="0"/>
              <a:t>Mastertextformat bearbeiten</a:t>
            </a:r>
          </a:p>
        </p:txBody>
      </p:sp>
      <p:pic>
        <p:nvPicPr>
          <p:cNvPr id="10" name="Grafik 9">
            <a:extLst>
              <a:ext uri="{FF2B5EF4-FFF2-40B4-BE49-F238E27FC236}">
                <a16:creationId xmlns:a16="http://schemas.microsoft.com/office/drawing/2014/main" id="{643876BC-0158-4643-98F3-1C58795369D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74602E17-CDCF-418F-86F8-A9783BDDA91E}"/>
              </a:ext>
            </a:extLst>
          </p:cNvPr>
          <p:cNvSpPr>
            <a:spLocks noGrp="1"/>
          </p:cNvSpPr>
          <p:nvPr>
            <p:ph type="title"/>
          </p:nvPr>
        </p:nvSpPr>
        <p:spPr>
          <a:xfrm>
            <a:off x="658812" y="296863"/>
            <a:ext cx="9000000" cy="446715"/>
          </a:xfrm>
        </p:spPr>
        <p:txBody>
          <a:bodyPr/>
          <a:lstStyle>
            <a:lvl1pPr>
              <a:defRPr>
                <a:solidFill>
                  <a:srgbClr val="D6851B"/>
                </a:solidFill>
              </a:defRPr>
            </a:lvl1pPr>
          </a:lstStyle>
          <a:p>
            <a:r>
              <a:rPr lang="de-DE" dirty="0"/>
              <a:t>Mastertitelformat bearbeiten</a:t>
            </a:r>
          </a:p>
        </p:txBody>
      </p:sp>
      <p:sp>
        <p:nvSpPr>
          <p:cNvPr id="3" name="Textplatzhalter 2">
            <a:extLst>
              <a:ext uri="{FF2B5EF4-FFF2-40B4-BE49-F238E27FC236}">
                <a16:creationId xmlns:a16="http://schemas.microsoft.com/office/drawing/2014/main" id="{79EAC4C9-C746-494B-92BA-AE252C03757B}"/>
              </a:ext>
            </a:extLst>
          </p:cNvPr>
          <p:cNvSpPr>
            <a:spLocks noGrp="1"/>
          </p:cNvSpPr>
          <p:nvPr>
            <p:ph type="body" idx="1"/>
          </p:nvPr>
        </p:nvSpPr>
        <p:spPr>
          <a:xfrm>
            <a:off x="920158" y="2141489"/>
            <a:ext cx="4860000" cy="446715"/>
          </a:xfr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EDFCC827-EE89-41C0-841E-36E6CA90D394}"/>
              </a:ext>
            </a:extLst>
          </p:cNvPr>
          <p:cNvSpPr>
            <a:spLocks noGrp="1"/>
          </p:cNvSpPr>
          <p:nvPr>
            <p:ph sz="half" idx="2"/>
          </p:nvPr>
        </p:nvSpPr>
        <p:spPr>
          <a:xfrm>
            <a:off x="920158"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F0B2F003-0D45-47AE-91F7-B6FC8FBEDA44}"/>
              </a:ext>
            </a:extLst>
          </p:cNvPr>
          <p:cNvSpPr>
            <a:spLocks noGrp="1"/>
          </p:cNvSpPr>
          <p:nvPr>
            <p:ph type="body" sz="quarter" idx="3"/>
          </p:nvPr>
        </p:nvSpPr>
        <p:spPr>
          <a:xfrm>
            <a:off x="6852575" y="2141489"/>
            <a:ext cx="4860000" cy="446715"/>
          </a:xfr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7E98050B-5FEC-4197-A3E5-5E4A91470ABB}"/>
              </a:ext>
            </a:extLst>
          </p:cNvPr>
          <p:cNvSpPr>
            <a:spLocks noGrp="1"/>
          </p:cNvSpPr>
          <p:nvPr>
            <p:ph sz="quarter" idx="4"/>
          </p:nvPr>
        </p:nvSpPr>
        <p:spPr>
          <a:xfrm>
            <a:off x="6852575"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a:extLst>
              <a:ext uri="{FF2B5EF4-FFF2-40B4-BE49-F238E27FC236}">
                <a16:creationId xmlns:a16="http://schemas.microsoft.com/office/drawing/2014/main" id="{30E2E643-0C98-4ED4-8F79-DBFF3496D360}"/>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14" name="Grafik 13">
            <a:extLst>
              <a:ext uri="{FF2B5EF4-FFF2-40B4-BE49-F238E27FC236}">
                <a16:creationId xmlns:a16="http://schemas.microsoft.com/office/drawing/2014/main" id="{987E3285-951E-41C1-A8BA-952B052AD687}"/>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911088672"/>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folie BuReg DE">
    <p:spTree>
      <p:nvGrpSpPr>
        <p:cNvPr id="1" name=""/>
        <p:cNvGrpSpPr/>
        <p:nvPr/>
      </p:nvGrpSpPr>
      <p:grpSpPr>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b="6852"/>
          <a:stretch/>
        </p:blipFill>
        <p:spPr bwMode="auto">
          <a:xfrm>
            <a:off x="264386" y="5506915"/>
            <a:ext cx="1750394" cy="1351087"/>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p:cNvPicPr>
            <a:picLocks noChangeAspect="1"/>
          </p:cNvPicPr>
          <p:nvPr userDrawn="1"/>
        </p:nvPicPr>
        <p:blipFill rotWithShape="1">
          <a:blip r:embed="rId3" cstate="screen">
            <a:extLst>
              <a:ext uri="{28A0092B-C50C-407E-A947-70E740481C1C}">
                <a14:useLocalDpi xmlns:a14="http://schemas.microsoft.com/office/drawing/2010/main"/>
              </a:ext>
            </a:extLst>
          </a:blip>
          <a:srcRect l="168" t="10576" b="13391"/>
          <a:stretch/>
        </p:blipFill>
        <p:spPr>
          <a:xfrm>
            <a:off x="-17092" y="801842"/>
            <a:ext cx="12226183" cy="4828374"/>
          </a:xfrm>
          <a:prstGeom prst="rect">
            <a:avLst/>
          </a:prstGeom>
        </p:spPr>
      </p:pic>
      <p:sp>
        <p:nvSpPr>
          <p:cNvPr id="3" name="Untertitel 2"/>
          <p:cNvSpPr>
            <a:spLocks noGrp="1"/>
          </p:cNvSpPr>
          <p:nvPr>
            <p:ph type="subTitle" idx="1"/>
          </p:nvPr>
        </p:nvSpPr>
        <p:spPr>
          <a:xfrm>
            <a:off x="378864" y="2926922"/>
            <a:ext cx="5734228" cy="80759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pic>
        <p:nvPicPr>
          <p:cNvPr id="9" name="Grafik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45841" y="5790398"/>
            <a:ext cx="1974230" cy="658078"/>
          </a:xfrm>
          <a:prstGeom prst="rect">
            <a:avLst/>
          </a:prstGeom>
        </p:spPr>
      </p:pic>
      <p:sp>
        <p:nvSpPr>
          <p:cNvPr id="11" name="Textplatzhalter 10"/>
          <p:cNvSpPr>
            <a:spLocks noGrp="1"/>
          </p:cNvSpPr>
          <p:nvPr>
            <p:ph type="body" sz="quarter" idx="12" hasCustomPrompt="1"/>
          </p:nvPr>
        </p:nvSpPr>
        <p:spPr>
          <a:xfrm>
            <a:off x="9255095" y="2799162"/>
            <a:ext cx="2493994" cy="935352"/>
          </a:xfrm>
          <a:prstGeom prst="rect">
            <a:avLst/>
          </a:prstGeom>
        </p:spPr>
        <p:txBody>
          <a:bodyPr/>
          <a:lstStyle>
            <a:lvl1pPr algn="r">
              <a:spcBef>
                <a:spcPts val="0"/>
              </a:spcBef>
              <a:spcAft>
                <a:spcPts val="300"/>
              </a:spcAft>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12" name="Textfeld 11"/>
          <p:cNvSpPr txBox="1"/>
          <p:nvPr userDrawn="1"/>
        </p:nvSpPr>
        <p:spPr>
          <a:xfrm>
            <a:off x="3781425" y="5819775"/>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2060808"/>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folie BuReg EN">
    <p:spTree>
      <p:nvGrpSpPr>
        <p:cNvPr id="1" name=""/>
        <p:cNvGrpSpPr/>
        <p:nvPr/>
      </p:nvGrpSpPr>
      <p:grpSpPr>
        <a:xfrm>
          <a:off x="0" y="0"/>
          <a:ext cx="0" cy="0"/>
          <a:chOff x="0" y="0"/>
          <a:chExt cx="0" cy="0"/>
        </a:xfrm>
      </p:grpSpPr>
      <p:pic>
        <p:nvPicPr>
          <p:cNvPr id="7" name="Grafik 6"/>
          <p:cNvPicPr>
            <a:picLocks noChangeAspect="1"/>
          </p:cNvPicPr>
          <p:nvPr userDrawn="1"/>
        </p:nvPicPr>
        <p:blipFill rotWithShape="1">
          <a:blip r:embed="rId2" cstate="screen">
            <a:extLst>
              <a:ext uri="{28A0092B-C50C-407E-A947-70E740481C1C}">
                <a14:useLocalDpi xmlns:a14="http://schemas.microsoft.com/office/drawing/2010/main"/>
              </a:ext>
            </a:extLst>
          </a:blip>
          <a:srcRect l="168" t="10576" b="19053"/>
          <a:stretch/>
        </p:blipFill>
        <p:spPr>
          <a:xfrm>
            <a:off x="-17092" y="801842"/>
            <a:ext cx="12226183" cy="4468801"/>
          </a:xfrm>
          <a:prstGeom prst="rect">
            <a:avLst/>
          </a:prstGeom>
        </p:spPr>
      </p:pic>
      <p:sp>
        <p:nvSpPr>
          <p:cNvPr id="3" name="Inhaltsplatzhalter 2"/>
          <p:cNvSpPr>
            <a:spLocks noGrp="1"/>
          </p:cNvSpPr>
          <p:nvPr>
            <p:ph idx="1"/>
          </p:nvPr>
        </p:nvSpPr>
        <p:spPr>
          <a:xfrm>
            <a:off x="376727" y="2868212"/>
            <a:ext cx="5719273" cy="849209"/>
          </a:xfrm>
          <a:prstGeom prst="rect">
            <a:avLst/>
          </a:prstGeom>
        </p:spPr>
        <p:txBody>
          <a:bodyPr/>
          <a:lstStyle/>
          <a:p>
            <a:pPr lvl="0"/>
            <a:r>
              <a:rPr lang="de-DE" dirty="0"/>
              <a:t>Formatvorlagen des Textmasters bearbeiten</a:t>
            </a:r>
          </a:p>
        </p:txBody>
      </p:sp>
      <p:sp>
        <p:nvSpPr>
          <p:cNvPr id="8" name="Textplatzhalter 10"/>
          <p:cNvSpPr>
            <a:spLocks noGrp="1"/>
          </p:cNvSpPr>
          <p:nvPr>
            <p:ph type="body" sz="quarter" idx="12" hasCustomPrompt="1"/>
          </p:nvPr>
        </p:nvSpPr>
        <p:spPr>
          <a:xfrm>
            <a:off x="9255095" y="2799162"/>
            <a:ext cx="2493994" cy="935352"/>
          </a:xfrm>
          <a:prstGeom prst="rect">
            <a:avLst/>
          </a:prstGeom>
        </p:spPr>
        <p:txBody>
          <a:bodyPr/>
          <a:lstStyle>
            <a:lvl1pPr algn="r">
              <a:spcBef>
                <a:spcPts val="0"/>
              </a:spcBef>
              <a:spcAft>
                <a:spcPts val="300"/>
              </a:spcAft>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9" name="Textfeld 8"/>
          <p:cNvSpPr txBox="1"/>
          <p:nvPr userDrawn="1"/>
        </p:nvSpPr>
        <p:spPr>
          <a:xfrm>
            <a:off x="3781425" y="5686213"/>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German Office for international Cooperation </a:t>
            </a:r>
            <a:b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in Vocational Education and Training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Grafik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76726" y="5543330"/>
            <a:ext cx="2107670" cy="1152000"/>
          </a:xfrm>
          <a:prstGeom prst="rect">
            <a:avLst/>
          </a:prstGeom>
        </p:spPr>
      </p:pic>
      <p:pic>
        <p:nvPicPr>
          <p:cNvPr id="10" name="Grafik 9"/>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606349" y="5635648"/>
            <a:ext cx="2318510" cy="720000"/>
          </a:xfrm>
          <a:prstGeom prst="rect">
            <a:avLst/>
          </a:prstGeom>
        </p:spPr>
      </p:pic>
    </p:spTree>
    <p:extLst>
      <p:ext uri="{BB962C8B-B14F-4D97-AF65-F5344CB8AC3E}">
        <p14:creationId xmlns:p14="http://schemas.microsoft.com/office/powerpoint/2010/main" val="135022470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sp>
        <p:nvSpPr>
          <p:cNvPr id="6"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8"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11269663"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3" name="Grafik 12"/>
          <p:cNvPicPr>
            <a:picLocks noChangeAspect="1"/>
          </p:cNvPicPr>
          <p:nvPr userDrawn="1"/>
        </p:nvPicPr>
        <p:blipFill>
          <a:blip r:embed="rId2"/>
          <a:stretch>
            <a:fillRect/>
          </a:stretch>
        </p:blipFill>
        <p:spPr>
          <a:xfrm>
            <a:off x="9283348" y="5686778"/>
            <a:ext cx="3301025" cy="1080000"/>
          </a:xfrm>
          <a:prstGeom prst="rect">
            <a:avLst/>
          </a:prstGeom>
        </p:spPr>
      </p:pic>
      <p:pic>
        <p:nvPicPr>
          <p:cNvPr id="14" name="Grafik 13"/>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296390046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19.jpeg"/><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A030D1F-0E6E-4510-8496-39E299C73461}"/>
              </a:ext>
            </a:extLst>
          </p:cNvPr>
          <p:cNvSpPr>
            <a:spLocks noGrp="1"/>
          </p:cNvSpPr>
          <p:nvPr>
            <p:ph type="title"/>
          </p:nvPr>
        </p:nvSpPr>
        <p:spPr>
          <a:xfrm>
            <a:off x="658812" y="296863"/>
            <a:ext cx="9000000" cy="446715"/>
          </a:xfrm>
          <a:prstGeom prst="rect">
            <a:avLst/>
          </a:prstGeom>
        </p:spPr>
        <p:txBody>
          <a:bodyPr vert="horz" lIns="0" tIns="0" rIns="0" bIns="0" rtlCol="0" anchor="t" anchorCtr="0">
            <a:normAutofit/>
          </a:bodyPr>
          <a:lstStyle/>
          <a:p>
            <a:r>
              <a:rPr lang="de-DE" dirty="0"/>
              <a:t>Mastertitelformat bearbeiten</a:t>
            </a:r>
          </a:p>
        </p:txBody>
      </p:sp>
      <p:sp>
        <p:nvSpPr>
          <p:cNvPr id="3" name="Textplatzhalter 2">
            <a:extLst>
              <a:ext uri="{FF2B5EF4-FFF2-40B4-BE49-F238E27FC236}">
                <a16:creationId xmlns:a16="http://schemas.microsoft.com/office/drawing/2014/main" id="{A51A3B7B-FE76-44A5-8C9E-872A502CD19F}"/>
              </a:ext>
            </a:extLst>
          </p:cNvPr>
          <p:cNvSpPr>
            <a:spLocks noGrp="1"/>
          </p:cNvSpPr>
          <p:nvPr>
            <p:ph type="body" idx="1"/>
          </p:nvPr>
        </p:nvSpPr>
        <p:spPr>
          <a:xfrm>
            <a:off x="658813" y="1052513"/>
            <a:ext cx="11053762" cy="4608512"/>
          </a:xfrm>
          <a:prstGeom prst="rect">
            <a:avLst/>
          </a:prstGeom>
        </p:spPr>
        <p:txBody>
          <a:bodyPr vert="horz" lIns="0" tIns="0" rIns="0" bIns="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954232424"/>
      </p:ext>
    </p:extLst>
  </p:cSld>
  <p:clrMap bg1="lt1" tx1="dk1" bg2="lt2" tx2="dk2" accent1="accent1" accent2="accent2" accent3="accent3" accent4="accent4" accent5="accent5" accent6="accent6" hlink="hlink" folHlink="folHlink"/>
  <p:sldLayoutIdLst>
    <p:sldLayoutId id="2147483684" r:id="rId1"/>
    <p:sldLayoutId id="2147483683" r:id="rId2"/>
    <p:sldLayoutId id="2147483679" r:id="rId3"/>
    <p:sldLayoutId id="2147483663" r:id="rId4"/>
    <p:sldLayoutId id="2147483650" r:id="rId5"/>
    <p:sldLayoutId id="2147483653" r:id="rId6"/>
  </p:sldLayoutIdLst>
  <p:transition spd="slow">
    <p:fade/>
  </p:transition>
  <p:txStyles>
    <p:titleStyle>
      <a:lvl1pPr algn="l" defTabSz="914400" rtl="0" eaLnBrk="1" latinLnBrk="0" hangingPunct="1">
        <a:lnSpc>
          <a:spcPct val="100000"/>
        </a:lnSpc>
        <a:spcBef>
          <a:spcPct val="0"/>
        </a:spcBef>
        <a:buNone/>
        <a:defRPr sz="2400" kern="1200">
          <a:solidFill>
            <a:srgbClr val="D6851B"/>
          </a:solidFill>
          <a:latin typeface="+mj-lt"/>
          <a:ea typeface="+mj-ea"/>
          <a:cs typeface="+mj-cs"/>
        </a:defRPr>
      </a:lvl1pPr>
    </p:titleStyle>
    <p:bodyStyle>
      <a:lvl1pPr marL="357188" indent="-357188" algn="l" defTabSz="357188" rtl="0" eaLnBrk="1" latinLnBrk="0" hangingPunct="1">
        <a:lnSpc>
          <a:spcPct val="90000"/>
        </a:lnSpc>
        <a:spcBef>
          <a:spcPts val="1000"/>
        </a:spcBef>
        <a:buClr>
          <a:schemeClr val="accent1"/>
        </a:buClr>
        <a:buSzPct val="90000"/>
        <a:buFont typeface="Wingdings 3" panose="05040102010807070707" pitchFamily="18" charset="2"/>
        <a:buChar char=""/>
        <a:tabLst/>
        <a:defRPr sz="2400" kern="1200">
          <a:solidFill>
            <a:schemeClr val="tx1"/>
          </a:solidFill>
          <a:latin typeface="+mj-lt"/>
          <a:ea typeface="+mn-ea"/>
          <a:cs typeface="+mn-cs"/>
        </a:defRPr>
      </a:lvl1pPr>
      <a:lvl2pPr marL="714375" indent="-357188" algn="l" defTabSz="536575" rtl="0" eaLnBrk="1" latinLnBrk="0" hangingPunct="1">
        <a:lnSpc>
          <a:spcPct val="9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2pPr>
      <a:lvl3pPr marL="1071563" indent="-265113" algn="l" defTabSz="479425"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orient="horz" pos="187" userDrawn="1">
          <p15:clr>
            <a:srgbClr val="F26B43"/>
          </p15:clr>
        </p15:guide>
        <p15:guide id="3" pos="7378" userDrawn="1">
          <p15:clr>
            <a:srgbClr val="F26B43"/>
          </p15:clr>
        </p15:guide>
        <p15:guide id="4" orient="horz" pos="3566" userDrawn="1">
          <p15:clr>
            <a:srgbClr val="F26B43"/>
          </p15:clr>
        </p15:guide>
        <p15:guide id="5" orient="horz" pos="663" userDrawn="1">
          <p15:clr>
            <a:srgbClr val="F26B43"/>
          </p15:clr>
        </p15:guide>
        <p15:guide id="6"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6"/>
          <p:cNvPicPr>
            <a:picLocks noChangeAspect="1"/>
          </p:cNvPicPr>
          <p:nvPr userDrawn="1"/>
        </p:nvPicPr>
        <p:blipFill rotWithShape="1">
          <a:blip r:embed="rId10" cstate="screen">
            <a:extLst>
              <a:ext uri="{28A0092B-C50C-407E-A947-70E740481C1C}">
                <a14:useLocalDpi xmlns:a14="http://schemas.microsoft.com/office/drawing/2010/main"/>
              </a:ext>
            </a:extLst>
          </a:blip>
          <a:srcRect l="5778" t="40524" r="5778" b="38418"/>
          <a:stretch/>
        </p:blipFill>
        <p:spPr>
          <a:xfrm>
            <a:off x="9624562" y="116632"/>
            <a:ext cx="2160000" cy="514286"/>
          </a:xfrm>
          <a:prstGeom prst="rect">
            <a:avLst/>
          </a:prstGeom>
        </p:spPr>
      </p:pic>
      <p:sp>
        <p:nvSpPr>
          <p:cNvPr id="13" name="Textplatzhalter 2"/>
          <p:cNvSpPr txBox="1">
            <a:spLocks/>
          </p:cNvSpPr>
          <p:nvPr userDrawn="1"/>
        </p:nvSpPr>
        <p:spPr>
          <a:xfrm>
            <a:off x="9161092" y="2868212"/>
            <a:ext cx="2683380" cy="84920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07468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9" r:id="rId3"/>
    <p:sldLayoutId id="2147483670" r:id="rId4"/>
    <p:sldLayoutId id="2147483671" r:id="rId5"/>
    <p:sldLayoutId id="2147483672" r:id="rId6"/>
    <p:sldLayoutId id="2147483674" r:id="rId7"/>
    <p:sldLayoutId id="2147483675" r:id="rId8"/>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5">
          <p15:clr>
            <a:srgbClr val="F26B43"/>
          </p15:clr>
        </p15:guide>
        <p15:guide id="2" pos="7401">
          <p15:clr>
            <a:srgbClr val="F26B43"/>
          </p15:clr>
        </p15:guide>
        <p15:guide id="3" pos="3840">
          <p15:clr>
            <a:srgbClr val="F26B43"/>
          </p15:clr>
        </p15:guide>
        <p15:guide id="4" pos="30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59.svg"/><Relationship Id="rId4" Type="http://schemas.openxmlformats.org/officeDocument/2006/relationships/image" Target="../media/image58.png"/></Relationships>
</file>

<file path=ppt/slides/_rels/slide14.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63.svg"/></Relationships>
</file>

<file path=ppt/slides/_rels/slide16.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6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www.bibb.de/datenreport/de" TargetMode="External"/><Relationship Id="rId7" Type="http://schemas.openxmlformats.org/officeDocument/2006/relationships/hyperlink" Target="https://www.destatis.de/EN/Themes/Society-Environment/Education-Research-Culture/Vocational-Training/_node.html" TargetMode="External"/><Relationship Id="rId2" Type="http://schemas.openxmlformats.org/officeDocument/2006/relationships/hyperlink" Target="http://www.govet.international/" TargetMode="External"/><Relationship Id="rId1" Type="http://schemas.openxmlformats.org/officeDocument/2006/relationships/slideLayout" Target="../slideLayouts/slideLayout4.xml"/><Relationship Id="rId6" Type="http://schemas.openxmlformats.org/officeDocument/2006/relationships/hyperlink" Target="https://www.datenportal.bmftr.bund.de/portal/en/index.html" TargetMode="External"/><Relationship Id="rId5" Type="http://schemas.openxmlformats.org/officeDocument/2006/relationships/hyperlink" Target="https://www.kmk.org/" TargetMode="External"/><Relationship Id="rId4" Type="http://schemas.openxmlformats.org/officeDocument/2006/relationships/hyperlink" Target="https://www.bmbfsfj.bund.de/bmbfsfj/service/publikationen/berufsbildungsbericht-2026-285646"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3" Type="http://schemas.openxmlformats.org/officeDocument/2006/relationships/image" Target="../media/image33.png"/><Relationship Id="rId18" Type="http://schemas.openxmlformats.org/officeDocument/2006/relationships/image" Target="../media/image38.svg"/><Relationship Id="rId26" Type="http://schemas.openxmlformats.org/officeDocument/2006/relationships/image" Target="../media/image46.svg"/><Relationship Id="rId3" Type="http://schemas.openxmlformats.org/officeDocument/2006/relationships/image" Target="../media/image23.png"/><Relationship Id="rId21" Type="http://schemas.openxmlformats.org/officeDocument/2006/relationships/image" Target="../media/image41.png"/><Relationship Id="rId34" Type="http://schemas.openxmlformats.org/officeDocument/2006/relationships/image" Target="../media/image54.svg"/><Relationship Id="rId7" Type="http://schemas.openxmlformats.org/officeDocument/2006/relationships/image" Target="../media/image27.png"/><Relationship Id="rId12" Type="http://schemas.openxmlformats.org/officeDocument/2006/relationships/image" Target="../media/image32.svg"/><Relationship Id="rId17" Type="http://schemas.openxmlformats.org/officeDocument/2006/relationships/image" Target="../media/image37.png"/><Relationship Id="rId25" Type="http://schemas.openxmlformats.org/officeDocument/2006/relationships/image" Target="../media/image45.png"/><Relationship Id="rId33" Type="http://schemas.openxmlformats.org/officeDocument/2006/relationships/image" Target="../media/image53.png"/><Relationship Id="rId2" Type="http://schemas.openxmlformats.org/officeDocument/2006/relationships/notesSlide" Target="../notesSlides/notesSlide2.xml"/><Relationship Id="rId16" Type="http://schemas.openxmlformats.org/officeDocument/2006/relationships/image" Target="../media/image36.svg"/><Relationship Id="rId20" Type="http://schemas.openxmlformats.org/officeDocument/2006/relationships/image" Target="../media/image40.svg"/><Relationship Id="rId29" Type="http://schemas.openxmlformats.org/officeDocument/2006/relationships/image" Target="../media/image49.png"/><Relationship Id="rId1" Type="http://schemas.openxmlformats.org/officeDocument/2006/relationships/slideLayout" Target="../slideLayouts/slideLayout4.xml"/><Relationship Id="rId6" Type="http://schemas.openxmlformats.org/officeDocument/2006/relationships/image" Target="../media/image26.svg"/><Relationship Id="rId11" Type="http://schemas.openxmlformats.org/officeDocument/2006/relationships/image" Target="../media/image31.png"/><Relationship Id="rId24" Type="http://schemas.openxmlformats.org/officeDocument/2006/relationships/image" Target="../media/image44.svg"/><Relationship Id="rId32" Type="http://schemas.openxmlformats.org/officeDocument/2006/relationships/image" Target="../media/image52.sv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png"/><Relationship Id="rId28" Type="http://schemas.openxmlformats.org/officeDocument/2006/relationships/image" Target="../media/image48.svg"/><Relationship Id="rId10" Type="http://schemas.openxmlformats.org/officeDocument/2006/relationships/image" Target="../media/image30.svg"/><Relationship Id="rId19" Type="http://schemas.openxmlformats.org/officeDocument/2006/relationships/image" Target="../media/image39.png"/><Relationship Id="rId31" Type="http://schemas.openxmlformats.org/officeDocument/2006/relationships/image" Target="../media/image51.pn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 Id="rId22" Type="http://schemas.openxmlformats.org/officeDocument/2006/relationships/image" Target="../media/image42.svg"/><Relationship Id="rId27" Type="http://schemas.openxmlformats.org/officeDocument/2006/relationships/image" Target="../media/image47.png"/><Relationship Id="rId30" Type="http://schemas.openxmlformats.org/officeDocument/2006/relationships/image" Target="../media/image50.svg"/><Relationship Id="rId8" Type="http://schemas.openxmlformats.org/officeDocument/2006/relationships/image" Target="../media/image2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6.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a:xfrm>
            <a:off x="9255095" y="3058886"/>
            <a:ext cx="2493994" cy="675628"/>
          </a:xfrm>
        </p:spPr>
        <p:txBody>
          <a:bodyPr>
            <a:noAutofit/>
          </a:bodyPr>
          <a:lstStyle/>
          <a:p>
            <a:r>
              <a:rPr lang="fr-FR" sz="1600" noProof="0" dirty="0"/>
              <a:t>Formation professionnelle </a:t>
            </a:r>
            <a:br>
              <a:rPr lang="fr-FR" sz="1600" noProof="0" dirty="0"/>
            </a:br>
            <a:r>
              <a:rPr lang="fr-FR" sz="1600" noProof="0" dirty="0"/>
              <a:t>en Allemagne</a:t>
            </a:r>
          </a:p>
        </p:txBody>
      </p:sp>
      <p:sp>
        <p:nvSpPr>
          <p:cNvPr id="2" name="Titel 1">
            <a:extLst>
              <a:ext uri="{FF2B5EF4-FFF2-40B4-BE49-F238E27FC236}">
                <a16:creationId xmlns:a16="http://schemas.microsoft.com/office/drawing/2014/main" id="{43C5CCC5-26E7-4334-8882-8D81D053DB69}"/>
              </a:ext>
            </a:extLst>
          </p:cNvPr>
          <p:cNvSpPr>
            <a:spLocks noGrp="1"/>
          </p:cNvSpPr>
          <p:nvPr>
            <p:ph type="ctrTitle" idx="4294967295"/>
          </p:nvPr>
        </p:nvSpPr>
        <p:spPr>
          <a:xfrm>
            <a:off x="0" y="296863"/>
            <a:ext cx="9001125" cy="446087"/>
          </a:xfrm>
          <a:prstGeom prst="rect">
            <a:avLst/>
          </a:prstGeom>
        </p:spPr>
        <p:txBody>
          <a:bodyPr/>
          <a:lstStyle/>
          <a:p>
            <a:r>
              <a:rPr lang="fr-FR" noProof="0" dirty="0"/>
              <a:t> </a:t>
            </a:r>
          </a:p>
        </p:txBody>
      </p:sp>
      <p:sp>
        <p:nvSpPr>
          <p:cNvPr id="5" name="Untertitel 2">
            <a:extLst>
              <a:ext uri="{FF2B5EF4-FFF2-40B4-BE49-F238E27FC236}">
                <a16:creationId xmlns:a16="http://schemas.microsoft.com/office/drawing/2014/main" id="{6764CCA4-6541-4553-AAE9-1F3555794ADE}"/>
              </a:ext>
            </a:extLst>
          </p:cNvPr>
          <p:cNvSpPr txBox="1">
            <a:spLocks/>
          </p:cNvSpPr>
          <p:nvPr/>
        </p:nvSpPr>
        <p:spPr>
          <a:xfrm>
            <a:off x="658813" y="2954272"/>
            <a:ext cx="5437187" cy="935394"/>
          </a:xfrm>
          <a:prstGeom prst="rect">
            <a:avLst/>
          </a:prstGeom>
        </p:spPr>
        <p:txBody>
          <a:bodyPr vert="horz" lIns="0" tIns="0" rIns="0" bIns="0" rtlCol="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400" kern="1200">
                <a:solidFill>
                  <a:schemeClr val="bg1"/>
                </a:solidFill>
                <a:latin typeface="+mj-lt"/>
                <a:ea typeface="+mn-ea"/>
                <a:cs typeface="+mn-cs"/>
              </a:defRPr>
            </a:lvl1pPr>
            <a:lvl2pPr marL="457200" indent="0" algn="ctr"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914400" indent="0" algn="ctr"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371600" indent="0" algn="ctr"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4pPr>
            <a:lvl5pPr marL="1828800" indent="0" algn="ctr"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t>Professions et voies de qualification</a:t>
            </a:r>
            <a:br>
              <a:rPr lang="fr-FR" sz="2800" dirty="0"/>
            </a:br>
            <a:r>
              <a:rPr lang="fr-FR" sz="2800" dirty="0"/>
              <a:t>en Allemagne</a:t>
            </a:r>
          </a:p>
        </p:txBody>
      </p:sp>
    </p:spTree>
    <p:extLst>
      <p:ext uri="{BB962C8B-B14F-4D97-AF65-F5344CB8AC3E}">
        <p14:creationId xmlns:p14="http://schemas.microsoft.com/office/powerpoint/2010/main" val="219756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fr-FR" noProof="0" dirty="0">
                <a:solidFill>
                  <a:srgbClr val="D6851B"/>
                </a:solidFill>
              </a:rPr>
              <a:t>2. </a:t>
            </a:r>
            <a:r>
              <a:rPr lang="fr-FR" dirty="0"/>
              <a:t>Le cadre allemand des certifications (CAC)</a:t>
            </a:r>
          </a:p>
        </p:txBody>
      </p:sp>
      <p:sp>
        <p:nvSpPr>
          <p:cNvPr id="10" name="Textplatzhalter 7">
            <a:extLst>
              <a:ext uri="{FF2B5EF4-FFF2-40B4-BE49-F238E27FC236}">
                <a16:creationId xmlns:a16="http://schemas.microsoft.com/office/drawing/2014/main" id="{9113D9D3-B176-4A52-9D75-C20BE5690D49}"/>
              </a:ext>
            </a:extLst>
          </p:cNvPr>
          <p:cNvSpPr>
            <a:spLocks noGrp="1"/>
          </p:cNvSpPr>
          <p:nvPr>
            <p:ph type="body" sz="quarter" idx="10"/>
          </p:nvPr>
        </p:nvSpPr>
        <p:spPr>
          <a:xfrm>
            <a:off x="658812" y="821140"/>
            <a:ext cx="11053762" cy="435462"/>
          </a:xfrm>
        </p:spPr>
        <p:txBody>
          <a:bodyPr>
            <a:normAutofit/>
          </a:bodyPr>
          <a:lstStyle/>
          <a:p>
            <a:r>
              <a:rPr lang="fr-FR" sz="2000" dirty="0"/>
              <a:t>Systématisation en fonction du degré de complexité et du type d’activité</a:t>
            </a:r>
          </a:p>
        </p:txBody>
      </p:sp>
      <p:sp>
        <p:nvSpPr>
          <p:cNvPr id="6" name="Textplatzhalter 3">
            <a:extLst>
              <a:ext uri="{FF2B5EF4-FFF2-40B4-BE49-F238E27FC236}">
                <a16:creationId xmlns:a16="http://schemas.microsoft.com/office/drawing/2014/main" id="{5252982C-541D-4F15-9D26-6974AC8FE9EA}"/>
              </a:ext>
            </a:extLst>
          </p:cNvPr>
          <p:cNvSpPr>
            <a:spLocks noGrp="1"/>
          </p:cNvSpPr>
          <p:nvPr>
            <p:ph type="body" idx="1"/>
          </p:nvPr>
        </p:nvSpPr>
        <p:spPr>
          <a:xfrm>
            <a:off x="658813" y="2168525"/>
            <a:ext cx="3575252" cy="637849"/>
          </a:xfrm>
          <a:solidFill>
            <a:srgbClr val="E2A95F"/>
          </a:solidFill>
        </p:spPr>
        <p:txBody>
          <a:bodyPr wrap="square" lIns="36000" tIns="72000" rIns="36000" bIns="72000">
            <a:spAutoFit/>
          </a:bodyPr>
          <a:lstStyle/>
          <a:p>
            <a:pPr algn="ctr">
              <a:lnSpc>
                <a:spcPct val="100000"/>
              </a:lnSpc>
              <a:spcBef>
                <a:spcPts val="600"/>
              </a:spcBef>
            </a:pPr>
            <a:r>
              <a:rPr lang="fr-FR" sz="1600" dirty="0"/>
              <a:t>Aucune formation – activités simples d’auxiliaires</a:t>
            </a:r>
          </a:p>
        </p:txBody>
      </p:sp>
      <p:sp>
        <p:nvSpPr>
          <p:cNvPr id="7" name="Textplatzhalter 3">
            <a:extLst>
              <a:ext uri="{FF2B5EF4-FFF2-40B4-BE49-F238E27FC236}">
                <a16:creationId xmlns:a16="http://schemas.microsoft.com/office/drawing/2014/main" id="{96606456-7A2C-4503-A466-7970A04C8EDD}"/>
              </a:ext>
            </a:extLst>
          </p:cNvPr>
          <p:cNvSpPr txBox="1">
            <a:spLocks/>
          </p:cNvSpPr>
          <p:nvPr/>
        </p:nvSpPr>
        <p:spPr>
          <a:xfrm>
            <a:off x="658812" y="2877561"/>
            <a:ext cx="3575253" cy="522689"/>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saisonnier·ère, aide de cuisine/commis·e de cuisine, commis·e débarrasseur·euse, assistant·e électricien·ne*</a:t>
            </a:r>
          </a:p>
        </p:txBody>
      </p:sp>
      <p:sp>
        <p:nvSpPr>
          <p:cNvPr id="8" name="Textplatzhalter 3">
            <a:extLst>
              <a:ext uri="{FF2B5EF4-FFF2-40B4-BE49-F238E27FC236}">
                <a16:creationId xmlns:a16="http://schemas.microsoft.com/office/drawing/2014/main" id="{71EBEEC9-307D-4465-A213-EF6224C55835}"/>
              </a:ext>
            </a:extLst>
          </p:cNvPr>
          <p:cNvSpPr txBox="1">
            <a:spLocks/>
          </p:cNvSpPr>
          <p:nvPr/>
        </p:nvSpPr>
        <p:spPr>
          <a:xfrm>
            <a:off x="658812" y="1557338"/>
            <a:ext cx="3575258"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fr-FR" sz="1800" b="1" dirty="0"/>
              <a:t>CAC 1-2</a:t>
            </a:r>
          </a:p>
        </p:txBody>
      </p:sp>
      <p:sp>
        <p:nvSpPr>
          <p:cNvPr id="9" name="Textplatzhalter 3">
            <a:extLst>
              <a:ext uri="{FF2B5EF4-FFF2-40B4-BE49-F238E27FC236}">
                <a16:creationId xmlns:a16="http://schemas.microsoft.com/office/drawing/2014/main" id="{E0660FEF-E649-46CA-B8F3-B4DF7AD7F8CF}"/>
              </a:ext>
            </a:extLst>
          </p:cNvPr>
          <p:cNvSpPr txBox="1">
            <a:spLocks/>
          </p:cNvSpPr>
          <p:nvPr/>
        </p:nvSpPr>
        <p:spPr>
          <a:xfrm>
            <a:off x="4398064" y="2168525"/>
            <a:ext cx="3575258"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t>Formation professionnelle en alternance (= en entreprise) (2 ans)</a:t>
            </a:r>
          </a:p>
        </p:txBody>
      </p:sp>
      <p:sp>
        <p:nvSpPr>
          <p:cNvPr id="11" name="Textplatzhalter 3">
            <a:extLst>
              <a:ext uri="{FF2B5EF4-FFF2-40B4-BE49-F238E27FC236}">
                <a16:creationId xmlns:a16="http://schemas.microsoft.com/office/drawing/2014/main" id="{CCC2C313-E699-4868-BEBD-012FD4C21E4A}"/>
              </a:ext>
            </a:extLst>
          </p:cNvPr>
          <p:cNvSpPr txBox="1">
            <a:spLocks/>
          </p:cNvSpPr>
          <p:nvPr/>
        </p:nvSpPr>
        <p:spPr>
          <a:xfrm>
            <a:off x="4398063" y="2879894"/>
            <a:ext cx="3575259" cy="72248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personnel spécialisé en restauration, magasinier·ère spécialisé·e, ouvrier·ère qualifié·e en second œuvre, vendeur·euse, technicien ne métal *</a:t>
            </a:r>
          </a:p>
        </p:txBody>
      </p:sp>
      <p:sp>
        <p:nvSpPr>
          <p:cNvPr id="12" name="Textplatzhalter 3">
            <a:extLst>
              <a:ext uri="{FF2B5EF4-FFF2-40B4-BE49-F238E27FC236}">
                <a16:creationId xmlns:a16="http://schemas.microsoft.com/office/drawing/2014/main" id="{5D617D76-AFAA-42F7-9E88-50C6F403F0FE}"/>
              </a:ext>
            </a:extLst>
          </p:cNvPr>
          <p:cNvSpPr txBox="1">
            <a:spLocks/>
          </p:cNvSpPr>
          <p:nvPr/>
        </p:nvSpPr>
        <p:spPr>
          <a:xfrm>
            <a:off x="4398064" y="1557338"/>
            <a:ext cx="3575258"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fr-FR" sz="1800" b="1" dirty="0"/>
              <a:t>CAC 3</a:t>
            </a:r>
          </a:p>
        </p:txBody>
      </p:sp>
      <p:sp>
        <p:nvSpPr>
          <p:cNvPr id="13" name="Textplatzhalter 3">
            <a:extLst>
              <a:ext uri="{FF2B5EF4-FFF2-40B4-BE49-F238E27FC236}">
                <a16:creationId xmlns:a16="http://schemas.microsoft.com/office/drawing/2014/main" id="{FB6EA9DE-14C7-4549-9A47-C0080C2265B5}"/>
              </a:ext>
            </a:extLst>
          </p:cNvPr>
          <p:cNvSpPr txBox="1">
            <a:spLocks/>
          </p:cNvSpPr>
          <p:nvPr/>
        </p:nvSpPr>
        <p:spPr>
          <a:xfrm>
            <a:off x="8137317" y="2168525"/>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t>Formation professionnelle en alternance (= en entreprise) (3-3,5 ans)</a:t>
            </a:r>
          </a:p>
        </p:txBody>
      </p:sp>
      <p:sp>
        <p:nvSpPr>
          <p:cNvPr id="14" name="Textplatzhalter 3">
            <a:extLst>
              <a:ext uri="{FF2B5EF4-FFF2-40B4-BE49-F238E27FC236}">
                <a16:creationId xmlns:a16="http://schemas.microsoft.com/office/drawing/2014/main" id="{EB459804-61F6-4C92-9E2B-9C1C6EF1DA99}"/>
              </a:ext>
            </a:extLst>
          </p:cNvPr>
          <p:cNvSpPr txBox="1">
            <a:spLocks/>
          </p:cNvSpPr>
          <p:nvPr/>
        </p:nvSpPr>
        <p:spPr>
          <a:xfrm>
            <a:off x="8137317" y="2879893"/>
            <a:ext cx="3575259" cy="72248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agriculteur·ice, cuisinier·ère, technicien ne en logistique, mécatronicien·ne en technique de réfrigération et de climatisation, mécanicien·ne d’installations*</a:t>
            </a:r>
          </a:p>
        </p:txBody>
      </p:sp>
      <p:sp>
        <p:nvSpPr>
          <p:cNvPr id="15" name="Textplatzhalter 3">
            <a:extLst>
              <a:ext uri="{FF2B5EF4-FFF2-40B4-BE49-F238E27FC236}">
                <a16:creationId xmlns:a16="http://schemas.microsoft.com/office/drawing/2014/main" id="{6184CEE6-0F69-4375-9712-81569A255C6F}"/>
              </a:ext>
            </a:extLst>
          </p:cNvPr>
          <p:cNvSpPr txBox="1">
            <a:spLocks/>
          </p:cNvSpPr>
          <p:nvPr/>
        </p:nvSpPr>
        <p:spPr>
          <a:xfrm>
            <a:off x="8137317" y="1557338"/>
            <a:ext cx="3575258"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fr-FR" sz="1800" b="1" dirty="0"/>
              <a:t>CAC 4</a:t>
            </a:r>
          </a:p>
        </p:txBody>
      </p:sp>
      <p:sp>
        <p:nvSpPr>
          <p:cNvPr id="16" name="Textplatzhalter 3">
            <a:extLst>
              <a:ext uri="{FF2B5EF4-FFF2-40B4-BE49-F238E27FC236}">
                <a16:creationId xmlns:a16="http://schemas.microsoft.com/office/drawing/2014/main" id="{3CAC0400-1E75-46B7-AAEC-DBC5DA41CAF6}"/>
              </a:ext>
            </a:extLst>
          </p:cNvPr>
          <p:cNvSpPr txBox="1">
            <a:spLocks/>
          </p:cNvSpPr>
          <p:nvPr/>
        </p:nvSpPr>
        <p:spPr>
          <a:xfrm>
            <a:off x="8137316" y="3696882"/>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b="1" dirty="0"/>
              <a:t>ou : </a:t>
            </a:r>
            <a:r>
              <a:rPr lang="fr-FR" sz="1600" dirty="0"/>
              <a:t>formation professionnelle en école (à plein temps) </a:t>
            </a:r>
          </a:p>
        </p:txBody>
      </p:sp>
      <p:sp>
        <p:nvSpPr>
          <p:cNvPr id="18" name="Textplatzhalter 3">
            <a:extLst>
              <a:ext uri="{FF2B5EF4-FFF2-40B4-BE49-F238E27FC236}">
                <a16:creationId xmlns:a16="http://schemas.microsoft.com/office/drawing/2014/main" id="{26136F7C-27AE-409A-8D9A-8639500E0AB8}"/>
              </a:ext>
            </a:extLst>
          </p:cNvPr>
          <p:cNvSpPr txBox="1">
            <a:spLocks/>
          </p:cNvSpPr>
          <p:nvPr/>
        </p:nvSpPr>
        <p:spPr>
          <a:xfrm>
            <a:off x="8137315" y="4416793"/>
            <a:ext cx="3575259" cy="109977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assistant·e en technique agricole, assistant·e en technologie alimentaire, assistant·e en gestion hôtelière, assistant·e technico-commercial·e en services du bâtiment, assistant·e mécatronicien·ne – spécialisation maintenance et services*</a:t>
            </a:r>
          </a:p>
        </p:txBody>
      </p:sp>
      <p:sp>
        <p:nvSpPr>
          <p:cNvPr id="17" name="Rechteck 16">
            <a:extLst>
              <a:ext uri="{FF2B5EF4-FFF2-40B4-BE49-F238E27FC236}">
                <a16:creationId xmlns:a16="http://schemas.microsoft.com/office/drawing/2014/main" id="{34AAA658-02E2-4556-8683-0125F920D414}"/>
              </a:ext>
            </a:extLst>
          </p:cNvPr>
          <p:cNvSpPr/>
          <p:nvPr/>
        </p:nvSpPr>
        <p:spPr>
          <a:xfrm>
            <a:off x="525582" y="5464202"/>
            <a:ext cx="7447740" cy="400110"/>
          </a:xfrm>
          <a:prstGeom prst="rect">
            <a:avLst/>
          </a:prstGeom>
        </p:spPr>
        <p:txBody>
          <a:bodyPr wrap="square">
            <a:spAutoFit/>
          </a:bodyPr>
          <a:lstStyle/>
          <a:p>
            <a:r>
              <a:rPr lang="fr-FR" sz="1000" dirty="0"/>
              <a:t> * Les professions du même champ professionnel mentionnées ici ne sont pas nécessairement en relation les unes avec les autres. </a:t>
            </a:r>
            <a:br>
              <a:rPr lang="fr-FR" sz="1000" dirty="0"/>
            </a:br>
            <a:r>
              <a:rPr lang="fr-FR" sz="1000" dirty="0"/>
              <a:t>    Elles sont indiquées à titre d’exemple, afin d’illustrer les différents niveaux de qualification dans un champ professionnel donné.</a:t>
            </a:r>
          </a:p>
        </p:txBody>
      </p:sp>
    </p:spTree>
    <p:extLst>
      <p:ext uri="{BB962C8B-B14F-4D97-AF65-F5344CB8AC3E}">
        <p14:creationId xmlns:p14="http://schemas.microsoft.com/office/powerpoint/2010/main" val="2825528602"/>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platzhalter 3">
            <a:extLst>
              <a:ext uri="{FF2B5EF4-FFF2-40B4-BE49-F238E27FC236}">
                <a16:creationId xmlns:a16="http://schemas.microsoft.com/office/drawing/2014/main" id="{91131AF3-AB27-4890-9549-572EC31F962C}"/>
              </a:ext>
            </a:extLst>
          </p:cNvPr>
          <p:cNvSpPr txBox="1">
            <a:spLocks/>
          </p:cNvSpPr>
          <p:nvPr/>
        </p:nvSpPr>
        <p:spPr>
          <a:xfrm>
            <a:off x="8137317" y="3651036"/>
            <a:ext cx="3575258" cy="699404"/>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200" b="1" dirty="0"/>
              <a:t>ou : </a:t>
            </a:r>
            <a:r>
              <a:rPr lang="fr-FR" sz="1200" dirty="0"/>
              <a:t>Études pour obtenir une licence universitaire </a:t>
            </a:r>
            <a:br>
              <a:rPr lang="fr-FR" sz="1200" dirty="0"/>
            </a:br>
            <a:r>
              <a:rPr lang="fr-FR" sz="1200" dirty="0"/>
              <a:t>à une université de sciences appliquées ou à une université</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fr-FR" noProof="0" dirty="0">
                <a:solidFill>
                  <a:srgbClr val="D6851B"/>
                </a:solidFill>
              </a:rPr>
              <a:t>2. </a:t>
            </a:r>
            <a:r>
              <a:rPr lang="fr-FR" dirty="0"/>
              <a:t>Le cadre allemand des certifications (CAC)</a:t>
            </a:r>
          </a:p>
        </p:txBody>
      </p:sp>
      <p:sp>
        <p:nvSpPr>
          <p:cNvPr id="10" name="Textplatzhalter 7">
            <a:extLst>
              <a:ext uri="{FF2B5EF4-FFF2-40B4-BE49-F238E27FC236}">
                <a16:creationId xmlns:a16="http://schemas.microsoft.com/office/drawing/2014/main" id="{9113D9D3-B176-4A52-9D75-C20BE5690D49}"/>
              </a:ext>
            </a:extLst>
          </p:cNvPr>
          <p:cNvSpPr>
            <a:spLocks noGrp="1"/>
          </p:cNvSpPr>
          <p:nvPr>
            <p:ph type="body" sz="quarter" idx="10"/>
          </p:nvPr>
        </p:nvSpPr>
        <p:spPr>
          <a:xfrm>
            <a:off x="658812" y="821140"/>
            <a:ext cx="11053762" cy="435462"/>
          </a:xfrm>
        </p:spPr>
        <p:txBody>
          <a:bodyPr>
            <a:normAutofit/>
          </a:bodyPr>
          <a:lstStyle/>
          <a:p>
            <a:r>
              <a:rPr lang="fr-FR" sz="2000" dirty="0"/>
              <a:t>Systématisation en fonction du degré de complexité et du type d’activité</a:t>
            </a:r>
          </a:p>
        </p:txBody>
      </p:sp>
      <p:sp>
        <p:nvSpPr>
          <p:cNvPr id="6" name="Textplatzhalter 3">
            <a:extLst>
              <a:ext uri="{FF2B5EF4-FFF2-40B4-BE49-F238E27FC236}">
                <a16:creationId xmlns:a16="http://schemas.microsoft.com/office/drawing/2014/main" id="{5252982C-541D-4F15-9D26-6974AC8FE9EA}"/>
              </a:ext>
            </a:extLst>
          </p:cNvPr>
          <p:cNvSpPr>
            <a:spLocks noGrp="1"/>
          </p:cNvSpPr>
          <p:nvPr>
            <p:ph type="body" idx="1"/>
          </p:nvPr>
        </p:nvSpPr>
        <p:spPr>
          <a:xfrm>
            <a:off x="658814" y="2175507"/>
            <a:ext cx="3575252" cy="637849"/>
          </a:xfrm>
          <a:solidFill>
            <a:srgbClr val="E2A95F"/>
          </a:solidFill>
        </p:spPr>
        <p:txBody>
          <a:bodyPr wrap="square" lIns="36000" tIns="72000" rIns="36000" bIns="72000">
            <a:spAutoFit/>
          </a:bodyPr>
          <a:lstStyle/>
          <a:p>
            <a:pPr algn="ctr">
              <a:lnSpc>
                <a:spcPct val="100000"/>
              </a:lnSpc>
              <a:spcBef>
                <a:spcPts val="600"/>
              </a:spcBef>
            </a:pPr>
            <a:r>
              <a:rPr lang="fr-FR" sz="1600" dirty="0"/>
              <a:t>Qualification à un niveau supérieur</a:t>
            </a:r>
            <a:br>
              <a:rPr lang="fr-FR" sz="1600" dirty="0"/>
            </a:br>
            <a:r>
              <a:rPr lang="fr-FR" sz="1600" dirty="0"/>
              <a:t>avec spécialisation</a:t>
            </a:r>
          </a:p>
        </p:txBody>
      </p:sp>
      <p:sp>
        <p:nvSpPr>
          <p:cNvPr id="7" name="Textplatzhalter 3">
            <a:extLst>
              <a:ext uri="{FF2B5EF4-FFF2-40B4-BE49-F238E27FC236}">
                <a16:creationId xmlns:a16="http://schemas.microsoft.com/office/drawing/2014/main" id="{96606456-7A2C-4503-A466-7970A04C8EDD}"/>
              </a:ext>
            </a:extLst>
          </p:cNvPr>
          <p:cNvSpPr txBox="1">
            <a:spLocks/>
          </p:cNvSpPr>
          <p:nvPr/>
        </p:nvSpPr>
        <p:spPr>
          <a:xfrm>
            <a:off x="658813" y="2891525"/>
            <a:ext cx="3575253" cy="1170901"/>
          </a:xfrm>
          <a:prstGeom prst="rect">
            <a:avLst/>
          </a:prstGeom>
          <a:solidFill>
            <a:srgbClr val="FBF3E8"/>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spécialiste certifié·e –</a:t>
            </a:r>
            <a:br>
              <a:rPr lang="fr-FR" sz="1200" dirty="0">
                <a:solidFill>
                  <a:schemeClr val="tx1"/>
                </a:solidFill>
              </a:rPr>
            </a:br>
            <a:r>
              <a:rPr lang="fr-FR" sz="1200" dirty="0">
                <a:solidFill>
                  <a:schemeClr val="tx1"/>
                </a:solidFill>
              </a:rPr>
              <a:t>spécialiste en informatique, technicien·ne de maintenance, cuisinier·ère en diététique, monteur·euse</a:t>
            </a:r>
            <a:br>
              <a:rPr lang="fr-FR" sz="1200" dirty="0">
                <a:solidFill>
                  <a:schemeClr val="tx1"/>
                </a:solidFill>
              </a:rPr>
            </a:br>
            <a:r>
              <a:rPr lang="fr-FR" sz="1200" dirty="0">
                <a:solidFill>
                  <a:schemeClr val="tx1"/>
                </a:solidFill>
              </a:rPr>
              <a:t>pour la technique éolienne,</a:t>
            </a:r>
            <a:br>
              <a:rPr lang="fr-FR" sz="1200" dirty="0">
                <a:solidFill>
                  <a:schemeClr val="tx1"/>
                </a:solidFill>
              </a:rPr>
            </a:br>
            <a:r>
              <a:rPr lang="fr-FR" sz="1200" dirty="0">
                <a:solidFill>
                  <a:schemeClr val="tx1"/>
                </a:solidFill>
              </a:rPr>
              <a:t>conseiller·ère en aménagement d’intérieur (IHK)</a:t>
            </a:r>
          </a:p>
        </p:txBody>
      </p:sp>
      <p:sp>
        <p:nvSpPr>
          <p:cNvPr id="8" name="Textplatzhalter 3">
            <a:extLst>
              <a:ext uri="{FF2B5EF4-FFF2-40B4-BE49-F238E27FC236}">
                <a16:creationId xmlns:a16="http://schemas.microsoft.com/office/drawing/2014/main" id="{71EBEEC9-307D-4465-A213-EF6224C55835}"/>
              </a:ext>
            </a:extLst>
          </p:cNvPr>
          <p:cNvSpPr txBox="1">
            <a:spLocks/>
          </p:cNvSpPr>
          <p:nvPr/>
        </p:nvSpPr>
        <p:spPr>
          <a:xfrm>
            <a:off x="658813" y="1557338"/>
            <a:ext cx="3575258"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fr-FR" sz="1800" b="1" dirty="0"/>
              <a:t>CAC 5</a:t>
            </a:r>
          </a:p>
        </p:txBody>
      </p:sp>
      <p:sp>
        <p:nvSpPr>
          <p:cNvPr id="9" name="Textplatzhalter 3">
            <a:extLst>
              <a:ext uri="{FF2B5EF4-FFF2-40B4-BE49-F238E27FC236}">
                <a16:creationId xmlns:a16="http://schemas.microsoft.com/office/drawing/2014/main" id="{E0660FEF-E649-46CA-B8F3-B4DF7AD7F8CF}"/>
              </a:ext>
            </a:extLst>
          </p:cNvPr>
          <p:cNvSpPr txBox="1">
            <a:spLocks/>
          </p:cNvSpPr>
          <p:nvPr/>
        </p:nvSpPr>
        <p:spPr>
          <a:xfrm>
            <a:off x="4398065" y="2097699"/>
            <a:ext cx="3575258" cy="791737"/>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400" dirty="0"/>
              <a:t>Formation de promotion</a:t>
            </a:r>
            <a:br>
              <a:rPr lang="fr-FR" sz="1400" dirty="0"/>
            </a:br>
            <a:r>
              <a:rPr lang="fr-FR" sz="1400" dirty="0"/>
              <a:t>professionnelle comme maître artisan·e </a:t>
            </a:r>
            <a:br>
              <a:rPr lang="fr-FR" sz="1400" dirty="0"/>
            </a:br>
            <a:r>
              <a:rPr lang="fr-FR" sz="1400" dirty="0"/>
              <a:t>ou technicien·ne supérieur·e </a:t>
            </a:r>
          </a:p>
        </p:txBody>
      </p:sp>
      <p:sp>
        <p:nvSpPr>
          <p:cNvPr id="11" name="Textplatzhalter 3">
            <a:extLst>
              <a:ext uri="{FF2B5EF4-FFF2-40B4-BE49-F238E27FC236}">
                <a16:creationId xmlns:a16="http://schemas.microsoft.com/office/drawing/2014/main" id="{CCC2C313-E699-4868-BEBD-012FD4C21E4A}"/>
              </a:ext>
            </a:extLst>
          </p:cNvPr>
          <p:cNvSpPr txBox="1">
            <a:spLocks/>
          </p:cNvSpPr>
          <p:nvPr/>
        </p:nvSpPr>
        <p:spPr>
          <a:xfrm>
            <a:off x="4398061" y="2889796"/>
            <a:ext cx="3575259" cy="715049"/>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Bachelor Professional ,</a:t>
            </a:r>
            <a:br>
              <a:rPr lang="fr-FR" sz="1200" dirty="0">
                <a:solidFill>
                  <a:schemeClr val="tx1"/>
                </a:solidFill>
              </a:rPr>
            </a:br>
            <a:r>
              <a:rPr lang="fr-FR" sz="1200" dirty="0">
                <a:solidFill>
                  <a:schemeClr val="tx1"/>
                </a:solidFill>
              </a:rPr>
              <a:t>technicien·ne supérieur·e en agriculture, chef·fe cuisinier·ère, agent e de maîtrise en restauration, technicien·ne supérieur·e en électrotechnique</a:t>
            </a:r>
          </a:p>
        </p:txBody>
      </p:sp>
      <p:sp>
        <p:nvSpPr>
          <p:cNvPr id="12" name="Textplatzhalter 3">
            <a:extLst>
              <a:ext uri="{FF2B5EF4-FFF2-40B4-BE49-F238E27FC236}">
                <a16:creationId xmlns:a16="http://schemas.microsoft.com/office/drawing/2014/main" id="{5D617D76-AFAA-42F7-9E88-50C6F403F0FE}"/>
              </a:ext>
            </a:extLst>
          </p:cNvPr>
          <p:cNvSpPr txBox="1">
            <a:spLocks/>
          </p:cNvSpPr>
          <p:nvPr/>
        </p:nvSpPr>
        <p:spPr>
          <a:xfrm>
            <a:off x="4398063" y="1557338"/>
            <a:ext cx="7314511"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fr-FR" sz="1800" b="1" dirty="0"/>
              <a:t>CAC 6</a:t>
            </a:r>
          </a:p>
        </p:txBody>
      </p:sp>
      <p:sp>
        <p:nvSpPr>
          <p:cNvPr id="13" name="Textplatzhalter 3">
            <a:extLst>
              <a:ext uri="{FF2B5EF4-FFF2-40B4-BE49-F238E27FC236}">
                <a16:creationId xmlns:a16="http://schemas.microsoft.com/office/drawing/2014/main" id="{FB6EA9DE-14C7-4549-9A47-C0080C2265B5}"/>
              </a:ext>
            </a:extLst>
          </p:cNvPr>
          <p:cNvSpPr txBox="1">
            <a:spLocks/>
          </p:cNvSpPr>
          <p:nvPr/>
        </p:nvSpPr>
        <p:spPr>
          <a:xfrm>
            <a:off x="8137318" y="2174979"/>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b="1" dirty="0"/>
              <a:t>ou : </a:t>
            </a:r>
            <a:r>
              <a:rPr lang="fr-FR" sz="1600" dirty="0"/>
              <a:t>Formation de promotion</a:t>
            </a:r>
            <a:br>
              <a:rPr lang="fr-FR" sz="1600" dirty="0"/>
            </a:br>
            <a:r>
              <a:rPr lang="fr-FR" sz="1600" dirty="0"/>
              <a:t>professionnelle technique</a:t>
            </a:r>
          </a:p>
        </p:txBody>
      </p:sp>
      <p:sp>
        <p:nvSpPr>
          <p:cNvPr id="14" name="Textplatzhalter 3">
            <a:extLst>
              <a:ext uri="{FF2B5EF4-FFF2-40B4-BE49-F238E27FC236}">
                <a16:creationId xmlns:a16="http://schemas.microsoft.com/office/drawing/2014/main" id="{EB459804-61F6-4C92-9E2B-9C1C6EF1DA99}"/>
              </a:ext>
            </a:extLst>
          </p:cNvPr>
          <p:cNvSpPr txBox="1">
            <a:spLocks/>
          </p:cNvSpPr>
          <p:nvPr/>
        </p:nvSpPr>
        <p:spPr>
          <a:xfrm>
            <a:off x="8137314" y="2795316"/>
            <a:ext cx="3575259" cy="904012"/>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Bachelor Professional , technicien·ne supérieur·e en technologie agricole, technicien·ne supérieur·e en technologie alimentaire, technicien·ne supérieur·e en systèmes domotiques</a:t>
            </a:r>
          </a:p>
        </p:txBody>
      </p:sp>
      <p:sp>
        <p:nvSpPr>
          <p:cNvPr id="16" name="Textplatzhalter 3">
            <a:extLst>
              <a:ext uri="{FF2B5EF4-FFF2-40B4-BE49-F238E27FC236}">
                <a16:creationId xmlns:a16="http://schemas.microsoft.com/office/drawing/2014/main" id="{3CAC0400-1E75-46B7-AAEC-DBC5DA41CAF6}"/>
              </a:ext>
            </a:extLst>
          </p:cNvPr>
          <p:cNvSpPr txBox="1">
            <a:spLocks/>
          </p:cNvSpPr>
          <p:nvPr/>
        </p:nvSpPr>
        <p:spPr>
          <a:xfrm>
            <a:off x="4398061" y="3682150"/>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b="1" dirty="0"/>
              <a:t>ou :</a:t>
            </a:r>
            <a:r>
              <a:rPr lang="fr-FR" sz="1600" dirty="0"/>
              <a:t> Formation de promotion professionnelle commerciale</a:t>
            </a:r>
          </a:p>
        </p:txBody>
      </p:sp>
      <p:sp>
        <p:nvSpPr>
          <p:cNvPr id="18" name="Textplatzhalter 3">
            <a:extLst>
              <a:ext uri="{FF2B5EF4-FFF2-40B4-BE49-F238E27FC236}">
                <a16:creationId xmlns:a16="http://schemas.microsoft.com/office/drawing/2014/main" id="{26136F7C-27AE-409A-8D9A-8639500E0AB8}"/>
              </a:ext>
            </a:extLst>
          </p:cNvPr>
          <p:cNvSpPr txBox="1">
            <a:spLocks/>
          </p:cNvSpPr>
          <p:nvPr/>
        </p:nvSpPr>
        <p:spPr>
          <a:xfrm>
            <a:off x="4398061" y="4396968"/>
            <a:ext cx="3575259" cy="907410"/>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Bachelor Professional , gestionnaire spécialisé·e en comptabilité agricole, gestionnaire spécialisé·e en économie, gestionnaire spécialisé·e dans l’industrie, gestionnaire spécialisé·e dans les médias et l’édition, comptable d’entreprise</a:t>
            </a:r>
          </a:p>
        </p:txBody>
      </p:sp>
      <p:sp>
        <p:nvSpPr>
          <p:cNvPr id="15" name="Rechteck 14">
            <a:extLst>
              <a:ext uri="{FF2B5EF4-FFF2-40B4-BE49-F238E27FC236}">
                <a16:creationId xmlns:a16="http://schemas.microsoft.com/office/drawing/2014/main" id="{BDA928BF-3021-4CEE-B223-CFDA8EAA1F4E}"/>
              </a:ext>
            </a:extLst>
          </p:cNvPr>
          <p:cNvSpPr/>
          <p:nvPr/>
        </p:nvSpPr>
        <p:spPr>
          <a:xfrm>
            <a:off x="525582" y="5464202"/>
            <a:ext cx="7447740" cy="553998"/>
          </a:xfrm>
          <a:prstGeom prst="rect">
            <a:avLst/>
          </a:prstGeom>
        </p:spPr>
        <p:txBody>
          <a:bodyPr wrap="square">
            <a:spAutoFit/>
          </a:bodyPr>
          <a:lstStyle/>
          <a:p>
            <a:r>
              <a:rPr lang="fr-FR" sz="1000" dirty="0"/>
              <a:t> * Les professions du même champ professionnel mentionnées ici ne sont pas nécessairement en relation les unes avec les autres. </a:t>
            </a:r>
            <a:br>
              <a:rPr lang="fr-FR" sz="1000" dirty="0"/>
            </a:br>
            <a:r>
              <a:rPr lang="fr-FR" sz="1000" dirty="0"/>
              <a:t>    Elles sont indiquées à titre d’exemple, afin d’illustrer les différents niveaux de qualification dans un champ professionnel donné.</a:t>
            </a:r>
          </a:p>
          <a:p>
            <a:endParaRPr lang="de-DE" sz="1000" dirty="0"/>
          </a:p>
        </p:txBody>
      </p:sp>
    </p:spTree>
    <p:extLst>
      <p:ext uri="{BB962C8B-B14F-4D97-AF65-F5344CB8AC3E}">
        <p14:creationId xmlns:p14="http://schemas.microsoft.com/office/powerpoint/2010/main" val="184312945"/>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fr-FR" noProof="0" dirty="0">
                <a:solidFill>
                  <a:srgbClr val="D6851B"/>
                </a:solidFill>
              </a:rPr>
              <a:t>2. </a:t>
            </a:r>
            <a:r>
              <a:rPr lang="fr-FR" dirty="0"/>
              <a:t>Le cadre allemand des certifications (CAC)</a:t>
            </a:r>
          </a:p>
        </p:txBody>
      </p:sp>
      <p:sp>
        <p:nvSpPr>
          <p:cNvPr id="10" name="Textplatzhalter 7">
            <a:extLst>
              <a:ext uri="{FF2B5EF4-FFF2-40B4-BE49-F238E27FC236}">
                <a16:creationId xmlns:a16="http://schemas.microsoft.com/office/drawing/2014/main" id="{9113D9D3-B176-4A52-9D75-C20BE5690D49}"/>
              </a:ext>
            </a:extLst>
          </p:cNvPr>
          <p:cNvSpPr>
            <a:spLocks noGrp="1"/>
          </p:cNvSpPr>
          <p:nvPr>
            <p:ph type="body" sz="quarter" idx="10"/>
          </p:nvPr>
        </p:nvSpPr>
        <p:spPr>
          <a:xfrm>
            <a:off x="658812" y="821140"/>
            <a:ext cx="11053762" cy="435462"/>
          </a:xfrm>
        </p:spPr>
        <p:txBody>
          <a:bodyPr>
            <a:normAutofit/>
          </a:bodyPr>
          <a:lstStyle/>
          <a:p>
            <a:r>
              <a:rPr lang="fr-FR" sz="2000" dirty="0"/>
              <a:t>Systématisation en fonction du degré de complexité et du type d’activité</a:t>
            </a:r>
          </a:p>
        </p:txBody>
      </p:sp>
      <p:sp>
        <p:nvSpPr>
          <p:cNvPr id="6" name="Textplatzhalter 3">
            <a:extLst>
              <a:ext uri="{FF2B5EF4-FFF2-40B4-BE49-F238E27FC236}">
                <a16:creationId xmlns:a16="http://schemas.microsoft.com/office/drawing/2014/main" id="{5252982C-541D-4F15-9D26-6974AC8FE9EA}"/>
              </a:ext>
            </a:extLst>
          </p:cNvPr>
          <p:cNvSpPr>
            <a:spLocks noGrp="1"/>
          </p:cNvSpPr>
          <p:nvPr>
            <p:ph type="body" idx="1"/>
          </p:nvPr>
        </p:nvSpPr>
        <p:spPr>
          <a:xfrm>
            <a:off x="658813" y="2176145"/>
            <a:ext cx="3575252" cy="637849"/>
          </a:xfrm>
          <a:solidFill>
            <a:srgbClr val="E2A95F"/>
          </a:solidFill>
        </p:spPr>
        <p:txBody>
          <a:bodyPr wrap="square" lIns="36000" tIns="72000" rIns="36000" bIns="72000">
            <a:spAutoFit/>
          </a:bodyPr>
          <a:lstStyle/>
          <a:p>
            <a:pPr algn="ctr">
              <a:lnSpc>
                <a:spcPct val="100000"/>
              </a:lnSpc>
              <a:spcBef>
                <a:spcPts val="600"/>
              </a:spcBef>
            </a:pPr>
            <a:r>
              <a:rPr lang="fr-FR" sz="1600" dirty="0"/>
              <a:t>Formation de promotion professionnelle supérieure </a:t>
            </a:r>
          </a:p>
        </p:txBody>
      </p:sp>
      <p:sp>
        <p:nvSpPr>
          <p:cNvPr id="7" name="Textplatzhalter 3">
            <a:extLst>
              <a:ext uri="{FF2B5EF4-FFF2-40B4-BE49-F238E27FC236}">
                <a16:creationId xmlns:a16="http://schemas.microsoft.com/office/drawing/2014/main" id="{96606456-7A2C-4503-A466-7970A04C8EDD}"/>
              </a:ext>
            </a:extLst>
          </p:cNvPr>
          <p:cNvSpPr txBox="1">
            <a:spLocks/>
          </p:cNvSpPr>
          <p:nvPr/>
        </p:nvSpPr>
        <p:spPr>
          <a:xfrm>
            <a:off x="658815" y="2895211"/>
            <a:ext cx="3575253" cy="976403"/>
          </a:xfrm>
          <a:prstGeom prst="rect">
            <a:avLst/>
          </a:prstGeom>
          <a:solidFill>
            <a:srgbClr val="FBF3E8"/>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Master Professional, gestionnaire d’entreprise du domaine technique, gestionnaire d’entreprise du domaine commercial, enseignant·e en formation professionnelle certifié·e*</a:t>
            </a:r>
          </a:p>
        </p:txBody>
      </p:sp>
      <p:sp>
        <p:nvSpPr>
          <p:cNvPr id="8" name="Textplatzhalter 3">
            <a:extLst>
              <a:ext uri="{FF2B5EF4-FFF2-40B4-BE49-F238E27FC236}">
                <a16:creationId xmlns:a16="http://schemas.microsoft.com/office/drawing/2014/main" id="{71EBEEC9-307D-4465-A213-EF6224C55835}"/>
              </a:ext>
            </a:extLst>
          </p:cNvPr>
          <p:cNvSpPr txBox="1">
            <a:spLocks/>
          </p:cNvSpPr>
          <p:nvPr/>
        </p:nvSpPr>
        <p:spPr>
          <a:xfrm>
            <a:off x="658814" y="1559075"/>
            <a:ext cx="7314508" cy="540000"/>
          </a:xfrm>
          <a:prstGeom prst="rect">
            <a:avLst/>
          </a:prstGeom>
          <a:solidFill>
            <a:srgbClr val="D6851B"/>
          </a:solidFill>
        </p:spPr>
        <p:txBody>
          <a:bodyPr vert="horz" wrap="square" lIns="36000" tIns="72000" rIns="36000" bIns="0" rtlCol="0" anchor="ctr"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fr-FR" sz="1800" b="1" dirty="0"/>
              <a:t>CAC 7</a:t>
            </a:r>
          </a:p>
        </p:txBody>
      </p:sp>
      <p:sp>
        <p:nvSpPr>
          <p:cNvPr id="9" name="Textplatzhalter 3">
            <a:extLst>
              <a:ext uri="{FF2B5EF4-FFF2-40B4-BE49-F238E27FC236}">
                <a16:creationId xmlns:a16="http://schemas.microsoft.com/office/drawing/2014/main" id="{E0660FEF-E649-46CA-B8F3-B4DF7AD7F8CF}"/>
              </a:ext>
            </a:extLst>
          </p:cNvPr>
          <p:cNvSpPr txBox="1">
            <a:spLocks/>
          </p:cNvSpPr>
          <p:nvPr/>
        </p:nvSpPr>
        <p:spPr>
          <a:xfrm>
            <a:off x="4398063" y="2176145"/>
            <a:ext cx="3575258"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t>ou : Études de master à une université de sciences appliquées ou à une université </a:t>
            </a:r>
          </a:p>
        </p:txBody>
      </p:sp>
      <p:sp>
        <p:nvSpPr>
          <p:cNvPr id="11" name="Textplatzhalter 3">
            <a:extLst>
              <a:ext uri="{FF2B5EF4-FFF2-40B4-BE49-F238E27FC236}">
                <a16:creationId xmlns:a16="http://schemas.microsoft.com/office/drawing/2014/main" id="{CCC2C313-E699-4868-BEBD-012FD4C21E4A}"/>
              </a:ext>
            </a:extLst>
          </p:cNvPr>
          <p:cNvSpPr txBox="1">
            <a:spLocks/>
          </p:cNvSpPr>
          <p:nvPr/>
        </p:nvSpPr>
        <p:spPr>
          <a:xfrm>
            <a:off x="4398065" y="2891064"/>
            <a:ext cx="3575259" cy="330329"/>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Master en agronomie (M. Sc.)*</a:t>
            </a:r>
          </a:p>
        </p:txBody>
      </p:sp>
      <p:sp>
        <p:nvSpPr>
          <p:cNvPr id="12" name="Textplatzhalter 3">
            <a:extLst>
              <a:ext uri="{FF2B5EF4-FFF2-40B4-BE49-F238E27FC236}">
                <a16:creationId xmlns:a16="http://schemas.microsoft.com/office/drawing/2014/main" id="{5D617D76-AFAA-42F7-9E88-50C6F403F0FE}"/>
              </a:ext>
            </a:extLst>
          </p:cNvPr>
          <p:cNvSpPr txBox="1">
            <a:spLocks/>
          </p:cNvSpPr>
          <p:nvPr/>
        </p:nvSpPr>
        <p:spPr>
          <a:xfrm>
            <a:off x="8137316" y="1559075"/>
            <a:ext cx="3575259" cy="540000"/>
          </a:xfrm>
          <a:prstGeom prst="rect">
            <a:avLst/>
          </a:prstGeom>
          <a:solidFill>
            <a:srgbClr val="D6851B"/>
          </a:solidFill>
        </p:spPr>
        <p:txBody>
          <a:bodyPr vert="horz" wrap="square" lIns="36000" tIns="72000" rIns="36000" bIns="0" rtlCol="0" anchor="ctr"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fr-FR" sz="1800" b="1" dirty="0"/>
              <a:t>CAC 8</a:t>
            </a:r>
          </a:p>
        </p:txBody>
      </p:sp>
      <p:sp>
        <p:nvSpPr>
          <p:cNvPr id="13" name="Textplatzhalter 3">
            <a:extLst>
              <a:ext uri="{FF2B5EF4-FFF2-40B4-BE49-F238E27FC236}">
                <a16:creationId xmlns:a16="http://schemas.microsoft.com/office/drawing/2014/main" id="{FB6EA9DE-14C7-4549-9A47-C0080C2265B5}"/>
              </a:ext>
            </a:extLst>
          </p:cNvPr>
          <p:cNvSpPr txBox="1">
            <a:spLocks/>
          </p:cNvSpPr>
          <p:nvPr/>
        </p:nvSpPr>
        <p:spPr>
          <a:xfrm>
            <a:off x="8137315" y="2176145"/>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t>Doctorat auprès</a:t>
            </a:r>
            <a:br>
              <a:rPr lang="fr-FR" sz="1600" dirty="0"/>
            </a:br>
            <a:r>
              <a:rPr lang="fr-FR" sz="1600" dirty="0"/>
              <a:t>d’une université</a:t>
            </a:r>
          </a:p>
        </p:txBody>
      </p:sp>
      <p:sp>
        <p:nvSpPr>
          <p:cNvPr id="14" name="Textplatzhalter 3">
            <a:extLst>
              <a:ext uri="{FF2B5EF4-FFF2-40B4-BE49-F238E27FC236}">
                <a16:creationId xmlns:a16="http://schemas.microsoft.com/office/drawing/2014/main" id="{EB459804-61F6-4C92-9E2B-9C1C6EF1DA99}"/>
              </a:ext>
            </a:extLst>
          </p:cNvPr>
          <p:cNvSpPr txBox="1">
            <a:spLocks/>
          </p:cNvSpPr>
          <p:nvPr/>
        </p:nvSpPr>
        <p:spPr>
          <a:xfrm>
            <a:off x="8137316" y="2895210"/>
            <a:ext cx="3575259" cy="976403"/>
          </a:xfrm>
          <a:prstGeom prst="rect">
            <a:avLst/>
          </a:prstGeom>
          <a:solidFill>
            <a:srgbClr val="FBF3E8"/>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500"/>
              </a:lnSpc>
              <a:spcBef>
                <a:spcPts val="0"/>
              </a:spcBef>
            </a:pPr>
            <a:r>
              <a:rPr lang="fr-FR" sz="1200" dirty="0">
                <a:solidFill>
                  <a:schemeClr val="tx1"/>
                </a:solidFill>
              </a:rPr>
              <a:t>par ex. docteur·e en agronomie (Dr. agr.), docteur·e en économie (Dr. oec.), docteur·e en sciences de la nutrition (Dr. oec. troph.), ingénieur·e-docteur·e (Dr. Ing.)*</a:t>
            </a:r>
          </a:p>
        </p:txBody>
      </p:sp>
      <p:sp>
        <p:nvSpPr>
          <p:cNvPr id="16" name="Rechteck 15">
            <a:extLst>
              <a:ext uri="{FF2B5EF4-FFF2-40B4-BE49-F238E27FC236}">
                <a16:creationId xmlns:a16="http://schemas.microsoft.com/office/drawing/2014/main" id="{74AB491A-E403-4996-91D5-1BF8F775782D}"/>
              </a:ext>
            </a:extLst>
          </p:cNvPr>
          <p:cNvSpPr/>
          <p:nvPr/>
        </p:nvSpPr>
        <p:spPr>
          <a:xfrm>
            <a:off x="525582" y="5464202"/>
            <a:ext cx="7447740" cy="400110"/>
          </a:xfrm>
          <a:prstGeom prst="rect">
            <a:avLst/>
          </a:prstGeom>
        </p:spPr>
        <p:txBody>
          <a:bodyPr wrap="square">
            <a:spAutoFit/>
          </a:bodyPr>
          <a:lstStyle/>
          <a:p>
            <a:r>
              <a:rPr lang="fr-FR" sz="1000" dirty="0"/>
              <a:t> * Les professions du même champ professionnel mentionnées ici ne sont pas nécessairement en relation les unes avec les autres. </a:t>
            </a:r>
            <a:br>
              <a:rPr lang="fr-FR" sz="1000" dirty="0"/>
            </a:br>
            <a:r>
              <a:rPr lang="fr-FR" sz="1000" dirty="0"/>
              <a:t>    Elles sont indiquées à titre d’exemple, afin d’illustrer les différents niveaux de qualification dans un champ professionnel donné.</a:t>
            </a:r>
          </a:p>
        </p:txBody>
      </p:sp>
    </p:spTree>
    <p:extLst>
      <p:ext uri="{BB962C8B-B14F-4D97-AF65-F5344CB8AC3E}">
        <p14:creationId xmlns:p14="http://schemas.microsoft.com/office/powerpoint/2010/main" val="4204084445"/>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eck: abgerundete Ecken 18">
            <a:extLst>
              <a:ext uri="{FF2B5EF4-FFF2-40B4-BE49-F238E27FC236}">
                <a16:creationId xmlns:a16="http://schemas.microsoft.com/office/drawing/2014/main" id="{A46D50A1-29E0-6215-A80A-887FB7C63936}"/>
              </a:ext>
            </a:extLst>
          </p:cNvPr>
          <p:cNvSpPr/>
          <p:nvPr/>
        </p:nvSpPr>
        <p:spPr>
          <a:xfrm>
            <a:off x="658813" y="1556675"/>
            <a:ext cx="5437187" cy="576000"/>
          </a:xfrm>
          <a:prstGeom prst="roundRect">
            <a:avLst>
              <a:gd name="adj" fmla="val 0"/>
            </a:avLst>
          </a:prstGeom>
          <a:solidFill>
            <a:srgbClr val="D6851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1" dirty="0">
                <a:solidFill>
                  <a:schemeClr val="bg1"/>
                </a:solidFill>
              </a:rPr>
              <a:t>Formation en alternance  </a:t>
            </a:r>
          </a:p>
        </p:txBody>
      </p:sp>
      <p:sp>
        <p:nvSpPr>
          <p:cNvPr id="29" name="Rechteck: abgerundete Ecken 28">
            <a:extLst>
              <a:ext uri="{FF2B5EF4-FFF2-40B4-BE49-F238E27FC236}">
                <a16:creationId xmlns:a16="http://schemas.microsoft.com/office/drawing/2014/main" id="{5C63104D-CCE9-9A14-F570-05346152E897}"/>
              </a:ext>
            </a:extLst>
          </p:cNvPr>
          <p:cNvSpPr/>
          <p:nvPr/>
        </p:nvSpPr>
        <p:spPr>
          <a:xfrm>
            <a:off x="6240463" y="1556675"/>
            <a:ext cx="5479347" cy="576000"/>
          </a:xfrm>
          <a:prstGeom prst="roundRect">
            <a:avLst>
              <a:gd name="adj" fmla="val 0"/>
            </a:avLst>
          </a:prstGeom>
          <a:solidFill>
            <a:srgbClr val="D68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Formation en école</a:t>
            </a:r>
          </a:p>
        </p:txBody>
      </p:sp>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fr-FR" noProof="0" dirty="0">
                <a:solidFill>
                  <a:srgbClr val="D6851B"/>
                </a:solidFill>
              </a:rPr>
              <a:t>3. </a:t>
            </a:r>
            <a:r>
              <a:rPr lang="fr-FR" dirty="0"/>
              <a:t>Deux types de formation professionnelle initiale </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3" y="2388618"/>
            <a:ext cx="5392428" cy="2945935"/>
          </a:xfrm>
          <a:prstGeom prst="rect">
            <a:avLst/>
          </a:prstGeom>
          <a:noFill/>
        </p:spPr>
        <p:txBody>
          <a:bodyPr wrap="square" lIns="0" tIns="0" rIns="0" bIns="0">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fr-FR" sz="1600" dirty="0"/>
              <a:t>70 % en entreprise – 30 % en école professionnelle </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Rémunération</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Réglementée par les lois fédérales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324 professions*, dont environ :</a:t>
            </a:r>
          </a:p>
          <a:p>
            <a:pPr marL="540000" lvl="1" indent="-252000">
              <a:lnSpc>
                <a:spcPts val="2200"/>
              </a:lnSpc>
              <a:spcAft>
                <a:spcPts val="100"/>
              </a:spcAft>
              <a:buClr>
                <a:srgbClr val="D6851B"/>
              </a:buClr>
              <a:buSzPct val="60000"/>
              <a:buFont typeface="Wingdings 3" panose="05040102010807070707" pitchFamily="18" charset="2"/>
              <a:buChar char=""/>
            </a:pPr>
            <a:r>
              <a:rPr lang="fr-FR" sz="1600" dirty="0"/>
              <a:t>130 professions artisanales</a:t>
            </a:r>
          </a:p>
          <a:p>
            <a:pPr marL="540000" lvl="1" indent="-252000">
              <a:lnSpc>
                <a:spcPts val="2200"/>
              </a:lnSpc>
              <a:spcAft>
                <a:spcPts val="100"/>
              </a:spcAft>
              <a:buClr>
                <a:srgbClr val="D6851B"/>
              </a:buClr>
              <a:buSzPct val="60000"/>
              <a:buFont typeface="Wingdings 3" panose="05040102010807070707" pitchFamily="18" charset="2"/>
              <a:buChar char=""/>
            </a:pPr>
            <a:r>
              <a:rPr lang="fr-FR" sz="1600" dirty="0"/>
              <a:t>250 professions technico-industrielles et technico-scientifiques (en partie identiques aux professions artisanales)</a:t>
            </a:r>
          </a:p>
          <a:p>
            <a:pPr marL="540000" lvl="1" indent="-252000">
              <a:lnSpc>
                <a:spcPts val="2200"/>
              </a:lnSpc>
              <a:spcAft>
                <a:spcPts val="100"/>
              </a:spcAft>
              <a:buClr>
                <a:srgbClr val="D6851B"/>
              </a:buClr>
              <a:buSzPct val="60000"/>
              <a:buFont typeface="Wingdings 3" panose="05040102010807070707" pitchFamily="18" charset="2"/>
              <a:buChar char=""/>
            </a:pPr>
            <a:r>
              <a:rPr lang="fr-FR" sz="1600" dirty="0"/>
              <a:t>50 professions commerciales</a:t>
            </a:r>
          </a:p>
          <a:p>
            <a:pPr marL="285750" indent="-285750">
              <a:lnSpc>
                <a:spcPts val="2200"/>
              </a:lnSpc>
              <a:spcAft>
                <a:spcPts val="200"/>
              </a:spcAft>
              <a:buClr>
                <a:srgbClr val="D6851B"/>
              </a:buClr>
              <a:buSzPct val="65000"/>
              <a:buFont typeface="Wingdings 3" panose="05040102010807070707" pitchFamily="18" charset="2"/>
              <a:buChar char=""/>
            </a:pPr>
            <a:endParaRPr lang="de-DE" sz="1600" dirty="0"/>
          </a:p>
        </p:txBody>
      </p:sp>
      <p:sp>
        <p:nvSpPr>
          <p:cNvPr id="23" name="Textfeld 22">
            <a:extLst>
              <a:ext uri="{FF2B5EF4-FFF2-40B4-BE49-F238E27FC236}">
                <a16:creationId xmlns:a16="http://schemas.microsoft.com/office/drawing/2014/main" id="{A6D6066D-236C-4A16-92AA-6E3064283376}"/>
              </a:ext>
            </a:extLst>
          </p:cNvPr>
          <p:cNvSpPr txBox="1"/>
          <p:nvPr/>
        </p:nvSpPr>
        <p:spPr>
          <a:xfrm>
            <a:off x="6240463" y="2388618"/>
            <a:ext cx="5479347" cy="3535840"/>
          </a:xfrm>
          <a:prstGeom prst="rect">
            <a:avLst/>
          </a:prstGeom>
          <a:noFill/>
        </p:spPr>
        <p:txBody>
          <a:bodyPr wrap="square" lIns="0" tIns="0" rIns="0" bIns="0">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fr-FR" sz="1600" dirty="0"/>
              <a:t>avec une part parfois importante de phases pratiques en entreprise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Rémunération dans le secteur de la santé/dans les autres cas, parfois aucune rémunération ou même soumise à des frais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Réglementée par les lois des Länder</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Environ 70 professions dans les domaines suivants :</a:t>
            </a:r>
          </a:p>
          <a:p>
            <a:pPr marL="540000" lvl="1" indent="-252000">
              <a:lnSpc>
                <a:spcPts val="2200"/>
              </a:lnSpc>
              <a:spcAft>
                <a:spcPts val="100"/>
              </a:spcAft>
              <a:buClr>
                <a:srgbClr val="D6851B"/>
              </a:buClr>
              <a:buSzPct val="60000"/>
              <a:buFont typeface="Wingdings 3" panose="05040102010807070707" pitchFamily="18" charset="2"/>
              <a:buChar char=""/>
            </a:pPr>
            <a:r>
              <a:rPr lang="fr-FR" sz="1600" dirty="0"/>
              <a:t>Technologie</a:t>
            </a:r>
          </a:p>
          <a:p>
            <a:pPr marL="540000" lvl="1" indent="-252000">
              <a:lnSpc>
                <a:spcPts val="2200"/>
              </a:lnSpc>
              <a:spcAft>
                <a:spcPts val="100"/>
              </a:spcAft>
              <a:buClr>
                <a:srgbClr val="D6851B"/>
              </a:buClr>
              <a:buSzPct val="60000"/>
              <a:buFont typeface="Wingdings 3" panose="05040102010807070707" pitchFamily="18" charset="2"/>
              <a:buChar char=""/>
            </a:pPr>
            <a:r>
              <a:rPr lang="fr-FR" sz="1600" dirty="0"/>
              <a:t>Langues étrangères</a:t>
            </a:r>
          </a:p>
          <a:p>
            <a:pPr marL="540000" lvl="1" indent="-252000">
              <a:lnSpc>
                <a:spcPts val="2200"/>
              </a:lnSpc>
              <a:spcAft>
                <a:spcPts val="100"/>
              </a:spcAft>
              <a:buClr>
                <a:srgbClr val="D6851B"/>
              </a:buClr>
              <a:buSzPct val="60000"/>
              <a:buFont typeface="Wingdings 3" panose="05040102010807070707" pitchFamily="18" charset="2"/>
              <a:buChar char=""/>
            </a:pPr>
            <a:r>
              <a:rPr lang="fr-FR" sz="1600" dirty="0"/>
              <a:t>Conception</a:t>
            </a:r>
          </a:p>
          <a:p>
            <a:pPr marL="540000" lvl="1" indent="-252000">
              <a:lnSpc>
                <a:spcPts val="2200"/>
              </a:lnSpc>
              <a:spcAft>
                <a:spcPts val="100"/>
              </a:spcAft>
              <a:buClr>
                <a:srgbClr val="D6851B"/>
              </a:buClr>
              <a:buSzPct val="60000"/>
              <a:buFont typeface="Wingdings 3" panose="05040102010807070707" pitchFamily="18" charset="2"/>
              <a:buChar char=""/>
            </a:pPr>
            <a:r>
              <a:rPr lang="fr-FR" sz="1600" dirty="0"/>
              <a:t>Professions commerciales</a:t>
            </a:r>
          </a:p>
          <a:p>
            <a:pPr marL="540000" lvl="1" indent="-252000">
              <a:lnSpc>
                <a:spcPts val="2200"/>
              </a:lnSpc>
              <a:spcAft>
                <a:spcPts val="100"/>
              </a:spcAft>
              <a:buClr>
                <a:srgbClr val="D6851B"/>
              </a:buClr>
              <a:buSzPct val="60000"/>
              <a:buFont typeface="Wingdings 3" panose="05040102010807070707" pitchFamily="18" charset="2"/>
              <a:buChar char=""/>
            </a:pPr>
            <a:r>
              <a:rPr lang="fr-FR" sz="1600" dirty="0"/>
              <a:t>Santé, affaires sociales, soins</a:t>
            </a:r>
          </a:p>
          <a:p>
            <a:pPr marL="285750" indent="-285750">
              <a:lnSpc>
                <a:spcPts val="2200"/>
              </a:lnSpc>
              <a:spcAft>
                <a:spcPts val="200"/>
              </a:spcAft>
              <a:buClr>
                <a:srgbClr val="D6851B"/>
              </a:buClr>
              <a:buSzPct val="65000"/>
              <a:buFont typeface="Wingdings 3" panose="05040102010807070707" pitchFamily="18" charset="2"/>
              <a:buChar char=""/>
            </a:pPr>
            <a:endParaRPr lang="de-DE" sz="1600" dirty="0"/>
          </a:p>
        </p:txBody>
      </p:sp>
      <p:pic>
        <p:nvPicPr>
          <p:cNvPr id="12" name="Grafik 11">
            <a:extLst>
              <a:ext uri="{FF2B5EF4-FFF2-40B4-BE49-F238E27FC236}">
                <a16:creationId xmlns:a16="http://schemas.microsoft.com/office/drawing/2014/main" id="{BE5C1929-7ADA-45CA-8F87-5FCF4C97CB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015" y="1013059"/>
            <a:ext cx="1476314" cy="1087231"/>
          </a:xfrm>
          <a:prstGeom prst="rect">
            <a:avLst/>
          </a:prstGeom>
        </p:spPr>
      </p:pic>
      <p:pic>
        <p:nvPicPr>
          <p:cNvPr id="7" name="Grafik 6">
            <a:extLst>
              <a:ext uri="{FF2B5EF4-FFF2-40B4-BE49-F238E27FC236}">
                <a16:creationId xmlns:a16="http://schemas.microsoft.com/office/drawing/2014/main" id="{7E8A161E-7420-4571-9B57-BA2D359959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58046" y="861875"/>
            <a:ext cx="1215213" cy="1116012"/>
          </a:xfrm>
          <a:prstGeom prst="rect">
            <a:avLst/>
          </a:prstGeom>
        </p:spPr>
      </p:pic>
      <p:sp>
        <p:nvSpPr>
          <p:cNvPr id="9" name="Rechteck 8">
            <a:extLst>
              <a:ext uri="{FF2B5EF4-FFF2-40B4-BE49-F238E27FC236}">
                <a16:creationId xmlns:a16="http://schemas.microsoft.com/office/drawing/2014/main" id="{928C3F74-FDC2-48E0-98D9-D74B2E5564CF}"/>
              </a:ext>
            </a:extLst>
          </p:cNvPr>
          <p:cNvSpPr/>
          <p:nvPr/>
        </p:nvSpPr>
        <p:spPr>
          <a:xfrm>
            <a:off x="525582" y="5464202"/>
            <a:ext cx="7447740" cy="246221"/>
          </a:xfrm>
          <a:prstGeom prst="rect">
            <a:avLst/>
          </a:prstGeom>
        </p:spPr>
        <p:txBody>
          <a:bodyPr wrap="square">
            <a:spAutoFit/>
          </a:bodyPr>
          <a:lstStyle/>
          <a:p>
            <a:r>
              <a:rPr lang="fr-FR" sz="1000" dirty="0"/>
              <a:t> * chevauchements partiels</a:t>
            </a:r>
          </a:p>
        </p:txBody>
      </p:sp>
    </p:spTree>
    <p:extLst>
      <p:ext uri="{BB962C8B-B14F-4D97-AF65-F5344CB8AC3E}">
        <p14:creationId xmlns:p14="http://schemas.microsoft.com/office/powerpoint/2010/main" val="3750942332"/>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fr-FR" dirty="0"/>
              <a:t>4.</a:t>
            </a:r>
            <a:r>
              <a:rPr lang="fr-FR" noProof="0" dirty="0">
                <a:solidFill>
                  <a:srgbClr val="D6851B"/>
                </a:solidFill>
              </a:rPr>
              <a:t> </a:t>
            </a:r>
            <a:r>
              <a:rPr lang="fr-FR" dirty="0"/>
              <a:t>Formation en entreprise en alternance</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2" y="1469027"/>
            <a:ext cx="6157913" cy="2112373"/>
          </a:xfrm>
          <a:prstGeom prst="rect">
            <a:avLst/>
          </a:prstGeom>
          <a:noFill/>
        </p:spPr>
        <p:txBody>
          <a:bodyPr wrap="square" lIns="0" tIns="0" rIns="0" bIns="0">
            <a:spAutoFit/>
          </a:bodyPr>
          <a:lstStyle/>
          <a:p>
            <a:pPr>
              <a:lnSpc>
                <a:spcPts val="2200"/>
              </a:lnSpc>
              <a:spcAft>
                <a:spcPts val="600"/>
              </a:spcAft>
              <a:buClr>
                <a:srgbClr val="D6851B"/>
              </a:buClr>
              <a:buSzPct val="65000"/>
            </a:pPr>
            <a:r>
              <a:rPr lang="fr-FR" sz="1600" b="1" dirty="0"/>
              <a:t>130 professions</a:t>
            </a:r>
            <a:r>
              <a:rPr lang="fr-FR" sz="1600" dirty="0"/>
              <a:t>, relevant essentiellement de la compétence des chambres de métiers et de l’artisanat, des corporations et des associations locales d’artisans, dans les secteurs suivants :</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Métiers du bois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Métiers du bâtiment et du second œuvre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Métiers de l’électrotechnique et du métal</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Métiers du vêtement, du textile et du cuir</a:t>
            </a:r>
          </a:p>
        </p:txBody>
      </p:sp>
      <p:sp>
        <p:nvSpPr>
          <p:cNvPr id="20" name="Textfeld 19">
            <a:extLst>
              <a:ext uri="{FF2B5EF4-FFF2-40B4-BE49-F238E27FC236}">
                <a16:creationId xmlns:a16="http://schemas.microsoft.com/office/drawing/2014/main" id="{3ED23082-CAED-4AAB-9439-21126E5BCE7A}"/>
              </a:ext>
            </a:extLst>
          </p:cNvPr>
          <p:cNvSpPr txBox="1">
            <a:spLocks noChangeArrowheads="1"/>
          </p:cNvSpPr>
          <p:nvPr/>
        </p:nvSpPr>
        <p:spPr bwMode="auto">
          <a:xfrm>
            <a:off x="6833711" y="4545013"/>
            <a:ext cx="4406582" cy="693249"/>
          </a:xfrm>
          <a:prstGeom prst="rect">
            <a:avLst/>
          </a:prstGeom>
          <a:solidFill>
            <a:srgbClr val="D6851B"/>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marL="285750" indent="-285750" eaLnBrk="1" hangingPunct="1">
              <a:lnSpc>
                <a:spcPts val="2200"/>
              </a:lnSpc>
              <a:spcBef>
                <a:spcPts val="600"/>
              </a:spcBef>
              <a:spcAft>
                <a:spcPts val="200"/>
              </a:spcAft>
              <a:buClr>
                <a:schemeClr val="bg1"/>
              </a:buClr>
              <a:buSzPct val="65000"/>
              <a:buFont typeface="Wingdings 3" panose="05040102010807070707" pitchFamily="18" charset="2"/>
              <a:buChar char=""/>
            </a:pPr>
            <a:r>
              <a:rPr lang="fr-FR" sz="1600" dirty="0">
                <a:solidFill>
                  <a:schemeClr val="bg1"/>
                </a:solidFill>
                <a:latin typeface="Calibri" panose="020F0502020204030204"/>
                <a:cs typeface="+mn-cs"/>
              </a:rPr>
              <a:t>Environ </a:t>
            </a:r>
            <a:r>
              <a:rPr lang="fr-FR" sz="1600" b="1" dirty="0">
                <a:solidFill>
                  <a:schemeClr val="bg1"/>
                </a:solidFill>
                <a:latin typeface="Calibri" panose="020F0502020204030204"/>
                <a:cs typeface="+mn-cs"/>
              </a:rPr>
              <a:t>25 % </a:t>
            </a:r>
            <a:r>
              <a:rPr lang="fr-FR" sz="1600" dirty="0">
                <a:solidFill>
                  <a:schemeClr val="bg1"/>
                </a:solidFill>
                <a:latin typeface="Calibri" panose="020F0502020204030204"/>
                <a:cs typeface="+mn-cs"/>
              </a:rPr>
              <a:t>des personnes en apprentissage suivent une formation artisanale</a:t>
            </a:r>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2" y="4545013"/>
            <a:ext cx="5704296" cy="939470"/>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r>
              <a:rPr lang="fr-FR" sz="1600" b="1" dirty="0">
                <a:solidFill>
                  <a:prstClr val="black"/>
                </a:solidFill>
                <a:latin typeface="Calibri" panose="020F0502020204030204"/>
                <a:cs typeface="+mn-cs"/>
              </a:rPr>
              <a:t>Accès : </a:t>
            </a:r>
            <a:r>
              <a:rPr lang="fr-FR" sz="1600" b="1" dirty="0">
                <a:solidFill>
                  <a:srgbClr val="D6851B"/>
                </a:solidFill>
                <a:latin typeface="Calibri" panose="020F0502020204030204"/>
                <a:cs typeface="+mn-cs"/>
              </a:rPr>
              <a:t>aucune restriction formelle</a:t>
            </a:r>
          </a:p>
          <a:p>
            <a:pPr marL="285750" lvl="0" indent="-285750" eaLnBrk="1" hangingPunct="1">
              <a:lnSpc>
                <a:spcPts val="2200"/>
              </a:lnSpc>
              <a:spcAft>
                <a:spcPts val="200"/>
              </a:spcAft>
              <a:buClr>
                <a:srgbClr val="D6851B"/>
              </a:buClr>
              <a:buSzPct val="65000"/>
              <a:buFont typeface="Wingdings 3" panose="05040102010807070707" pitchFamily="18" charset="2"/>
              <a:buChar char=""/>
            </a:pPr>
            <a:r>
              <a:rPr lang="fr-FR" sz="1600" dirty="0">
                <a:solidFill>
                  <a:prstClr val="black"/>
                </a:solidFill>
                <a:latin typeface="Calibri" panose="020F0502020204030204"/>
                <a:cs typeface="+mn-cs"/>
              </a:rPr>
              <a:t>C’est l’entreprise de formation qui décide du niveau scolaire préalable dont les candidat·e·s doivent faire preuve</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Professions artisanales</a:t>
            </a:r>
          </a:p>
        </p:txBody>
      </p:sp>
      <p:pic>
        <p:nvPicPr>
          <p:cNvPr id="15" name="Grafik 14">
            <a:extLst>
              <a:ext uri="{FF2B5EF4-FFF2-40B4-BE49-F238E27FC236}">
                <a16:creationId xmlns:a16="http://schemas.microsoft.com/office/drawing/2014/main" id="{5E78BABA-834B-48E5-8C4A-C9C807D773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14682" y="2210145"/>
            <a:ext cx="1148426" cy="2245043"/>
          </a:xfrm>
          <a:prstGeom prst="rect">
            <a:avLst/>
          </a:prstGeom>
        </p:spPr>
      </p:pic>
      <p:sp>
        <p:nvSpPr>
          <p:cNvPr id="25" name="Rechteck 24">
            <a:extLst>
              <a:ext uri="{FF2B5EF4-FFF2-40B4-BE49-F238E27FC236}">
                <a16:creationId xmlns:a16="http://schemas.microsoft.com/office/drawing/2014/main" id="{255CE004-780A-4F60-9318-2FC8E0E98354}"/>
              </a:ext>
            </a:extLst>
          </p:cNvPr>
          <p:cNvSpPr/>
          <p:nvPr/>
        </p:nvSpPr>
        <p:spPr>
          <a:xfrm>
            <a:off x="6728460" y="2334327"/>
            <a:ext cx="4804728" cy="1281376"/>
          </a:xfrm>
          <a:prstGeom prst="rect">
            <a:avLst/>
          </a:prstGeom>
        </p:spPr>
        <p:txBody>
          <a:bodyPr wrap="square">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fr-FR" sz="1600" dirty="0"/>
              <a:t>Métiers du verre, du papier, de la céramique et métiers divers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Métiers de l’industrie chimique et du nettoyage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Métiers de la santé et des soins corporels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Métiers de l’industrie alimentaire</a:t>
            </a:r>
          </a:p>
        </p:txBody>
      </p:sp>
    </p:spTree>
    <p:extLst>
      <p:ext uri="{BB962C8B-B14F-4D97-AF65-F5344CB8AC3E}">
        <p14:creationId xmlns:p14="http://schemas.microsoft.com/office/powerpoint/2010/main" val="3224462876"/>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fr-FR" dirty="0"/>
              <a:t>4.</a:t>
            </a:r>
            <a:r>
              <a:rPr lang="fr-FR" noProof="0" dirty="0">
                <a:solidFill>
                  <a:srgbClr val="D6851B"/>
                </a:solidFill>
              </a:rPr>
              <a:t> </a:t>
            </a:r>
            <a:r>
              <a:rPr lang="fr-FR" dirty="0"/>
              <a:t>Formation en entreprise en alternance</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1" y="1469027"/>
            <a:ext cx="6754359" cy="2830518"/>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fr-FR" sz="1600" b="1" dirty="0"/>
              <a:t>250 professions technico-industrielles et technico-scientifiques </a:t>
            </a:r>
            <a:r>
              <a:rPr lang="fr-FR" sz="1600" dirty="0"/>
              <a:t>(en partie identiques aux professions artisanales). La formation a lieu dans l’industrie ou dans des grandes entreprises d’autres secteurs.</a:t>
            </a:r>
          </a:p>
          <a:p>
            <a:pPr>
              <a:lnSpc>
                <a:spcPts val="2200"/>
              </a:lnSpc>
              <a:spcBef>
                <a:spcPts val="600"/>
              </a:spcBef>
              <a:spcAft>
                <a:spcPts val="600"/>
              </a:spcAft>
              <a:buClr>
                <a:srgbClr val="D6851B"/>
              </a:buClr>
              <a:buSzPct val="65000"/>
            </a:pPr>
            <a:r>
              <a:rPr lang="fr-FR" sz="1600" dirty="0"/>
              <a:t>Exemples : </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Mécanicien·ne installateur·rice de systèmes </a:t>
            </a:r>
            <a:br>
              <a:rPr lang="fr-FR" sz="1600" dirty="0"/>
            </a:br>
            <a:r>
              <a:rPr lang="fr-FR" sz="1600" dirty="0"/>
              <a:t>sanitaires, de chauffage et de climatisation</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Technicien·ne de laboratoire en biologie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Préparateur·rice en chimie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Électronicien·ne pour la technique d’exploitation</a:t>
            </a:r>
          </a:p>
        </p:txBody>
      </p:sp>
      <p:sp>
        <p:nvSpPr>
          <p:cNvPr id="20" name="Textfeld 19">
            <a:extLst>
              <a:ext uri="{FF2B5EF4-FFF2-40B4-BE49-F238E27FC236}">
                <a16:creationId xmlns:a16="http://schemas.microsoft.com/office/drawing/2014/main" id="{3ED23082-CAED-4AAB-9439-21126E5BCE7A}"/>
              </a:ext>
            </a:extLst>
          </p:cNvPr>
          <p:cNvSpPr txBox="1">
            <a:spLocks noChangeArrowheads="1"/>
          </p:cNvSpPr>
          <p:nvPr/>
        </p:nvSpPr>
        <p:spPr bwMode="auto">
          <a:xfrm>
            <a:off x="6832800" y="4546800"/>
            <a:ext cx="4406582" cy="975377"/>
          </a:xfrm>
          <a:prstGeom prst="rect">
            <a:avLst/>
          </a:prstGeom>
          <a:solidFill>
            <a:srgbClr val="D6851B"/>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marL="285750" indent="-285750" eaLnBrk="1" hangingPunct="1">
              <a:lnSpc>
                <a:spcPts val="2200"/>
              </a:lnSpc>
              <a:spcBef>
                <a:spcPts val="600"/>
              </a:spcBef>
              <a:spcAft>
                <a:spcPts val="200"/>
              </a:spcAft>
              <a:buClr>
                <a:schemeClr val="bg1"/>
              </a:buClr>
              <a:buSzPct val="65000"/>
              <a:buFont typeface="Wingdings 3" panose="05040102010807070707" pitchFamily="18" charset="2"/>
              <a:buChar char=""/>
            </a:pPr>
            <a:r>
              <a:rPr lang="fr-FR" sz="1600" dirty="0">
                <a:solidFill>
                  <a:schemeClr val="bg1"/>
                </a:solidFill>
                <a:latin typeface="Calibri" panose="020F0502020204030204"/>
                <a:cs typeface="+mn-cs"/>
              </a:rPr>
              <a:t>Environ </a:t>
            </a:r>
            <a:r>
              <a:rPr lang="fr-FR" sz="1600" b="1" dirty="0">
                <a:solidFill>
                  <a:schemeClr val="bg1"/>
                </a:solidFill>
                <a:latin typeface="Calibri" panose="020F0502020204030204"/>
                <a:cs typeface="+mn-cs"/>
              </a:rPr>
              <a:t>60 % </a:t>
            </a:r>
            <a:r>
              <a:rPr lang="fr-FR" sz="1600" dirty="0">
                <a:solidFill>
                  <a:schemeClr val="bg1"/>
                </a:solidFill>
                <a:latin typeface="Calibri" panose="020F0502020204030204"/>
                <a:cs typeface="+mn-cs"/>
              </a:rPr>
              <a:t>des personnes en apprentissage suivent une formation technico-industrielles et technico-scientifiques</a:t>
            </a:r>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1" y="4548806"/>
            <a:ext cx="5642235" cy="939470"/>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r>
              <a:rPr lang="fr-FR" sz="1600" b="1" dirty="0">
                <a:solidFill>
                  <a:prstClr val="black"/>
                </a:solidFill>
                <a:latin typeface="Calibri" panose="020F0502020204030204"/>
                <a:cs typeface="+mn-cs"/>
              </a:rPr>
              <a:t>Accès : </a:t>
            </a:r>
            <a:r>
              <a:rPr lang="fr-FR" sz="1600" b="1" dirty="0">
                <a:solidFill>
                  <a:srgbClr val="D6851B"/>
                </a:solidFill>
                <a:latin typeface="Calibri" panose="020F0502020204030204"/>
                <a:cs typeface="+mn-cs"/>
              </a:rPr>
              <a:t>aucune restriction formelle</a:t>
            </a:r>
          </a:p>
          <a:p>
            <a:pPr marL="285750" lvl="0" indent="-285750" eaLnBrk="1" hangingPunct="1">
              <a:lnSpc>
                <a:spcPts val="2200"/>
              </a:lnSpc>
              <a:spcAft>
                <a:spcPts val="200"/>
              </a:spcAft>
              <a:buClr>
                <a:srgbClr val="D6851B"/>
              </a:buClr>
              <a:buSzPct val="65000"/>
              <a:buFont typeface="Wingdings 3" panose="05040102010807070707" pitchFamily="18" charset="2"/>
              <a:buChar char=""/>
            </a:pPr>
            <a:r>
              <a:rPr lang="fr-FR" sz="1600" dirty="0">
                <a:solidFill>
                  <a:prstClr val="black"/>
                </a:solidFill>
                <a:latin typeface="Calibri" panose="020F0502020204030204"/>
                <a:cs typeface="+mn-cs"/>
              </a:rPr>
              <a:t>C’est l’entreprise de formation qui décide du niveau scolaire préalable dont les candidat·e·s doivent faire preuve</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Professions technico- et technico-scientifiques</a:t>
            </a:r>
          </a:p>
          <a:p>
            <a:endParaRPr lang="de-DE" sz="2000" dirty="0"/>
          </a:p>
        </p:txBody>
      </p:sp>
      <p:sp>
        <p:nvSpPr>
          <p:cNvPr id="2" name="Rechteck 1">
            <a:extLst>
              <a:ext uri="{FF2B5EF4-FFF2-40B4-BE49-F238E27FC236}">
                <a16:creationId xmlns:a16="http://schemas.microsoft.com/office/drawing/2014/main" id="{26388FB5-88D3-486E-B554-980BFDC08511}"/>
              </a:ext>
            </a:extLst>
          </p:cNvPr>
          <p:cNvSpPr/>
          <p:nvPr/>
        </p:nvSpPr>
        <p:spPr>
          <a:xfrm>
            <a:off x="6728460" y="2489538"/>
            <a:ext cx="5708015" cy="1589153"/>
          </a:xfrm>
          <a:prstGeom prst="rect">
            <a:avLst/>
          </a:prstGeom>
        </p:spPr>
        <p:txBody>
          <a:bodyPr wrap="square">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fr-FR" sz="1600" dirty="0"/>
              <a:t>Technicien ne métal</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Conducteur·rice de machines et des installations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Mécatronicien·ne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Technicien·ne de production</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Contrôleur·euse des matériaux</a:t>
            </a:r>
          </a:p>
        </p:txBody>
      </p:sp>
      <p:pic>
        <p:nvPicPr>
          <p:cNvPr id="5" name="Grafik 4">
            <a:extLst>
              <a:ext uri="{FF2B5EF4-FFF2-40B4-BE49-F238E27FC236}">
                <a16:creationId xmlns:a16="http://schemas.microsoft.com/office/drawing/2014/main" id="{096F26A2-06A8-42D2-B55D-BA0074A2F0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09923" y="2205037"/>
            <a:ext cx="1086077" cy="2255699"/>
          </a:xfrm>
          <a:prstGeom prst="rect">
            <a:avLst/>
          </a:prstGeom>
        </p:spPr>
      </p:pic>
    </p:spTree>
    <p:extLst>
      <p:ext uri="{BB962C8B-B14F-4D97-AF65-F5344CB8AC3E}">
        <p14:creationId xmlns:p14="http://schemas.microsoft.com/office/powerpoint/2010/main" val="396817722"/>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fr-FR" dirty="0"/>
              <a:t>4.</a:t>
            </a:r>
            <a:r>
              <a:rPr lang="fr-FR" noProof="0" dirty="0">
                <a:solidFill>
                  <a:srgbClr val="D6851B"/>
                </a:solidFill>
              </a:rPr>
              <a:t> </a:t>
            </a:r>
            <a:r>
              <a:rPr lang="fr-FR" dirty="0"/>
              <a:t>Formation en entreprise en alternance</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2" y="1469027"/>
            <a:ext cx="7311708" cy="3010055"/>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fr-FR" sz="1600" b="1" dirty="0"/>
              <a:t>50 professions ou plus </a:t>
            </a:r>
            <a:r>
              <a:rPr lang="fr-FR" sz="1600" dirty="0"/>
              <a:t>( en fonction de la méthode de comptage). </a:t>
            </a:r>
            <a:br>
              <a:rPr lang="fr-FR" sz="1600" dirty="0"/>
            </a:br>
            <a:r>
              <a:rPr lang="fr-FR" sz="1600" dirty="0"/>
              <a:t>Dans les domaines suivants, par exemple : </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Commerce (commerce de détails, commerce de gros</a:t>
            </a:r>
            <a:br>
              <a:rPr lang="fr-FR" sz="1600" dirty="0"/>
            </a:br>
            <a:r>
              <a:rPr lang="fr-FR" sz="1600" dirty="0"/>
              <a:t> et extérieur, industrie)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Bureaux et administrations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Finances, controlling et droit (banques, assurances, </a:t>
            </a:r>
            <a:br>
              <a:rPr lang="fr-FR" sz="1600" dirty="0"/>
            </a:br>
            <a:r>
              <a:rPr lang="fr-FR" sz="1600" dirty="0"/>
              <a:t>système juridique)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Gestion de la santé</a:t>
            </a:r>
          </a:p>
          <a:p>
            <a:pPr>
              <a:lnSpc>
                <a:spcPts val="2200"/>
              </a:lnSpc>
              <a:spcAft>
                <a:spcPts val="200"/>
              </a:spcAft>
              <a:buClr>
                <a:srgbClr val="D6851B"/>
              </a:buClr>
              <a:buSzPct val="65000"/>
            </a:pPr>
            <a:endParaRPr lang="de-DE" sz="1600" dirty="0"/>
          </a:p>
          <a:p>
            <a:pPr marL="285750" indent="-285750">
              <a:lnSpc>
                <a:spcPts val="2200"/>
              </a:lnSpc>
              <a:spcAft>
                <a:spcPts val="200"/>
              </a:spcAft>
              <a:buClr>
                <a:srgbClr val="D6851B"/>
              </a:buClr>
              <a:buSzPct val="65000"/>
              <a:buFont typeface="Wingdings 3" panose="05040102010807070707" pitchFamily="18" charset="2"/>
              <a:buChar char=""/>
            </a:pPr>
            <a:endParaRPr lang="de-DE" sz="1600" dirty="0"/>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2" y="4543825"/>
            <a:ext cx="10097857" cy="965118"/>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r>
              <a:rPr lang="fr-FR" sz="1600" b="1" dirty="0">
                <a:solidFill>
                  <a:prstClr val="black"/>
                </a:solidFill>
                <a:latin typeface="Calibri" panose="020F0502020204030204"/>
                <a:cs typeface="+mn-cs"/>
              </a:rPr>
              <a:t>Accès : </a:t>
            </a:r>
            <a:r>
              <a:rPr lang="fr-FR" sz="1600" b="1" dirty="0">
                <a:solidFill>
                  <a:srgbClr val="D6851B"/>
                </a:solidFill>
                <a:latin typeface="Calibri" panose="020F0502020204030204"/>
                <a:cs typeface="+mn-cs"/>
              </a:rPr>
              <a:t>aucune restriction formelle</a:t>
            </a:r>
          </a:p>
          <a:p>
            <a:pPr marL="285750" lvl="0" indent="-285750" eaLnBrk="1" hangingPunct="1">
              <a:lnSpc>
                <a:spcPts val="2200"/>
              </a:lnSpc>
              <a:spcAft>
                <a:spcPts val="200"/>
              </a:spcAft>
              <a:buClr>
                <a:srgbClr val="D6851B"/>
              </a:buClr>
              <a:buSzPct val="65000"/>
              <a:buFont typeface="Wingdings 3" panose="05040102010807070707" pitchFamily="18" charset="2"/>
              <a:buChar char=""/>
            </a:pPr>
            <a:r>
              <a:rPr lang="fr-FR" sz="1600" dirty="0">
                <a:solidFill>
                  <a:prstClr val="black"/>
                </a:solidFill>
                <a:latin typeface="Calibri" panose="020F0502020204030204"/>
                <a:cs typeface="+mn-cs"/>
              </a:rPr>
              <a:t>C’est l’entreprise de formation qui décide du niveau scolaire préalable dont les candidat·e·s doivent faire preuve</a:t>
            </a:r>
          </a:p>
          <a:p>
            <a:pPr marL="285750" lvl="0" indent="-285750" eaLnBrk="1" hangingPunct="1">
              <a:lnSpc>
                <a:spcPts val="2200"/>
              </a:lnSpc>
              <a:spcAft>
                <a:spcPts val="200"/>
              </a:spcAft>
              <a:buClr>
                <a:srgbClr val="D6851B"/>
              </a:buClr>
              <a:buSzPct val="65000"/>
              <a:buFont typeface="Wingdings 3" panose="05040102010807070707" pitchFamily="18" charset="2"/>
              <a:buChar char=""/>
            </a:pPr>
            <a:r>
              <a:rPr lang="fr-FR" sz="1600" dirty="0">
                <a:solidFill>
                  <a:prstClr val="black"/>
                </a:solidFill>
                <a:latin typeface="Calibri" panose="020F0502020204030204"/>
                <a:cs typeface="+mn-cs"/>
              </a:rPr>
              <a:t>Un diplôme scolaire équivalent au brevet du premier cycle, voire de niveau supérieur, est fréquemment requis</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Professions commerciales</a:t>
            </a:r>
          </a:p>
        </p:txBody>
      </p:sp>
      <p:sp>
        <p:nvSpPr>
          <p:cNvPr id="2" name="Rechteck 1">
            <a:extLst>
              <a:ext uri="{FF2B5EF4-FFF2-40B4-BE49-F238E27FC236}">
                <a16:creationId xmlns:a16="http://schemas.microsoft.com/office/drawing/2014/main" id="{26388FB5-88D3-486E-B554-980BFDC08511}"/>
              </a:ext>
            </a:extLst>
          </p:cNvPr>
          <p:cNvSpPr/>
          <p:nvPr/>
        </p:nvSpPr>
        <p:spPr>
          <a:xfrm>
            <a:off x="6728460" y="2034049"/>
            <a:ext cx="4984115" cy="1563505"/>
          </a:xfrm>
          <a:prstGeom prst="rect">
            <a:avLst/>
          </a:prstGeom>
        </p:spPr>
        <p:txBody>
          <a:bodyPr wrap="square">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fr-FR" sz="1600" dirty="0"/>
              <a:t>Logistique et transport (services </a:t>
            </a:r>
            <a:br>
              <a:rPr lang="fr-FR" sz="1600" dirty="0"/>
            </a:br>
            <a:r>
              <a:rPr lang="fr-FR" sz="1600" dirty="0"/>
              <a:t>d’expédition et de logistique)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Immobilier</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Hôtellerie et gastronomie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Loisirs et tourisme</a:t>
            </a:r>
          </a:p>
        </p:txBody>
      </p:sp>
      <p:pic>
        <p:nvPicPr>
          <p:cNvPr id="6" name="Grafik 5">
            <a:extLst>
              <a:ext uri="{FF2B5EF4-FFF2-40B4-BE49-F238E27FC236}">
                <a16:creationId xmlns:a16="http://schemas.microsoft.com/office/drawing/2014/main" id="{452E5F81-28A9-494C-97AC-4B5B0CA276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10174344" y="2215924"/>
            <a:ext cx="1561517" cy="2228654"/>
          </a:xfrm>
          <a:prstGeom prst="rect">
            <a:avLst/>
          </a:prstGeom>
        </p:spPr>
      </p:pic>
    </p:spTree>
    <p:extLst>
      <p:ext uri="{BB962C8B-B14F-4D97-AF65-F5344CB8AC3E}">
        <p14:creationId xmlns:p14="http://schemas.microsoft.com/office/powerpoint/2010/main" val="820029000"/>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fr-FR" dirty="0"/>
              <a:t>5.</a:t>
            </a:r>
            <a:r>
              <a:rPr lang="fr-FR" noProof="0" dirty="0">
                <a:solidFill>
                  <a:srgbClr val="D6851B"/>
                </a:solidFill>
              </a:rPr>
              <a:t> </a:t>
            </a:r>
            <a:r>
              <a:rPr lang="fr-FR" dirty="0"/>
              <a:t>Formations en école</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2" y="1469027"/>
            <a:ext cx="5437188" cy="2445798"/>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fr-FR" sz="1600" b="1" dirty="0"/>
              <a:t>On distingue les domaines suivants :</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Professions réglementées </a:t>
            </a:r>
            <a:r>
              <a:rPr lang="fr-FR" sz="1400" dirty="0"/>
              <a:t>➔</a:t>
            </a:r>
            <a:r>
              <a:rPr lang="fr-FR" sz="1600" dirty="0"/>
              <a:t> ne peuvent être exercées </a:t>
            </a:r>
            <a:br>
              <a:rPr lang="fr-FR" sz="1600" dirty="0"/>
            </a:br>
            <a:r>
              <a:rPr lang="fr-FR" sz="1600" dirty="0"/>
              <a:t>que par des personnes avec diplôme reconnu par l’État</a:t>
            </a:r>
          </a:p>
          <a:p>
            <a:pPr marL="612000" lvl="1" indent="-252000">
              <a:lnSpc>
                <a:spcPts val="2200"/>
              </a:lnSpc>
              <a:spcAft>
                <a:spcPts val="200"/>
              </a:spcAft>
              <a:buClr>
                <a:srgbClr val="D6851B"/>
              </a:buClr>
              <a:buSzPct val="65000"/>
              <a:buFont typeface="Wingdings 3" panose="05040102010807070707" pitchFamily="18" charset="2"/>
              <a:buChar char=""/>
            </a:pPr>
            <a:r>
              <a:rPr lang="fr-FR" sz="1600" dirty="0"/>
              <a:t>Domaines :</a:t>
            </a:r>
          </a:p>
          <a:p>
            <a:pPr marL="900000" lvl="2" indent="-252000">
              <a:lnSpc>
                <a:spcPts val="2200"/>
              </a:lnSpc>
              <a:spcAft>
                <a:spcPts val="200"/>
              </a:spcAft>
              <a:buClr>
                <a:srgbClr val="D6851B"/>
              </a:buClr>
              <a:buSzPct val="65000"/>
              <a:buFont typeface="Wingdings 3" panose="05040102010807070707" pitchFamily="18" charset="2"/>
              <a:buChar char=""/>
            </a:pPr>
            <a:r>
              <a:rPr lang="fr-FR" sz="1600" dirty="0"/>
              <a:t>Soins, services d’urgence et obstétrique</a:t>
            </a:r>
          </a:p>
          <a:p>
            <a:pPr marL="900000" lvl="2" indent="-252000">
              <a:lnSpc>
                <a:spcPts val="2200"/>
              </a:lnSpc>
              <a:spcAft>
                <a:spcPts val="200"/>
              </a:spcAft>
              <a:buClr>
                <a:srgbClr val="D6851B"/>
              </a:buClr>
              <a:buSzPct val="65000"/>
              <a:buFont typeface="Wingdings 3" panose="05040102010807070707" pitchFamily="18" charset="2"/>
              <a:buChar char=""/>
            </a:pPr>
            <a:r>
              <a:rPr lang="fr-FR" sz="1600" dirty="0"/>
              <a:t>Professions d’assistant·e technico-médical·e</a:t>
            </a:r>
          </a:p>
          <a:p>
            <a:pPr marL="900000" lvl="2" indent="-252000">
              <a:lnSpc>
                <a:spcPts val="2200"/>
              </a:lnSpc>
              <a:spcAft>
                <a:spcPts val="200"/>
              </a:spcAft>
              <a:buClr>
                <a:srgbClr val="D6851B"/>
              </a:buClr>
              <a:buSzPct val="65000"/>
              <a:buFont typeface="Wingdings 3" panose="05040102010807070707" pitchFamily="18" charset="2"/>
              <a:buChar char=""/>
            </a:pPr>
            <a:r>
              <a:rPr lang="fr-FR" sz="1600" dirty="0"/>
              <a:t>Kinésithérapie et langue</a:t>
            </a:r>
          </a:p>
          <a:p>
            <a:pPr>
              <a:lnSpc>
                <a:spcPts val="2200"/>
              </a:lnSpc>
              <a:spcAft>
                <a:spcPts val="200"/>
              </a:spcAft>
              <a:buClr>
                <a:srgbClr val="D6851B"/>
              </a:buClr>
              <a:buSzPct val="65000"/>
            </a:pPr>
            <a:endParaRPr lang="de-DE" sz="1600" dirty="0"/>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3" y="4176984"/>
            <a:ext cx="9865100" cy="1339579"/>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spcAft>
                <a:spcPts val="600"/>
              </a:spcAft>
            </a:pPr>
            <a:r>
              <a:rPr lang="fr-FR" sz="1600" b="1" dirty="0">
                <a:solidFill>
                  <a:prstClr val="black"/>
                </a:solidFill>
                <a:latin typeface="Calibri" panose="020F0502020204030204"/>
                <a:cs typeface="+mn-cs"/>
              </a:rPr>
              <a:t>Durée de la formation</a:t>
            </a:r>
            <a:r>
              <a:rPr lang="fr-FR" sz="1600" dirty="0">
                <a:solidFill>
                  <a:prstClr val="black"/>
                </a:solidFill>
                <a:latin typeface="Calibri" panose="020F0502020204030204"/>
                <a:cs typeface="+mn-cs"/>
              </a:rPr>
              <a:t> : 3 ans, en général</a:t>
            </a:r>
          </a:p>
          <a:p>
            <a:pPr lvl="0" eaLnBrk="1" hangingPunct="1">
              <a:spcAft>
                <a:spcPts val="600"/>
              </a:spcAft>
            </a:pPr>
            <a:r>
              <a:rPr lang="fr-FR" sz="1600" b="1" dirty="0">
                <a:solidFill>
                  <a:prstClr val="black"/>
                </a:solidFill>
                <a:latin typeface="Calibri" panose="020F0502020204030204"/>
                <a:cs typeface="+mn-cs"/>
              </a:rPr>
              <a:t>Accès : </a:t>
            </a:r>
            <a:r>
              <a:rPr lang="fr-FR" sz="1600" b="1" dirty="0">
                <a:solidFill>
                  <a:srgbClr val="D6851B"/>
                </a:solidFill>
                <a:latin typeface="Calibri" panose="020F0502020204030204"/>
                <a:cs typeface="+mn-cs"/>
              </a:rPr>
              <a:t>brevet du premier cycle, en général (Mittlerer Schulabschluss)</a:t>
            </a:r>
          </a:p>
          <a:p>
            <a:pPr lvl="0" eaLnBrk="1" hangingPunct="1">
              <a:lnSpc>
                <a:spcPts val="2200"/>
              </a:lnSpc>
              <a:spcAft>
                <a:spcPts val="200"/>
              </a:spcAft>
              <a:buClr>
                <a:srgbClr val="D6851B"/>
              </a:buClr>
              <a:buSzPct val="65000"/>
            </a:pPr>
            <a:r>
              <a:rPr lang="fr-FR" sz="1600" dirty="0">
                <a:solidFill>
                  <a:prstClr val="black"/>
                </a:solidFill>
                <a:latin typeface="Calibri" panose="020F0502020204030204"/>
                <a:cs typeface="+mn-cs"/>
              </a:rPr>
              <a:t>Parallèlement aux professions habituelles du domaine des soins : par exemple logopédie, ergothérapie et kinésithérapie, ainsi que les professions d’infirmier·ère secouriste, de podologue et d’assistant·e en diététique.</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Professions de la santé</a:t>
            </a:r>
          </a:p>
        </p:txBody>
      </p:sp>
      <p:sp>
        <p:nvSpPr>
          <p:cNvPr id="2" name="Rechteck 1">
            <a:extLst>
              <a:ext uri="{FF2B5EF4-FFF2-40B4-BE49-F238E27FC236}">
                <a16:creationId xmlns:a16="http://schemas.microsoft.com/office/drawing/2014/main" id="{26388FB5-88D3-486E-B554-980BFDC08511}"/>
              </a:ext>
            </a:extLst>
          </p:cNvPr>
          <p:cNvSpPr/>
          <p:nvPr/>
        </p:nvSpPr>
        <p:spPr>
          <a:xfrm>
            <a:off x="6366192" y="2364595"/>
            <a:ext cx="5051267" cy="1255728"/>
          </a:xfrm>
          <a:prstGeom prst="rect">
            <a:avLst/>
          </a:prstGeom>
        </p:spPr>
        <p:txBody>
          <a:bodyPr wrap="square">
            <a:spAutoFit/>
          </a:bodyPr>
          <a:lstStyle/>
          <a:p>
            <a:pPr marL="612000" lvl="1" indent="-252000">
              <a:lnSpc>
                <a:spcPts val="2200"/>
              </a:lnSpc>
              <a:spcAft>
                <a:spcPts val="200"/>
              </a:spcAft>
              <a:buClr>
                <a:srgbClr val="D6851B"/>
              </a:buClr>
              <a:buSzPct val="65000"/>
              <a:buFont typeface="Wingdings 3" panose="05040102010807070707" pitchFamily="18" charset="2"/>
              <a:buChar char=""/>
            </a:pPr>
            <a:r>
              <a:rPr lang="fr-FR" sz="1600" dirty="0"/>
              <a:t>Autres domaines :</a:t>
            </a:r>
          </a:p>
          <a:p>
            <a:pPr marL="900000" lvl="2" indent="-252000">
              <a:lnSpc>
                <a:spcPts val="2200"/>
              </a:lnSpc>
              <a:spcAft>
                <a:spcPts val="200"/>
              </a:spcAft>
              <a:buClr>
                <a:srgbClr val="D6851B"/>
              </a:buClr>
              <a:buSzPct val="65000"/>
              <a:buFont typeface="Wingdings 3" panose="05040102010807070707" pitchFamily="18" charset="2"/>
              <a:buChar char=""/>
            </a:pPr>
            <a:r>
              <a:rPr lang="fr-FR" sz="1600" dirty="0"/>
              <a:t>Professions commerciales/gestion de la santé</a:t>
            </a:r>
          </a:p>
          <a:p>
            <a:pPr marL="900000" lvl="2" indent="-252000">
              <a:lnSpc>
                <a:spcPts val="2200"/>
              </a:lnSpc>
              <a:spcAft>
                <a:spcPts val="200"/>
              </a:spcAft>
              <a:buClr>
                <a:srgbClr val="D6851B"/>
              </a:buClr>
              <a:buSzPct val="65000"/>
              <a:buFont typeface="Wingdings 3" panose="05040102010807070707" pitchFamily="18" charset="2"/>
              <a:buChar char=""/>
            </a:pPr>
            <a:r>
              <a:rPr lang="fr-FR" sz="1600" dirty="0"/>
              <a:t>Technicien·ne·s du secteur de la santé</a:t>
            </a:r>
          </a:p>
        </p:txBody>
      </p:sp>
      <p:pic>
        <p:nvPicPr>
          <p:cNvPr id="7" name="Grafik 6">
            <a:extLst>
              <a:ext uri="{FF2B5EF4-FFF2-40B4-BE49-F238E27FC236}">
                <a16:creationId xmlns:a16="http://schemas.microsoft.com/office/drawing/2014/main" id="{40F26427-CC85-4EF7-84CF-DA0EA859D7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2748" y="2969599"/>
            <a:ext cx="1454850" cy="1075982"/>
          </a:xfrm>
          <a:prstGeom prst="rect">
            <a:avLst/>
          </a:prstGeom>
        </p:spPr>
      </p:pic>
    </p:spTree>
    <p:extLst>
      <p:ext uri="{BB962C8B-B14F-4D97-AF65-F5344CB8AC3E}">
        <p14:creationId xmlns:p14="http://schemas.microsoft.com/office/powerpoint/2010/main" val="4089553832"/>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fr-FR" dirty="0"/>
              <a:t>5.</a:t>
            </a:r>
            <a:r>
              <a:rPr lang="fr-FR" noProof="0" dirty="0">
                <a:solidFill>
                  <a:srgbClr val="D6851B"/>
                </a:solidFill>
              </a:rPr>
              <a:t> </a:t>
            </a:r>
            <a:r>
              <a:rPr lang="fr-FR" dirty="0"/>
              <a:t>Formations en école</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1" y="1469027"/>
            <a:ext cx="6157913" cy="2753574"/>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fr-FR" sz="1600" b="1" dirty="0"/>
              <a:t>Environ 50 professions </a:t>
            </a:r>
            <a:r>
              <a:rPr lang="fr-FR" sz="1600" dirty="0"/>
              <a:t>avec composante pratique importante, par exemple dans les domaines suivants :</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Assistant·e technique en audiovisuel</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Assistant·e technique dans les domaines</a:t>
            </a:r>
            <a:br>
              <a:rPr lang="fr-FR" sz="1600" dirty="0"/>
            </a:br>
            <a:r>
              <a:rPr lang="fr-FR" sz="1600" dirty="0"/>
              <a:t>pharmaceutique, chimique ou biologique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Assistant·e technique dans les techniques de l’information</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Assistant·e en technique opérationnelle de navigation </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Assistant·e commercial·e en gestion</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Assistant·e en gestion européenne</a:t>
            </a:r>
          </a:p>
          <a:p>
            <a:pPr>
              <a:lnSpc>
                <a:spcPts val="2200"/>
              </a:lnSpc>
              <a:spcAft>
                <a:spcPts val="200"/>
              </a:spcAft>
              <a:buClr>
                <a:srgbClr val="D6851B"/>
              </a:buClr>
              <a:buSzPct val="65000"/>
            </a:pPr>
            <a:endParaRPr lang="de-DE" sz="1600" dirty="0"/>
          </a:p>
        </p:txBody>
      </p:sp>
      <p:sp>
        <p:nvSpPr>
          <p:cNvPr id="21" name="Textfeld 20">
            <a:extLst>
              <a:ext uri="{FF2B5EF4-FFF2-40B4-BE49-F238E27FC236}">
                <a16:creationId xmlns:a16="http://schemas.microsoft.com/office/drawing/2014/main" id="{1809584F-5E4E-42CE-9985-256624369F4A}"/>
              </a:ext>
            </a:extLst>
          </p:cNvPr>
          <p:cNvSpPr txBox="1">
            <a:spLocks noChangeArrowheads="1"/>
          </p:cNvSpPr>
          <p:nvPr/>
        </p:nvSpPr>
        <p:spPr bwMode="auto">
          <a:xfrm>
            <a:off x="658813" y="4801770"/>
            <a:ext cx="9074151" cy="714793"/>
          </a:xfrm>
          <a:prstGeom prst="rect">
            <a:avLst/>
          </a:prstGeom>
          <a:solidFill>
            <a:srgbClr val="FBF3E8"/>
          </a:solidFill>
          <a:ln w="19050">
            <a:noFill/>
            <a:miter lim="800000"/>
            <a:headEnd/>
            <a:tailEnd/>
          </a:ln>
        </p:spPr>
        <p:txBody>
          <a:bodyPr wrap="square" lIns="144000" tIns="72000" rIns="144000" bIns="72000">
            <a:spAutoFit/>
          </a:bodyPr>
          <a:lstStyle>
            <a:lvl1pPr eaLnBrk="0" hangingPunct="0">
              <a:defRPr sz="900">
                <a:solidFill>
                  <a:schemeClr val="tx1"/>
                </a:solidFill>
                <a:latin typeface="Arial" charset="0"/>
                <a:cs typeface="Arial" charset="0"/>
              </a:defRPr>
            </a:lvl1pPr>
            <a:lvl2pPr marL="742950" indent="-285750" eaLnBrk="0" hangingPunct="0">
              <a:defRPr sz="900">
                <a:solidFill>
                  <a:schemeClr val="tx1"/>
                </a:solidFill>
                <a:latin typeface="Arial" charset="0"/>
                <a:cs typeface="Arial" charset="0"/>
              </a:defRPr>
            </a:lvl2pPr>
            <a:lvl3pPr marL="1143000" indent="-228600" eaLnBrk="0" hangingPunct="0">
              <a:defRPr sz="900">
                <a:solidFill>
                  <a:schemeClr val="tx1"/>
                </a:solidFill>
                <a:latin typeface="Arial" charset="0"/>
                <a:cs typeface="Arial" charset="0"/>
              </a:defRPr>
            </a:lvl3pPr>
            <a:lvl4pPr marL="1600200" indent="-228600" eaLnBrk="0" hangingPunct="0">
              <a:defRPr sz="900">
                <a:solidFill>
                  <a:schemeClr val="tx1"/>
                </a:solidFill>
                <a:latin typeface="Arial" charset="0"/>
                <a:cs typeface="Arial" charset="0"/>
              </a:defRPr>
            </a:lvl4pPr>
            <a:lvl5pPr marL="2057400" indent="-228600" eaLnBrk="0" hangingPunct="0">
              <a:defRPr sz="900">
                <a:solidFill>
                  <a:schemeClr val="tx1"/>
                </a:solidFill>
                <a:latin typeface="Arial" charset="0"/>
                <a:cs typeface="Arial" charset="0"/>
              </a:defRPr>
            </a:lvl5pPr>
            <a:lvl6pPr marL="2514600" indent="-228600" eaLnBrk="0" fontAlgn="base" hangingPunct="0">
              <a:spcBef>
                <a:spcPct val="0"/>
              </a:spcBef>
              <a:spcAft>
                <a:spcPct val="0"/>
              </a:spcAft>
              <a:defRPr sz="900">
                <a:solidFill>
                  <a:schemeClr val="tx1"/>
                </a:solidFill>
                <a:latin typeface="Arial" charset="0"/>
                <a:cs typeface="Arial" charset="0"/>
              </a:defRPr>
            </a:lvl6pPr>
            <a:lvl7pPr marL="2971800" indent="-228600" eaLnBrk="0" fontAlgn="base" hangingPunct="0">
              <a:spcBef>
                <a:spcPct val="0"/>
              </a:spcBef>
              <a:spcAft>
                <a:spcPct val="0"/>
              </a:spcAft>
              <a:defRPr sz="900">
                <a:solidFill>
                  <a:schemeClr val="tx1"/>
                </a:solidFill>
                <a:latin typeface="Arial" charset="0"/>
                <a:cs typeface="Arial" charset="0"/>
              </a:defRPr>
            </a:lvl7pPr>
            <a:lvl8pPr marL="3429000" indent="-228600" eaLnBrk="0" fontAlgn="base" hangingPunct="0">
              <a:spcBef>
                <a:spcPct val="0"/>
              </a:spcBef>
              <a:spcAft>
                <a:spcPct val="0"/>
              </a:spcAft>
              <a:defRPr sz="900">
                <a:solidFill>
                  <a:schemeClr val="tx1"/>
                </a:solidFill>
                <a:latin typeface="Arial" charset="0"/>
                <a:cs typeface="Arial" charset="0"/>
              </a:defRPr>
            </a:lvl8pPr>
            <a:lvl9pPr marL="3886200" indent="-228600" eaLnBrk="0" fontAlgn="base" hangingPunct="0">
              <a:spcBef>
                <a:spcPct val="0"/>
              </a:spcBef>
              <a:spcAft>
                <a:spcPct val="0"/>
              </a:spcAft>
              <a:defRPr sz="900">
                <a:solidFill>
                  <a:schemeClr val="tx1"/>
                </a:solidFill>
                <a:latin typeface="Arial" charset="0"/>
                <a:cs typeface="Arial" charset="0"/>
              </a:defRPr>
            </a:lvl9pPr>
          </a:lstStyle>
          <a:p>
            <a:pPr lvl="0" eaLnBrk="1" hangingPunct="1">
              <a:spcAft>
                <a:spcPts val="600"/>
              </a:spcAft>
            </a:pPr>
            <a:r>
              <a:rPr lang="fr-FR" sz="1600" b="1" dirty="0">
                <a:solidFill>
                  <a:prstClr val="black"/>
                </a:solidFill>
                <a:latin typeface="Calibri" panose="020F0502020204030204"/>
                <a:cs typeface="+mn-cs"/>
              </a:rPr>
              <a:t>Durée de la formation : </a:t>
            </a:r>
            <a:r>
              <a:rPr lang="fr-FR" sz="1600" dirty="0">
                <a:solidFill>
                  <a:prstClr val="black"/>
                </a:solidFill>
                <a:latin typeface="Calibri" panose="020F0502020204030204"/>
                <a:cs typeface="+mn-cs"/>
              </a:rPr>
              <a:t>de 1 à 3 ans (formation à plein temps ou à temps partiel).</a:t>
            </a:r>
          </a:p>
          <a:p>
            <a:pPr lvl="0" eaLnBrk="1" hangingPunct="1">
              <a:spcAft>
                <a:spcPts val="600"/>
              </a:spcAft>
            </a:pPr>
            <a:r>
              <a:rPr lang="fr-FR" sz="1600" b="1" dirty="0">
                <a:solidFill>
                  <a:prstClr val="black"/>
                </a:solidFill>
                <a:latin typeface="Calibri" panose="020F0502020204030204"/>
                <a:cs typeface="+mn-cs"/>
              </a:rPr>
              <a:t>Accès : </a:t>
            </a:r>
            <a:r>
              <a:rPr lang="fr-FR" sz="1600" b="1" dirty="0">
                <a:solidFill>
                  <a:srgbClr val="D6851B"/>
                </a:solidFill>
                <a:latin typeface="Calibri" panose="020F0502020204030204"/>
                <a:cs typeface="+mn-cs"/>
              </a:rPr>
              <a:t>brevet du premier cycle, principalement (Mittlerer Schulabschluss)</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Autres professions :</a:t>
            </a:r>
          </a:p>
        </p:txBody>
      </p:sp>
      <p:sp>
        <p:nvSpPr>
          <p:cNvPr id="2" name="Rechteck 1">
            <a:extLst>
              <a:ext uri="{FF2B5EF4-FFF2-40B4-BE49-F238E27FC236}">
                <a16:creationId xmlns:a16="http://schemas.microsoft.com/office/drawing/2014/main" id="{26388FB5-88D3-486E-B554-980BFDC08511}"/>
              </a:ext>
            </a:extLst>
          </p:cNvPr>
          <p:cNvSpPr/>
          <p:nvPr/>
        </p:nvSpPr>
        <p:spPr>
          <a:xfrm>
            <a:off x="6729252" y="2035028"/>
            <a:ext cx="5157947" cy="2768963"/>
          </a:xfrm>
          <a:prstGeom prst="rect">
            <a:avLst/>
          </a:prstGeom>
        </p:spPr>
        <p:txBody>
          <a:bodyPr wrap="square">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fr-FR" sz="1600" dirty="0"/>
              <a:t>Secrétaire en affaires européennes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Professionnel·le·s spécialisé·e·s en gestion hôtelière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Professions d’assistant·e·s dans le domaine des soins</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Assistant·e social·e</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Professions créatives (par exemple céramiste, designer)</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Professions dans le domaine du sport (par exemple artiste de cirque, danseur·euse, professeur·e de gymnastique)</a:t>
            </a:r>
          </a:p>
          <a:p>
            <a:pPr marL="285750" indent="-285750">
              <a:lnSpc>
                <a:spcPts val="2200"/>
              </a:lnSpc>
              <a:spcAft>
                <a:spcPts val="200"/>
              </a:spcAft>
              <a:buClr>
                <a:srgbClr val="D6851B"/>
              </a:buClr>
              <a:buSzPct val="65000"/>
              <a:buFont typeface="Wingdings 3" panose="05040102010807070707" pitchFamily="18" charset="2"/>
              <a:buChar char=""/>
            </a:pPr>
            <a:endParaRPr lang="de-DE" sz="1600" dirty="0"/>
          </a:p>
        </p:txBody>
      </p:sp>
    </p:spTree>
    <p:extLst>
      <p:ext uri="{BB962C8B-B14F-4D97-AF65-F5344CB8AC3E}">
        <p14:creationId xmlns:p14="http://schemas.microsoft.com/office/powerpoint/2010/main" val="2428182101"/>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Voies d’accès à la formation professionnelle supérieure</a:t>
            </a:r>
          </a:p>
          <a:p>
            <a:endParaRPr lang="de-DE" sz="2000" dirty="0"/>
          </a:p>
        </p:txBody>
      </p:sp>
      <p:pic>
        <p:nvPicPr>
          <p:cNvPr id="6" name="Grafik 5">
            <a:extLst>
              <a:ext uri="{FF2B5EF4-FFF2-40B4-BE49-F238E27FC236}">
                <a16:creationId xmlns:a16="http://schemas.microsoft.com/office/drawing/2014/main" id="{CC018010-DB65-4785-B9D5-3A33009967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02445" y="3558047"/>
            <a:ext cx="1121139" cy="2386014"/>
          </a:xfrm>
          <a:prstGeom prst="rect">
            <a:avLst/>
          </a:prstGeom>
        </p:spPr>
      </p:pic>
      <p:sp>
        <p:nvSpPr>
          <p:cNvPr id="8" name="Textplatzhalter 3">
            <a:extLst>
              <a:ext uri="{FF2B5EF4-FFF2-40B4-BE49-F238E27FC236}">
                <a16:creationId xmlns:a16="http://schemas.microsoft.com/office/drawing/2014/main" id="{BE55CB87-1106-45F8-8E99-CA8BEFE37703}"/>
              </a:ext>
            </a:extLst>
          </p:cNvPr>
          <p:cNvSpPr txBox="1">
            <a:spLocks/>
          </p:cNvSpPr>
          <p:nvPr/>
        </p:nvSpPr>
        <p:spPr>
          <a:xfrm>
            <a:off x="658812" y="2205038"/>
            <a:ext cx="3599999" cy="718897"/>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dirty="0">
                <a:solidFill>
                  <a:schemeClr val="tx1"/>
                </a:solidFill>
                <a:latin typeface="+mn-lt"/>
              </a:rPr>
              <a:t>400 heures d’apprentissage</a:t>
            </a:r>
          </a:p>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dirty="0">
                <a:solidFill>
                  <a:schemeClr val="tx1"/>
                </a:solidFill>
                <a:latin typeface="+mn-lt"/>
              </a:rPr>
              <a:t>essentiellement dans le secteur des TI </a:t>
            </a:r>
          </a:p>
        </p:txBody>
      </p:sp>
      <p:sp>
        <p:nvSpPr>
          <p:cNvPr id="9" name="Textplatzhalter 3">
            <a:extLst>
              <a:ext uri="{FF2B5EF4-FFF2-40B4-BE49-F238E27FC236}">
                <a16:creationId xmlns:a16="http://schemas.microsoft.com/office/drawing/2014/main" id="{AE453899-D478-4F7A-8BD2-CD821857EEBD}"/>
              </a:ext>
            </a:extLst>
          </p:cNvPr>
          <p:cNvSpPr txBox="1">
            <a:spLocks/>
          </p:cNvSpPr>
          <p:nvPr/>
        </p:nvSpPr>
        <p:spPr>
          <a:xfrm>
            <a:off x="658812" y="1560918"/>
            <a:ext cx="3600000" cy="563323"/>
          </a:xfrm>
          <a:prstGeom prst="rect">
            <a:avLst/>
          </a:prstGeom>
          <a:solidFill>
            <a:srgbClr val="D6851B"/>
          </a:solidFill>
        </p:spPr>
        <p:txBody>
          <a:bodyPr vert="horz" wrap="square" lIns="72000" tIns="144000" rIns="72000" bIns="144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200"/>
              </a:lnSpc>
              <a:spcAft>
                <a:spcPts val="200"/>
              </a:spcAft>
              <a:buClr>
                <a:srgbClr val="D6851B"/>
              </a:buClr>
              <a:buSzPct val="65000"/>
            </a:pPr>
            <a:r>
              <a:rPr lang="fr-FR" sz="1800" dirty="0"/>
              <a:t>Spécialiste certifié·e [CAC 5]</a:t>
            </a:r>
          </a:p>
        </p:txBody>
      </p:sp>
      <p:sp>
        <p:nvSpPr>
          <p:cNvPr id="13" name="Textplatzhalter 3">
            <a:extLst>
              <a:ext uri="{FF2B5EF4-FFF2-40B4-BE49-F238E27FC236}">
                <a16:creationId xmlns:a16="http://schemas.microsoft.com/office/drawing/2014/main" id="{8BA6E691-F99B-48B8-B286-58CCCAC3BBF1}"/>
              </a:ext>
            </a:extLst>
          </p:cNvPr>
          <p:cNvSpPr txBox="1">
            <a:spLocks/>
          </p:cNvSpPr>
          <p:nvPr/>
        </p:nvSpPr>
        <p:spPr>
          <a:xfrm>
            <a:off x="4308901" y="1560918"/>
            <a:ext cx="3832129" cy="540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fr-FR" sz="1800" dirty="0"/>
              <a:t>Bachelor Professional [CAC 6]</a:t>
            </a:r>
          </a:p>
        </p:txBody>
      </p:sp>
      <p:sp>
        <p:nvSpPr>
          <p:cNvPr id="14" name="Textplatzhalter 3">
            <a:extLst>
              <a:ext uri="{FF2B5EF4-FFF2-40B4-BE49-F238E27FC236}">
                <a16:creationId xmlns:a16="http://schemas.microsoft.com/office/drawing/2014/main" id="{41A70E3C-7FBF-4B05-B8D0-54A86DC34860}"/>
              </a:ext>
            </a:extLst>
          </p:cNvPr>
          <p:cNvSpPr txBox="1">
            <a:spLocks/>
          </p:cNvSpPr>
          <p:nvPr/>
        </p:nvSpPr>
        <p:spPr>
          <a:xfrm>
            <a:off x="4308901" y="2216740"/>
            <a:ext cx="3832129" cy="3636042"/>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dirty="0">
                <a:solidFill>
                  <a:schemeClr val="tx1"/>
                </a:solidFill>
                <a:latin typeface="+mn-lt"/>
              </a:rPr>
              <a:t>Possibilité d’accès après avoir atteint le niveau DQR 4</a:t>
            </a:r>
          </a:p>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spc="-20" dirty="0">
                <a:solidFill>
                  <a:schemeClr val="tx1"/>
                </a:solidFill>
                <a:latin typeface="+mn-lt"/>
              </a:rPr>
              <a:t>1 200 heures d’apprentissage au minimum</a:t>
            </a:r>
          </a:p>
          <a:p>
            <a:pPr marL="360000" lvl="0" indent="-252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b="1" dirty="0">
                <a:solidFill>
                  <a:schemeClr val="tx1"/>
                </a:solidFill>
                <a:latin typeface="+mn-lt"/>
              </a:rPr>
              <a:t>Brevet de maître artisan·e</a:t>
            </a:r>
          </a:p>
          <a:p>
            <a:pPr marL="684000" lvl="1" indent="-288000" defTabSz="914400">
              <a:lnSpc>
                <a:spcPts val="2200"/>
              </a:lnSpc>
              <a:spcBef>
                <a:spcPts val="0"/>
              </a:spcBef>
              <a:buClr>
                <a:srgbClr val="D6851B"/>
              </a:buClr>
              <a:buSzPct val="65000"/>
              <a:buFont typeface="Wingdings 3" panose="05040102010807070707" pitchFamily="18" charset="2"/>
              <a:buChar char=""/>
            </a:pPr>
            <a:r>
              <a:rPr lang="fr-FR" sz="1400" b="0" dirty="0">
                <a:latin typeface="+mn-lt"/>
              </a:rPr>
              <a:t>de 1 à 3,5 </a:t>
            </a:r>
            <a:r>
              <a:rPr lang="fr-FR" sz="1400" b="0" dirty="0">
                <a:solidFill>
                  <a:schemeClr val="tx1"/>
                </a:solidFill>
                <a:latin typeface="+mn-lt"/>
              </a:rPr>
              <a:t>ans</a:t>
            </a:r>
          </a:p>
          <a:p>
            <a:pPr marL="684000" lvl="1" indent="-288000" defTabSz="914400">
              <a:lnSpc>
                <a:spcPts val="2200"/>
              </a:lnSpc>
              <a:spcBef>
                <a:spcPts val="0"/>
              </a:spcBef>
              <a:buClr>
                <a:srgbClr val="D6851B"/>
              </a:buClr>
              <a:buSzPct val="65000"/>
              <a:buFont typeface="Wingdings 3" panose="05040102010807070707" pitchFamily="18" charset="2"/>
              <a:buChar char=""/>
            </a:pPr>
            <a:r>
              <a:rPr lang="fr-FR" sz="1400" b="0" dirty="0">
                <a:solidFill>
                  <a:schemeClr val="tx1"/>
                </a:solidFill>
                <a:latin typeface="+mn-lt"/>
              </a:rPr>
              <a:t>À plein temps ou en cours d’emploi</a:t>
            </a:r>
          </a:p>
          <a:p>
            <a:pPr marL="468000" lvl="0" indent="-360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b="1" dirty="0">
                <a:solidFill>
                  <a:schemeClr val="tx1"/>
                </a:solidFill>
                <a:latin typeface="+mn-lt"/>
              </a:rPr>
              <a:t>Technicien·ne</a:t>
            </a:r>
          </a:p>
          <a:p>
            <a:pPr marL="631825" lvl="1" indent="-273050" defTabSz="914400">
              <a:lnSpc>
                <a:spcPts val="2200"/>
              </a:lnSpc>
              <a:spcBef>
                <a:spcPts val="0"/>
              </a:spcBef>
              <a:buClr>
                <a:srgbClr val="D6851B"/>
              </a:buClr>
              <a:buSzPct val="65000"/>
              <a:buFont typeface="Wingdings 3" panose="05040102010807070707" pitchFamily="18" charset="2"/>
              <a:buChar char=""/>
            </a:pPr>
            <a:r>
              <a:rPr lang="fr-FR" sz="1400" b="0" dirty="0">
                <a:solidFill>
                  <a:schemeClr val="tx1"/>
                </a:solidFill>
                <a:latin typeface="+mn-lt"/>
              </a:rPr>
              <a:t>Différentes durées de formation</a:t>
            </a:r>
          </a:p>
          <a:p>
            <a:pPr marL="631825" lvl="1" indent="-273050" defTabSz="914400">
              <a:lnSpc>
                <a:spcPts val="2200"/>
              </a:lnSpc>
              <a:spcBef>
                <a:spcPts val="0"/>
              </a:spcBef>
              <a:buClr>
                <a:srgbClr val="D6851B"/>
              </a:buClr>
              <a:buSzPct val="65000"/>
              <a:buFont typeface="Wingdings 3" panose="05040102010807070707" pitchFamily="18" charset="2"/>
              <a:buChar char=""/>
            </a:pPr>
            <a:r>
              <a:rPr lang="fr-FR" sz="1400" b="0" dirty="0">
                <a:solidFill>
                  <a:schemeClr val="tx1"/>
                </a:solidFill>
                <a:latin typeface="+mn-lt"/>
              </a:rPr>
              <a:t>À plein temps ou en cours d’emploi</a:t>
            </a:r>
          </a:p>
          <a:p>
            <a:pPr marL="468000" lvl="0" indent="-360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b="1" dirty="0">
                <a:solidFill>
                  <a:schemeClr val="tx1"/>
                </a:solidFill>
                <a:latin typeface="+mn-lt"/>
              </a:rPr>
              <a:t>Gestionnaire spécialisé·e</a:t>
            </a:r>
          </a:p>
          <a:p>
            <a:pPr marL="719138" lvl="1" indent="-358775" defTabSz="914400">
              <a:lnSpc>
                <a:spcPts val="2200"/>
              </a:lnSpc>
              <a:spcBef>
                <a:spcPts val="0"/>
              </a:spcBef>
              <a:buClr>
                <a:srgbClr val="D6851B"/>
              </a:buClr>
              <a:buSzPct val="65000"/>
              <a:buFont typeface="Wingdings 3" panose="05040102010807070707" pitchFamily="18" charset="2"/>
              <a:buChar char=""/>
            </a:pPr>
            <a:r>
              <a:rPr lang="fr-FR" sz="1400" b="0" dirty="0">
                <a:solidFill>
                  <a:schemeClr val="tx1"/>
                </a:solidFill>
                <a:latin typeface="+mn-lt"/>
              </a:rPr>
              <a:t>Différentes durées de formation</a:t>
            </a:r>
          </a:p>
          <a:p>
            <a:pPr marL="719138" lvl="1" indent="-358775" defTabSz="914400">
              <a:lnSpc>
                <a:spcPts val="2200"/>
              </a:lnSpc>
              <a:spcBef>
                <a:spcPts val="0"/>
              </a:spcBef>
              <a:buClr>
                <a:srgbClr val="D6851B"/>
              </a:buClr>
              <a:buSzPct val="65000"/>
              <a:buFont typeface="Wingdings 3" panose="05040102010807070707" pitchFamily="18" charset="2"/>
              <a:buChar char=""/>
            </a:pPr>
            <a:r>
              <a:rPr lang="fr-FR" sz="1400" b="0" dirty="0">
                <a:solidFill>
                  <a:schemeClr val="tx1"/>
                </a:solidFill>
                <a:latin typeface="+mn-lt"/>
              </a:rPr>
              <a:t>À plein temps ou en cours d’emploi</a:t>
            </a:r>
            <a:endParaRPr lang="fr-FR" sz="1200" b="0" dirty="0">
              <a:solidFill>
                <a:schemeClr val="tx1"/>
              </a:solidFill>
              <a:latin typeface="+mn-lt"/>
            </a:endParaRPr>
          </a:p>
        </p:txBody>
      </p:sp>
      <p:sp>
        <p:nvSpPr>
          <p:cNvPr id="15" name="Textplatzhalter 3">
            <a:extLst>
              <a:ext uri="{FF2B5EF4-FFF2-40B4-BE49-F238E27FC236}">
                <a16:creationId xmlns:a16="http://schemas.microsoft.com/office/drawing/2014/main" id="{420C4352-C66B-410A-BBF5-401F27134B01}"/>
              </a:ext>
            </a:extLst>
          </p:cNvPr>
          <p:cNvSpPr txBox="1">
            <a:spLocks/>
          </p:cNvSpPr>
          <p:nvPr/>
        </p:nvSpPr>
        <p:spPr>
          <a:xfrm>
            <a:off x="8184575" y="2195973"/>
            <a:ext cx="3528000" cy="1283154"/>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360000" indent="-252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dirty="0">
                <a:solidFill>
                  <a:schemeClr val="tx1"/>
                </a:solidFill>
                <a:latin typeface="+mn-lt"/>
              </a:rPr>
              <a:t>Possibilité d’accès après avoir atteint le niveau DQR 6</a:t>
            </a:r>
          </a:p>
          <a:p>
            <a:pPr marL="360000" indent="-252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dirty="0">
                <a:solidFill>
                  <a:schemeClr val="tx1"/>
                </a:solidFill>
                <a:latin typeface="+mn-lt"/>
              </a:rPr>
              <a:t>1 600 heures d’apprentissage au minimum</a:t>
            </a:r>
          </a:p>
        </p:txBody>
      </p:sp>
      <p:sp>
        <p:nvSpPr>
          <p:cNvPr id="16" name="Textplatzhalter 3">
            <a:extLst>
              <a:ext uri="{FF2B5EF4-FFF2-40B4-BE49-F238E27FC236}">
                <a16:creationId xmlns:a16="http://schemas.microsoft.com/office/drawing/2014/main" id="{A2FC6EBC-975A-4492-820C-C532F9DF48A0}"/>
              </a:ext>
            </a:extLst>
          </p:cNvPr>
          <p:cNvSpPr txBox="1">
            <a:spLocks/>
          </p:cNvSpPr>
          <p:nvPr/>
        </p:nvSpPr>
        <p:spPr>
          <a:xfrm>
            <a:off x="8184575" y="1563013"/>
            <a:ext cx="3528000" cy="563323"/>
          </a:xfrm>
          <a:prstGeom prst="rect">
            <a:avLst/>
          </a:prstGeom>
          <a:solidFill>
            <a:srgbClr val="D6851B"/>
          </a:solidFill>
        </p:spPr>
        <p:txBody>
          <a:bodyPr vert="horz" wrap="square" lIns="72000" tIns="144000" rIns="72000" bIns="144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200"/>
              </a:lnSpc>
              <a:spcAft>
                <a:spcPts val="200"/>
              </a:spcAft>
              <a:buClr>
                <a:srgbClr val="D6851B"/>
              </a:buClr>
              <a:buSzPct val="65000"/>
            </a:pPr>
            <a:r>
              <a:rPr lang="fr-FR" sz="1800" dirty="0"/>
              <a:t>Master Professional [CAC 7]</a:t>
            </a:r>
          </a:p>
        </p:txBody>
      </p:sp>
      <p:sp>
        <p:nvSpPr>
          <p:cNvPr id="5" name="Titel 3">
            <a:extLst>
              <a:ext uri="{FF2B5EF4-FFF2-40B4-BE49-F238E27FC236}">
                <a16:creationId xmlns:a16="http://schemas.microsoft.com/office/drawing/2014/main" id="{5F70DD7B-5429-5FBA-264A-E2B978FA4250}"/>
              </a:ext>
            </a:extLst>
          </p:cNvPr>
          <p:cNvSpPr>
            <a:spLocks noGrp="1"/>
          </p:cNvSpPr>
          <p:nvPr>
            <p:ph type="title"/>
          </p:nvPr>
        </p:nvSpPr>
        <p:spPr>
          <a:xfrm>
            <a:off x="658812" y="296863"/>
            <a:ext cx="9000000" cy="446715"/>
          </a:xfrm>
        </p:spPr>
        <p:txBody>
          <a:bodyPr>
            <a:normAutofit/>
          </a:bodyPr>
          <a:lstStyle/>
          <a:p>
            <a:r>
              <a:rPr lang="fr-FR" dirty="0"/>
              <a:t>6</a:t>
            </a:r>
            <a:r>
              <a:rPr lang="fr-FR" noProof="0" dirty="0">
                <a:solidFill>
                  <a:srgbClr val="D6851B"/>
                </a:solidFill>
              </a:rPr>
              <a:t>. </a:t>
            </a:r>
            <a:r>
              <a:rPr lang="fr-FR" dirty="0"/>
              <a:t>Possibilités de formation continue et de promotion professionnelle</a:t>
            </a:r>
          </a:p>
        </p:txBody>
      </p:sp>
    </p:spTree>
    <p:extLst>
      <p:ext uri="{BB962C8B-B14F-4D97-AF65-F5344CB8AC3E}">
        <p14:creationId xmlns:p14="http://schemas.microsoft.com/office/powerpoint/2010/main" val="414440421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173575"/>
            <a:ext cx="9000000" cy="446715"/>
          </a:xfrm>
        </p:spPr>
        <p:txBody>
          <a:bodyPr>
            <a:noAutofit/>
          </a:bodyPr>
          <a:lstStyle/>
          <a:p>
            <a:r>
              <a:rPr lang="fr-FR" sz="3600" noProof="0" dirty="0">
                <a:solidFill>
                  <a:srgbClr val="D6851B"/>
                </a:solidFill>
              </a:rPr>
              <a:t>Contenu</a:t>
            </a:r>
          </a:p>
        </p:txBody>
      </p:sp>
      <p:sp>
        <p:nvSpPr>
          <p:cNvPr id="12" name="Textfeld 11">
            <a:extLst>
              <a:ext uri="{FF2B5EF4-FFF2-40B4-BE49-F238E27FC236}">
                <a16:creationId xmlns:a16="http://schemas.microsoft.com/office/drawing/2014/main" id="{EF5F9F5E-ECA7-4F0F-8CB4-6E016A211F75}"/>
              </a:ext>
            </a:extLst>
          </p:cNvPr>
          <p:cNvSpPr txBox="1"/>
          <p:nvPr/>
        </p:nvSpPr>
        <p:spPr>
          <a:xfrm>
            <a:off x="658812" y="1573553"/>
            <a:ext cx="7528844" cy="2616101"/>
          </a:xfrm>
          <a:prstGeom prst="rect">
            <a:avLst/>
          </a:prstGeom>
          <a:noFill/>
        </p:spPr>
        <p:txBody>
          <a:bodyPr wrap="square" lIns="0" tIns="0" rIns="0" bIns="0" rtlCol="0">
            <a:spAutoFit/>
          </a:bodyPr>
          <a:lstStyle/>
          <a:p>
            <a:pPr indent="-360000">
              <a:lnSpc>
                <a:spcPts val="2400"/>
              </a:lnSpc>
              <a:spcAft>
                <a:spcPts val="1200"/>
              </a:spcAft>
              <a:buFont typeface="+mj-lt"/>
              <a:buAutoNum type="arabicPeriod"/>
            </a:pPr>
            <a:r>
              <a:rPr lang="fr-FR" sz="2000" dirty="0">
                <a:latin typeface="+mj-lt"/>
              </a:rPr>
              <a:t>Champs professionnels en Allemagne</a:t>
            </a:r>
          </a:p>
          <a:p>
            <a:pPr indent="-360000">
              <a:lnSpc>
                <a:spcPts val="2400"/>
              </a:lnSpc>
              <a:spcAft>
                <a:spcPts val="1200"/>
              </a:spcAft>
              <a:buFont typeface="+mj-lt"/>
              <a:buAutoNum type="arabicPeriod"/>
            </a:pPr>
            <a:r>
              <a:rPr lang="fr-FR" sz="2000" dirty="0">
                <a:latin typeface="+mj-lt"/>
              </a:rPr>
              <a:t>Le cadre allemand des certifications (CAC)</a:t>
            </a:r>
          </a:p>
          <a:p>
            <a:pPr indent="-360000">
              <a:lnSpc>
                <a:spcPts val="2400"/>
              </a:lnSpc>
              <a:spcAft>
                <a:spcPts val="1200"/>
              </a:spcAft>
              <a:buFont typeface="+mj-lt"/>
              <a:buAutoNum type="arabicPeriod"/>
            </a:pPr>
            <a:r>
              <a:rPr lang="fr-FR" sz="2000" dirty="0">
                <a:latin typeface="+mj-lt"/>
              </a:rPr>
              <a:t>Deux types de formation professionnelle initiale</a:t>
            </a:r>
          </a:p>
          <a:p>
            <a:pPr indent="-360000">
              <a:lnSpc>
                <a:spcPts val="2400"/>
              </a:lnSpc>
              <a:spcAft>
                <a:spcPts val="1200"/>
              </a:spcAft>
              <a:buFont typeface="+mj-lt"/>
              <a:buAutoNum type="arabicPeriod"/>
            </a:pPr>
            <a:r>
              <a:rPr lang="fr-FR" sz="2000" dirty="0">
                <a:latin typeface="+mj-lt"/>
              </a:rPr>
              <a:t>Formation en entreprise en alternance</a:t>
            </a:r>
          </a:p>
          <a:p>
            <a:pPr indent="-360000">
              <a:lnSpc>
                <a:spcPts val="2400"/>
              </a:lnSpc>
              <a:spcAft>
                <a:spcPts val="1200"/>
              </a:spcAft>
              <a:buFont typeface="+mj-lt"/>
              <a:buAutoNum type="arabicPeriod"/>
            </a:pPr>
            <a:r>
              <a:rPr lang="fr-FR" sz="2000" dirty="0">
                <a:latin typeface="+mj-lt"/>
              </a:rPr>
              <a:t>Formations en école</a:t>
            </a:r>
          </a:p>
          <a:p>
            <a:pPr indent="-360000">
              <a:lnSpc>
                <a:spcPts val="2400"/>
              </a:lnSpc>
              <a:spcAft>
                <a:spcPts val="1200"/>
              </a:spcAft>
              <a:buFont typeface="+mj-lt"/>
              <a:buAutoNum type="arabicPeriod"/>
            </a:pPr>
            <a:r>
              <a:rPr lang="fr-FR" sz="2000" dirty="0">
                <a:latin typeface="+mj-lt"/>
              </a:rPr>
              <a:t>Possibilités de formation continue et de promotion professionnelle</a:t>
            </a:r>
          </a:p>
        </p:txBody>
      </p:sp>
    </p:spTree>
    <p:extLst>
      <p:ext uri="{BB962C8B-B14F-4D97-AF65-F5344CB8AC3E}">
        <p14:creationId xmlns:p14="http://schemas.microsoft.com/office/powerpoint/2010/main" val="28186936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fr-FR" dirty="0"/>
              <a:t>6</a:t>
            </a:r>
            <a:r>
              <a:rPr lang="fr-FR" noProof="0" dirty="0">
                <a:solidFill>
                  <a:srgbClr val="D6851B"/>
                </a:solidFill>
              </a:rPr>
              <a:t>. </a:t>
            </a:r>
            <a:r>
              <a:rPr lang="fr-FR" dirty="0"/>
              <a:t>Possibilités de formation continue et de promotion professionnelle</a:t>
            </a:r>
          </a:p>
        </p:txBody>
      </p:sp>
      <p:sp>
        <p:nvSpPr>
          <p:cNvPr id="18" name="Textfeld 17">
            <a:extLst>
              <a:ext uri="{FF2B5EF4-FFF2-40B4-BE49-F238E27FC236}">
                <a16:creationId xmlns:a16="http://schemas.microsoft.com/office/drawing/2014/main" id="{93895ECE-A2BD-A8E4-DF73-A7331654D3D7}"/>
              </a:ext>
            </a:extLst>
          </p:cNvPr>
          <p:cNvSpPr txBox="1"/>
          <p:nvPr/>
        </p:nvSpPr>
        <p:spPr>
          <a:xfrm>
            <a:off x="658810" y="1469027"/>
            <a:ext cx="10379303" cy="3574312"/>
          </a:xfrm>
          <a:prstGeom prst="rect">
            <a:avLst/>
          </a:prstGeom>
          <a:noFill/>
        </p:spPr>
        <p:txBody>
          <a:bodyPr wrap="square" lIns="0" tIns="0" rIns="0" bIns="0">
            <a:spAutoFit/>
          </a:bodyPr>
          <a:lstStyle/>
          <a:p>
            <a:pPr>
              <a:lnSpc>
                <a:spcPts val="2200"/>
              </a:lnSpc>
              <a:spcBef>
                <a:spcPts val="600"/>
              </a:spcBef>
              <a:spcAft>
                <a:spcPts val="600"/>
              </a:spcAft>
              <a:buClr>
                <a:srgbClr val="D6851B"/>
              </a:buClr>
              <a:buSzPct val="65000"/>
            </a:pPr>
            <a:r>
              <a:rPr lang="fr-FR" sz="1600" dirty="0"/>
              <a:t>Passage de la formation professionnelle à la formation universitaire sans droit d’accès aux études supérieures</a:t>
            </a:r>
          </a:p>
          <a:p>
            <a:pPr marL="285750" indent="-285750">
              <a:lnSpc>
                <a:spcPts val="2200"/>
              </a:lnSpc>
              <a:spcBef>
                <a:spcPts val="600"/>
              </a:spcBef>
              <a:spcAft>
                <a:spcPts val="200"/>
              </a:spcAft>
              <a:buClr>
                <a:srgbClr val="D6851B"/>
              </a:buClr>
              <a:buSzPct val="65000"/>
              <a:buFont typeface="Wingdings 3" panose="05040102010807070707" pitchFamily="18" charset="2"/>
              <a:buChar char=""/>
            </a:pPr>
            <a:r>
              <a:rPr lang="fr-FR" sz="1600" dirty="0"/>
              <a:t>Accès grâce à une formation de promotion professionnelle</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fr-FR" sz="1600" dirty="0"/>
              <a:t>Par ex. brevet de maître artisan·e (Bachelor Professional) ou diplôme de formation continue comparable au titre de la loi BBiG ou du code HwO, ou dans le domaine des professions de la santé réglementées par la législation des Länder</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fr-FR" sz="1600" dirty="0"/>
              <a:t>Droit d’accès général aux études supérieures</a:t>
            </a:r>
          </a:p>
          <a:p>
            <a:pPr marL="285750" indent="-285750">
              <a:lnSpc>
                <a:spcPts val="2200"/>
              </a:lnSpc>
              <a:spcBef>
                <a:spcPts val="600"/>
              </a:spcBef>
              <a:spcAft>
                <a:spcPts val="200"/>
              </a:spcAft>
              <a:buClr>
                <a:srgbClr val="D6851B"/>
              </a:buClr>
              <a:buSzPct val="65000"/>
              <a:buFont typeface="Wingdings 3" panose="05040102010807070707" pitchFamily="18" charset="2"/>
              <a:buChar char=""/>
            </a:pPr>
            <a:r>
              <a:rPr lang="fr-FR" sz="1600" dirty="0"/>
              <a:t>Accès grâce à une formation professionnelle et une activité professionnelle correspondantes sur le plan technique</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fr-FR" sz="1600" dirty="0"/>
              <a:t>Formation professionnelle de deux ans au minimum, ensuite au moins trois ans d’expérience dans le métier de formation ou dans un métier correspondant, sur le plan technique, à la formation professionnelle suivie</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fr-FR" sz="1600" dirty="0"/>
              <a:t>Entretien de conseil, examen d’accès ou études à titre d’essai requis le cas échéant</a:t>
            </a:r>
          </a:p>
          <a:p>
            <a:pPr marL="612000" lvl="1" indent="-252000">
              <a:lnSpc>
                <a:spcPts val="2200"/>
              </a:lnSpc>
              <a:spcBef>
                <a:spcPts val="600"/>
              </a:spcBef>
              <a:spcAft>
                <a:spcPts val="200"/>
              </a:spcAft>
              <a:buClr>
                <a:srgbClr val="D6851B"/>
              </a:buClr>
              <a:buSzPct val="65000"/>
              <a:buFont typeface="Wingdings 3" panose="05040102010807070707" pitchFamily="18" charset="2"/>
              <a:buChar char=""/>
            </a:pPr>
            <a:r>
              <a:rPr lang="fr-FR" sz="1600" dirty="0"/>
              <a:t>Accès à un cursus d’études correspondant au diplôme professionnel/à l’activité professionnelle sur le plan technique</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Passage au cursus de formation universitaire</a:t>
            </a:r>
          </a:p>
        </p:txBody>
      </p:sp>
    </p:spTree>
    <p:extLst>
      <p:ext uri="{BB962C8B-B14F-4D97-AF65-F5344CB8AC3E}">
        <p14:creationId xmlns:p14="http://schemas.microsoft.com/office/powerpoint/2010/main" val="2214955548"/>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normAutofit/>
          </a:bodyPr>
          <a:lstStyle/>
          <a:p>
            <a:r>
              <a:rPr lang="fr-FR" dirty="0"/>
              <a:t>6</a:t>
            </a:r>
            <a:r>
              <a:rPr lang="fr-FR" noProof="0" dirty="0">
                <a:solidFill>
                  <a:srgbClr val="D6851B"/>
                </a:solidFill>
              </a:rPr>
              <a:t>. </a:t>
            </a:r>
            <a:r>
              <a:rPr lang="fr-FR" dirty="0"/>
              <a:t>Possibilités de formation continue et de promotion professionnelle</a:t>
            </a:r>
          </a:p>
        </p:txBody>
      </p:sp>
      <p:sp>
        <p:nvSpPr>
          <p:cNvPr id="24" name="Textplatzhalter 7">
            <a:extLst>
              <a:ext uri="{FF2B5EF4-FFF2-40B4-BE49-F238E27FC236}">
                <a16:creationId xmlns:a16="http://schemas.microsoft.com/office/drawing/2014/main" id="{9113D9D3-B176-4A52-9D75-C20BE5690D49}"/>
              </a:ext>
            </a:extLst>
          </p:cNvPr>
          <p:cNvSpPr>
            <a:spLocks noGrp="1"/>
          </p:cNvSpPr>
          <p:nvPr/>
        </p:nvSpPr>
        <p:spPr>
          <a:xfrm>
            <a:off x="658813" y="822743"/>
            <a:ext cx="11053762" cy="435462"/>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Autres voies d’accès à la formation continue</a:t>
            </a:r>
          </a:p>
        </p:txBody>
      </p:sp>
      <p:sp>
        <p:nvSpPr>
          <p:cNvPr id="5" name="Rechteck: abgerundete Ecken 4">
            <a:extLst>
              <a:ext uri="{FF2B5EF4-FFF2-40B4-BE49-F238E27FC236}">
                <a16:creationId xmlns:a16="http://schemas.microsoft.com/office/drawing/2014/main" id="{65E17E19-A1FA-4EC5-BADD-810EC0C94935}"/>
              </a:ext>
            </a:extLst>
          </p:cNvPr>
          <p:cNvSpPr/>
          <p:nvPr/>
        </p:nvSpPr>
        <p:spPr>
          <a:xfrm>
            <a:off x="658813" y="1556675"/>
            <a:ext cx="5437187" cy="576000"/>
          </a:xfrm>
          <a:prstGeom prst="roundRect">
            <a:avLst>
              <a:gd name="adj" fmla="val 0"/>
            </a:avLst>
          </a:prstGeom>
          <a:solidFill>
            <a:srgbClr val="D6851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dirty="0">
                <a:solidFill>
                  <a:schemeClr val="bg1"/>
                </a:solidFill>
              </a:rPr>
              <a:t>Rattrapage des diplômes scolaires/professionnels</a:t>
            </a:r>
          </a:p>
        </p:txBody>
      </p:sp>
      <p:sp>
        <p:nvSpPr>
          <p:cNvPr id="6" name="Rechteck: abgerundete Ecken 5">
            <a:extLst>
              <a:ext uri="{FF2B5EF4-FFF2-40B4-BE49-F238E27FC236}">
                <a16:creationId xmlns:a16="http://schemas.microsoft.com/office/drawing/2014/main" id="{3ABEEA2F-CC64-44BB-8CBD-899D8FC5D02B}"/>
              </a:ext>
            </a:extLst>
          </p:cNvPr>
          <p:cNvSpPr/>
          <p:nvPr/>
        </p:nvSpPr>
        <p:spPr>
          <a:xfrm>
            <a:off x="6240463" y="1556675"/>
            <a:ext cx="5479347" cy="576000"/>
          </a:xfrm>
          <a:prstGeom prst="roundRect">
            <a:avLst>
              <a:gd name="adj" fmla="val 0"/>
            </a:avLst>
          </a:prstGeom>
          <a:solidFill>
            <a:srgbClr val="D68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Reconversion</a:t>
            </a:r>
          </a:p>
        </p:txBody>
      </p:sp>
      <p:sp>
        <p:nvSpPr>
          <p:cNvPr id="7" name="Textfeld 6">
            <a:extLst>
              <a:ext uri="{FF2B5EF4-FFF2-40B4-BE49-F238E27FC236}">
                <a16:creationId xmlns:a16="http://schemas.microsoft.com/office/drawing/2014/main" id="{0C37784B-0B82-42B3-B5BD-50F776E2C82F}"/>
              </a:ext>
            </a:extLst>
          </p:cNvPr>
          <p:cNvSpPr txBox="1"/>
          <p:nvPr/>
        </p:nvSpPr>
        <p:spPr>
          <a:xfrm>
            <a:off x="658813" y="2388618"/>
            <a:ext cx="5292725" cy="1419876"/>
          </a:xfrm>
          <a:prstGeom prst="rect">
            <a:avLst/>
          </a:prstGeom>
          <a:noFill/>
        </p:spPr>
        <p:txBody>
          <a:bodyPr wrap="square" lIns="0" tIns="0" rIns="0" bIns="0">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fr-FR" sz="1600" dirty="0"/>
              <a:t>Par ex. en vue de la qualification pour des activités supérieures	</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En cours d’emploi par des cours du soir, ou à temps plein, dans des établissements de préparation aux examens</a:t>
            </a:r>
            <a:br>
              <a:rPr lang="fr-FR" sz="1600" dirty="0"/>
            </a:br>
            <a:r>
              <a:rPr lang="fr-FR" sz="1600" dirty="0"/>
              <a:t> ou auprès de prestataires de formation </a:t>
            </a:r>
          </a:p>
        </p:txBody>
      </p:sp>
      <p:sp>
        <p:nvSpPr>
          <p:cNvPr id="8" name="Textfeld 7">
            <a:extLst>
              <a:ext uri="{FF2B5EF4-FFF2-40B4-BE49-F238E27FC236}">
                <a16:creationId xmlns:a16="http://schemas.microsoft.com/office/drawing/2014/main" id="{4791ED3F-869F-4B64-ACB8-5CF085C86213}"/>
              </a:ext>
            </a:extLst>
          </p:cNvPr>
          <p:cNvSpPr txBox="1"/>
          <p:nvPr/>
        </p:nvSpPr>
        <p:spPr>
          <a:xfrm>
            <a:off x="6240463" y="2388618"/>
            <a:ext cx="5395277" cy="1445524"/>
          </a:xfrm>
          <a:prstGeom prst="rect">
            <a:avLst/>
          </a:prstGeom>
          <a:noFill/>
        </p:spPr>
        <p:txBody>
          <a:bodyPr wrap="square" lIns="0" tIns="0" rIns="0" bIns="0">
            <a:spAutoFit/>
          </a:bodyPr>
          <a:lstStyle/>
          <a:p>
            <a:pPr marL="285750" indent="-285750">
              <a:lnSpc>
                <a:spcPts val="2200"/>
              </a:lnSpc>
              <a:spcAft>
                <a:spcPts val="200"/>
              </a:spcAft>
              <a:buClr>
                <a:srgbClr val="D6851B"/>
              </a:buClr>
              <a:buSzPct val="65000"/>
              <a:buFont typeface="Wingdings 3" panose="05040102010807070707" pitchFamily="18" charset="2"/>
              <a:buChar char=""/>
            </a:pPr>
            <a:r>
              <a:rPr lang="fr-FR" sz="1600" dirty="0"/>
              <a:t>Qualification pour une autre activité que celle apprise et exercée auparavant</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Pour des raisons de santé ou liées au marché du travail</a:t>
            </a:r>
          </a:p>
          <a:p>
            <a:pPr marL="285750" indent="-285750">
              <a:lnSpc>
                <a:spcPts val="2200"/>
              </a:lnSpc>
              <a:spcAft>
                <a:spcPts val="200"/>
              </a:spcAft>
              <a:buClr>
                <a:srgbClr val="D6851B"/>
              </a:buClr>
              <a:buSzPct val="65000"/>
              <a:buFont typeface="Wingdings 3" panose="05040102010807070707" pitchFamily="18" charset="2"/>
              <a:buChar char=""/>
            </a:pPr>
            <a:r>
              <a:rPr lang="fr-FR" sz="1600" dirty="0"/>
              <a:t>En général, le temps de formation est réduit d’un tiers du fait des acquis professionnels</a:t>
            </a:r>
          </a:p>
        </p:txBody>
      </p:sp>
      <p:pic>
        <p:nvPicPr>
          <p:cNvPr id="3" name="Grafik 2">
            <a:extLst>
              <a:ext uri="{FF2B5EF4-FFF2-40B4-BE49-F238E27FC236}">
                <a16:creationId xmlns:a16="http://schemas.microsoft.com/office/drawing/2014/main" id="{DBE6F7A8-D969-4D62-8021-7DD1722B1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0328" y="3429000"/>
            <a:ext cx="1995672" cy="2232025"/>
          </a:xfrm>
          <a:prstGeom prst="rect">
            <a:avLst/>
          </a:prstGeom>
        </p:spPr>
      </p:pic>
    </p:spTree>
    <p:extLst>
      <p:ext uri="{BB962C8B-B14F-4D97-AF65-F5344CB8AC3E}">
        <p14:creationId xmlns:p14="http://schemas.microsoft.com/office/powerpoint/2010/main" val="1448861003"/>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fr-FR" noProof="0" dirty="0"/>
              <a:t>Informations supplémentaires</a:t>
            </a:r>
          </a:p>
        </p:txBody>
      </p:sp>
      <p:sp>
        <p:nvSpPr>
          <p:cNvPr id="7" name="Inhaltsplatzhalter 4">
            <a:extLst>
              <a:ext uri="{FF2B5EF4-FFF2-40B4-BE49-F238E27FC236}">
                <a16:creationId xmlns:a16="http://schemas.microsoft.com/office/drawing/2014/main" id="{5562CB77-B8C0-4841-AE85-A70AB85CD56F}"/>
              </a:ext>
            </a:extLst>
          </p:cNvPr>
          <p:cNvSpPr txBox="1">
            <a:spLocks/>
          </p:cNvSpPr>
          <p:nvPr/>
        </p:nvSpPr>
        <p:spPr>
          <a:xfrm>
            <a:off x="836267" y="1686929"/>
            <a:ext cx="3261845" cy="4126642"/>
          </a:xfrm>
          <a:prstGeom prst="rect">
            <a:avLst/>
          </a:prstGeom>
        </p:spPr>
        <p:txBody>
          <a:bodyPr/>
          <a:lstStyle>
            <a:lvl1pPr marL="357188" indent="-357188" algn="l" defTabSz="357188" rtl="0" eaLnBrk="1" latinLnBrk="0" hangingPunct="1">
              <a:lnSpc>
                <a:spcPct val="90000"/>
              </a:lnSpc>
              <a:spcBef>
                <a:spcPts val="1000"/>
              </a:spcBef>
              <a:buClr>
                <a:schemeClr val="accent1"/>
              </a:buClr>
              <a:buSzPct val="90000"/>
              <a:buFont typeface="Wingdings 3" panose="05040102010807070707" pitchFamily="18" charset="2"/>
              <a:buChar char=""/>
              <a:tabLst/>
              <a:defRPr sz="2400" kern="1200">
                <a:solidFill>
                  <a:schemeClr val="tx1"/>
                </a:solidFill>
                <a:latin typeface="+mj-lt"/>
                <a:ea typeface="+mn-ea"/>
                <a:cs typeface="+mn-cs"/>
              </a:defRPr>
            </a:lvl1pPr>
            <a:lvl2pPr marL="714375" indent="-357188" algn="l" defTabSz="536575" rtl="0" eaLnBrk="1" latinLnBrk="0" hangingPunct="1">
              <a:lnSpc>
                <a:spcPct val="9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2pPr>
            <a:lvl3pPr marL="1071563" indent="-265113" algn="l" defTabSz="479425"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7" lvl="1" indent="0">
              <a:buNone/>
            </a:pPr>
            <a:endParaRPr lang="de-DE" dirty="0"/>
          </a:p>
        </p:txBody>
      </p:sp>
      <p:sp>
        <p:nvSpPr>
          <p:cNvPr id="16" name="Inhaltsplatzhalter 4">
            <a:extLst>
              <a:ext uri="{FF2B5EF4-FFF2-40B4-BE49-F238E27FC236}">
                <a16:creationId xmlns:a16="http://schemas.microsoft.com/office/drawing/2014/main" id="{CF51AEC1-89BB-4869-9295-1AE585D09EAE}"/>
              </a:ext>
            </a:extLst>
          </p:cNvPr>
          <p:cNvSpPr>
            <a:spLocks noGrp="1"/>
          </p:cNvSpPr>
          <p:nvPr>
            <p:ph idx="1"/>
          </p:nvPr>
        </p:nvSpPr>
        <p:spPr>
          <a:xfrm>
            <a:off x="663823" y="1808163"/>
            <a:ext cx="6460877" cy="2232025"/>
          </a:xfrm>
        </p:spPr>
        <p:txBody>
          <a:bodyPr numCol="1">
            <a:noAutofit/>
          </a:bodyPr>
          <a:lstStyle/>
          <a:p>
            <a:pPr marL="0" indent="0">
              <a:buNone/>
            </a:pPr>
            <a:r>
              <a:rPr lang="fr-FR" sz="1800" noProof="0" dirty="0"/>
              <a:t>Vous trouverez cette présentation, ainsi que d’autres, de même que des informations sur la formation professionnelle en Allemagne et sur la collaboration internationale dans la formation professionnelle sur notre site Internet : </a:t>
            </a:r>
          </a:p>
          <a:p>
            <a:pPr marL="0" indent="0">
              <a:buNone/>
            </a:pPr>
            <a:br>
              <a:rPr lang="fr-FR" sz="1800" b="1" dirty="0">
                <a:solidFill>
                  <a:srgbClr val="D6851B"/>
                </a:solidFill>
              </a:rPr>
            </a:br>
            <a:r>
              <a:rPr lang="fr-FR" sz="1800" b="1" dirty="0">
                <a:solidFill>
                  <a:srgbClr val="D6851B"/>
                </a:solidFill>
                <a:hlinkClick r:id="rId2">
                  <a:extLst>
                    <a:ext uri="{A12FA001-AC4F-418D-AE19-62706E023703}">
                      <ahyp:hlinkClr xmlns:ahyp="http://schemas.microsoft.com/office/drawing/2018/hyperlinkcolor" val="tx"/>
                    </a:ext>
                  </a:extLst>
                </a:hlinkClick>
              </a:rPr>
              <a:t>www.govet.international</a:t>
            </a:r>
            <a:endParaRPr lang="fr-FR" sz="1800" b="1" noProof="0" dirty="0">
              <a:solidFill>
                <a:srgbClr val="D6851B"/>
              </a:solidFill>
              <a:hlinkClick r:id="rId2">
                <a:extLst>
                  <a:ext uri="{A12FA001-AC4F-418D-AE19-62706E023703}">
                    <ahyp:hlinkClr xmlns:ahyp="http://schemas.microsoft.com/office/drawing/2018/hyperlinkcolor" val="tx"/>
                  </a:ext>
                </a:extLst>
              </a:hlinkClick>
            </a:endParaRPr>
          </a:p>
          <a:p>
            <a:pPr marL="0" indent="0">
              <a:buNone/>
            </a:pPr>
            <a:endParaRPr lang="de-DE" sz="1400" b="1" noProof="0" dirty="0"/>
          </a:p>
        </p:txBody>
      </p:sp>
      <p:sp>
        <p:nvSpPr>
          <p:cNvPr id="17" name="Inhaltsplatzhalter 4">
            <a:extLst>
              <a:ext uri="{FF2B5EF4-FFF2-40B4-BE49-F238E27FC236}">
                <a16:creationId xmlns:a16="http://schemas.microsoft.com/office/drawing/2014/main" id="{FA3A0241-8DA4-40A3-A6AA-51BBABD44202}"/>
              </a:ext>
            </a:extLst>
          </p:cNvPr>
          <p:cNvSpPr txBox="1">
            <a:spLocks/>
          </p:cNvSpPr>
          <p:nvPr/>
        </p:nvSpPr>
        <p:spPr>
          <a:xfrm>
            <a:off x="658813" y="4192734"/>
            <a:ext cx="11053762" cy="1742071"/>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600" b="1" dirty="0">
                <a:latin typeface="+mj-lt"/>
              </a:rPr>
              <a:t>Sources</a:t>
            </a:r>
          </a:p>
          <a:p>
            <a:pPr>
              <a:buClr>
                <a:srgbClr val="D6851B"/>
              </a:buClr>
              <a:buFont typeface="Wingdings 3" panose="05040102010807070707" pitchFamily="18" charset="2"/>
              <a:buChar char=""/>
            </a:pPr>
            <a:r>
              <a:rPr lang="fr-FR" sz="1600" dirty="0">
                <a:latin typeface="+mj-lt"/>
              </a:rPr>
              <a:t>Rapport de données BIBB (</a:t>
            </a:r>
            <a:r>
              <a:rPr lang="fr-FR" sz="1600" dirty="0">
                <a:solidFill>
                  <a:srgbClr val="D6851B"/>
                </a:solidFill>
                <a:latin typeface="+mj-lt"/>
                <a:hlinkClick r:id="rId3">
                  <a:extLst>
                    <a:ext uri="{A12FA001-AC4F-418D-AE19-62706E023703}">
                      <ahyp:hlinkClr xmlns:ahyp="http://schemas.microsoft.com/office/drawing/2018/hyperlinkcolor" val="tx"/>
                    </a:ext>
                  </a:extLst>
                </a:hlinkClick>
              </a:rPr>
              <a:t>lien</a:t>
            </a:r>
            <a:r>
              <a:rPr lang="fr-FR" sz="1600" dirty="0">
                <a:latin typeface="+mj-lt"/>
              </a:rPr>
              <a:t>)</a:t>
            </a:r>
          </a:p>
          <a:p>
            <a:pPr>
              <a:buClr>
                <a:srgbClr val="D6851B"/>
              </a:buClr>
              <a:buFont typeface="Wingdings 3" panose="05040102010807070707" pitchFamily="18" charset="2"/>
              <a:buChar char=""/>
            </a:pPr>
            <a:r>
              <a:rPr lang="de-DE" sz="1600" dirty="0">
                <a:latin typeface="+mj-lt"/>
              </a:rPr>
              <a:t>VET Report du BMBFSFJ </a:t>
            </a:r>
            <a:r>
              <a:rPr lang="fr-FR" sz="1600" dirty="0">
                <a:latin typeface="+mj-lt"/>
              </a:rPr>
              <a:t>(</a:t>
            </a:r>
            <a:r>
              <a:rPr lang="fr-FR" sz="1600" dirty="0">
                <a:solidFill>
                  <a:srgbClr val="E27F1C"/>
                </a:solidFill>
                <a:latin typeface="+mj-lt"/>
                <a:hlinkClick r:id="rId4">
                  <a:extLst>
                    <a:ext uri="{A12FA001-AC4F-418D-AE19-62706E023703}">
                      <ahyp:hlinkClr xmlns:ahyp="http://schemas.microsoft.com/office/drawing/2018/hyperlinkcolor" val="tx"/>
                    </a:ext>
                  </a:extLst>
                </a:hlinkClick>
              </a:rPr>
              <a:t>lien</a:t>
            </a:r>
            <a:r>
              <a:rPr lang="fr-FR" sz="1600" dirty="0">
                <a:latin typeface="+mj-lt"/>
              </a:rPr>
              <a:t>)</a:t>
            </a:r>
          </a:p>
          <a:p>
            <a:pPr>
              <a:buClr>
                <a:srgbClr val="D6851B"/>
              </a:buClr>
              <a:buFont typeface="Wingdings 3" panose="05040102010807070707" pitchFamily="18" charset="2"/>
              <a:buChar char=""/>
            </a:pPr>
            <a:r>
              <a:rPr lang="fr-FR" sz="1600" dirty="0">
                <a:latin typeface="+mj-lt"/>
              </a:rPr>
              <a:t>Conférence permanente des ministres de l’Éducation (KMK, </a:t>
            </a:r>
            <a:r>
              <a:rPr lang="fr-FR" sz="1600" dirty="0">
                <a:solidFill>
                  <a:srgbClr val="D6851B"/>
                </a:solidFill>
                <a:latin typeface="+mj-lt"/>
                <a:hlinkClick r:id="rId5">
                  <a:extLst>
                    <a:ext uri="{A12FA001-AC4F-418D-AE19-62706E023703}">
                      <ahyp:hlinkClr xmlns:ahyp="http://schemas.microsoft.com/office/drawing/2018/hyperlinkcolor" val="tx"/>
                    </a:ext>
                  </a:extLst>
                </a:hlinkClick>
              </a:rPr>
              <a:t>lien</a:t>
            </a:r>
            <a:r>
              <a:rPr lang="fr-FR" sz="1600" dirty="0">
                <a:latin typeface="+mj-lt"/>
              </a:rPr>
              <a:t>)</a:t>
            </a:r>
          </a:p>
          <a:p>
            <a:pPr marL="0" indent="0">
              <a:buClr>
                <a:srgbClr val="D6851B"/>
              </a:buClr>
              <a:buNone/>
            </a:pPr>
            <a:endParaRPr lang="fr-FR" sz="1600" dirty="0">
              <a:latin typeface="+mj-lt"/>
            </a:endParaRPr>
          </a:p>
          <a:p>
            <a:pPr>
              <a:buClr>
                <a:srgbClr val="D6851B"/>
              </a:buClr>
              <a:buFont typeface="Wingdings 3" panose="05040102010807070707" pitchFamily="18" charset="2"/>
              <a:buChar char=""/>
            </a:pPr>
            <a:r>
              <a:rPr lang="fr-FR" sz="1600" dirty="0">
                <a:latin typeface="+mj-lt"/>
              </a:rPr>
              <a:t>Portail des données du BMFTR (</a:t>
            </a:r>
            <a:r>
              <a:rPr lang="fr-FR" sz="1600" dirty="0">
                <a:solidFill>
                  <a:srgbClr val="D6851B"/>
                </a:solidFill>
                <a:latin typeface="+mj-lt"/>
                <a:hlinkClick r:id="rId6">
                  <a:extLst>
                    <a:ext uri="{A12FA001-AC4F-418D-AE19-62706E023703}">
                      <ahyp:hlinkClr xmlns:ahyp="http://schemas.microsoft.com/office/drawing/2018/hyperlinkcolor" val="tx"/>
                    </a:ext>
                  </a:extLst>
                </a:hlinkClick>
              </a:rPr>
              <a:t>lien</a:t>
            </a:r>
            <a:r>
              <a:rPr lang="fr-FR" sz="1600" dirty="0">
                <a:latin typeface="+mj-lt"/>
              </a:rPr>
              <a:t>)</a:t>
            </a:r>
          </a:p>
          <a:p>
            <a:pPr>
              <a:buClr>
                <a:srgbClr val="D6851B"/>
              </a:buClr>
              <a:buFont typeface="Wingdings 3" panose="05040102010807070707" pitchFamily="18" charset="2"/>
              <a:buChar char=""/>
            </a:pPr>
            <a:r>
              <a:rPr lang="fr-FR" sz="1600" dirty="0">
                <a:latin typeface="+mj-lt"/>
              </a:rPr>
              <a:t>Statistiques Destatis sur la formation professionnelle (</a:t>
            </a:r>
            <a:r>
              <a:rPr lang="fr-FR" sz="1600" dirty="0">
                <a:solidFill>
                  <a:srgbClr val="D6851B"/>
                </a:solidFill>
                <a:latin typeface="+mj-lt"/>
                <a:hlinkClick r:id="rId7">
                  <a:extLst>
                    <a:ext uri="{A12FA001-AC4F-418D-AE19-62706E023703}">
                      <ahyp:hlinkClr xmlns:ahyp="http://schemas.microsoft.com/office/drawing/2018/hyperlinkcolor" val="tx"/>
                    </a:ext>
                  </a:extLst>
                </a:hlinkClick>
              </a:rPr>
              <a:t>lien</a:t>
            </a:r>
            <a:r>
              <a:rPr lang="fr-FR" sz="1600" dirty="0">
                <a:latin typeface="+mj-lt"/>
              </a:rPr>
              <a:t>)</a:t>
            </a:r>
          </a:p>
        </p:txBody>
      </p:sp>
    </p:spTree>
    <p:extLst>
      <p:ext uri="{BB962C8B-B14F-4D97-AF65-F5344CB8AC3E}">
        <p14:creationId xmlns:p14="http://schemas.microsoft.com/office/powerpoint/2010/main" val="3295409912"/>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049C5C-5E1A-4218-8EDC-96B7677EF47E}"/>
              </a:ext>
            </a:extLst>
          </p:cNvPr>
          <p:cNvSpPr>
            <a:spLocks noGrp="1"/>
          </p:cNvSpPr>
          <p:nvPr>
            <p:ph type="ctrTitle"/>
          </p:nvPr>
        </p:nvSpPr>
        <p:spPr/>
        <p:txBody>
          <a:bodyPr/>
          <a:lstStyle/>
          <a:p>
            <a:r>
              <a:rPr lang="fr-FR" b="1" noProof="0" dirty="0"/>
              <a:t>GOVET auprès du BIBB</a:t>
            </a:r>
          </a:p>
        </p:txBody>
      </p:sp>
    </p:spTree>
    <p:extLst>
      <p:ext uri="{BB962C8B-B14F-4D97-AF65-F5344CB8AC3E}">
        <p14:creationId xmlns:p14="http://schemas.microsoft.com/office/powerpoint/2010/main" val="31792738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296863"/>
            <a:ext cx="9000000" cy="446715"/>
          </a:xfrm>
        </p:spPr>
        <p:txBody>
          <a:bodyPr>
            <a:normAutofit/>
          </a:bodyPr>
          <a:lstStyle/>
          <a:p>
            <a:r>
              <a:rPr lang="fr-FR" noProof="0" dirty="0">
                <a:solidFill>
                  <a:srgbClr val="D6851B"/>
                </a:solidFill>
              </a:rPr>
              <a:t>1. </a:t>
            </a:r>
            <a:r>
              <a:rPr lang="fr-FR" dirty="0"/>
              <a:t>Champs professionnels en Allemagne</a:t>
            </a:r>
          </a:p>
        </p:txBody>
      </p:sp>
      <p:grpSp>
        <p:nvGrpSpPr>
          <p:cNvPr id="127" name="Gruppieren 126">
            <a:extLst>
              <a:ext uri="{FF2B5EF4-FFF2-40B4-BE49-F238E27FC236}">
                <a16:creationId xmlns:a16="http://schemas.microsoft.com/office/drawing/2014/main" id="{E39AA5FE-FAB5-4042-88A3-EA3C84EC8B3B}"/>
              </a:ext>
            </a:extLst>
          </p:cNvPr>
          <p:cNvGrpSpPr/>
          <p:nvPr/>
        </p:nvGrpSpPr>
        <p:grpSpPr>
          <a:xfrm>
            <a:off x="1335600" y="4023073"/>
            <a:ext cx="4608000" cy="540000"/>
            <a:chOff x="1236000" y="4023073"/>
            <a:chExt cx="4608000" cy="540000"/>
          </a:xfrm>
        </p:grpSpPr>
        <p:sp>
          <p:nvSpPr>
            <p:cNvPr id="30" name="Textplatzhalter 3">
              <a:extLst>
                <a:ext uri="{FF2B5EF4-FFF2-40B4-BE49-F238E27FC236}">
                  <a16:creationId xmlns:a16="http://schemas.microsoft.com/office/drawing/2014/main" id="{0C975A4D-EB0E-48CB-971D-4A56275240A9}"/>
                </a:ext>
              </a:extLst>
            </p:cNvPr>
            <p:cNvSpPr txBox="1">
              <a:spLocks/>
            </p:cNvSpPr>
            <p:nvPr/>
          </p:nvSpPr>
          <p:spPr>
            <a:xfrm>
              <a:off x="1236000" y="4023073"/>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TI, informatique</a:t>
              </a:r>
            </a:p>
          </p:txBody>
        </p:sp>
        <p:pic>
          <p:nvPicPr>
            <p:cNvPr id="83" name="Grafik 82">
              <a:extLst>
                <a:ext uri="{FF2B5EF4-FFF2-40B4-BE49-F238E27FC236}">
                  <a16:creationId xmlns:a16="http://schemas.microsoft.com/office/drawing/2014/main" id="{7759702E-64DC-41F6-837F-D73005738B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28895" y="4131148"/>
              <a:ext cx="342900" cy="333375"/>
            </a:xfrm>
            <a:prstGeom prst="rect">
              <a:avLst/>
            </a:prstGeom>
          </p:spPr>
        </p:pic>
      </p:grpSp>
      <p:grpSp>
        <p:nvGrpSpPr>
          <p:cNvPr id="128" name="Gruppieren 127">
            <a:extLst>
              <a:ext uri="{FF2B5EF4-FFF2-40B4-BE49-F238E27FC236}">
                <a16:creationId xmlns:a16="http://schemas.microsoft.com/office/drawing/2014/main" id="{CB5DA963-1E4D-415B-8F84-13356F8E0F9F}"/>
              </a:ext>
            </a:extLst>
          </p:cNvPr>
          <p:cNvGrpSpPr/>
          <p:nvPr/>
        </p:nvGrpSpPr>
        <p:grpSpPr>
          <a:xfrm>
            <a:off x="1335600" y="3428961"/>
            <a:ext cx="4608000" cy="540000"/>
            <a:chOff x="1236000" y="3428961"/>
            <a:chExt cx="4608000" cy="540000"/>
          </a:xfrm>
        </p:grpSpPr>
        <p:sp>
          <p:nvSpPr>
            <p:cNvPr id="40" name="Textplatzhalter 3">
              <a:extLst>
                <a:ext uri="{FF2B5EF4-FFF2-40B4-BE49-F238E27FC236}">
                  <a16:creationId xmlns:a16="http://schemas.microsoft.com/office/drawing/2014/main" id="{889821B5-A069-4872-9E28-43FED36EB93C}"/>
                </a:ext>
              </a:extLst>
            </p:cNvPr>
            <p:cNvSpPr txBox="1">
              <a:spLocks/>
            </p:cNvSpPr>
            <p:nvPr/>
          </p:nvSpPr>
          <p:spPr>
            <a:xfrm>
              <a:off x="1236000" y="3428961"/>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Électrotechnique</a:t>
              </a:r>
            </a:p>
          </p:txBody>
        </p:sp>
        <p:pic>
          <p:nvPicPr>
            <p:cNvPr id="85" name="Grafik 84">
              <a:extLst>
                <a:ext uri="{FF2B5EF4-FFF2-40B4-BE49-F238E27FC236}">
                  <a16:creationId xmlns:a16="http://schemas.microsoft.com/office/drawing/2014/main" id="{9AA22DE4-6A2E-464D-A6FE-1F127C1AE3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43608" y="3538582"/>
              <a:ext cx="352425" cy="314325"/>
            </a:xfrm>
            <a:prstGeom prst="rect">
              <a:avLst/>
            </a:prstGeom>
          </p:spPr>
        </p:pic>
      </p:grpSp>
      <p:grpSp>
        <p:nvGrpSpPr>
          <p:cNvPr id="129" name="Gruppieren 128">
            <a:extLst>
              <a:ext uri="{FF2B5EF4-FFF2-40B4-BE49-F238E27FC236}">
                <a16:creationId xmlns:a16="http://schemas.microsoft.com/office/drawing/2014/main" id="{038F789D-9901-427E-AE2C-5E098414B8D5}"/>
              </a:ext>
            </a:extLst>
          </p:cNvPr>
          <p:cNvGrpSpPr/>
          <p:nvPr/>
        </p:nvGrpSpPr>
        <p:grpSpPr>
          <a:xfrm>
            <a:off x="1335600" y="1646625"/>
            <a:ext cx="4608000" cy="540000"/>
            <a:chOff x="1236000" y="1646625"/>
            <a:chExt cx="4608000" cy="540000"/>
          </a:xfrm>
        </p:grpSpPr>
        <p:sp>
          <p:nvSpPr>
            <p:cNvPr id="27" name="Textplatzhalter 3">
              <a:extLst>
                <a:ext uri="{FF2B5EF4-FFF2-40B4-BE49-F238E27FC236}">
                  <a16:creationId xmlns:a16="http://schemas.microsoft.com/office/drawing/2014/main" id="{58B7D7CD-ACD2-4621-8272-8AC3DD780ED9}"/>
                </a:ext>
              </a:extLst>
            </p:cNvPr>
            <p:cNvSpPr txBox="1">
              <a:spLocks/>
            </p:cNvSpPr>
            <p:nvPr/>
          </p:nvSpPr>
          <p:spPr>
            <a:xfrm>
              <a:off x="1236000" y="1646625"/>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Production, fabrication</a:t>
              </a:r>
            </a:p>
          </p:txBody>
        </p:sp>
        <p:pic>
          <p:nvPicPr>
            <p:cNvPr id="87" name="Grafik 86">
              <a:extLst>
                <a:ext uri="{FF2B5EF4-FFF2-40B4-BE49-F238E27FC236}">
                  <a16:creationId xmlns:a16="http://schemas.microsoft.com/office/drawing/2014/main" id="{C2ED5982-05C2-4010-9654-C319CDB7C4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36516" y="1717797"/>
              <a:ext cx="295275" cy="342900"/>
            </a:xfrm>
            <a:prstGeom prst="rect">
              <a:avLst/>
            </a:prstGeom>
          </p:spPr>
        </p:pic>
      </p:grpSp>
      <p:grpSp>
        <p:nvGrpSpPr>
          <p:cNvPr id="116" name="Gruppieren 115">
            <a:extLst>
              <a:ext uri="{FF2B5EF4-FFF2-40B4-BE49-F238E27FC236}">
                <a16:creationId xmlns:a16="http://schemas.microsoft.com/office/drawing/2014/main" id="{B1C0053A-D1B7-4437-B095-06638C2221EB}"/>
              </a:ext>
            </a:extLst>
          </p:cNvPr>
          <p:cNvGrpSpPr/>
          <p:nvPr/>
        </p:nvGrpSpPr>
        <p:grpSpPr>
          <a:xfrm>
            <a:off x="1335600" y="2240737"/>
            <a:ext cx="4608000" cy="540000"/>
            <a:chOff x="1236000" y="2240737"/>
            <a:chExt cx="4608000" cy="540000"/>
          </a:xfrm>
        </p:grpSpPr>
        <p:sp>
          <p:nvSpPr>
            <p:cNvPr id="28" name="Textplatzhalter 3">
              <a:extLst>
                <a:ext uri="{FF2B5EF4-FFF2-40B4-BE49-F238E27FC236}">
                  <a16:creationId xmlns:a16="http://schemas.microsoft.com/office/drawing/2014/main" id="{1439DB49-A13F-476E-B7DE-3C12C0FB5C1A}"/>
                </a:ext>
              </a:extLst>
            </p:cNvPr>
            <p:cNvSpPr txBox="1">
              <a:spLocks/>
            </p:cNvSpPr>
            <p:nvPr/>
          </p:nvSpPr>
          <p:spPr>
            <a:xfrm>
              <a:off x="1236000" y="2240737"/>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Bâtiment, architecture, mesures</a:t>
              </a:r>
            </a:p>
          </p:txBody>
        </p:sp>
        <p:pic>
          <p:nvPicPr>
            <p:cNvPr id="89" name="Grafik 88">
              <a:extLst>
                <a:ext uri="{FF2B5EF4-FFF2-40B4-BE49-F238E27FC236}">
                  <a16:creationId xmlns:a16="http://schemas.microsoft.com/office/drawing/2014/main" id="{9968783C-FD42-4333-9373-AC49449B61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44136" y="2285474"/>
              <a:ext cx="266700" cy="400050"/>
            </a:xfrm>
            <a:prstGeom prst="rect">
              <a:avLst/>
            </a:prstGeom>
          </p:spPr>
        </p:pic>
      </p:grpSp>
      <p:grpSp>
        <p:nvGrpSpPr>
          <p:cNvPr id="126" name="Gruppieren 125">
            <a:extLst>
              <a:ext uri="{FF2B5EF4-FFF2-40B4-BE49-F238E27FC236}">
                <a16:creationId xmlns:a16="http://schemas.microsoft.com/office/drawing/2014/main" id="{C8A56207-F1D8-4D3F-BDA3-64DEEC546A17}"/>
              </a:ext>
            </a:extLst>
          </p:cNvPr>
          <p:cNvGrpSpPr/>
          <p:nvPr/>
        </p:nvGrpSpPr>
        <p:grpSpPr>
          <a:xfrm>
            <a:off x="1335600" y="4617185"/>
            <a:ext cx="4608000" cy="540000"/>
            <a:chOff x="1236000" y="4617185"/>
            <a:chExt cx="4608000" cy="540000"/>
          </a:xfrm>
        </p:grpSpPr>
        <p:sp>
          <p:nvSpPr>
            <p:cNvPr id="31" name="Textplatzhalter 3">
              <a:extLst>
                <a:ext uri="{FF2B5EF4-FFF2-40B4-BE49-F238E27FC236}">
                  <a16:creationId xmlns:a16="http://schemas.microsoft.com/office/drawing/2014/main" id="{F3C85012-3DA2-497A-A0D3-9856BC726B48}"/>
                </a:ext>
              </a:extLst>
            </p:cNvPr>
            <p:cNvSpPr txBox="1">
              <a:spLocks/>
            </p:cNvSpPr>
            <p:nvPr/>
          </p:nvSpPr>
          <p:spPr>
            <a:xfrm>
              <a:off x="1236000" y="4617185"/>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Sciences de la nature</a:t>
              </a:r>
            </a:p>
          </p:txBody>
        </p:sp>
        <p:pic>
          <p:nvPicPr>
            <p:cNvPr id="91" name="Grafik 90">
              <a:extLst>
                <a:ext uri="{FF2B5EF4-FFF2-40B4-BE49-F238E27FC236}">
                  <a16:creationId xmlns:a16="http://schemas.microsoft.com/office/drawing/2014/main" id="{54AEB1D6-AB83-4B8B-BF11-E3BA86755AA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430799" y="4722543"/>
              <a:ext cx="314325" cy="352425"/>
            </a:xfrm>
            <a:prstGeom prst="rect">
              <a:avLst/>
            </a:prstGeom>
          </p:spPr>
        </p:pic>
      </p:grpSp>
      <p:grpSp>
        <p:nvGrpSpPr>
          <p:cNvPr id="125" name="Gruppieren 124">
            <a:extLst>
              <a:ext uri="{FF2B5EF4-FFF2-40B4-BE49-F238E27FC236}">
                <a16:creationId xmlns:a16="http://schemas.microsoft.com/office/drawing/2014/main" id="{EBDDA9B0-8753-4866-B689-6366E90D4997}"/>
              </a:ext>
            </a:extLst>
          </p:cNvPr>
          <p:cNvGrpSpPr/>
          <p:nvPr/>
        </p:nvGrpSpPr>
        <p:grpSpPr>
          <a:xfrm>
            <a:off x="1335600" y="5211296"/>
            <a:ext cx="4608000" cy="540000"/>
            <a:chOff x="1236000" y="5211296"/>
            <a:chExt cx="4608000" cy="540000"/>
          </a:xfrm>
        </p:grpSpPr>
        <p:sp>
          <p:nvSpPr>
            <p:cNvPr id="32" name="Textplatzhalter 3">
              <a:extLst>
                <a:ext uri="{FF2B5EF4-FFF2-40B4-BE49-F238E27FC236}">
                  <a16:creationId xmlns:a16="http://schemas.microsoft.com/office/drawing/2014/main" id="{095CE514-0BC8-4EFD-B1F9-F00314F2C8DE}"/>
                </a:ext>
              </a:extLst>
            </p:cNvPr>
            <p:cNvSpPr txBox="1">
              <a:spLocks/>
            </p:cNvSpPr>
            <p:nvPr/>
          </p:nvSpPr>
          <p:spPr>
            <a:xfrm>
              <a:off x="1236000" y="5211296"/>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Technique, secteurs technologiques</a:t>
              </a:r>
            </a:p>
          </p:txBody>
        </p:sp>
        <p:pic>
          <p:nvPicPr>
            <p:cNvPr id="93" name="Grafik 92">
              <a:extLst>
                <a:ext uri="{FF2B5EF4-FFF2-40B4-BE49-F238E27FC236}">
                  <a16:creationId xmlns:a16="http://schemas.microsoft.com/office/drawing/2014/main" id="{0F1DD893-150D-4B9D-98A4-1D26C4ABB5B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11750" y="5317951"/>
              <a:ext cx="352425" cy="342900"/>
            </a:xfrm>
            <a:prstGeom prst="rect">
              <a:avLst/>
            </a:prstGeom>
          </p:spPr>
        </p:pic>
      </p:grpSp>
      <p:grpSp>
        <p:nvGrpSpPr>
          <p:cNvPr id="115" name="Gruppieren 114">
            <a:extLst>
              <a:ext uri="{FF2B5EF4-FFF2-40B4-BE49-F238E27FC236}">
                <a16:creationId xmlns:a16="http://schemas.microsoft.com/office/drawing/2014/main" id="{869187DC-10E3-435D-BFFF-3DBCFE1E7DDD}"/>
              </a:ext>
            </a:extLst>
          </p:cNvPr>
          <p:cNvGrpSpPr/>
          <p:nvPr/>
        </p:nvGrpSpPr>
        <p:grpSpPr>
          <a:xfrm>
            <a:off x="1335600" y="2834849"/>
            <a:ext cx="4608000" cy="540000"/>
            <a:chOff x="1236000" y="2834849"/>
            <a:chExt cx="4608000" cy="540000"/>
          </a:xfrm>
        </p:grpSpPr>
        <p:sp>
          <p:nvSpPr>
            <p:cNvPr id="29" name="Textplatzhalter 3">
              <a:extLst>
                <a:ext uri="{FF2B5EF4-FFF2-40B4-BE49-F238E27FC236}">
                  <a16:creationId xmlns:a16="http://schemas.microsoft.com/office/drawing/2014/main" id="{5F533EC0-77FA-48AA-B3C9-374D730AE1F4}"/>
                </a:ext>
              </a:extLst>
            </p:cNvPr>
            <p:cNvSpPr txBox="1">
              <a:spLocks/>
            </p:cNvSpPr>
            <p:nvPr/>
          </p:nvSpPr>
          <p:spPr>
            <a:xfrm>
              <a:off x="1236000" y="2834849"/>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Métal, construction mécanique</a:t>
              </a:r>
            </a:p>
          </p:txBody>
        </p:sp>
        <p:pic>
          <p:nvPicPr>
            <p:cNvPr id="95" name="Grafik 94">
              <a:extLst>
                <a:ext uri="{FF2B5EF4-FFF2-40B4-BE49-F238E27FC236}">
                  <a16:creationId xmlns:a16="http://schemas.microsoft.com/office/drawing/2014/main" id="{AB71D90C-CA9A-443A-A8FF-6683DBE689D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443608" y="2933194"/>
              <a:ext cx="333375" cy="314325"/>
            </a:xfrm>
            <a:prstGeom prst="rect">
              <a:avLst/>
            </a:prstGeom>
          </p:spPr>
        </p:pic>
      </p:grpSp>
      <p:grpSp>
        <p:nvGrpSpPr>
          <p:cNvPr id="130" name="Gruppieren 129">
            <a:extLst>
              <a:ext uri="{FF2B5EF4-FFF2-40B4-BE49-F238E27FC236}">
                <a16:creationId xmlns:a16="http://schemas.microsoft.com/office/drawing/2014/main" id="{A190F649-C85F-416C-9F8E-A4E1A44277A3}"/>
              </a:ext>
            </a:extLst>
          </p:cNvPr>
          <p:cNvGrpSpPr/>
          <p:nvPr/>
        </p:nvGrpSpPr>
        <p:grpSpPr>
          <a:xfrm>
            <a:off x="1335600" y="1052513"/>
            <a:ext cx="4608000" cy="540000"/>
            <a:chOff x="1236000" y="1052513"/>
            <a:chExt cx="4608000" cy="540000"/>
          </a:xfrm>
        </p:grpSpPr>
        <p:sp>
          <p:nvSpPr>
            <p:cNvPr id="26" name="Textplatzhalter 3">
              <a:extLst>
                <a:ext uri="{FF2B5EF4-FFF2-40B4-BE49-F238E27FC236}">
                  <a16:creationId xmlns:a16="http://schemas.microsoft.com/office/drawing/2014/main" id="{346AFC13-4507-496D-AAAC-EBCB00F152F8}"/>
                </a:ext>
              </a:extLst>
            </p:cNvPr>
            <p:cNvSpPr txBox="1">
              <a:spLocks/>
            </p:cNvSpPr>
            <p:nvPr/>
          </p:nvSpPr>
          <p:spPr>
            <a:xfrm>
              <a:off x="1236000" y="1052513"/>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Agriculture, nature, environnement</a:t>
              </a:r>
            </a:p>
          </p:txBody>
        </p:sp>
        <p:pic>
          <p:nvPicPr>
            <p:cNvPr id="97" name="Grafik 96">
              <a:extLst>
                <a:ext uri="{FF2B5EF4-FFF2-40B4-BE49-F238E27FC236}">
                  <a16:creationId xmlns:a16="http://schemas.microsoft.com/office/drawing/2014/main" id="{EE0B399B-DBF8-4F50-99C5-DD504C62987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398416" y="1159049"/>
              <a:ext cx="342900" cy="314325"/>
            </a:xfrm>
            <a:prstGeom prst="rect">
              <a:avLst/>
            </a:prstGeom>
          </p:spPr>
        </p:pic>
      </p:grpSp>
      <p:grpSp>
        <p:nvGrpSpPr>
          <p:cNvPr id="119" name="Gruppieren 118">
            <a:extLst>
              <a:ext uri="{FF2B5EF4-FFF2-40B4-BE49-F238E27FC236}">
                <a16:creationId xmlns:a16="http://schemas.microsoft.com/office/drawing/2014/main" id="{C5B073CE-113C-4EBB-8280-8D40A67DAAAE}"/>
              </a:ext>
            </a:extLst>
          </p:cNvPr>
          <p:cNvGrpSpPr/>
          <p:nvPr/>
        </p:nvGrpSpPr>
        <p:grpSpPr>
          <a:xfrm>
            <a:off x="6098712" y="2240737"/>
            <a:ext cx="4608000" cy="540000"/>
            <a:chOff x="6251112" y="2240737"/>
            <a:chExt cx="4608000" cy="540000"/>
          </a:xfrm>
        </p:grpSpPr>
        <p:sp>
          <p:nvSpPr>
            <p:cNvPr id="44" name="Textplatzhalter 3">
              <a:extLst>
                <a:ext uri="{FF2B5EF4-FFF2-40B4-BE49-F238E27FC236}">
                  <a16:creationId xmlns:a16="http://schemas.microsoft.com/office/drawing/2014/main" id="{CDFC3C3E-9593-4489-80EB-45828C1F7FB5}"/>
                </a:ext>
              </a:extLst>
            </p:cNvPr>
            <p:cNvSpPr txBox="1">
              <a:spLocks/>
            </p:cNvSpPr>
            <p:nvPr/>
          </p:nvSpPr>
          <p:spPr>
            <a:xfrm>
              <a:off x="6251112" y="2240737"/>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Services</a:t>
              </a:r>
            </a:p>
          </p:txBody>
        </p:sp>
        <p:pic>
          <p:nvPicPr>
            <p:cNvPr id="99" name="Grafik 98">
              <a:extLst>
                <a:ext uri="{FF2B5EF4-FFF2-40B4-BE49-F238E27FC236}">
                  <a16:creationId xmlns:a16="http://schemas.microsoft.com/office/drawing/2014/main" id="{5C00B9E5-0F8D-4922-97B1-E9382DD908D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427469" y="2322347"/>
              <a:ext cx="371475" cy="323850"/>
            </a:xfrm>
            <a:prstGeom prst="rect">
              <a:avLst/>
            </a:prstGeom>
          </p:spPr>
        </p:pic>
      </p:grpSp>
      <p:grpSp>
        <p:nvGrpSpPr>
          <p:cNvPr id="123" name="Gruppieren 122">
            <a:extLst>
              <a:ext uri="{FF2B5EF4-FFF2-40B4-BE49-F238E27FC236}">
                <a16:creationId xmlns:a16="http://schemas.microsoft.com/office/drawing/2014/main" id="{F6DA698A-3A19-4128-832E-BE8431A0A25B}"/>
              </a:ext>
            </a:extLst>
          </p:cNvPr>
          <p:cNvGrpSpPr/>
          <p:nvPr/>
        </p:nvGrpSpPr>
        <p:grpSpPr>
          <a:xfrm>
            <a:off x="6098712" y="4617185"/>
            <a:ext cx="4608000" cy="540000"/>
            <a:chOff x="6251112" y="4617185"/>
            <a:chExt cx="4608000" cy="540000"/>
          </a:xfrm>
        </p:grpSpPr>
        <p:sp>
          <p:nvSpPr>
            <p:cNvPr id="47" name="Textplatzhalter 3">
              <a:extLst>
                <a:ext uri="{FF2B5EF4-FFF2-40B4-BE49-F238E27FC236}">
                  <a16:creationId xmlns:a16="http://schemas.microsoft.com/office/drawing/2014/main" id="{37F5E46F-6368-4A04-8E46-38110549396B}"/>
                </a:ext>
              </a:extLst>
            </p:cNvPr>
            <p:cNvSpPr txBox="1">
              <a:spLocks/>
            </p:cNvSpPr>
            <p:nvPr/>
          </p:nvSpPr>
          <p:spPr>
            <a:xfrm>
              <a:off x="6251112" y="4617185"/>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Art, culture, conception </a:t>
              </a:r>
            </a:p>
          </p:txBody>
        </p:sp>
        <p:pic>
          <p:nvPicPr>
            <p:cNvPr id="101" name="Grafik 100">
              <a:extLst>
                <a:ext uri="{FF2B5EF4-FFF2-40B4-BE49-F238E27FC236}">
                  <a16:creationId xmlns:a16="http://schemas.microsoft.com/office/drawing/2014/main" id="{3E6189A7-AEDB-47A5-A387-68D571EF4C87}"/>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6446519" y="4730857"/>
              <a:ext cx="333375" cy="304800"/>
            </a:xfrm>
            <a:prstGeom prst="rect">
              <a:avLst/>
            </a:prstGeom>
          </p:spPr>
        </p:pic>
      </p:grpSp>
      <p:grpSp>
        <p:nvGrpSpPr>
          <p:cNvPr id="124" name="Gruppieren 123">
            <a:extLst>
              <a:ext uri="{FF2B5EF4-FFF2-40B4-BE49-F238E27FC236}">
                <a16:creationId xmlns:a16="http://schemas.microsoft.com/office/drawing/2014/main" id="{7A84F113-C0E0-43A2-BFE5-A3E1C2D44036}"/>
              </a:ext>
            </a:extLst>
          </p:cNvPr>
          <p:cNvGrpSpPr/>
          <p:nvPr/>
        </p:nvGrpSpPr>
        <p:grpSpPr>
          <a:xfrm>
            <a:off x="6092204" y="5211296"/>
            <a:ext cx="4614508" cy="540000"/>
            <a:chOff x="6244604" y="5211296"/>
            <a:chExt cx="4614508" cy="540000"/>
          </a:xfrm>
        </p:grpSpPr>
        <p:sp>
          <p:nvSpPr>
            <p:cNvPr id="41" name="Textplatzhalter 3">
              <a:extLst>
                <a:ext uri="{FF2B5EF4-FFF2-40B4-BE49-F238E27FC236}">
                  <a16:creationId xmlns:a16="http://schemas.microsoft.com/office/drawing/2014/main" id="{1D46BDDE-D1D3-4FF6-8E10-3B54049D7366}"/>
                </a:ext>
              </a:extLst>
            </p:cNvPr>
            <p:cNvSpPr txBox="1">
              <a:spLocks/>
            </p:cNvSpPr>
            <p:nvPr/>
          </p:nvSpPr>
          <p:spPr>
            <a:xfrm>
              <a:off x="6244604" y="5211296"/>
              <a:ext cx="4614508"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Médias</a:t>
              </a:r>
            </a:p>
          </p:txBody>
        </p:sp>
        <p:pic>
          <p:nvPicPr>
            <p:cNvPr id="103" name="Grafik 102">
              <a:extLst>
                <a:ext uri="{FF2B5EF4-FFF2-40B4-BE49-F238E27FC236}">
                  <a16:creationId xmlns:a16="http://schemas.microsoft.com/office/drawing/2014/main" id="{64AE22EA-B190-4987-B35F-2694E189A7D8}"/>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6446519" y="5307264"/>
              <a:ext cx="333375" cy="333375"/>
            </a:xfrm>
            <a:prstGeom prst="rect">
              <a:avLst/>
            </a:prstGeom>
          </p:spPr>
        </p:pic>
      </p:grpSp>
      <p:grpSp>
        <p:nvGrpSpPr>
          <p:cNvPr id="118" name="Gruppieren 117">
            <a:extLst>
              <a:ext uri="{FF2B5EF4-FFF2-40B4-BE49-F238E27FC236}">
                <a16:creationId xmlns:a16="http://schemas.microsoft.com/office/drawing/2014/main" id="{15E14B1F-DECF-4491-A5F6-DDB4DDDA34E9}"/>
              </a:ext>
            </a:extLst>
          </p:cNvPr>
          <p:cNvGrpSpPr/>
          <p:nvPr/>
        </p:nvGrpSpPr>
        <p:grpSpPr>
          <a:xfrm>
            <a:off x="6098712" y="1646625"/>
            <a:ext cx="4608000" cy="540000"/>
            <a:chOff x="6251112" y="1646625"/>
            <a:chExt cx="4608000" cy="540000"/>
          </a:xfrm>
        </p:grpSpPr>
        <p:sp>
          <p:nvSpPr>
            <p:cNvPr id="43" name="Textplatzhalter 3">
              <a:extLst>
                <a:ext uri="{FF2B5EF4-FFF2-40B4-BE49-F238E27FC236}">
                  <a16:creationId xmlns:a16="http://schemas.microsoft.com/office/drawing/2014/main" id="{4F527A36-D838-4854-A667-9AEBF43F0E81}"/>
                </a:ext>
              </a:extLst>
            </p:cNvPr>
            <p:cNvSpPr txBox="1">
              <a:spLocks/>
            </p:cNvSpPr>
            <p:nvPr/>
          </p:nvSpPr>
          <p:spPr>
            <a:xfrm>
              <a:off x="6251112" y="1646625"/>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Transport, logistique</a:t>
              </a:r>
            </a:p>
          </p:txBody>
        </p:sp>
        <p:pic>
          <p:nvPicPr>
            <p:cNvPr id="105" name="Grafik 104">
              <a:extLst>
                <a:ext uri="{FF2B5EF4-FFF2-40B4-BE49-F238E27FC236}">
                  <a16:creationId xmlns:a16="http://schemas.microsoft.com/office/drawing/2014/main" id="{D9F22008-02E4-4692-B133-CD78CDE6AFC0}"/>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451281" y="1759272"/>
              <a:ext cx="323850" cy="314325"/>
            </a:xfrm>
            <a:prstGeom prst="rect">
              <a:avLst/>
            </a:prstGeom>
          </p:spPr>
        </p:pic>
      </p:grpSp>
      <p:grpSp>
        <p:nvGrpSpPr>
          <p:cNvPr id="121" name="Gruppieren 120">
            <a:extLst>
              <a:ext uri="{FF2B5EF4-FFF2-40B4-BE49-F238E27FC236}">
                <a16:creationId xmlns:a16="http://schemas.microsoft.com/office/drawing/2014/main" id="{2EDB69BD-1A1E-4120-AAD4-8FE95C6DED16}"/>
              </a:ext>
            </a:extLst>
          </p:cNvPr>
          <p:cNvGrpSpPr/>
          <p:nvPr/>
        </p:nvGrpSpPr>
        <p:grpSpPr>
          <a:xfrm>
            <a:off x="6098712" y="3428961"/>
            <a:ext cx="4608000" cy="540000"/>
            <a:chOff x="6251112" y="3428961"/>
            <a:chExt cx="4608000" cy="540000"/>
          </a:xfrm>
        </p:grpSpPr>
        <p:sp>
          <p:nvSpPr>
            <p:cNvPr id="48" name="Textplatzhalter 3">
              <a:extLst>
                <a:ext uri="{FF2B5EF4-FFF2-40B4-BE49-F238E27FC236}">
                  <a16:creationId xmlns:a16="http://schemas.microsoft.com/office/drawing/2014/main" id="{185BAC08-2E0A-47DB-9B9F-0CE2BDFE832E}"/>
                </a:ext>
              </a:extLst>
            </p:cNvPr>
            <p:cNvSpPr txBox="1">
              <a:spLocks/>
            </p:cNvSpPr>
            <p:nvPr/>
          </p:nvSpPr>
          <p:spPr>
            <a:xfrm>
              <a:off x="6251112" y="3428961"/>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Affaires sociales, pédagogie</a:t>
              </a:r>
            </a:p>
          </p:txBody>
        </p:sp>
        <p:pic>
          <p:nvPicPr>
            <p:cNvPr id="107" name="Grafik 106">
              <a:extLst>
                <a:ext uri="{FF2B5EF4-FFF2-40B4-BE49-F238E27FC236}">
                  <a16:creationId xmlns:a16="http://schemas.microsoft.com/office/drawing/2014/main" id="{183EF923-97E3-4F9A-9094-7AF215BA6845}"/>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6432231" y="3509457"/>
              <a:ext cx="361950" cy="342900"/>
            </a:xfrm>
            <a:prstGeom prst="rect">
              <a:avLst/>
            </a:prstGeom>
          </p:spPr>
        </p:pic>
      </p:grpSp>
      <p:grpSp>
        <p:nvGrpSpPr>
          <p:cNvPr id="117" name="Gruppieren 116">
            <a:extLst>
              <a:ext uri="{FF2B5EF4-FFF2-40B4-BE49-F238E27FC236}">
                <a16:creationId xmlns:a16="http://schemas.microsoft.com/office/drawing/2014/main" id="{7DD27192-9419-4B1B-A2E3-FD1D052C91A4}"/>
              </a:ext>
            </a:extLst>
          </p:cNvPr>
          <p:cNvGrpSpPr/>
          <p:nvPr/>
        </p:nvGrpSpPr>
        <p:grpSpPr>
          <a:xfrm>
            <a:off x="6098712" y="1052513"/>
            <a:ext cx="4608000" cy="540000"/>
            <a:chOff x="6251112" y="1052513"/>
            <a:chExt cx="4608000" cy="540000"/>
          </a:xfrm>
        </p:grpSpPr>
        <p:sp>
          <p:nvSpPr>
            <p:cNvPr id="42" name="Textplatzhalter 3">
              <a:extLst>
                <a:ext uri="{FF2B5EF4-FFF2-40B4-BE49-F238E27FC236}">
                  <a16:creationId xmlns:a16="http://schemas.microsoft.com/office/drawing/2014/main" id="{A9BBB006-6816-4075-BF99-7C1BDFCC4259}"/>
                </a:ext>
              </a:extLst>
            </p:cNvPr>
            <p:cNvSpPr txBox="1">
              <a:spLocks/>
            </p:cNvSpPr>
            <p:nvPr/>
          </p:nvSpPr>
          <p:spPr>
            <a:xfrm>
              <a:off x="6251112" y="1052513"/>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Économie, administration</a:t>
              </a:r>
            </a:p>
          </p:txBody>
        </p:sp>
        <p:pic>
          <p:nvPicPr>
            <p:cNvPr id="109" name="Grafik 108">
              <a:extLst>
                <a:ext uri="{FF2B5EF4-FFF2-40B4-BE49-F238E27FC236}">
                  <a16:creationId xmlns:a16="http://schemas.microsoft.com/office/drawing/2014/main" id="{A7506705-1CD3-4439-9255-3941CBC95C4B}"/>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6451281" y="1182862"/>
              <a:ext cx="323850" cy="266700"/>
            </a:xfrm>
            <a:prstGeom prst="rect">
              <a:avLst/>
            </a:prstGeom>
          </p:spPr>
        </p:pic>
      </p:grpSp>
      <p:grpSp>
        <p:nvGrpSpPr>
          <p:cNvPr id="122" name="Gruppieren 121">
            <a:extLst>
              <a:ext uri="{FF2B5EF4-FFF2-40B4-BE49-F238E27FC236}">
                <a16:creationId xmlns:a16="http://schemas.microsoft.com/office/drawing/2014/main" id="{03EAAA32-6B03-4F99-A534-D1473B0E83D4}"/>
              </a:ext>
            </a:extLst>
          </p:cNvPr>
          <p:cNvGrpSpPr/>
          <p:nvPr/>
        </p:nvGrpSpPr>
        <p:grpSpPr>
          <a:xfrm>
            <a:off x="6098712" y="4023073"/>
            <a:ext cx="4608000" cy="540000"/>
            <a:chOff x="6251112" y="4023073"/>
            <a:chExt cx="4608000" cy="540000"/>
          </a:xfrm>
        </p:grpSpPr>
        <p:sp>
          <p:nvSpPr>
            <p:cNvPr id="46" name="Textplatzhalter 3">
              <a:extLst>
                <a:ext uri="{FF2B5EF4-FFF2-40B4-BE49-F238E27FC236}">
                  <a16:creationId xmlns:a16="http://schemas.microsoft.com/office/drawing/2014/main" id="{886CA2E2-B2BD-45D6-BAC3-0C59DBA8AD2F}"/>
                </a:ext>
              </a:extLst>
            </p:cNvPr>
            <p:cNvSpPr txBox="1">
              <a:spLocks/>
            </p:cNvSpPr>
            <p:nvPr/>
          </p:nvSpPr>
          <p:spPr>
            <a:xfrm>
              <a:off x="6251112" y="4023073"/>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Sciences sociales, sciences humaines</a:t>
              </a:r>
            </a:p>
          </p:txBody>
        </p:sp>
        <p:pic>
          <p:nvPicPr>
            <p:cNvPr id="111" name="Grafik 110">
              <a:extLst>
                <a:ext uri="{FF2B5EF4-FFF2-40B4-BE49-F238E27FC236}">
                  <a16:creationId xmlns:a16="http://schemas.microsoft.com/office/drawing/2014/main" id="{160C5950-D0BF-49CF-8037-B8FD9085A3D0}"/>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6466521" y="4124638"/>
              <a:ext cx="285750" cy="342900"/>
            </a:xfrm>
            <a:prstGeom prst="rect">
              <a:avLst/>
            </a:prstGeom>
          </p:spPr>
        </p:pic>
      </p:grpSp>
      <p:grpSp>
        <p:nvGrpSpPr>
          <p:cNvPr id="120" name="Gruppieren 119">
            <a:extLst>
              <a:ext uri="{FF2B5EF4-FFF2-40B4-BE49-F238E27FC236}">
                <a16:creationId xmlns:a16="http://schemas.microsoft.com/office/drawing/2014/main" id="{BF86B215-0146-4E7D-A4DB-1EC6FE54DF3A}"/>
              </a:ext>
            </a:extLst>
          </p:cNvPr>
          <p:cNvGrpSpPr/>
          <p:nvPr/>
        </p:nvGrpSpPr>
        <p:grpSpPr>
          <a:xfrm>
            <a:off x="6098712" y="2834849"/>
            <a:ext cx="4608000" cy="540000"/>
            <a:chOff x="6251112" y="2834849"/>
            <a:chExt cx="4608000" cy="540000"/>
          </a:xfrm>
        </p:grpSpPr>
        <p:sp>
          <p:nvSpPr>
            <p:cNvPr id="45" name="Textplatzhalter 3">
              <a:extLst>
                <a:ext uri="{FF2B5EF4-FFF2-40B4-BE49-F238E27FC236}">
                  <a16:creationId xmlns:a16="http://schemas.microsoft.com/office/drawing/2014/main" id="{A5EC706F-7197-4FAF-8306-026C09ED7F1E}"/>
                </a:ext>
              </a:extLst>
            </p:cNvPr>
            <p:cNvSpPr txBox="1">
              <a:spLocks/>
            </p:cNvSpPr>
            <p:nvPr/>
          </p:nvSpPr>
          <p:spPr>
            <a:xfrm>
              <a:off x="6251112" y="2834849"/>
              <a:ext cx="4608000" cy="540000"/>
            </a:xfrm>
            <a:prstGeom prst="rect">
              <a:avLst/>
            </a:prstGeom>
            <a:solidFill>
              <a:srgbClr val="E2A95F"/>
            </a:solidFill>
          </p:spPr>
          <p:txBody>
            <a:bodyPr vert="horz" wrap="square" lIns="720000" tIns="72000" rIns="144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1700"/>
                </a:lnSpc>
                <a:spcBef>
                  <a:spcPts val="600"/>
                </a:spcBef>
              </a:pPr>
              <a:r>
                <a:rPr lang="fr-FR" sz="1800" dirty="0"/>
                <a:t>Santé</a:t>
              </a:r>
            </a:p>
          </p:txBody>
        </p:sp>
        <p:pic>
          <p:nvPicPr>
            <p:cNvPr id="113" name="Grafik 112">
              <a:extLst>
                <a:ext uri="{FF2B5EF4-FFF2-40B4-BE49-F238E27FC236}">
                  <a16:creationId xmlns:a16="http://schemas.microsoft.com/office/drawing/2014/main" id="{1C9D6769-4964-4345-960A-D22678D50A36}"/>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6413181" y="2940667"/>
              <a:ext cx="400050" cy="304800"/>
            </a:xfrm>
            <a:prstGeom prst="rect">
              <a:avLst/>
            </a:prstGeom>
          </p:spPr>
        </p:pic>
      </p:grpSp>
    </p:spTree>
    <p:extLst>
      <p:ext uri="{BB962C8B-B14F-4D97-AF65-F5344CB8AC3E}">
        <p14:creationId xmlns:p14="http://schemas.microsoft.com/office/powerpoint/2010/main" val="169142176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3">
            <a:extLst>
              <a:ext uri="{FF2B5EF4-FFF2-40B4-BE49-F238E27FC236}">
                <a16:creationId xmlns:a16="http://schemas.microsoft.com/office/drawing/2014/main" id="{51CABC4D-4481-03A3-D118-268F3A1A0DCE}"/>
              </a:ext>
            </a:extLst>
          </p:cNvPr>
          <p:cNvSpPr>
            <a:spLocks noGrp="1"/>
          </p:cNvSpPr>
          <p:nvPr>
            <p:ph type="body" idx="1"/>
          </p:nvPr>
        </p:nvSpPr>
        <p:spPr>
          <a:xfrm>
            <a:off x="1224447" y="1380053"/>
            <a:ext cx="4545965" cy="1122426"/>
          </a:xfrm>
          <a:solidFill>
            <a:srgbClr val="D6851B"/>
          </a:solidFill>
        </p:spPr>
        <p:txBody>
          <a:bodyPr lIns="108000" tIns="108000" rIns="108000" bIns="108000">
            <a:noAutofit/>
          </a:bodyPr>
          <a:lstStyle/>
          <a:p>
            <a:pPr algn="ctr"/>
            <a:r>
              <a:rPr lang="fr-FR" dirty="0">
                <a:latin typeface="+mn-lt"/>
              </a:rPr>
              <a:t>Instrument de classification des qualifications dans le système de formation allemand</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fr-FR" noProof="0" dirty="0">
                <a:solidFill>
                  <a:srgbClr val="D6851B"/>
                </a:solidFill>
              </a:rPr>
              <a:t>2. </a:t>
            </a:r>
            <a:r>
              <a:rPr lang="fr-FR" dirty="0"/>
              <a:t>Le cadre allemand des certifications (CAC)</a:t>
            </a:r>
          </a:p>
        </p:txBody>
      </p:sp>
      <p:sp>
        <p:nvSpPr>
          <p:cNvPr id="13" name="Textplatzhalter 3">
            <a:extLst>
              <a:ext uri="{FF2B5EF4-FFF2-40B4-BE49-F238E27FC236}">
                <a16:creationId xmlns:a16="http://schemas.microsoft.com/office/drawing/2014/main" id="{F9EA0AE8-A61D-4F53-89A4-3304B7BA0026}"/>
              </a:ext>
            </a:extLst>
          </p:cNvPr>
          <p:cNvSpPr txBox="1">
            <a:spLocks/>
          </p:cNvSpPr>
          <p:nvPr/>
        </p:nvSpPr>
        <p:spPr>
          <a:xfrm>
            <a:off x="6426444" y="1380054"/>
            <a:ext cx="4541109" cy="1122425"/>
          </a:xfrm>
          <a:prstGeom prst="rect">
            <a:avLst/>
          </a:prstGeom>
          <a:solidFill>
            <a:srgbClr val="D6851B"/>
          </a:solidFill>
        </p:spPr>
        <p:txBody>
          <a:bodyPr vert="horz" lIns="108000" tIns="108000" rIns="108000" bIns="108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dirty="0"/>
              <a:t>Orientation et transparence</a:t>
            </a:r>
            <a:br>
              <a:rPr lang="fr-FR" dirty="0"/>
            </a:br>
            <a:r>
              <a:rPr lang="fr-FR" dirty="0"/>
              <a:t>en matière de qualifications et de</a:t>
            </a:r>
            <a:br>
              <a:rPr lang="fr-FR" dirty="0"/>
            </a:br>
            <a:r>
              <a:rPr lang="fr-FR" dirty="0"/>
              <a:t>compétences</a:t>
            </a:r>
          </a:p>
        </p:txBody>
      </p:sp>
      <p:sp>
        <p:nvSpPr>
          <p:cNvPr id="14" name="Textplatzhalter 3">
            <a:extLst>
              <a:ext uri="{FF2B5EF4-FFF2-40B4-BE49-F238E27FC236}">
                <a16:creationId xmlns:a16="http://schemas.microsoft.com/office/drawing/2014/main" id="{ABD70C40-98D9-4D3E-846B-179BAE5A98EA}"/>
              </a:ext>
            </a:extLst>
          </p:cNvPr>
          <p:cNvSpPr txBox="1">
            <a:spLocks/>
          </p:cNvSpPr>
          <p:nvPr/>
        </p:nvSpPr>
        <p:spPr>
          <a:xfrm>
            <a:off x="3880225" y="2889928"/>
            <a:ext cx="4545965" cy="1122426"/>
          </a:xfrm>
          <a:prstGeom prst="rect">
            <a:avLst/>
          </a:prstGeom>
          <a:solidFill>
            <a:srgbClr val="D6851B"/>
          </a:solidFill>
        </p:spPr>
        <p:txBody>
          <a:bodyPr vert="horz" lIns="108000" tIns="108000" rIns="108000" bIns="108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dirty="0">
                <a:latin typeface="+mn-lt"/>
              </a:rPr>
              <a:t>Huit niveaux correspondant au</a:t>
            </a:r>
            <a:br>
              <a:rPr lang="fr-FR" dirty="0">
                <a:latin typeface="+mn-lt"/>
              </a:rPr>
            </a:br>
            <a:r>
              <a:rPr lang="fr-FR" dirty="0">
                <a:latin typeface="+mn-lt"/>
              </a:rPr>
              <a:t>cadre européen des certifications (CEC)</a:t>
            </a:r>
          </a:p>
        </p:txBody>
      </p:sp>
      <p:sp>
        <p:nvSpPr>
          <p:cNvPr id="24" name="Textplatzhalter 3">
            <a:extLst>
              <a:ext uri="{FF2B5EF4-FFF2-40B4-BE49-F238E27FC236}">
                <a16:creationId xmlns:a16="http://schemas.microsoft.com/office/drawing/2014/main" id="{6FA975B4-B965-4A40-BFC8-DEDE8F28BE15}"/>
              </a:ext>
            </a:extLst>
          </p:cNvPr>
          <p:cNvSpPr txBox="1">
            <a:spLocks/>
          </p:cNvSpPr>
          <p:nvPr/>
        </p:nvSpPr>
        <p:spPr>
          <a:xfrm>
            <a:off x="3880224" y="4100823"/>
            <a:ext cx="4545965" cy="391628"/>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Permet la comparabilité internationale</a:t>
            </a:r>
          </a:p>
        </p:txBody>
      </p:sp>
      <p:sp>
        <p:nvSpPr>
          <p:cNvPr id="25" name="Textplatzhalter 3">
            <a:extLst>
              <a:ext uri="{FF2B5EF4-FFF2-40B4-BE49-F238E27FC236}">
                <a16:creationId xmlns:a16="http://schemas.microsoft.com/office/drawing/2014/main" id="{DB36B227-E8C6-4D1B-A6AF-D73559204562}"/>
              </a:ext>
            </a:extLst>
          </p:cNvPr>
          <p:cNvSpPr txBox="1">
            <a:spLocks/>
          </p:cNvSpPr>
          <p:nvPr/>
        </p:nvSpPr>
        <p:spPr>
          <a:xfrm>
            <a:off x="3880224" y="4580920"/>
            <a:ext cx="4545965" cy="391628"/>
          </a:xfrm>
          <a:prstGeom prst="rect">
            <a:avLst/>
          </a:prstGeom>
          <a:solidFill>
            <a:srgbClr val="FBF3E8"/>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fr-FR" sz="1600" dirty="0">
                <a:solidFill>
                  <a:schemeClr val="tx1"/>
                </a:solidFill>
              </a:rPr>
              <a:t>Favorise la mobilité professionnelle en Europe</a:t>
            </a:r>
          </a:p>
        </p:txBody>
      </p:sp>
    </p:spTree>
    <p:extLst>
      <p:ext uri="{BB962C8B-B14F-4D97-AF65-F5344CB8AC3E}">
        <p14:creationId xmlns:p14="http://schemas.microsoft.com/office/powerpoint/2010/main" val="340557580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noAutofit/>
          </a:bodyPr>
          <a:lstStyle/>
          <a:p>
            <a:r>
              <a:rPr lang="fr-FR" dirty="0"/>
              <a:t>2. Le cadre allemand des certifications (CAC)</a:t>
            </a:r>
          </a:p>
        </p:txBody>
      </p:sp>
      <p:sp>
        <p:nvSpPr>
          <p:cNvPr id="5" name="Textplatzhalter 3">
            <a:extLst>
              <a:ext uri="{FF2B5EF4-FFF2-40B4-BE49-F238E27FC236}">
                <a16:creationId xmlns:a16="http://schemas.microsoft.com/office/drawing/2014/main" id="{776C7A84-5F97-4F33-8BBC-3FEBF0EA71D5}"/>
              </a:ext>
            </a:extLst>
          </p:cNvPr>
          <p:cNvSpPr txBox="1">
            <a:spLocks/>
          </p:cNvSpPr>
          <p:nvPr/>
        </p:nvSpPr>
        <p:spPr>
          <a:xfrm>
            <a:off x="658812" y="2165587"/>
            <a:ext cx="2607125" cy="525886"/>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fr-FR" b="1" dirty="0"/>
              <a:t>BMBFSFJ</a:t>
            </a:r>
          </a:p>
        </p:txBody>
      </p:sp>
      <p:sp>
        <p:nvSpPr>
          <p:cNvPr id="13" name="Textplatzhalter 3">
            <a:extLst>
              <a:ext uri="{FF2B5EF4-FFF2-40B4-BE49-F238E27FC236}">
                <a16:creationId xmlns:a16="http://schemas.microsoft.com/office/drawing/2014/main" id="{A231FFCB-913B-4795-90F7-A0052D58600F}"/>
              </a:ext>
            </a:extLst>
          </p:cNvPr>
          <p:cNvSpPr txBox="1">
            <a:spLocks/>
          </p:cNvSpPr>
          <p:nvPr/>
        </p:nvSpPr>
        <p:spPr>
          <a:xfrm>
            <a:off x="7025574" y="2165587"/>
            <a:ext cx="4687001" cy="656897"/>
          </a:xfrm>
          <a:prstGeom prst="rect">
            <a:avLst/>
          </a:prstGeom>
          <a:solidFill>
            <a:srgbClr val="FBF3E8"/>
          </a:solidFill>
        </p:spPr>
        <p:txBody>
          <a:bodyPr vert="horz" wrap="square" lIns="36000" tIns="36000" rIns="108000" bIns="72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108000" lvl="0" defTabSz="914400">
              <a:lnSpc>
                <a:spcPts val="2200"/>
              </a:lnSpc>
              <a:spcBef>
                <a:spcPts val="0"/>
              </a:spcBef>
              <a:spcAft>
                <a:spcPts val="200"/>
              </a:spcAft>
              <a:buClr>
                <a:srgbClr val="D6851B"/>
              </a:buClr>
              <a:buSzPct val="65000"/>
            </a:pPr>
            <a:r>
              <a:rPr lang="fr-FR" sz="1600" b="1" dirty="0">
                <a:solidFill>
                  <a:schemeClr val="tx1"/>
                </a:solidFill>
                <a:latin typeface="+mn-lt"/>
              </a:rPr>
              <a:t>Universités et établissements </a:t>
            </a:r>
            <a:br>
              <a:rPr lang="fr-FR" sz="1600" b="1" dirty="0">
                <a:solidFill>
                  <a:schemeClr val="tx1"/>
                </a:solidFill>
                <a:latin typeface="+mn-lt"/>
              </a:rPr>
            </a:br>
            <a:r>
              <a:rPr lang="fr-FR" sz="1600" b="1" dirty="0">
                <a:solidFill>
                  <a:schemeClr val="tx1"/>
                </a:solidFill>
                <a:latin typeface="+mn-lt"/>
              </a:rPr>
              <a:t>de formation professionnelle</a:t>
            </a:r>
          </a:p>
        </p:txBody>
      </p:sp>
      <p:sp>
        <p:nvSpPr>
          <p:cNvPr id="14" name="Textplatzhalter 3">
            <a:extLst>
              <a:ext uri="{FF2B5EF4-FFF2-40B4-BE49-F238E27FC236}">
                <a16:creationId xmlns:a16="http://schemas.microsoft.com/office/drawing/2014/main" id="{B7857016-C046-45FE-9BD8-236EA34E16C3}"/>
              </a:ext>
            </a:extLst>
          </p:cNvPr>
          <p:cNvSpPr txBox="1">
            <a:spLocks/>
          </p:cNvSpPr>
          <p:nvPr/>
        </p:nvSpPr>
        <p:spPr>
          <a:xfrm>
            <a:off x="7027304" y="2909770"/>
            <a:ext cx="4685271" cy="374768"/>
          </a:xfrm>
          <a:prstGeom prst="rect">
            <a:avLst/>
          </a:prstGeom>
          <a:solidFill>
            <a:srgbClr val="FBF3E8"/>
          </a:solidFill>
        </p:spPr>
        <p:txBody>
          <a:bodyPr vert="horz" wrap="square" lIns="36000" tIns="36000" rIns="108000" bIns="72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108000" lvl="0" defTabSz="914400">
              <a:lnSpc>
                <a:spcPts val="2200"/>
              </a:lnSpc>
              <a:spcBef>
                <a:spcPts val="0"/>
              </a:spcBef>
              <a:spcAft>
                <a:spcPts val="200"/>
              </a:spcAft>
              <a:buClr>
                <a:srgbClr val="D6851B"/>
              </a:buClr>
              <a:buSzPct val="65000"/>
            </a:pPr>
            <a:r>
              <a:rPr lang="fr-FR" sz="1600" b="1" dirty="0">
                <a:solidFill>
                  <a:schemeClr val="tx1"/>
                </a:solidFill>
              </a:rPr>
              <a:t>Partenaires sociaux et organisations économiques</a:t>
            </a:r>
          </a:p>
        </p:txBody>
      </p:sp>
      <p:sp>
        <p:nvSpPr>
          <p:cNvPr id="15" name="Textplatzhalter 3">
            <a:extLst>
              <a:ext uri="{FF2B5EF4-FFF2-40B4-BE49-F238E27FC236}">
                <a16:creationId xmlns:a16="http://schemas.microsoft.com/office/drawing/2014/main" id="{B81CC6A7-3268-4111-8914-697980463EA4}"/>
              </a:ext>
            </a:extLst>
          </p:cNvPr>
          <p:cNvSpPr txBox="1">
            <a:spLocks/>
          </p:cNvSpPr>
          <p:nvPr/>
        </p:nvSpPr>
        <p:spPr>
          <a:xfrm>
            <a:off x="7031183" y="3371824"/>
            <a:ext cx="4692188" cy="1554579"/>
          </a:xfrm>
          <a:prstGeom prst="rect">
            <a:avLst/>
          </a:prstGeom>
          <a:solidFill>
            <a:srgbClr val="FBF3E8"/>
          </a:solidFill>
        </p:spPr>
        <p:txBody>
          <a:bodyPr vert="horz" wrap="square" lIns="36000" tIns="36000" rIns="108000" bIns="72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108000" lvl="0" defTabSz="914400">
              <a:lnSpc>
                <a:spcPts val="2200"/>
              </a:lnSpc>
              <a:spcBef>
                <a:spcPts val="0"/>
              </a:spcBef>
              <a:spcAft>
                <a:spcPts val="200"/>
              </a:spcAft>
              <a:buClr>
                <a:srgbClr val="D6851B"/>
              </a:buClr>
              <a:buSzPct val="65000"/>
            </a:pPr>
            <a:r>
              <a:rPr lang="fr-FR" sz="1600" b="1" dirty="0">
                <a:solidFill>
                  <a:schemeClr val="tx1"/>
                </a:solidFill>
                <a:latin typeface="+mn-lt"/>
              </a:rPr>
              <a:t>Chercheur·euse·s et praticien·ne·s</a:t>
            </a:r>
          </a:p>
          <a:p>
            <a:pPr marL="360000" indent="-252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b="0" dirty="0">
                <a:solidFill>
                  <a:schemeClr val="tx1"/>
                </a:solidFill>
                <a:latin typeface="+mn-lt"/>
              </a:rPr>
              <a:t>Les décisions sont débattues dans le </a:t>
            </a:r>
            <a:r>
              <a:rPr lang="fr-FR" sz="1600" b="1" dirty="0">
                <a:solidFill>
                  <a:schemeClr val="tx1"/>
                </a:solidFill>
                <a:latin typeface="+mn-lt"/>
              </a:rPr>
              <a:t>groupe de travail DQR (AK DQR)</a:t>
            </a:r>
          </a:p>
          <a:p>
            <a:pPr marL="360000" indent="-252000" defTabSz="914400">
              <a:lnSpc>
                <a:spcPts val="2200"/>
              </a:lnSpc>
              <a:spcBef>
                <a:spcPts val="0"/>
              </a:spcBef>
              <a:spcAft>
                <a:spcPts val="200"/>
              </a:spcAft>
              <a:buClr>
                <a:srgbClr val="D6851B"/>
              </a:buClr>
              <a:buSzPct val="65000"/>
              <a:buFont typeface="Wingdings 3" panose="05040102010807070707" pitchFamily="18" charset="2"/>
              <a:buChar char=""/>
            </a:pPr>
            <a:r>
              <a:rPr lang="fr-FR" sz="1600" b="0" dirty="0">
                <a:solidFill>
                  <a:schemeClr val="tx1"/>
                </a:solidFill>
                <a:latin typeface="+mn-lt"/>
              </a:rPr>
              <a:t>Plus de 100 expert·e·s participent aux groupes </a:t>
            </a:r>
            <a:br>
              <a:rPr lang="fr-FR" sz="1600" b="0" dirty="0">
                <a:solidFill>
                  <a:schemeClr val="tx1"/>
                </a:solidFill>
                <a:latin typeface="+mn-lt"/>
              </a:rPr>
            </a:br>
            <a:r>
              <a:rPr lang="fr-FR" sz="1600" b="0" dirty="0">
                <a:solidFill>
                  <a:schemeClr val="tx1"/>
                </a:solidFill>
                <a:latin typeface="+mn-lt"/>
              </a:rPr>
              <a:t>de travail</a:t>
            </a:r>
          </a:p>
        </p:txBody>
      </p:sp>
      <p:sp>
        <p:nvSpPr>
          <p:cNvPr id="17" name="Textfeld 16">
            <a:extLst>
              <a:ext uri="{FF2B5EF4-FFF2-40B4-BE49-F238E27FC236}">
                <a16:creationId xmlns:a16="http://schemas.microsoft.com/office/drawing/2014/main" id="{E1A60B20-E0CA-4FCC-9819-504D9DA36258}"/>
              </a:ext>
            </a:extLst>
          </p:cNvPr>
          <p:cNvSpPr txBox="1"/>
          <p:nvPr/>
        </p:nvSpPr>
        <p:spPr>
          <a:xfrm>
            <a:off x="658813" y="819289"/>
            <a:ext cx="7958140" cy="307777"/>
          </a:xfrm>
          <a:prstGeom prst="rect">
            <a:avLst/>
          </a:prstGeom>
          <a:noFill/>
        </p:spPr>
        <p:txBody>
          <a:bodyPr wrap="square" lIns="0" tIns="0" rIns="0" bIns="0" rtlCol="0">
            <a:spAutoFit/>
          </a:bodyPr>
          <a:lstStyle/>
          <a:p>
            <a:r>
              <a:rPr lang="fr-FR" sz="2000" b="1" dirty="0"/>
              <a:t>Acteurs du CAC </a:t>
            </a:r>
            <a:r>
              <a:rPr lang="fr-FR" sz="2000" b="1"/>
              <a:t>: Panorama</a:t>
            </a:r>
            <a:endParaRPr lang="fr-FR" sz="2000" b="1" dirty="0"/>
          </a:p>
        </p:txBody>
      </p:sp>
      <p:sp>
        <p:nvSpPr>
          <p:cNvPr id="12" name="Textplatzhalter 3">
            <a:extLst>
              <a:ext uri="{FF2B5EF4-FFF2-40B4-BE49-F238E27FC236}">
                <a16:creationId xmlns:a16="http://schemas.microsoft.com/office/drawing/2014/main" id="{EDA9416F-2BD9-4DC1-B73D-E34F4F36080A}"/>
              </a:ext>
            </a:extLst>
          </p:cNvPr>
          <p:cNvSpPr txBox="1">
            <a:spLocks/>
          </p:cNvSpPr>
          <p:nvPr/>
        </p:nvSpPr>
        <p:spPr>
          <a:xfrm>
            <a:off x="1033767" y="1467125"/>
            <a:ext cx="4692676" cy="731070"/>
          </a:xfrm>
          <a:prstGeom prst="rect">
            <a:avLst/>
          </a:prstGeom>
          <a:no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000"/>
              </a:lnSpc>
              <a:spcBef>
                <a:spcPts val="0"/>
              </a:spcBef>
            </a:pPr>
            <a:r>
              <a:rPr lang="fr-FR" sz="1800" dirty="0">
                <a:solidFill>
                  <a:schemeClr val="tx1"/>
                </a:solidFill>
              </a:rPr>
              <a:t>Développement en responsabilité</a:t>
            </a:r>
          </a:p>
          <a:p>
            <a:pPr algn="ctr">
              <a:lnSpc>
                <a:spcPts val="2000"/>
              </a:lnSpc>
              <a:spcBef>
                <a:spcPts val="0"/>
              </a:spcBef>
            </a:pPr>
            <a:r>
              <a:rPr lang="fr-FR" sz="1800" dirty="0">
                <a:solidFill>
                  <a:schemeClr val="tx1"/>
                </a:solidFill>
              </a:rPr>
              <a:t>partagée par</a:t>
            </a:r>
          </a:p>
        </p:txBody>
      </p:sp>
      <p:sp>
        <p:nvSpPr>
          <p:cNvPr id="18" name="Textplatzhalter 3">
            <a:extLst>
              <a:ext uri="{FF2B5EF4-FFF2-40B4-BE49-F238E27FC236}">
                <a16:creationId xmlns:a16="http://schemas.microsoft.com/office/drawing/2014/main" id="{D1868DEE-C46A-40A4-851A-A3D915625A18}"/>
              </a:ext>
            </a:extLst>
          </p:cNvPr>
          <p:cNvSpPr txBox="1">
            <a:spLocks/>
          </p:cNvSpPr>
          <p:nvPr/>
        </p:nvSpPr>
        <p:spPr>
          <a:xfrm>
            <a:off x="3484604" y="2165587"/>
            <a:ext cx="2607125" cy="525886"/>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fr-FR" b="1" dirty="0"/>
              <a:t>KMK</a:t>
            </a:r>
          </a:p>
        </p:txBody>
      </p:sp>
      <p:cxnSp>
        <p:nvCxnSpPr>
          <p:cNvPr id="4" name="Verbinder: gewinkelt 3">
            <a:extLst>
              <a:ext uri="{FF2B5EF4-FFF2-40B4-BE49-F238E27FC236}">
                <a16:creationId xmlns:a16="http://schemas.microsoft.com/office/drawing/2014/main" id="{79A1B297-33FE-4E9D-B653-78E3C9A0D6F4}"/>
              </a:ext>
            </a:extLst>
          </p:cNvPr>
          <p:cNvCxnSpPr>
            <a:cxnSpLocks/>
            <a:stCxn id="5" idx="2"/>
            <a:endCxn id="39" idx="0"/>
          </p:cNvCxnSpPr>
          <p:nvPr/>
        </p:nvCxnSpPr>
        <p:spPr>
          <a:xfrm rot="16200000" flipH="1">
            <a:off x="2326121" y="2327726"/>
            <a:ext cx="690238" cy="1417731"/>
          </a:xfrm>
          <a:prstGeom prst="bentConnector3">
            <a:avLst>
              <a:gd name="adj1" fmla="val 1274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10" name="Verbinder: gewinkelt 9">
            <a:extLst>
              <a:ext uri="{FF2B5EF4-FFF2-40B4-BE49-F238E27FC236}">
                <a16:creationId xmlns:a16="http://schemas.microsoft.com/office/drawing/2014/main" id="{24D5CC4C-9A6E-4BDA-994D-DC05AFFF86B8}"/>
              </a:ext>
            </a:extLst>
          </p:cNvPr>
          <p:cNvCxnSpPr>
            <a:cxnSpLocks/>
            <a:stCxn id="18" idx="2"/>
            <a:endCxn id="39" idx="0"/>
          </p:cNvCxnSpPr>
          <p:nvPr/>
        </p:nvCxnSpPr>
        <p:spPr>
          <a:xfrm rot="5400000">
            <a:off x="3739018" y="2332562"/>
            <a:ext cx="690238" cy="1408061"/>
          </a:xfrm>
          <a:prstGeom prst="bentConnector3">
            <a:avLst>
              <a:gd name="adj1" fmla="val 1274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19" name="Textplatzhalter 3">
            <a:extLst>
              <a:ext uri="{FF2B5EF4-FFF2-40B4-BE49-F238E27FC236}">
                <a16:creationId xmlns:a16="http://schemas.microsoft.com/office/drawing/2014/main" id="{2BFE6310-E412-4F93-BC72-5DCC2D9D1120}"/>
              </a:ext>
            </a:extLst>
          </p:cNvPr>
          <p:cNvSpPr txBox="1">
            <a:spLocks/>
          </p:cNvSpPr>
          <p:nvPr/>
        </p:nvSpPr>
        <p:spPr>
          <a:xfrm>
            <a:off x="1033767" y="2896691"/>
            <a:ext cx="4692676" cy="328098"/>
          </a:xfrm>
          <a:prstGeom prst="rect">
            <a:avLst/>
          </a:prstGeom>
          <a:solidFill>
            <a:schemeClr val="bg1"/>
          </a:solidFill>
        </p:spPr>
        <p:txBody>
          <a:bodyPr vert="horz" wrap="square" lIns="36000" tIns="0" rIns="36000" bIns="36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fr-FR" sz="1800" dirty="0">
                <a:solidFill>
                  <a:schemeClr val="tx1"/>
                </a:solidFill>
              </a:rPr>
              <a:t>Établissement du</a:t>
            </a:r>
          </a:p>
        </p:txBody>
      </p:sp>
      <p:sp>
        <p:nvSpPr>
          <p:cNvPr id="34" name="Textplatzhalter 3">
            <a:extLst>
              <a:ext uri="{FF2B5EF4-FFF2-40B4-BE49-F238E27FC236}">
                <a16:creationId xmlns:a16="http://schemas.microsoft.com/office/drawing/2014/main" id="{10A77DD1-ECCF-4588-9CC8-6D0335D3D635}"/>
              </a:ext>
            </a:extLst>
          </p:cNvPr>
          <p:cNvSpPr txBox="1">
            <a:spLocks/>
          </p:cNvSpPr>
          <p:nvPr/>
        </p:nvSpPr>
        <p:spPr>
          <a:xfrm>
            <a:off x="7019899" y="1469467"/>
            <a:ext cx="4692676" cy="474590"/>
          </a:xfrm>
          <a:prstGeom prst="rect">
            <a:avLst/>
          </a:prstGeom>
          <a:noFill/>
        </p:spPr>
        <p:txBody>
          <a:bodyPr vert="horz" wrap="square" lIns="36000" tIns="108000" rIns="36000" bIns="108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000"/>
              </a:lnSpc>
              <a:spcBef>
                <a:spcPts val="0"/>
              </a:spcBef>
            </a:pPr>
            <a:r>
              <a:rPr lang="fr-FR" sz="1800" dirty="0">
                <a:solidFill>
                  <a:schemeClr val="tx1"/>
                </a:solidFill>
              </a:rPr>
              <a:t>Autres acteurs :</a:t>
            </a:r>
          </a:p>
        </p:txBody>
      </p:sp>
      <p:sp>
        <p:nvSpPr>
          <p:cNvPr id="39" name="Textplatzhalter 3">
            <a:extLst>
              <a:ext uri="{FF2B5EF4-FFF2-40B4-BE49-F238E27FC236}">
                <a16:creationId xmlns:a16="http://schemas.microsoft.com/office/drawing/2014/main" id="{1BD3C091-2B12-4F2F-80F9-710C45E64471}"/>
              </a:ext>
            </a:extLst>
          </p:cNvPr>
          <p:cNvSpPr txBox="1">
            <a:spLocks/>
          </p:cNvSpPr>
          <p:nvPr/>
        </p:nvSpPr>
        <p:spPr>
          <a:xfrm>
            <a:off x="661512" y="3381711"/>
            <a:ext cx="5437187" cy="833663"/>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fr-FR" b="1" dirty="0"/>
              <a:t>Groupe de coordination Fédération-Länder CAC </a:t>
            </a:r>
            <a:br>
              <a:rPr lang="fr-FR" b="1" dirty="0"/>
            </a:br>
            <a:r>
              <a:rPr lang="fr-FR" b="1" dirty="0"/>
              <a:t>(B-L-KG DQR)</a:t>
            </a:r>
          </a:p>
        </p:txBody>
      </p:sp>
      <p:sp>
        <p:nvSpPr>
          <p:cNvPr id="41" name="Textplatzhalter 3">
            <a:extLst>
              <a:ext uri="{FF2B5EF4-FFF2-40B4-BE49-F238E27FC236}">
                <a16:creationId xmlns:a16="http://schemas.microsoft.com/office/drawing/2014/main" id="{316B3ADF-F5A5-4B9D-B3AD-3B39BEA0952E}"/>
              </a:ext>
            </a:extLst>
          </p:cNvPr>
          <p:cNvSpPr txBox="1">
            <a:spLocks/>
          </p:cNvSpPr>
          <p:nvPr/>
        </p:nvSpPr>
        <p:spPr>
          <a:xfrm>
            <a:off x="661512" y="4799440"/>
            <a:ext cx="5437187" cy="833663"/>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fr-FR" b="1" dirty="0"/>
              <a:t>Organisme de coordination Fédération-Länder CAC</a:t>
            </a:r>
            <a:br>
              <a:rPr lang="fr-FR" b="1" dirty="0"/>
            </a:br>
            <a:r>
              <a:rPr lang="fr-FR" b="1" dirty="0"/>
              <a:t>(B-L-KS DQR)</a:t>
            </a:r>
          </a:p>
        </p:txBody>
      </p:sp>
      <p:cxnSp>
        <p:nvCxnSpPr>
          <p:cNvPr id="60" name="Gerade Verbindung mit Pfeil 59">
            <a:extLst>
              <a:ext uri="{FF2B5EF4-FFF2-40B4-BE49-F238E27FC236}">
                <a16:creationId xmlns:a16="http://schemas.microsoft.com/office/drawing/2014/main" id="{9A628748-59CE-4C9F-B48E-CF840D1F0EA5}"/>
              </a:ext>
            </a:extLst>
          </p:cNvPr>
          <p:cNvCxnSpPr>
            <a:cxnSpLocks/>
            <a:stCxn id="39" idx="2"/>
            <a:endCxn id="41" idx="0"/>
          </p:cNvCxnSpPr>
          <p:nvPr/>
        </p:nvCxnSpPr>
        <p:spPr>
          <a:xfrm>
            <a:off x="3380106" y="4215374"/>
            <a:ext cx="0" cy="584066"/>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42" name="Textplatzhalter 3">
            <a:extLst>
              <a:ext uri="{FF2B5EF4-FFF2-40B4-BE49-F238E27FC236}">
                <a16:creationId xmlns:a16="http://schemas.microsoft.com/office/drawing/2014/main" id="{27F67494-9BF7-447D-B86E-69B84BCFC2B9}"/>
              </a:ext>
            </a:extLst>
          </p:cNvPr>
          <p:cNvSpPr txBox="1">
            <a:spLocks/>
          </p:cNvSpPr>
          <p:nvPr/>
        </p:nvSpPr>
        <p:spPr>
          <a:xfrm>
            <a:off x="1033767" y="4325187"/>
            <a:ext cx="4692676" cy="328098"/>
          </a:xfrm>
          <a:prstGeom prst="rect">
            <a:avLst/>
          </a:prstGeom>
          <a:solidFill>
            <a:schemeClr val="bg1"/>
          </a:solidFill>
        </p:spPr>
        <p:txBody>
          <a:bodyPr vert="horz" wrap="square" lIns="36000" tIns="0" rIns="36000" bIns="36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fr-FR" sz="1800" dirty="0">
                <a:solidFill>
                  <a:schemeClr val="tx1"/>
                </a:solidFill>
              </a:rPr>
              <a:t>Depuis mai 2013</a:t>
            </a:r>
          </a:p>
        </p:txBody>
      </p:sp>
    </p:spTree>
    <p:extLst>
      <p:ext uri="{BB962C8B-B14F-4D97-AF65-F5344CB8AC3E}">
        <p14:creationId xmlns:p14="http://schemas.microsoft.com/office/powerpoint/2010/main" val="3895758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noAutofit/>
          </a:bodyPr>
          <a:lstStyle/>
          <a:p>
            <a:r>
              <a:rPr lang="fr-FR" dirty="0"/>
              <a:t>2. Le cadre allemand des certifications (CAC)</a:t>
            </a:r>
          </a:p>
        </p:txBody>
      </p:sp>
      <p:sp>
        <p:nvSpPr>
          <p:cNvPr id="20" name="Textplatzhalter 3">
            <a:extLst>
              <a:ext uri="{FF2B5EF4-FFF2-40B4-BE49-F238E27FC236}">
                <a16:creationId xmlns:a16="http://schemas.microsoft.com/office/drawing/2014/main" id="{131BB357-1B4A-4D9A-A40A-5DD48CE5ECA5}"/>
              </a:ext>
            </a:extLst>
          </p:cNvPr>
          <p:cNvSpPr txBox="1">
            <a:spLocks/>
          </p:cNvSpPr>
          <p:nvPr/>
        </p:nvSpPr>
        <p:spPr>
          <a:xfrm>
            <a:off x="3743299" y="1628775"/>
            <a:ext cx="4692676" cy="833663"/>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fr-FR" b="1" dirty="0"/>
              <a:t>Organisme de coordination Fédération-Länder CAC (B-L-KS DQR)</a:t>
            </a:r>
          </a:p>
        </p:txBody>
      </p:sp>
      <p:sp>
        <p:nvSpPr>
          <p:cNvPr id="21" name="Textfeld 20">
            <a:extLst>
              <a:ext uri="{FF2B5EF4-FFF2-40B4-BE49-F238E27FC236}">
                <a16:creationId xmlns:a16="http://schemas.microsoft.com/office/drawing/2014/main" id="{ACF729F7-AB13-49B3-BD3E-F6B448664E92}"/>
              </a:ext>
            </a:extLst>
          </p:cNvPr>
          <p:cNvSpPr txBox="1"/>
          <p:nvPr/>
        </p:nvSpPr>
        <p:spPr>
          <a:xfrm>
            <a:off x="658813" y="819289"/>
            <a:ext cx="7958140" cy="307777"/>
          </a:xfrm>
          <a:prstGeom prst="rect">
            <a:avLst/>
          </a:prstGeom>
          <a:noFill/>
        </p:spPr>
        <p:txBody>
          <a:bodyPr wrap="square" lIns="0" tIns="0" rIns="0" bIns="0" rtlCol="0">
            <a:spAutoFit/>
          </a:bodyPr>
          <a:lstStyle/>
          <a:p>
            <a:r>
              <a:rPr lang="fr-FR" sz="2000" b="1" dirty="0"/>
              <a:t>Acteurs du CAC</a:t>
            </a:r>
          </a:p>
        </p:txBody>
      </p:sp>
      <p:sp>
        <p:nvSpPr>
          <p:cNvPr id="22" name="Rechteck 21">
            <a:extLst>
              <a:ext uri="{FF2B5EF4-FFF2-40B4-BE49-F238E27FC236}">
                <a16:creationId xmlns:a16="http://schemas.microsoft.com/office/drawing/2014/main" id="{A656E430-9E06-4F38-A3D8-90E8A792E511}"/>
              </a:ext>
            </a:extLst>
          </p:cNvPr>
          <p:cNvSpPr/>
          <p:nvPr/>
        </p:nvSpPr>
        <p:spPr>
          <a:xfrm>
            <a:off x="658812" y="2599107"/>
            <a:ext cx="3564000" cy="1565282"/>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fr-FR" sz="1600" b="1" dirty="0"/>
              <a:t>Fonction </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Organisme de coordination nationale pour la mise en œuvre en Allemagne du cadre européen des certifications (CEC)</a:t>
            </a:r>
          </a:p>
        </p:txBody>
      </p:sp>
      <p:sp>
        <p:nvSpPr>
          <p:cNvPr id="23" name="Rechteck 22">
            <a:extLst>
              <a:ext uri="{FF2B5EF4-FFF2-40B4-BE49-F238E27FC236}">
                <a16:creationId xmlns:a16="http://schemas.microsoft.com/office/drawing/2014/main" id="{2311FEFE-F143-4430-AA7B-97B85B07C37B}"/>
              </a:ext>
            </a:extLst>
          </p:cNvPr>
          <p:cNvSpPr/>
          <p:nvPr/>
        </p:nvSpPr>
        <p:spPr>
          <a:xfrm>
            <a:off x="658812" y="4860630"/>
            <a:ext cx="3564000" cy="1001025"/>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fr-FR" sz="1600" b="1" dirty="0"/>
              <a:t>Établissement</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Décision commune de la Fédération et des Länder (1er mai 2013)</a:t>
            </a:r>
          </a:p>
        </p:txBody>
      </p:sp>
      <p:sp>
        <p:nvSpPr>
          <p:cNvPr id="24" name="Rechteck 23">
            <a:extLst>
              <a:ext uri="{FF2B5EF4-FFF2-40B4-BE49-F238E27FC236}">
                <a16:creationId xmlns:a16="http://schemas.microsoft.com/office/drawing/2014/main" id="{B5628321-03DA-414E-BC4E-752D70C273CC}"/>
              </a:ext>
            </a:extLst>
          </p:cNvPr>
          <p:cNvSpPr/>
          <p:nvPr/>
        </p:nvSpPr>
        <p:spPr>
          <a:xfrm>
            <a:off x="4422710" y="2599106"/>
            <a:ext cx="3564000" cy="3276000"/>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fr-FR" sz="1600" b="1" dirty="0"/>
              <a:t>Missions</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Soutien lors de l’implémentation du CAC</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Vérification de l’attribution des qualifications en vue de garantir la cohérence</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Gestion du registre des qualifications attribuées</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Information sur les évolutions actuelles</a:t>
            </a:r>
          </a:p>
        </p:txBody>
      </p:sp>
      <p:sp>
        <p:nvSpPr>
          <p:cNvPr id="25" name="Rechteck 24">
            <a:extLst>
              <a:ext uri="{FF2B5EF4-FFF2-40B4-BE49-F238E27FC236}">
                <a16:creationId xmlns:a16="http://schemas.microsoft.com/office/drawing/2014/main" id="{AF7AAA49-F79F-4BFE-B190-803C615629D1}"/>
              </a:ext>
            </a:extLst>
          </p:cNvPr>
          <p:cNvSpPr/>
          <p:nvPr/>
        </p:nvSpPr>
        <p:spPr>
          <a:xfrm>
            <a:off x="8153400" y="2599107"/>
            <a:ext cx="3564000" cy="3312000"/>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fr-FR" sz="1600" b="1" dirty="0"/>
              <a:t>Membres</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Ministère fédéral de l’Éducation, de la Famille, des Personnes âgées, de la Femme et de la Jeunesse (BMBFSFJ)</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Ministère fédéral de l’Économie et de l’Énergie (BMWE)</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Conférence permanente des ministres de l’Éducation et des Affaires culturelles (KMK)</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Conférence des ministres de l’Économie (WMK)</a:t>
            </a:r>
          </a:p>
        </p:txBody>
      </p:sp>
      <p:pic>
        <p:nvPicPr>
          <p:cNvPr id="3" name="Grafik 2">
            <a:extLst>
              <a:ext uri="{FF2B5EF4-FFF2-40B4-BE49-F238E27FC236}">
                <a16:creationId xmlns:a16="http://schemas.microsoft.com/office/drawing/2014/main" id="{B33AE7B4-102A-9562-5B86-BA0111A735A4}"/>
              </a:ext>
            </a:extLst>
          </p:cNvPr>
          <p:cNvPicPr>
            <a:picLocks noChangeAspect="1"/>
          </p:cNvPicPr>
          <p:nvPr/>
        </p:nvPicPr>
        <p:blipFill>
          <a:blip r:embed="rId3"/>
          <a:stretch>
            <a:fillRect/>
          </a:stretch>
        </p:blipFill>
        <p:spPr>
          <a:xfrm>
            <a:off x="9283348" y="5686778"/>
            <a:ext cx="3301025" cy="1080000"/>
          </a:xfrm>
          <a:prstGeom prst="rect">
            <a:avLst/>
          </a:prstGeom>
        </p:spPr>
      </p:pic>
    </p:spTree>
    <p:extLst>
      <p:ext uri="{BB962C8B-B14F-4D97-AF65-F5344CB8AC3E}">
        <p14:creationId xmlns:p14="http://schemas.microsoft.com/office/powerpoint/2010/main" val="4146900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noAutofit/>
          </a:bodyPr>
          <a:lstStyle/>
          <a:p>
            <a:r>
              <a:rPr lang="fr-FR" dirty="0"/>
              <a:t>2. Le cadre allemand des certifications (CAC)</a:t>
            </a:r>
          </a:p>
        </p:txBody>
      </p:sp>
      <p:sp>
        <p:nvSpPr>
          <p:cNvPr id="20" name="Textplatzhalter 3">
            <a:extLst>
              <a:ext uri="{FF2B5EF4-FFF2-40B4-BE49-F238E27FC236}">
                <a16:creationId xmlns:a16="http://schemas.microsoft.com/office/drawing/2014/main" id="{131BB357-1B4A-4D9A-A40A-5DD48CE5ECA5}"/>
              </a:ext>
            </a:extLst>
          </p:cNvPr>
          <p:cNvSpPr txBox="1">
            <a:spLocks/>
          </p:cNvSpPr>
          <p:nvPr/>
        </p:nvSpPr>
        <p:spPr>
          <a:xfrm>
            <a:off x="3829438" y="1628775"/>
            <a:ext cx="4692676" cy="833663"/>
          </a:xfrm>
          <a:prstGeom prst="rect">
            <a:avLst/>
          </a:prstGeom>
          <a:solidFill>
            <a:srgbClr val="D6851B">
              <a:alpha val="90000"/>
            </a:srgbClr>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2400"/>
              </a:lnSpc>
              <a:spcBef>
                <a:spcPts val="600"/>
              </a:spcBef>
            </a:pPr>
            <a:r>
              <a:rPr lang="fr-FR" b="1" dirty="0"/>
              <a:t>Groupe de travail CAC </a:t>
            </a:r>
            <a:br>
              <a:rPr lang="fr-FR" b="1" dirty="0"/>
            </a:br>
            <a:r>
              <a:rPr lang="fr-FR" b="1" dirty="0"/>
              <a:t>(AK DQR)</a:t>
            </a:r>
          </a:p>
        </p:txBody>
      </p:sp>
      <p:sp>
        <p:nvSpPr>
          <p:cNvPr id="21" name="Textfeld 20">
            <a:extLst>
              <a:ext uri="{FF2B5EF4-FFF2-40B4-BE49-F238E27FC236}">
                <a16:creationId xmlns:a16="http://schemas.microsoft.com/office/drawing/2014/main" id="{ACF729F7-AB13-49B3-BD3E-F6B448664E92}"/>
              </a:ext>
            </a:extLst>
          </p:cNvPr>
          <p:cNvSpPr txBox="1"/>
          <p:nvPr/>
        </p:nvSpPr>
        <p:spPr>
          <a:xfrm>
            <a:off x="658813" y="819289"/>
            <a:ext cx="7958140" cy="307777"/>
          </a:xfrm>
          <a:prstGeom prst="rect">
            <a:avLst/>
          </a:prstGeom>
          <a:noFill/>
        </p:spPr>
        <p:txBody>
          <a:bodyPr wrap="square" lIns="0" tIns="0" rIns="0" bIns="0" rtlCol="0">
            <a:spAutoFit/>
          </a:bodyPr>
          <a:lstStyle/>
          <a:p>
            <a:r>
              <a:rPr lang="fr-FR" sz="2000" b="1" dirty="0"/>
              <a:t>Acteurs du CAC</a:t>
            </a:r>
          </a:p>
        </p:txBody>
      </p:sp>
      <p:sp>
        <p:nvSpPr>
          <p:cNvPr id="22" name="Rechteck 21">
            <a:extLst>
              <a:ext uri="{FF2B5EF4-FFF2-40B4-BE49-F238E27FC236}">
                <a16:creationId xmlns:a16="http://schemas.microsoft.com/office/drawing/2014/main" id="{A656E430-9E06-4F38-A3D8-90E8A792E511}"/>
              </a:ext>
            </a:extLst>
          </p:cNvPr>
          <p:cNvSpPr/>
          <p:nvPr/>
        </p:nvSpPr>
        <p:spPr>
          <a:xfrm>
            <a:off x="658812" y="2599107"/>
            <a:ext cx="5416550" cy="2257779"/>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fr-FR" sz="1600" b="1" dirty="0"/>
              <a:t>Plate-forme centrale</a:t>
            </a:r>
          </a:p>
          <a:p>
            <a:pPr>
              <a:lnSpc>
                <a:spcPts val="2200"/>
              </a:lnSpc>
              <a:spcAft>
                <a:spcPts val="200"/>
              </a:spcAft>
              <a:buClr>
                <a:srgbClr val="D6851B"/>
              </a:buClr>
              <a:buSzPct val="65000"/>
            </a:pPr>
            <a:r>
              <a:rPr lang="fr-FR" sz="1600" dirty="0"/>
              <a:t>Intégration de tous les acteurs concernés</a:t>
            </a:r>
            <a:r>
              <a:rPr lang="fr-FR" sz="1600" b="1" dirty="0"/>
              <a:t> </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enseignement général</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enseignement universitaire</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formation professionnelle initiale et continue</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Partenaires sociaux et organisations économiques</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chercheur·euse·s et praticien·ne·s</a:t>
            </a:r>
          </a:p>
        </p:txBody>
      </p:sp>
      <p:sp>
        <p:nvSpPr>
          <p:cNvPr id="24" name="Rechteck 23">
            <a:extLst>
              <a:ext uri="{FF2B5EF4-FFF2-40B4-BE49-F238E27FC236}">
                <a16:creationId xmlns:a16="http://schemas.microsoft.com/office/drawing/2014/main" id="{B5628321-03DA-414E-BC4E-752D70C273CC}"/>
              </a:ext>
            </a:extLst>
          </p:cNvPr>
          <p:cNvSpPr/>
          <p:nvPr/>
        </p:nvSpPr>
        <p:spPr>
          <a:xfrm>
            <a:off x="6296025" y="2599107"/>
            <a:ext cx="5416550" cy="1308802"/>
          </a:xfrm>
          <a:prstGeom prst="rect">
            <a:avLst/>
          </a:prstGeom>
          <a:solidFill>
            <a:srgbClr val="FBF3E8"/>
          </a:solidFill>
        </p:spPr>
        <p:txBody>
          <a:bodyPr wrap="square" lIns="108000" tIns="72000" rIns="72000" bIns="72000">
            <a:spAutoFit/>
          </a:bodyPr>
          <a:lstStyle/>
          <a:p>
            <a:pPr>
              <a:lnSpc>
                <a:spcPts val="2200"/>
              </a:lnSpc>
              <a:spcAft>
                <a:spcPts val="200"/>
              </a:spcAft>
              <a:buClr>
                <a:srgbClr val="D6851B"/>
              </a:buClr>
              <a:buSzPct val="65000"/>
            </a:pPr>
            <a:r>
              <a:rPr lang="fr-FR" sz="1600" b="1" dirty="0"/>
              <a:t>Missions</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Préparation de toutes les décisions importantes concernant le développement et la mise en œuvre du CAC</a:t>
            </a:r>
          </a:p>
          <a:p>
            <a:pPr marL="252000" indent="-252000">
              <a:lnSpc>
                <a:spcPts val="2200"/>
              </a:lnSpc>
              <a:spcAft>
                <a:spcPts val="200"/>
              </a:spcAft>
              <a:buClr>
                <a:srgbClr val="D6851B"/>
              </a:buClr>
              <a:buSzPct val="65000"/>
              <a:buFont typeface="Wingdings 3" panose="05040102010807070707" pitchFamily="18" charset="2"/>
              <a:buChar char=""/>
            </a:pPr>
            <a:r>
              <a:rPr lang="fr-FR" sz="1600" dirty="0"/>
              <a:t>Collaboration sur la base d’un principe consensuel</a:t>
            </a:r>
          </a:p>
        </p:txBody>
      </p:sp>
    </p:spTree>
    <p:extLst>
      <p:ext uri="{BB962C8B-B14F-4D97-AF65-F5344CB8AC3E}">
        <p14:creationId xmlns:p14="http://schemas.microsoft.com/office/powerpoint/2010/main" val="3335272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platzhalter 3">
            <a:extLst>
              <a:ext uri="{FF2B5EF4-FFF2-40B4-BE49-F238E27FC236}">
                <a16:creationId xmlns:a16="http://schemas.microsoft.com/office/drawing/2014/main" id="{CF3836CC-239D-4A01-8FC2-EEB243807DC8}"/>
              </a:ext>
            </a:extLst>
          </p:cNvPr>
          <p:cNvSpPr txBox="1">
            <a:spLocks/>
          </p:cNvSpPr>
          <p:nvPr/>
        </p:nvSpPr>
        <p:spPr>
          <a:xfrm>
            <a:off x="6981807" y="1607826"/>
            <a:ext cx="4730767" cy="467408"/>
          </a:xfrm>
          <a:prstGeom prst="rect">
            <a:avLst/>
          </a:prstGeom>
          <a:solidFill>
            <a:srgbClr val="D6851B"/>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1800" b="1" dirty="0"/>
              <a:t>   Déroulement des qualifications non formelles</a:t>
            </a:r>
          </a:p>
        </p:txBody>
      </p:sp>
      <p:sp>
        <p:nvSpPr>
          <p:cNvPr id="29" name="Textplatzhalter 3">
            <a:extLst>
              <a:ext uri="{FF2B5EF4-FFF2-40B4-BE49-F238E27FC236}">
                <a16:creationId xmlns:a16="http://schemas.microsoft.com/office/drawing/2014/main" id="{D63AD3C3-374A-4C88-AC2C-51AAFCD00578}"/>
              </a:ext>
            </a:extLst>
          </p:cNvPr>
          <p:cNvSpPr txBox="1">
            <a:spLocks/>
          </p:cNvSpPr>
          <p:nvPr/>
        </p:nvSpPr>
        <p:spPr>
          <a:xfrm>
            <a:off x="658811" y="1607825"/>
            <a:ext cx="4730770" cy="467408"/>
          </a:xfrm>
          <a:prstGeom prst="rect">
            <a:avLst/>
          </a:prstGeom>
          <a:solidFill>
            <a:srgbClr val="D6851B"/>
          </a:solidFill>
        </p:spPr>
        <p:txBody>
          <a:bodyPr vert="horz" wrap="square" lIns="36000" tIns="108000" rIns="36000" bIns="108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r-FR" sz="1800" b="1" dirty="0"/>
              <a:t>Déroulement des qualifications formelles</a:t>
            </a:r>
          </a:p>
        </p:txBody>
      </p:sp>
      <p:sp>
        <p:nvSpPr>
          <p:cNvPr id="17" name="Textfeld 16">
            <a:extLst>
              <a:ext uri="{FF2B5EF4-FFF2-40B4-BE49-F238E27FC236}">
                <a16:creationId xmlns:a16="http://schemas.microsoft.com/office/drawing/2014/main" id="{5D6CF703-F645-414C-BFFB-151EFFCF42E8}"/>
              </a:ext>
            </a:extLst>
          </p:cNvPr>
          <p:cNvSpPr txBox="1"/>
          <p:nvPr/>
        </p:nvSpPr>
        <p:spPr>
          <a:xfrm>
            <a:off x="658813" y="816225"/>
            <a:ext cx="7958140" cy="615553"/>
          </a:xfrm>
          <a:prstGeom prst="rect">
            <a:avLst/>
          </a:prstGeom>
          <a:noFill/>
        </p:spPr>
        <p:txBody>
          <a:bodyPr wrap="square" lIns="0" tIns="0" rIns="0" bIns="0" rtlCol="0">
            <a:noAutofit/>
          </a:bodyPr>
          <a:lstStyle/>
          <a:p>
            <a:r>
              <a:rPr lang="fr-FR" sz="2000" b="1" dirty="0"/>
              <a:t>Procédure d’attribution</a:t>
            </a:r>
          </a:p>
        </p:txBody>
      </p:sp>
      <p:sp>
        <p:nvSpPr>
          <p:cNvPr id="22" name="Titel 1">
            <a:extLst>
              <a:ext uri="{FF2B5EF4-FFF2-40B4-BE49-F238E27FC236}">
                <a16:creationId xmlns:a16="http://schemas.microsoft.com/office/drawing/2014/main" id="{255095DA-19A6-4E05-9B1D-541866F7C120}"/>
              </a:ext>
            </a:extLst>
          </p:cNvPr>
          <p:cNvSpPr txBox="1">
            <a:spLocks/>
          </p:cNvSpPr>
          <p:nvPr/>
        </p:nvSpPr>
        <p:spPr>
          <a:xfrm>
            <a:off x="658812" y="296863"/>
            <a:ext cx="9000000" cy="44671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kern="1200">
                <a:solidFill>
                  <a:srgbClr val="D6851B"/>
                </a:solidFill>
                <a:latin typeface="+mj-lt"/>
                <a:ea typeface="+mj-ea"/>
                <a:cs typeface="+mj-cs"/>
              </a:defRPr>
            </a:lvl1pPr>
          </a:lstStyle>
          <a:p>
            <a:r>
              <a:rPr lang="fr-FR" dirty="0"/>
              <a:t>2. Le cadre allemand des certifications (CAC)</a:t>
            </a:r>
          </a:p>
        </p:txBody>
      </p:sp>
      <p:sp>
        <p:nvSpPr>
          <p:cNvPr id="23" name="Textplatzhalter 3">
            <a:extLst>
              <a:ext uri="{FF2B5EF4-FFF2-40B4-BE49-F238E27FC236}">
                <a16:creationId xmlns:a16="http://schemas.microsoft.com/office/drawing/2014/main" id="{8782D271-E909-4262-9215-262E1CE320D0}"/>
              </a:ext>
            </a:extLst>
          </p:cNvPr>
          <p:cNvSpPr txBox="1">
            <a:spLocks/>
          </p:cNvSpPr>
          <p:nvPr/>
        </p:nvSpPr>
        <p:spPr>
          <a:xfrm>
            <a:off x="661513" y="2216578"/>
            <a:ext cx="4728068" cy="1253402"/>
          </a:xfrm>
          <a:prstGeom prst="rect">
            <a:avLst/>
          </a:prstGeom>
          <a:solidFill>
            <a:srgbClr val="EAC28D">
              <a:alpha val="90000"/>
            </a:srgbClr>
          </a:solidFill>
        </p:spPr>
        <p:txBody>
          <a:bodyPr vert="horz" wrap="square" lIns="144000" tIns="72000" rIns="288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fr-FR" sz="1800" dirty="0">
                <a:solidFill>
                  <a:schemeClr val="tx1"/>
                </a:solidFill>
              </a:rPr>
              <a:t>L’institution étatique/de droit public compétente (pour les règlements d’examen, les règlements de formation, les programmes , p. ex.) soumet une </a:t>
            </a:r>
            <a:r>
              <a:rPr lang="fr-FR" sz="1800" b="1" dirty="0">
                <a:solidFill>
                  <a:schemeClr val="tx1"/>
                </a:solidFill>
              </a:rPr>
              <a:t>proposition d’attribution</a:t>
            </a:r>
          </a:p>
        </p:txBody>
      </p:sp>
      <p:cxnSp>
        <p:nvCxnSpPr>
          <p:cNvPr id="24" name="Gerade Verbindung mit Pfeil 23">
            <a:extLst>
              <a:ext uri="{FF2B5EF4-FFF2-40B4-BE49-F238E27FC236}">
                <a16:creationId xmlns:a16="http://schemas.microsoft.com/office/drawing/2014/main" id="{3E16A133-EC93-4A93-9B88-50BC5BE060C8}"/>
              </a:ext>
            </a:extLst>
          </p:cNvPr>
          <p:cNvCxnSpPr>
            <a:cxnSpLocks/>
            <a:stCxn id="23" idx="2"/>
            <a:endCxn id="25" idx="0"/>
          </p:cNvCxnSpPr>
          <p:nvPr/>
        </p:nvCxnSpPr>
        <p:spPr>
          <a:xfrm>
            <a:off x="3025547" y="3469980"/>
            <a:ext cx="0" cy="232029"/>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25" name="Textplatzhalter 3">
            <a:extLst>
              <a:ext uri="{FF2B5EF4-FFF2-40B4-BE49-F238E27FC236}">
                <a16:creationId xmlns:a16="http://schemas.microsoft.com/office/drawing/2014/main" id="{3D0BF9BF-252D-4184-8C05-322C5B02A610}"/>
              </a:ext>
            </a:extLst>
          </p:cNvPr>
          <p:cNvSpPr txBox="1">
            <a:spLocks/>
          </p:cNvSpPr>
          <p:nvPr/>
        </p:nvSpPr>
        <p:spPr>
          <a:xfrm>
            <a:off x="661513" y="3702009"/>
            <a:ext cx="4728068" cy="699404"/>
          </a:xfrm>
          <a:prstGeom prst="rect">
            <a:avLst/>
          </a:prstGeom>
          <a:solidFill>
            <a:srgbClr val="EAC28D">
              <a:alpha val="90000"/>
            </a:srgb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fr-FR" sz="1800" dirty="0">
                <a:solidFill>
                  <a:schemeClr val="tx1"/>
                </a:solidFill>
              </a:rPr>
              <a:t>Contrôle par l’</a:t>
            </a:r>
            <a:r>
              <a:rPr lang="fr-FR" sz="1800" b="1" dirty="0">
                <a:solidFill>
                  <a:schemeClr val="tx1"/>
                </a:solidFill>
              </a:rPr>
              <a:t>organisme de coordination Fédération-Länder CAC</a:t>
            </a:r>
          </a:p>
        </p:txBody>
      </p:sp>
      <p:sp>
        <p:nvSpPr>
          <p:cNvPr id="26" name="Textplatzhalter 3">
            <a:extLst>
              <a:ext uri="{FF2B5EF4-FFF2-40B4-BE49-F238E27FC236}">
                <a16:creationId xmlns:a16="http://schemas.microsoft.com/office/drawing/2014/main" id="{E604F905-EDF7-4A4C-BFE5-D838CE8D8928}"/>
              </a:ext>
            </a:extLst>
          </p:cNvPr>
          <p:cNvSpPr txBox="1">
            <a:spLocks/>
          </p:cNvSpPr>
          <p:nvPr/>
        </p:nvSpPr>
        <p:spPr>
          <a:xfrm>
            <a:off x="661513" y="4627781"/>
            <a:ext cx="4728068" cy="699404"/>
          </a:xfrm>
          <a:prstGeom prst="rect">
            <a:avLst/>
          </a:prstGeom>
          <a:solidFill>
            <a:srgbClr val="EAC28D">
              <a:alpha val="90000"/>
            </a:srgb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fr-FR" sz="1800" dirty="0">
                <a:solidFill>
                  <a:schemeClr val="tx1"/>
                </a:solidFill>
              </a:rPr>
              <a:t>Participation du groupe de travail CAC pour assurer la cohérence de l’ensemble</a:t>
            </a:r>
          </a:p>
        </p:txBody>
      </p:sp>
      <p:cxnSp>
        <p:nvCxnSpPr>
          <p:cNvPr id="27" name="Gerade Verbindung mit Pfeil 26">
            <a:extLst>
              <a:ext uri="{FF2B5EF4-FFF2-40B4-BE49-F238E27FC236}">
                <a16:creationId xmlns:a16="http://schemas.microsoft.com/office/drawing/2014/main" id="{CB708323-5F9E-40A0-B755-F61674D17F6B}"/>
              </a:ext>
            </a:extLst>
          </p:cNvPr>
          <p:cNvCxnSpPr>
            <a:cxnSpLocks/>
            <a:stCxn id="25" idx="2"/>
            <a:endCxn id="26" idx="0"/>
          </p:cNvCxnSpPr>
          <p:nvPr/>
        </p:nvCxnSpPr>
        <p:spPr>
          <a:xfrm>
            <a:off x="3025547" y="4401413"/>
            <a:ext cx="0" cy="226368"/>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31" name="Textplatzhalter 3">
            <a:extLst>
              <a:ext uri="{FF2B5EF4-FFF2-40B4-BE49-F238E27FC236}">
                <a16:creationId xmlns:a16="http://schemas.microsoft.com/office/drawing/2014/main" id="{2FE2FD40-9607-4B63-8041-EEE9B0AA1FD7}"/>
              </a:ext>
            </a:extLst>
          </p:cNvPr>
          <p:cNvSpPr txBox="1">
            <a:spLocks/>
          </p:cNvSpPr>
          <p:nvPr/>
        </p:nvSpPr>
        <p:spPr>
          <a:xfrm>
            <a:off x="6981807" y="2218530"/>
            <a:ext cx="4728068" cy="422405"/>
          </a:xfrm>
          <a:prstGeom prst="rect">
            <a:avLst/>
          </a:prstGeom>
          <a:solidFill>
            <a:srgbClr val="EAC28D">
              <a:alpha val="90000"/>
            </a:srgbClr>
          </a:solidFill>
        </p:spPr>
        <p:txBody>
          <a:bodyPr vert="horz" wrap="square" lIns="360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fr-FR" sz="1800" b="1" dirty="0">
                <a:solidFill>
                  <a:schemeClr val="tx1"/>
                </a:solidFill>
              </a:rPr>
              <a:t>Procédure d’attribution</a:t>
            </a:r>
            <a:r>
              <a:rPr lang="fr-FR" sz="1800" dirty="0">
                <a:solidFill>
                  <a:schemeClr val="tx1"/>
                </a:solidFill>
              </a:rPr>
              <a:t> spéciale convenue</a:t>
            </a:r>
          </a:p>
        </p:txBody>
      </p:sp>
      <p:sp>
        <p:nvSpPr>
          <p:cNvPr id="32" name="Textplatzhalter 3">
            <a:extLst>
              <a:ext uri="{FF2B5EF4-FFF2-40B4-BE49-F238E27FC236}">
                <a16:creationId xmlns:a16="http://schemas.microsoft.com/office/drawing/2014/main" id="{5A26C3C1-FE19-4A21-98FF-B11FED6B2171}"/>
              </a:ext>
            </a:extLst>
          </p:cNvPr>
          <p:cNvSpPr txBox="1">
            <a:spLocks/>
          </p:cNvSpPr>
          <p:nvPr/>
        </p:nvSpPr>
        <p:spPr>
          <a:xfrm>
            <a:off x="6981807" y="2869157"/>
            <a:ext cx="4728068" cy="699404"/>
          </a:xfrm>
          <a:prstGeom prst="rect">
            <a:avLst/>
          </a:prstGeom>
          <a:solidFill>
            <a:srgbClr val="EAC28D">
              <a:alpha val="90000"/>
            </a:srgbClr>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fr-FR" sz="1800" dirty="0">
                <a:solidFill>
                  <a:schemeClr val="tx1"/>
                </a:solidFill>
              </a:rPr>
              <a:t>La procédure est actuellement en </a:t>
            </a:r>
            <a:r>
              <a:rPr lang="fr-FR" sz="1800" b="1" dirty="0">
                <a:solidFill>
                  <a:schemeClr val="tx1"/>
                </a:solidFill>
              </a:rPr>
              <a:t>phase de lancement</a:t>
            </a:r>
          </a:p>
        </p:txBody>
      </p:sp>
      <p:sp>
        <p:nvSpPr>
          <p:cNvPr id="33" name="Textplatzhalter 3">
            <a:extLst>
              <a:ext uri="{FF2B5EF4-FFF2-40B4-BE49-F238E27FC236}">
                <a16:creationId xmlns:a16="http://schemas.microsoft.com/office/drawing/2014/main" id="{7B0D8205-C1EC-4D38-A3B6-7C732E3A0C33}"/>
              </a:ext>
            </a:extLst>
          </p:cNvPr>
          <p:cNvSpPr txBox="1">
            <a:spLocks/>
          </p:cNvSpPr>
          <p:nvPr/>
        </p:nvSpPr>
        <p:spPr>
          <a:xfrm>
            <a:off x="6981807" y="3796784"/>
            <a:ext cx="4728068" cy="1530401"/>
          </a:xfrm>
          <a:prstGeom prst="rect">
            <a:avLst/>
          </a:prstGeom>
          <a:solidFill>
            <a:srgbClr val="EAC28D">
              <a:alpha val="90000"/>
            </a:srgbClr>
          </a:solidFill>
        </p:spPr>
        <p:txBody>
          <a:bodyPr vert="horz" wrap="square" lIns="144000" tIns="72000" rIns="144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fr-FR" sz="1800" dirty="0">
                <a:solidFill>
                  <a:schemeClr val="tx1"/>
                </a:solidFill>
              </a:rPr>
              <a:t>La proposition est soumise par le·la prestataire de qualifications </a:t>
            </a:r>
            <a:br>
              <a:rPr lang="fr-FR" sz="1800" dirty="0">
                <a:solidFill>
                  <a:schemeClr val="tx1"/>
                </a:solidFill>
              </a:rPr>
            </a:br>
            <a:r>
              <a:rPr lang="fr-FR" sz="1800" dirty="0">
                <a:solidFill>
                  <a:schemeClr val="tx1"/>
                </a:solidFill>
              </a:rPr>
              <a:t>(organisations publiques ou de droit privé, en général, ainsi qu’acteurs de la société civile)</a:t>
            </a:r>
          </a:p>
        </p:txBody>
      </p:sp>
      <p:cxnSp>
        <p:nvCxnSpPr>
          <p:cNvPr id="34" name="Gerade Verbindung mit Pfeil 33">
            <a:extLst>
              <a:ext uri="{FF2B5EF4-FFF2-40B4-BE49-F238E27FC236}">
                <a16:creationId xmlns:a16="http://schemas.microsoft.com/office/drawing/2014/main" id="{75DBB4E3-F587-47C6-9865-E214E8E49407}"/>
              </a:ext>
            </a:extLst>
          </p:cNvPr>
          <p:cNvCxnSpPr>
            <a:cxnSpLocks/>
            <a:stCxn id="31" idx="2"/>
            <a:endCxn id="32" idx="0"/>
          </p:cNvCxnSpPr>
          <p:nvPr/>
        </p:nvCxnSpPr>
        <p:spPr>
          <a:xfrm>
            <a:off x="9345841" y="2640935"/>
            <a:ext cx="0" cy="228222"/>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35" name="Gerade Verbindung mit Pfeil 34">
            <a:extLst>
              <a:ext uri="{FF2B5EF4-FFF2-40B4-BE49-F238E27FC236}">
                <a16:creationId xmlns:a16="http://schemas.microsoft.com/office/drawing/2014/main" id="{C4046ED9-30EF-4F03-BEFA-7AD78D8CFAC4}"/>
              </a:ext>
            </a:extLst>
          </p:cNvPr>
          <p:cNvCxnSpPr>
            <a:cxnSpLocks/>
            <a:stCxn id="32" idx="2"/>
            <a:endCxn id="33" idx="0"/>
          </p:cNvCxnSpPr>
          <p:nvPr/>
        </p:nvCxnSpPr>
        <p:spPr>
          <a:xfrm>
            <a:off x="9345841" y="3568561"/>
            <a:ext cx="0" cy="228223"/>
          </a:xfrm>
          <a:prstGeom prst="straightConnector1">
            <a:avLst/>
          </a:prstGeom>
          <a:ln w="12700">
            <a:solidFill>
              <a:schemeClr val="tx1"/>
            </a:solidFill>
            <a:tailEnd type="arrow" w="lg" len="med"/>
          </a:ln>
        </p:spPr>
        <p:style>
          <a:lnRef idx="1">
            <a:schemeClr val="accent1"/>
          </a:lnRef>
          <a:fillRef idx="0">
            <a:schemeClr val="accent1"/>
          </a:fillRef>
          <a:effectRef idx="0">
            <a:schemeClr val="accent1"/>
          </a:effectRef>
          <a:fontRef idx="minor">
            <a:schemeClr val="tx1"/>
          </a:fontRef>
        </p:style>
      </p:cxnSp>
      <p:sp>
        <p:nvSpPr>
          <p:cNvPr id="13" name="Ellipse 12">
            <a:extLst>
              <a:ext uri="{FF2B5EF4-FFF2-40B4-BE49-F238E27FC236}">
                <a16:creationId xmlns:a16="http://schemas.microsoft.com/office/drawing/2014/main" id="{F764432C-312C-43C1-974A-C4EF0F9F2E55}"/>
              </a:ext>
            </a:extLst>
          </p:cNvPr>
          <p:cNvSpPr/>
          <p:nvPr/>
        </p:nvSpPr>
        <p:spPr>
          <a:xfrm>
            <a:off x="4987562" y="1289786"/>
            <a:ext cx="2396265" cy="23962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Grafik 11">
            <a:extLst>
              <a:ext uri="{FF2B5EF4-FFF2-40B4-BE49-F238E27FC236}">
                <a16:creationId xmlns:a16="http://schemas.microsoft.com/office/drawing/2014/main" id="{B2A77FA5-CF02-4AB2-8DBF-1FAE4EF6CB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81042" y="1727794"/>
            <a:ext cx="2006034" cy="1949790"/>
          </a:xfrm>
          <a:prstGeom prst="rect">
            <a:avLst/>
          </a:prstGeom>
        </p:spPr>
      </p:pic>
    </p:spTree>
    <p:extLst>
      <p:ext uri="{BB962C8B-B14F-4D97-AF65-F5344CB8AC3E}">
        <p14:creationId xmlns:p14="http://schemas.microsoft.com/office/powerpoint/2010/main" val="3411439265"/>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feld 16">
            <a:extLst>
              <a:ext uri="{FF2B5EF4-FFF2-40B4-BE49-F238E27FC236}">
                <a16:creationId xmlns:a16="http://schemas.microsoft.com/office/drawing/2014/main" id="{5D6CF703-F645-414C-BFFB-151EFFCF42E8}"/>
              </a:ext>
            </a:extLst>
          </p:cNvPr>
          <p:cNvSpPr txBox="1"/>
          <p:nvPr/>
        </p:nvSpPr>
        <p:spPr>
          <a:xfrm>
            <a:off x="658813" y="816225"/>
            <a:ext cx="7958140" cy="307777"/>
          </a:xfrm>
          <a:prstGeom prst="rect">
            <a:avLst/>
          </a:prstGeom>
          <a:noFill/>
        </p:spPr>
        <p:txBody>
          <a:bodyPr wrap="square" lIns="0" tIns="0" rIns="0" bIns="0" rtlCol="0">
            <a:spAutoFit/>
          </a:bodyPr>
          <a:lstStyle/>
          <a:p>
            <a:r>
              <a:rPr lang="fr-FR" sz="2000" b="1" dirty="0"/>
              <a:t>Descripteurs du CAC</a:t>
            </a:r>
          </a:p>
        </p:txBody>
      </p:sp>
      <p:sp>
        <p:nvSpPr>
          <p:cNvPr id="22" name="Titel 1">
            <a:extLst>
              <a:ext uri="{FF2B5EF4-FFF2-40B4-BE49-F238E27FC236}">
                <a16:creationId xmlns:a16="http://schemas.microsoft.com/office/drawing/2014/main" id="{255095DA-19A6-4E05-9B1D-541866F7C120}"/>
              </a:ext>
            </a:extLst>
          </p:cNvPr>
          <p:cNvSpPr txBox="1">
            <a:spLocks/>
          </p:cNvSpPr>
          <p:nvPr/>
        </p:nvSpPr>
        <p:spPr>
          <a:xfrm>
            <a:off x="658812" y="296863"/>
            <a:ext cx="9000000" cy="44671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kern="1200">
                <a:solidFill>
                  <a:srgbClr val="D6851B"/>
                </a:solidFill>
                <a:latin typeface="+mj-lt"/>
                <a:ea typeface="+mj-ea"/>
                <a:cs typeface="+mj-cs"/>
              </a:defRPr>
            </a:lvl1pPr>
          </a:lstStyle>
          <a:p>
            <a:r>
              <a:rPr lang="fr-FR" dirty="0"/>
              <a:t>2. Le cadre allemand des certifications (CAC)</a:t>
            </a:r>
          </a:p>
        </p:txBody>
      </p:sp>
      <p:sp>
        <p:nvSpPr>
          <p:cNvPr id="13" name="Ellipse 12">
            <a:extLst>
              <a:ext uri="{FF2B5EF4-FFF2-40B4-BE49-F238E27FC236}">
                <a16:creationId xmlns:a16="http://schemas.microsoft.com/office/drawing/2014/main" id="{F764432C-312C-43C1-974A-C4EF0F9F2E55}"/>
              </a:ext>
            </a:extLst>
          </p:cNvPr>
          <p:cNvSpPr/>
          <p:nvPr/>
        </p:nvSpPr>
        <p:spPr>
          <a:xfrm>
            <a:off x="4987562" y="1289786"/>
            <a:ext cx="2396265" cy="23962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aphicFrame>
        <p:nvGraphicFramePr>
          <p:cNvPr id="18" name="Tabelle 17">
            <a:extLst>
              <a:ext uri="{FF2B5EF4-FFF2-40B4-BE49-F238E27FC236}">
                <a16:creationId xmlns:a16="http://schemas.microsoft.com/office/drawing/2014/main" id="{8B53EBCF-462D-4ABA-B895-E11B85C09BD1}"/>
              </a:ext>
            </a:extLst>
          </p:cNvPr>
          <p:cNvGraphicFramePr>
            <a:graphicFrameLocks noGrp="1"/>
          </p:cNvGraphicFramePr>
          <p:nvPr>
            <p:extLst>
              <p:ext uri="{D42A27DB-BD31-4B8C-83A1-F6EECF244321}">
                <p14:modId xmlns:p14="http://schemas.microsoft.com/office/powerpoint/2010/main" val="3064887537"/>
              </p:ext>
            </p:extLst>
          </p:nvPr>
        </p:nvGraphicFramePr>
        <p:xfrm>
          <a:off x="1" y="1404086"/>
          <a:ext cx="12192000" cy="5453911"/>
        </p:xfrm>
        <a:graphic>
          <a:graphicData uri="http://schemas.openxmlformats.org/drawingml/2006/table">
            <a:tbl>
              <a:tblPr firstRow="1" bandRow="1">
                <a:tableStyleId>{5C22544A-7EE6-4342-B048-85BDC9FD1C3A}</a:tableStyleId>
              </a:tblPr>
              <a:tblGrid>
                <a:gridCol w="553125">
                  <a:extLst>
                    <a:ext uri="{9D8B030D-6E8A-4147-A177-3AD203B41FA5}">
                      <a16:colId xmlns:a16="http://schemas.microsoft.com/office/drawing/2014/main" val="2418203143"/>
                    </a:ext>
                  </a:extLst>
                </a:gridCol>
                <a:gridCol w="2656344">
                  <a:extLst>
                    <a:ext uri="{9D8B030D-6E8A-4147-A177-3AD203B41FA5}">
                      <a16:colId xmlns:a16="http://schemas.microsoft.com/office/drawing/2014/main" val="764313489"/>
                    </a:ext>
                  </a:extLst>
                </a:gridCol>
                <a:gridCol w="2994177">
                  <a:extLst>
                    <a:ext uri="{9D8B030D-6E8A-4147-A177-3AD203B41FA5}">
                      <a16:colId xmlns:a16="http://schemas.microsoft.com/office/drawing/2014/main" val="3827055805"/>
                    </a:ext>
                  </a:extLst>
                </a:gridCol>
                <a:gridCol w="2994177">
                  <a:extLst>
                    <a:ext uri="{9D8B030D-6E8A-4147-A177-3AD203B41FA5}">
                      <a16:colId xmlns:a16="http://schemas.microsoft.com/office/drawing/2014/main" val="3780927162"/>
                    </a:ext>
                  </a:extLst>
                </a:gridCol>
                <a:gridCol w="2994177">
                  <a:extLst>
                    <a:ext uri="{9D8B030D-6E8A-4147-A177-3AD203B41FA5}">
                      <a16:colId xmlns:a16="http://schemas.microsoft.com/office/drawing/2014/main" val="4144002420"/>
                    </a:ext>
                  </a:extLst>
                </a:gridCol>
              </a:tblGrid>
              <a:tr h="417860">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fr-FR" sz="1300" b="1" baseline="0" dirty="0">
                          <a:solidFill>
                            <a:schemeClr val="tx1"/>
                          </a:solidFill>
                          <a:effectLst/>
                          <a:latin typeface="+mj-lt"/>
                          <a:ea typeface="+mn-ea"/>
                          <a:cs typeface="+mn-cs"/>
                        </a:rPr>
                        <a:t>Niveau</a:t>
                      </a:r>
                    </a:p>
                  </a:txBody>
                  <a:tcPr marL="0" marR="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ct val="115000"/>
                        </a:lnSpc>
                        <a:spcAft>
                          <a:spcPts val="1000"/>
                        </a:spcAft>
                      </a:pPr>
                      <a:r>
                        <a:rPr lang="fr-FR" sz="1300" b="1" baseline="0" dirty="0">
                          <a:solidFill>
                            <a:schemeClr val="tx1"/>
                          </a:solidFill>
                          <a:effectLst/>
                          <a:latin typeface="+mj-lt"/>
                          <a:ea typeface="+mn-ea"/>
                          <a:cs typeface="+mn-cs"/>
                        </a:rPr>
                        <a:t>Connaissances</a:t>
                      </a:r>
                    </a:p>
                  </a:txBody>
                  <a:tcPr marL="108000" marR="7200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ct val="115000"/>
                        </a:lnSpc>
                        <a:spcAft>
                          <a:spcPts val="1000"/>
                        </a:spcAft>
                      </a:pPr>
                      <a:r>
                        <a:rPr lang="fr-FR" sz="1300" b="1" baseline="0" dirty="0">
                          <a:solidFill>
                            <a:schemeClr val="tx1"/>
                          </a:solidFill>
                          <a:effectLst/>
                          <a:latin typeface="+mj-lt"/>
                          <a:ea typeface="MS Mincho"/>
                          <a:cs typeface="Times New Roman" panose="02020603050405020304" pitchFamily="18" charset="0"/>
                        </a:rPr>
                        <a:t>Aptitudes</a:t>
                      </a:r>
                    </a:p>
                  </a:txBody>
                  <a:tcPr marL="72000" marR="7200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ct val="115000"/>
                        </a:lnSpc>
                        <a:spcAft>
                          <a:spcPts val="1000"/>
                        </a:spcAft>
                      </a:pPr>
                      <a:r>
                        <a:rPr lang="fr-FR" sz="1300" b="1" baseline="0" dirty="0">
                          <a:solidFill>
                            <a:schemeClr val="tx1"/>
                          </a:solidFill>
                          <a:effectLst/>
                          <a:latin typeface="+mj-lt"/>
                        </a:rPr>
                        <a:t>Compétence sociale</a:t>
                      </a:r>
                    </a:p>
                  </a:txBody>
                  <a:tcPr marL="72000" marR="7200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nSpc>
                          <a:spcPct val="115000"/>
                        </a:lnSpc>
                        <a:spcAft>
                          <a:spcPts val="1000"/>
                        </a:spcAft>
                      </a:pPr>
                      <a:r>
                        <a:rPr lang="fr-FR" sz="1300" b="1" baseline="0" dirty="0">
                          <a:solidFill>
                            <a:schemeClr val="tx1"/>
                          </a:solidFill>
                          <a:effectLst/>
                          <a:latin typeface="+mj-lt"/>
                        </a:rPr>
                        <a:t>Autonomie</a:t>
                      </a:r>
                    </a:p>
                  </a:txBody>
                  <a:tcPr marL="72000" marR="72000" marT="36000" marB="7200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466670362"/>
                  </a:ext>
                </a:extLst>
              </a:tr>
              <a:tr h="549904">
                <a:tc>
                  <a:txBody>
                    <a:bodyPr/>
                    <a:lstStyle/>
                    <a:p>
                      <a:pPr marL="0" algn="ctr" defTabSz="914400" rtl="0" eaLnBrk="1" latinLnBrk="0" hangingPunct="1">
                        <a:lnSpc>
                          <a:spcPct val="115000"/>
                        </a:lnSpc>
                        <a:spcAft>
                          <a:spcPts val="1000"/>
                        </a:spcAft>
                      </a:pPr>
                      <a:r>
                        <a:rPr lang="fr-FR" sz="1200" b="1" dirty="0">
                          <a:solidFill>
                            <a:schemeClr val="tx1"/>
                          </a:solidFill>
                          <a:effectLst/>
                          <a:latin typeface="+mn-lt"/>
                          <a:ea typeface="+mn-ea"/>
                          <a:cs typeface="+mn-cs"/>
                        </a:rPr>
                        <a:t>1</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noProof="0" dirty="0">
                          <a:effectLst/>
                        </a:rPr>
                        <a:t>Connaissances</a:t>
                      </a:r>
                      <a:r>
                        <a:rPr lang="fr-FR" sz="1200" baseline="0" dirty="0">
                          <a:effectLst/>
                        </a:rPr>
                        <a:t> générales de base</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Exécution de tâches simples en suivant des instructions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Collaboration de base dans des situations familières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Travail principalement en suivant des instructions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4110142052"/>
                  </a:ext>
                </a:extLst>
              </a:tr>
              <a:tr h="549904">
                <a:tc>
                  <a:txBody>
                    <a:bodyPr/>
                    <a:lstStyle/>
                    <a:p>
                      <a:pPr marL="0" algn="ctr" defTabSz="914400" rtl="0" eaLnBrk="1" latinLnBrk="0" hangingPunct="1">
                        <a:lnSpc>
                          <a:spcPct val="115000"/>
                        </a:lnSpc>
                        <a:spcAft>
                          <a:spcPts val="1000"/>
                        </a:spcAft>
                      </a:pPr>
                      <a:r>
                        <a:rPr lang="fr-FR" sz="1200" b="1" dirty="0">
                          <a:solidFill>
                            <a:schemeClr val="tx1"/>
                          </a:solidFill>
                          <a:effectLst/>
                          <a:latin typeface="+mn-lt"/>
                          <a:ea typeface="+mn-ea"/>
                          <a:cs typeface="+mn-cs"/>
                        </a:rPr>
                        <a:t>2</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nSpc>
                          <a:spcPct val="100000"/>
                        </a:lnSpc>
                        <a:spcAft>
                          <a:spcPts val="0"/>
                        </a:spcAft>
                      </a:pPr>
                      <a:r>
                        <a:rPr lang="fr-FR" sz="1200" baseline="0" dirty="0">
                          <a:effectLst/>
                        </a:rPr>
                        <a:t>Connaissances spécialisées de base dans un domaine</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nSpc>
                          <a:spcPct val="100000"/>
                        </a:lnSpc>
                        <a:spcAft>
                          <a:spcPts val="0"/>
                        </a:spcAft>
                      </a:pPr>
                      <a:r>
                        <a:rPr lang="fr-FR" sz="1200" baseline="0" dirty="0">
                          <a:effectLst/>
                        </a:rPr>
                        <a:t>Application de règles simples, premières solutions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nSpc>
                          <a:spcPct val="100000"/>
                        </a:lnSpc>
                        <a:spcAft>
                          <a:spcPts val="0"/>
                        </a:spcAft>
                      </a:pPr>
                      <a:r>
                        <a:rPr lang="fr-FR" sz="1200" baseline="0" dirty="0">
                          <a:effectLst/>
                        </a:rPr>
                        <a:t>Travail en groupes peu nombreux</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tc>
                  <a:txBody>
                    <a:bodyPr/>
                    <a:lstStyle/>
                    <a:p>
                      <a:pPr>
                        <a:lnSpc>
                          <a:spcPct val="100000"/>
                        </a:lnSpc>
                        <a:spcAft>
                          <a:spcPts val="0"/>
                        </a:spcAft>
                      </a:pPr>
                      <a:r>
                        <a:rPr lang="fr-FR" sz="1200" baseline="0" dirty="0">
                          <a:effectLst/>
                        </a:rPr>
                        <a:t>Partiellement autonome, avec soutien</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000"/>
                      </a:schemeClr>
                    </a:solidFill>
                  </a:tcPr>
                </a:tc>
                <a:extLst>
                  <a:ext uri="{0D108BD9-81ED-4DB2-BD59-A6C34878D82A}">
                    <a16:rowId xmlns:a16="http://schemas.microsoft.com/office/drawing/2014/main" val="4068812335"/>
                  </a:ext>
                </a:extLst>
              </a:tr>
              <a:tr h="549904">
                <a:tc>
                  <a:txBody>
                    <a:bodyPr/>
                    <a:lstStyle/>
                    <a:p>
                      <a:pPr marL="0" algn="ctr" defTabSz="914400" rtl="0" eaLnBrk="1" latinLnBrk="0" hangingPunct="1">
                        <a:lnSpc>
                          <a:spcPct val="115000"/>
                        </a:lnSpc>
                        <a:spcAft>
                          <a:spcPts val="1000"/>
                        </a:spcAft>
                      </a:pPr>
                      <a:r>
                        <a:rPr lang="fr-FR" sz="1200" b="1" dirty="0">
                          <a:solidFill>
                            <a:schemeClr val="tx1"/>
                          </a:solidFill>
                          <a:effectLst/>
                          <a:latin typeface="+mn-lt"/>
                          <a:ea typeface="+mn-ea"/>
                          <a:cs typeface="+mn-cs"/>
                        </a:rPr>
                        <a:t>3</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Connaissances spécialisées de base étendues</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Réalisation de tâches de routine, application de méthodes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Collaboration et échanges avec d’autres personnes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Action autonome dans des situations familières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3574259577"/>
                  </a:ext>
                </a:extLst>
              </a:tr>
              <a:tr h="549904">
                <a:tc>
                  <a:txBody>
                    <a:bodyPr/>
                    <a:lstStyle/>
                    <a:p>
                      <a:pPr marL="0" algn="ctr" defTabSz="914400" rtl="0" eaLnBrk="1" latinLnBrk="0" hangingPunct="1">
                        <a:lnSpc>
                          <a:spcPct val="115000"/>
                        </a:lnSpc>
                        <a:spcAft>
                          <a:spcPts val="1000"/>
                        </a:spcAft>
                      </a:pPr>
                      <a:r>
                        <a:rPr lang="fr-FR" sz="1200" b="1" dirty="0">
                          <a:solidFill>
                            <a:schemeClr val="tx1"/>
                          </a:solidFill>
                          <a:effectLst/>
                          <a:latin typeface="+mn-lt"/>
                          <a:ea typeface="+mn-ea"/>
                          <a:cs typeface="+mn-cs"/>
                        </a:rPr>
                        <a:t>4</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Connaissances spécialisées étendues </a:t>
                      </a:r>
                      <a:br>
                        <a:rPr lang="fr-FR" sz="1200" baseline="0" dirty="0">
                          <a:effectLst/>
                        </a:rPr>
                      </a:br>
                      <a:r>
                        <a:rPr lang="fr-FR" sz="1200" baseline="0" dirty="0">
                          <a:effectLst/>
                        </a:rPr>
                        <a:t>et approfondies</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Traitement de tâches de manière méthodique, résolution de problèmes connus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Coordination de processus de travail, communication dans l’équipe</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Autonome et responsable dans des contextes stables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002067"/>
                  </a:ext>
                </a:extLst>
              </a:tr>
              <a:tr h="549904">
                <a:tc>
                  <a:txBody>
                    <a:bodyPr/>
                    <a:lstStyle/>
                    <a:p>
                      <a:pPr marL="0" algn="ctr" defTabSz="914400" rtl="0" eaLnBrk="1" latinLnBrk="0" hangingPunct="1">
                        <a:lnSpc>
                          <a:spcPct val="115000"/>
                        </a:lnSpc>
                        <a:spcAft>
                          <a:spcPts val="1000"/>
                        </a:spcAft>
                      </a:pPr>
                      <a:r>
                        <a:rPr lang="fr-FR" sz="1200" b="1" dirty="0">
                          <a:solidFill>
                            <a:schemeClr val="tx1"/>
                          </a:solidFill>
                          <a:effectLst/>
                          <a:latin typeface="+mn-lt"/>
                          <a:ea typeface="+mn-ea"/>
                          <a:cs typeface="+mn-cs"/>
                        </a:rPr>
                        <a:t>5</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Connaissances spécialisées intégrées, </a:t>
                      </a:r>
                      <a:br>
                        <a:rPr lang="fr-FR" sz="1200" baseline="0" dirty="0">
                          <a:effectLst/>
                        </a:rPr>
                      </a:br>
                      <a:r>
                        <a:rPr lang="fr-FR" sz="1200" baseline="0" dirty="0">
                          <a:effectLst/>
                        </a:rPr>
                        <a:t>interfaces vers d’autres domaines</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Traitement de tâches complexes, capacités de transfert</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Direction et accompagnement d’autres personnes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Responsable de ses propres processus d’apprentissage et de travail</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172120551"/>
                  </a:ext>
                </a:extLst>
              </a:tr>
              <a:tr h="762177">
                <a:tc>
                  <a:txBody>
                    <a:bodyPr/>
                    <a:lstStyle/>
                    <a:p>
                      <a:pPr marL="0" algn="ctr" defTabSz="914400" rtl="0" eaLnBrk="1" latinLnBrk="0" hangingPunct="1">
                        <a:lnSpc>
                          <a:spcPct val="115000"/>
                        </a:lnSpc>
                        <a:spcAft>
                          <a:spcPts val="1000"/>
                        </a:spcAft>
                      </a:pPr>
                      <a:r>
                        <a:rPr lang="fr-FR" sz="1200" b="1" dirty="0">
                          <a:solidFill>
                            <a:schemeClr val="tx1"/>
                          </a:solidFill>
                          <a:effectLst/>
                          <a:latin typeface="+mn-lt"/>
                          <a:ea typeface="+mn-ea"/>
                          <a:cs typeface="+mn-cs"/>
                        </a:rPr>
                        <a:t>6</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Connaissances spécialisées approfondies ou connaissances scientifiques étendues</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Analyse de problèmes complexes, développement de mesures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Responsabilité dans des équipes, direction de projets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Autonomie et responsabilité élevées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514453"/>
                  </a:ext>
                </a:extLst>
              </a:tr>
              <a:tr h="549904">
                <a:tc>
                  <a:txBody>
                    <a:bodyPr/>
                    <a:lstStyle/>
                    <a:p>
                      <a:pPr marL="0" algn="ctr" defTabSz="914400" rtl="0" eaLnBrk="1" latinLnBrk="0" hangingPunct="1">
                        <a:lnSpc>
                          <a:spcPct val="115000"/>
                        </a:lnSpc>
                        <a:spcAft>
                          <a:spcPts val="1000"/>
                        </a:spcAft>
                      </a:pPr>
                      <a:r>
                        <a:rPr lang="fr-FR" sz="1200" b="1" dirty="0">
                          <a:solidFill>
                            <a:schemeClr val="tx1"/>
                          </a:solidFill>
                          <a:effectLst/>
                          <a:latin typeface="+mn-lt"/>
                          <a:ea typeface="+mn-ea"/>
                          <a:cs typeface="+mn-cs"/>
                        </a:rPr>
                        <a:t>7</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Connaissances très spécialisées et interdisciplinaires</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Recherche, développement, conception de nouvelles procédés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Direction technique, présentation de discours complexes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tc>
                  <a:txBody>
                    <a:bodyPr/>
                    <a:lstStyle/>
                    <a:p>
                      <a:pPr>
                        <a:lnSpc>
                          <a:spcPct val="100000"/>
                        </a:lnSpc>
                        <a:spcAft>
                          <a:spcPts val="0"/>
                        </a:spcAft>
                      </a:pPr>
                      <a:r>
                        <a:rPr lang="fr-FR" sz="1200" baseline="0" dirty="0">
                          <a:effectLst/>
                        </a:rPr>
                        <a:t>Responsabilité autonome pour des projets complexes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BF3E8"/>
                    </a:solidFill>
                  </a:tcPr>
                </a:tc>
                <a:extLst>
                  <a:ext uri="{0D108BD9-81ED-4DB2-BD59-A6C34878D82A}">
                    <a16:rowId xmlns:a16="http://schemas.microsoft.com/office/drawing/2014/main" val="1138257320"/>
                  </a:ext>
                </a:extLst>
              </a:tr>
              <a:tr h="974450">
                <a:tc>
                  <a:txBody>
                    <a:bodyPr/>
                    <a:lstStyle/>
                    <a:p>
                      <a:pPr marL="0" algn="ctr" defTabSz="914400" rtl="0" eaLnBrk="1" latinLnBrk="0" hangingPunct="1">
                        <a:lnSpc>
                          <a:spcPct val="115000"/>
                        </a:lnSpc>
                        <a:spcAft>
                          <a:spcPts val="1000"/>
                        </a:spcAft>
                      </a:pPr>
                      <a:r>
                        <a:rPr lang="fr-FR" sz="1200" b="1" dirty="0">
                          <a:solidFill>
                            <a:schemeClr val="tx1"/>
                          </a:solidFill>
                          <a:effectLst/>
                          <a:latin typeface="+mn-lt"/>
                          <a:ea typeface="+mn-ea"/>
                          <a:cs typeface="+mn-cs"/>
                        </a:rPr>
                        <a:t>8</a:t>
                      </a:r>
                    </a:p>
                  </a:txBody>
                  <a:tcPr marL="36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Connaissances complètement spécialisées, appuyées sur des recherches </a:t>
                      </a:r>
                      <a:br>
                        <a:rPr lang="fr-FR" sz="1200" baseline="0" dirty="0">
                          <a:effectLst/>
                        </a:rPr>
                      </a:br>
                      <a:r>
                        <a:rPr lang="fr-FR" sz="1200" baseline="0" dirty="0">
                          <a:effectLst/>
                        </a:rPr>
                        <a:t>au plus haut niveau</a:t>
                      </a:r>
                    </a:p>
                  </a:txBody>
                  <a:tcPr marL="108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Innovation, développement de nouvelles théories et de nouvelles méthodes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Fonction de direction dans des communautés scientifiques et professionnelles</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0"/>
                        </a:spcAft>
                      </a:pPr>
                      <a:r>
                        <a:rPr lang="fr-FR" sz="1200" baseline="0" dirty="0">
                          <a:effectLst/>
                        </a:rPr>
                        <a:t>Autonomie la plus élevée, responsabilité pour le développement des connaissances et de la pratique</a:t>
                      </a:r>
                    </a:p>
                  </a:txBody>
                  <a:tcPr marL="72000" marR="72000" marT="36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5054527"/>
                  </a:ext>
                </a:extLst>
              </a:tr>
            </a:tbl>
          </a:graphicData>
        </a:graphic>
      </p:graphicFrame>
    </p:spTree>
    <p:extLst>
      <p:ext uri="{BB962C8B-B14F-4D97-AF65-F5344CB8AC3E}">
        <p14:creationId xmlns:p14="http://schemas.microsoft.com/office/powerpoint/2010/main" val="1957289346"/>
      </p:ext>
    </p:extLst>
  </p:cSld>
  <p:clrMapOvr>
    <a:masterClrMapping/>
  </p:clrMapOvr>
  <p:transition spd="slow">
    <p:fade/>
  </p:transition>
</p:sld>
</file>

<file path=ppt/theme/theme1.xml><?xml version="1.0" encoding="utf-8"?>
<a:theme xmlns:a="http://schemas.openxmlformats.org/drawingml/2006/main" name="Office">
  <a:themeElements>
    <a:clrScheme name="BIBB">
      <a:dk1>
        <a:sysClr val="windowText" lastClr="000000"/>
      </a:dk1>
      <a:lt1>
        <a:sysClr val="window" lastClr="FFFFFF"/>
      </a:lt1>
      <a:dk2>
        <a:srgbClr val="585858"/>
      </a:dk2>
      <a:lt2>
        <a:srgbClr val="E7E6E6"/>
      </a:lt2>
      <a:accent1>
        <a:srgbClr val="D37230"/>
      </a:accent1>
      <a:accent2>
        <a:srgbClr val="7FC200"/>
      </a:accent2>
      <a:accent3>
        <a:srgbClr val="00306B"/>
      </a:accent3>
      <a:accent4>
        <a:srgbClr val="FFC000"/>
      </a:accent4>
      <a:accent5>
        <a:srgbClr val="85C0FB"/>
      </a:accent5>
      <a:accent6>
        <a:srgbClr val="BFBFBF"/>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3539</Words>
  <Application>Microsoft Office PowerPoint</Application>
  <PresentationFormat>Breitbild</PresentationFormat>
  <Paragraphs>393</Paragraphs>
  <Slides>23</Slides>
  <Notes>15</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23</vt:i4>
      </vt:variant>
    </vt:vector>
  </HeadingPairs>
  <TitlesOfParts>
    <vt:vector size="29" baseType="lpstr">
      <vt:lpstr>Calibri</vt:lpstr>
      <vt:lpstr>Wingdings 3</vt:lpstr>
      <vt:lpstr>Wingdings</vt:lpstr>
      <vt:lpstr>Arial</vt:lpstr>
      <vt:lpstr>Office</vt:lpstr>
      <vt:lpstr>1_Office</vt:lpstr>
      <vt:lpstr> </vt:lpstr>
      <vt:lpstr>Contenu</vt:lpstr>
      <vt:lpstr>1. Champs professionnels en Allemagne</vt:lpstr>
      <vt:lpstr>2. Le cadre allemand des certifications (CAC)</vt:lpstr>
      <vt:lpstr>2. Le cadre allemand des certifications (CAC)</vt:lpstr>
      <vt:lpstr>2. Le cadre allemand des certifications (CAC)</vt:lpstr>
      <vt:lpstr>2. Le cadre allemand des certifications (CAC)</vt:lpstr>
      <vt:lpstr>PowerPoint-Präsentation</vt:lpstr>
      <vt:lpstr>PowerPoint-Präsentation</vt:lpstr>
      <vt:lpstr>2. Le cadre allemand des certifications (CAC)</vt:lpstr>
      <vt:lpstr>2. Le cadre allemand des certifications (CAC)</vt:lpstr>
      <vt:lpstr>2. Le cadre allemand des certifications (CAC)</vt:lpstr>
      <vt:lpstr>3. Deux types de formation professionnelle initiale </vt:lpstr>
      <vt:lpstr>4. Formation en entreprise en alternance</vt:lpstr>
      <vt:lpstr>4. Formation en entreprise en alternance</vt:lpstr>
      <vt:lpstr>4. Formation en entreprise en alternance</vt:lpstr>
      <vt:lpstr>5. Formations en école</vt:lpstr>
      <vt:lpstr>5. Formations en école</vt:lpstr>
      <vt:lpstr>6. Possibilités de formation continue et de promotion professionnelle</vt:lpstr>
      <vt:lpstr>6. Possibilités de formation continue et de promotion professionnelle</vt:lpstr>
      <vt:lpstr>6. Possibilités de formation continue et de promotion professionnelle</vt:lpstr>
      <vt:lpstr>Informations supplémentaires</vt:lpstr>
      <vt:lpstr>GOVET auprès du BIBB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danyel</dc:creator>
  <cp:lastModifiedBy>Wilkes, Maria</cp:lastModifiedBy>
  <cp:revision>407</cp:revision>
  <dcterms:created xsi:type="dcterms:W3CDTF">2020-12-18T10:19:10Z</dcterms:created>
  <dcterms:modified xsi:type="dcterms:W3CDTF">2026-07-13T10:01:30Z</dcterms:modified>
</cp:coreProperties>
</file>