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4" r:id="rId2"/>
  </p:sldMasterIdLst>
  <p:notesMasterIdLst>
    <p:notesMasterId r:id="rId40"/>
  </p:notesMasterIdLst>
  <p:sldIdLst>
    <p:sldId id="257" r:id="rId3"/>
    <p:sldId id="292" r:id="rId4"/>
    <p:sldId id="256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er Rechmann" initials="PR" lastIdx="29" clrIdx="0">
    <p:extLst>
      <p:ext uri="{19B8F6BF-5375-455C-9EA6-DF929625EA0E}">
        <p15:presenceInfo xmlns:p15="http://schemas.microsoft.com/office/powerpoint/2012/main" userId="Peter Rechmann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7F1C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056" autoAdjust="0"/>
    <p:restoredTop sz="73981" autoAdjust="0"/>
  </p:normalViewPr>
  <p:slideViewPr>
    <p:cSldViewPr snapToGrid="0" showGuides="1">
      <p:cViewPr varScale="1">
        <p:scale>
          <a:sx n="82" d="100"/>
          <a:sy n="82" d="100"/>
        </p:scale>
        <p:origin x="960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7776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presProps" Target="presProps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viewProps" Target="viewProps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0" Type="http://schemas.openxmlformats.org/officeDocument/2006/relationships/slide" Target="slides/slide18.xml"/><Relationship Id="rId41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E9FA54-641D-6241-A02F-D7EBC8BA42BD}" type="datetimeFigureOut">
              <a:rPr lang="de-DE" smtClean="0"/>
              <a:t>10.08.2026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A0F3E6-BB32-6A49-8260-2D8D30743B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9500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Examination boards with equal representation, jointly agreed training standards, joint management of the system at all levels</a:t>
            </a:r>
          </a:p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Around 70 % in the company</a:t>
            </a:r>
          </a:p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Vocational training standards, certificate issued by the chamber</a:t>
            </a:r>
          </a:p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and from the companies, state teachers at the vocational schools</a:t>
            </a:r>
          </a:p>
          <a:p>
            <a:pPr marL="228600" lvl="0" indent="-228600">
              <a:buAutoNum type="arabicPeriod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reports, vocational training report, 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training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standards (BIBB)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25696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Job profile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competences must be taught?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Contents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Which specific skills and tasks must be mastered?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Examination knowledge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What knowledge optimally prepares trainees for their final examination?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699469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contents of the framework curriculum are defined by ‘learning fields’.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necessary, explain the topic of ‘learning fields’ at this point.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330563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Explain the dynamics of the vocational training system using </a:t>
            </a:r>
            <a:r>
              <a:rPr lang="en-GB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BBiG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amendments, most recently: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2020: principle of equivalence of vocational and academic education codified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2024: </a:t>
            </a:r>
            <a:r>
              <a:rPr lang="en-US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Vocational Training Validation and </a:t>
            </a:r>
            <a:r>
              <a:rPr lang="en-US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Digitalisation</a:t>
            </a:r>
            <a:r>
              <a:rPr lang="en-US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Act (</a:t>
            </a:r>
            <a:r>
              <a:rPr lang="en-US" sz="1200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BVaDiG</a:t>
            </a:r>
            <a:r>
              <a:rPr lang="en-US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0701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Further motivation: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Vocational training secures the social status of young people as citizens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state cannot guarantee vocational training alone: costs and competences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Further measures: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Ensuring permeability: university access for trainees with a degree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Opening up dual vocational training regardless of previous qualifications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68850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Young people have many different expectations and goals when it comes to an apprenticeship: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learn something practical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earn their own money (self-employment)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realise a dream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social prestige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fulfilment of duties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539610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There are a few other reasons here too: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are looking for loyal employees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know best which qualifications are needed in our company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want to act in a socially responsible manner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seek the input and innovative potential of young people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save on familiarisation and retraining costs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548648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training contract also regulates</a:t>
            </a:r>
          </a:p>
          <a:p>
            <a:pPr lvl="0"/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holiday entitlement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any requirements for termination of the training contract 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training contract is similar to an employment contract. It is the basis for learning in the company during training.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training contract is registered by the chambers.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202088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Legal basis: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... for in-company training: Training contract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... for the vocational school: Compulsory schooling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Time allocation: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example: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Monday to Wednesday: in the company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Thursday and Friday: at the vocational school</a:t>
            </a: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Alternatively: block teaching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Additional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In-company training and vocational school lessons follow the training standards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791558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Important: 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 involvement of the respective teaching and training staff!</a:t>
            </a: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962215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a reminder: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According to the IAB Forum, 85 % of graduates in 2020 were in employment subject to social insurance contributions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Around 79 % of all trainees are taken on by the company that trained them.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600704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Overall, </a:t>
            </a:r>
            <a:r>
              <a:rPr lang="en-GB" sz="1200" u="none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approximately </a:t>
            </a: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51 % of the population have started a dual vocational training programme in their lifetime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According to the IAB Forum (2023), 85 % of graduates in 2020 were in employment subject to social insurance contributions.  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GB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positive effect:</a:t>
            </a:r>
            <a:endParaRPr lang="en-GB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Youth unemployment in Germany is only around 5,7 % (2025)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320789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Reminder: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Chambers are the representatives of the economy, trade unions/employee representatives and associations/employer representatives are the social partners. 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reach a consensus.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Conclusion I: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Dual vocational training is essentially shaped by those who are directly affected and who know the needs of the labour market best.</a:t>
            </a: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Conclusion II: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All decisions on vocational training are made by consensus.</a:t>
            </a: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Conclusion III: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standards apply nationwide. They are regularly updated.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27365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Demand for skilled labour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Germany is a developed industrialised nation with a strong SME sector.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Win-win situation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Apprentices learn on the job and are integrated into the work process. Companies train their own future workforce according to their own needs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Qualified training staff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Trainers are ‘from the trade’ and have undergone training themselves and also know the company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Although the state controls the process as a legislator and sets the framework, it leaves key decisions to the direct stakeholders.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097536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Examination boards with equal representation, jointly agreed training standards, joint management of the system at all levels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Around 70 % in the company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Vocational training standards, certificate issued by the chamber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 and from the companies, state teachers at the vocational schools</a:t>
            </a:r>
          </a:p>
          <a:p>
            <a:pPr marL="685800" lvl="1" indent="-228600">
              <a:buFont typeface="+mj-lt"/>
              <a:buAutoNum type="arabicPeriod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Data reports, vocational training report, training standards (BIBB)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3591321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Further advantages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Greater identification with the training company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Training as a basis for further measures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914528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Another advantage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Recruitment and retraining costs are reduced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96895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Another advantage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Early indicator for developments in the economy and labour market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7194512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Discrepancy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2025: approximately 84,000 applicants without a training place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Access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Lack of informal skills: Discipline, reliability, basic skills (reading, writing, maths)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Requirements: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 example: IT skills, foreign language skills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Lifelong learning: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Especially for older applicants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903586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Discrepancy: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Unfilled training places 2010: 19,800 / 2025: 54,400 – almost tripled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‘Maturity for training’: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Lack of social skills, basic knowledge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Inclusion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High extra personnel and time expenditure, special qualifications of the training staff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580046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Demographic change 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Fewer young people able to go into training, labour market needs can no longer be met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lvl="0"/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Trend towards academisation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Training tends to be out, university is in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Regional differences</a:t>
            </a: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Supply and demand for training places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Inclusion: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 a social task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88990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Trainees are on average 19.9 years old (2024)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average investment per trainee per year is 26,210 euros (2022/2023)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69 % of this (approx. 18,124 euros) is amortised (productive contribution of the trainees)</a:t>
            </a: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This means:</a:t>
            </a:r>
            <a:b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international competitive advantage for German SMEs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future personnel trained according to own needs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low investment on the labour market</a:t>
            </a:r>
            <a:endParaRPr lang="en-GB" noProof="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57786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three stakeholders ensure the framework conditions for vocational education and training through a differentiated distribution of roles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Ownership lies with all three players; they all bear it at the same time and assume responsibility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guarantee the system's constant capacity for innovation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They ensure quality standards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832937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impetus for the development and updating of training standards comes from companies and chambers. They know best which skills are needed.</a:t>
            </a:r>
          </a:p>
          <a:p>
            <a:endParaRPr lang="en-GB" sz="1200" u="sng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Other tasks: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Supporting companies in their search for trainees, registering training contracts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Mediation in the event of disagreements between trainees and companies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The economy invests €9.7 billion in vocational training every year (2024)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2684328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process of coordinating and adopting new training regulations is managed by the Federal Institute for Vocational Education and Training.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Economic and social partners are involved in the entire process.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368094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Detailed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State funding for the dual system totals around € 4.4 billion, including over € 3.4 billion for 1,550 vocational schools and around € 0.9 billion for control, monitoring and support measures (2023)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State passes the Vocational Training Act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569419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If necessary, summarise the previous slides again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Three main stakeholders agree on the basic standards for dual vocational training on an equal footing.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These standards are based on the specific requirements of the world of work.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294042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u="sng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Supplementary information:</a:t>
            </a:r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endParaRPr lang="en-GB" sz="1200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The duration of the further development and implementation of standards is max. 1 year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Standards are dynamically adapted to the requirements of the world of work at both learning venues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BIBB continuously researches changes in work and training; the findings are incorporated into the process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23958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hyperlink" Target="http://www.govet.international/" TargetMode="External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11" Type="http://schemas.openxmlformats.org/officeDocument/2006/relationships/hyperlink" Target="mailto:govet@bibb.de" TargetMode="External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5.jpe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gerüc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CEA9E23A-8F75-4C3F-AB46-05DE57C054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2E9657AB-AE6E-4E63-A693-2CF785B85FB8}"/>
              </a:ext>
            </a:extLst>
          </p:cNvPr>
          <p:cNvSpPr/>
          <p:nvPr userDrawn="1"/>
        </p:nvSpPr>
        <p:spPr>
          <a:xfrm>
            <a:off x="0" y="6063528"/>
            <a:ext cx="12191999" cy="259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5D0043F3-D1FD-44D9-86E2-40020BF1DD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423" y="5648096"/>
            <a:ext cx="1097857" cy="10961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E68AABC-10D3-49E7-8FED-881B17C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61A482-943E-4E06-89EE-0531058A6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 marL="1250950" indent="-355600">
              <a:lnSpc>
                <a:spcPct val="100000"/>
              </a:lnSpc>
              <a:defRPr sz="2400"/>
            </a:lvl2pPr>
            <a:lvl3pPr marL="1790700" indent="-269875">
              <a:lnSpc>
                <a:spcPct val="100000"/>
              </a:lnSpc>
              <a:defRPr sz="2000"/>
            </a:lvl3pPr>
            <a:lvl4pPr marL="2155825" indent="-269875">
              <a:lnSpc>
                <a:spcPct val="100000"/>
              </a:lnSpc>
              <a:defRPr/>
            </a:lvl4pPr>
            <a:lvl5pPr marL="2598738" indent="-269875"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5634346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CEA9E23A-8F75-4C3F-AB46-05DE57C054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16" name="Rechteck 15">
            <a:extLst>
              <a:ext uri="{FF2B5EF4-FFF2-40B4-BE49-F238E27FC236}">
                <a16:creationId xmlns:a16="http://schemas.microsoft.com/office/drawing/2014/main" id="{2E9657AB-AE6E-4E63-A693-2CF785B85FB8}"/>
              </a:ext>
            </a:extLst>
          </p:cNvPr>
          <p:cNvSpPr/>
          <p:nvPr userDrawn="1"/>
        </p:nvSpPr>
        <p:spPr>
          <a:xfrm>
            <a:off x="0" y="6063528"/>
            <a:ext cx="12191999" cy="259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pic>
        <p:nvPicPr>
          <p:cNvPr id="17" name="Grafik 16">
            <a:extLst>
              <a:ext uri="{FF2B5EF4-FFF2-40B4-BE49-F238E27FC236}">
                <a16:creationId xmlns:a16="http://schemas.microsoft.com/office/drawing/2014/main" id="{5D0043F3-D1FD-44D9-86E2-40020BF1DDC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423" y="5648096"/>
            <a:ext cx="1097857" cy="10961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E68AABC-10D3-49E7-8FED-881B17C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61A482-943E-4E06-89EE-0531058A6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700363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6654B1F5-AD94-4F43-9AF8-8E99537EA5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1052513"/>
            <a:ext cx="11053762" cy="1005846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357187" indent="0">
              <a:buNone/>
              <a:defRPr/>
            </a:lvl2pPr>
            <a:lvl3pPr marL="806450" indent="0">
              <a:buNone/>
              <a:defRPr/>
            </a:lvl3pPr>
            <a:lvl4pPr marL="1163637" indent="0">
              <a:buNone/>
              <a:defRPr/>
            </a:lvl4pPr>
            <a:lvl5pPr marL="1520825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43876BC-0158-4643-98F3-1C58795369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11" name="Rechteck 10">
            <a:extLst>
              <a:ext uri="{FF2B5EF4-FFF2-40B4-BE49-F238E27FC236}">
                <a16:creationId xmlns:a16="http://schemas.microsoft.com/office/drawing/2014/main" id="{733A6227-8E82-4281-95DD-E2138C80C2DF}"/>
              </a:ext>
            </a:extLst>
          </p:cNvPr>
          <p:cNvSpPr/>
          <p:nvPr userDrawn="1"/>
        </p:nvSpPr>
        <p:spPr>
          <a:xfrm>
            <a:off x="0" y="6063528"/>
            <a:ext cx="12191999" cy="25978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DC57CBAC-083C-4B33-B30C-4672AB33BC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8423" y="5648096"/>
            <a:ext cx="1097857" cy="1096100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4602E17-CDCF-418F-86F8-A9783BDDA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EAC4C9-C746-494B-92BA-AE252C0375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0158" y="2141489"/>
            <a:ext cx="4860000" cy="446715"/>
          </a:xfrm>
          <a:solidFill>
            <a:schemeClr val="accent1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DFCC827-EE89-41C0-841E-36E6CA90D3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0158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0B2F003-0D45-47AE-91F7-B6FC8FBEDA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2575" y="2141489"/>
            <a:ext cx="4860000" cy="446715"/>
          </a:xfrm>
          <a:solidFill>
            <a:schemeClr val="accent1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E98050B-5FEC-4197-A3E5-5E4A91470A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52575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800"/>
            </a:lvl4pPr>
            <a:lvl5pPr>
              <a:lnSpc>
                <a:spcPct val="100000"/>
              </a:lnSpc>
              <a:defRPr sz="18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911088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folie Oran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F4BD3340-DC2B-4D68-8D14-221F53299F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20" r="28057"/>
          <a:stretch/>
        </p:blipFill>
        <p:spPr>
          <a:xfrm>
            <a:off x="-1" y="1052514"/>
            <a:ext cx="12192001" cy="5805486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E0C15F5-7624-4C0F-A330-92606E04C50C}"/>
              </a:ext>
            </a:extLst>
          </p:cNvPr>
          <p:cNvSpPr/>
          <p:nvPr userDrawn="1"/>
        </p:nvSpPr>
        <p:spPr>
          <a:xfrm>
            <a:off x="1" y="113804"/>
            <a:ext cx="12191999" cy="7839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1E94B7-2936-4763-B117-E3C78A1E8C7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8813" y="296863"/>
            <a:ext cx="9000576" cy="446715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2400"/>
            </a:lvl1pPr>
          </a:lstStyle>
          <a:p>
            <a:r>
              <a:rPr lang="de-DE" dirty="0"/>
              <a:t>GOVET at BIBB</a:t>
            </a:r>
          </a:p>
        </p:txBody>
      </p:sp>
      <p:pic>
        <p:nvPicPr>
          <p:cNvPr id="35" name="Grafik 34">
            <a:extLst>
              <a:ext uri="{FF2B5EF4-FFF2-40B4-BE49-F238E27FC236}">
                <a16:creationId xmlns:a16="http://schemas.microsoft.com/office/drawing/2014/main" id="{36DEB25A-C3FB-42BB-A37C-98ADFE5CD24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30956" y="2816645"/>
            <a:ext cx="454995" cy="579652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862A3916-6FA1-4728-8964-27022EE3AF0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24766" y="3608533"/>
            <a:ext cx="467374" cy="467374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447BC9B3-AD81-451C-BEFF-4B614382F1E1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50086" y="4252783"/>
            <a:ext cx="416735" cy="516253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58EDDB5A-FD23-4523-829E-58F0A0E05779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19423" y="4945053"/>
            <a:ext cx="278061" cy="390355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DB72E0DA-FA17-42CA-A956-A5CA6A580F56}"/>
              </a:ext>
            </a:extLst>
          </p:cNvPr>
          <p:cNvSpPr txBox="1"/>
          <p:nvPr userDrawn="1"/>
        </p:nvSpPr>
        <p:spPr>
          <a:xfrm>
            <a:off x="1524994" y="2798634"/>
            <a:ext cx="355110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Friedrich-Ebert-Allee 114-116</a:t>
            </a:r>
            <a:b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53113 Bonn, 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Germany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govet@bibb.de</a:t>
            </a:r>
            <a:endParaRPr kumimoji="0" lang="de-DE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+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49 228 107 1818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www.govet.international</a:t>
            </a:r>
            <a:endParaRPr kumimoji="0" lang="de-DE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337223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uReg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" t="10576" b="13391"/>
          <a:stretch/>
        </p:blipFill>
        <p:spPr>
          <a:xfrm>
            <a:off x="-17092" y="801842"/>
            <a:ext cx="12226183" cy="4828374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76727" y="2868212"/>
            <a:ext cx="5719273" cy="84920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8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9255095" y="2799162"/>
            <a:ext cx="2493994" cy="935352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300"/>
              </a:spcAft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3 Zeilen: Ort, Datum, Referent*in</a:t>
            </a:r>
          </a:p>
          <a:p>
            <a:pPr lvl="0"/>
            <a:endParaRPr lang="de-DE" dirty="0"/>
          </a:p>
        </p:txBody>
      </p:sp>
      <p:sp>
        <p:nvSpPr>
          <p:cNvPr id="9" name="Textfeld 8"/>
          <p:cNvSpPr txBox="1"/>
          <p:nvPr userDrawn="1"/>
        </p:nvSpPr>
        <p:spPr>
          <a:xfrm>
            <a:off x="3781425" y="5819775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German Office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international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Cooperation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Vocational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Education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Training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726" y="5676892"/>
            <a:ext cx="2107670" cy="115200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6349" y="5769210"/>
            <a:ext cx="231851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224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Kapitelüberschriftjjjjjjjjjjjjjjjjjjjjjjjjjjjjjjjjjjjjjjjjjjjjjjjjjjjjjjjjjjjjjjjjjjjjjjjjjjjjjjjjjjjjjjjjjjjjjjjjjjjjjjjjjjjjj</a:t>
            </a:r>
          </a:p>
        </p:txBody>
      </p:sp>
      <p:pic>
        <p:nvPicPr>
          <p:cNvPr id="4" name="Grafik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94" y="1768507"/>
            <a:ext cx="12205434" cy="3339521"/>
          </a:xfrm>
          <a:prstGeom prst="rect">
            <a:avLst/>
          </a:prstGeom>
        </p:spPr>
      </p:pic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>
          <a:xfrm>
            <a:off x="479425" y="5305425"/>
            <a:ext cx="11269663" cy="12858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</p:txBody>
      </p:sp>
    </p:spTree>
    <p:extLst>
      <p:ext uri="{BB962C8B-B14F-4D97-AF65-F5344CB8AC3E}">
        <p14:creationId xmlns:p14="http://schemas.microsoft.com/office/powerpoint/2010/main" val="3322287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A030D1F-0E6E-4510-8496-39E299C73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51A3B7B-FE76-44A5-8C9E-872A502CD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954232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50" r:id="rId2"/>
    <p:sldLayoutId id="2147483653" r:id="rId3"/>
    <p:sldLayoutId id="2147483688" r:id="rId4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57188" indent="-357188" algn="l" defTabSz="357188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714375" indent="-357188" algn="l" defTabSz="53657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071563" indent="-265113" algn="l" defTabSz="47942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438275" indent="-274638" algn="l" defTabSz="357188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1795463" indent="-274638" algn="l" defTabSz="360363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5" userDrawn="1">
          <p15:clr>
            <a:srgbClr val="F26B43"/>
          </p15:clr>
        </p15:guide>
        <p15:guide id="2" orient="horz" pos="187" userDrawn="1">
          <p15:clr>
            <a:srgbClr val="F26B43"/>
          </p15:clr>
        </p15:guide>
        <p15:guide id="3" pos="7378" userDrawn="1">
          <p15:clr>
            <a:srgbClr val="F26B43"/>
          </p15:clr>
        </p15:guide>
        <p15:guide id="4" orient="horz" pos="3566" userDrawn="1">
          <p15:clr>
            <a:srgbClr val="F26B43"/>
          </p15:clr>
        </p15:guide>
        <p15:guide id="5" orient="horz" pos="663" userDrawn="1">
          <p15:clr>
            <a:srgbClr val="F26B43"/>
          </p15:clr>
        </p15:guide>
        <p15:guide id="6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8" t="40524" r="5778" b="38418"/>
          <a:stretch/>
        </p:blipFill>
        <p:spPr>
          <a:xfrm>
            <a:off x="9624562" y="116632"/>
            <a:ext cx="2160000" cy="514286"/>
          </a:xfrm>
          <a:prstGeom prst="rect">
            <a:avLst/>
          </a:prstGeom>
        </p:spPr>
      </p:pic>
      <p:sp>
        <p:nvSpPr>
          <p:cNvPr id="13" name="Textplatzhalter 2"/>
          <p:cNvSpPr txBox="1">
            <a:spLocks/>
          </p:cNvSpPr>
          <p:nvPr userDrawn="1"/>
        </p:nvSpPr>
        <p:spPr>
          <a:xfrm>
            <a:off x="9161092" y="2868212"/>
            <a:ext cx="2683380" cy="8492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9074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72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725">
          <p15:clr>
            <a:srgbClr val="F26B43"/>
          </p15:clr>
        </p15:guide>
        <p15:guide id="2" pos="7401">
          <p15:clr>
            <a:srgbClr val="F26B43"/>
          </p15:clr>
        </p15:guide>
        <p15:guide id="3" pos="3840">
          <p15:clr>
            <a:srgbClr val="F26B43"/>
          </p15:clr>
        </p15:guide>
        <p15:guide id="4" pos="30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bibb.de/dienst/publikationen/de/19200" TargetMode="External"/><Relationship Id="rId13" Type="http://schemas.openxmlformats.org/officeDocument/2006/relationships/hyperlink" Target="http://www.gesetze-im-internet.de/tvg/index.html" TargetMode="External"/><Relationship Id="rId18" Type="http://schemas.openxmlformats.org/officeDocument/2006/relationships/hyperlink" Target="https://www.bibb.de/en/index.php" TargetMode="External"/><Relationship Id="rId3" Type="http://schemas.openxmlformats.org/officeDocument/2006/relationships/hyperlink" Target="https://www.bmbfsfj.bund.de/bmbfsfj/service/publikationen/berufsbildungsbericht-2026-285646" TargetMode="External"/><Relationship Id="rId7" Type="http://schemas.openxmlformats.org/officeDocument/2006/relationships/hyperlink" Target="https://iab-forum.de/en/" TargetMode="External"/><Relationship Id="rId12" Type="http://schemas.openxmlformats.org/officeDocument/2006/relationships/hyperlink" Target="http://www.gesetze-im-internet.de/ihkg/index.html" TargetMode="External"/><Relationship Id="rId17" Type="http://schemas.openxmlformats.org/officeDocument/2006/relationships/hyperlink" Target="https://www.bmftr.bund.de/EN" TargetMode="External"/><Relationship Id="rId2" Type="http://schemas.openxmlformats.org/officeDocument/2006/relationships/hyperlink" Target="https://www.bibb.de/datenreport/de/index.php" TargetMode="External"/><Relationship Id="rId16" Type="http://schemas.openxmlformats.org/officeDocument/2006/relationships/hyperlink" Target="https://www.bmbfsfj.bund.de/bmbfsfj/meta/e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bibb.de/dienst/publikationen/de/20504" TargetMode="External"/><Relationship Id="rId11" Type="http://schemas.openxmlformats.org/officeDocument/2006/relationships/hyperlink" Target="http://www.gesetze-im-internet.de/jarbschg/index.html" TargetMode="External"/><Relationship Id="rId5" Type="http://schemas.openxmlformats.org/officeDocument/2006/relationships/hyperlink" Target="https://www.datenportal.bmftr.bund.de/portal/en/index.html" TargetMode="External"/><Relationship Id="rId15" Type="http://schemas.openxmlformats.org/officeDocument/2006/relationships/hyperlink" Target="https://www.govet.international/en/index.php" TargetMode="External"/><Relationship Id="rId10" Type="http://schemas.openxmlformats.org/officeDocument/2006/relationships/hyperlink" Target="https://www.govet.international/en/54887.php" TargetMode="External"/><Relationship Id="rId19" Type="http://schemas.openxmlformats.org/officeDocument/2006/relationships/hyperlink" Target="mailto:govet@bibb.de" TargetMode="External"/><Relationship Id="rId4" Type="http://schemas.openxmlformats.org/officeDocument/2006/relationships/hyperlink" Target="https://www.destatis.de/EN/Homepage.html" TargetMode="External"/><Relationship Id="rId9" Type="http://schemas.openxmlformats.org/officeDocument/2006/relationships/hyperlink" Target="https://www.govet.international/en/54899.php" TargetMode="External"/><Relationship Id="rId14" Type="http://schemas.openxmlformats.org/officeDocument/2006/relationships/hyperlink" Target="http://www.gesetze-im-internet.de/betrvg/" TargetMode="Externa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tertitel 2">
            <a:extLst>
              <a:ext uri="{FF2B5EF4-FFF2-40B4-BE49-F238E27FC236}">
                <a16:creationId xmlns:a16="http://schemas.microsoft.com/office/drawing/2014/main" id="{FC94C589-756E-4FDD-B45A-40F0F41855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sz="2700" b="1" spc="-30" noProof="0" dirty="0"/>
              <a:t>Дуальна професійна освіта у Німеччині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3C5CCC5-26E7-4334-8882-8D81D053DB69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96863"/>
            <a:ext cx="9001125" cy="446087"/>
          </a:xfrm>
          <a:prstGeom prst="rect">
            <a:avLst/>
          </a:prstGeom>
        </p:spPr>
        <p:txBody>
          <a:bodyPr/>
          <a:lstStyle/>
          <a:p>
            <a:r>
              <a:rPr lang="uk-UA" noProof="0" dirty="0"/>
              <a:t> 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B4E4BB1-6689-4B02-B257-9DF59EAFA2A6}"/>
              </a:ext>
            </a:extLst>
          </p:cNvPr>
          <p:cNvSpPr txBox="1"/>
          <p:nvPr/>
        </p:nvSpPr>
        <p:spPr>
          <a:xfrm>
            <a:off x="3454400" y="5801360"/>
            <a:ext cx="509016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/>
              <a:t>Центр міжнародного співробітництва у сфері професійної освіти при Федеральному уряді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975647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2E52289-9C17-495F-9F61-49E6C91926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noProof="0" dirty="0"/>
              <a:t>Основи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7E0E0D5-9C26-4040-BB59-15F43139D7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Інститути: держава, що надає рамки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marL="0" indent="0">
              <a:buNone/>
            </a:pPr>
            <a:endParaRPr lang="uk-UA" b="1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погоджує з соціальними партнерами правила організації професійного навчання (професійне навчання на підприємствах)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визначає професійну освіту у професійних школах: </a:t>
            </a:r>
            <a:r>
              <a:rPr lang="uk-UA" u="sng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рамковий навчальний план</a:t>
            </a:r>
            <a:endParaRPr lang="uk-UA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фінансує, організовує та контролює державну систему професійних шкіл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проводить дослідження в галузі професійної освіти (Федеральний інститут професійної освіти)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надає допомогу в рамках пошуку місця навчання (наприклад, </a:t>
            </a:r>
            <a:b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молоді, безробітним, представникам уразливих верств населення )</a:t>
            </a:r>
          </a:p>
          <a:p>
            <a:pPr marL="0" indent="0">
              <a:buNone/>
            </a:pPr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20364778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4B3210-779C-49B9-B314-A1986E73AA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noProof="0" dirty="0"/>
              <a:t>Основи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F4CEC22-5734-47C1-BF67-1937D0BC61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Рамки: стандарти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marL="0" indent="0">
              <a:buNone/>
            </a:pPr>
            <a:endParaRPr lang="uk-UA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визначають здійснення Дуальної професійної освіти на підприємствах та у професійних школах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забезпечують контроль якості та розвиток Дуальної професійної освіти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діють на всій території Німеччини </a:t>
            </a:r>
          </a:p>
        </p:txBody>
      </p:sp>
    </p:spTree>
    <p:extLst>
      <p:ext uri="{BB962C8B-B14F-4D97-AF65-F5344CB8AC3E}">
        <p14:creationId xmlns:p14="http://schemas.microsoft.com/office/powerpoint/2010/main" val="2528582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15A165-6206-478D-8042-80BC7DC5A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noProof="0" dirty="0"/>
              <a:t>Основи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DAA2CA-0F3C-4774-8E4F-990C4D2433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Рамки: стандарти та їх виникнення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marL="0" indent="0">
              <a:buNone/>
            </a:pPr>
            <a:endParaRPr lang="uk-UA" b="1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1. Роботодавці 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виявляють на підприємствах нові професійні завдання </a:t>
            </a:r>
            <a:b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та кваліфікації</a:t>
            </a:r>
          </a:p>
          <a:p>
            <a:pPr lvl="1"/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2. Соціальні партнери та держава 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погоджують та приймають нові стандарти професійного навчання на підприємствах, модератором процесу виступає Федеральний інститут професійної освіти</a:t>
            </a:r>
          </a:p>
          <a:p>
            <a:pPr lvl="1"/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3. Держава 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приводить рамкові навчальні плани у відповідність до </a:t>
            </a:r>
            <a:b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нових правил організації професійного навчання</a:t>
            </a:r>
          </a:p>
          <a:p>
            <a:pPr marL="0" indent="0">
              <a:buNone/>
            </a:pPr>
            <a:endParaRPr lang="uk-UA" b="1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Прийняті стандарти фіксують у правилах організації професійного навчання (підприємства) та у рамкових навчальних планах (професійні школи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endParaRPr lang="uk-UA" noProof="0" dirty="0"/>
          </a:p>
          <a:p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32193176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15A165-6206-478D-8042-80BC7DC5A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noProof="0" dirty="0"/>
              <a:t>Основи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DAA2CA-0F3C-4774-8E4F-990C4D2433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Рамки: стандарти як правила організації професійного навчання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marL="0" indent="0">
              <a:buNone/>
            </a:pPr>
            <a:endParaRPr lang="uk-UA" b="1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Освітні стандарти для </a:t>
            </a:r>
            <a:r>
              <a:rPr lang="uk-UA" u="sng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навчання на підприємствах 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фіксують у </a:t>
            </a:r>
            <a:r>
              <a:rPr lang="uk-UA" u="sng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правилах організації професійного навчання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</a:p>
          <a:p>
            <a:pPr lvl="1"/>
            <a:endParaRPr lang="uk-UA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найменування професії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професійний профіль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зміст навчальної програми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тимчасові рамки та тимчасовий план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вимоги до іспитів</a:t>
            </a:r>
          </a:p>
          <a:p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106786834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815A165-6206-478D-8042-80BC7DC5AF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noProof="0" dirty="0"/>
              <a:t>Основи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9DAA2CA-0F3C-4774-8E4F-990C4D2433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Рамки: стандарти та рамковий навчальний план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marL="0" indent="0">
              <a:buNone/>
            </a:pPr>
            <a:endParaRPr lang="uk-UA" b="1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У ході навчання у </a:t>
            </a:r>
            <a:r>
              <a:rPr lang="uk-UA" u="sng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професійній школі 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учням передають необхідні теоретичні знання щодо професії та розширюють запас наявних у учнів знань, що належать до </a:t>
            </a:r>
            <a:r>
              <a:rPr lang="uk-UA" noProof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галузi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загальної освіти.</a:t>
            </a:r>
          </a:p>
          <a:p>
            <a:pPr marL="0" indent="0">
              <a:buNone/>
            </a:pP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Ці освітні стандарти визначають у </a:t>
            </a:r>
            <a:r>
              <a:rPr lang="uk-UA" u="sng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рамковому навчальному плані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мета навчання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Зміст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навчальні модулі </a:t>
            </a:r>
          </a:p>
        </p:txBody>
      </p:sp>
    </p:spTree>
    <p:extLst>
      <p:ext uri="{BB962C8B-B14F-4D97-AF65-F5344CB8AC3E}">
        <p14:creationId xmlns:p14="http://schemas.microsoft.com/office/powerpoint/2010/main" val="6311990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8">
            <a:extLst>
              <a:ext uri="{FF2B5EF4-FFF2-40B4-BE49-F238E27FC236}">
                <a16:creationId xmlns:a16="http://schemas.microsoft.com/office/drawing/2014/main" id="{9C2472E5-C5F4-426B-9124-8FB895AD340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lnSpcReduction="10000"/>
          </a:bodyPr>
          <a:lstStyle/>
          <a:p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Законодавчі рамки </a:t>
            </a:r>
            <a:b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Стаття 12 Основного закону Німеччини (</a:t>
            </a:r>
            <a:r>
              <a:rPr lang="uk-UA" b="1" noProof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Grundgesetz</a:t>
            </a: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 </a:t>
            </a:r>
            <a:b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встановлює свободу вибору професії.</a:t>
            </a:r>
          </a:p>
          <a:p>
            <a:endParaRPr lang="uk-UA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752B1450-3EDD-4380-8249-F70992C5AC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noProof="0" dirty="0"/>
              <a:t>Основи 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8502DBF9-4496-4926-96AD-F4C23EE27FD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noProof="0" dirty="0"/>
              <a:t>Законодавство у галузі </a:t>
            </a:r>
            <a:br>
              <a:rPr lang="uk-UA" noProof="0" dirty="0"/>
            </a:br>
            <a:r>
              <a:rPr lang="uk-UA" noProof="0" dirty="0"/>
              <a:t>виробничої професійної освіти 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AD0C62AC-FBC2-40C0-A98C-611E9CBF092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0158" y="2751515"/>
            <a:ext cx="5367626" cy="2618510"/>
          </a:xfrm>
        </p:spPr>
        <p:txBody>
          <a:bodyPr>
            <a:noAutofit/>
          </a:bodyPr>
          <a:lstStyle/>
          <a:p>
            <a:pPr lvl="0"/>
            <a:r>
              <a:rPr lang="uk-UA" sz="1700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Закон про професійну освіту (</a:t>
            </a:r>
            <a:r>
              <a:rPr lang="uk-UA" sz="1700" noProof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Berufsbildungsgesetz</a:t>
            </a:r>
            <a:r>
              <a:rPr lang="uk-UA" sz="1700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  <a:p>
            <a:pPr lvl="0"/>
            <a:r>
              <a:rPr lang="uk-UA" sz="1700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Закон про охорону праці неповнолітніх (</a:t>
            </a:r>
            <a:r>
              <a:rPr lang="uk-UA" sz="1700" noProof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Jugendarbeitsschutzgesetz</a:t>
            </a:r>
            <a:r>
              <a:rPr lang="uk-UA" sz="1700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  <a:p>
            <a:pPr lvl="0"/>
            <a:r>
              <a:rPr lang="uk-UA" sz="1700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Ремісничий кодекс (</a:t>
            </a:r>
            <a:r>
              <a:rPr lang="uk-UA" sz="1700" noProof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Handwerksordnung</a:t>
            </a:r>
            <a:r>
              <a:rPr lang="uk-UA" sz="1700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  <a:p>
            <a:pPr lvl="0"/>
            <a:r>
              <a:rPr lang="uk-UA" sz="1700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Закон про тарифні угоди (</a:t>
            </a:r>
            <a:r>
              <a:rPr lang="uk-UA" sz="1700" noProof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Tarifvertragsgesetz</a:t>
            </a:r>
            <a:r>
              <a:rPr lang="uk-UA" sz="1700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  <a:p>
            <a:pPr lvl="0"/>
            <a:r>
              <a:rPr lang="uk-UA" sz="1700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Закон про тимчасове регулювання нормативних вимог Промислово-торгової палати (</a:t>
            </a:r>
            <a:r>
              <a:rPr lang="uk-UA" sz="1700" noProof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Gesetz</a:t>
            </a:r>
            <a:r>
              <a:rPr lang="uk-UA" sz="1700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uk-UA" sz="1700" noProof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zur</a:t>
            </a:r>
            <a:r>
              <a:rPr lang="uk-UA" sz="1700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uk-UA" sz="1700" noProof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vorläufigen</a:t>
            </a:r>
            <a:r>
              <a:rPr lang="uk-UA" sz="1700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uk-UA" sz="1700" noProof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Regelung</a:t>
            </a:r>
            <a:r>
              <a:rPr lang="uk-UA" sz="1700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uk-UA" sz="1700" noProof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des</a:t>
            </a:r>
            <a:r>
              <a:rPr lang="uk-UA" sz="1700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uk-UA" sz="1700" noProof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Rechts</a:t>
            </a:r>
            <a:r>
              <a:rPr lang="uk-UA" sz="1700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uk-UA" sz="1700" noProof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der</a:t>
            </a:r>
            <a:r>
              <a:rPr lang="uk-UA" sz="1700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uk-UA" sz="1700" noProof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Industrie</a:t>
            </a:r>
            <a:r>
              <a:rPr lang="uk-UA" sz="1700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</a:t>
            </a:r>
            <a:r>
              <a:rPr lang="uk-UA" sz="1700" noProof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und</a:t>
            </a:r>
            <a:r>
              <a:rPr lang="uk-UA" sz="1700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uk-UA" sz="1700" noProof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Handelskammer</a:t>
            </a:r>
            <a:r>
              <a:rPr lang="uk-UA" sz="1700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  <a:p>
            <a:r>
              <a:rPr lang="uk-UA" sz="1700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Закон про правовий режим підприємств (</a:t>
            </a:r>
            <a:r>
              <a:rPr lang="uk-UA" sz="1700" noProof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Betriebsverfassungsgesetz</a:t>
            </a:r>
            <a:r>
              <a:rPr lang="uk-UA" sz="1700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 </a:t>
            </a:r>
          </a:p>
          <a:p>
            <a:endParaRPr lang="uk-UA" sz="1700" noProof="0" dirty="0"/>
          </a:p>
        </p:txBody>
      </p:sp>
      <p:sp>
        <p:nvSpPr>
          <p:cNvPr id="7" name="Textplatzhalter 6">
            <a:extLst>
              <a:ext uri="{FF2B5EF4-FFF2-40B4-BE49-F238E27FC236}">
                <a16:creationId xmlns:a16="http://schemas.microsoft.com/office/drawing/2014/main" id="{846BE3D0-637E-441B-B5AF-CFF35458F6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>
            <a:normAutofit fontScale="92500" lnSpcReduction="20000"/>
          </a:bodyPr>
          <a:lstStyle/>
          <a:p>
            <a:r>
              <a:rPr lang="uk-UA" noProof="0" dirty="0"/>
              <a:t>Законодавство у галузі </a:t>
            </a:r>
            <a:br>
              <a:rPr lang="uk-UA" noProof="0" dirty="0"/>
            </a:br>
            <a:r>
              <a:rPr lang="uk-UA" noProof="0" dirty="0"/>
              <a:t>шкільної професійної освіти 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259FD15B-DBA4-4DEC-B867-842E52168BD0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pPr lvl="0"/>
            <a:r>
              <a:rPr lang="uk-UA" sz="1700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обов'язкова шкільна освіта</a:t>
            </a:r>
          </a:p>
          <a:p>
            <a:r>
              <a:rPr lang="uk-UA" sz="1700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регіональні закони про школу </a:t>
            </a:r>
          </a:p>
        </p:txBody>
      </p:sp>
      <p:sp>
        <p:nvSpPr>
          <p:cNvPr id="10" name="Textplatzhalter 8">
            <a:extLst>
              <a:ext uri="{FF2B5EF4-FFF2-40B4-BE49-F238E27FC236}">
                <a16:creationId xmlns:a16="http://schemas.microsoft.com/office/drawing/2014/main" id="{D5E347DE-72A7-4F26-BC29-CF962A6A9F41}"/>
              </a:ext>
            </a:extLst>
          </p:cNvPr>
          <p:cNvSpPr txBox="1">
            <a:spLocks/>
          </p:cNvSpPr>
          <p:nvPr/>
        </p:nvSpPr>
        <p:spPr>
          <a:xfrm>
            <a:off x="658813" y="5385593"/>
            <a:ext cx="11053762" cy="8397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de-DE" b="1" dirty="0"/>
          </a:p>
        </p:txBody>
      </p: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C18AD791-0478-47EA-81B2-9F8D99EC92EF}"/>
              </a:ext>
            </a:extLst>
          </p:cNvPr>
          <p:cNvCxnSpPr>
            <a:cxnSpLocks/>
          </p:cNvCxnSpPr>
          <p:nvPr/>
        </p:nvCxnSpPr>
        <p:spPr>
          <a:xfrm>
            <a:off x="6619815" y="2141489"/>
            <a:ext cx="0" cy="1936125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Gerader Verbinder 11">
            <a:extLst>
              <a:ext uri="{FF2B5EF4-FFF2-40B4-BE49-F238E27FC236}">
                <a16:creationId xmlns:a16="http://schemas.microsoft.com/office/drawing/2014/main" id="{EBDF1BBA-0532-493D-B90E-C32B0ED1BB75}"/>
              </a:ext>
            </a:extLst>
          </p:cNvPr>
          <p:cNvCxnSpPr>
            <a:cxnSpLocks/>
            <a:endCxn id="10" idx="1"/>
          </p:cNvCxnSpPr>
          <p:nvPr/>
        </p:nvCxnSpPr>
        <p:spPr>
          <a:xfrm flipH="1">
            <a:off x="658813" y="2141489"/>
            <a:ext cx="28584" cy="3663998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06198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479425" y="769841"/>
            <a:ext cx="10066338" cy="709613"/>
          </a:xfrm>
        </p:spPr>
        <p:txBody>
          <a:bodyPr/>
          <a:lstStyle/>
          <a:p>
            <a:r>
              <a:rPr lang="uk-UA" noProof="0" dirty="0"/>
              <a:t>Дуальна професійна освіта: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uk-UA" sz="2800" noProof="0" dirty="0"/>
              <a:t>Мотивації, інтереси та процес</a:t>
            </a:r>
          </a:p>
        </p:txBody>
      </p:sp>
    </p:spTree>
    <p:extLst>
      <p:ext uri="{BB962C8B-B14F-4D97-AF65-F5344CB8AC3E}">
        <p14:creationId xmlns:p14="http://schemas.microsoft.com/office/powerpoint/2010/main" val="40337207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noProof="0" dirty="0"/>
              <a:t>Відправний пункт 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11053762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Мотивація та заходи на </a:t>
            </a:r>
            <a:r>
              <a:rPr lang="uk-UA" b="1" noProof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рiвнi</a:t>
            </a: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держави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b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uk-UA" b="1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Мотивація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Німеччині потрібні кваліфіковані фахівці </a:t>
            </a:r>
            <a:b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для забезпечення зростання та розвитку </a:t>
            </a:r>
            <a:r>
              <a:rPr lang="uk-UA" noProof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економiки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pPr marL="0" indent="0">
              <a:buNone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Висновок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Ми повинні зміцнювати систему </a:t>
            </a:r>
            <a:b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Дуальної професійної освіти та керувати нею.</a:t>
            </a: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marL="0" indent="0">
              <a:buNone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Заходи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 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створення та </a:t>
            </a:r>
            <a:r>
              <a:rPr lang="uk-UA" noProof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актуалізацiя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законодавчих рамок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залучення до процесу додаткових учасників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контроль та розвиток системи (зокрема</a:t>
            </a:r>
            <a:b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силами Федерального інституту професійної освіти )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00D68E0-B6D7-42B6-9B80-E3780F92B9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0776" y="1526240"/>
            <a:ext cx="2564929" cy="29785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86933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3" y="296863"/>
            <a:ext cx="8999999" cy="446715"/>
          </a:xfrm>
        </p:spPr>
        <p:txBody>
          <a:bodyPr/>
          <a:lstStyle/>
          <a:p>
            <a:r>
              <a:rPr lang="uk-UA" noProof="0" dirty="0"/>
              <a:t>Відправний пункт 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11053762" cy="460851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Мотивація та відправний пункт – молодь</a:t>
            </a:r>
            <a:endParaRPr lang="uk-UA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b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Мотивація: 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«Я хочу стати…!»</a:t>
            </a:r>
          </a:p>
          <a:p>
            <a:pPr marL="0" indent="0">
              <a:buNone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Відправний пункт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знайти потенційні підприємства </a:t>
            </a:r>
            <a:b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та ознайомитися з пропозиціями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написати заяви про прийом </a:t>
            </a:r>
            <a:b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на навчання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якщо необхідно – порядок відбору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вибрати навчально-виробниче </a:t>
            </a:r>
            <a:b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підприємство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укласти договір про професійне навчання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BC858AD-81EA-4AB1-BEB0-63CF9C4637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2917" y="1113029"/>
            <a:ext cx="3772476" cy="4219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27335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noProof="0" dirty="0"/>
              <a:t>Відправний пункт 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Мотивація та відправний пункт – підприємство</a:t>
            </a:r>
            <a:endParaRPr lang="uk-UA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Мотивація: «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Мені потрібна впевненість у питаннях кадрового забезпечення</a:t>
            </a: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»</a:t>
            </a:r>
            <a:endParaRPr lang="uk-UA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b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Відправний </a:t>
            </a:r>
            <a:r>
              <a:rPr lang="uk-UA" b="1" noProof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пунк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: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отримати допуск </a:t>
            </a:r>
            <a:b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як навчально-виробниче підприємство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запропонувати місця для навчання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оцінити заяви щодо </a:t>
            </a:r>
            <a:r>
              <a:rPr lang="uk-UA" noProof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прийома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на навчання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відібрати учнів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укласти договір про професійне навчання 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15E939C-D805-483C-9713-9F955B54FD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3804" y="2516372"/>
            <a:ext cx="4270016" cy="3144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5869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229F7B-AC44-4DD5-9866-FB065F08D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noProof="0" dirty="0"/>
              <a:t>Зміст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3F2FB5E-94C3-4240-ADE2-8092604A83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Дуальна професійна освіта у Німеччині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marL="0" indent="0">
              <a:buNone/>
            </a:pPr>
            <a:endParaRPr lang="uk-UA" b="1" noProof="0" dirty="0"/>
          </a:p>
          <a:p>
            <a:pPr marL="1352550" lvl="1" indent="-457200">
              <a:buFont typeface="+mj-lt"/>
              <a:buAutoNum type="arabicPeriod"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Основи та рамкові умови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Мотивації, інтереси та процес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Модель успіху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uk-UA" b="1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07531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noProof="0" dirty="0"/>
              <a:t>Процес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6965669" cy="4608512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Договір про професійне навчання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b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uk-UA" b="1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Професійна освіта починається з укладання договору про професійне навчання між роботодавцем та учнем.</a:t>
            </a:r>
          </a:p>
          <a:p>
            <a:pPr marL="0" indent="0">
              <a:buNone/>
            </a:pP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Договір про професійне навчання регулює такі аспекти :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термін навчання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зміст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випробувальний термін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предметний та тимчасовий план навчання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оплата праці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права та обов'язки обох сторін</a:t>
            </a:r>
          </a:p>
          <a:p>
            <a:pPr lvl="1"/>
            <a:endParaRPr lang="uk-UA" noProof="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BAB343E-8FC8-4A17-83B2-DB966D9DE46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39" t="40907" r="15489" b="-1"/>
          <a:stretch/>
        </p:blipFill>
        <p:spPr>
          <a:xfrm>
            <a:off x="7046253" y="2329843"/>
            <a:ext cx="3543301" cy="3730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863027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08246B10-35B2-4A92-ABB5-279C37247B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0158" y="1711183"/>
            <a:ext cx="4860000" cy="446715"/>
          </a:xfrm>
        </p:spPr>
        <p:txBody>
          <a:bodyPr/>
          <a:lstStyle/>
          <a:p>
            <a:r>
              <a:rPr lang="uk-UA" noProof="0" dirty="0"/>
              <a:t>70% – навчання </a:t>
            </a:r>
            <a:r>
              <a:rPr lang="uk-UA" b="1" noProof="0" dirty="0"/>
              <a:t>на підприємстві</a:t>
            </a:r>
            <a:r>
              <a:rPr lang="uk-UA" noProof="0" dirty="0"/>
              <a:t> </a:t>
            </a:r>
            <a:endParaRPr lang="uk-UA" b="1" noProof="0" dirty="0"/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A3DF00B-E700-4914-9E72-E58906D847C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2575" y="1711183"/>
            <a:ext cx="4860000" cy="446715"/>
          </a:xfrm>
        </p:spPr>
        <p:txBody>
          <a:bodyPr/>
          <a:lstStyle/>
          <a:p>
            <a:r>
              <a:rPr lang="uk-UA" noProof="0" dirty="0"/>
              <a:t>30 % – заняття </a:t>
            </a:r>
            <a:r>
              <a:rPr lang="uk-UA" b="1" noProof="0" dirty="0"/>
              <a:t>у професійній школі</a:t>
            </a:r>
            <a:r>
              <a:rPr lang="uk-UA" noProof="0" dirty="0"/>
              <a:t> </a:t>
            </a:r>
            <a:endParaRPr lang="uk-UA" b="1" noProof="0" dirty="0"/>
          </a:p>
        </p:txBody>
      </p:sp>
      <p:cxnSp>
        <p:nvCxnSpPr>
          <p:cNvPr id="10" name="Gerader Verbinder 9">
            <a:extLst>
              <a:ext uri="{FF2B5EF4-FFF2-40B4-BE49-F238E27FC236}">
                <a16:creationId xmlns:a16="http://schemas.microsoft.com/office/drawing/2014/main" id="{B7A1AD76-8C12-4677-98F8-8620702B098E}"/>
              </a:ext>
            </a:extLst>
          </p:cNvPr>
          <p:cNvCxnSpPr>
            <a:cxnSpLocks/>
          </p:cNvCxnSpPr>
          <p:nvPr/>
        </p:nvCxnSpPr>
        <p:spPr>
          <a:xfrm>
            <a:off x="6619815" y="1711183"/>
            <a:ext cx="0" cy="161586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Gerader Verbinder 10">
            <a:extLst>
              <a:ext uri="{FF2B5EF4-FFF2-40B4-BE49-F238E27FC236}">
                <a16:creationId xmlns:a16="http://schemas.microsoft.com/office/drawing/2014/main" id="{12204B2E-2F42-4E80-B008-17B0746FA150}"/>
              </a:ext>
            </a:extLst>
          </p:cNvPr>
          <p:cNvCxnSpPr>
            <a:cxnSpLocks/>
          </p:cNvCxnSpPr>
          <p:nvPr/>
        </p:nvCxnSpPr>
        <p:spPr>
          <a:xfrm>
            <a:off x="687397" y="1711183"/>
            <a:ext cx="0" cy="2513641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noProof="0" dirty="0"/>
              <a:t>Процес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5052993-4656-4772-AAD9-7390BBAB335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0158" y="2321209"/>
            <a:ext cx="4860000" cy="2217173"/>
          </a:xfrm>
        </p:spPr>
        <p:txBody>
          <a:bodyPr/>
          <a:lstStyle/>
          <a:p>
            <a:pPr lvl="0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упорядковане навчання у реальних умовах праці</a:t>
            </a:r>
          </a:p>
          <a:p>
            <a:pPr lvl="0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учні задіяні на конкретних </a:t>
            </a:r>
            <a:b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виробничих ділянках</a:t>
            </a:r>
          </a:p>
          <a:p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працю учнів оплачують 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854451FB-F4E2-4629-8031-D4DE2D7688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52575" y="2321209"/>
            <a:ext cx="4860000" cy="2217173"/>
          </a:xfrm>
        </p:spPr>
        <p:txBody>
          <a:bodyPr/>
          <a:lstStyle/>
          <a:p>
            <a:pPr lvl="0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заняття у класі</a:t>
            </a:r>
          </a:p>
          <a:p>
            <a:pPr lvl="0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2/3 програми – предмети за фахом</a:t>
            </a:r>
          </a:p>
          <a:p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1/3 програми – загальноосвітні предмети </a:t>
            </a:r>
          </a:p>
        </p:txBody>
      </p:sp>
      <p:sp>
        <p:nvSpPr>
          <p:cNvPr id="8" name="Textplatzhalter 7">
            <a:extLst>
              <a:ext uri="{FF2B5EF4-FFF2-40B4-BE49-F238E27FC236}">
                <a16:creationId xmlns:a16="http://schemas.microsoft.com/office/drawing/2014/main" id="{6EE81DD7-7968-4CBF-8A65-2F88330A4C6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1052513"/>
            <a:ext cx="11053762" cy="583291"/>
          </a:xfrm>
        </p:spPr>
        <p:txBody>
          <a:bodyPr>
            <a:normAutofit/>
          </a:bodyPr>
          <a:lstStyle/>
          <a:p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Дуальне навчання на двох навчальних майданчиках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  <p:sp>
        <p:nvSpPr>
          <p:cNvPr id="9" name="Textplatzhalter 8">
            <a:extLst>
              <a:ext uri="{FF2B5EF4-FFF2-40B4-BE49-F238E27FC236}">
                <a16:creationId xmlns:a16="http://schemas.microsoft.com/office/drawing/2014/main" id="{0B2590B8-67E7-4575-815A-1669C50F68D0}"/>
              </a:ext>
            </a:extLst>
          </p:cNvPr>
          <p:cNvSpPr txBox="1">
            <a:spLocks/>
          </p:cNvSpPr>
          <p:nvPr/>
        </p:nvSpPr>
        <p:spPr>
          <a:xfrm>
            <a:off x="658813" y="5305601"/>
            <a:ext cx="11053762" cy="9197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357188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357187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80645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163637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520825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Термін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Дуального </a:t>
            </a:r>
            <a:r>
              <a:rPr lang="ru-RU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професійного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навчання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складає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br>
              <a:rPr lang="de-DE" b="1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ru-RU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від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двох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до </a:t>
            </a:r>
            <a:r>
              <a:rPr lang="ru-RU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трьох</a:t>
            </a:r>
            <a:r>
              <a:rPr lang="ru-RU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з половиною </a:t>
            </a:r>
            <a:r>
              <a:rPr lang="ru-RU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років</a:t>
            </a:r>
            <a:r>
              <a:rPr lang="de-DE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de-DE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2653E254-E1F1-451C-AD64-49D2E7055C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5964" y="3448026"/>
            <a:ext cx="6747093" cy="18891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4530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noProof="0" dirty="0"/>
              <a:t>Процес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Випускний екзамен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marL="0" indent="0">
              <a:buNone/>
            </a:pPr>
            <a:b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Випускний екзамен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uk-UA" b="1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організовується палатами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теоретична та практична частини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до складу екзаменаційної комісії входять  </a:t>
            </a:r>
          </a:p>
          <a:p>
            <a:pPr lvl="2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роботодавці</a:t>
            </a:r>
          </a:p>
          <a:p>
            <a:pPr lvl="2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працівники (представники профспілки)</a:t>
            </a:r>
          </a:p>
          <a:p>
            <a:pPr lvl="2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викладачі професійної школи (представляють державу) </a:t>
            </a:r>
          </a:p>
        </p:txBody>
      </p:sp>
    </p:spTree>
    <p:extLst>
      <p:ext uri="{BB962C8B-B14F-4D97-AF65-F5344CB8AC3E}">
        <p14:creationId xmlns:p14="http://schemas.microsoft.com/office/powerpoint/2010/main" val="26063457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noProof="0" dirty="0"/>
              <a:t>Процес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Випускний екзамен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b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uk-UA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Документ про освіту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uk-UA" b="1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видається палатою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визнаний державою диплом </a:t>
            </a:r>
          </a:p>
          <a:p>
            <a:pPr marL="0" indent="0">
              <a:buNone/>
            </a:pPr>
            <a:b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Здобуття диплома є успішним завершенням навчання.</a:t>
            </a:r>
            <a:endParaRPr lang="uk-UA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Початок професійної кар'єри.</a:t>
            </a:r>
            <a:b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uk-UA" b="1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00851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F44AA9C2-75FB-485B-A964-EC3FE8B051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noProof="0" dirty="0"/>
              <a:t>Процес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EC5C030F-D90B-443A-80EA-6D3C3AB5D7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8908769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Початок професійної кар'єри: шанси</a:t>
            </a:r>
            <a:endParaRPr lang="uk-UA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b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На ринку праці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 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трудовий договір безпосередньо з підприємством, </a:t>
            </a:r>
            <a:b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на якому пройшло професійне навчання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трудовий договір з іншим підприємством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працевлаштування у іншій професійній галузі  </a:t>
            </a:r>
          </a:p>
          <a:p>
            <a:pPr marL="0" indent="0">
              <a:buNone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Продовження професійної освіти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курси підвищення кваліфікації та перекваліфікації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здобуття вищої освіти («третя галузь освіти») </a:t>
            </a:r>
          </a:p>
          <a:p>
            <a:pPr lvl="1"/>
            <a:endParaRPr lang="uk-UA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endParaRPr lang="uk-UA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EBE25678-3DF6-4701-A408-203376D4D3D7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4817" y="2131359"/>
            <a:ext cx="3112201" cy="33348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5024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479425" y="768603"/>
            <a:ext cx="10066338" cy="709613"/>
          </a:xfrm>
        </p:spPr>
        <p:txBody>
          <a:bodyPr/>
          <a:lstStyle/>
          <a:p>
            <a:r>
              <a:rPr lang="uk-UA" noProof="0" dirty="0">
                <a:solidFill>
                  <a:schemeClr val="tx1"/>
                </a:solidFill>
              </a:rPr>
              <a:t>Дуальна професійна освіта</a:t>
            </a:r>
          </a:p>
          <a:p>
            <a:endParaRPr lang="uk-UA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uk-UA" sz="2800" noProof="0" dirty="0">
                <a:solidFill>
                  <a:schemeClr val="tx1"/>
                </a:solidFill>
              </a:rPr>
              <a:t>Модель успіху </a:t>
            </a:r>
          </a:p>
          <a:p>
            <a:endParaRPr lang="uk-UA" noProof="0" dirty="0"/>
          </a:p>
        </p:txBody>
      </p:sp>
    </p:spTree>
    <p:extLst>
      <p:ext uri="{BB962C8B-B14F-4D97-AF65-F5344CB8AC3E}">
        <p14:creationId xmlns:p14="http://schemas.microsoft.com/office/powerpoint/2010/main" val="34452255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67D90CCD-CD02-462B-83EC-F5E5E4CE7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noProof="0" dirty="0"/>
              <a:t>Як працює Дуальна професійна освіта? 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7B7A31FD-3935-4812-B441-C59053FC0A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Резюме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marL="0" indent="0">
              <a:buNone/>
            </a:pPr>
            <a:endParaRPr lang="uk-UA" b="1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Процес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Навчання паралельно на підприємстві (70 %) </a:t>
            </a:r>
            <a:b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та у професійній школі (30 %): «</a:t>
            </a:r>
            <a:r>
              <a:rPr lang="uk-UA" noProof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дуально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»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Навчання за певною програмою та протягом певного терміну </a:t>
            </a:r>
            <a:b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(договір про професійне навчання)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Навчання на конкретній виробничій ділянці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Випускний іспит перед незалежною комісією </a:t>
            </a:r>
          </a:p>
          <a:p>
            <a:endParaRPr lang="uk-UA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942795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29020E-E24C-4E3B-8219-F011B12AD3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noProof="0" dirty="0"/>
              <a:t>Як працює Дуальна професійна освіта?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4CAE68A-4834-4B0D-B690-448C0BC023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Резюме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uk-UA" b="1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endParaRPr lang="uk-UA" b="1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Рамки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Держава гарантує законодавчі рамки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Держава організовує шкільну частину професійної освіти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Палати та соціальні партнери визначають обсяг </a:t>
            </a:r>
            <a:b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та зміст професійного навчання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Палати як компетентні інстанції здійснюють </a:t>
            </a:r>
            <a:b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нагляд за навчанням на підприємстві </a:t>
            </a:r>
          </a:p>
        </p:txBody>
      </p:sp>
    </p:spTree>
    <p:extLst>
      <p:ext uri="{BB962C8B-B14F-4D97-AF65-F5344CB8AC3E}">
        <p14:creationId xmlns:p14="http://schemas.microsoft.com/office/powerpoint/2010/main" val="11069733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B68FB1C-AC20-44E4-9B45-A9C4291DFB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noProof="0" dirty="0"/>
              <a:t>Чому Дуальна професійна освіта успішно функціонує у Німеччині?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7EF0426-79DB-4039-845A-F7DF4D81B8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Чинники успіху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b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uk-UA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Історично сформована система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Високий рівень суспільного визнання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Ситуація несе вигоди як для учнів, так і для підприємств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Навчання відповідає потребам у кваліфікованих кадрах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Ефективна інституційна база </a:t>
            </a:r>
            <a:b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(палати, соціальні партнери, малі та середні підприємства)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Участь усіх зацікавлених сторін у формуванні системи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Висока гнучкість та адаптивність системи</a:t>
            </a:r>
          </a:p>
          <a:p>
            <a:pPr lvl="1"/>
            <a:endParaRPr lang="uk-UA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uk-UA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uk-UA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608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229F7B-AC44-4DD5-9866-FB065F08D3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noProof="0" dirty="0"/>
              <a:t>П'ять стовпів професійної освіти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3F2FB5E-94C3-4240-ADE2-8092604A83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П'ять стовпів </a:t>
            </a:r>
          </a:p>
          <a:p>
            <a:pPr marL="0" indent="0">
              <a:buNone/>
            </a:pPr>
            <a:endParaRPr lang="uk-UA" b="1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1352550" lvl="1" indent="-457200">
              <a:buFont typeface="+mj-lt"/>
              <a:buAutoNum type="arabicPeriod"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Співробітництво між державою, </a:t>
            </a:r>
            <a:b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суб'єктами економічної діяльності та соціальними партнерами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marL="1352550" lvl="1" indent="-457200">
              <a:buFont typeface="+mj-lt"/>
              <a:buAutoNum type="arabicPeriod"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Навчання у межах виробничого процесу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Загальновизнані національні стандарти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Кваліфікований викладацький склад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marL="1352550" lvl="1" indent="-457200">
              <a:lnSpc>
                <a:spcPct val="150000"/>
              </a:lnSpc>
              <a:buFont typeface="+mj-lt"/>
              <a:buAutoNum type="arabicPeriod"/>
            </a:pPr>
            <a:r>
              <a:rPr lang="uk-UA" b="1" noProof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Інституціоналізовані</a:t>
            </a: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дослідження та консультації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uk-UA" b="1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00221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/>
          <p:cNvSpPr>
            <a:spLocks noGrp="1"/>
          </p:cNvSpPr>
          <p:nvPr>
            <p:ph type="body" sz="quarter" idx="10"/>
          </p:nvPr>
        </p:nvSpPr>
        <p:spPr>
          <a:xfrm>
            <a:off x="479425" y="830223"/>
            <a:ext cx="10066338" cy="709613"/>
          </a:xfrm>
        </p:spPr>
        <p:txBody>
          <a:bodyPr/>
          <a:lstStyle/>
          <a:p>
            <a:r>
              <a:rPr lang="uk-UA" noProof="0" dirty="0"/>
              <a:t>Дуальна професійна освіта:</a:t>
            </a:r>
          </a:p>
          <a:p>
            <a:endParaRPr lang="uk-UA" noProof="0" dirty="0"/>
          </a:p>
          <a:p>
            <a:endParaRPr lang="uk-UA" noProof="0" dirty="0"/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uk-UA" sz="2800" noProof="0" dirty="0"/>
              <a:t>Основи та рамкові умови </a:t>
            </a:r>
            <a:endParaRPr lang="uk-UA" noProof="0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21A858B1-EC6D-41C9-B420-98B313415A24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0" y="296863"/>
            <a:ext cx="9001125" cy="446087"/>
          </a:xfrm>
          <a:prstGeom prst="rect">
            <a:avLst/>
          </a:prstGeom>
        </p:spPr>
        <p:txBody>
          <a:bodyPr/>
          <a:lstStyle/>
          <a:p>
            <a:r>
              <a:rPr lang="uk-UA" noProof="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216798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A385F2-5B02-400E-B8C0-E5D8E9858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noProof="0" dirty="0"/>
              <a:t>Переваги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865F475-A2DC-4682-B1B0-A05E14F762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Переваги для учнів:</a:t>
            </a:r>
          </a:p>
          <a:p>
            <a:pPr marL="0" indent="0">
              <a:buNone/>
            </a:pP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Дуальна професійна освіта – </a:t>
            </a:r>
            <a:b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це ідеальна підготовка до професійного життя:</a:t>
            </a:r>
          </a:p>
          <a:p>
            <a:pPr marL="0" indent="0">
              <a:buNone/>
            </a:pPr>
            <a:endParaRPr lang="uk-UA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вузькоспеціальні компетенції та кваліфікації для здобуття професії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реальні умови праці (верстати, технології, робоча обстановка)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оплата праці </a:t>
            </a:r>
            <a:r>
              <a:rPr lang="uk-UA" noProof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пiд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час професійного навчання</a:t>
            </a:r>
          </a:p>
        </p:txBody>
      </p:sp>
    </p:spTree>
    <p:extLst>
      <p:ext uri="{BB962C8B-B14F-4D97-AF65-F5344CB8AC3E}">
        <p14:creationId xmlns:p14="http://schemas.microsoft.com/office/powerpoint/2010/main" val="93241592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A8C119-155F-4B6A-AFA5-0F43F2CFA7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noProof="0" dirty="0"/>
              <a:t>Переваги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BF39B61-C3EF-4F87-A939-3EA5C9F4A7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Переваги для підприємств:</a:t>
            </a:r>
          </a:p>
          <a:p>
            <a:pPr marL="0" indent="0">
              <a:buNone/>
            </a:pP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Дуальна професійна освіта забезпечує наявність висококваліфікованих кадрів:</a:t>
            </a:r>
          </a:p>
          <a:p>
            <a:pPr marL="0" indent="0">
              <a:buNone/>
            </a:pPr>
            <a:endParaRPr lang="uk-UA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компетентні фахівці, які відповідають потребам підприємства (на відміну від претендентів «з вулиці»)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підвищена продуктивність праці (швидка окупність)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активна участь суб'єктів економічної діяльності у розробленні освітніх стандартів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внесок у Соціальну відповідальність бізнесу (CSR)</a:t>
            </a:r>
          </a:p>
        </p:txBody>
      </p:sp>
    </p:spTree>
    <p:extLst>
      <p:ext uri="{BB962C8B-B14F-4D97-AF65-F5344CB8AC3E}">
        <p14:creationId xmlns:p14="http://schemas.microsoft.com/office/powerpoint/2010/main" val="19827851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A496F86-45F2-47D2-9135-928021D9D4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noProof="0" dirty="0"/>
              <a:t>Переваги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A2D72C8-748D-4BBF-9372-8DD98923CF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Переваги для держави та суспільства:</a:t>
            </a:r>
          </a:p>
          <a:p>
            <a:pPr marL="0" indent="0">
              <a:buNone/>
            </a:pP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Взаємна вигода, добробут та соціальна гармонія:</a:t>
            </a:r>
          </a:p>
          <a:p>
            <a:pPr marL="0" indent="0">
              <a:buNone/>
            </a:pPr>
            <a:endParaRPr lang="uk-UA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висока продуктивність економіки та праці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гармонізований ринок праці (пропозиція/попит)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соціальна та економічна інтеграція людей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вплив на освітній процес з боку всіх учасників</a:t>
            </a:r>
          </a:p>
        </p:txBody>
      </p:sp>
    </p:spTree>
    <p:extLst>
      <p:ext uri="{BB962C8B-B14F-4D97-AF65-F5344CB8AC3E}">
        <p14:creationId xmlns:p14="http://schemas.microsoft.com/office/powerpoint/2010/main" val="10257983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E4553B0-AADC-4DD0-BABE-9F9E2C2A8F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noProof="0" dirty="0"/>
              <a:t>Виклики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AB2B7F0-31F9-4464-8379-019CAD702A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Виклики з погляду учнів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marL="0" indent="0">
              <a:buNone/>
            </a:pPr>
            <a:endParaRPr lang="uk-UA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Невідповідність між затребуваними </a:t>
            </a:r>
            <a:b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та доступними місцями навчання (відсутність місць)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Доступ до Дуальної професійної освіти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Посилення професійних вимог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Освіта протягом усього життя</a:t>
            </a:r>
          </a:p>
        </p:txBody>
      </p:sp>
    </p:spTree>
    <p:extLst>
      <p:ext uri="{BB962C8B-B14F-4D97-AF65-F5344CB8AC3E}">
        <p14:creationId xmlns:p14="http://schemas.microsoft.com/office/powerpoint/2010/main" val="5470126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CC07151-C977-4B96-AC42-968A0C22D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noProof="0" dirty="0"/>
              <a:t>Виклики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C693265-CF8A-4FCA-A769-BA86F15A9D7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Виклики з погляду підприємств</a:t>
            </a:r>
            <a:endParaRPr lang="uk-UA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endParaRPr lang="uk-UA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Невідповідність між затребуваними та доступними місцями навчання</a:t>
            </a:r>
            <a:b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(відсутність претендентів)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«Готовність до здобуття професійної освіти»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Інклюзія людей з обмеженими можливостями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Інклюзія мігрантів </a:t>
            </a:r>
          </a:p>
        </p:txBody>
      </p:sp>
    </p:spTree>
    <p:extLst>
      <p:ext uri="{BB962C8B-B14F-4D97-AF65-F5344CB8AC3E}">
        <p14:creationId xmlns:p14="http://schemas.microsoft.com/office/powerpoint/2010/main" val="5506948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C3E7821-62C1-4ABD-8548-CA99D6215F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noProof="0" dirty="0"/>
              <a:t>Виклики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02FCC598-EDBC-43C4-9C94-5DAE8EFA01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Виклики з погляду держави та суспільства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marL="0" indent="0">
              <a:buNone/>
            </a:pPr>
            <a:endParaRPr lang="uk-UA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Демографічні зміни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Передбачувана нестача кваліфікованих кадрів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Тренд на </a:t>
            </a:r>
            <a:r>
              <a:rPr lang="uk-UA" noProof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академізацію</a:t>
            </a:r>
            <a:endParaRPr lang="uk-UA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Регіональні відмінності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Інклюзія</a:t>
            </a:r>
          </a:p>
        </p:txBody>
      </p:sp>
    </p:spTree>
    <p:extLst>
      <p:ext uri="{BB962C8B-B14F-4D97-AF65-F5344CB8AC3E}">
        <p14:creationId xmlns:p14="http://schemas.microsoft.com/office/powerpoint/2010/main" val="242065535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E93842-BB68-4495-9D81-E68008BCE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noProof="0" dirty="0"/>
              <a:t>Довідкова інформація 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F530CC76-DD33-4601-A95F-E377CFFDA0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11053762" cy="4608512"/>
          </a:xfrm>
        </p:spPr>
        <p:txBody>
          <a:bodyPr numCol="2" spcCol="360000">
            <a:normAutofit fontScale="62500" lnSpcReduction="20000"/>
          </a:bodyPr>
          <a:lstStyle/>
          <a:p>
            <a:pPr marL="0" indent="0">
              <a:buNone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Цифри та факти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Інформаційний звіт Федерального </a:t>
            </a:r>
            <a:b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інституту професійної освіти (</a:t>
            </a:r>
            <a:r>
              <a:rPr lang="uk-UA" noProof="0" dirty="0">
                <a:solidFill>
                  <a:srgbClr val="E27F1C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посилання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endParaRPr lang="de-DE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Звіт про професійне навчання (</a:t>
            </a:r>
            <a:r>
              <a:rPr lang="uk-UA" dirty="0">
                <a:solidFill>
                  <a:srgbClr val="E27F1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посилання</a:t>
            </a:r>
            <a:r>
              <a:rPr lang="uk-UA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endParaRPr lang="uk-UA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Федеральне статистичне відомство </a:t>
            </a:r>
            <a:b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uk-UA" noProof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Statistisches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uk-UA" noProof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Bundesamt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 (</a:t>
            </a:r>
            <a:r>
              <a:rPr lang="uk-UA" noProof="0" dirty="0">
                <a:solidFill>
                  <a:srgbClr val="E27F1C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посилання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  <a:endParaRPr lang="de-DE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uk-UA" sz="2000" noProof="0" dirty="0"/>
              <a:t>BMFTR </a:t>
            </a:r>
            <a:r>
              <a:rPr lang="uk-UA" sz="2000" noProof="0" dirty="0" err="1"/>
              <a:t>Data</a:t>
            </a:r>
            <a:r>
              <a:rPr lang="uk-UA" sz="2000" noProof="0" dirty="0"/>
              <a:t> </a:t>
            </a:r>
            <a:r>
              <a:rPr lang="uk-UA" sz="2000" noProof="0" dirty="0" err="1"/>
              <a:t>Portal</a:t>
            </a:r>
            <a:r>
              <a:rPr lang="uk-UA" sz="2000" noProof="0" dirty="0"/>
              <a:t> (</a:t>
            </a:r>
            <a:r>
              <a:rPr lang="uk-UA" sz="2000" noProof="0" dirty="0">
                <a:solidFill>
                  <a:srgbClr val="E27F1C"/>
                </a:solidFill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посилання</a:t>
            </a:r>
            <a:r>
              <a:rPr lang="de-DE" sz="2000" noProof="0" dirty="0"/>
              <a:t>)</a:t>
            </a:r>
            <a:r>
              <a:rPr lang="uk-UA" sz="2000" noProof="0" dirty="0"/>
              <a:t> </a:t>
            </a:r>
            <a:endParaRPr lang="de-DE" sz="2000" noProof="0" dirty="0"/>
          </a:p>
          <a:p>
            <a:pPr lvl="1"/>
            <a:r>
              <a:rPr lang="uk-UA" sz="2000" dirty="0"/>
              <a:t>BIBB </a:t>
            </a:r>
            <a:r>
              <a:rPr lang="uk-UA" sz="2000" dirty="0" err="1"/>
              <a:t>Report</a:t>
            </a:r>
            <a:r>
              <a:rPr lang="uk-UA" sz="2000" dirty="0"/>
              <a:t> 2/2025 </a:t>
            </a:r>
            <a:r>
              <a:rPr lang="uk-UA" sz="2000" noProof="0" dirty="0"/>
              <a:t>(</a:t>
            </a:r>
            <a:r>
              <a:rPr lang="uk-UA" sz="2000" noProof="0" dirty="0">
                <a:solidFill>
                  <a:srgbClr val="E27F1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посилання</a:t>
            </a:r>
            <a:r>
              <a:rPr lang="uk-UA" sz="2000" noProof="0" dirty="0"/>
              <a:t>)</a:t>
            </a:r>
            <a:r>
              <a:rPr lang="uk-UA" sz="2000" dirty="0"/>
              <a:t> </a:t>
            </a:r>
            <a:endParaRPr lang="de-DE" sz="2000" dirty="0"/>
          </a:p>
          <a:p>
            <a:pPr lvl="1"/>
            <a:r>
              <a:rPr lang="uk-UA" sz="2000" dirty="0"/>
              <a:t>IAB-</a:t>
            </a:r>
            <a:r>
              <a:rPr lang="uk-UA" sz="2000" dirty="0" err="1"/>
              <a:t>Forum</a:t>
            </a:r>
            <a:r>
              <a:rPr lang="uk-UA" sz="2000" dirty="0"/>
              <a:t> </a:t>
            </a:r>
            <a:r>
              <a:rPr lang="uk-UA" sz="2000" noProof="0" dirty="0"/>
              <a:t>(</a:t>
            </a:r>
            <a:r>
              <a:rPr lang="uk-UA" sz="2000" noProof="0" dirty="0">
                <a:solidFill>
                  <a:srgbClr val="E27F1C"/>
                </a:solidFill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посилання</a:t>
            </a:r>
            <a:r>
              <a:rPr lang="uk-UA" sz="2000" noProof="0" dirty="0"/>
              <a:t>)</a:t>
            </a:r>
            <a:br>
              <a:rPr lang="uk-UA" sz="2000" dirty="0"/>
            </a:br>
            <a:endParaRPr lang="uk-UA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Освітні стандарти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Брошура Федерального інституту професійної освіти: Правила організації професійного навчання, і звідки вони беруться (</a:t>
            </a:r>
            <a:r>
              <a:rPr lang="uk-UA" noProof="0" dirty="0">
                <a:solidFill>
                  <a:srgbClr val="E27F1C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посилання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Зразки правил організації професійного навчання та рамкового навчального плану (Федеральний інститут професійної освіти) (</a:t>
            </a:r>
            <a:r>
              <a:rPr lang="uk-UA" noProof="0" dirty="0">
                <a:solidFill>
                  <a:srgbClr val="E27F1C"/>
                </a:solidFill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посилання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 </a:t>
            </a:r>
          </a:p>
          <a:p>
            <a:pPr marL="0" indent="0">
              <a:buNone/>
            </a:pPr>
            <a:endParaRPr lang="uk-UA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endParaRPr lang="uk-UA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endParaRPr lang="uk-UA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Правові документи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uk-UA" b="1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Закон про професійну освіту </a:t>
            </a:r>
            <a:b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</a:t>
            </a:r>
            <a:r>
              <a:rPr lang="uk-UA" noProof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Berufsbildungsgesetz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 (</a:t>
            </a:r>
            <a:r>
              <a:rPr lang="uk-UA" noProof="0" dirty="0">
                <a:solidFill>
                  <a:srgbClr val="E27F1C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посилання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Закон про охорону праці неповнолітніх (</a:t>
            </a:r>
            <a:r>
              <a:rPr lang="uk-UA" noProof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Jugendbeschäftigungsgesetz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 (</a:t>
            </a:r>
            <a:r>
              <a:rPr lang="uk-UA" noProof="0" dirty="0">
                <a:solidFill>
                  <a:srgbClr val="E27F1C"/>
                </a:solidFill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посилання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Закон про тимчасове регулювання нормативних вимог Промислово-торгової палати (</a:t>
            </a:r>
            <a:r>
              <a:rPr lang="uk-UA" noProof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Kammergesetz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 (</a:t>
            </a:r>
            <a:r>
              <a:rPr lang="uk-UA" noProof="0" dirty="0">
                <a:solidFill>
                  <a:srgbClr val="E27F1C"/>
                </a:solidFill>
                <a:hlinkClick r:id="rId1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посилання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Закон про тарифні угоди (</a:t>
            </a:r>
            <a:r>
              <a:rPr lang="uk-UA" noProof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Tarifverhandlungsgesetz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 (</a:t>
            </a:r>
            <a:r>
              <a:rPr lang="uk-UA" noProof="0" dirty="0">
                <a:solidFill>
                  <a:srgbClr val="E27F1C"/>
                </a:solidFill>
                <a:hlinkClick r:id="rId1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посилання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Закон про правовий режим підприємств (</a:t>
            </a:r>
            <a:r>
              <a:rPr lang="uk-UA" noProof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Betriebsverfassungsgesetz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 (</a:t>
            </a:r>
            <a:r>
              <a:rPr lang="uk-UA" noProof="0" dirty="0">
                <a:solidFill>
                  <a:srgbClr val="E27F1C"/>
                </a:solidFill>
                <a:hlinkClick r:id="rId1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посилання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  <a:p>
            <a:pPr marL="357187" lvl="1" indent="0">
              <a:buNone/>
            </a:pPr>
            <a:endParaRPr lang="uk-UA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Сайти</a:t>
            </a:r>
          </a:p>
          <a:p>
            <a:pPr lvl="1"/>
            <a:r>
              <a:rPr lang="uk-UA" noProof="0" dirty="0"/>
              <a:t>GOVET (</a:t>
            </a:r>
            <a:r>
              <a:rPr lang="uk-UA" noProof="0" dirty="0">
                <a:solidFill>
                  <a:srgbClr val="E27F1C"/>
                </a:solidFill>
                <a:hlinkClick r:id="rId1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посилання</a:t>
            </a:r>
            <a:r>
              <a:rPr lang="uk-UA" noProof="0" dirty="0"/>
              <a:t>) </a:t>
            </a:r>
            <a:endParaRPr lang="de-DE" noProof="0" dirty="0"/>
          </a:p>
          <a:p>
            <a:pPr lvl="1"/>
            <a:r>
              <a:rPr lang="uk-UA" noProof="0" dirty="0"/>
              <a:t>BMBFSFJ (</a:t>
            </a:r>
            <a:r>
              <a:rPr lang="uk-UA" noProof="0" dirty="0">
                <a:solidFill>
                  <a:srgbClr val="E27F1C"/>
                </a:solidFill>
                <a:hlinkClick r:id="rId1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посилання</a:t>
            </a:r>
            <a:r>
              <a:rPr lang="uk-UA" noProof="0" dirty="0"/>
              <a:t>) </a:t>
            </a:r>
            <a:endParaRPr lang="de-DE" noProof="0" dirty="0"/>
          </a:p>
          <a:p>
            <a:pPr lvl="1"/>
            <a:r>
              <a:rPr lang="uk-UA" noProof="0" dirty="0"/>
              <a:t>BMFTR (</a:t>
            </a:r>
            <a:r>
              <a:rPr lang="uk-UA" noProof="0" dirty="0">
                <a:solidFill>
                  <a:srgbClr val="E27F1C"/>
                </a:solidFill>
                <a:hlinkClick r:id="rId1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посилання</a:t>
            </a:r>
            <a:r>
              <a:rPr lang="uk-UA" noProof="0" dirty="0"/>
              <a:t>) </a:t>
            </a:r>
            <a:endParaRPr lang="de-DE" noProof="0" dirty="0"/>
          </a:p>
          <a:p>
            <a:pPr lvl="1"/>
            <a:r>
              <a:rPr lang="uk-UA" noProof="0" dirty="0"/>
              <a:t>Федеральний інститут професійної освіти (BIBB) (</a:t>
            </a:r>
            <a:r>
              <a:rPr lang="uk-UA" noProof="0" dirty="0">
                <a:solidFill>
                  <a:srgbClr val="E27F1C"/>
                </a:solidFill>
                <a:hlinkClick r:id="rId1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посилання</a:t>
            </a:r>
            <a:r>
              <a:rPr lang="uk-UA" noProof="0" dirty="0"/>
              <a:t>)</a:t>
            </a:r>
            <a:br>
              <a:rPr lang="de-DE" noProof="0" dirty="0"/>
            </a:br>
            <a:endParaRPr lang="uk-UA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За додатковими питаннями звертайтесь за посилання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uk-UA" b="1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uk-UA" noProof="0" dirty="0">
                <a:solidFill>
                  <a:srgbClr val="E27F1C"/>
                </a:solidFill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govet@</a:t>
            </a:r>
            <a:r>
              <a:rPr lang="de-DE" noProof="0" dirty="0">
                <a:solidFill>
                  <a:srgbClr val="E27F1C"/>
                </a:solidFill>
                <a:hlinkClick r:id="rId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bibb.de</a:t>
            </a:r>
            <a:r>
              <a:rPr lang="de-DE" noProof="0" dirty="0">
                <a:solidFill>
                  <a:srgbClr val="E27F1C"/>
                </a:solidFill>
              </a:rPr>
              <a:t> </a:t>
            </a:r>
            <a:endParaRPr lang="uk-UA" noProof="0" dirty="0">
              <a:solidFill>
                <a:srgbClr val="E27F1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978898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049C5C-5E1A-4218-8EDC-96B7677EF4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b="1" noProof="0" dirty="0"/>
              <a:t>GOVET </a:t>
            </a:r>
            <a:r>
              <a:rPr lang="uk-UA" b="1" noProof="0" dirty="0" err="1"/>
              <a:t>at</a:t>
            </a:r>
            <a:r>
              <a:rPr lang="uk-UA" b="1" noProof="0" dirty="0"/>
              <a:t> BIBB</a:t>
            </a:r>
          </a:p>
        </p:txBody>
      </p:sp>
    </p:spTree>
    <p:extLst>
      <p:ext uri="{BB962C8B-B14F-4D97-AF65-F5344CB8AC3E}">
        <p14:creationId xmlns:p14="http://schemas.microsoft.com/office/powerpoint/2010/main" val="317927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noProof="0" dirty="0"/>
              <a:t>Основи </a:t>
            </a:r>
          </a:p>
        </p:txBody>
      </p:sp>
      <p:sp>
        <p:nvSpPr>
          <p:cNvPr id="5" name="Inhaltsplatzhalter 4">
            <a:extLst>
              <a:ext uri="{FF2B5EF4-FFF2-40B4-BE49-F238E27FC236}">
                <a16:creationId xmlns:a16="http://schemas.microsoft.com/office/drawing/2014/main" id="{DA86173F-B960-4FEF-8D09-3CAAF7CE57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882473"/>
            <a:ext cx="11053762" cy="4778552"/>
          </a:xfrm>
        </p:spPr>
        <p:txBody>
          <a:bodyPr/>
          <a:lstStyle/>
          <a:p>
            <a:pPr marL="0" indent="0">
              <a:buNone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Оглядово про дуальну професійну освіту </a:t>
            </a:r>
            <a:b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 межах німецької системи професійної освіти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</p:txBody>
      </p:sp>
      <p:grpSp>
        <p:nvGrpSpPr>
          <p:cNvPr id="30" name="Gruppieren 29">
            <a:extLst>
              <a:ext uri="{FF2B5EF4-FFF2-40B4-BE49-F238E27FC236}">
                <a16:creationId xmlns:a16="http://schemas.microsoft.com/office/drawing/2014/main" id="{D12FB160-62EB-4853-B5A8-DDE88F826263}"/>
              </a:ext>
            </a:extLst>
          </p:cNvPr>
          <p:cNvGrpSpPr/>
          <p:nvPr/>
        </p:nvGrpSpPr>
        <p:grpSpPr>
          <a:xfrm>
            <a:off x="602737" y="1653988"/>
            <a:ext cx="11109838" cy="4007037"/>
            <a:chOff x="602737" y="1653988"/>
            <a:chExt cx="11109838" cy="4007037"/>
          </a:xfrm>
        </p:grpSpPr>
        <p:sp>
          <p:nvSpPr>
            <p:cNvPr id="20" name="Rechteck 19">
              <a:extLst>
                <a:ext uri="{FF2B5EF4-FFF2-40B4-BE49-F238E27FC236}">
                  <a16:creationId xmlns:a16="http://schemas.microsoft.com/office/drawing/2014/main" id="{5D9F4331-F230-4EF4-9805-A0C96ABE9F86}"/>
                </a:ext>
              </a:extLst>
            </p:cNvPr>
            <p:cNvSpPr/>
            <p:nvPr/>
          </p:nvSpPr>
          <p:spPr>
            <a:xfrm>
              <a:off x="658813" y="3479185"/>
              <a:ext cx="2608822" cy="90076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8" name="Rechteck 27">
              <a:extLst>
                <a:ext uri="{FF2B5EF4-FFF2-40B4-BE49-F238E27FC236}">
                  <a16:creationId xmlns:a16="http://schemas.microsoft.com/office/drawing/2014/main" id="{BD6BD2DA-8B78-4C81-841E-84D53CD511FD}"/>
                </a:ext>
              </a:extLst>
            </p:cNvPr>
            <p:cNvSpPr/>
            <p:nvPr/>
          </p:nvSpPr>
          <p:spPr>
            <a:xfrm>
              <a:off x="3307882" y="3479185"/>
              <a:ext cx="4377295" cy="90076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2" name="Rechteck 11">
              <a:extLst>
                <a:ext uri="{FF2B5EF4-FFF2-40B4-BE49-F238E27FC236}">
                  <a16:creationId xmlns:a16="http://schemas.microsoft.com/office/drawing/2014/main" id="{641EF18E-F7CF-492D-B68F-E4ACB3056886}"/>
                </a:ext>
              </a:extLst>
            </p:cNvPr>
            <p:cNvSpPr/>
            <p:nvPr/>
          </p:nvSpPr>
          <p:spPr>
            <a:xfrm>
              <a:off x="658813" y="5076078"/>
              <a:ext cx="11053762" cy="58494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" name="Rechteck 1">
              <a:extLst>
                <a:ext uri="{FF2B5EF4-FFF2-40B4-BE49-F238E27FC236}">
                  <a16:creationId xmlns:a16="http://schemas.microsoft.com/office/drawing/2014/main" id="{1B55C893-A8E0-41DA-87BA-6881B6EFE907}"/>
                </a:ext>
              </a:extLst>
            </p:cNvPr>
            <p:cNvSpPr/>
            <p:nvPr/>
          </p:nvSpPr>
          <p:spPr>
            <a:xfrm>
              <a:off x="658813" y="1653988"/>
              <a:ext cx="11053762" cy="58494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6" name="Rechteck 5">
              <a:extLst>
                <a:ext uri="{FF2B5EF4-FFF2-40B4-BE49-F238E27FC236}">
                  <a16:creationId xmlns:a16="http://schemas.microsoft.com/office/drawing/2014/main" id="{FCB5471B-B07D-4477-9C32-EE335DAA100D}"/>
                </a:ext>
              </a:extLst>
            </p:cNvPr>
            <p:cNvSpPr/>
            <p:nvPr/>
          </p:nvSpPr>
          <p:spPr>
            <a:xfrm>
              <a:off x="658813" y="1653988"/>
              <a:ext cx="7180822" cy="1017917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pic>
          <p:nvPicPr>
            <p:cNvPr id="7" name="Grafik 6">
              <a:extLst>
                <a:ext uri="{FF2B5EF4-FFF2-40B4-BE49-F238E27FC236}">
                  <a16:creationId xmlns:a16="http://schemas.microsoft.com/office/drawing/2014/main" id="{331C90CC-1FE0-4E17-9325-128710B2783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5910" y="1753471"/>
              <a:ext cx="4592172" cy="918434"/>
            </a:xfrm>
            <a:prstGeom prst="rect">
              <a:avLst/>
            </a:prstGeom>
          </p:spPr>
        </p:pic>
        <p:sp>
          <p:nvSpPr>
            <p:cNvPr id="8" name="Textfeld 7">
              <a:extLst>
                <a:ext uri="{FF2B5EF4-FFF2-40B4-BE49-F238E27FC236}">
                  <a16:creationId xmlns:a16="http://schemas.microsoft.com/office/drawing/2014/main" id="{28CAD65C-935F-4F5F-829E-42E45767D2DD}"/>
                </a:ext>
              </a:extLst>
            </p:cNvPr>
            <p:cNvSpPr txBox="1"/>
            <p:nvPr/>
          </p:nvSpPr>
          <p:spPr>
            <a:xfrm>
              <a:off x="7839635" y="1715628"/>
              <a:ext cx="3872939" cy="461665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2400" dirty="0">
                  <a:solidFill>
                    <a:schemeClr val="bg1"/>
                  </a:solidFill>
                </a:rPr>
                <a:t>Ринок праці </a:t>
              </a:r>
            </a:p>
          </p:txBody>
        </p:sp>
        <p:sp>
          <p:nvSpPr>
            <p:cNvPr id="9" name="Rechteck 8">
              <a:extLst>
                <a:ext uri="{FF2B5EF4-FFF2-40B4-BE49-F238E27FC236}">
                  <a16:creationId xmlns:a16="http://schemas.microsoft.com/office/drawing/2014/main" id="{01C1D5DD-3A89-4002-AF70-B2C80E5566A0}"/>
                </a:ext>
              </a:extLst>
            </p:cNvPr>
            <p:cNvSpPr/>
            <p:nvPr/>
          </p:nvSpPr>
          <p:spPr>
            <a:xfrm>
              <a:off x="7839635" y="4807323"/>
              <a:ext cx="3872938" cy="853701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0" name="Textfeld 9">
              <a:extLst>
                <a:ext uri="{FF2B5EF4-FFF2-40B4-BE49-F238E27FC236}">
                  <a16:creationId xmlns:a16="http://schemas.microsoft.com/office/drawing/2014/main" id="{4F3A4452-5D69-42ED-B219-E0914EBC9E6B}"/>
                </a:ext>
              </a:extLst>
            </p:cNvPr>
            <p:cNvSpPr txBox="1"/>
            <p:nvPr/>
          </p:nvSpPr>
          <p:spPr>
            <a:xfrm>
              <a:off x="658813" y="5137718"/>
              <a:ext cx="110537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2400" dirty="0">
                  <a:solidFill>
                    <a:srgbClr val="FFFFFF"/>
                  </a:solidFill>
                </a:rPr>
                <a:t>Загальна шкільна освіта</a:t>
              </a:r>
            </a:p>
          </p:txBody>
        </p:sp>
        <p:sp>
          <p:nvSpPr>
            <p:cNvPr id="13" name="Rechteck 12">
              <a:extLst>
                <a:ext uri="{FF2B5EF4-FFF2-40B4-BE49-F238E27FC236}">
                  <a16:creationId xmlns:a16="http://schemas.microsoft.com/office/drawing/2014/main" id="{D6BA2B5F-6584-400B-83C0-8B4B257F4091}"/>
                </a:ext>
              </a:extLst>
            </p:cNvPr>
            <p:cNvSpPr/>
            <p:nvPr/>
          </p:nvSpPr>
          <p:spPr>
            <a:xfrm>
              <a:off x="8021171" y="3479185"/>
              <a:ext cx="3691402" cy="90076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4" name="Textfeld 13">
              <a:extLst>
                <a:ext uri="{FF2B5EF4-FFF2-40B4-BE49-F238E27FC236}">
                  <a16:creationId xmlns:a16="http://schemas.microsoft.com/office/drawing/2014/main" id="{0999E5FA-B4D4-49DE-8207-4108E5CA5ABA}"/>
                </a:ext>
              </a:extLst>
            </p:cNvPr>
            <p:cNvSpPr txBox="1"/>
            <p:nvPr/>
          </p:nvSpPr>
          <p:spPr>
            <a:xfrm>
              <a:off x="8083153" y="3698735"/>
              <a:ext cx="359713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2400" dirty="0">
                  <a:solidFill>
                    <a:srgbClr val="FFFFFF"/>
                  </a:solidFill>
                </a:rPr>
                <a:t>Вища освіта</a:t>
              </a:r>
            </a:p>
          </p:txBody>
        </p:sp>
        <p:sp>
          <p:nvSpPr>
            <p:cNvPr id="15" name="Gleichschenkliges Dreieck 14">
              <a:extLst>
                <a:ext uri="{FF2B5EF4-FFF2-40B4-BE49-F238E27FC236}">
                  <a16:creationId xmlns:a16="http://schemas.microsoft.com/office/drawing/2014/main" id="{4ED101E8-D4E3-413F-9D46-FB5653B4F623}"/>
                </a:ext>
              </a:extLst>
            </p:cNvPr>
            <p:cNvSpPr/>
            <p:nvPr/>
          </p:nvSpPr>
          <p:spPr>
            <a:xfrm>
              <a:off x="8021171" y="2794075"/>
              <a:ext cx="3691403" cy="646100"/>
            </a:xfrm>
            <a:prstGeom prst="triangle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Pfeil: nach unten 17">
              <a:extLst>
                <a:ext uri="{FF2B5EF4-FFF2-40B4-BE49-F238E27FC236}">
                  <a16:creationId xmlns:a16="http://schemas.microsoft.com/office/drawing/2014/main" id="{CC869338-18C6-4502-8935-39E0827953CA}"/>
                </a:ext>
              </a:extLst>
            </p:cNvPr>
            <p:cNvSpPr/>
            <p:nvPr/>
          </p:nvSpPr>
          <p:spPr>
            <a:xfrm rot="10800000">
              <a:off x="9608016" y="4388759"/>
              <a:ext cx="517712" cy="616479"/>
            </a:xfrm>
            <a:prstGeom prst="downArrow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9" name="Pfeil: nach unten 18">
              <a:extLst>
                <a:ext uri="{FF2B5EF4-FFF2-40B4-BE49-F238E27FC236}">
                  <a16:creationId xmlns:a16="http://schemas.microsoft.com/office/drawing/2014/main" id="{7CCF8E66-7B31-4FD4-A213-B3B22C272C58}"/>
                </a:ext>
              </a:extLst>
            </p:cNvPr>
            <p:cNvSpPr/>
            <p:nvPr/>
          </p:nvSpPr>
          <p:spPr>
            <a:xfrm rot="10800000">
              <a:off x="3990368" y="4388758"/>
              <a:ext cx="517712" cy="748959"/>
            </a:xfrm>
            <a:prstGeom prst="downArrow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Flussdiagramm: Manuelle Verarbeitung 24">
              <a:extLst>
                <a:ext uri="{FF2B5EF4-FFF2-40B4-BE49-F238E27FC236}">
                  <a16:creationId xmlns:a16="http://schemas.microsoft.com/office/drawing/2014/main" id="{00DAD3B3-143C-4696-B5FE-F720102B05AB}"/>
                </a:ext>
              </a:extLst>
            </p:cNvPr>
            <p:cNvSpPr/>
            <p:nvPr/>
          </p:nvSpPr>
          <p:spPr>
            <a:xfrm rot="10800000">
              <a:off x="658812" y="2794071"/>
              <a:ext cx="7026365" cy="646102"/>
            </a:xfrm>
            <a:prstGeom prst="flowChartManualOperation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6" name="Textfeld 25">
              <a:extLst>
                <a:ext uri="{FF2B5EF4-FFF2-40B4-BE49-F238E27FC236}">
                  <a16:creationId xmlns:a16="http://schemas.microsoft.com/office/drawing/2014/main" id="{6685E25A-5772-4353-8682-2E7F0140B5F5}"/>
                </a:ext>
              </a:extLst>
            </p:cNvPr>
            <p:cNvSpPr txBox="1"/>
            <p:nvPr/>
          </p:nvSpPr>
          <p:spPr>
            <a:xfrm>
              <a:off x="3831317" y="3511013"/>
              <a:ext cx="330448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2400" dirty="0">
                  <a:solidFill>
                    <a:srgbClr val="FFFFFF"/>
                  </a:solidFill>
                </a:rPr>
                <a:t>Дуальна </a:t>
              </a:r>
              <a:br>
                <a:rPr lang="uk-UA" sz="2400" dirty="0">
                  <a:solidFill>
                    <a:srgbClr val="FFFFFF"/>
                  </a:solidFill>
                </a:rPr>
              </a:br>
              <a:r>
                <a:rPr lang="uk-UA" sz="2400" dirty="0">
                  <a:solidFill>
                    <a:srgbClr val="FFFFFF"/>
                  </a:solidFill>
                </a:rPr>
                <a:t>професійна освіта </a:t>
              </a:r>
            </a:p>
          </p:txBody>
        </p:sp>
        <p:sp>
          <p:nvSpPr>
            <p:cNvPr id="27" name="Textfeld 26">
              <a:extLst>
                <a:ext uri="{FF2B5EF4-FFF2-40B4-BE49-F238E27FC236}">
                  <a16:creationId xmlns:a16="http://schemas.microsoft.com/office/drawing/2014/main" id="{8F2471DB-6AB4-4982-8C2C-3B50D40615F7}"/>
                </a:ext>
              </a:extLst>
            </p:cNvPr>
            <p:cNvSpPr txBox="1"/>
            <p:nvPr/>
          </p:nvSpPr>
          <p:spPr>
            <a:xfrm>
              <a:off x="2404597" y="2891455"/>
              <a:ext cx="369140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2400" dirty="0">
                  <a:solidFill>
                    <a:srgbClr val="FFFFFF"/>
                  </a:solidFill>
                </a:rPr>
                <a:t>Професійна освіта </a:t>
              </a:r>
            </a:p>
          </p:txBody>
        </p:sp>
        <p:sp>
          <p:nvSpPr>
            <p:cNvPr id="29" name="Textfeld 28">
              <a:extLst>
                <a:ext uri="{FF2B5EF4-FFF2-40B4-BE49-F238E27FC236}">
                  <a16:creationId xmlns:a16="http://schemas.microsoft.com/office/drawing/2014/main" id="{07245652-894E-4324-B674-9ADA123E812C}"/>
                </a:ext>
              </a:extLst>
            </p:cNvPr>
            <p:cNvSpPr txBox="1"/>
            <p:nvPr/>
          </p:nvSpPr>
          <p:spPr>
            <a:xfrm>
              <a:off x="602737" y="3511013"/>
              <a:ext cx="27338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uk-UA" sz="2400" dirty="0">
                  <a:solidFill>
                    <a:srgbClr val="FFFFFF"/>
                  </a:solidFill>
                </a:rPr>
                <a:t>Тільки на базі професійної школи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1009868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noProof="0" dirty="0"/>
              <a:t>Основи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F373666-7242-438A-9060-4E66E7E17B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527" y="1052513"/>
            <a:ext cx="11282048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Учасники: особи, які отримують професійну </a:t>
            </a:r>
            <a:b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освіту («учні»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)</a:t>
            </a:r>
          </a:p>
          <a:p>
            <a:pPr marL="0" indent="0">
              <a:buNone/>
            </a:pPr>
            <a:endParaRPr lang="uk-UA" b="1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1,22 млн учнів щорічно 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навчання 32</a:t>
            </a:r>
            <a:r>
              <a:rPr lang="de-DE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визнаним професіям </a:t>
            </a:r>
          </a:p>
          <a:p>
            <a:pPr lvl="1"/>
            <a:endParaRPr lang="uk-UA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Це означає: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5 % від усіх фактично зайнятих </a:t>
            </a:r>
            <a:r>
              <a:rPr lang="uk-UA" noProof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осiб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b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складають учні </a:t>
            </a:r>
          </a:p>
          <a:p>
            <a:endParaRPr lang="uk-UA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endParaRPr lang="uk-UA" b="1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uk-UA" noProof="0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8151C2F4-9FAD-464D-BCE8-3D6B0948762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81" t="24118" r="29251"/>
          <a:stretch/>
        </p:blipFill>
        <p:spPr>
          <a:xfrm>
            <a:off x="7516907" y="1039371"/>
            <a:ext cx="3536577" cy="3605472"/>
          </a:xfrm>
          <a:prstGeom prst="rect">
            <a:avLst/>
          </a:prstGeom>
        </p:spPr>
      </p:pic>
      <p:cxnSp>
        <p:nvCxnSpPr>
          <p:cNvPr id="5" name="Gerader Verbinder 4">
            <a:extLst>
              <a:ext uri="{FF2B5EF4-FFF2-40B4-BE49-F238E27FC236}">
                <a16:creationId xmlns:a16="http://schemas.microsoft.com/office/drawing/2014/main" id="{9816FE72-21F8-4A15-8C27-E4A9F6B07FED}"/>
              </a:ext>
            </a:extLst>
          </p:cNvPr>
          <p:cNvCxnSpPr>
            <a:cxnSpLocks/>
          </p:cNvCxnSpPr>
          <p:nvPr/>
        </p:nvCxnSpPr>
        <p:spPr>
          <a:xfrm>
            <a:off x="8124183" y="4644844"/>
            <a:ext cx="4067819" cy="0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33331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A23D8C-4529-4C78-957C-E8DC917E4C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noProof="0" dirty="0"/>
              <a:t>Основи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83A1E19-81D1-40EA-B2AD-DA6386C79B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8813" y="1052513"/>
            <a:ext cx="6389259" cy="460851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Учасники: роботодавці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marL="0" indent="0">
              <a:buNone/>
            </a:pPr>
            <a:endParaRPr lang="uk-UA" b="1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801688" lvl="1" indent="-349250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щорічно професійна освіта здійснюється на базі приблизно </a:t>
            </a:r>
            <a:r>
              <a:rPr lang="de-DE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18,7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% усіх підприємств, працівники яких підлягають обов'язковому соціальному страхуванню </a:t>
            </a:r>
            <a:b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(приблизно </a:t>
            </a:r>
            <a:r>
              <a:rPr lang="de-DE" noProof="0">
                <a:solidFill>
                  <a:schemeClr val="tx1">
                    <a:lumMod val="65000"/>
                    <a:lumOff val="35000"/>
                  </a:schemeClr>
                </a:solidFill>
              </a:rPr>
              <a:t>396 </a:t>
            </a:r>
            <a:r>
              <a:rPr lang="de-DE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800 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із 2,</a:t>
            </a:r>
            <a:r>
              <a:rPr lang="de-DE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1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млн)</a:t>
            </a:r>
          </a:p>
          <a:p>
            <a:pPr marL="801688" lvl="1" indent="-349250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це приблизно </a:t>
            </a:r>
            <a:r>
              <a:rPr lang="de-DE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475 950 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нових учнів на рік </a:t>
            </a:r>
          </a:p>
          <a:p>
            <a:pPr marL="801688" lvl="1" indent="-349250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7</a:t>
            </a:r>
            <a:r>
              <a:rPr lang="de-DE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9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% з них після завершення навчання працюють на тому підприємстві, на якому вони здобули професійну освіту 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8B6E2FB-8156-4FAD-8EC2-41391FF301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1944" y="1593475"/>
            <a:ext cx="4993919" cy="3677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90060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06CF9AC-97E1-4448-834C-5E0770A68C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noProof="0" dirty="0"/>
              <a:t>Основи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1276DC7-11F1-4AF1-B73A-261D75E652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Рамкові умови професійної освіти забезпечуються суб'єктами економічної діяльності, соціальними партнерами та державою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b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endParaRPr lang="uk-UA" b="1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Палати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Соціальні партнери (асоціації працівників та роботодавців)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Держава </a:t>
            </a:r>
          </a:p>
          <a:p>
            <a:pPr marL="0" indent="0">
              <a:buNone/>
            </a:pPr>
            <a:endParaRPr lang="uk-UA" b="1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Палати та соціальні партнери: 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визначають та перевіряють зміст освітньої </a:t>
            </a:r>
            <a:b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програми на підприємстві</a:t>
            </a:r>
          </a:p>
          <a:p>
            <a:pPr marL="0" indent="0">
              <a:buNone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Держава: 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надає законодавчі рамкові умови та ресурси для шкільної </a:t>
            </a:r>
            <a:b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професійної освіти</a:t>
            </a:r>
          </a:p>
        </p:txBody>
      </p:sp>
    </p:spTree>
    <p:extLst>
      <p:ext uri="{BB962C8B-B14F-4D97-AF65-F5344CB8AC3E}">
        <p14:creationId xmlns:p14="http://schemas.microsoft.com/office/powerpoint/2010/main" val="36565560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CC9F39B-795A-44B0-B75C-D7E9A7958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noProof="0" dirty="0"/>
              <a:t>Основи 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C15D617-3826-44DB-ABDC-816991A21E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588" indent="0">
              <a:buNone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Інститути: палати як компетентна інстанція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</a:p>
          <a:p>
            <a:pPr marL="1588" indent="0">
              <a:buNone/>
            </a:pPr>
            <a:endParaRPr lang="uk-UA" b="1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здійснюють нагляд та контроль щодо професійної освіти на підприємствах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атестують викладацький склад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організовують проведення іспитів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проводять інформаційні заходи та консультації </a:t>
            </a:r>
          </a:p>
        </p:txBody>
      </p:sp>
    </p:spTree>
    <p:extLst>
      <p:ext uri="{BB962C8B-B14F-4D97-AF65-F5344CB8AC3E}">
        <p14:creationId xmlns:p14="http://schemas.microsoft.com/office/powerpoint/2010/main" val="4242553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DF940DC-F1D6-455D-B39C-8BDFF13FB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noProof="0" dirty="0"/>
              <a:t>Основи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4AB894A-E996-4455-9E7B-A58DCE0F76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Інститути: </a:t>
            </a:r>
            <a:r>
              <a:rPr lang="uk-UA" b="1" noProof="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соцiальнi</a:t>
            </a:r>
            <a:r>
              <a:rPr lang="uk-UA" b="1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партнери</a:t>
            </a:r>
          </a:p>
          <a:p>
            <a:pPr marL="0" indent="0">
              <a:buNone/>
            </a:pP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Профспілки та асоціації роботодавців узгоджують між собою та з державою відповідні </a:t>
            </a:r>
            <a:r>
              <a:rPr lang="uk-UA" u="sng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стандарти щодо виробничої частини професійної освіти</a:t>
            </a: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endParaRPr lang="uk-UA" u="sng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endParaRPr lang="uk-UA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зміст освітньої програми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оплата праці у період </a:t>
            </a:r>
            <a:b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професійного навчання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контроль професійного </a:t>
            </a:r>
            <a:b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навчання на підприємстві</a:t>
            </a:r>
          </a:p>
          <a:p>
            <a:pPr lvl="1"/>
            <a:r>
              <a:rPr lang="uk-UA" noProof="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участь в екзаменаційній комісії </a:t>
            </a:r>
          </a:p>
          <a:p>
            <a:endParaRPr lang="uk-UA" noProof="0" dirty="0"/>
          </a:p>
          <a:p>
            <a:endParaRPr lang="uk-UA" noProof="0" dirty="0"/>
          </a:p>
          <a:p>
            <a:endParaRPr lang="uk-UA" noProof="0" dirty="0"/>
          </a:p>
          <a:p>
            <a:endParaRPr lang="uk-UA" noProof="0" dirty="0"/>
          </a:p>
          <a:p>
            <a:endParaRPr lang="uk-UA" noProof="0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30C0DCF6-3A8C-4B21-AF63-595DE7188A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3642" y="2393199"/>
            <a:ext cx="4497067" cy="3071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927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">
  <a:themeElements>
    <a:clrScheme name="BIBB">
      <a:dk1>
        <a:sysClr val="windowText" lastClr="000000"/>
      </a:dk1>
      <a:lt1>
        <a:sysClr val="window" lastClr="FFFFFF"/>
      </a:lt1>
      <a:dk2>
        <a:srgbClr val="585858"/>
      </a:dk2>
      <a:lt2>
        <a:srgbClr val="E7E6E6"/>
      </a:lt2>
      <a:accent1>
        <a:srgbClr val="D37230"/>
      </a:accent1>
      <a:accent2>
        <a:srgbClr val="7FC200"/>
      </a:accent2>
      <a:accent3>
        <a:srgbClr val="00306B"/>
      </a:accent3>
      <a:accent4>
        <a:srgbClr val="FFC000"/>
      </a:accent4>
      <a:accent5>
        <a:srgbClr val="85C0FB"/>
      </a:accent5>
      <a:accent6>
        <a:srgbClr val="BFBFBF"/>
      </a:accent6>
      <a:hlink>
        <a:srgbClr val="0563C1"/>
      </a:hlink>
      <a:folHlink>
        <a:srgbClr val="954F72"/>
      </a:folHlink>
    </a:clrScheme>
    <a:fontScheme name="Calibri">
      <a:maj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2911</Words>
  <Application>Microsoft Office PowerPoint</Application>
  <PresentationFormat>Breitbild</PresentationFormat>
  <Paragraphs>514</Paragraphs>
  <Slides>37</Slides>
  <Notes>28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37</vt:i4>
      </vt:variant>
    </vt:vector>
  </HeadingPairs>
  <TitlesOfParts>
    <vt:vector size="42" baseType="lpstr">
      <vt:lpstr>Arial</vt:lpstr>
      <vt:lpstr>Calibri</vt:lpstr>
      <vt:lpstr>Wingdings 3</vt:lpstr>
      <vt:lpstr>Office</vt:lpstr>
      <vt:lpstr>1_Office</vt:lpstr>
      <vt:lpstr> </vt:lpstr>
      <vt:lpstr>Зміст </vt:lpstr>
      <vt:lpstr> </vt:lpstr>
      <vt:lpstr>Основи </vt:lpstr>
      <vt:lpstr>Основи </vt:lpstr>
      <vt:lpstr>Основи </vt:lpstr>
      <vt:lpstr>Основи </vt:lpstr>
      <vt:lpstr>Основи </vt:lpstr>
      <vt:lpstr>Основи</vt:lpstr>
      <vt:lpstr>Основи</vt:lpstr>
      <vt:lpstr>Основи </vt:lpstr>
      <vt:lpstr>Основи </vt:lpstr>
      <vt:lpstr>Основи </vt:lpstr>
      <vt:lpstr>Основи </vt:lpstr>
      <vt:lpstr>Основи </vt:lpstr>
      <vt:lpstr>PowerPoint-Präsentation</vt:lpstr>
      <vt:lpstr>Відправний пункт </vt:lpstr>
      <vt:lpstr>Відправний пункт </vt:lpstr>
      <vt:lpstr>Відправний пункт </vt:lpstr>
      <vt:lpstr>Процес</vt:lpstr>
      <vt:lpstr>Процес</vt:lpstr>
      <vt:lpstr>Процес</vt:lpstr>
      <vt:lpstr>Процес</vt:lpstr>
      <vt:lpstr>Процес</vt:lpstr>
      <vt:lpstr>PowerPoint-Präsentation</vt:lpstr>
      <vt:lpstr>Як працює Дуальна професійна освіта? </vt:lpstr>
      <vt:lpstr>Як працює Дуальна професійна освіта?</vt:lpstr>
      <vt:lpstr>Чому Дуальна професійна освіта успішно функціонує у Німеччині? </vt:lpstr>
      <vt:lpstr>П'ять стовпів професійної освіти </vt:lpstr>
      <vt:lpstr>Переваги </vt:lpstr>
      <vt:lpstr>Переваги </vt:lpstr>
      <vt:lpstr>Переваги </vt:lpstr>
      <vt:lpstr>Виклики </vt:lpstr>
      <vt:lpstr>Виклики </vt:lpstr>
      <vt:lpstr>Виклики </vt:lpstr>
      <vt:lpstr>Довідкова інформація </vt:lpstr>
      <vt:lpstr>GOVET at BIBB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danyel</dc:creator>
  <cp:lastModifiedBy>Hafeez, Hirra Sonya</cp:lastModifiedBy>
  <cp:revision>90</cp:revision>
  <dcterms:created xsi:type="dcterms:W3CDTF">2020-12-18T10:19:10Z</dcterms:created>
  <dcterms:modified xsi:type="dcterms:W3CDTF">2026-08-10T13:40:15Z</dcterms:modified>
</cp:coreProperties>
</file>