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73981" autoAdjust="0"/>
  </p:normalViewPr>
  <p:slideViewPr>
    <p:cSldViewPr snapToGrid="0" showGuides="1">
      <p:cViewPr varScale="1">
        <p:scale>
          <a:sx n="82" d="100"/>
          <a:sy n="82" d="100"/>
        </p:scale>
        <p:origin x="9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77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18.05.2026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</a:t>
            </a:r>
            <a:r>
              <a:rPr lang="en-GB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BBiG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amendments, most recently: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principle of equivalence of vocational and academic education codified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Validation and 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Digitalisation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 (</a:t>
            </a:r>
            <a:r>
              <a:rPr lang="en-US" sz="1200" kern="1200" noProof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BVaDiG</a:t>
            </a:r>
            <a:r>
              <a:rPr lang="en-US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70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people have many different expectations and goals when it comes to an apprenticeship: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something practical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earn their own money (self-employment)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realise a dream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 prestige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fulfilment of duties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79 %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 (2023), 85 % of graduates in 2020 were in employment subject to social insurance contributions. 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5,7 % (2025)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2025: approximately 84,000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2025: 54,400 – almost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7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88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dienst/publikationen/de/19200" TargetMode="External"/><Relationship Id="rId13" Type="http://schemas.openxmlformats.org/officeDocument/2006/relationships/hyperlink" Target="http://www.gesetze-im-internet.de/tvg/index.html" TargetMode="External"/><Relationship Id="rId18" Type="http://schemas.openxmlformats.org/officeDocument/2006/relationships/hyperlink" Target="https://www.bibb.de/en/index.php" TargetMode="External"/><Relationship Id="rId3" Type="http://schemas.openxmlformats.org/officeDocument/2006/relationships/hyperlink" Target="https://www.bmbfsfj.bund.de/bmbfsfj/service/publikationen/berufsbildungsbericht-2026-285646" TargetMode="External"/><Relationship Id="rId7" Type="http://schemas.openxmlformats.org/officeDocument/2006/relationships/hyperlink" Target="https://iab-forum.de/en/" TargetMode="External"/><Relationship Id="rId12" Type="http://schemas.openxmlformats.org/officeDocument/2006/relationships/hyperlink" Target="http://www.gesetze-im-internet.de/ihkg/index.html" TargetMode="External"/><Relationship Id="rId17" Type="http://schemas.openxmlformats.org/officeDocument/2006/relationships/hyperlink" Target="https://www.bmftr.bund.de/EN" TargetMode="External"/><Relationship Id="rId2" Type="http://schemas.openxmlformats.org/officeDocument/2006/relationships/hyperlink" Target="https://www.bibb.de/datenreport/de/index.php" TargetMode="External"/><Relationship Id="rId16" Type="http://schemas.openxmlformats.org/officeDocument/2006/relationships/hyperlink" Target="https://www.bmbfsfj.bund.de/bmbfsfj/meta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dienst/publikationen/de/20504" TargetMode="External"/><Relationship Id="rId11" Type="http://schemas.openxmlformats.org/officeDocument/2006/relationships/hyperlink" Target="http://www.gesetze-im-internet.de/jarbschg/index.html" TargetMode="External"/><Relationship Id="rId5" Type="http://schemas.openxmlformats.org/officeDocument/2006/relationships/hyperlink" Target="https://www.datenportal.bmftr.bund.de/portal/en/index.html" TargetMode="External"/><Relationship Id="rId15" Type="http://schemas.openxmlformats.org/officeDocument/2006/relationships/hyperlink" Target="https://www.govet.international/en/index.php" TargetMode="External"/><Relationship Id="rId10" Type="http://schemas.openxmlformats.org/officeDocument/2006/relationships/hyperlink" Target="https://www.govet.international/en/54887.php" TargetMode="External"/><Relationship Id="rId19" Type="http://schemas.openxmlformats.org/officeDocument/2006/relationships/hyperlink" Target="mailto:govet@bibb.de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s://www.govet.international/en/54899.php" TargetMode="External"/><Relationship Id="rId14" Type="http://schemas.openxmlformats.org/officeDocument/2006/relationships/hyperlink" Target="http://www.gesetze-im-internet.de/betrvg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700" b="1" spc="-30" noProof="0" dirty="0"/>
              <a:t>Дуальна професійна освіта у Німеччині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uk-UA" noProof="0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B4E4BB1-6689-4B02-B257-9DF59EAFA2A6}"/>
              </a:ext>
            </a:extLst>
          </p:cNvPr>
          <p:cNvSpPr txBox="1"/>
          <p:nvPr/>
        </p:nvSpPr>
        <p:spPr>
          <a:xfrm>
            <a:off x="3454400" y="5801360"/>
            <a:ext cx="50901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/>
              <a:t>Центр міжнародного співробітництва у сфері професійної освіти при Федеральному уряді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Інститути: держава, що надає рамки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погоджує з соціальними партнерами правила організації професійного навчання (професійне навчання на підприємствах)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визначає професійну освіту у професійних школах: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рамковий навчальний план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фінансує, організовує та контролює державну систему професійних шкіл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проводить дослідження в галузі професійної освіти (Федеральний інститут професійної освіти)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надає допомогу в рамках пошуку місця навчання (наприклад,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молоді, безробітним, представникам уразливих верств населення )</a:t>
            </a:r>
          </a:p>
          <a:p>
            <a:pPr marL="0" indent="0">
              <a:buNone/>
            </a:pP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стандарти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визначають здійснення Дуальної професійної освіти на підприємствах та у професійних школах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забезпечують контроль якості та розвиток Дуальної професійної освіти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діють на всій території Німеччини </a:t>
            </a:r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стандарти та їх виникнення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Роботодавці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виявляють на підприємствах нові професійні завдання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кваліфікації</a:t>
            </a:r>
          </a:p>
          <a:p>
            <a:pPr lvl="1"/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Соціальні партнери та держава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погоджують та приймають нові стандарти професійного навчання на підприємствах, модератором процесу виступає Федеральний інститут професійної освіти</a:t>
            </a:r>
          </a:p>
          <a:p>
            <a:pPr lvl="1"/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Держава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приводить рамкові навчальні плани у відповідність до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нових правил організації професійного навчання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Прийняті стандарти фіксують у правилах організації професійного навчання (підприємства) та у рамкових навчальних планах (професійні школи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uk-UA" noProof="0" dirty="0"/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стандарти як правила організації професійного навчання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 стандарти для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на підприємствах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фіксують у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правилах організації професійного навчання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найменування професії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професійний профіль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зміст навчальної програми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тимчасові рамки та тимчасовий план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вимоги до іспитів</a:t>
            </a:r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Рамки: стандарти та рамковий навчальний план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 ході навчання у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професійній школі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учням передають необхідні теоретичні знання щодо професії та розширюють запас наявних у учнів знань, що належать до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галузi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загальної освіти.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Ці освітні стандарти визначають у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рамковому навчальному плані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мета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Зміст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навчальні модулі </a:t>
            </a:r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Законодавчі рамки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Стаття 12 Основного закону Німеччини (</a:t>
            </a: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Grundgesetz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встановлює свободу вибору професії.</a:t>
            </a: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noProof="0" dirty="0"/>
              <a:t>Законодавство у галузі </a:t>
            </a:r>
            <a:br>
              <a:rPr lang="uk-UA" noProof="0" dirty="0"/>
            </a:br>
            <a:r>
              <a:rPr lang="uk-UA" noProof="0" dirty="0"/>
              <a:t>виробничої професійної освіти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5367626" cy="2618510"/>
          </a:xfrm>
        </p:spPr>
        <p:txBody>
          <a:bodyPr>
            <a:noAutofit/>
          </a:bodyPr>
          <a:lstStyle/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професійну освіту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охорону праці неповнолітніх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Jugendarbeitsschutzgesetz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Ремісничий кодекс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Handwerksordnung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тарифні угоди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Tarifvertragsgesetz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тимчасове регулювання нормативних вимог Промислово-торгової палати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zur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vorläufigen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Regelung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des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Rechts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der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Industrie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und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Handelskammer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правовий режим підприємств (</a:t>
            </a:r>
            <a:r>
              <a:rPr lang="uk-UA" sz="17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Betriebsverfassungsgesetz</a:t>
            </a:r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endParaRPr lang="uk-UA" sz="1700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noProof="0" dirty="0"/>
              <a:t>Законодавство у галузі </a:t>
            </a:r>
            <a:br>
              <a:rPr lang="uk-UA" noProof="0" dirty="0"/>
            </a:br>
            <a:r>
              <a:rPr lang="uk-UA" noProof="0" dirty="0"/>
              <a:t>шкільної професійної освіти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/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обов'язкова шкільна освіта</a:t>
            </a:r>
          </a:p>
          <a:p>
            <a:r>
              <a:rPr lang="uk-UA" sz="17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регіональні закони про школу 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  <a:endCxn id="10" idx="1"/>
          </p:cNvCxnSpPr>
          <p:nvPr/>
        </p:nvCxnSpPr>
        <p:spPr>
          <a:xfrm flipH="1">
            <a:off x="658813" y="2141489"/>
            <a:ext cx="28584" cy="36639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uk-UA" noProof="0" dirty="0"/>
              <a:t>Дуальна професійна освіта: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2800" noProof="0" dirty="0"/>
              <a:t>Мотивації, інтереси та процес</a:t>
            </a:r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Відправний пункт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 та заходи на </a:t>
            </a: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рiвнi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держави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Німеччині потрібні кваліфіковані фахівці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забезпечення зростання та розвитку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економiки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Висновок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Ми повинні зміцнювати систему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Дуальної професійної освіти та керувати нею.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Заходи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створення та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актуалізацiя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законодавчих рамок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залучення до процесу додаткових учасників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та розвиток системи (зокрема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силами Федерального інституту професійної освіти 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296863"/>
            <a:ext cx="8999999" cy="446715"/>
          </a:xfrm>
        </p:spPr>
        <p:txBody>
          <a:bodyPr/>
          <a:lstStyle/>
          <a:p>
            <a:r>
              <a:rPr lang="uk-UA" noProof="0" dirty="0"/>
              <a:t>Відправний пункт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 та відправний пункт – молодь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Мотивація: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«Я хочу стати…!»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Відправний пункт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знайти потенційні підприємства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ознайомитися з пропозиціями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написати заяви про прийом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якщо необхідно – порядок відбору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вибрати навчально-виробниче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підприємство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укласти договір про професійне навчання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17" y="1113029"/>
            <a:ext cx="3772476" cy="421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Відправний пункт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 та відправний пункт – підприємство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Мотивація: «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Мені потрібна впевненість у питаннях кадрового забезпечення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Відправний </a:t>
            </a: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пунк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отримати допуск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як навчально-виробниче підприємство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запропонувати місця для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оцінити заяви щодо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прийома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відібрати учнів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укласти договір про професійне навчання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Зміст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професійна освіта у Німеччині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/>
          </a:p>
          <a:p>
            <a:pPr marL="1352550" lvl="1" indent="-457200"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Основи та рамкові умови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Мотивації, інтереси та процес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Модель успіху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 про професійне навчання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Професійна освіта починається з укладання договору про професійне навчання між роботодавцем та учнем.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Договір про професійне навчання регулює такі аспекти 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зміст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випробувальний термін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предметний та тимчасовий план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праці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права та обов'язки обох сторін</a:t>
            </a:r>
          </a:p>
          <a:p>
            <a:pPr lvl="1"/>
            <a:endParaRPr lang="uk-UA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/>
          <a:lstStyle/>
          <a:p>
            <a:r>
              <a:rPr lang="uk-UA" noProof="0" dirty="0"/>
              <a:t>70% – навчання </a:t>
            </a:r>
            <a:r>
              <a:rPr lang="uk-UA" b="1" noProof="0" dirty="0"/>
              <a:t>на підприємстві</a:t>
            </a:r>
            <a:r>
              <a:rPr lang="uk-UA" noProof="0" dirty="0"/>
              <a:t> </a:t>
            </a:r>
            <a:endParaRPr lang="uk-UA" b="1" noProof="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uk-UA" noProof="0" dirty="0"/>
              <a:t>30 % – заняття </a:t>
            </a:r>
            <a:r>
              <a:rPr lang="uk-UA" b="1" noProof="0" dirty="0"/>
              <a:t>у професійній школі</a:t>
            </a:r>
            <a:r>
              <a:rPr lang="uk-UA" noProof="0" dirty="0"/>
              <a:t> </a:t>
            </a:r>
            <a:endParaRPr lang="uk-UA" b="1" noProof="0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pPr lvl="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упорядковане навчання у реальних умовах праці</a:t>
            </a:r>
          </a:p>
          <a:p>
            <a:pPr lvl="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учні задіяні на конкретних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виробничих ділянках</a:t>
            </a:r>
          </a:p>
          <a:p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працю учнів оплачують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pPr lvl="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заняття у класі</a:t>
            </a:r>
          </a:p>
          <a:p>
            <a:pPr lvl="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2/3 програми – предмети за фахом</a:t>
            </a:r>
          </a:p>
          <a:p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1/3 програми – загальноосвітні предмети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583291"/>
          </a:xfrm>
        </p:spPr>
        <p:txBody>
          <a:bodyPr>
            <a:normAutofit/>
          </a:bodyPr>
          <a:lstStyle/>
          <a:p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Дуальне навчання на двох навчальних майданчиках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05601"/>
            <a:ext cx="11053762" cy="919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Термін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Дуального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складає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від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двох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трьох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 половиною 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років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 екзамен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 екзамен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організовується палатами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теоретична та практична частини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 складу екзаменаційної комісії входять  </a:t>
            </a:r>
          </a:p>
          <a:p>
            <a:pPr lvl="2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роботодавці</a:t>
            </a:r>
          </a:p>
          <a:p>
            <a:pPr lvl="2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працівники (представники профспілки)</a:t>
            </a:r>
          </a:p>
          <a:p>
            <a:pPr lvl="2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викладачі професійної школи (представляють державу) 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 екзамен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Документ про освіту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видається палатою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визнаний державою диплом </a:t>
            </a: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Здобуття диплома є успішним завершенням навчання.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Початок професійної кар'єри.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Процес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Початок професійної кар'єри: шанси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ринку праці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трудовий договір безпосередньо з підприємством,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якому пройшло професійне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трудовий договір з іншим підприємством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працевлаштування у іншій професійній галузі  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Продовження професійної освіти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курси підвищення кваліфікації та перекваліфікації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здобуття вищої освіти («третя галузь освіти») </a:t>
            </a: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uk-UA" noProof="0" dirty="0">
                <a:solidFill>
                  <a:schemeClr val="tx1"/>
                </a:solidFill>
              </a:rPr>
              <a:t>Дуальна професійна освіта</a:t>
            </a:r>
          </a:p>
          <a:p>
            <a:endParaRPr lang="uk-UA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2800" noProof="0" dirty="0">
                <a:solidFill>
                  <a:schemeClr val="tx1"/>
                </a:solidFill>
              </a:rPr>
              <a:t>Модель успіху </a:t>
            </a:r>
          </a:p>
          <a:p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Як працює Дуальна професійна освіта?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Резюме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Процес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паралельно на підприємстві (70 %)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у професійній школі (30 %): «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за певною програмою та протягом певного терміну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(договір про професійне навчання)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на конкретній виробничій ділянці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Випускний іспит перед незалежною комісією </a:t>
            </a: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Як працює Дуальна професійна освіта?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Резюме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 гарантує законодавчі рамки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 організовує шкільну частину професійної освіти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 та соціальні партнери визначають обсяг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зміст професійного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 як компетентні інстанції здійснюють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нагляд за навчанням на підприємстві 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Чому Дуальна професійна освіта успішно функціонує у Німеччині?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Чинники успіху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Історично сформована система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Високий рівень суспільного визнання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Ситуація несе вигоди як для учнів, так і для підприємств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відповідає потребам у кваліфікованих кадрах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Ефективна інституційна база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(палати, соціальні партнери, малі та середні підприємства)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Участь усіх зацікавлених сторін у формуванні системи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Висока гнучкість та адаптивність системи</a:t>
            </a: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П'ять стовпів професійної освіти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П'ять стовпів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352550" lvl="1" indent="-457200"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Співробітництво між державою, 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суб'єктами економічної діяльності та соціальними партнерами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у межах виробничого процесу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Загальновизнані національні стандарти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Кваліфікований викладацький склад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Інституціоналізовані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дослідження та консультації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uk-UA" noProof="0" dirty="0"/>
              <a:t>Дуальна професійна освіта:</a:t>
            </a:r>
          </a:p>
          <a:p>
            <a:endParaRPr lang="uk-UA" noProof="0" dirty="0"/>
          </a:p>
          <a:p>
            <a:endParaRPr lang="uk-UA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uk-UA" sz="2800" noProof="0" dirty="0"/>
              <a:t>Основи та рамкові умови </a:t>
            </a:r>
            <a:endParaRPr lang="uk-UA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uk-UA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Переваги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 для учнів: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професійна освіта –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ідеальна підготовка до професійного життя: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вузькоспеціальні компетенції та кваліфікації для здобуття професії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реальні умови праці (верстати, технології, робоча обстановка)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праці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пiд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час професійного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Переваги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 для підприємств: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Дуальна професійна освіта забезпечує наявність висококваліфікованих кадрів: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компетентні фахівці, які відповідають потребам підприємства (на відміну від претендентів «з вулиці»)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підвищена продуктивність праці (швидка окупність)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 участь суб'єктів економічної діяльності у розробленні освітніх стандартів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внесок у Соціальну відповідальність бізнесу (CSR)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Переваги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Переваги для держави та суспільства: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Взаємна вигода, добробут та соціальна гармонія: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висока продуктивність економіки та праці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гармонізований ринок праці (пропозиція/попит)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соціальна та економічна інтеграція людей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вплив на освітній процес з боку всіх учасників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Виклики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 з погляду учнів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Невідповідність між затребуваними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та доступними місцями навчання (відсутність місць)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 до Дуальної професійної освіти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Посилення професійних вимог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Освіта протягом усього життя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Виклики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 з погляду підприємств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Невідповідність між затребуваними та доступними місцями навчання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(відсутність претендентів)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«Готовність до здобуття професійної освіти»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 людей з обмеженими можливостями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 мігрантів 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Виклики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Виклики з погляду держави та суспільства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Демографічні зміни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Передбачувана нестача кваліфікованих кадрів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Тренд на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академізацію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Регіональні відмінності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Інклюзія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Довідкова інформація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62500" lnSpcReduction="20000"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Цифри та факти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Інформаційний звіт Федерального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інституту професійної освіти (</a:t>
            </a:r>
            <a:r>
              <a:rPr lang="uk-UA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Звіт про професійне навчання (</a:t>
            </a:r>
            <a:r>
              <a:rPr lang="uk-UA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Федеральне статистичне відомство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Statistisches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Bundesamt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sz="2000" noProof="0" dirty="0"/>
              <a:t>BMFTR </a:t>
            </a:r>
            <a:r>
              <a:rPr lang="uk-UA" sz="2000" noProof="0" dirty="0" err="1"/>
              <a:t>Data</a:t>
            </a:r>
            <a:r>
              <a:rPr lang="uk-UA" sz="2000" noProof="0" dirty="0"/>
              <a:t> </a:t>
            </a:r>
            <a:r>
              <a:rPr lang="uk-UA" sz="2000" noProof="0" dirty="0" err="1"/>
              <a:t>Portal</a:t>
            </a:r>
            <a:r>
              <a:rPr lang="uk-UA" sz="2000" noProof="0" dirty="0"/>
              <a:t> (</a:t>
            </a:r>
            <a:r>
              <a:rPr lang="uk-UA" sz="2000" noProof="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de-DE" sz="2000" noProof="0" dirty="0"/>
              <a:t>)</a:t>
            </a:r>
            <a:r>
              <a:rPr lang="uk-UA" sz="2000" noProof="0" dirty="0"/>
              <a:t> </a:t>
            </a:r>
            <a:endParaRPr lang="de-DE" sz="2000" noProof="0" dirty="0"/>
          </a:p>
          <a:p>
            <a:pPr lvl="1"/>
            <a:r>
              <a:rPr lang="uk-UA" sz="2000" dirty="0"/>
              <a:t>BIBB </a:t>
            </a:r>
            <a:r>
              <a:rPr lang="uk-UA" sz="2000" dirty="0" err="1"/>
              <a:t>Report</a:t>
            </a:r>
            <a:r>
              <a:rPr lang="uk-UA" sz="2000" dirty="0"/>
              <a:t> 2/2025 </a:t>
            </a:r>
            <a:r>
              <a:rPr lang="uk-UA" sz="2000" noProof="0" dirty="0"/>
              <a:t>(</a:t>
            </a:r>
            <a:r>
              <a:rPr lang="uk-UA" sz="2000" noProof="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2000" noProof="0" dirty="0"/>
              <a:t>)</a:t>
            </a:r>
            <a:r>
              <a:rPr lang="uk-UA" sz="2000" dirty="0"/>
              <a:t> </a:t>
            </a:r>
            <a:endParaRPr lang="de-DE" sz="2000" dirty="0"/>
          </a:p>
          <a:p>
            <a:pPr lvl="1"/>
            <a:r>
              <a:rPr lang="uk-UA" sz="2000" dirty="0"/>
              <a:t>IAB-</a:t>
            </a:r>
            <a:r>
              <a:rPr lang="uk-UA" sz="2000" dirty="0" err="1"/>
              <a:t>Forum</a:t>
            </a:r>
            <a:r>
              <a:rPr lang="uk-UA" sz="2000" dirty="0"/>
              <a:t> </a:t>
            </a:r>
            <a:r>
              <a:rPr lang="uk-UA" sz="2000" noProof="0" dirty="0"/>
              <a:t>(</a:t>
            </a:r>
            <a:r>
              <a:rPr lang="uk-UA" sz="2000" noProof="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sz="2000" noProof="0" dirty="0"/>
              <a:t>)</a:t>
            </a:r>
            <a:br>
              <a:rPr lang="uk-UA" sz="2000" dirty="0"/>
            </a:b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Освітні стандарти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Брошура Федерального інституту професійної освіти: Правила організації професійного навчання, і звідки вони беруться (</a:t>
            </a:r>
            <a:r>
              <a:rPr lang="uk-UA" noProof="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Зразки правил організації професійного навчання та рамкового навчального плану (Федеральний інститут професійної освіти) (</a:t>
            </a:r>
            <a:r>
              <a:rPr lang="uk-UA" noProof="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Правові документи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професійну освіту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Berufsbildungsgesetz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охорону праці неповнолітніх 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Jugendbeschäftigungsgesetz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тимчасове регулювання нормативних вимог Промислово-торгової палати 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Kammergesetz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тарифні угоди 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Tarifverhandlungsgesetz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про правовий режим підприємств (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Betriebsverfassungsgesetz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(</a:t>
            </a:r>
            <a:r>
              <a:rPr lang="uk-UA" noProof="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57187" lvl="1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Сайти</a:t>
            </a:r>
          </a:p>
          <a:p>
            <a:pPr lvl="1"/>
            <a:r>
              <a:rPr lang="uk-UA" noProof="0" dirty="0"/>
              <a:t>GOVET (</a:t>
            </a:r>
            <a:r>
              <a:rPr lang="uk-UA" noProof="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/>
              <a:t>) </a:t>
            </a:r>
            <a:endParaRPr lang="de-DE" noProof="0" dirty="0"/>
          </a:p>
          <a:p>
            <a:pPr lvl="1"/>
            <a:r>
              <a:rPr lang="uk-UA" noProof="0" dirty="0"/>
              <a:t>BMBFSFJ (</a:t>
            </a:r>
            <a:r>
              <a:rPr lang="uk-UA" noProof="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/>
              <a:t>) </a:t>
            </a:r>
            <a:endParaRPr lang="de-DE" noProof="0" dirty="0"/>
          </a:p>
          <a:p>
            <a:pPr lvl="1"/>
            <a:r>
              <a:rPr lang="uk-UA" noProof="0" dirty="0"/>
              <a:t>BMFTR (</a:t>
            </a:r>
            <a:r>
              <a:rPr lang="uk-UA" noProof="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/>
              <a:t>) </a:t>
            </a:r>
            <a:endParaRPr lang="de-DE" noProof="0" dirty="0"/>
          </a:p>
          <a:p>
            <a:pPr lvl="1"/>
            <a:r>
              <a:rPr lang="uk-UA" noProof="0" dirty="0"/>
              <a:t>Федеральний інститут професійної освіти (BIBB) (</a:t>
            </a:r>
            <a:r>
              <a:rPr lang="uk-UA" noProof="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посилання</a:t>
            </a:r>
            <a:r>
              <a:rPr lang="uk-UA" noProof="0" dirty="0"/>
              <a:t>)</a:t>
            </a:r>
            <a:br>
              <a:rPr lang="de-DE" noProof="0" dirty="0"/>
            </a:b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 додатковими питаннями звертайтесь за посилання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</a:t>
            </a:r>
            <a:r>
              <a:rPr lang="de-DE" noProof="0" dirty="0">
                <a:solidFill>
                  <a:srgbClr val="E27F1C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bibb.de</a:t>
            </a:r>
            <a:r>
              <a:rPr lang="de-DE" noProof="0" dirty="0">
                <a:solidFill>
                  <a:srgbClr val="E27F1C"/>
                </a:solidFill>
              </a:rPr>
              <a:t> </a:t>
            </a:r>
            <a:endParaRPr lang="uk-UA" noProof="0" dirty="0">
              <a:solidFill>
                <a:srgbClr val="E27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noProof="0" dirty="0"/>
              <a:t>GOVET </a:t>
            </a:r>
            <a:r>
              <a:rPr lang="uk-UA" b="1" noProof="0" dirty="0" err="1"/>
              <a:t>at</a:t>
            </a:r>
            <a:r>
              <a:rPr lang="uk-UA" b="1" noProof="0" dirty="0"/>
              <a:t>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882473"/>
            <a:ext cx="11053762" cy="4778552"/>
          </a:xfrm>
        </p:spPr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Оглядово про дуальну професійну освіту 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межах німецької системи професійної освіти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02737" y="1653988"/>
            <a:ext cx="11109838" cy="4007037"/>
            <a:chOff x="602737" y="1653988"/>
            <a:chExt cx="11109838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Ринок праці 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Загальна шкільна освіта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83153" y="3698735"/>
              <a:ext cx="3597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Вища освіта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3831317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Дуальна </a:t>
              </a:r>
              <a:br>
                <a:rPr lang="uk-UA" sz="2400" dirty="0">
                  <a:solidFill>
                    <a:srgbClr val="FFFFFF"/>
                  </a:solidFill>
                </a:rPr>
              </a:br>
              <a:r>
                <a:rPr lang="uk-UA" sz="2400" dirty="0">
                  <a:solidFill>
                    <a:srgbClr val="FFFFFF"/>
                  </a:solidFill>
                </a:rPr>
                <a:t>професійна освіта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Професійна освіта 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602737" y="3511013"/>
              <a:ext cx="2733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dirty="0">
                  <a:solidFill>
                    <a:srgbClr val="FFFFFF"/>
                  </a:solidFill>
                </a:rPr>
                <a:t>Тільки на базі професійної школи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7" y="1052513"/>
            <a:ext cx="1128204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Учасники: особи, які отримують професійну </a:t>
            </a:r>
            <a:b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освіту («учні»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1,22 млн учнів щорічно 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32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визнаним професіям </a:t>
            </a:r>
          </a:p>
          <a:p>
            <a:pPr lvl="1"/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означає: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5 % від усіх фактично зайнятих </a:t>
            </a:r>
            <a:r>
              <a:rPr lang="uk-UA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осiб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складають учні </a:t>
            </a:r>
          </a:p>
          <a:p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uk-UA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38925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Учасники: роботодавці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1688" lvl="1" indent="-34925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щорічно професійна освіта здійснюється на базі приблизно 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18,7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% усіх підприємств, працівники яких підлягають обов'язковому соціальному страхуванню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(приблизно 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369 800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із 2,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млн)</a:t>
            </a:r>
          </a:p>
          <a:p>
            <a:pPr marL="801688" lvl="1" indent="-34925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 приблизно 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475 950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нових учнів на рік </a:t>
            </a:r>
          </a:p>
          <a:p>
            <a:pPr marL="801688" lvl="1" indent="-349250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de-DE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% з них після завершення навчання працюють на тому підприємстві, на якому вони здобули професійну освіту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44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Рамкові умови професійної освіти забезпечуються суб'єктами економічної діяльності, соціальними партнерами та державою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Соціальні партнери (асоціації працівників та роботодавців)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 </a:t>
            </a:r>
          </a:p>
          <a:p>
            <a:pPr marL="0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Палати та соціальні партнери: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визначають та перевіряють зміст освітньої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програми на підприємстві</a:t>
            </a:r>
          </a:p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Держава: 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надає законодавчі рамкові умови та ресурси для шкільної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професійної освіти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Інститути: палати як компетентна інстанція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588" indent="0">
              <a:buNone/>
            </a:pPr>
            <a:endParaRPr lang="uk-UA" b="1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здійснюють нагляд та контроль щодо професійної освіти на підприємствах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атестують викладацький склад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організовують проведення іспитів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проводять інформаційні заходи та консультації 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/>
              <a:t>Основи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Інститути: </a:t>
            </a:r>
            <a:r>
              <a:rPr lang="uk-UA" b="1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соцiальнi</a:t>
            </a:r>
            <a:r>
              <a:rPr lang="uk-UA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партнери</a:t>
            </a:r>
          </a:p>
          <a:p>
            <a:pPr marL="0" indent="0">
              <a:buNone/>
            </a:pP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Профспілки та асоціації роботодавців узгоджують між собою та з державою відповідні </a:t>
            </a:r>
            <a:r>
              <a:rPr lang="uk-UA" u="sng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стандарти щодо виробничої частини професійної освіти</a:t>
            </a: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uk-UA" u="sng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uk-UA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зміст освітньої програми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оплата праці у період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професійного навчання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контроль професійного </a:t>
            </a:r>
            <a:b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навчання на підприємстві</a:t>
            </a:r>
          </a:p>
          <a:p>
            <a:pPr lvl="1"/>
            <a:r>
              <a:rPr lang="uk-UA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участь в екзаменаційній комісії </a:t>
            </a:r>
          </a:p>
          <a:p>
            <a:endParaRPr lang="uk-UA" noProof="0" dirty="0"/>
          </a:p>
          <a:p>
            <a:endParaRPr lang="uk-UA" noProof="0" dirty="0"/>
          </a:p>
          <a:p>
            <a:endParaRPr lang="uk-UA" noProof="0" dirty="0"/>
          </a:p>
          <a:p>
            <a:endParaRPr lang="uk-UA" noProof="0" dirty="0"/>
          </a:p>
          <a:p>
            <a:endParaRPr lang="uk-UA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2911</Words>
  <Application>Microsoft Office PowerPoint</Application>
  <PresentationFormat>Breitbild</PresentationFormat>
  <Paragraphs>514</Paragraphs>
  <Slides>37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Зміст </vt:lpstr>
      <vt:lpstr> </vt:lpstr>
      <vt:lpstr>Основи </vt:lpstr>
      <vt:lpstr>Основи </vt:lpstr>
      <vt:lpstr>Основи </vt:lpstr>
      <vt:lpstr>Основи </vt:lpstr>
      <vt:lpstr>Основи </vt:lpstr>
      <vt:lpstr>Основи</vt:lpstr>
      <vt:lpstr>Основи</vt:lpstr>
      <vt:lpstr>Основи </vt:lpstr>
      <vt:lpstr>Основи </vt:lpstr>
      <vt:lpstr>Основи </vt:lpstr>
      <vt:lpstr>Основи </vt:lpstr>
      <vt:lpstr>Основи </vt:lpstr>
      <vt:lpstr>PowerPoint-Präsentation</vt:lpstr>
      <vt:lpstr>Відправний пункт </vt:lpstr>
      <vt:lpstr>Відправний пункт </vt:lpstr>
      <vt:lpstr>Відправний пункт </vt:lpstr>
      <vt:lpstr>Процес</vt:lpstr>
      <vt:lpstr>Процес</vt:lpstr>
      <vt:lpstr>Процес</vt:lpstr>
      <vt:lpstr>Процес</vt:lpstr>
      <vt:lpstr>Процес</vt:lpstr>
      <vt:lpstr>PowerPoint-Präsentation</vt:lpstr>
      <vt:lpstr>Як працює Дуальна професійна освіта? </vt:lpstr>
      <vt:lpstr>Як працює Дуальна професійна освіта?</vt:lpstr>
      <vt:lpstr>Чому Дуальна професійна освіта успішно функціонує у Німеччині? </vt:lpstr>
      <vt:lpstr>П'ять стовпів професійної освіти </vt:lpstr>
      <vt:lpstr>Переваги </vt:lpstr>
      <vt:lpstr>Переваги </vt:lpstr>
      <vt:lpstr>Переваги </vt:lpstr>
      <vt:lpstr>Виклики </vt:lpstr>
      <vt:lpstr>Виклики </vt:lpstr>
      <vt:lpstr>Виклики </vt:lpstr>
      <vt:lpstr>Довідкова інформація 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89</cp:revision>
  <dcterms:created xsi:type="dcterms:W3CDTF">2020-12-18T10:19:10Z</dcterms:created>
  <dcterms:modified xsi:type="dcterms:W3CDTF">2026-05-18T12:31:36Z</dcterms:modified>
</cp:coreProperties>
</file>