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EEF8"/>
    <a:srgbClr val="008F32"/>
    <a:srgbClr val="6BB4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43"/>
    <p:restoredTop sz="94701"/>
  </p:normalViewPr>
  <p:slideViewPr>
    <p:cSldViewPr snapToGrid="0" snapToObjects="1">
      <p:cViewPr varScale="1">
        <p:scale>
          <a:sx n="79" d="100"/>
          <a:sy n="79" d="100"/>
        </p:scale>
        <p:origin x="11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F5D08-090C-C040-928D-90DCD7ADA17C}" type="datetimeFigureOut">
              <a:rPr lang="de-DE" smtClean="0"/>
              <a:t>01.10.2022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8C5A14-0135-F848-8810-D07C9D09F3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8825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8C5A14-0135-F848-8810-D07C9D09F3BD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7353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8C5A14-0135-F848-8810-D07C9D09F3BD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88340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8C5A14-0135-F848-8810-D07C9D09F3BD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545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8C5A14-0135-F848-8810-D07C9D09F3BD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2200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 descr="Ein Bild, das Platz enthält.&#10;&#10;Automatisch generierte Beschreibung">
            <a:extLst>
              <a:ext uri="{FF2B5EF4-FFF2-40B4-BE49-F238E27FC236}">
                <a16:creationId xmlns:a16="http://schemas.microsoft.com/office/drawing/2014/main" id="{0433F37E-1547-6B79-195B-5F6426821D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7399" y="4229100"/>
            <a:ext cx="8864600" cy="26289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8E8977AD-4DCF-7BE5-8FB0-3B47C29D4E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5338" y="377553"/>
            <a:ext cx="2196662" cy="805443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1D938728-D108-CE9F-5438-058B6D3DC69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2984500" cy="23876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FC0073B2-BC9C-6075-7874-E1F7D23CD3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1" r="320"/>
          <a:stretch/>
        </p:blipFill>
        <p:spPr>
          <a:xfrm>
            <a:off x="5676459" y="1437946"/>
            <a:ext cx="6515539" cy="3048000"/>
          </a:xfrm>
          <a:prstGeom prst="rect">
            <a:avLst/>
          </a:prstGeom>
        </p:spPr>
      </p:pic>
      <p:pic>
        <p:nvPicPr>
          <p:cNvPr id="16" name="Grafik 15" descr="Ein Bild, das Platz enthält.&#10;&#10;Automatisch generierte Beschreibung">
            <a:extLst>
              <a:ext uri="{FF2B5EF4-FFF2-40B4-BE49-F238E27FC236}">
                <a16:creationId xmlns:a16="http://schemas.microsoft.com/office/drawing/2014/main" id="{D3E09946-E6F7-5FB5-8FC8-71C75305AF4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2" y="2387600"/>
            <a:ext cx="8763000" cy="34163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0E24430-F5D4-5247-B205-3A7038DB4E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0504" y="2430162"/>
            <a:ext cx="6865886" cy="2009746"/>
          </a:xfrm>
        </p:spPr>
        <p:txBody>
          <a:bodyPr anchor="b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20A4042-6639-DA49-8695-03A5DCAEA0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0504" y="4531983"/>
            <a:ext cx="6865886" cy="1292168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pic>
        <p:nvPicPr>
          <p:cNvPr id="18" name="Grafik 17" descr="Ein Bild, das Text, Vektorgrafiken enthält.&#10;&#10;Automatisch generierte Beschreibung">
            <a:extLst>
              <a:ext uri="{FF2B5EF4-FFF2-40B4-BE49-F238E27FC236}">
                <a16:creationId xmlns:a16="http://schemas.microsoft.com/office/drawing/2014/main" id="{5948F2FF-AA7A-BF8A-42B6-592AFA96C4AA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468758" y="2644860"/>
            <a:ext cx="4406900" cy="261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246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0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798AAB-3F16-494D-B104-3A451F647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00" y="467999"/>
            <a:ext cx="9046800" cy="871200"/>
          </a:xfrm>
        </p:spPr>
        <p:txBody>
          <a:bodyPr/>
          <a:lstStyle>
            <a:lvl1pPr>
              <a:defRPr>
                <a:solidFill>
                  <a:srgbClr val="008F32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182B1F4-A507-524A-B617-CA90BA3C3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999" y="1706400"/>
            <a:ext cx="10976400" cy="4152533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979998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966B54-7111-3545-8DCE-C2A015162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ED646B1-5971-B949-9F1C-28155ACEB1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9558" y="1706400"/>
            <a:ext cx="5098112" cy="4015670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5936947A-998D-E646-B409-BC7AC51EB4D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63376" y="1706400"/>
            <a:ext cx="5098112" cy="4015670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853644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4E1EBC-C9B9-5C4A-9A12-C34E2E34B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914502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 (Logo onl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7306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b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46471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photo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2164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2044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6E9E0F0-9A83-E699-1619-0DB3211A2052}"/>
              </a:ext>
            </a:extLst>
          </p:cNvPr>
          <p:cNvSpPr/>
          <p:nvPr userDrawn="1"/>
        </p:nvSpPr>
        <p:spPr>
          <a:xfrm>
            <a:off x="0" y="5943599"/>
            <a:ext cx="12192000" cy="914400"/>
          </a:xfrm>
          <a:prstGeom prst="rect">
            <a:avLst/>
          </a:prstGeom>
          <a:solidFill>
            <a:srgbClr val="DBEE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2" name="Grafik 11" descr="Ein Bild, das Text, Vektorgrafiken enthält.&#10;&#10;Automatisch generierte Beschreibung">
            <a:extLst>
              <a:ext uri="{FF2B5EF4-FFF2-40B4-BE49-F238E27FC236}">
                <a16:creationId xmlns:a16="http://schemas.microsoft.com/office/drawing/2014/main" id="{672B8880-844E-3DEC-E9BE-979160008CA8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86043" y="5491151"/>
            <a:ext cx="1759789" cy="1044716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2B3876C4-F625-96B4-3F74-147CDC965EB5}"/>
              </a:ext>
            </a:extLst>
          </p:cNvPr>
          <p:cNvSpPr/>
          <p:nvPr userDrawn="1"/>
        </p:nvSpPr>
        <p:spPr>
          <a:xfrm>
            <a:off x="0" y="-1"/>
            <a:ext cx="12192000" cy="467700"/>
          </a:xfrm>
          <a:prstGeom prst="rect">
            <a:avLst/>
          </a:prstGeom>
          <a:solidFill>
            <a:srgbClr val="DBEE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77766A1-0820-8C4C-B37C-81745ABD7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558" y="467699"/>
            <a:ext cx="8863353" cy="87090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00D0FA8-B299-E049-B331-07FC9268D1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9557" y="1706253"/>
            <a:ext cx="10976400" cy="40818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5A03409-133F-D208-F9EE-A49CC4F10894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0" y="467699"/>
            <a:ext cx="647700" cy="8382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9DF1B3FB-53DB-49B2-968C-66AA8C986010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299700" y="-1"/>
            <a:ext cx="1892300" cy="15875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C64D410F-921A-1373-53B1-4AACA23C6078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9995338" y="5933090"/>
            <a:ext cx="2196662" cy="924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91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1" r:id="rId6"/>
    <p:sldLayoutId id="2147483658" r:id="rId7"/>
    <p:sldLayoutId id="2147483656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8F3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6BB41D"/>
        </a:buClr>
        <a:buFont typeface="Systemschrift Normal"/>
        <a:buChar char="‣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6BB41D"/>
        </a:buClr>
        <a:buFont typeface="Systemschrift Normal"/>
        <a:buChar char="‣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4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6BB41D"/>
        </a:buClr>
        <a:buFont typeface="Systemschrift Normal"/>
        <a:buChar char="‣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6BB41D"/>
        </a:buClr>
        <a:buFont typeface="Systemschrift Normal"/>
        <a:buChar char="‣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376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6BB41D"/>
        </a:buClr>
        <a:buFont typeface="Systemschrift Normal"/>
        <a:buChar char="‣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04" userDrawn="1">
          <p15:clr>
            <a:srgbClr val="F26B43"/>
          </p15:clr>
        </p15:guide>
        <p15:guide id="2" orient="horz" pos="1162" userDrawn="1">
          <p15:clr>
            <a:srgbClr val="F26B43"/>
          </p15:clr>
        </p15:guide>
        <p15:guide id="3" pos="7157" userDrawn="1">
          <p15:clr>
            <a:srgbClr val="F26B43"/>
          </p15:clr>
        </p15:guide>
        <p15:guide id="4" orient="horz" pos="3935" userDrawn="1">
          <p15:clr>
            <a:srgbClr val="F26B43"/>
          </p15:clr>
        </p15:guide>
        <p15:guide id="5" orient="horz" pos="980" userDrawn="1">
          <p15:clr>
            <a:srgbClr val="F26B43"/>
          </p15:clr>
        </p15:guide>
        <p15:guide id="6" pos="749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EF6817-FE2A-AA41-81FE-29A994FBAE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0504" y="2394409"/>
            <a:ext cx="6865886" cy="3403076"/>
          </a:xfrm>
        </p:spPr>
        <p:txBody>
          <a:bodyPr anchor="ctr" anchorCtr="0"/>
          <a:lstStyle/>
          <a:p>
            <a:r>
              <a:rPr lang="de-DE" dirty="0"/>
              <a:t>Plastik und die 3 </a:t>
            </a:r>
            <a:r>
              <a:rPr lang="de-DE" dirty="0" err="1"/>
              <a:t>Rs</a:t>
            </a:r>
            <a:r>
              <a:rPr lang="de-DE" dirty="0"/>
              <a:t>:</a:t>
            </a:r>
            <a:br>
              <a:rPr lang="de-DE" dirty="0"/>
            </a:br>
            <a:r>
              <a:rPr lang="de-DE" dirty="0" err="1"/>
              <a:t>Reduzieren,wieder-vewenden</a:t>
            </a:r>
            <a:r>
              <a:rPr lang="de-DE" dirty="0"/>
              <a:t> und recyclen</a:t>
            </a:r>
            <a:endParaRPr lang="de-DE" sz="2400" b="0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9A6844F-09A8-184E-9152-2C75C1004A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42371" y="5934269"/>
            <a:ext cx="7548575" cy="755162"/>
          </a:xfrm>
        </p:spPr>
        <p:txBody>
          <a:bodyPr/>
          <a:lstStyle/>
          <a:p>
            <a:pPr algn="r"/>
            <a:r>
              <a:rPr lang="en-US" b="1" dirty="0"/>
              <a:t> 3 Rs und die </a:t>
            </a:r>
            <a:r>
              <a:rPr lang="en-US" b="1" dirty="0" err="1"/>
              <a:t>Produkte</a:t>
            </a:r>
            <a:r>
              <a:rPr lang="en-US" b="1" dirty="0"/>
              <a:t> der Zukunft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233254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14">
            <a:extLst>
              <a:ext uri="{FF2B5EF4-FFF2-40B4-BE49-F238E27FC236}">
                <a16:creationId xmlns:a16="http://schemas.microsoft.com/office/drawing/2014/main" id="{E1DAED24-A679-C946-81FE-A15DBBD2E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Reduzieren (</a:t>
            </a:r>
            <a:r>
              <a:rPr lang="de-DE" dirty="0" err="1"/>
              <a:t>reduce</a:t>
            </a:r>
            <a:r>
              <a:rPr lang="de-DE" dirty="0"/>
              <a:t>)</a:t>
            </a:r>
          </a:p>
        </p:txBody>
      </p:sp>
      <p:sp>
        <p:nvSpPr>
          <p:cNvPr id="16" name="Inhaltsplatzhalter 15">
            <a:extLst>
              <a:ext uri="{FF2B5EF4-FFF2-40B4-BE49-F238E27FC236}">
                <a16:creationId xmlns:a16="http://schemas.microsoft.com/office/drawing/2014/main" id="{DA603322-36D1-C448-8925-6C645D80D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de-DE" dirty="0">
                <a:effectLst/>
                <a:latin typeface="Segoe UI Web (West European)"/>
              </a:rPr>
              <a:t>"</a:t>
            </a:r>
            <a:r>
              <a:rPr lang="de-DE" dirty="0"/>
              <a:t>Reduzieren" bedeutet, die Menge an Dingen, die wir wegwerfen, zu begrenzen. </a:t>
            </a:r>
            <a:r>
              <a:rPr lang="en-US" dirty="0"/>
              <a:t> </a:t>
            </a:r>
          </a:p>
          <a:p>
            <a:pPr marL="0" indent="0" algn="l">
              <a:buNone/>
            </a:pPr>
            <a:r>
              <a:rPr lang="en-US" b="0" i="0" dirty="0">
                <a:effectLst/>
              </a:rPr>
              <a:t>Was </a:t>
            </a:r>
            <a:r>
              <a:rPr lang="en-US" b="0" i="0" dirty="0" err="1">
                <a:effectLst/>
              </a:rPr>
              <a:t>ist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eurer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Meinung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nach</a:t>
            </a:r>
            <a:r>
              <a:rPr lang="en-US" b="0" i="0" dirty="0">
                <a:effectLst/>
              </a:rPr>
              <a:t> der </a:t>
            </a:r>
            <a:r>
              <a:rPr lang="en-US" b="0" i="0" dirty="0" err="1">
                <a:effectLst/>
              </a:rPr>
              <a:t>effektivste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Weg</a:t>
            </a:r>
            <a:r>
              <a:rPr lang="en-US" b="0" i="0" dirty="0">
                <a:effectLst/>
              </a:rPr>
              <a:t>, um </a:t>
            </a:r>
            <a:r>
              <a:rPr lang="en-US" b="0" i="0" dirty="0" err="1">
                <a:effectLst/>
              </a:rPr>
              <a:t>Abfall</a:t>
            </a:r>
            <a:r>
              <a:rPr lang="en-US" b="0" i="0" dirty="0">
                <a:effectLst/>
              </a:rPr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vermeiden</a:t>
            </a:r>
            <a:r>
              <a:rPr lang="en-US" dirty="0"/>
              <a:t>? </a:t>
            </a:r>
            <a:endParaRPr lang="en-US" b="0" i="0" dirty="0">
              <a:effectLst/>
            </a:endParaRPr>
          </a:p>
          <a:p>
            <a:pPr marL="457200" indent="-457200" algn="l">
              <a:buFont typeface="+mj-lt"/>
              <a:buAutoNum type="alphaLcPeriod"/>
            </a:pPr>
            <a:r>
              <a:rPr lang="en-US" dirty="0" err="1"/>
              <a:t>Papiertüten</a:t>
            </a:r>
            <a:r>
              <a:rPr lang="en-US" dirty="0"/>
              <a:t> </a:t>
            </a:r>
            <a:r>
              <a:rPr lang="en-US" dirty="0" err="1"/>
              <a:t>verwenden</a:t>
            </a:r>
            <a:endParaRPr lang="en-US" b="0" i="0" dirty="0">
              <a:effectLst/>
            </a:endParaRPr>
          </a:p>
          <a:p>
            <a:pPr marL="457200" indent="-457200" algn="l">
              <a:buFont typeface="+mj-lt"/>
              <a:buAutoNum type="alphaLcPeriod"/>
            </a:pPr>
            <a:r>
              <a:rPr lang="en-US" dirty="0"/>
              <a:t>Gar </a:t>
            </a:r>
            <a:r>
              <a:rPr lang="en-US" dirty="0" err="1"/>
              <a:t>nicht</a:t>
            </a:r>
            <a:r>
              <a:rPr lang="en-US" dirty="0"/>
              <a:t> erst </a:t>
            </a:r>
            <a:r>
              <a:rPr lang="en-US" dirty="0" err="1"/>
              <a:t>Abfall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produzieren</a:t>
            </a:r>
            <a:r>
              <a:rPr lang="en-US" dirty="0"/>
              <a:t>!</a:t>
            </a:r>
          </a:p>
          <a:p>
            <a:pPr marL="457200" indent="-457200" algn="l">
              <a:buFont typeface="+mj-lt"/>
              <a:buAutoNum type="alphaLcPeriod"/>
            </a:pPr>
            <a:r>
              <a:rPr lang="en-US" dirty="0" err="1"/>
              <a:t>Biologisch</a:t>
            </a:r>
            <a:r>
              <a:rPr lang="en-US" dirty="0"/>
              <a:t> </a:t>
            </a:r>
            <a:r>
              <a:rPr lang="en-US" dirty="0" err="1"/>
              <a:t>abbaubare</a:t>
            </a:r>
            <a:r>
              <a:rPr lang="en-US" dirty="0"/>
              <a:t> </a:t>
            </a:r>
            <a:r>
              <a:rPr lang="en-US" dirty="0" err="1"/>
              <a:t>Tüten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verwenden</a:t>
            </a:r>
            <a:endParaRPr lang="en-US" b="0" i="0" dirty="0">
              <a:effectLst/>
            </a:endParaRP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5C46BFD-F403-734F-A967-47213629D19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75413"/>
            <a:ext cx="409575" cy="363537"/>
          </a:xfrm>
          <a:prstGeom prst="rect">
            <a:avLst/>
          </a:prstGeom>
        </p:spPr>
        <p:txBody>
          <a:bodyPr/>
          <a:lstStyle/>
          <a:p>
            <a:pPr algn="l"/>
            <a:fld id="{62165B04-20C0-2047-8B05-FEB9ACC29ABC}" type="slidenum">
              <a:rPr lang="de-DE" smtClean="0"/>
              <a:pPr algn="l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83709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14">
            <a:extLst>
              <a:ext uri="{FF2B5EF4-FFF2-40B4-BE49-F238E27FC236}">
                <a16:creationId xmlns:a16="http://schemas.microsoft.com/office/drawing/2014/main" id="{E1DAED24-A679-C946-81FE-A15DBBD2E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Reduzieren</a:t>
            </a:r>
            <a:endParaRPr lang="de-DE" dirty="0"/>
          </a:p>
        </p:txBody>
      </p:sp>
      <p:sp>
        <p:nvSpPr>
          <p:cNvPr id="16" name="Inhaltsplatzhalter 15">
            <a:extLst>
              <a:ext uri="{FF2B5EF4-FFF2-40B4-BE49-F238E27FC236}">
                <a16:creationId xmlns:a16="http://schemas.microsoft.com/office/drawing/2014/main" id="{DA603322-36D1-C448-8925-6C645D80D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Wie </a:t>
            </a:r>
            <a:r>
              <a:rPr lang="en-US" dirty="0" err="1"/>
              <a:t>können</a:t>
            </a:r>
            <a:r>
              <a:rPr lang="en-US" dirty="0"/>
              <a:t> </a:t>
            </a:r>
            <a:r>
              <a:rPr lang="en-US" dirty="0" err="1"/>
              <a:t>wir</a:t>
            </a:r>
            <a:r>
              <a:rPr lang="en-US" dirty="0"/>
              <a:t> den </a:t>
            </a:r>
            <a:r>
              <a:rPr lang="en-US" dirty="0" err="1"/>
              <a:t>Plastikverbrauch</a:t>
            </a:r>
            <a:r>
              <a:rPr lang="en-US" dirty="0"/>
              <a:t> </a:t>
            </a:r>
            <a:r>
              <a:rPr lang="en-US" dirty="0" err="1"/>
              <a:t>eindämmen</a:t>
            </a:r>
            <a:r>
              <a:rPr lang="en-US" dirty="0"/>
              <a:t>? </a:t>
            </a:r>
          </a:p>
          <a:p>
            <a:r>
              <a:rPr lang="en-US" dirty="0" err="1"/>
              <a:t>Verwende</a:t>
            </a:r>
            <a:r>
              <a:rPr lang="en-US" dirty="0"/>
              <a:t> </a:t>
            </a:r>
            <a:r>
              <a:rPr lang="en-US" dirty="0" err="1"/>
              <a:t>deine</a:t>
            </a:r>
            <a:r>
              <a:rPr lang="en-US" dirty="0"/>
              <a:t> </a:t>
            </a:r>
            <a:r>
              <a:rPr lang="en-US" dirty="0" err="1"/>
              <a:t>eigenen</a:t>
            </a:r>
            <a:r>
              <a:rPr lang="en-US" dirty="0"/>
              <a:t> </a:t>
            </a:r>
            <a:r>
              <a:rPr lang="en-US" dirty="0" err="1"/>
              <a:t>Einkaufstaschen</a:t>
            </a:r>
            <a:endParaRPr lang="en-US" b="0" i="0" dirty="0">
              <a:effectLst/>
            </a:endParaRPr>
          </a:p>
          <a:p>
            <a:r>
              <a:rPr lang="en-US" b="0" i="0" dirty="0" err="1">
                <a:effectLst/>
              </a:rPr>
              <a:t>Verwende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wiederverwendbare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Trinkflaschen</a:t>
            </a:r>
            <a:r>
              <a:rPr lang="en-US" b="0" i="0" dirty="0">
                <a:effectLst/>
              </a:rPr>
              <a:t>, </a:t>
            </a:r>
            <a:r>
              <a:rPr lang="en-US" b="0" i="0" dirty="0" err="1">
                <a:effectLst/>
              </a:rPr>
              <a:t>Trinkbehälter</a:t>
            </a:r>
            <a:r>
              <a:rPr lang="en-US" b="0" i="0" dirty="0">
                <a:effectLst/>
              </a:rPr>
              <a:t> und </a:t>
            </a:r>
            <a:r>
              <a:rPr lang="en-US" b="0" i="0" dirty="0" err="1">
                <a:effectLst/>
              </a:rPr>
              <a:t>Vesperboxen</a:t>
            </a:r>
            <a:endParaRPr lang="en-US" b="0" i="0" dirty="0">
              <a:effectLst/>
            </a:endParaRPr>
          </a:p>
          <a:p>
            <a:r>
              <a:rPr lang="en-US" b="0" i="0" dirty="0" err="1">
                <a:effectLst/>
              </a:rPr>
              <a:t>Verwende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keine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Einwegstrohhalme</a:t>
            </a:r>
            <a:r>
              <a:rPr lang="en-US" b="0" i="0" dirty="0">
                <a:effectLst/>
              </a:rPr>
              <a:t> und </a:t>
            </a:r>
            <a:r>
              <a:rPr lang="en-US" b="0" i="0" dirty="0" err="1">
                <a:effectLst/>
              </a:rPr>
              <a:t>Einwegbesteck</a:t>
            </a:r>
            <a:endParaRPr lang="en-US" b="0" i="0" dirty="0">
              <a:effectLst/>
            </a:endParaRPr>
          </a:p>
          <a:p>
            <a:r>
              <a:rPr lang="en-US" b="0" i="0" dirty="0" err="1">
                <a:effectLst/>
              </a:rPr>
              <a:t>Verwende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keine</a:t>
            </a:r>
            <a:r>
              <a:rPr lang="en-US" b="0" i="0" dirty="0">
                <a:effectLst/>
              </a:rPr>
              <a:t> </a:t>
            </a:r>
            <a:r>
              <a:rPr lang="en-US" dirty="0" err="1"/>
              <a:t>Plastiktüten</a:t>
            </a:r>
            <a:r>
              <a:rPr lang="en-US" dirty="0"/>
              <a:t> oder </a:t>
            </a:r>
            <a:r>
              <a:rPr lang="en-US" dirty="0" err="1"/>
              <a:t>Platiktaschen</a:t>
            </a:r>
            <a:endParaRPr lang="en-US" b="0" i="0" dirty="0">
              <a:effectLst/>
            </a:endParaRPr>
          </a:p>
          <a:p>
            <a:r>
              <a:rPr lang="en-US" b="0" i="0" dirty="0" err="1">
                <a:effectLst/>
              </a:rPr>
              <a:t>Bewahre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Essensreste</a:t>
            </a:r>
            <a:r>
              <a:rPr lang="en-US" b="0" i="0" dirty="0">
                <a:effectLst/>
              </a:rPr>
              <a:t> in </a:t>
            </a:r>
            <a:r>
              <a:rPr lang="en-US" b="0" i="0" dirty="0" err="1">
                <a:effectLst/>
              </a:rPr>
              <a:t>Gläsern</a:t>
            </a:r>
            <a:r>
              <a:rPr lang="en-US" b="0" i="0" dirty="0">
                <a:effectLst/>
              </a:rPr>
              <a:t> auf</a:t>
            </a:r>
          </a:p>
          <a:p>
            <a:r>
              <a:rPr lang="de-DE" dirty="0"/>
              <a:t>Teile deine Tipps mit Familie und Freunden</a:t>
            </a:r>
          </a:p>
          <a:p>
            <a:r>
              <a:rPr lang="en-US" dirty="0"/>
              <a:t>…</a:t>
            </a:r>
            <a:endParaRPr lang="en-US" b="0" i="0" dirty="0">
              <a:effectLst/>
            </a:endParaRP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5C46BFD-F403-734F-A967-47213629D19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75413"/>
            <a:ext cx="409575" cy="363537"/>
          </a:xfrm>
          <a:prstGeom prst="rect">
            <a:avLst/>
          </a:prstGeom>
        </p:spPr>
        <p:txBody>
          <a:bodyPr/>
          <a:lstStyle/>
          <a:p>
            <a:pPr algn="l"/>
            <a:fld id="{62165B04-20C0-2047-8B05-FEB9ACC29ABC}" type="slidenum">
              <a:rPr lang="de-DE" smtClean="0"/>
              <a:pPr algn="l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009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14">
            <a:extLst>
              <a:ext uri="{FF2B5EF4-FFF2-40B4-BE49-F238E27FC236}">
                <a16:creationId xmlns:a16="http://schemas.microsoft.com/office/drawing/2014/main" id="{E1DAED24-A679-C946-81FE-A15DBBD2E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558" y="700476"/>
            <a:ext cx="8863353" cy="870907"/>
          </a:xfrm>
        </p:spPr>
        <p:txBody>
          <a:bodyPr/>
          <a:lstStyle/>
          <a:p>
            <a:r>
              <a:rPr lang="de-DE" dirty="0"/>
              <a:t>Wiederverwenden (</a:t>
            </a:r>
            <a:r>
              <a:rPr lang="de-DE" dirty="0" err="1"/>
              <a:t>reuse</a:t>
            </a:r>
            <a:r>
              <a:rPr lang="de-DE" dirty="0"/>
              <a:t>)
</a:t>
            </a:r>
          </a:p>
        </p:txBody>
      </p:sp>
      <p:sp>
        <p:nvSpPr>
          <p:cNvPr id="16" name="Inhaltsplatzhalter 15">
            <a:extLst>
              <a:ext uri="{FF2B5EF4-FFF2-40B4-BE49-F238E27FC236}">
                <a16:creationId xmlns:a16="http://schemas.microsoft.com/office/drawing/2014/main" id="{DA603322-36D1-C448-8925-6C645D80DF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"Wiederverwenden" bedeutet, Dinge  erneut zu verwenden, anstatt sie wegzuwerfen.
</a:t>
            </a:r>
          </a:p>
          <a:p>
            <a:r>
              <a:rPr lang="en-US" b="0" i="0" dirty="0" err="1">
                <a:effectLst/>
              </a:rPr>
              <a:t>Überlegt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wie</a:t>
            </a:r>
            <a:r>
              <a:rPr lang="en-US" b="0" i="0" dirty="0">
                <a:effectLst/>
              </a:rPr>
              <a:t> man </a:t>
            </a:r>
            <a:r>
              <a:rPr lang="en-US" b="0" i="0" dirty="0" err="1">
                <a:effectLst/>
              </a:rPr>
              <a:t>Trinkflaschen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aus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Plastik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wiederverwenden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könnte</a:t>
            </a:r>
            <a:r>
              <a:rPr lang="en-US" b="0" i="0" dirty="0">
                <a:effectLst/>
              </a:rPr>
              <a:t>.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5C46BFD-F403-734F-A967-47213629D19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75413"/>
            <a:ext cx="409575" cy="363537"/>
          </a:xfrm>
          <a:prstGeom prst="rect">
            <a:avLst/>
          </a:prstGeom>
        </p:spPr>
        <p:txBody>
          <a:bodyPr/>
          <a:lstStyle/>
          <a:p>
            <a:pPr algn="l"/>
            <a:fld id="{62165B04-20C0-2047-8B05-FEB9ACC29ABC}" type="slidenum">
              <a:rPr lang="de-DE" smtClean="0"/>
              <a:pPr algn="l"/>
              <a:t>4</a:t>
            </a:fld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B06045C-D356-39CF-3E50-39AAD11D8D62}"/>
              </a:ext>
            </a:extLst>
          </p:cNvPr>
          <p:cNvSpPr txBox="1"/>
          <p:nvPr/>
        </p:nvSpPr>
        <p:spPr>
          <a:xfrm>
            <a:off x="9114717" y="5247116"/>
            <a:ext cx="2686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chemeClr val="bg1">
                    <a:lumMod val="85000"/>
                  </a:schemeClr>
                </a:solidFill>
              </a:rPr>
              <a:t>Photo</a:t>
            </a:r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de-DE" dirty="0" err="1">
                <a:solidFill>
                  <a:schemeClr val="bg1">
                    <a:lumMod val="85000"/>
                  </a:schemeClr>
                </a:solidFill>
              </a:rPr>
              <a:t>by</a:t>
            </a:r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de-DE" dirty="0" err="1">
                <a:solidFill>
                  <a:schemeClr val="bg1">
                    <a:lumMod val="85000"/>
                  </a:schemeClr>
                </a:solidFill>
              </a:rPr>
              <a:t>Stux</a:t>
            </a:r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 via </a:t>
            </a:r>
            <a:r>
              <a:rPr lang="de-DE" dirty="0" err="1">
                <a:solidFill>
                  <a:schemeClr val="bg1">
                    <a:lumMod val="85000"/>
                  </a:schemeClr>
                </a:solidFill>
              </a:rPr>
              <a:t>Pixabay</a:t>
            </a:r>
            <a:endParaRPr lang="de-DE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7" name="Inhaltsplatzhalter 6" descr="Ein Bild, das drinnen enthält.&#10;&#10;Automatisch generierte Beschreibung">
            <a:extLst>
              <a:ext uri="{FF2B5EF4-FFF2-40B4-BE49-F238E27FC236}">
                <a16:creationId xmlns:a16="http://schemas.microsoft.com/office/drawing/2014/main" id="{77791F16-017C-5F12-9629-89C21C887E6B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264332" y="1706401"/>
            <a:ext cx="5313379" cy="35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37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14">
            <a:extLst>
              <a:ext uri="{FF2B5EF4-FFF2-40B4-BE49-F238E27FC236}">
                <a16:creationId xmlns:a16="http://schemas.microsoft.com/office/drawing/2014/main" id="{E1DAED24-A679-C946-81FE-A15DBBD2E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558" y="700476"/>
            <a:ext cx="8863353" cy="870907"/>
          </a:xfrm>
        </p:spPr>
        <p:txBody>
          <a:bodyPr/>
          <a:lstStyle/>
          <a:p>
            <a:r>
              <a:rPr lang="de-DE" dirty="0"/>
              <a:t>Recyceln (recycle)
</a:t>
            </a:r>
          </a:p>
        </p:txBody>
      </p:sp>
      <p:sp>
        <p:nvSpPr>
          <p:cNvPr id="16" name="Inhaltsplatzhalter 15">
            <a:extLst>
              <a:ext uri="{FF2B5EF4-FFF2-40B4-BE49-F238E27FC236}">
                <a16:creationId xmlns:a16="http://schemas.microsoft.com/office/drawing/2014/main" id="{DA603322-36D1-C448-8925-6C645D80DF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"Recyceln" bedeutet, ein Produkt, das nicht mehr verwendet werden kann, zum Recyclen zu bringen, es zu zerlegen und zu etwas Neuem zu verarbeiten.
</a:t>
            </a:r>
            <a:endParaRPr lang="en-US" dirty="0"/>
          </a:p>
          <a:p>
            <a:r>
              <a:rPr lang="de-DE" dirty="0"/>
              <a:t>Was könnt ihr tun? Denkt an alltägliche Dinge, die ihr tun könnt, um Abfall zu reduzieren, Dinge wiederzuverwenden und zu recyceln!
</a:t>
            </a:r>
            <a:endParaRPr lang="en-US" b="0" i="0" dirty="0">
              <a:solidFill>
                <a:srgbClr val="323232"/>
              </a:solidFill>
              <a:effectLst/>
              <a:latin typeface="H5PDroidSans"/>
            </a:endParaRPr>
          </a:p>
          <a:p>
            <a:pPr algn="l"/>
            <a:endParaRPr lang="en-US" b="0" i="0" dirty="0">
              <a:solidFill>
                <a:srgbClr val="323232"/>
              </a:solidFill>
              <a:effectLst/>
              <a:latin typeface="H5PDroidSans"/>
            </a:endParaRP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5C46BFD-F403-734F-A967-47213629D19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75413"/>
            <a:ext cx="409575" cy="363537"/>
          </a:xfrm>
          <a:prstGeom prst="rect">
            <a:avLst/>
          </a:prstGeom>
        </p:spPr>
        <p:txBody>
          <a:bodyPr/>
          <a:lstStyle/>
          <a:p>
            <a:pPr algn="l"/>
            <a:fld id="{62165B04-20C0-2047-8B05-FEB9ACC29ABC}" type="slidenum">
              <a:rPr lang="de-DE" smtClean="0"/>
              <a:pPr algn="l"/>
              <a:t>5</a:t>
            </a:fld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7DF3828-45BB-F6F8-FB53-D99B6A7D5B19}"/>
              </a:ext>
            </a:extLst>
          </p:cNvPr>
          <p:cNvSpPr txBox="1"/>
          <p:nvPr/>
        </p:nvSpPr>
        <p:spPr>
          <a:xfrm>
            <a:off x="8481957" y="5537404"/>
            <a:ext cx="3291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>
                    <a:lumMod val="85000"/>
                  </a:schemeClr>
                </a:solidFill>
              </a:rPr>
              <a:t>FreeImages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 Recycle by Jay Lopez</a:t>
            </a:r>
            <a:endParaRPr lang="de-DE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6" name="Inhaltsplatzhalter 5" descr="Ein Bild, das Essen, Stück, Rahm, Schokolade enthält.&#10;&#10;Automatisch generierte Beschreibung">
            <a:extLst>
              <a:ext uri="{FF2B5EF4-FFF2-40B4-BE49-F238E27FC236}">
                <a16:creationId xmlns:a16="http://schemas.microsoft.com/office/drawing/2014/main" id="{43C2A12E-309A-A521-51BA-1E9A8F29CBFF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751462" y="1706400"/>
            <a:ext cx="4854383" cy="3826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809911"/>
      </p:ext>
    </p:extLst>
  </p:cSld>
  <p:clrMapOvr>
    <a:masterClrMapping/>
  </p:clrMapOvr>
</p:sld>
</file>

<file path=ppt/theme/theme1.xml><?xml version="1.0" encoding="utf-8"?>
<a:theme xmlns:a="http://schemas.openxmlformats.org/drawingml/2006/main" name="General Master">
  <a:themeElements>
    <a:clrScheme name="SonSEU">
      <a:dk1>
        <a:srgbClr val="052850"/>
      </a:dk1>
      <a:lt1>
        <a:srgbClr val="FFFFFF"/>
      </a:lt1>
      <a:dk2>
        <a:srgbClr val="6192C0"/>
      </a:dk2>
      <a:lt2>
        <a:srgbClr val="E9F3FF"/>
      </a:lt2>
      <a:accent1>
        <a:srgbClr val="FABB14"/>
      </a:accent1>
      <a:accent2>
        <a:srgbClr val="95C11F"/>
      </a:accent2>
      <a:accent3>
        <a:srgbClr val="EF7D00"/>
      </a:accent3>
      <a:accent4>
        <a:srgbClr val="009ED3"/>
      </a:accent4>
      <a:accent5>
        <a:srgbClr val="B83844"/>
      </a:accent5>
      <a:accent6>
        <a:srgbClr val="2A61A0"/>
      </a:accent6>
      <a:hlink>
        <a:srgbClr val="052850"/>
      </a:hlink>
      <a:folHlink>
        <a:srgbClr val="05285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221</Words>
  <Application>Microsoft Office PowerPoint</Application>
  <PresentationFormat>Breitbild</PresentationFormat>
  <Paragraphs>33</Paragraphs>
  <Slides>5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1" baseType="lpstr">
      <vt:lpstr>Arial</vt:lpstr>
      <vt:lpstr>Calibri</vt:lpstr>
      <vt:lpstr>H5PDroidSans</vt:lpstr>
      <vt:lpstr>Segoe UI Web (West European)</vt:lpstr>
      <vt:lpstr>Systemschrift Normal</vt:lpstr>
      <vt:lpstr>General Master</vt:lpstr>
      <vt:lpstr>Plastik und die 3 Rs: Reduzieren,wieder-vewenden und recyclen</vt:lpstr>
      <vt:lpstr>Reduzieren (reduce)</vt:lpstr>
      <vt:lpstr>Reduzieren</vt:lpstr>
      <vt:lpstr>Wiederverwenden (reuse)
</vt:lpstr>
      <vt:lpstr>Recyceln (recycle)
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Christian Weber</dc:creator>
  <cp:lastModifiedBy>Stefanie Schlunk</cp:lastModifiedBy>
  <cp:revision>79</cp:revision>
  <dcterms:created xsi:type="dcterms:W3CDTF">2021-01-06T08:44:14Z</dcterms:created>
  <dcterms:modified xsi:type="dcterms:W3CDTF">2022-10-01T12:40:45Z</dcterms:modified>
</cp:coreProperties>
</file>