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70" r:id="rId14"/>
    <p:sldId id="271" r:id="rId15"/>
    <p:sldId id="272" r:id="rId16"/>
    <p:sldId id="27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84F"/>
    <a:srgbClr val="007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53"/>
    <p:restoredTop sz="94725"/>
  </p:normalViewPr>
  <p:slideViewPr>
    <p:cSldViewPr snapToGrid="0" snapToObjects="1">
      <p:cViewPr varScale="1">
        <p:scale>
          <a:sx n="58" d="100"/>
          <a:sy n="58" d="100"/>
        </p:scale>
        <p:origin x="67"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2AD893A-10A7-9F93-B704-643DB826A6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0C4206F-C20B-9B38-468B-801E9742E1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6A6F6E-DBE8-D44E-BD30-832D8CD3E4D4}" type="datetimeFigureOut">
              <a:rPr lang="de-DE" smtClean="0"/>
              <a:t>24.07.2024</a:t>
            </a:fld>
            <a:endParaRPr lang="de-DE"/>
          </a:p>
        </p:txBody>
      </p:sp>
      <p:sp>
        <p:nvSpPr>
          <p:cNvPr id="4" name="Fußzeilenplatzhalter 3">
            <a:extLst>
              <a:ext uri="{FF2B5EF4-FFF2-40B4-BE49-F238E27FC236}">
                <a16:creationId xmlns:a16="http://schemas.microsoft.com/office/drawing/2014/main" id="{2315336E-DC37-6956-6BFB-62F0082AB9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E7F448-55CF-B270-7C25-A2D732DC64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028B25-BA85-3645-A775-85C1C395066C}" type="slidenum">
              <a:rPr lang="de-DE" smtClean="0"/>
              <a:t>‹Nr.›</a:t>
            </a:fld>
            <a:endParaRPr lang="de-DE"/>
          </a:p>
        </p:txBody>
      </p:sp>
    </p:spTree>
    <p:extLst>
      <p:ext uri="{BB962C8B-B14F-4D97-AF65-F5344CB8AC3E}">
        <p14:creationId xmlns:p14="http://schemas.microsoft.com/office/powerpoint/2010/main" val="30310828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F5D08-090C-C040-928D-90DCD7ADA17C}" type="datetimeFigureOut">
              <a:rPr lang="de-DE" smtClean="0"/>
              <a:t>24.07.2024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A14-0135-F848-8810-D07C9D09F3BD}" type="slidenum">
              <a:rPr lang="de-DE" smtClean="0"/>
              <a:t>‹Nr.›</a:t>
            </a:fld>
            <a:endParaRPr lang="de-DE"/>
          </a:p>
        </p:txBody>
      </p:sp>
    </p:spTree>
    <p:extLst>
      <p:ext uri="{BB962C8B-B14F-4D97-AF65-F5344CB8AC3E}">
        <p14:creationId xmlns:p14="http://schemas.microsoft.com/office/powerpoint/2010/main" val="22288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641351" y="788906"/>
            <a:ext cx="6353216" cy="2779630"/>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641351" y="3740728"/>
            <a:ext cx="6400718"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634996" y="426993"/>
            <a:ext cx="2600318" cy="1238895"/>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64135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t>Taken </a:t>
            </a:r>
            <a:r>
              <a:rPr lang="de-DE" sz="1600" dirty="0" err="1"/>
              <a:t>from</a:t>
            </a:r>
            <a:br>
              <a:rPr lang="de-DE" sz="1600" dirty="0"/>
            </a:br>
            <a:r>
              <a:rPr lang="de-DE" sz="1600" b="1" dirty="0"/>
              <a:t>AI in STEM Education: </a:t>
            </a:r>
            <a:r>
              <a:rPr lang="de-DE" sz="1600" b="1" dirty="0" err="1"/>
              <a:t>Programming</a:t>
            </a:r>
            <a:r>
              <a:rPr lang="de-DE" sz="1600" b="1" dirty="0"/>
              <a:t> </a:t>
            </a:r>
            <a:r>
              <a:rPr lang="de-DE" sz="1600" b="1" dirty="0" err="1"/>
              <a:t>for</a:t>
            </a:r>
            <a:r>
              <a:rPr lang="de-DE" sz="1600" b="1" dirty="0"/>
              <a:t> </a:t>
            </a:r>
            <a:r>
              <a:rPr lang="de-DE" sz="1600" b="1" dirty="0" err="1"/>
              <a:t>our</a:t>
            </a:r>
            <a:r>
              <a:rPr lang="de-DE" sz="1600" b="1" dirty="0"/>
              <a:t> Future - </a:t>
            </a:r>
            <a:r>
              <a:rPr lang="de-DE" sz="1600" b="1" dirty="0" err="1"/>
              <a:t>Upscaling</a:t>
            </a:r>
            <a:r>
              <a:rPr lang="de-DE" sz="1600" b="1" dirty="0"/>
              <a:t> </a:t>
            </a:r>
            <a:r>
              <a:rPr lang="de-DE" sz="1600" b="1" dirty="0" err="1"/>
              <a:t>good</a:t>
            </a:r>
            <a:r>
              <a:rPr lang="de-DE" sz="1600" b="1" dirty="0"/>
              <a:t> </a:t>
            </a:r>
            <a:r>
              <a:rPr lang="de-DE" sz="1600" b="1" dirty="0" err="1"/>
              <a:t>practices</a:t>
            </a:r>
            <a:endParaRPr lang="de-DE" sz="1600" b="1" dirty="0"/>
          </a:p>
        </p:txBody>
      </p:sp>
    </p:spTree>
    <p:extLst>
      <p:ext uri="{BB962C8B-B14F-4D97-AF65-F5344CB8AC3E}">
        <p14:creationId xmlns:p14="http://schemas.microsoft.com/office/powerpoint/2010/main" val="2475246954"/>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AMAZON">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F1EB589-DD38-1D8A-7042-CF655F93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90413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p:txBody>
          <a:bodyPr/>
          <a:lstStyle>
            <a:lvl1pPr>
              <a:defRPr>
                <a:solidFill>
                  <a:srgbClr val="05284F"/>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999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364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1450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elfolie AMAZON">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641351" y="788906"/>
            <a:ext cx="6353216" cy="2779630"/>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641351" y="3740728"/>
            <a:ext cx="6400718"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27BA3E7C-0435-A762-7E0A-8FAADA0DDD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6949" y="5602261"/>
            <a:ext cx="1180215" cy="933663"/>
          </a:xfrm>
          <a:prstGeom prst="rect">
            <a:avLst/>
          </a:prstGeom>
        </p:spPr>
      </p:pic>
      <p:sp>
        <p:nvSpPr>
          <p:cNvPr id="5" name="Untertitel 2">
            <a:extLst>
              <a:ext uri="{FF2B5EF4-FFF2-40B4-BE49-F238E27FC236}">
                <a16:creationId xmlns:a16="http://schemas.microsoft.com/office/drawing/2014/main" id="{FADBAA11-B3DF-5475-BFDE-A64689D583E6}"/>
              </a:ext>
            </a:extLst>
          </p:cNvPr>
          <p:cNvSpPr txBox="1">
            <a:spLocks/>
          </p:cNvSpPr>
          <p:nvPr userDrawn="1"/>
        </p:nvSpPr>
        <p:spPr>
          <a:xfrm>
            <a:off x="64135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t>Taken </a:t>
            </a:r>
            <a:r>
              <a:rPr lang="de-DE" sz="1600" dirty="0" err="1"/>
              <a:t>from</a:t>
            </a:r>
            <a:br>
              <a:rPr lang="de-DE" sz="1600" dirty="0"/>
            </a:br>
            <a:r>
              <a:rPr lang="de-DE" sz="1600" b="1" dirty="0"/>
              <a:t>AI in STEM Education: </a:t>
            </a:r>
            <a:r>
              <a:rPr lang="de-DE" sz="1600" b="1" dirty="0" err="1"/>
              <a:t>Programming</a:t>
            </a:r>
            <a:r>
              <a:rPr lang="de-DE" sz="1600" b="1" dirty="0"/>
              <a:t> </a:t>
            </a:r>
            <a:r>
              <a:rPr lang="de-DE" sz="1600" b="1" dirty="0" err="1"/>
              <a:t>for</a:t>
            </a:r>
            <a:r>
              <a:rPr lang="de-DE" sz="1600" b="1" dirty="0"/>
              <a:t> </a:t>
            </a:r>
            <a:r>
              <a:rPr lang="de-DE" sz="1600" b="1" dirty="0" err="1"/>
              <a:t>our</a:t>
            </a:r>
            <a:r>
              <a:rPr lang="de-DE" sz="1600" b="1" dirty="0"/>
              <a:t> Future - </a:t>
            </a:r>
            <a:r>
              <a:rPr lang="de-DE" sz="1600" b="1" dirty="0" err="1"/>
              <a:t>Upscaling</a:t>
            </a:r>
            <a:r>
              <a:rPr lang="de-DE" sz="1600" b="1" dirty="0"/>
              <a:t> </a:t>
            </a:r>
            <a:r>
              <a:rPr lang="de-DE" sz="1600" b="1" dirty="0" err="1"/>
              <a:t>good</a:t>
            </a:r>
            <a:r>
              <a:rPr lang="de-DE" sz="1600" b="1" dirty="0"/>
              <a:t> </a:t>
            </a:r>
            <a:r>
              <a:rPr lang="de-DE" sz="1600" b="1" dirty="0" err="1"/>
              <a:t>practices</a:t>
            </a:r>
            <a:endParaRPr lang="de-DE" sz="1600" b="1" dirty="0"/>
          </a:p>
        </p:txBody>
      </p:sp>
      <p:pic>
        <p:nvPicPr>
          <p:cNvPr id="8" name="Grafik 7">
            <a:extLst>
              <a:ext uri="{FF2B5EF4-FFF2-40B4-BE49-F238E27FC236}">
                <a16:creationId xmlns:a16="http://schemas.microsoft.com/office/drawing/2014/main" id="{F923599F-FEFF-4015-9B8A-CD7D579F789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634996" y="426993"/>
            <a:ext cx="2600318" cy="1238895"/>
          </a:xfrm>
          <a:prstGeom prst="rect">
            <a:avLst/>
          </a:prstGeom>
        </p:spPr>
      </p:pic>
    </p:spTree>
    <p:extLst>
      <p:ext uri="{BB962C8B-B14F-4D97-AF65-F5344CB8AC3E}">
        <p14:creationId xmlns:p14="http://schemas.microsoft.com/office/powerpoint/2010/main" val="3365753896"/>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und Inhalt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p:txBody>
          <a:bodyPr/>
          <a:lstStyle>
            <a:lvl1pPr>
              <a:defRPr>
                <a:solidFill>
                  <a:srgbClr val="05284F"/>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5" name="Grafik 4">
            <a:extLst>
              <a:ext uri="{FF2B5EF4-FFF2-40B4-BE49-F238E27FC236}">
                <a16:creationId xmlns:a16="http://schemas.microsoft.com/office/drawing/2014/main" id="{CE28B770-BA3A-CF83-0227-B891150D5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406843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256A14F7-2846-0804-589F-9750C4214B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8644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Nur Titel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pic>
        <p:nvPicPr>
          <p:cNvPr id="3" name="Grafik 2">
            <a:extLst>
              <a:ext uri="{FF2B5EF4-FFF2-40B4-BE49-F238E27FC236}">
                <a16:creationId xmlns:a16="http://schemas.microsoft.com/office/drawing/2014/main" id="{EF5D2716-D1FE-ACE8-87C7-205E54311C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42447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EC10437-E017-6BE3-AD69-46E3FEE13094}"/>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elplatzhalter 1">
            <a:extLst>
              <a:ext uri="{FF2B5EF4-FFF2-40B4-BE49-F238E27FC236}">
                <a16:creationId xmlns:a16="http://schemas.microsoft.com/office/drawing/2014/main" id="{877766A1-0820-8C4C-B37C-81745ABD7E3A}"/>
              </a:ext>
            </a:extLst>
          </p:cNvPr>
          <p:cNvSpPr>
            <a:spLocks noGrp="1"/>
          </p:cNvSpPr>
          <p:nvPr>
            <p:ph type="title"/>
          </p:nvPr>
        </p:nvSpPr>
        <p:spPr>
          <a:xfrm>
            <a:off x="645670" y="400071"/>
            <a:ext cx="7872688" cy="935904"/>
          </a:xfrm>
          <a:prstGeom prst="rect">
            <a:avLst/>
          </a:prstGeom>
        </p:spPr>
        <p:txBody>
          <a:bodyPr vert="horz" lIns="0" tIns="0" rIns="0" bIns="0" rtlCol="0" anchor="ctr"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F00D0FA8-B299-E049-B331-07FC9268D14D}"/>
              </a:ext>
            </a:extLst>
          </p:cNvPr>
          <p:cNvSpPr>
            <a:spLocks noGrp="1"/>
          </p:cNvSpPr>
          <p:nvPr>
            <p:ph type="body" idx="1"/>
          </p:nvPr>
        </p:nvSpPr>
        <p:spPr>
          <a:xfrm>
            <a:off x="655591" y="1603170"/>
            <a:ext cx="10703785" cy="464151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239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lvl1pPr algn="l" defTabSz="914400" rtl="0" eaLnBrk="1" latinLnBrk="0" hangingPunct="1">
        <a:lnSpc>
          <a:spcPct val="90000"/>
        </a:lnSpc>
        <a:spcBef>
          <a:spcPct val="0"/>
        </a:spcBef>
        <a:buNone/>
        <a:defRPr sz="3200" b="1" kern="1200">
          <a:solidFill>
            <a:srgbClr val="05284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3CC00"/>
        </a:buClr>
        <a:buFont typeface="Systemschrift Normal"/>
        <a:buChar char="‣"/>
        <a:defRPr sz="2400" kern="1200">
          <a:solidFill>
            <a:schemeClr val="tx1"/>
          </a:solidFill>
          <a:latin typeface="+mn-lt"/>
          <a:ea typeface="+mn-ea"/>
          <a:cs typeface="+mn-cs"/>
        </a:defRPr>
      </a:lvl1pPr>
      <a:lvl2pPr marL="4536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2pPr>
      <a:lvl3pPr marL="6840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4pPr>
      <a:lvl5pPr marL="11376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4" userDrawn="1">
          <p15:clr>
            <a:srgbClr val="F26B43"/>
          </p15:clr>
        </p15:guide>
        <p15:guide id="2" orient="horz" pos="1162" userDrawn="1">
          <p15:clr>
            <a:srgbClr val="F26B43"/>
          </p15:clr>
        </p15:guide>
        <p15:guide id="3" pos="7157" userDrawn="1">
          <p15:clr>
            <a:srgbClr val="F26B43"/>
          </p15:clr>
        </p15:guide>
        <p15:guide id="4" orient="horz" pos="3935" userDrawn="1">
          <p15:clr>
            <a:srgbClr val="F26B43"/>
          </p15:clr>
        </p15:guide>
        <p15:guide id="5" orient="horz" pos="980" userDrawn="1">
          <p15:clr>
            <a:srgbClr val="F26B43"/>
          </p15:clr>
        </p15:guide>
        <p15:guide id="6" pos="74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2" name="Textfeld 1">
            <a:extLst>
              <a:ext uri="{FF2B5EF4-FFF2-40B4-BE49-F238E27FC236}">
                <a16:creationId xmlns:a16="http://schemas.microsoft.com/office/drawing/2014/main" id="{9B620AF1-3EB1-87D0-C4FF-A4F4A06D7782}"/>
              </a:ext>
            </a:extLst>
          </p:cNvPr>
          <p:cNvSpPr txBox="1"/>
          <p:nvPr/>
        </p:nvSpPr>
        <p:spPr>
          <a:xfrm>
            <a:off x="9674860" y="435652"/>
            <a:ext cx="2171700" cy="646331"/>
          </a:xfrm>
          <a:prstGeom prst="rect">
            <a:avLst/>
          </a:prstGeom>
          <a:noFill/>
        </p:spPr>
        <p:txBody>
          <a:bodyPr wrap="square" rtlCol="0">
            <a:spAutoFit/>
          </a:bodyPr>
          <a:lstStyle/>
          <a:p>
            <a:r>
              <a:rPr lang="de-DE" sz="3600" dirty="0">
                <a:solidFill>
                  <a:schemeClr val="bg1"/>
                </a:solidFill>
              </a:rPr>
              <a:t>Aktivität 1</a:t>
            </a:r>
          </a:p>
        </p:txBody>
      </p:sp>
      <p:pic>
        <p:nvPicPr>
          <p:cNvPr id="4" name="Grafik 3">
            <a:extLst>
              <a:ext uri="{FF2B5EF4-FFF2-40B4-BE49-F238E27FC236}">
                <a16:creationId xmlns:a16="http://schemas.microsoft.com/office/drawing/2014/main" id="{CAAC8226-EA29-2C0C-63C3-77D2696EE914}"/>
              </a:ext>
            </a:extLst>
          </p:cNvPr>
          <p:cNvPicPr>
            <a:picLocks noChangeAspect="1"/>
          </p:cNvPicPr>
          <p:nvPr/>
        </p:nvPicPr>
        <p:blipFill>
          <a:blip r:embed="rId2"/>
          <a:stretch>
            <a:fillRect/>
          </a:stretch>
        </p:blipFill>
        <p:spPr>
          <a:xfrm>
            <a:off x="3486588" y="1233932"/>
            <a:ext cx="5218824" cy="5223997"/>
          </a:xfrm>
          <a:prstGeom prst="rect">
            <a:avLst/>
          </a:prstGeom>
        </p:spPr>
      </p:pic>
      <p:sp>
        <p:nvSpPr>
          <p:cNvPr id="5" name="Textfeld 4">
            <a:extLst>
              <a:ext uri="{FF2B5EF4-FFF2-40B4-BE49-F238E27FC236}">
                <a16:creationId xmlns:a16="http://schemas.microsoft.com/office/drawing/2014/main" id="{6A00E173-457C-E55C-B5E9-35C85254DDC8}"/>
              </a:ext>
            </a:extLst>
          </p:cNvPr>
          <p:cNvSpPr txBox="1"/>
          <p:nvPr/>
        </p:nvSpPr>
        <p:spPr>
          <a:xfrm>
            <a:off x="8705412" y="6107647"/>
            <a:ext cx="2382896" cy="369332"/>
          </a:xfrm>
          <a:prstGeom prst="rect">
            <a:avLst/>
          </a:prstGeom>
          <a:noFill/>
        </p:spPr>
        <p:txBody>
          <a:bodyPr wrap="none" rtlCol="0">
            <a:spAutoFit/>
          </a:bodyPr>
          <a:lstStyle/>
          <a:p>
            <a:r>
              <a:rPr lang="de-DE" dirty="0"/>
              <a:t>Image </a:t>
            </a:r>
            <a:r>
              <a:rPr lang="de-DE" dirty="0" err="1"/>
              <a:t>created</a:t>
            </a:r>
            <a:r>
              <a:rPr lang="de-DE" dirty="0"/>
              <a:t> </a:t>
            </a:r>
            <a:r>
              <a:rPr lang="de-DE" dirty="0" err="1"/>
              <a:t>by</a:t>
            </a:r>
            <a:r>
              <a:rPr lang="de-DE" dirty="0"/>
              <a:t> </a:t>
            </a:r>
            <a:r>
              <a:rPr lang="de-DE" dirty="0" err="1"/>
              <a:t>Dall.E</a:t>
            </a:r>
            <a:endParaRPr lang="de-DE" dirty="0"/>
          </a:p>
        </p:txBody>
      </p:sp>
    </p:spTree>
    <p:extLst>
      <p:ext uri="{BB962C8B-B14F-4D97-AF65-F5344CB8AC3E}">
        <p14:creationId xmlns:p14="http://schemas.microsoft.com/office/powerpoint/2010/main" val="408370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de-DE" dirty="0"/>
              <a:t>Was könnt ihr anhand dieser Kassenzettel über den Käufer oder die Käuferin herausfinden?</a:t>
            </a:r>
          </a:p>
          <a:p>
            <a:endParaRPr lang="de-DE" dirty="0"/>
          </a:p>
          <a:p>
            <a:r>
              <a:rPr lang="de-DE" dirty="0"/>
              <a:t>Was sind die Gemeinsamkeiten und Unterschiede in ihren Lebensumständen?</a:t>
            </a:r>
          </a:p>
          <a:p>
            <a:endParaRPr lang="en-GB" sz="1800" i="1" dirty="0"/>
          </a:p>
        </p:txBody>
      </p:sp>
      <p:sp>
        <p:nvSpPr>
          <p:cNvPr id="3" name="Textfeld 2">
            <a:extLst>
              <a:ext uri="{FF2B5EF4-FFF2-40B4-BE49-F238E27FC236}">
                <a16:creationId xmlns:a16="http://schemas.microsoft.com/office/drawing/2014/main" id="{0D014F57-314A-ECB6-03C6-9601861E8BE1}"/>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2</a:t>
            </a:r>
          </a:p>
        </p:txBody>
      </p:sp>
    </p:spTree>
    <p:extLst>
      <p:ext uri="{BB962C8B-B14F-4D97-AF65-F5344CB8AC3E}">
        <p14:creationId xmlns:p14="http://schemas.microsoft.com/office/powerpoint/2010/main" val="355841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450558" cy="4641514"/>
          </a:xfrm>
        </p:spPr>
        <p:txBody>
          <a:bodyPr/>
          <a:lstStyle/>
          <a:p>
            <a:r>
              <a:rPr lang="de-DE" dirty="0"/>
              <a:t>Was meint ihr: Was machen die Supermärkte mit all den Informationen, die sie sammeln?</a:t>
            </a:r>
          </a:p>
          <a:p>
            <a:endParaRPr lang="de-DE" dirty="0"/>
          </a:p>
          <a:p>
            <a:r>
              <a:rPr lang="de-DE" dirty="0"/>
              <a:t>Was hat der Supermarkt von dem System der Kundenkarten, und was haben die Kunden davon?</a:t>
            </a:r>
          </a:p>
          <a:p>
            <a:endParaRPr lang="en-GB" sz="1800" i="1" dirty="0"/>
          </a:p>
        </p:txBody>
      </p:sp>
      <p:sp>
        <p:nvSpPr>
          <p:cNvPr id="3" name="Textfeld 2">
            <a:extLst>
              <a:ext uri="{FF2B5EF4-FFF2-40B4-BE49-F238E27FC236}">
                <a16:creationId xmlns:a16="http://schemas.microsoft.com/office/drawing/2014/main" id="{EE6501C0-8553-996B-D95A-6D9E21DA534E}"/>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2</a:t>
            </a:r>
          </a:p>
        </p:txBody>
      </p:sp>
    </p:spTree>
    <p:extLst>
      <p:ext uri="{BB962C8B-B14F-4D97-AF65-F5344CB8AC3E}">
        <p14:creationId xmlns:p14="http://schemas.microsoft.com/office/powerpoint/2010/main" val="98941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4" name="Textfeld 3">
            <a:extLst>
              <a:ext uri="{FF2B5EF4-FFF2-40B4-BE49-F238E27FC236}">
                <a16:creationId xmlns:a16="http://schemas.microsoft.com/office/drawing/2014/main" id="{D48BE8F7-053A-BA15-8286-A0A38528DE93}"/>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3</a:t>
            </a:r>
          </a:p>
        </p:txBody>
      </p:sp>
      <p:pic>
        <p:nvPicPr>
          <p:cNvPr id="5" name="Grafik 4">
            <a:extLst>
              <a:ext uri="{FF2B5EF4-FFF2-40B4-BE49-F238E27FC236}">
                <a16:creationId xmlns:a16="http://schemas.microsoft.com/office/drawing/2014/main" id="{180BFE82-D922-3ACB-BEE3-E8216B04DA2F}"/>
              </a:ext>
            </a:extLst>
          </p:cNvPr>
          <p:cNvPicPr>
            <a:picLocks noChangeAspect="1"/>
          </p:cNvPicPr>
          <p:nvPr/>
        </p:nvPicPr>
        <p:blipFill>
          <a:blip r:embed="rId2"/>
          <a:stretch>
            <a:fillRect/>
          </a:stretch>
        </p:blipFill>
        <p:spPr>
          <a:xfrm>
            <a:off x="3414091" y="1094111"/>
            <a:ext cx="5363818" cy="5363818"/>
          </a:xfrm>
          <a:prstGeom prst="rect">
            <a:avLst/>
          </a:prstGeom>
        </p:spPr>
      </p:pic>
    </p:spTree>
    <p:extLst>
      <p:ext uri="{BB962C8B-B14F-4D97-AF65-F5344CB8AC3E}">
        <p14:creationId xmlns:p14="http://schemas.microsoft.com/office/powerpoint/2010/main" val="331568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a:extLst>
              <a:ext uri="{FF2B5EF4-FFF2-40B4-BE49-F238E27FC236}">
                <a16:creationId xmlns:a16="http://schemas.microsoft.com/office/drawing/2014/main" id="{39FEC3A9-733D-4D0D-6F97-2C952C90B307}"/>
              </a:ext>
            </a:extLst>
          </p:cNvPr>
          <p:cNvPicPr>
            <a:picLocks noGrp="1" noChangeAspect="1"/>
          </p:cNvPicPr>
          <p:nvPr>
            <p:ph idx="1"/>
          </p:nvPr>
        </p:nvPicPr>
        <p:blipFill>
          <a:blip r:embed="rId2"/>
          <a:stretch>
            <a:fillRect/>
          </a:stretch>
        </p:blipFill>
        <p:spPr>
          <a:xfrm>
            <a:off x="1272208" y="1946572"/>
            <a:ext cx="10176047" cy="4374412"/>
          </a:xfrm>
          <a:prstGeom prst="rect">
            <a:avLst/>
          </a:prstGeom>
        </p:spPr>
      </p:pic>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4" name="Textfeld 3">
            <a:extLst>
              <a:ext uri="{FF2B5EF4-FFF2-40B4-BE49-F238E27FC236}">
                <a16:creationId xmlns:a16="http://schemas.microsoft.com/office/drawing/2014/main" id="{5C213A1F-36FC-5A67-1740-87E41AF5A929}"/>
              </a:ext>
            </a:extLst>
          </p:cNvPr>
          <p:cNvSpPr txBox="1"/>
          <p:nvPr/>
        </p:nvSpPr>
        <p:spPr>
          <a:xfrm>
            <a:off x="645670" y="1487380"/>
            <a:ext cx="4213910" cy="400110"/>
          </a:xfrm>
          <a:prstGeom prst="rect">
            <a:avLst/>
          </a:prstGeom>
          <a:noFill/>
        </p:spPr>
        <p:txBody>
          <a:bodyPr wrap="none" rtlCol="0">
            <a:spAutoFit/>
          </a:bodyPr>
          <a:lstStyle/>
          <a:p>
            <a:r>
              <a:rPr lang="de-DE" sz="2000" dirty="0"/>
              <a:t>Daten der Schüler*innen hier einfügen</a:t>
            </a:r>
          </a:p>
        </p:txBody>
      </p:sp>
      <p:cxnSp>
        <p:nvCxnSpPr>
          <p:cNvPr id="6" name="Gerade Verbindung mit Pfeil 5">
            <a:extLst>
              <a:ext uri="{FF2B5EF4-FFF2-40B4-BE49-F238E27FC236}">
                <a16:creationId xmlns:a16="http://schemas.microsoft.com/office/drawing/2014/main" id="{81FA79E2-D3F3-227E-1407-9C11CE04A626}"/>
              </a:ext>
            </a:extLst>
          </p:cNvPr>
          <p:cNvCxnSpPr>
            <a:cxnSpLocks/>
            <a:stCxn id="4" idx="2"/>
          </p:cNvCxnSpPr>
          <p:nvPr/>
        </p:nvCxnSpPr>
        <p:spPr>
          <a:xfrm>
            <a:off x="2752625" y="1887490"/>
            <a:ext cx="895450" cy="706780"/>
          </a:xfrm>
          <a:prstGeom prst="straightConnector1">
            <a:avLst/>
          </a:prstGeom>
          <a:ln>
            <a:solidFill>
              <a:srgbClr val="05284F"/>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1479DEB-6CBC-32FC-C32C-F53C1403693D}"/>
              </a:ext>
            </a:extLst>
          </p:cNvPr>
          <p:cNvSpPr txBox="1"/>
          <p:nvPr/>
        </p:nvSpPr>
        <p:spPr>
          <a:xfrm>
            <a:off x="5441210" y="1179604"/>
            <a:ext cx="4213910" cy="707886"/>
          </a:xfrm>
          <a:prstGeom prst="rect">
            <a:avLst/>
          </a:prstGeom>
          <a:noFill/>
        </p:spPr>
        <p:txBody>
          <a:bodyPr wrap="square" rtlCol="0">
            <a:spAutoFit/>
          </a:bodyPr>
          <a:lstStyle/>
          <a:p>
            <a:r>
              <a:rPr lang="en-GB" sz="2000" dirty="0"/>
              <a:t>Die </a:t>
            </a:r>
            <a:r>
              <a:rPr lang="de-DE" sz="2000" dirty="0"/>
              <a:t>Tabelle erstellt daraus automatisch das Diagramm mit den Ergebnissen.</a:t>
            </a:r>
          </a:p>
        </p:txBody>
      </p:sp>
      <p:sp>
        <p:nvSpPr>
          <p:cNvPr id="10" name="Textfeld 9">
            <a:extLst>
              <a:ext uri="{FF2B5EF4-FFF2-40B4-BE49-F238E27FC236}">
                <a16:creationId xmlns:a16="http://schemas.microsoft.com/office/drawing/2014/main" id="{96BF8020-77AF-6929-262E-98B6047CDDF4}"/>
              </a:ext>
            </a:extLst>
          </p:cNvPr>
          <p:cNvSpPr txBox="1"/>
          <p:nvPr/>
        </p:nvSpPr>
        <p:spPr>
          <a:xfrm>
            <a:off x="5638482" y="6257874"/>
            <a:ext cx="7991475" cy="707886"/>
          </a:xfrm>
          <a:prstGeom prst="rect">
            <a:avLst/>
          </a:prstGeom>
          <a:noFill/>
        </p:spPr>
        <p:txBody>
          <a:bodyPr wrap="square" rtlCol="0">
            <a:spAutoFit/>
          </a:bodyPr>
          <a:lstStyle/>
          <a:p>
            <a:r>
              <a:rPr lang="de-DE" sz="2000" dirty="0"/>
              <a:t>Die Tabelle führt die Berechnungen automatisch aus.</a:t>
            </a:r>
          </a:p>
          <a:p>
            <a:endParaRPr lang="de-DE" sz="2000" dirty="0"/>
          </a:p>
        </p:txBody>
      </p:sp>
      <p:sp>
        <p:nvSpPr>
          <p:cNvPr id="5" name="Textfeld 4">
            <a:extLst>
              <a:ext uri="{FF2B5EF4-FFF2-40B4-BE49-F238E27FC236}">
                <a16:creationId xmlns:a16="http://schemas.microsoft.com/office/drawing/2014/main" id="{2FE10642-5C11-6D0C-00C0-E90598296BC3}"/>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3</a:t>
            </a:r>
          </a:p>
        </p:txBody>
      </p:sp>
    </p:spTree>
    <p:extLst>
      <p:ext uri="{BB962C8B-B14F-4D97-AF65-F5344CB8AC3E}">
        <p14:creationId xmlns:p14="http://schemas.microsoft.com/office/powerpoint/2010/main" val="9250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4" name="TextBox 2">
            <a:extLst>
              <a:ext uri="{FF2B5EF4-FFF2-40B4-BE49-F238E27FC236}">
                <a16:creationId xmlns:a16="http://schemas.microsoft.com/office/drawing/2014/main" id="{C9A8C291-CEC9-4E6D-F412-945FB73962CA}"/>
              </a:ext>
            </a:extLst>
          </p:cNvPr>
          <p:cNvSpPr txBox="1"/>
          <p:nvPr/>
        </p:nvSpPr>
        <p:spPr>
          <a:xfrm>
            <a:off x="645670" y="1382591"/>
            <a:ext cx="5830122" cy="461665"/>
          </a:xfrm>
          <a:prstGeom prst="rect">
            <a:avLst/>
          </a:prstGeom>
          <a:noFill/>
        </p:spPr>
        <p:txBody>
          <a:bodyPr wrap="none" rtlCol="0">
            <a:spAutoFit/>
          </a:bodyPr>
          <a:lstStyle/>
          <a:p>
            <a:r>
              <a:rPr lang="de-DE" sz="2400" dirty="0"/>
              <a:t>Beispiele von realen Daten einer Schulklasse</a:t>
            </a:r>
          </a:p>
        </p:txBody>
      </p:sp>
      <p:sp>
        <p:nvSpPr>
          <p:cNvPr id="5" name="Textfeld 4">
            <a:extLst>
              <a:ext uri="{FF2B5EF4-FFF2-40B4-BE49-F238E27FC236}">
                <a16:creationId xmlns:a16="http://schemas.microsoft.com/office/drawing/2014/main" id="{0D6D9CA3-0ACC-A1AF-4965-82F88D2F8A4A}"/>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3</a:t>
            </a:r>
          </a:p>
        </p:txBody>
      </p:sp>
      <p:pic>
        <p:nvPicPr>
          <p:cNvPr id="8" name="Inhaltsplatzhalter 7">
            <a:extLst>
              <a:ext uri="{FF2B5EF4-FFF2-40B4-BE49-F238E27FC236}">
                <a16:creationId xmlns:a16="http://schemas.microsoft.com/office/drawing/2014/main" id="{C2A7CDCA-7DF4-6458-D48C-49F5336CDC47}"/>
              </a:ext>
            </a:extLst>
          </p:cNvPr>
          <p:cNvPicPr>
            <a:picLocks noGrp="1" noChangeAspect="1"/>
          </p:cNvPicPr>
          <p:nvPr>
            <p:ph idx="1"/>
          </p:nvPr>
        </p:nvPicPr>
        <p:blipFill>
          <a:blip r:embed="rId2"/>
          <a:stretch>
            <a:fillRect/>
          </a:stretch>
        </p:blipFill>
        <p:spPr>
          <a:xfrm>
            <a:off x="1512833" y="1995799"/>
            <a:ext cx="10282209" cy="4303103"/>
          </a:xfrm>
          <a:prstGeom prst="rect">
            <a:avLst/>
          </a:prstGeom>
        </p:spPr>
      </p:pic>
    </p:spTree>
    <p:extLst>
      <p:ext uri="{BB962C8B-B14F-4D97-AF65-F5344CB8AC3E}">
        <p14:creationId xmlns:p14="http://schemas.microsoft.com/office/powerpoint/2010/main" val="363714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3" y="1603170"/>
            <a:ext cx="9250408" cy="4641514"/>
          </a:xfrm>
        </p:spPr>
        <p:txBody>
          <a:bodyPr/>
          <a:lstStyle/>
          <a:p>
            <a:r>
              <a:rPr lang="de-DE" dirty="0"/>
              <a:t>Tabellenprogramme </a:t>
            </a:r>
            <a:r>
              <a:rPr lang="de-DE" b="1" dirty="0"/>
              <a:t>arbeiten nicht </a:t>
            </a:r>
            <a:r>
              <a:rPr lang="de-DE" dirty="0"/>
              <a:t>mit KI oder ML, aber sie sind hervorragende Beispiele dafür, dass Computerprogramme viel besser mit großen Datenmengen umgehen können als Menschen.</a:t>
            </a:r>
          </a:p>
          <a:p>
            <a:endParaRPr lang="en-GB" sz="1800" i="1" dirty="0"/>
          </a:p>
        </p:txBody>
      </p:sp>
      <p:sp>
        <p:nvSpPr>
          <p:cNvPr id="3" name="Textfeld 2">
            <a:extLst>
              <a:ext uri="{FF2B5EF4-FFF2-40B4-BE49-F238E27FC236}">
                <a16:creationId xmlns:a16="http://schemas.microsoft.com/office/drawing/2014/main" id="{C9980F03-78B0-2AC0-9BBD-A7157F5B53E8}"/>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3</a:t>
            </a:r>
          </a:p>
        </p:txBody>
      </p:sp>
    </p:spTree>
    <p:extLst>
      <p:ext uri="{BB962C8B-B14F-4D97-AF65-F5344CB8AC3E}">
        <p14:creationId xmlns:p14="http://schemas.microsoft.com/office/powerpoint/2010/main" val="125724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pic>
        <p:nvPicPr>
          <p:cNvPr id="3" name="Inhaltsplatzhalter 2">
            <a:extLst>
              <a:ext uri="{FF2B5EF4-FFF2-40B4-BE49-F238E27FC236}">
                <a16:creationId xmlns:a16="http://schemas.microsoft.com/office/drawing/2014/main" id="{22BF0B28-BFDF-049D-6DD4-96789D178420}"/>
              </a:ext>
            </a:extLst>
          </p:cNvPr>
          <p:cNvPicPr>
            <a:picLocks noGrp="1" noChangeAspect="1"/>
          </p:cNvPicPr>
          <p:nvPr>
            <p:ph idx="1"/>
          </p:nvPr>
        </p:nvPicPr>
        <p:blipFill>
          <a:blip r:embed="rId2"/>
          <a:stretch>
            <a:fillRect/>
          </a:stretch>
        </p:blipFill>
        <p:spPr>
          <a:xfrm>
            <a:off x="5677176" y="2000250"/>
            <a:ext cx="6064913" cy="4044950"/>
          </a:xfrm>
          <a:prstGeom prst="rect">
            <a:avLst/>
          </a:prstGeom>
        </p:spPr>
      </p:pic>
      <p:sp>
        <p:nvSpPr>
          <p:cNvPr id="5" name="TextBox 2">
            <a:extLst>
              <a:ext uri="{FF2B5EF4-FFF2-40B4-BE49-F238E27FC236}">
                <a16:creationId xmlns:a16="http://schemas.microsoft.com/office/drawing/2014/main" id="{3278DBED-C787-1027-ED4C-35B5548D2E96}"/>
              </a:ext>
            </a:extLst>
          </p:cNvPr>
          <p:cNvSpPr txBox="1"/>
          <p:nvPr/>
        </p:nvSpPr>
        <p:spPr>
          <a:xfrm>
            <a:off x="8775443" y="6121479"/>
            <a:ext cx="2966646" cy="307777"/>
          </a:xfrm>
          <a:prstGeom prst="rect">
            <a:avLst/>
          </a:prstGeom>
          <a:noFill/>
        </p:spPr>
        <p:txBody>
          <a:bodyPr wrap="none" rtlCol="0">
            <a:spAutoFit/>
          </a:bodyPr>
          <a:lstStyle/>
          <a:p>
            <a:r>
              <a:rPr lang="en-GB" sz="1400" dirty="0"/>
              <a:t>© British Crown Copyright, Met Office</a:t>
            </a:r>
          </a:p>
        </p:txBody>
      </p:sp>
      <p:sp>
        <p:nvSpPr>
          <p:cNvPr id="6" name="Textfeld 5">
            <a:extLst>
              <a:ext uri="{FF2B5EF4-FFF2-40B4-BE49-F238E27FC236}">
                <a16:creationId xmlns:a16="http://schemas.microsoft.com/office/drawing/2014/main" id="{AD7BB027-1505-BCD5-9A8D-E2C11E6B6033}"/>
              </a:ext>
            </a:extLst>
          </p:cNvPr>
          <p:cNvSpPr txBox="1"/>
          <p:nvPr/>
        </p:nvSpPr>
        <p:spPr>
          <a:xfrm>
            <a:off x="645670" y="1894926"/>
            <a:ext cx="4716905" cy="2675604"/>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B3CC00"/>
              </a:buClr>
              <a:buSzTx/>
              <a:buFont typeface="Systemschrift Normal"/>
              <a:buChar char="‣"/>
              <a:tabLst/>
              <a:defRPr/>
            </a:pPr>
            <a:r>
              <a:rPr kumimoji="0" lang="de-DE" sz="2400" b="1" i="0" u="none" strike="noStrike" kern="1200" cap="none" spc="0" normalizeH="0" baseline="0" noProof="0" dirty="0">
                <a:ln>
                  <a:noFill/>
                </a:ln>
                <a:solidFill>
                  <a:srgbClr val="052850"/>
                </a:solidFill>
                <a:effectLst/>
                <a:uLnTx/>
                <a:uFillTx/>
                <a:latin typeface="Calibri" panose="020F0502020204030204"/>
                <a:ea typeface="+mn-ea"/>
                <a:cs typeface="+mn-cs"/>
              </a:rPr>
              <a:t>Daten und Rechenleistung des britischen Wetterdienstes:</a:t>
            </a:r>
          </a:p>
          <a:p>
            <a:pPr marL="228600" marR="0" lvl="0" indent="-228600" algn="l" defTabSz="914400" rtl="0" eaLnBrk="1" fontAlgn="auto" latinLnBrk="0" hangingPunct="1">
              <a:lnSpc>
                <a:spcPct val="90000"/>
              </a:lnSpc>
              <a:spcBef>
                <a:spcPts val="1000"/>
              </a:spcBef>
              <a:spcAft>
                <a:spcPts val="0"/>
              </a:spcAft>
              <a:buClr>
                <a:srgbClr val="B3CC00"/>
              </a:buClr>
              <a:buSzTx/>
              <a:buFont typeface="Systemschrift Normal"/>
              <a:buChar char="‣"/>
              <a:tabLst/>
              <a:defRPr/>
            </a:pPr>
            <a:r>
              <a:rPr kumimoji="0" lang="de-DE" sz="2400" b="0" i="0" u="none" strike="noStrike" kern="1200" cap="none" spc="0" normalizeH="0" baseline="0" noProof="0" dirty="0">
                <a:ln>
                  <a:noFill/>
                </a:ln>
                <a:solidFill>
                  <a:srgbClr val="052850"/>
                </a:solidFill>
                <a:effectLst/>
                <a:uLnTx/>
                <a:uFillTx/>
                <a:latin typeface="Calibri" panose="020F0502020204030204"/>
                <a:ea typeface="+mn-ea"/>
                <a:cs typeface="+mn-cs"/>
              </a:rPr>
              <a:t>Das MET Office sammelt jeden Tag 250 Milliarden Datenbits.</a:t>
            </a:r>
          </a:p>
          <a:p>
            <a:pPr marL="228600" marR="0" lvl="0" indent="-228600" algn="l" defTabSz="914400" rtl="0" eaLnBrk="1" fontAlgn="auto" latinLnBrk="0" hangingPunct="1">
              <a:lnSpc>
                <a:spcPct val="90000"/>
              </a:lnSpc>
              <a:spcBef>
                <a:spcPts val="1000"/>
              </a:spcBef>
              <a:spcAft>
                <a:spcPts val="0"/>
              </a:spcAft>
              <a:buClr>
                <a:srgbClr val="B3CC00"/>
              </a:buClr>
              <a:buSzTx/>
              <a:buFont typeface="Systemschrift Normal"/>
              <a:buChar char="‣"/>
              <a:tabLst/>
              <a:defRPr/>
            </a:pPr>
            <a:r>
              <a:rPr kumimoji="0" lang="de-DE" sz="2400" b="0" i="0" u="none" strike="noStrike" kern="1200" cap="none" spc="0" normalizeH="0" baseline="0" noProof="0" dirty="0">
                <a:ln>
                  <a:noFill/>
                </a:ln>
                <a:solidFill>
                  <a:srgbClr val="052850"/>
                </a:solidFill>
                <a:effectLst/>
                <a:uLnTx/>
                <a:uFillTx/>
                <a:latin typeface="Calibri" panose="020F0502020204030204"/>
                <a:ea typeface="+mn-ea"/>
                <a:cs typeface="+mn-cs"/>
              </a:rPr>
              <a:t>Der CRAY-Supercomputer kann pro Sekunde 14.000 Billionen Berechnungen durchführen!</a:t>
            </a:r>
          </a:p>
        </p:txBody>
      </p:sp>
      <p:sp>
        <p:nvSpPr>
          <p:cNvPr id="7" name="Textfeld 6">
            <a:extLst>
              <a:ext uri="{FF2B5EF4-FFF2-40B4-BE49-F238E27FC236}">
                <a16:creationId xmlns:a16="http://schemas.microsoft.com/office/drawing/2014/main" id="{DE98015B-3D79-F44E-8CBD-913FC22E550D}"/>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3</a:t>
            </a:r>
          </a:p>
        </p:txBody>
      </p:sp>
    </p:spTree>
    <p:extLst>
      <p:ext uri="{BB962C8B-B14F-4D97-AF65-F5344CB8AC3E}">
        <p14:creationId xmlns:p14="http://schemas.microsoft.com/office/powerpoint/2010/main" val="324721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p:txBody>
          <a:bodyPr/>
          <a:lstStyle/>
          <a:p>
            <a:r>
              <a:rPr lang="de-DE" dirty="0"/>
              <a:t>Was denkt ihr: Was sind Künstliche Intelligenz und Maschinelles Lernen? </a:t>
            </a:r>
          </a:p>
          <a:p>
            <a:endParaRPr lang="de-DE" dirty="0"/>
          </a:p>
          <a:p>
            <a:r>
              <a:rPr lang="de-DE" dirty="0"/>
              <a:t>Was wisst ihr über Künstliche Intelligenz und Maschinelles Lernen?</a:t>
            </a:r>
          </a:p>
        </p:txBody>
      </p:sp>
      <p:sp>
        <p:nvSpPr>
          <p:cNvPr id="2" name="Textfeld 1">
            <a:extLst>
              <a:ext uri="{FF2B5EF4-FFF2-40B4-BE49-F238E27FC236}">
                <a16:creationId xmlns:a16="http://schemas.microsoft.com/office/drawing/2014/main" id="{9B620AF1-3EB1-87D0-C4FF-A4F4A06D7782}"/>
              </a:ext>
            </a:extLst>
          </p:cNvPr>
          <p:cNvSpPr txBox="1"/>
          <p:nvPr/>
        </p:nvSpPr>
        <p:spPr>
          <a:xfrm>
            <a:off x="9685020" y="439698"/>
            <a:ext cx="2171700" cy="1200329"/>
          </a:xfrm>
          <a:prstGeom prst="rect">
            <a:avLst/>
          </a:prstGeom>
          <a:noFill/>
        </p:spPr>
        <p:txBody>
          <a:bodyPr wrap="square" rtlCol="0">
            <a:spAutoFit/>
          </a:bodyPr>
          <a:lstStyle/>
          <a:p>
            <a:r>
              <a:rPr lang="de-DE" sz="3600" dirty="0">
                <a:solidFill>
                  <a:schemeClr val="bg1"/>
                </a:solidFill>
              </a:rPr>
              <a:t>Aktivität 1</a:t>
            </a:r>
          </a:p>
          <a:p>
            <a:endParaRPr lang="de-DE" sz="3600" dirty="0">
              <a:solidFill>
                <a:schemeClr val="bg1"/>
              </a:solidFill>
            </a:endParaRPr>
          </a:p>
        </p:txBody>
      </p:sp>
    </p:spTree>
    <p:extLst>
      <p:ext uri="{BB962C8B-B14F-4D97-AF65-F5344CB8AC3E}">
        <p14:creationId xmlns:p14="http://schemas.microsoft.com/office/powerpoint/2010/main" val="22602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1" y="1603170"/>
            <a:ext cx="10793459" cy="4641514"/>
          </a:xfrm>
        </p:spPr>
        <p:txBody>
          <a:bodyPr/>
          <a:lstStyle/>
          <a:p>
            <a:r>
              <a:rPr lang="de-DE" sz="2400" dirty="0"/>
              <a:t>Künstliche Intelligenz (KI) ist wie ein kluger Computer, der versucht, so zu denken wie ein Mensch. Stell dir vor, du hast einen Roboterfreund, der lernen kann, indem er Muster erkennt. Wenn du ihm zeigst, wie man ein Puzzle zusammensetzt, kann er das später auch alleine machen! KI hilft uns im Alltag, zum Beispiel bei Suchmaschinen im Internet oder bei Sprachassistenten, die auf unsere Fragen antworten. </a:t>
            </a:r>
            <a:r>
              <a:rPr lang="de-DE" sz="1800" b="0" i="0" dirty="0">
                <a:solidFill>
                  <a:srgbClr val="111111"/>
                </a:solidFill>
                <a:effectLst/>
              </a:rPr>
              <a:t>🤖🌟</a:t>
            </a:r>
            <a:endParaRPr lang="en-GB" sz="1800" i="1" dirty="0"/>
          </a:p>
        </p:txBody>
      </p:sp>
      <p:sp>
        <p:nvSpPr>
          <p:cNvPr id="2" name="Textfeld 1">
            <a:extLst>
              <a:ext uri="{FF2B5EF4-FFF2-40B4-BE49-F238E27FC236}">
                <a16:creationId xmlns:a16="http://schemas.microsoft.com/office/drawing/2014/main" id="{9B620AF1-3EB1-87D0-C4FF-A4F4A06D7782}"/>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1</a:t>
            </a:r>
          </a:p>
        </p:txBody>
      </p:sp>
      <p:sp>
        <p:nvSpPr>
          <p:cNvPr id="4" name="TextBox 2">
            <a:extLst>
              <a:ext uri="{FF2B5EF4-FFF2-40B4-BE49-F238E27FC236}">
                <a16:creationId xmlns:a16="http://schemas.microsoft.com/office/drawing/2014/main" id="{BAC49825-C8F3-9A23-A128-49E6FE800A3B}"/>
              </a:ext>
            </a:extLst>
          </p:cNvPr>
          <p:cNvSpPr txBox="1"/>
          <p:nvPr/>
        </p:nvSpPr>
        <p:spPr>
          <a:xfrm>
            <a:off x="4247376" y="5875352"/>
            <a:ext cx="7558544" cy="369332"/>
          </a:xfrm>
          <a:prstGeom prst="rect">
            <a:avLst/>
          </a:prstGeom>
          <a:noFill/>
        </p:spPr>
        <p:txBody>
          <a:bodyPr wrap="none" rtlCol="0">
            <a:spAutoFit/>
          </a:bodyPr>
          <a:lstStyle/>
          <a:p>
            <a:r>
              <a:rPr lang="en-GB" dirty="0"/>
              <a:t>Definition von </a:t>
            </a:r>
            <a:r>
              <a:rPr lang="de-DE" dirty="0"/>
              <a:t>Künstlicher Intelligenz verfasst von Microsoft </a:t>
            </a:r>
            <a:r>
              <a:rPr lang="en-GB" dirty="0"/>
              <a:t>Copilot, April 2024</a:t>
            </a:r>
          </a:p>
        </p:txBody>
      </p:sp>
    </p:spTree>
    <p:extLst>
      <p:ext uri="{BB962C8B-B14F-4D97-AF65-F5344CB8AC3E}">
        <p14:creationId xmlns:p14="http://schemas.microsoft.com/office/powerpoint/2010/main" val="45379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pPr algn="l"/>
            <a:r>
              <a:rPr lang="de-DE" sz="2000" b="1" i="0" dirty="0">
                <a:solidFill>
                  <a:srgbClr val="05284F"/>
                </a:solidFill>
                <a:effectLst/>
              </a:rPr>
              <a:t>Künstliche Intelligenz</a:t>
            </a:r>
            <a:r>
              <a:rPr lang="de-DE" sz="2000" b="0" i="0" dirty="0">
                <a:solidFill>
                  <a:srgbClr val="05284F"/>
                </a:solidFill>
                <a:effectLst/>
              </a:rPr>
              <a:t>, oder kurz KI, ist wie ein superkluger Roboter im Computer. So wie du neue Dinge lernst, indem du Bücher liest und Fragen stellst, kann KI aus riesigen Datenmengen lernen und so schlau werden, dass sie selbstständig Aufgaben lösen kann.</a:t>
            </a:r>
          </a:p>
          <a:p>
            <a:pPr algn="l"/>
            <a:endParaRPr lang="de-DE" sz="2000" b="0" i="0" dirty="0">
              <a:solidFill>
                <a:srgbClr val="05284F"/>
              </a:solidFill>
              <a:effectLst/>
            </a:endParaRPr>
          </a:p>
          <a:p>
            <a:pPr algn="l"/>
            <a:r>
              <a:rPr lang="de-DE" sz="2000" b="0" i="0" dirty="0">
                <a:solidFill>
                  <a:srgbClr val="05284F"/>
                </a:solidFill>
                <a:effectLst/>
              </a:rPr>
              <a:t>KI kann uns also helfen, viele Dinge zu tun, die für uns schwierig oder zeitaufwändig sind. Sie kann zum Beispiel:</a:t>
            </a:r>
          </a:p>
          <a:p>
            <a:pPr algn="l">
              <a:buFont typeface="Arial" panose="020B0604020202020204" pitchFamily="34" charset="0"/>
              <a:buChar char="•"/>
            </a:pPr>
            <a:r>
              <a:rPr lang="de-DE" sz="2000" b="1" i="0" dirty="0">
                <a:solidFill>
                  <a:srgbClr val="05284F"/>
                </a:solidFill>
                <a:effectLst/>
              </a:rPr>
              <a:t> Fragen beantworten:</a:t>
            </a:r>
            <a:r>
              <a:rPr lang="de-DE" sz="2000" b="0" i="0" dirty="0">
                <a:solidFill>
                  <a:srgbClr val="05284F"/>
                </a:solidFill>
                <a:effectLst/>
              </a:rPr>
              <a:t> Du fragst KI „Wie ist das Wetter heute?“, und sie zeigt dir die Antwort an.</a:t>
            </a:r>
          </a:p>
          <a:p>
            <a:pPr algn="l">
              <a:buFont typeface="Arial" panose="020B0604020202020204" pitchFamily="34" charset="0"/>
              <a:buChar char="•"/>
            </a:pPr>
            <a:r>
              <a:rPr lang="de-DE" sz="2000" b="1" i="0" dirty="0">
                <a:solidFill>
                  <a:srgbClr val="05284F"/>
                </a:solidFill>
                <a:effectLst/>
              </a:rPr>
              <a:t> Probleme lösen:</a:t>
            </a:r>
            <a:r>
              <a:rPr lang="de-DE" sz="2000" b="0" i="0" dirty="0">
                <a:solidFill>
                  <a:srgbClr val="05284F"/>
                </a:solidFill>
                <a:effectLst/>
              </a:rPr>
              <a:t> Du sagst KI „Mein Fahrrad hat einen platten Reifen“, und sie zeigt dir, wie du ihn reparieren kannst.</a:t>
            </a:r>
          </a:p>
          <a:p>
            <a:pPr algn="l">
              <a:buFont typeface="Arial" panose="020B0604020202020204" pitchFamily="34" charset="0"/>
              <a:buChar char="•"/>
            </a:pPr>
            <a:r>
              <a:rPr lang="de-DE" sz="2000" b="1" i="0" dirty="0">
                <a:solidFill>
                  <a:srgbClr val="05284F"/>
                </a:solidFill>
                <a:effectLst/>
              </a:rPr>
              <a:t> Dinge erfinden:</a:t>
            </a:r>
            <a:r>
              <a:rPr lang="de-DE" sz="2000" b="0" i="0" dirty="0">
                <a:solidFill>
                  <a:srgbClr val="05284F"/>
                </a:solidFill>
                <a:effectLst/>
              </a:rPr>
              <a:t> KI kann neue Medikamente entwickeln oder Musik komponieren.</a:t>
            </a:r>
          </a:p>
        </p:txBody>
      </p:sp>
      <p:sp>
        <p:nvSpPr>
          <p:cNvPr id="4" name="Textfeld 3">
            <a:extLst>
              <a:ext uri="{FF2B5EF4-FFF2-40B4-BE49-F238E27FC236}">
                <a16:creationId xmlns:a16="http://schemas.microsoft.com/office/drawing/2014/main" id="{C2A13823-6552-05A5-B311-FA5611428AB3}"/>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1</a:t>
            </a:r>
          </a:p>
        </p:txBody>
      </p:sp>
      <p:sp>
        <p:nvSpPr>
          <p:cNvPr id="5" name="TextBox 2">
            <a:extLst>
              <a:ext uri="{FF2B5EF4-FFF2-40B4-BE49-F238E27FC236}">
                <a16:creationId xmlns:a16="http://schemas.microsoft.com/office/drawing/2014/main" id="{CA0BC55B-FBC7-53F5-DE28-57255540524B}"/>
              </a:ext>
            </a:extLst>
          </p:cNvPr>
          <p:cNvSpPr txBox="1"/>
          <p:nvPr/>
        </p:nvSpPr>
        <p:spPr>
          <a:xfrm>
            <a:off x="4582014" y="5883223"/>
            <a:ext cx="7321813" cy="369332"/>
          </a:xfrm>
          <a:prstGeom prst="rect">
            <a:avLst/>
          </a:prstGeom>
          <a:noFill/>
        </p:spPr>
        <p:txBody>
          <a:bodyPr wrap="none" rtlCol="0">
            <a:spAutoFit/>
          </a:bodyPr>
          <a:lstStyle/>
          <a:p>
            <a:r>
              <a:rPr lang="en-GB" dirty="0"/>
              <a:t>Definition von </a:t>
            </a:r>
            <a:r>
              <a:rPr lang="de-DE" dirty="0"/>
              <a:t>Künstlicher Intelligenz verfasst </a:t>
            </a:r>
            <a:r>
              <a:rPr lang="en-GB" dirty="0"/>
              <a:t>von Google Gemini, April 2024</a:t>
            </a:r>
          </a:p>
        </p:txBody>
      </p:sp>
    </p:spTree>
    <p:extLst>
      <p:ext uri="{BB962C8B-B14F-4D97-AF65-F5344CB8AC3E}">
        <p14:creationId xmlns:p14="http://schemas.microsoft.com/office/powerpoint/2010/main" val="278336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de-DE" sz="2400" b="1" dirty="0"/>
              <a:t>Maschinelles Lernen </a:t>
            </a:r>
            <a:r>
              <a:rPr lang="de-DE" sz="2400" dirty="0"/>
              <a:t>ist eine besondere Fähigkeit von Künstlicher Intelligenz. Computerprogramme lernen aus Daten und werden so immer besser.</a:t>
            </a:r>
          </a:p>
          <a:p>
            <a:endParaRPr lang="de-DE" sz="2400" dirty="0"/>
          </a:p>
          <a:p>
            <a:r>
              <a:rPr lang="de-DE" sz="2400" dirty="0"/>
              <a:t>So kann ein Programm Katzen von Hunden unterscheiden, Gesichter erkennen oder Spam-Mails filtern.</a:t>
            </a:r>
          </a:p>
          <a:p>
            <a:endParaRPr lang="de-DE" sz="2400" dirty="0"/>
          </a:p>
          <a:p>
            <a:r>
              <a:rPr lang="de-DE" sz="2400" dirty="0"/>
              <a:t>Maschinelles Lernen ist eine tolle Möglichkeit, Computern neue Dinge beizubringen. Wichtig ist, dass wir die Daten sorgfältig auswählen, damit das Programm keine falschen Dinge lernt.</a:t>
            </a:r>
          </a:p>
        </p:txBody>
      </p:sp>
      <p:sp>
        <p:nvSpPr>
          <p:cNvPr id="3" name="Textfeld 2">
            <a:extLst>
              <a:ext uri="{FF2B5EF4-FFF2-40B4-BE49-F238E27FC236}">
                <a16:creationId xmlns:a16="http://schemas.microsoft.com/office/drawing/2014/main" id="{7D402538-6AF6-96F2-D744-0D2B0FF0DFA5}"/>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1</a:t>
            </a:r>
          </a:p>
        </p:txBody>
      </p:sp>
      <p:sp>
        <p:nvSpPr>
          <p:cNvPr id="4" name="TextBox 2">
            <a:extLst>
              <a:ext uri="{FF2B5EF4-FFF2-40B4-BE49-F238E27FC236}">
                <a16:creationId xmlns:a16="http://schemas.microsoft.com/office/drawing/2014/main" id="{61B604AF-8FF2-B831-A8D1-D8FF06306252}"/>
              </a:ext>
            </a:extLst>
          </p:cNvPr>
          <p:cNvSpPr txBox="1"/>
          <p:nvPr/>
        </p:nvSpPr>
        <p:spPr>
          <a:xfrm>
            <a:off x="4473015" y="6060018"/>
            <a:ext cx="7332905" cy="369332"/>
          </a:xfrm>
          <a:prstGeom prst="rect">
            <a:avLst/>
          </a:prstGeom>
          <a:noFill/>
        </p:spPr>
        <p:txBody>
          <a:bodyPr wrap="none" rtlCol="0">
            <a:spAutoFit/>
          </a:bodyPr>
          <a:lstStyle/>
          <a:p>
            <a:r>
              <a:rPr lang="en-GB" dirty="0"/>
              <a:t>Definition von </a:t>
            </a:r>
            <a:r>
              <a:rPr lang="de-DE" dirty="0"/>
              <a:t>Maschinellem Lernen verfasst </a:t>
            </a:r>
            <a:r>
              <a:rPr lang="en-GB" dirty="0"/>
              <a:t>von Google Gemini, April 2024 </a:t>
            </a:r>
          </a:p>
        </p:txBody>
      </p:sp>
    </p:spTree>
    <p:extLst>
      <p:ext uri="{BB962C8B-B14F-4D97-AF65-F5344CB8AC3E}">
        <p14:creationId xmlns:p14="http://schemas.microsoft.com/office/powerpoint/2010/main" val="100323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de-DE" sz="2400" dirty="0"/>
              <a:t>Maschinelles Lernen ist, wenn Computer wie kleine Schüler lernen, indem sie Beispiele betrachten.</a:t>
            </a:r>
          </a:p>
          <a:p>
            <a:endParaRPr lang="de-DE" sz="2400" dirty="0"/>
          </a:p>
          <a:p>
            <a:r>
              <a:rPr lang="de-DE" sz="2400" dirty="0"/>
              <a:t>Stell dir vor, du zeigst einem Roboter viele Bilder von Hunden und Katzen. Der Roboter schaut sich die Bilder an und lernt, wie man Hunde von Katzen unterscheidet. Dann kann er selbstständig entscheiden, ob ein neues Bild ein Hund oder eine Katze ist! 🤖📸🐶🐱</a:t>
            </a:r>
          </a:p>
        </p:txBody>
      </p:sp>
      <p:sp>
        <p:nvSpPr>
          <p:cNvPr id="3" name="Textfeld 2">
            <a:extLst>
              <a:ext uri="{FF2B5EF4-FFF2-40B4-BE49-F238E27FC236}">
                <a16:creationId xmlns:a16="http://schemas.microsoft.com/office/drawing/2014/main" id="{10BE018C-AADA-A702-7DF6-F382C0853DAB}"/>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1</a:t>
            </a:r>
          </a:p>
        </p:txBody>
      </p:sp>
      <p:sp>
        <p:nvSpPr>
          <p:cNvPr id="4" name="TextBox 2">
            <a:extLst>
              <a:ext uri="{FF2B5EF4-FFF2-40B4-BE49-F238E27FC236}">
                <a16:creationId xmlns:a16="http://schemas.microsoft.com/office/drawing/2014/main" id="{7BE3517A-9C6B-283A-091E-C927C5496D6A}"/>
              </a:ext>
            </a:extLst>
          </p:cNvPr>
          <p:cNvSpPr txBox="1"/>
          <p:nvPr/>
        </p:nvSpPr>
        <p:spPr>
          <a:xfrm>
            <a:off x="4289182" y="5932217"/>
            <a:ext cx="7516738" cy="369332"/>
          </a:xfrm>
          <a:prstGeom prst="rect">
            <a:avLst/>
          </a:prstGeom>
          <a:noFill/>
        </p:spPr>
        <p:txBody>
          <a:bodyPr wrap="none" rtlCol="0">
            <a:spAutoFit/>
          </a:bodyPr>
          <a:lstStyle/>
          <a:p>
            <a:r>
              <a:rPr lang="en-GB" dirty="0"/>
              <a:t>Definition von </a:t>
            </a:r>
            <a:r>
              <a:rPr lang="de-DE" dirty="0"/>
              <a:t>Maschinellem Lernen verfasst </a:t>
            </a:r>
            <a:r>
              <a:rPr lang="en-GB" dirty="0"/>
              <a:t>von Microsoft Copilot, April 2024</a:t>
            </a:r>
          </a:p>
        </p:txBody>
      </p:sp>
    </p:spTree>
    <p:extLst>
      <p:ext uri="{BB962C8B-B14F-4D97-AF65-F5344CB8AC3E}">
        <p14:creationId xmlns:p14="http://schemas.microsoft.com/office/powerpoint/2010/main" val="365727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de-DE" dirty="0"/>
              <a:t>Was meint ihr: Wie wirken sich KI und Maschinelles Lernen bereits heute auf euer Leben aus? </a:t>
            </a:r>
          </a:p>
          <a:p>
            <a:endParaRPr lang="en-GB" sz="1800" i="1" dirty="0"/>
          </a:p>
        </p:txBody>
      </p:sp>
      <p:sp>
        <p:nvSpPr>
          <p:cNvPr id="3" name="Textfeld 2">
            <a:extLst>
              <a:ext uri="{FF2B5EF4-FFF2-40B4-BE49-F238E27FC236}">
                <a16:creationId xmlns:a16="http://schemas.microsoft.com/office/drawing/2014/main" id="{AC5F85B7-7C5F-5247-2A34-BD00435DF000}"/>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1</a:t>
            </a:r>
          </a:p>
        </p:txBody>
      </p:sp>
    </p:spTree>
    <p:extLst>
      <p:ext uri="{BB962C8B-B14F-4D97-AF65-F5344CB8AC3E}">
        <p14:creationId xmlns:p14="http://schemas.microsoft.com/office/powerpoint/2010/main" val="19051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Erste Schritte in KI und Datenanalyse</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de-DE" dirty="0"/>
              <a:t>Was meint ihr: Wie wirken sich KI und Maschinelles Lernen bereits heute auf euer Leben aus? </a:t>
            </a:r>
          </a:p>
          <a:p>
            <a:endParaRPr lang="en-GB" sz="1800" i="1" dirty="0"/>
          </a:p>
        </p:txBody>
      </p:sp>
      <p:sp>
        <p:nvSpPr>
          <p:cNvPr id="3" name="Textfeld 2">
            <a:extLst>
              <a:ext uri="{FF2B5EF4-FFF2-40B4-BE49-F238E27FC236}">
                <a16:creationId xmlns:a16="http://schemas.microsoft.com/office/drawing/2014/main" id="{D56EF6F6-62E3-57F6-CF59-D4E72F1169A5}"/>
              </a:ext>
            </a:extLst>
          </p:cNvPr>
          <p:cNvSpPr txBox="1"/>
          <p:nvPr/>
        </p:nvSpPr>
        <p:spPr>
          <a:xfrm>
            <a:off x="1019175" y="2285017"/>
            <a:ext cx="5076825" cy="3277820"/>
          </a:xfrm>
          <a:prstGeom prst="rect">
            <a:avLst/>
          </a:prstGeom>
          <a:noFill/>
        </p:spPr>
        <p:txBody>
          <a:bodyPr wrap="square" rtlCol="0">
            <a:spAutoFit/>
          </a:bodyPr>
          <a:lstStyle/>
          <a:p>
            <a:pPr>
              <a:lnSpc>
                <a:spcPct val="150000"/>
              </a:lnSpc>
            </a:pPr>
            <a:r>
              <a:rPr lang="de-DE" dirty="0"/>
              <a:t>Smart Speakers/Digitale Assistenten (Alexa, Siri …)</a:t>
            </a:r>
          </a:p>
          <a:p>
            <a:pPr>
              <a:lnSpc>
                <a:spcPct val="150000"/>
              </a:lnSpc>
            </a:pPr>
            <a:r>
              <a:rPr lang="de-DE" dirty="0" err="1"/>
              <a:t>Social</a:t>
            </a:r>
            <a:r>
              <a:rPr lang="de-DE" dirty="0"/>
              <a:t>-Media-Algorithmen</a:t>
            </a:r>
          </a:p>
          <a:p>
            <a:pPr>
              <a:lnSpc>
                <a:spcPct val="150000"/>
              </a:lnSpc>
            </a:pPr>
            <a:r>
              <a:rPr lang="de-DE" dirty="0"/>
              <a:t>Smart-TV-Empfehlungen</a:t>
            </a:r>
          </a:p>
          <a:p>
            <a:pPr>
              <a:lnSpc>
                <a:spcPct val="150000"/>
              </a:lnSpc>
            </a:pPr>
            <a:r>
              <a:rPr lang="de-DE" dirty="0"/>
              <a:t>Musikplayer-Empfehlungen</a:t>
            </a:r>
          </a:p>
          <a:p>
            <a:pPr>
              <a:lnSpc>
                <a:spcPct val="150000"/>
              </a:lnSpc>
            </a:pPr>
            <a:r>
              <a:rPr lang="de-DE" dirty="0"/>
              <a:t>Kundenkarten</a:t>
            </a:r>
          </a:p>
          <a:p>
            <a:pPr>
              <a:lnSpc>
                <a:spcPct val="150000"/>
              </a:lnSpc>
            </a:pPr>
            <a:r>
              <a:rPr lang="de-DE" dirty="0"/>
              <a:t>Online-Einkäufe</a:t>
            </a:r>
          </a:p>
          <a:p>
            <a:pPr>
              <a:lnSpc>
                <a:spcPct val="150000"/>
              </a:lnSpc>
            </a:pPr>
            <a:r>
              <a:rPr lang="de-DE" dirty="0"/>
              <a:t>Biometrische Systeme</a:t>
            </a:r>
          </a:p>
          <a:p>
            <a:endParaRPr lang="de-DE" dirty="0"/>
          </a:p>
        </p:txBody>
      </p:sp>
      <p:sp>
        <p:nvSpPr>
          <p:cNvPr id="4" name="Textfeld 3">
            <a:extLst>
              <a:ext uri="{FF2B5EF4-FFF2-40B4-BE49-F238E27FC236}">
                <a16:creationId xmlns:a16="http://schemas.microsoft.com/office/drawing/2014/main" id="{1EDB8BB7-4D16-DD55-274F-B25306002BBB}"/>
              </a:ext>
            </a:extLst>
          </p:cNvPr>
          <p:cNvSpPr txBox="1"/>
          <p:nvPr/>
        </p:nvSpPr>
        <p:spPr>
          <a:xfrm>
            <a:off x="6800850" y="2323116"/>
            <a:ext cx="4257675" cy="2542363"/>
          </a:xfrm>
          <a:prstGeom prst="rect">
            <a:avLst/>
          </a:prstGeom>
          <a:noFill/>
        </p:spPr>
        <p:txBody>
          <a:bodyPr wrap="square" rtlCol="0">
            <a:spAutoFit/>
          </a:bodyPr>
          <a:lstStyle/>
          <a:p>
            <a:pPr>
              <a:lnSpc>
                <a:spcPct val="150000"/>
              </a:lnSpc>
            </a:pPr>
            <a:r>
              <a:rPr lang="en-US" dirty="0"/>
              <a:t>Google Maps</a:t>
            </a:r>
          </a:p>
          <a:p>
            <a:pPr>
              <a:lnSpc>
                <a:spcPct val="150000"/>
              </a:lnSpc>
            </a:pPr>
            <a:r>
              <a:rPr lang="en-US" dirty="0"/>
              <a:t>Google Translate</a:t>
            </a:r>
          </a:p>
          <a:p>
            <a:pPr>
              <a:lnSpc>
                <a:spcPct val="150000"/>
              </a:lnSpc>
            </a:pPr>
            <a:r>
              <a:rPr lang="en-US" dirty="0" err="1"/>
              <a:t>Textvervollständigung</a:t>
            </a:r>
            <a:endParaRPr lang="en-US" dirty="0"/>
          </a:p>
          <a:p>
            <a:pPr>
              <a:lnSpc>
                <a:spcPct val="150000"/>
              </a:lnSpc>
            </a:pPr>
            <a:r>
              <a:rPr lang="en-US" dirty="0" err="1"/>
              <a:t>Fotobearbeitung</a:t>
            </a:r>
            <a:endParaRPr lang="en-US" dirty="0"/>
          </a:p>
          <a:p>
            <a:pPr>
              <a:lnSpc>
                <a:spcPct val="150000"/>
              </a:lnSpc>
            </a:pPr>
            <a:r>
              <a:rPr lang="en-US" dirty="0" err="1"/>
              <a:t>Videospiele</a:t>
            </a:r>
            <a:endParaRPr lang="en-US" dirty="0"/>
          </a:p>
          <a:p>
            <a:pPr>
              <a:lnSpc>
                <a:spcPct val="150000"/>
              </a:lnSpc>
            </a:pPr>
            <a:r>
              <a:rPr lang="en-US" dirty="0"/>
              <a:t>Chatbots</a:t>
            </a:r>
          </a:p>
        </p:txBody>
      </p:sp>
      <p:sp>
        <p:nvSpPr>
          <p:cNvPr id="5" name="Textfeld 4">
            <a:extLst>
              <a:ext uri="{FF2B5EF4-FFF2-40B4-BE49-F238E27FC236}">
                <a16:creationId xmlns:a16="http://schemas.microsoft.com/office/drawing/2014/main" id="{674C6AC0-48BA-7C51-71BE-A24774536D2B}"/>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1</a:t>
            </a:r>
          </a:p>
        </p:txBody>
      </p:sp>
    </p:spTree>
    <p:extLst>
      <p:ext uri="{BB962C8B-B14F-4D97-AF65-F5344CB8AC3E}">
        <p14:creationId xmlns:p14="http://schemas.microsoft.com/office/powerpoint/2010/main" val="265131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38054A8-EE7C-107D-403B-531259C46597}"/>
              </a:ext>
            </a:extLst>
          </p:cNvPr>
          <p:cNvSpPr txBox="1"/>
          <p:nvPr/>
        </p:nvSpPr>
        <p:spPr>
          <a:xfrm>
            <a:off x="9634220" y="400071"/>
            <a:ext cx="2171700" cy="646331"/>
          </a:xfrm>
          <a:prstGeom prst="rect">
            <a:avLst/>
          </a:prstGeom>
          <a:noFill/>
        </p:spPr>
        <p:txBody>
          <a:bodyPr wrap="square" rtlCol="0">
            <a:spAutoFit/>
          </a:bodyPr>
          <a:lstStyle/>
          <a:p>
            <a:r>
              <a:rPr lang="de-DE" sz="3600" dirty="0">
                <a:solidFill>
                  <a:schemeClr val="bg1"/>
                </a:solidFill>
              </a:rPr>
              <a:t>Aktivität 2</a:t>
            </a:r>
          </a:p>
        </p:txBody>
      </p:sp>
      <p:pic>
        <p:nvPicPr>
          <p:cNvPr id="6" name="Grafik 5" descr="Ein Bild, das Text, Dokument, Screenshot, Karte Menü enthält.&#10;&#10;Automatisch generierte Beschreibung">
            <a:extLst>
              <a:ext uri="{FF2B5EF4-FFF2-40B4-BE49-F238E27FC236}">
                <a16:creationId xmlns:a16="http://schemas.microsoft.com/office/drawing/2014/main" id="{172A5745-BBFC-37E9-960F-0992027AD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080" y="152103"/>
            <a:ext cx="2099198" cy="6553794"/>
          </a:xfrm>
          <a:prstGeom prst="rect">
            <a:avLst/>
          </a:prstGeom>
        </p:spPr>
      </p:pic>
      <p:pic>
        <p:nvPicPr>
          <p:cNvPr id="9" name="Grafik 8" descr="Ein Bild, das Text, Screenshot, Karte Menü, Dokument enthält.&#10;&#10;Automatisch generierte Beschreibung">
            <a:extLst>
              <a:ext uri="{FF2B5EF4-FFF2-40B4-BE49-F238E27FC236}">
                <a16:creationId xmlns:a16="http://schemas.microsoft.com/office/drawing/2014/main" id="{8629C4F4-555A-0261-7713-348088B30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938" y="371048"/>
            <a:ext cx="2438740" cy="6115904"/>
          </a:xfrm>
          <a:prstGeom prst="rect">
            <a:avLst/>
          </a:prstGeom>
        </p:spPr>
      </p:pic>
    </p:spTree>
    <p:extLst>
      <p:ext uri="{BB962C8B-B14F-4D97-AF65-F5344CB8AC3E}">
        <p14:creationId xmlns:p14="http://schemas.microsoft.com/office/powerpoint/2010/main" val="3657706435"/>
      </p:ext>
    </p:extLst>
  </p:cSld>
  <p:clrMapOvr>
    <a:masterClrMapping/>
  </p:clrMapOvr>
</p:sld>
</file>

<file path=ppt/theme/theme1.xml><?xml version="1.0" encoding="utf-8"?>
<a:theme xmlns:a="http://schemas.openxmlformats.org/drawingml/2006/main" name="Office">
  <a:themeElements>
    <a:clrScheme name="Science on Stage 1">
      <a:dk1>
        <a:srgbClr val="052850"/>
      </a:dk1>
      <a:lt1>
        <a:srgbClr val="FFFFFF"/>
      </a:lt1>
      <a:dk2>
        <a:srgbClr val="6192C0"/>
      </a:dk2>
      <a:lt2>
        <a:srgbClr val="E9F3FF"/>
      </a:lt2>
      <a:accent1>
        <a:srgbClr val="FABB14"/>
      </a:accent1>
      <a:accent2>
        <a:srgbClr val="95C11F"/>
      </a:accent2>
      <a:accent3>
        <a:srgbClr val="EF7D00"/>
      </a:accent3>
      <a:accent4>
        <a:srgbClr val="009ED3"/>
      </a:accent4>
      <a:accent5>
        <a:srgbClr val="B83844"/>
      </a:accent5>
      <a:accent6>
        <a:srgbClr val="2A61A0"/>
      </a:accent6>
      <a:hlink>
        <a:srgbClr val="052850"/>
      </a:hlink>
      <a:folHlink>
        <a:srgbClr val="05285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Breitbild</PresentationFormat>
  <Paragraphs>84</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Systemschrift Normal</vt:lpstr>
      <vt:lpstr>Office</vt:lpstr>
      <vt:lpstr>Erste Schritte in KI und Datenanalyse</vt:lpstr>
      <vt:lpstr>Erste Schritte in KI und Datenanalyse</vt:lpstr>
      <vt:lpstr>Erste Schritte in KI und Datenanalyse</vt:lpstr>
      <vt:lpstr>Erste Schritte in KI und Datenanalyse</vt:lpstr>
      <vt:lpstr>Erste Schritte in KI und Datenanalyse</vt:lpstr>
      <vt:lpstr>Erste Schritte in KI und Datenanalyse</vt:lpstr>
      <vt:lpstr>Erste Schritte in KI und Datenanalyse</vt:lpstr>
      <vt:lpstr>Erste Schritte in KI und Datenanalyse</vt:lpstr>
      <vt:lpstr>PowerPoint-Präsentation</vt:lpstr>
      <vt:lpstr>Erste Schritte in KI und Datenanalyse</vt:lpstr>
      <vt:lpstr>Erste Schritte in KI und Datenanalyse</vt:lpstr>
      <vt:lpstr>Erste Schritte in KI und Datenanalyse</vt:lpstr>
      <vt:lpstr>Erste Schritte in KI und Datenanalyse</vt:lpstr>
      <vt:lpstr>Erste Schritte in KI und Datenanalyse</vt:lpstr>
      <vt:lpstr>Erste Schritte in KI und Datenanalyse</vt:lpstr>
      <vt:lpstr>Erste Schritte in KI und Datenanalyse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Johanna Schwade</cp:lastModifiedBy>
  <cp:revision>71</cp:revision>
  <dcterms:created xsi:type="dcterms:W3CDTF">2021-01-06T08:44:14Z</dcterms:created>
  <dcterms:modified xsi:type="dcterms:W3CDTF">2024-07-24T13:03:44Z</dcterms:modified>
</cp:coreProperties>
</file>