
<file path=[Content_Types].xml><?xml version="1.0" encoding="utf-8"?>
<Types xmlns="http://schemas.openxmlformats.org/package/2006/content-types">
  <Default Extension="png" ContentType="image/png"/>
  <Default Extension="svg" ContentType="image/svg+xml"/>
  <Default Extension="jpeg" ContentType="image/jpeg"/>
  <Default Extension="m4a" ContentType="audio/mp4"/>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73" r:id="rId2"/>
    <p:sldId id="277" r:id="rId3"/>
    <p:sldId id="279" r:id="rId4"/>
    <p:sldId id="274" r:id="rId5"/>
    <p:sldId id="278" r:id="rId6"/>
    <p:sldId id="276" r:id="rId7"/>
    <p:sldId id="275" r:id="rId8"/>
    <p:sldId id="280" r:id="rId9"/>
    <p:sldId id="262" r:id="rId10"/>
    <p:sldId id="263" r:id="rId11"/>
    <p:sldId id="282" r:id="rId12"/>
    <p:sldId id="266" r:id="rId13"/>
    <p:sldId id="265" r:id="rId14"/>
    <p:sldId id="283" r:id="rId15"/>
    <p:sldId id="286" r:id="rId16"/>
    <p:sldId id="287" r:id="rId17"/>
    <p:sldId id="291" r:id="rId18"/>
    <p:sldId id="29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98DA28-ED8A-F9B6-827F-AE595153413F}" name="Daniel Hunold" initials="DH" userId="S::daniel.hunold@bszn.bayern::640c3c68-043b-4d08-baab-b603a1028dd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39"/>
    <p:restoredTop sz="76054"/>
  </p:normalViewPr>
  <p:slideViewPr>
    <p:cSldViewPr snapToGrid="0">
      <p:cViewPr varScale="1">
        <p:scale>
          <a:sx n="82" d="100"/>
          <a:sy n="82" d="100"/>
        </p:scale>
        <p:origin x="126" y="9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Diagramm%202%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dirty="0"/>
              <a:t>Aktive Mitgliedschaften</a:t>
            </a:r>
            <a:r>
              <a:rPr lang="de-DE" baseline="0" dirty="0"/>
              <a:t> am Standort Bamberg nach Tarifen</a:t>
            </a:r>
            <a:endParaRPr lang="de-D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'[Diagramm 2 in Microsoft PowerPoint]Tabelle2'!$B$1</c:f>
              <c:strCache>
                <c:ptCount val="1"/>
                <c:pt idx="0">
                  <c:v>2022</c:v>
                </c:pt>
              </c:strCache>
            </c:strRef>
          </c:tx>
          <c:spPr>
            <a:solidFill>
              <a:schemeClr val="accent1"/>
            </a:solidFill>
            <a:ln>
              <a:noFill/>
            </a:ln>
            <a:effectLst/>
          </c:spPr>
          <c:invertIfNegative val="0"/>
          <c:cat>
            <c:strRef>
              <c:f>'[Diagramm 2 in Microsoft PowerPoint]Tabelle2'!$A$2:$A$4</c:f>
              <c:strCache>
                <c:ptCount val="3"/>
                <c:pt idx="0">
                  <c:v>Basic</c:v>
                </c:pt>
                <c:pt idx="1">
                  <c:v>Premium</c:v>
                </c:pt>
                <c:pt idx="2">
                  <c:v>VIP</c:v>
                </c:pt>
              </c:strCache>
            </c:strRef>
          </c:cat>
          <c:val>
            <c:numRef>
              <c:f>'[Diagramm 2 in Microsoft PowerPoint]Tabelle2'!$B$2:$B$4</c:f>
              <c:numCache>
                <c:formatCode>General</c:formatCode>
                <c:ptCount val="3"/>
                <c:pt idx="0">
                  <c:v>567</c:v>
                </c:pt>
                <c:pt idx="1">
                  <c:v>328</c:v>
                </c:pt>
                <c:pt idx="2">
                  <c:v>199</c:v>
                </c:pt>
              </c:numCache>
            </c:numRef>
          </c:val>
          <c:extLst>
            <c:ext xmlns:c16="http://schemas.microsoft.com/office/drawing/2014/chart" uri="{C3380CC4-5D6E-409C-BE32-E72D297353CC}">
              <c16:uniqueId val="{00000000-D390-C84B-B4E6-7F2A5D6BEB44}"/>
            </c:ext>
          </c:extLst>
        </c:ser>
        <c:ser>
          <c:idx val="1"/>
          <c:order val="1"/>
          <c:tx>
            <c:strRef>
              <c:f>'[Diagramm 2 in Microsoft PowerPoint]Tabelle2'!$C$1</c:f>
              <c:strCache>
                <c:ptCount val="1"/>
                <c:pt idx="0">
                  <c:v>2023</c:v>
                </c:pt>
              </c:strCache>
            </c:strRef>
          </c:tx>
          <c:spPr>
            <a:solidFill>
              <a:schemeClr val="accent2"/>
            </a:solidFill>
            <a:ln>
              <a:noFill/>
            </a:ln>
            <a:effectLst/>
          </c:spPr>
          <c:invertIfNegative val="0"/>
          <c:cat>
            <c:strRef>
              <c:f>'[Diagramm 2 in Microsoft PowerPoint]Tabelle2'!$A$2:$A$4</c:f>
              <c:strCache>
                <c:ptCount val="3"/>
                <c:pt idx="0">
                  <c:v>Basic</c:v>
                </c:pt>
                <c:pt idx="1">
                  <c:v>Premium</c:v>
                </c:pt>
                <c:pt idx="2">
                  <c:v>VIP</c:v>
                </c:pt>
              </c:strCache>
            </c:strRef>
          </c:cat>
          <c:val>
            <c:numRef>
              <c:f>'[Diagramm 2 in Microsoft PowerPoint]Tabelle2'!$C$2:$C$4</c:f>
              <c:numCache>
                <c:formatCode>General</c:formatCode>
                <c:ptCount val="3"/>
                <c:pt idx="0">
                  <c:v>242</c:v>
                </c:pt>
                <c:pt idx="1">
                  <c:v>315</c:v>
                </c:pt>
                <c:pt idx="2">
                  <c:v>207</c:v>
                </c:pt>
              </c:numCache>
            </c:numRef>
          </c:val>
          <c:extLst>
            <c:ext xmlns:c16="http://schemas.microsoft.com/office/drawing/2014/chart" uri="{C3380CC4-5D6E-409C-BE32-E72D297353CC}">
              <c16:uniqueId val="{00000001-D390-C84B-B4E6-7F2A5D6BEB44}"/>
            </c:ext>
          </c:extLst>
        </c:ser>
        <c:dLbls>
          <c:showLegendKey val="0"/>
          <c:showVal val="0"/>
          <c:showCatName val="0"/>
          <c:showSerName val="0"/>
          <c:showPercent val="0"/>
          <c:showBubbleSize val="0"/>
        </c:dLbls>
        <c:gapWidth val="219"/>
        <c:overlap val="-27"/>
        <c:axId val="484232943"/>
        <c:axId val="484234671"/>
      </c:barChart>
      <c:catAx>
        <c:axId val="48423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84234671"/>
        <c:crosses val="autoZero"/>
        <c:auto val="1"/>
        <c:lblAlgn val="ctr"/>
        <c:lblOffset val="100"/>
        <c:noMultiLvlLbl val="0"/>
      </c:catAx>
      <c:valAx>
        <c:axId val="484234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84232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4234C-96D0-1742-ACB8-EE029A8277AF}" type="datetimeFigureOut">
              <a:rPr lang="de-DE" smtClean="0"/>
              <a:t>18.04.2024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2BDFF8-AC8D-FC48-89B7-8C2261BC8384}" type="slidenum">
              <a:rPr lang="de-DE" smtClean="0"/>
              <a:t>‹Nr.›</a:t>
            </a:fld>
            <a:endParaRPr lang="de-DE"/>
          </a:p>
        </p:txBody>
      </p:sp>
    </p:spTree>
    <p:extLst>
      <p:ext uri="{BB962C8B-B14F-4D97-AF65-F5344CB8AC3E}">
        <p14:creationId xmlns:p14="http://schemas.microsoft.com/office/powerpoint/2010/main" val="1655027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1</a:t>
            </a:fld>
            <a:endParaRPr lang="de-DE"/>
          </a:p>
        </p:txBody>
      </p:sp>
    </p:spTree>
    <p:extLst>
      <p:ext uri="{BB962C8B-B14F-4D97-AF65-F5344CB8AC3E}">
        <p14:creationId xmlns:p14="http://schemas.microsoft.com/office/powerpoint/2010/main" val="228933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Deswegen möchte ich Sie um Ihre Meinung bitten. Was denken Sie, wieso so viele Kunden </a:t>
            </a:r>
            <a:r>
              <a:rPr lang="de-DE" b="1" dirty="0"/>
              <a:t>und Kundinnen </a:t>
            </a:r>
            <a:r>
              <a:rPr lang="de-DE" dirty="0"/>
              <a:t>Ihre Mitgliedschaft in diesem Jahr aufgegeben haben? Scannen sie gerne den QR-Code oder folgen Sie dem angezeigten Link. Die Abfrage erfolgt anonym, Sie können also Ihre ehrliche Meinung abgeben.</a:t>
            </a:r>
          </a:p>
          <a:p>
            <a:pPr marL="0" marR="0" lvl="0" indent="0" algn="l" defTabSz="914400" rtl="0" eaLnBrk="1" fontAlgn="auto" latinLnBrk="0" hangingPunct="1">
              <a:lnSpc>
                <a:spcPct val="100000"/>
              </a:lnSpc>
              <a:spcBef>
                <a:spcPts val="0"/>
              </a:spcBef>
              <a:spcAft>
                <a:spcPts val="0"/>
              </a:spcAft>
              <a:buClrTx/>
              <a:buSzTx/>
              <a:buFontTx/>
              <a:buNone/>
              <a:tabLst/>
              <a:defRPr/>
            </a:pPr>
            <a:br>
              <a:rPr lang="de-DE" dirty="0"/>
            </a:br>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10</a:t>
            </a:fld>
            <a:endParaRPr lang="de-DE"/>
          </a:p>
        </p:txBody>
      </p:sp>
    </p:spTree>
    <p:extLst>
      <p:ext uri="{BB962C8B-B14F-4D97-AF65-F5344CB8AC3E}">
        <p14:creationId xmlns:p14="http://schemas.microsoft.com/office/powerpoint/2010/main" val="1970782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9580">
              <a:lnSpc>
                <a:spcPct val="115000"/>
              </a:lnSpc>
              <a:spcBef>
                <a:spcPts val="1200"/>
              </a:spcBef>
              <a:spcAft>
                <a:spcPts val="1000"/>
              </a:spcAft>
            </a:pPr>
            <a:r>
              <a:rPr lang="de-DE" sz="1800" dirty="0">
                <a:solidFill>
                  <a:srgbClr val="000000"/>
                </a:solidFill>
                <a:effectLst/>
                <a:latin typeface="Arial" panose="020B0604020202020204" pitchFamily="34" charset="0"/>
                <a:ea typeface="Arial" panose="020B0604020202020204" pitchFamily="34" charset="0"/>
              </a:rPr>
              <a:t>„Vielen Dank für die rege Beteiligung. Da wir hier Mitarbeiterinnen und Mitarbeiter aus allen Filialen haben, würden wir diese Gelegenheit dazu nutzen, dass Sie sich innerhalb der Studios zu möglichen Kündigungsgründen austauschen.“</a:t>
            </a:r>
          </a:p>
          <a:p>
            <a:endParaRPr lang="de-DE" dirty="0"/>
          </a:p>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11</a:t>
            </a:fld>
            <a:endParaRPr lang="de-DE"/>
          </a:p>
        </p:txBody>
      </p:sp>
    </p:spTree>
    <p:extLst>
      <p:ext uri="{BB962C8B-B14F-4D97-AF65-F5344CB8AC3E}">
        <p14:creationId xmlns:p14="http://schemas.microsoft.com/office/powerpoint/2010/main" val="2351684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pPr>
            <a:r>
              <a:rPr lang="de-DE" sz="1800" dirty="0">
                <a:solidFill>
                  <a:srgbClr val="808080"/>
                </a:solidFill>
                <a:effectLst/>
                <a:latin typeface="Arial" panose="020B0604020202020204" pitchFamily="34" charset="0"/>
                <a:ea typeface="Arial" panose="020B0604020202020204" pitchFamily="34" charset="0"/>
              </a:rPr>
              <a:t>„Tauschen Sie sich hierzu mit anderen Mitarbeitenden über mögliche Kündigungsgründe aus.</a:t>
            </a:r>
            <a:endParaRPr lang="de-DE" sz="1800" dirty="0">
              <a:solidFill>
                <a:srgbClr val="000000"/>
              </a:solidFill>
              <a:effectLst/>
              <a:latin typeface="Arial" panose="020B0604020202020204" pitchFamily="34" charset="0"/>
              <a:ea typeface="Arial" panose="020B0604020202020204" pitchFamily="34" charset="0"/>
            </a:endParaRPr>
          </a:p>
          <a:p>
            <a:pPr>
              <a:lnSpc>
                <a:spcPct val="115000"/>
              </a:lnSpc>
              <a:spcAft>
                <a:spcPts val="1000"/>
              </a:spcAft>
            </a:pPr>
            <a:r>
              <a:rPr lang="de-DE" sz="1800" dirty="0">
                <a:solidFill>
                  <a:srgbClr val="808080"/>
                </a:solidFill>
                <a:effectLst/>
                <a:latin typeface="Arial" panose="020B0604020202020204" pitchFamily="34" charset="0"/>
                <a:ea typeface="Arial" panose="020B0604020202020204" pitchFamily="34" charset="0"/>
              </a:rPr>
              <a:t>Erstellen Sie anschließend ein Ranking der drei wichtigsten Gründe für eine Kündigung.“</a:t>
            </a:r>
            <a:endParaRPr lang="de-DE" sz="1800" dirty="0">
              <a:solidFill>
                <a:srgbClr val="000000"/>
              </a:solidFill>
              <a:effectLst/>
              <a:latin typeface="Arial" panose="020B0604020202020204" pitchFamily="34" charset="0"/>
              <a:ea typeface="Arial" panose="020B0604020202020204" pitchFamily="34" charset="0"/>
            </a:endParaRPr>
          </a:p>
          <a:p>
            <a:pPr>
              <a:lnSpc>
                <a:spcPct val="115000"/>
              </a:lnSpc>
              <a:spcAft>
                <a:spcPts val="1000"/>
              </a:spcAft>
            </a:pPr>
            <a:endParaRPr lang="de-DE" sz="1800" b="0" dirty="0">
              <a:solidFill>
                <a:srgbClr val="000000"/>
              </a:solidFill>
              <a:effectLst/>
              <a:latin typeface="Arial" panose="020B0604020202020204" pitchFamily="34" charset="0"/>
            </a:endParaRPr>
          </a:p>
          <a:p>
            <a:pPr>
              <a:lnSpc>
                <a:spcPct val="115000"/>
              </a:lnSpc>
              <a:spcAft>
                <a:spcPts val="1000"/>
              </a:spcAft>
            </a:pPr>
            <a:r>
              <a:rPr lang="de-DE" b="0" dirty="0">
                <a:effectLst/>
                <a:highlight>
                  <a:srgbClr val="FFFF00"/>
                </a:highlight>
              </a:rPr>
              <a:t>Verwenden Sie M 1 zur Erstellung eines Rankings. </a:t>
            </a:r>
            <a:r>
              <a:rPr lang="de-DE" sz="1800" b="0" dirty="0">
                <a:solidFill>
                  <a:srgbClr val="000000"/>
                </a:solidFill>
                <a:effectLst/>
                <a:highlight>
                  <a:srgbClr val="FFFF00"/>
                </a:highlight>
                <a:latin typeface="Arial" panose="020B0604020202020204" pitchFamily="34" charset="0"/>
                <a:ea typeface="Arial" panose="020B0604020202020204" pitchFamily="34" charset="0"/>
              </a:rPr>
              <a:t>QR-Code auf die Homepage </a:t>
            </a:r>
          </a:p>
          <a:p>
            <a:pPr marL="449580">
              <a:lnSpc>
                <a:spcPct val="115000"/>
              </a:lnSpc>
              <a:spcAft>
                <a:spcPts val="1000"/>
              </a:spcAft>
            </a:pPr>
            <a:r>
              <a:rPr lang="de-DE" sz="1800" b="0" dirty="0">
                <a:solidFill>
                  <a:srgbClr val="000000"/>
                </a:solidFill>
                <a:effectLst/>
                <a:latin typeface="Arial" panose="020B0604020202020204" pitchFamily="34" charset="0"/>
                <a:ea typeface="Arial" panose="020B0604020202020204" pitchFamily="34" charset="0"/>
              </a:rPr>
              <a:t> </a:t>
            </a: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solidFill>
                  <a:srgbClr val="000000"/>
                </a:solidFill>
                <a:effectLst/>
                <a:highlight>
                  <a:srgbClr val="FFFF00"/>
                </a:highlight>
                <a:latin typeface="Arial" panose="020B0604020202020204" pitchFamily="34" charset="0"/>
                <a:ea typeface="Arial" panose="020B0604020202020204" pitchFamily="34" charset="0"/>
              </a:rPr>
              <a:t>Tipps, um Ihre Meinung zu begründen, finden Sie im Intranet in M 10. </a:t>
            </a:r>
            <a:endParaRPr lang="de-DE" b="0" dirty="0"/>
          </a:p>
        </p:txBody>
      </p:sp>
      <p:sp>
        <p:nvSpPr>
          <p:cNvPr id="4" name="Foliennummernplatzhalter 3"/>
          <p:cNvSpPr>
            <a:spLocks noGrp="1"/>
          </p:cNvSpPr>
          <p:nvPr>
            <p:ph type="sldNum" sz="quarter" idx="5"/>
          </p:nvPr>
        </p:nvSpPr>
        <p:spPr/>
        <p:txBody>
          <a:bodyPr/>
          <a:lstStyle/>
          <a:p>
            <a:fld id="{3F2BDFF8-AC8D-FC48-89B7-8C2261BC8384}" type="slidenum">
              <a:rPr lang="de-DE" smtClean="0"/>
              <a:t>12</a:t>
            </a:fld>
            <a:endParaRPr lang="de-DE"/>
          </a:p>
        </p:txBody>
      </p:sp>
    </p:spTree>
    <p:extLst>
      <p:ext uri="{BB962C8B-B14F-4D97-AF65-F5344CB8AC3E}">
        <p14:creationId xmlns:p14="http://schemas.microsoft.com/office/powerpoint/2010/main" val="67285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49580">
              <a:lnSpc>
                <a:spcPct val="115000"/>
              </a:lnSpc>
              <a:spcAft>
                <a:spcPts val="600"/>
              </a:spcAft>
            </a:pPr>
            <a:r>
              <a:rPr lang="de-DE" sz="1200" dirty="0">
                <a:solidFill>
                  <a:srgbClr val="000000"/>
                </a:solidFill>
                <a:effectLst/>
                <a:latin typeface="Arial" panose="020B0604020202020204" pitchFamily="34" charset="0"/>
                <a:ea typeface="Arial" panose="020B0604020202020204" pitchFamily="34" charset="0"/>
              </a:rPr>
              <a:t>„Vielen Dank für Ihre umfassenden Beiträge und ehrlichen Rückmeldungen. Wir würden gerne mehr darüber erfahren, wie zufrieden unsere Kundinnen und Kunden mit unseren Angeboten sind und was wir verbessern können. Dazu wollen wir eine Kundenbefragung mit Hilfe eines auf uns abgestimmten Fragebogens erstellen. Bitte entwickeln Sie dafür mit Ihren Kolleginnen und Kollegen einen Fragebogen für Ihr Studio. Wir haben Ihnen hierzu Materialien im Intranet zur Verfügung gestellt.“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13</a:t>
            </a:fld>
            <a:endParaRPr lang="de-DE"/>
          </a:p>
        </p:txBody>
      </p:sp>
    </p:spTree>
    <p:extLst>
      <p:ext uri="{BB962C8B-B14F-4D97-AF65-F5344CB8AC3E}">
        <p14:creationId xmlns:p14="http://schemas.microsoft.com/office/powerpoint/2010/main" val="3516645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600"/>
              </a:spcAft>
            </a:pPr>
            <a:r>
              <a:rPr lang="de-DE" sz="1800" dirty="0">
                <a:solidFill>
                  <a:srgbClr val="808080"/>
                </a:solidFill>
                <a:effectLst/>
                <a:latin typeface="Arial" panose="020B0604020202020204" pitchFamily="34" charset="0"/>
                <a:ea typeface="Arial" panose="020B0604020202020204" pitchFamily="34" charset="0"/>
              </a:rPr>
              <a:t>Um einen Fragebogen auszuarbeiten, ist es wichtig, die richtige Auswahl von Fragen zu treffen. Dazu ist es wichtig, den Unterschied zwischen offenen und geschlossenen Fragen zu kennen.</a:t>
            </a:r>
            <a:endParaRPr lang="de-DE" sz="180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solidFill>
                  <a:srgbClr val="009999"/>
                </a:solidFill>
                <a:effectLst/>
                <a:latin typeface="Arial" panose="020B0604020202020204" pitchFamily="34" charset="0"/>
                <a:ea typeface="Arial" panose="020B0604020202020204" pitchFamily="34" charset="0"/>
              </a:rPr>
              <a:t>Präzise Fragen formulieren – Zwischen offenen und geschlossenen Fragen unterscheiden</a:t>
            </a:r>
            <a:endParaRPr lang="de-DE" sz="1800" b="0" dirty="0">
              <a:solidFill>
                <a:srgbClr val="000000"/>
              </a:solidFill>
              <a:effectLst/>
              <a:latin typeface="Arial" panose="020B0604020202020204" pitchFamily="34" charset="0"/>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dirty="0">
                <a:solidFill>
                  <a:srgbClr val="000000"/>
                </a:solidFill>
                <a:effectLst/>
                <a:latin typeface="Arial" panose="020B0604020202020204" pitchFamily="34" charset="0"/>
                <a:ea typeface="Arial" panose="020B0604020202020204" pitchFamily="34" charset="0"/>
              </a:rPr>
              <a:t>Erarbeiten Sie die Merkmale von offenen und geschlossenen Fragen und halten Sie diese mit Hilfe der Tabelle M3 bzw. M5 fest.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14</a:t>
            </a:fld>
            <a:endParaRPr lang="de-DE"/>
          </a:p>
        </p:txBody>
      </p:sp>
    </p:spTree>
    <p:extLst>
      <p:ext uri="{BB962C8B-B14F-4D97-AF65-F5344CB8AC3E}">
        <p14:creationId xmlns:p14="http://schemas.microsoft.com/office/powerpoint/2010/main" val="3767443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Bef>
                <a:spcPts val="600"/>
              </a:spcBef>
              <a:spcAft>
                <a:spcPts val="600"/>
              </a:spcAft>
            </a:pPr>
            <a:r>
              <a:rPr lang="de-DE" sz="1800" dirty="0">
                <a:solidFill>
                  <a:srgbClr val="000000"/>
                </a:solidFill>
                <a:effectLst/>
                <a:latin typeface="Arial" panose="020B0604020202020204" pitchFamily="34" charset="0"/>
                <a:ea typeface="Arial" panose="020B0604020202020204" pitchFamily="34" charset="0"/>
              </a:rPr>
              <a:t>„Zur Orientierung haben wir Ihnen hierzu im Intranet Materialien eingestellt. Sie finden dort den Fragebogen unseres Hotels der bei der letzten Teambuildingmaßnahme verwendet wurde. Zudem haben wir eine externe Marketingexpertin hinzugezogen, die Sie bei der Ausarbeitung unterstützen soll.“ </a:t>
            </a:r>
          </a:p>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15</a:t>
            </a:fld>
            <a:endParaRPr lang="de-DE"/>
          </a:p>
        </p:txBody>
      </p:sp>
    </p:spTree>
    <p:extLst>
      <p:ext uri="{BB962C8B-B14F-4D97-AF65-F5344CB8AC3E}">
        <p14:creationId xmlns:p14="http://schemas.microsoft.com/office/powerpoint/2010/main" val="1912881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Bef>
                <a:spcPts val="600"/>
              </a:spcBef>
              <a:spcAft>
                <a:spcPts val="600"/>
              </a:spcAft>
            </a:pPr>
            <a:r>
              <a:rPr lang="de-DE" sz="1800" dirty="0">
                <a:solidFill>
                  <a:srgbClr val="000000"/>
                </a:solidFill>
                <a:effectLst/>
                <a:latin typeface="Arial" panose="020B0604020202020204" pitchFamily="34" charset="0"/>
                <a:ea typeface="Arial" panose="020B0604020202020204" pitchFamily="34" charset="0"/>
              </a:rPr>
              <a:t>„Zur Orientierung haben wir Ihnen hierzu im Intranet Materialien eingestellt. Sie finden dort den Fragebogen unseres Hotels der bei der letzten Teambuildingmaßnahme verwendet wurde. Zudem haben wir eine externe Marketingexpertin hinzugezogen, die Sie bei der Ausarbeitung unterstützen soll.“ </a:t>
            </a:r>
          </a:p>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16</a:t>
            </a:fld>
            <a:endParaRPr lang="de-DE"/>
          </a:p>
        </p:txBody>
      </p:sp>
    </p:spTree>
    <p:extLst>
      <p:ext uri="{BB962C8B-B14F-4D97-AF65-F5344CB8AC3E}">
        <p14:creationId xmlns:p14="http://schemas.microsoft.com/office/powerpoint/2010/main" val="1958935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Bef>
                <a:spcPts val="600"/>
              </a:spcBef>
              <a:spcAft>
                <a:spcPts val="600"/>
              </a:spcAft>
            </a:pPr>
            <a:r>
              <a:rPr lang="de-DE" sz="1800" dirty="0">
                <a:solidFill>
                  <a:srgbClr val="000000"/>
                </a:solidFill>
                <a:effectLst/>
                <a:latin typeface="Arial" panose="020B0604020202020204" pitchFamily="34" charset="0"/>
                <a:ea typeface="Arial" panose="020B0604020202020204" pitchFamily="34" charset="0"/>
              </a:rPr>
              <a:t>„Zur Orientierung haben wir Ihnen hierzu im Intranet Materialien eingestellt. Sie finden dort den Fragebogen unseres Hotels der bei der letzten Teambuildingmaßnahme verwendet wurde. Zudem haben wir eine externe Marketingexpertin hinzugezogen, die Sie bei der Ausarbeitung unterstützen soll.“ </a:t>
            </a:r>
          </a:p>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17</a:t>
            </a:fld>
            <a:endParaRPr lang="de-DE"/>
          </a:p>
        </p:txBody>
      </p:sp>
    </p:spTree>
    <p:extLst>
      <p:ext uri="{BB962C8B-B14F-4D97-AF65-F5344CB8AC3E}">
        <p14:creationId xmlns:p14="http://schemas.microsoft.com/office/powerpoint/2010/main" val="280729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Bef>
                <a:spcPts val="600"/>
              </a:spcBef>
              <a:spcAft>
                <a:spcPts val="600"/>
              </a:spcAft>
            </a:pPr>
            <a:r>
              <a:rPr lang="de-DE" sz="1800" dirty="0">
                <a:solidFill>
                  <a:srgbClr val="000000"/>
                </a:solidFill>
                <a:effectLst/>
                <a:latin typeface="Arial" panose="020B0604020202020204" pitchFamily="34" charset="0"/>
                <a:ea typeface="Arial" panose="020B0604020202020204" pitchFamily="34" charset="0"/>
              </a:rPr>
              <a:t>„Zur Orientierung haben wir Ihnen hierzu im Intranet Materialien eingestellt. Sie finden dort den Fragebogen unseres Hotels der bei der letzten Teambuildingmaßnahme verwendet wurde. Zudem haben wir eine externe Marketingexpertin hinzugezogen, die Sie bei der Ausarbeitung unterstützen soll.“ </a:t>
            </a:r>
          </a:p>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18</a:t>
            </a:fld>
            <a:endParaRPr lang="de-DE"/>
          </a:p>
        </p:txBody>
      </p:sp>
    </p:spTree>
    <p:extLst>
      <p:ext uri="{BB962C8B-B14F-4D97-AF65-F5344CB8AC3E}">
        <p14:creationId xmlns:p14="http://schemas.microsoft.com/office/powerpoint/2010/main" val="3443074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2</a:t>
            </a:fld>
            <a:endParaRPr lang="de-DE"/>
          </a:p>
        </p:txBody>
      </p:sp>
    </p:spTree>
    <p:extLst>
      <p:ext uri="{BB962C8B-B14F-4D97-AF65-F5344CB8AC3E}">
        <p14:creationId xmlns:p14="http://schemas.microsoft.com/office/powerpoint/2010/main" val="229252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Sound </a:t>
            </a:r>
            <a:r>
              <a:rPr lang="de-DE" dirty="0" err="1"/>
              <a:t>Effect</a:t>
            </a:r>
            <a:r>
              <a:rPr lang="de-DE" dirty="0"/>
              <a:t> </a:t>
            </a:r>
            <a:r>
              <a:rPr lang="de-DE" dirty="0" err="1"/>
              <a:t>from</a:t>
            </a:r>
            <a:r>
              <a:rPr lang="de-DE" dirty="0"/>
              <a:t> &lt;a </a:t>
            </a:r>
            <a:r>
              <a:rPr lang="de-DE" dirty="0" err="1"/>
              <a:t>href</a:t>
            </a:r>
            <a:r>
              <a:rPr lang="de-DE" dirty="0"/>
              <a:t>="https://</a:t>
            </a:r>
            <a:r>
              <a:rPr lang="de-DE" dirty="0" err="1"/>
              <a:t>pixabay.com</a:t>
            </a:r>
            <a:r>
              <a:rPr lang="de-DE" dirty="0"/>
              <a:t>/sound-</a:t>
            </a:r>
            <a:r>
              <a:rPr lang="de-DE" dirty="0" err="1"/>
              <a:t>effects</a:t>
            </a:r>
            <a:r>
              <a:rPr lang="de-DE" dirty="0"/>
              <a:t>/?</a:t>
            </a:r>
            <a:r>
              <a:rPr lang="de-DE" dirty="0" err="1"/>
              <a:t>utm_source</a:t>
            </a:r>
            <a:r>
              <a:rPr lang="de-DE" dirty="0"/>
              <a:t>=</a:t>
            </a:r>
            <a:r>
              <a:rPr lang="de-DE" dirty="0" err="1"/>
              <a:t>link-attribution&amp;utm_medium</a:t>
            </a:r>
            <a:r>
              <a:rPr lang="de-DE" dirty="0"/>
              <a:t>=</a:t>
            </a:r>
            <a:r>
              <a:rPr lang="de-DE" dirty="0" err="1"/>
              <a:t>referral&amp;utm_campaign</a:t>
            </a:r>
            <a:r>
              <a:rPr lang="de-DE" dirty="0"/>
              <a:t>=</a:t>
            </a:r>
            <a:r>
              <a:rPr lang="de-DE" dirty="0" err="1"/>
              <a:t>music&amp;utm_content</a:t>
            </a:r>
            <a:r>
              <a:rPr lang="de-DE" dirty="0"/>
              <a:t>=105782"&gt;</a:t>
            </a:r>
            <a:r>
              <a:rPr lang="de-DE" dirty="0" err="1"/>
              <a:t>Pixabay</a:t>
            </a:r>
            <a:r>
              <a:rPr lang="de-DE" dirty="0"/>
              <a:t>&lt;/a&gt;</a:t>
            </a:r>
          </a:p>
        </p:txBody>
      </p:sp>
      <p:sp>
        <p:nvSpPr>
          <p:cNvPr id="4" name="Foliennummernplatzhalter 3"/>
          <p:cNvSpPr>
            <a:spLocks noGrp="1"/>
          </p:cNvSpPr>
          <p:nvPr>
            <p:ph type="sldNum" sz="quarter" idx="5"/>
          </p:nvPr>
        </p:nvSpPr>
        <p:spPr/>
        <p:txBody>
          <a:bodyPr/>
          <a:lstStyle/>
          <a:p>
            <a:fld id="{3F2BDFF8-AC8D-FC48-89B7-8C2261BC8384}" type="slidenum">
              <a:rPr lang="de-DE" smtClean="0"/>
              <a:t>3</a:t>
            </a:fld>
            <a:endParaRPr lang="de-DE"/>
          </a:p>
        </p:txBody>
      </p:sp>
    </p:spTree>
    <p:extLst>
      <p:ext uri="{BB962C8B-B14F-4D97-AF65-F5344CB8AC3E}">
        <p14:creationId xmlns:p14="http://schemas.microsoft.com/office/powerpoint/2010/main" val="118024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Sound </a:t>
            </a:r>
            <a:r>
              <a:rPr lang="de-DE" dirty="0" err="1"/>
              <a:t>Effect</a:t>
            </a:r>
            <a:r>
              <a:rPr lang="de-DE" dirty="0"/>
              <a:t> </a:t>
            </a:r>
            <a:r>
              <a:rPr lang="de-DE" dirty="0" err="1"/>
              <a:t>by</a:t>
            </a:r>
            <a:r>
              <a:rPr lang="de-DE" dirty="0"/>
              <a:t> &lt;a </a:t>
            </a:r>
            <a:r>
              <a:rPr lang="de-DE" dirty="0" err="1"/>
              <a:t>href</a:t>
            </a:r>
            <a:r>
              <a:rPr lang="de-DE" dirty="0"/>
              <a:t>="https://</a:t>
            </a:r>
            <a:r>
              <a:rPr lang="de-DE" dirty="0" err="1"/>
              <a:t>pixabay.com</a:t>
            </a:r>
            <a:r>
              <a:rPr lang="de-DE" dirty="0"/>
              <a:t>/de/</a:t>
            </a:r>
            <a:r>
              <a:rPr lang="de-DE" dirty="0" err="1"/>
              <a:t>users</a:t>
            </a:r>
            <a:r>
              <a:rPr lang="de-DE" dirty="0"/>
              <a:t>/moodmode-33139253/?</a:t>
            </a:r>
            <a:r>
              <a:rPr lang="de-DE" dirty="0" err="1"/>
              <a:t>utm_source</a:t>
            </a:r>
            <a:r>
              <a:rPr lang="de-DE" dirty="0"/>
              <a:t>=</a:t>
            </a:r>
            <a:r>
              <a:rPr lang="de-DE" dirty="0" err="1"/>
              <a:t>link-attribution&amp;utm_medium</a:t>
            </a:r>
            <a:r>
              <a:rPr lang="de-DE" dirty="0"/>
              <a:t>=</a:t>
            </a:r>
            <a:r>
              <a:rPr lang="de-DE" dirty="0" err="1"/>
              <a:t>referral&amp;utm_campaign</a:t>
            </a:r>
            <a:r>
              <a:rPr lang="de-DE" dirty="0"/>
              <a:t>=</a:t>
            </a:r>
            <a:r>
              <a:rPr lang="de-DE" dirty="0" err="1"/>
              <a:t>music&amp;utm_content</a:t>
            </a:r>
            <a:r>
              <a:rPr lang="de-DE" dirty="0"/>
              <a:t>=158838"&gt;</a:t>
            </a:r>
            <a:r>
              <a:rPr lang="de-DE" dirty="0" err="1"/>
              <a:t>moodmode</a:t>
            </a:r>
            <a:r>
              <a:rPr lang="de-DE" dirty="0"/>
              <a:t>&lt;/a&gt; </a:t>
            </a:r>
            <a:r>
              <a:rPr lang="de-DE" dirty="0" err="1"/>
              <a:t>from</a:t>
            </a:r>
            <a:r>
              <a:rPr lang="de-DE" dirty="0"/>
              <a:t> &lt;a </a:t>
            </a:r>
            <a:r>
              <a:rPr lang="de-DE" dirty="0" err="1"/>
              <a:t>href</a:t>
            </a:r>
            <a:r>
              <a:rPr lang="de-DE" dirty="0"/>
              <a:t>="https://</a:t>
            </a:r>
            <a:r>
              <a:rPr lang="de-DE" dirty="0" err="1"/>
              <a:t>pixabay.com</a:t>
            </a:r>
            <a:r>
              <a:rPr lang="de-DE" dirty="0"/>
              <a:t>/sound-</a:t>
            </a:r>
            <a:r>
              <a:rPr lang="de-DE" dirty="0" err="1"/>
              <a:t>effects</a:t>
            </a:r>
            <a:r>
              <a:rPr lang="de-DE" dirty="0"/>
              <a:t>//?</a:t>
            </a:r>
            <a:r>
              <a:rPr lang="de-DE" dirty="0" err="1"/>
              <a:t>utm_source</a:t>
            </a:r>
            <a:r>
              <a:rPr lang="de-DE" dirty="0"/>
              <a:t>=</a:t>
            </a:r>
            <a:r>
              <a:rPr lang="de-DE" dirty="0" err="1"/>
              <a:t>link-attribution&amp;utm_medium</a:t>
            </a:r>
            <a:r>
              <a:rPr lang="de-DE" dirty="0"/>
              <a:t>=</a:t>
            </a:r>
            <a:r>
              <a:rPr lang="de-DE" dirty="0" err="1"/>
              <a:t>referral&amp;utm_campaign</a:t>
            </a:r>
            <a:r>
              <a:rPr lang="de-DE" dirty="0"/>
              <a:t>=</a:t>
            </a:r>
            <a:r>
              <a:rPr lang="de-DE" dirty="0" err="1"/>
              <a:t>music&amp;utm_content</a:t>
            </a:r>
            <a:r>
              <a:rPr lang="de-DE" dirty="0"/>
              <a:t>=158838"&gt;</a:t>
            </a:r>
            <a:r>
              <a:rPr lang="de-DE" dirty="0" err="1"/>
              <a:t>Pixabay</a:t>
            </a:r>
            <a:r>
              <a:rPr lang="de-DE" dirty="0"/>
              <a:t>&lt;/a&gt;</a:t>
            </a:r>
          </a:p>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4</a:t>
            </a:fld>
            <a:endParaRPr lang="de-DE"/>
          </a:p>
        </p:txBody>
      </p:sp>
    </p:spTree>
    <p:extLst>
      <p:ext uri="{BB962C8B-B14F-4D97-AF65-F5344CB8AC3E}">
        <p14:creationId xmlns:p14="http://schemas.microsoft.com/office/powerpoint/2010/main" val="283662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5</a:t>
            </a:fld>
            <a:endParaRPr lang="de-DE"/>
          </a:p>
        </p:txBody>
      </p:sp>
    </p:spTree>
    <p:extLst>
      <p:ext uri="{BB962C8B-B14F-4D97-AF65-F5344CB8AC3E}">
        <p14:creationId xmlns:p14="http://schemas.microsoft.com/office/powerpoint/2010/main" val="408035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6</a:t>
            </a:fld>
            <a:endParaRPr lang="de-DE"/>
          </a:p>
        </p:txBody>
      </p:sp>
    </p:spTree>
    <p:extLst>
      <p:ext uri="{BB962C8B-B14F-4D97-AF65-F5344CB8AC3E}">
        <p14:creationId xmlns:p14="http://schemas.microsoft.com/office/powerpoint/2010/main" val="4001084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7</a:t>
            </a:fld>
            <a:endParaRPr lang="de-DE"/>
          </a:p>
        </p:txBody>
      </p:sp>
    </p:spTree>
    <p:extLst>
      <p:ext uri="{BB962C8B-B14F-4D97-AF65-F5344CB8AC3E}">
        <p14:creationId xmlns:p14="http://schemas.microsoft.com/office/powerpoint/2010/main" val="2872086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Bef>
                <a:spcPts val="600"/>
              </a:spcBef>
              <a:spcAft>
                <a:spcPts val="600"/>
              </a:spcAft>
            </a:pPr>
            <a:r>
              <a:rPr lang="de-DE" sz="1800" dirty="0">
                <a:solidFill>
                  <a:srgbClr val="000000"/>
                </a:solidFill>
                <a:effectLst/>
                <a:latin typeface="Arial" panose="020B0604020202020204" pitchFamily="34" charset="0"/>
                <a:ea typeface="Arial" panose="020B0604020202020204" pitchFamily="34" charset="0"/>
              </a:rPr>
              <a:t>„Herzlich willkommen zu unserer außerordentlichen Sitzung für alle Mitarbeiter und Mitarbeiterinnen. Ich darf Sie als Geschäftsführerin von </a:t>
            </a:r>
            <a:r>
              <a:rPr lang="de-DE" sz="1800" dirty="0" err="1">
                <a:solidFill>
                  <a:srgbClr val="000000"/>
                </a:solidFill>
                <a:effectLst/>
                <a:latin typeface="Arial" panose="020B0604020202020204" pitchFamily="34" charset="0"/>
                <a:ea typeface="Arial" panose="020B0604020202020204" pitchFamily="34" charset="0"/>
              </a:rPr>
              <a:t>Vitavibes</a:t>
            </a:r>
            <a:r>
              <a:rPr lang="de-DE" sz="1800" dirty="0">
                <a:solidFill>
                  <a:srgbClr val="000000"/>
                </a:solidFill>
                <a:effectLst/>
                <a:latin typeface="Arial" panose="020B0604020202020204" pitchFamily="34" charset="0"/>
                <a:ea typeface="Arial" panose="020B0604020202020204" pitchFamily="34" charset="0"/>
              </a:rPr>
              <a:t> Fitness herzlich begrüßen. Wie Sie bereits aus der Einladungsmail erfahren haben, hat dieses Meeting leider keinen erfreulichen Grund, denn in den letzten Monaten haben die Kündigungen in unseren Studios sehr stark zugenommen. </a:t>
            </a:r>
          </a:p>
          <a:p>
            <a:endParaRPr lang="de-DE" dirty="0"/>
          </a:p>
        </p:txBody>
      </p:sp>
      <p:sp>
        <p:nvSpPr>
          <p:cNvPr id="4" name="Foliennummernplatzhalter 3"/>
          <p:cNvSpPr>
            <a:spLocks noGrp="1"/>
          </p:cNvSpPr>
          <p:nvPr>
            <p:ph type="sldNum" sz="quarter" idx="5"/>
          </p:nvPr>
        </p:nvSpPr>
        <p:spPr/>
        <p:txBody>
          <a:bodyPr/>
          <a:lstStyle/>
          <a:p>
            <a:fld id="{3F2BDFF8-AC8D-FC48-89B7-8C2261BC8384}" type="slidenum">
              <a:rPr lang="de-DE" smtClean="0"/>
              <a:t>8</a:t>
            </a:fld>
            <a:endParaRPr lang="de-DE"/>
          </a:p>
        </p:txBody>
      </p:sp>
    </p:spTree>
    <p:extLst>
      <p:ext uri="{BB962C8B-B14F-4D97-AF65-F5344CB8AC3E}">
        <p14:creationId xmlns:p14="http://schemas.microsoft.com/office/powerpoint/2010/main" val="327686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Bef>
                <a:spcPts val="600"/>
              </a:spcBef>
              <a:spcAft>
                <a:spcPts val="600"/>
              </a:spcAft>
            </a:pPr>
            <a:r>
              <a:rPr lang="de-DE" sz="1200" dirty="0">
                <a:solidFill>
                  <a:srgbClr val="000000"/>
                </a:solidFill>
                <a:effectLst/>
                <a:latin typeface="Arial" panose="020B0604020202020204" pitchFamily="34" charset="0"/>
                <a:ea typeface="Arial" panose="020B0604020202020204" pitchFamily="34" charset="0"/>
              </a:rPr>
              <a:t>Ich zeige Ihnen heute exemplarisch die Zahlen für unseren Standort Bamberg. </a:t>
            </a:r>
          </a:p>
          <a:p>
            <a:pPr>
              <a:lnSpc>
                <a:spcPct val="115000"/>
              </a:lnSpc>
              <a:spcBef>
                <a:spcPts val="600"/>
              </a:spcBef>
              <a:spcAft>
                <a:spcPts val="600"/>
              </a:spcAft>
            </a:pPr>
            <a:r>
              <a:rPr lang="de-DE" sz="1200" dirty="0">
                <a:solidFill>
                  <a:srgbClr val="000000"/>
                </a:solidFill>
                <a:effectLst/>
                <a:latin typeface="Arial" panose="020B0604020202020204" pitchFamily="34" charset="0"/>
                <a:ea typeface="Arial" panose="020B0604020202020204" pitchFamily="34" charset="0"/>
              </a:rPr>
              <a:t>Die Mindestlaufzeiten und Preise der einzelnen Vertragsarten sehen sie auf der Folie neben den Mitgliederzahlen. </a:t>
            </a:r>
          </a:p>
          <a:p>
            <a:pPr>
              <a:lnSpc>
                <a:spcPct val="115000"/>
              </a:lnSpc>
              <a:spcBef>
                <a:spcPts val="600"/>
              </a:spcBef>
              <a:spcAft>
                <a:spcPts val="600"/>
              </a:spcAft>
            </a:pPr>
            <a:r>
              <a:rPr lang="de-DE" sz="1200" dirty="0">
                <a:solidFill>
                  <a:srgbClr val="000000"/>
                </a:solidFill>
                <a:effectLst/>
                <a:latin typeface="Arial" panose="020B0604020202020204" pitchFamily="34" charset="0"/>
                <a:ea typeface="Arial" panose="020B0604020202020204" pitchFamily="34" charset="0"/>
              </a:rPr>
              <a:t>Wenn wir uns das Diagramm ansehen, fällt auf, dass vor allem im Basic-Bereich die aktiven Mitgliedschaften rapide abgenommen haben, während die Premium- sowie VIP-Mitgliedschaften gleichgeblieben sind. Gerade den extremen Rückgang der Basic-Mitgliedschaften können wir uns nicht erklären. </a:t>
            </a:r>
          </a:p>
          <a:p>
            <a:pPr>
              <a:lnSpc>
                <a:spcPct val="115000"/>
              </a:lnSpc>
              <a:spcBef>
                <a:spcPts val="600"/>
              </a:spcBef>
              <a:spcAft>
                <a:spcPts val="600"/>
              </a:spcAft>
            </a:pPr>
            <a:r>
              <a:rPr lang="de-DE" sz="1200" dirty="0">
                <a:solidFill>
                  <a:srgbClr val="000000"/>
                </a:solidFill>
                <a:effectLst/>
                <a:latin typeface="Arial" panose="020B0604020202020204" pitchFamily="34" charset="0"/>
                <a:ea typeface="Arial" panose="020B0604020202020204" pitchFamily="34" charset="0"/>
              </a:rPr>
              <a:t>Wir möchten hierzu die Kundinnen und Kunden befragen und ihre Erfahrungen aus den Studios mit einbinden. </a:t>
            </a:r>
          </a:p>
        </p:txBody>
      </p:sp>
      <p:sp>
        <p:nvSpPr>
          <p:cNvPr id="4" name="Foliennummernplatzhalter 3"/>
          <p:cNvSpPr>
            <a:spLocks noGrp="1"/>
          </p:cNvSpPr>
          <p:nvPr>
            <p:ph type="sldNum" sz="quarter" idx="5"/>
          </p:nvPr>
        </p:nvSpPr>
        <p:spPr/>
        <p:txBody>
          <a:bodyPr/>
          <a:lstStyle/>
          <a:p>
            <a:fld id="{3F2BDFF8-AC8D-FC48-89B7-8C2261BC8384}" type="slidenum">
              <a:rPr lang="de-DE" smtClean="0"/>
              <a:t>9</a:t>
            </a:fld>
            <a:endParaRPr lang="de-DE"/>
          </a:p>
        </p:txBody>
      </p:sp>
    </p:spTree>
    <p:extLst>
      <p:ext uri="{BB962C8B-B14F-4D97-AF65-F5344CB8AC3E}">
        <p14:creationId xmlns:p14="http://schemas.microsoft.com/office/powerpoint/2010/main" val="96610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de-DE"/>
              <a:t>Mastertitelformat bearbeiten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e-DE"/>
              <a:t>Mastertitelformat bearbeiten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A61015F-7CC6-4D0A-9D87-873EA4C304CC}" type="datetimeFigureOut">
              <a:rPr lang="en-US" dirty="0"/>
              <a:t>4/18/2024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e-DE"/>
              <a:t>Mastertitelformat bearbeiten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24128" y="2967788"/>
            <a:ext cx="4754880" cy="33415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e-DE"/>
              <a:t>Mastertextformat bearbeiten</a:t>
            </a:r>
          </a:p>
        </p:txBody>
      </p:sp>
      <p:sp>
        <p:nvSpPr>
          <p:cNvPr id="6" name="Content Placeholder 5"/>
          <p:cNvSpPr>
            <a:spLocks noGrp="1"/>
          </p:cNvSpPr>
          <p:nvPr>
            <p:ph sz="quarter" idx="4"/>
          </p:nvPr>
        </p:nvSpPr>
        <p:spPr>
          <a:xfrm>
            <a:off x="5990888" y="2967788"/>
            <a:ext cx="4754880" cy="33415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4/18/2024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4/18/2024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4/18/2024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e-DE"/>
              <a:t>Mastertitelformat bearbeiten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5C68B11-C5A8-448C-8CE9-B1A273C79CFC}"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7616CA0-919D-4A49-9C8A-62FDFB3A5183}" type="datetimeFigureOut">
              <a:rPr lang="en-US" dirty="0"/>
              <a:t>4/18/2024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4/18/2024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48.sv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48.sv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48.sv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https://mz-la.taskcards.app/#/board/ed970455-eef8-4d21-a428-00c7f4648116"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https://mz-la.taskcards.app/#/board/ed970455-eef8-4d21-a428-00c7f464811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5.svg"/><Relationship Id="rId4" Type="http://schemas.openxmlformats.org/officeDocument/2006/relationships/image" Target="../media/image7.svg"/><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28.png"/><Relationship Id="rId7" Type="http://schemas.openxmlformats.org/officeDocument/2006/relationships/image" Target="../media/image16.png"/><Relationship Id="rId12" Type="http://schemas.openxmlformats.org/officeDocument/2006/relationships/image" Target="../media/image21.svg"/><Relationship Id="rId17" Type="http://schemas.openxmlformats.org/officeDocument/2006/relationships/image" Target="../media/image26.png"/><Relationship Id="rId2" Type="http://schemas.openxmlformats.org/officeDocument/2006/relationships/notesSlide" Target="../notesSlides/notesSlide6.xml"/><Relationship Id="rId16" Type="http://schemas.openxmlformats.org/officeDocument/2006/relationships/image" Target="../media/image25.svg"/><Relationship Id="rId20" Type="http://schemas.openxmlformats.org/officeDocument/2006/relationships/image" Target="../media/image11.sv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10.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 Id="rId22"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15.svg"/><Relationship Id="rId3" Type="http://schemas.openxmlformats.org/officeDocument/2006/relationships/image" Target="../media/image30.png"/><Relationship Id="rId21" Type="http://schemas.openxmlformats.org/officeDocument/2006/relationships/image" Target="../media/image24.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13.svg"/><Relationship Id="rId20"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12.png"/><Relationship Id="rId10" Type="http://schemas.openxmlformats.org/officeDocument/2006/relationships/image" Target="../media/image37.svg"/><Relationship Id="rId19" Type="http://schemas.openxmlformats.org/officeDocument/2006/relationships/image" Target="../media/image1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12.png"/><Relationship Id="rId26" Type="http://schemas.openxmlformats.org/officeDocument/2006/relationships/image" Target="../media/image43.png"/><Relationship Id="rId3" Type="http://schemas.openxmlformats.org/officeDocument/2006/relationships/slideLayout" Target="../slideLayouts/slideLayout2.xml"/><Relationship Id="rId21" Type="http://schemas.openxmlformats.org/officeDocument/2006/relationships/image" Target="../media/image15.sv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5" Type="http://schemas.openxmlformats.org/officeDocument/2006/relationships/image" Target="../media/image25.svg"/><Relationship Id="rId2" Type="http://schemas.openxmlformats.org/officeDocument/2006/relationships/audio" Target="../media/media1.m4a"/><Relationship Id="rId16" Type="http://schemas.openxmlformats.org/officeDocument/2006/relationships/image" Target="../media/image41.svg"/><Relationship Id="rId20" Type="http://schemas.openxmlformats.org/officeDocument/2006/relationships/image" Target="../media/image14.png"/><Relationship Id="rId1" Type="http://schemas.microsoft.com/office/2007/relationships/media" Target="../media/media1.m4a"/><Relationship Id="rId6" Type="http://schemas.openxmlformats.org/officeDocument/2006/relationships/image" Target="../media/image31.svg"/><Relationship Id="rId11" Type="http://schemas.openxmlformats.org/officeDocument/2006/relationships/image" Target="../media/image36.png"/><Relationship Id="rId24" Type="http://schemas.openxmlformats.org/officeDocument/2006/relationships/image" Target="../media/image24.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17.svg"/><Relationship Id="rId10" Type="http://schemas.openxmlformats.org/officeDocument/2006/relationships/image" Target="../media/image35.svg"/><Relationship Id="rId19" Type="http://schemas.openxmlformats.org/officeDocument/2006/relationships/image" Target="../media/image13.svg"/><Relationship Id="rId4" Type="http://schemas.openxmlformats.org/officeDocument/2006/relationships/notesSlide" Target="../notesSlides/notesSlide8.xml"/><Relationship Id="rId9" Type="http://schemas.openxmlformats.org/officeDocument/2006/relationships/image" Target="../media/image34.png"/><Relationship Id="rId14" Type="http://schemas.openxmlformats.org/officeDocument/2006/relationships/image" Target="../media/image39.svg"/><Relationship Id="rId2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43.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chart" Target="../charts/chart1.xml"/><Relationship Id="rId5" Type="http://schemas.openxmlformats.org/officeDocument/2006/relationships/notesSlide" Target="../notesSlides/notesSlide9.xml"/><Relationship Id="rId4"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uppieren 72">
            <a:extLst>
              <a:ext uri="{FF2B5EF4-FFF2-40B4-BE49-F238E27FC236}">
                <a16:creationId xmlns:a16="http://schemas.microsoft.com/office/drawing/2014/main" id="{60DABE1E-5DC2-3466-C18E-096BDDEF6DB0}"/>
              </a:ext>
            </a:extLst>
          </p:cNvPr>
          <p:cNvGrpSpPr/>
          <p:nvPr/>
        </p:nvGrpSpPr>
        <p:grpSpPr>
          <a:xfrm>
            <a:off x="80704" y="303842"/>
            <a:ext cx="12030592" cy="6554158"/>
            <a:chOff x="97219" y="296130"/>
            <a:chExt cx="12030592" cy="6554158"/>
          </a:xfrm>
        </p:grpSpPr>
        <p:grpSp>
          <p:nvGrpSpPr>
            <p:cNvPr id="13" name="Gruppieren 12">
              <a:extLst>
                <a:ext uri="{FF2B5EF4-FFF2-40B4-BE49-F238E27FC236}">
                  <a16:creationId xmlns:a16="http://schemas.microsoft.com/office/drawing/2014/main" id="{714B8CE7-5D9C-6C56-A3E7-A81EC8C4E577}"/>
                </a:ext>
              </a:extLst>
            </p:cNvPr>
            <p:cNvGrpSpPr/>
            <p:nvPr/>
          </p:nvGrpSpPr>
          <p:grpSpPr>
            <a:xfrm>
              <a:off x="333102" y="296130"/>
              <a:ext cx="11508377" cy="5862394"/>
              <a:chOff x="333102" y="296130"/>
              <a:chExt cx="11508377" cy="5862394"/>
            </a:xfrm>
          </p:grpSpPr>
          <p:grpSp>
            <p:nvGrpSpPr>
              <p:cNvPr id="17" name="Gruppieren 16">
                <a:extLst>
                  <a:ext uri="{FF2B5EF4-FFF2-40B4-BE49-F238E27FC236}">
                    <a16:creationId xmlns:a16="http://schemas.microsoft.com/office/drawing/2014/main" id="{46934B20-A614-431B-8239-1E9C87B61B46}"/>
                  </a:ext>
                </a:extLst>
              </p:cNvPr>
              <p:cNvGrpSpPr/>
              <p:nvPr/>
            </p:nvGrpSpPr>
            <p:grpSpPr>
              <a:xfrm>
                <a:off x="333102" y="296130"/>
                <a:ext cx="11508377" cy="5862394"/>
                <a:chOff x="374468" y="280913"/>
                <a:chExt cx="11508377" cy="5734594"/>
              </a:xfrm>
            </p:grpSpPr>
            <p:sp>
              <p:nvSpPr>
                <p:cNvPr id="6" name="Rechteck: abgerundete Ecken 5">
                  <a:extLst>
                    <a:ext uri="{FF2B5EF4-FFF2-40B4-BE49-F238E27FC236}">
                      <a16:creationId xmlns:a16="http://schemas.microsoft.com/office/drawing/2014/main" id="{AC7D0178-4D60-4550-8DD4-C41FA4F7FF03}"/>
                    </a:ext>
                  </a:extLst>
                </p:cNvPr>
                <p:cNvSpPr/>
                <p:nvPr/>
              </p:nvSpPr>
              <p:spPr>
                <a:xfrm>
                  <a:off x="374468" y="280913"/>
                  <a:ext cx="11508377" cy="5734594"/>
                </a:xfrm>
                <a:prstGeom prst="roundRect">
                  <a:avLst/>
                </a:prstGeom>
                <a:solidFill>
                  <a:schemeClr val="bg1">
                    <a:lumMod val="8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abgerundete Ecken 15">
                  <a:extLst>
                    <a:ext uri="{FF2B5EF4-FFF2-40B4-BE49-F238E27FC236}">
                      <a16:creationId xmlns:a16="http://schemas.microsoft.com/office/drawing/2014/main" id="{864A95F1-41BB-4237-89F2-0FB6DAAE7972}"/>
                    </a:ext>
                  </a:extLst>
                </p:cNvPr>
                <p:cNvSpPr/>
                <p:nvPr/>
              </p:nvSpPr>
              <p:spPr>
                <a:xfrm>
                  <a:off x="505096" y="413539"/>
                  <a:ext cx="11212287" cy="5281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6E6E6"/>
                    </a:solidFill>
                  </a:endParaRPr>
                </a:p>
              </p:txBody>
            </p:sp>
          </p:grpSp>
          <p:sp>
            <p:nvSpPr>
              <p:cNvPr id="7" name="Rechteck: abgerundete Ecken 6">
                <a:extLst>
                  <a:ext uri="{FF2B5EF4-FFF2-40B4-BE49-F238E27FC236}">
                    <a16:creationId xmlns:a16="http://schemas.microsoft.com/office/drawing/2014/main" id="{E669CE21-46C3-4F1E-9CDC-F28F17E5F258}"/>
                  </a:ext>
                </a:extLst>
              </p:cNvPr>
              <p:cNvSpPr/>
              <p:nvPr/>
            </p:nvSpPr>
            <p:spPr>
              <a:xfrm>
                <a:off x="428899" y="388266"/>
                <a:ext cx="11316785" cy="54430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8" name="Bogen 27">
              <a:extLst>
                <a:ext uri="{FF2B5EF4-FFF2-40B4-BE49-F238E27FC236}">
                  <a16:creationId xmlns:a16="http://schemas.microsoft.com/office/drawing/2014/main" id="{F9E096A8-8076-F27F-1C50-7E457175D2B9}"/>
                </a:ext>
              </a:extLst>
            </p:cNvPr>
            <p:cNvSpPr/>
            <p:nvPr/>
          </p:nvSpPr>
          <p:spPr>
            <a:xfrm rot="10800000">
              <a:off x="121010" y="5495816"/>
              <a:ext cx="1499181" cy="1325416"/>
            </a:xfrm>
            <a:prstGeom prst="arc">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cxnSp>
          <p:nvCxnSpPr>
            <p:cNvPr id="25" name="Gerade Verbindung 24">
              <a:extLst>
                <a:ext uri="{FF2B5EF4-FFF2-40B4-BE49-F238E27FC236}">
                  <a16:creationId xmlns:a16="http://schemas.microsoft.com/office/drawing/2014/main" id="{D56C0E7A-8AA9-BF36-8F86-9A37BB482EE8}"/>
                </a:ext>
              </a:extLst>
            </p:cNvPr>
            <p:cNvCxnSpPr>
              <a:cxnSpLocks/>
            </p:cNvCxnSpPr>
            <p:nvPr/>
          </p:nvCxnSpPr>
          <p:spPr>
            <a:xfrm>
              <a:off x="97219" y="6188728"/>
              <a:ext cx="12030592" cy="11510"/>
            </a:xfrm>
            <a:prstGeom prst="line">
              <a:avLst/>
            </a:prstGeom>
            <a:ln w="76200"/>
          </p:spPr>
          <p:style>
            <a:lnRef idx="1">
              <a:schemeClr val="dk1"/>
            </a:lnRef>
            <a:fillRef idx="0">
              <a:schemeClr val="dk1"/>
            </a:fillRef>
            <a:effectRef idx="0">
              <a:schemeClr val="dk1"/>
            </a:effectRef>
            <a:fontRef idx="minor">
              <a:schemeClr val="tx1"/>
            </a:fontRef>
          </p:style>
        </p:cxnSp>
        <p:sp>
          <p:nvSpPr>
            <p:cNvPr id="48" name="Rechteck 47">
              <a:extLst>
                <a:ext uri="{FF2B5EF4-FFF2-40B4-BE49-F238E27FC236}">
                  <a16:creationId xmlns:a16="http://schemas.microsoft.com/office/drawing/2014/main" id="{2422685B-6422-FE69-7DE9-C1C21F42F47F}"/>
                </a:ext>
              </a:extLst>
            </p:cNvPr>
            <p:cNvSpPr/>
            <p:nvPr/>
          </p:nvSpPr>
          <p:spPr>
            <a:xfrm>
              <a:off x="870600" y="6250659"/>
              <a:ext cx="10535166" cy="550189"/>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ckige Klammer links 48">
              <a:extLst>
                <a:ext uri="{FF2B5EF4-FFF2-40B4-BE49-F238E27FC236}">
                  <a16:creationId xmlns:a16="http://schemas.microsoft.com/office/drawing/2014/main" id="{A305F3E2-4494-71E9-206B-40A932581DF0}"/>
                </a:ext>
              </a:extLst>
            </p:cNvPr>
            <p:cNvSpPr/>
            <p:nvPr/>
          </p:nvSpPr>
          <p:spPr>
            <a:xfrm rot="16200000">
              <a:off x="6002584" y="4454384"/>
              <a:ext cx="219862" cy="3727927"/>
            </a:xfrm>
            <a:prstGeom prst="leftBracket">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52" name="Bogen 51">
              <a:extLst>
                <a:ext uri="{FF2B5EF4-FFF2-40B4-BE49-F238E27FC236}">
                  <a16:creationId xmlns:a16="http://schemas.microsoft.com/office/drawing/2014/main" id="{CB05AA64-5CD0-318B-6114-B7493444C4AC}"/>
                </a:ext>
              </a:extLst>
            </p:cNvPr>
            <p:cNvSpPr/>
            <p:nvPr/>
          </p:nvSpPr>
          <p:spPr>
            <a:xfrm rot="5400000">
              <a:off x="10729349" y="5484856"/>
              <a:ext cx="1231682" cy="1499182"/>
            </a:xfrm>
            <a:prstGeom prst="arc">
              <a:avLst>
                <a:gd name="adj1" fmla="val 16139441"/>
                <a:gd name="adj2" fmla="val 0"/>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68" name="Gerade Verbindung 67">
              <a:extLst>
                <a:ext uri="{FF2B5EF4-FFF2-40B4-BE49-F238E27FC236}">
                  <a16:creationId xmlns:a16="http://schemas.microsoft.com/office/drawing/2014/main" id="{A080F628-6CCC-DAD3-50BB-207AE030A954}"/>
                </a:ext>
              </a:extLst>
            </p:cNvPr>
            <p:cNvCxnSpPr>
              <a:cxnSpLocks/>
              <a:stCxn id="28" idx="0"/>
              <a:endCxn id="52" idx="2"/>
            </p:cNvCxnSpPr>
            <p:nvPr/>
          </p:nvCxnSpPr>
          <p:spPr>
            <a:xfrm>
              <a:off x="870601" y="6821232"/>
              <a:ext cx="10474589" cy="29056"/>
            </a:xfrm>
            <a:prstGeom prst="line">
              <a:avLst/>
            </a:prstGeom>
            <a:ln w="76200"/>
          </p:spPr>
          <p:style>
            <a:lnRef idx="1">
              <a:schemeClr val="dk1"/>
            </a:lnRef>
            <a:fillRef idx="0">
              <a:schemeClr val="dk1"/>
            </a:fillRef>
            <a:effectRef idx="0">
              <a:schemeClr val="dk1"/>
            </a:effectRef>
            <a:fontRef idx="minor">
              <a:schemeClr val="tx1"/>
            </a:fontRef>
          </p:style>
        </p:cxnSp>
      </p:grpSp>
      <p:sp>
        <p:nvSpPr>
          <p:cNvPr id="74" name="Textfeld 73">
            <a:extLst>
              <a:ext uri="{FF2B5EF4-FFF2-40B4-BE49-F238E27FC236}">
                <a16:creationId xmlns:a16="http://schemas.microsoft.com/office/drawing/2014/main" id="{56536C5A-DA1B-C57A-E634-48E3E6ACDB08}"/>
              </a:ext>
            </a:extLst>
          </p:cNvPr>
          <p:cNvSpPr txBox="1"/>
          <p:nvPr/>
        </p:nvSpPr>
        <p:spPr>
          <a:xfrm>
            <a:off x="5699726" y="1397674"/>
            <a:ext cx="4005116" cy="4062651"/>
          </a:xfrm>
          <a:prstGeom prst="rect">
            <a:avLst/>
          </a:prstGeom>
          <a:noFill/>
        </p:spPr>
        <p:txBody>
          <a:bodyPr wrap="square" rtlCol="0">
            <a:spAutoFit/>
          </a:bodyPr>
          <a:lstStyle/>
          <a:p>
            <a:r>
              <a:rPr lang="de-DE" sz="6000" dirty="0">
                <a:solidFill>
                  <a:schemeClr val="bg1"/>
                </a:solidFill>
              </a:rPr>
              <a:t>VITAVIBES</a:t>
            </a:r>
          </a:p>
          <a:p>
            <a:endParaRPr lang="de-DE" sz="6000" dirty="0">
              <a:solidFill>
                <a:schemeClr val="bg1"/>
              </a:solidFill>
            </a:endParaRPr>
          </a:p>
          <a:p>
            <a:r>
              <a:rPr lang="de-DE" sz="6000" dirty="0">
                <a:solidFill>
                  <a:schemeClr val="bg1"/>
                </a:solidFill>
              </a:rPr>
              <a:t>Wir leben </a:t>
            </a:r>
            <a:br>
              <a:rPr lang="de-DE" sz="6000" dirty="0">
                <a:solidFill>
                  <a:schemeClr val="bg1"/>
                </a:solidFill>
              </a:rPr>
            </a:br>
            <a:r>
              <a:rPr lang="de-DE" sz="6000" dirty="0">
                <a:solidFill>
                  <a:schemeClr val="bg1"/>
                </a:solidFill>
              </a:rPr>
              <a:t>Fitness</a:t>
            </a:r>
            <a:r>
              <a:rPr lang="de-DE" dirty="0">
                <a:solidFill>
                  <a:schemeClr val="bg1"/>
                </a:solidFill>
              </a:rPr>
              <a:t> </a:t>
            </a:r>
          </a:p>
          <a:p>
            <a:endParaRPr lang="de-DE" dirty="0">
              <a:solidFill>
                <a:schemeClr val="bg1"/>
              </a:solidFill>
            </a:endParaRPr>
          </a:p>
        </p:txBody>
      </p:sp>
      <p:pic>
        <p:nvPicPr>
          <p:cNvPr id="78" name="Grafik 77" descr="Elliptisch mit einfarbiger Füllung">
            <a:extLst>
              <a:ext uri="{FF2B5EF4-FFF2-40B4-BE49-F238E27FC236}">
                <a16:creationId xmlns:a16="http://schemas.microsoft.com/office/drawing/2014/main" id="{7C5B17CA-A339-7BA2-6D90-571B1CB0C5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65971" y="1726742"/>
            <a:ext cx="2958189" cy="2958189"/>
          </a:xfrm>
          <a:prstGeom prst="rect">
            <a:avLst/>
          </a:prstGeom>
        </p:spPr>
      </p:pic>
    </p:spTree>
    <p:extLst>
      <p:ext uri="{BB962C8B-B14F-4D97-AF65-F5344CB8AC3E}">
        <p14:creationId xmlns:p14="http://schemas.microsoft.com/office/powerpoint/2010/main" val="4156363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822C02-0AEA-31C0-AB1E-9D9C17A57CF0}"/>
              </a:ext>
            </a:extLst>
          </p:cNvPr>
          <p:cNvSpPr>
            <a:spLocks noGrp="1"/>
          </p:cNvSpPr>
          <p:nvPr>
            <p:ph type="title"/>
          </p:nvPr>
        </p:nvSpPr>
        <p:spPr>
          <a:xfrm>
            <a:off x="1024128" y="585216"/>
            <a:ext cx="5867061" cy="1499616"/>
          </a:xfrm>
        </p:spPr>
        <p:txBody>
          <a:bodyPr>
            <a:normAutofit/>
          </a:bodyPr>
          <a:lstStyle/>
          <a:p>
            <a:r>
              <a:rPr lang="de-DE" dirty="0"/>
              <a:t>Gründe für den Rückgang der Mitgliedschaften</a:t>
            </a:r>
          </a:p>
        </p:txBody>
      </p:sp>
      <p:pic>
        <p:nvPicPr>
          <p:cNvPr id="5" name="Inhaltsplatzhalter 4" descr="Ein Bild, das Text, Schrift, Kreuzworträtsel, Pixel enthält.&#10;&#10;Automatisch generierte Beschreibung">
            <a:extLst>
              <a:ext uri="{FF2B5EF4-FFF2-40B4-BE49-F238E27FC236}">
                <a16:creationId xmlns:a16="http://schemas.microsoft.com/office/drawing/2014/main" id="{8BB71ED5-5309-99C6-D1EB-12F8D9F339B7}"/>
              </a:ext>
            </a:extLst>
          </p:cNvPr>
          <p:cNvPicPr>
            <a:picLocks noChangeAspect="1"/>
          </p:cNvPicPr>
          <p:nvPr/>
        </p:nvPicPr>
        <p:blipFill>
          <a:blip r:embed="rId3"/>
          <a:stretch>
            <a:fillRect/>
          </a:stretch>
        </p:blipFill>
        <p:spPr>
          <a:xfrm>
            <a:off x="1873905" y="2286000"/>
            <a:ext cx="4167506" cy="3886200"/>
          </a:xfrm>
          <a:prstGeom prst="rect">
            <a:avLst/>
          </a:prstGeom>
        </p:spPr>
      </p:pic>
      <p:sp>
        <p:nvSpPr>
          <p:cNvPr id="12" name="Rectangle 1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8D79B8C-DF81-5693-5F07-CE0A143E2F60}"/>
              </a:ext>
            </a:extLst>
          </p:cNvPr>
          <p:cNvSpPr>
            <a:spLocks noGrp="1"/>
          </p:cNvSpPr>
          <p:nvPr>
            <p:ph idx="1"/>
          </p:nvPr>
        </p:nvSpPr>
        <p:spPr>
          <a:xfrm>
            <a:off x="8021490" y="585216"/>
            <a:ext cx="3954610" cy="5586984"/>
          </a:xfrm>
        </p:spPr>
        <p:txBody>
          <a:bodyPr anchor="ctr">
            <a:normAutofit/>
          </a:bodyPr>
          <a:lstStyle/>
          <a:p>
            <a:r>
              <a:rPr lang="de-DE" sz="3600" dirty="0">
                <a:solidFill>
                  <a:srgbClr val="000000"/>
                </a:solidFill>
                <a:effectLst/>
                <a:latin typeface="Arial" panose="020B0604020202020204" pitchFamily="34" charset="0"/>
                <a:ea typeface="Arial" panose="020B0604020202020204" pitchFamily="34" charset="0"/>
              </a:rPr>
              <a:t>Nennen Sie Gründe dafür, warum die Kündigungszahlen so hoch sein könnten.</a:t>
            </a:r>
          </a:p>
          <a:p>
            <a:endParaRPr lang="en-US" sz="2000" dirty="0">
              <a:solidFill>
                <a:srgbClr val="FFFFFF"/>
              </a:solidFill>
            </a:endParaRPr>
          </a:p>
        </p:txBody>
      </p:sp>
    </p:spTree>
    <p:extLst>
      <p:ext uri="{BB962C8B-B14F-4D97-AF65-F5344CB8AC3E}">
        <p14:creationId xmlns:p14="http://schemas.microsoft.com/office/powerpoint/2010/main" val="3323064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822C02-0AEA-31C0-AB1E-9D9C17A57CF0}"/>
              </a:ext>
            </a:extLst>
          </p:cNvPr>
          <p:cNvSpPr>
            <a:spLocks noGrp="1"/>
          </p:cNvSpPr>
          <p:nvPr>
            <p:ph type="title"/>
          </p:nvPr>
        </p:nvSpPr>
        <p:spPr>
          <a:xfrm>
            <a:off x="895174" y="2800877"/>
            <a:ext cx="8008360" cy="1499616"/>
          </a:xfrm>
        </p:spPr>
        <p:txBody>
          <a:bodyPr>
            <a:normAutofit/>
          </a:bodyPr>
          <a:lstStyle/>
          <a:p>
            <a:r>
              <a:rPr lang="de-DE" dirty="0"/>
              <a:t>Vielen Dank für </a:t>
            </a:r>
            <a:r>
              <a:rPr lang="de-DE" dirty="0" err="1"/>
              <a:t>IHre</a:t>
            </a:r>
            <a:r>
              <a:rPr lang="de-DE" dirty="0"/>
              <a:t> Teilnahme an unserer Umfrage</a:t>
            </a:r>
          </a:p>
        </p:txBody>
      </p:sp>
      <p:pic>
        <p:nvPicPr>
          <p:cNvPr id="5" name="Grafik 4" descr="Präsentation mit Kreisdiagramm">
            <a:extLst>
              <a:ext uri="{FF2B5EF4-FFF2-40B4-BE49-F238E27FC236}">
                <a16:creationId xmlns:a16="http://schemas.microsoft.com/office/drawing/2014/main" id="{CE0D67B5-2FA2-4D7F-B869-B0F6551F6A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15752" y="2413546"/>
            <a:ext cx="2379785" cy="2379785"/>
          </a:xfrm>
          <a:prstGeom prst="rect">
            <a:avLst/>
          </a:prstGeom>
        </p:spPr>
      </p:pic>
    </p:spTree>
    <p:extLst>
      <p:ext uri="{BB962C8B-B14F-4D97-AF65-F5344CB8AC3E}">
        <p14:creationId xmlns:p14="http://schemas.microsoft.com/office/powerpoint/2010/main" val="2408864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822C02-0AEA-31C0-AB1E-9D9C17A57CF0}"/>
              </a:ext>
            </a:extLst>
          </p:cNvPr>
          <p:cNvSpPr>
            <a:spLocks noGrp="1"/>
          </p:cNvSpPr>
          <p:nvPr>
            <p:ph type="title"/>
          </p:nvPr>
        </p:nvSpPr>
        <p:spPr>
          <a:xfrm>
            <a:off x="575720" y="444539"/>
            <a:ext cx="10590510" cy="1499616"/>
          </a:xfrm>
        </p:spPr>
        <p:txBody>
          <a:bodyPr>
            <a:normAutofit/>
          </a:bodyPr>
          <a:lstStyle/>
          <a:p>
            <a:r>
              <a:rPr lang="de-DE" dirty="0"/>
              <a:t>Umfrageergebnisse – ein Ranking erstellen</a:t>
            </a:r>
          </a:p>
        </p:txBody>
      </p:sp>
      <p:sp>
        <p:nvSpPr>
          <p:cNvPr id="7" name="Textfeld 6">
            <a:extLst>
              <a:ext uri="{FF2B5EF4-FFF2-40B4-BE49-F238E27FC236}">
                <a16:creationId xmlns:a16="http://schemas.microsoft.com/office/drawing/2014/main" id="{C363FF50-C2A7-5524-5BE5-5D0A2663D734}"/>
              </a:ext>
            </a:extLst>
          </p:cNvPr>
          <p:cNvSpPr txBox="1"/>
          <p:nvPr/>
        </p:nvSpPr>
        <p:spPr>
          <a:xfrm>
            <a:off x="753940" y="1944155"/>
            <a:ext cx="6557079" cy="461665"/>
          </a:xfrm>
          <a:prstGeom prst="rect">
            <a:avLst/>
          </a:prstGeom>
          <a:noFill/>
        </p:spPr>
        <p:txBody>
          <a:bodyPr wrap="square" rtlCol="0">
            <a:spAutoFit/>
          </a:bodyPr>
          <a:lstStyle/>
          <a:p>
            <a:r>
              <a:rPr lang="de-DE" sz="2400" b="1" dirty="0">
                <a:latin typeface="Arial" panose="020B0604020202020204" pitchFamily="34" charset="0"/>
                <a:cs typeface="Arial" panose="020B0604020202020204" pitchFamily="34" charset="0"/>
              </a:rPr>
              <a:t>Think - Square - Share</a:t>
            </a:r>
            <a:endParaRPr lang="de-DE" sz="2000" b="1"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DEE483C-6004-2A79-D4E0-0AE1CCB5A197}"/>
              </a:ext>
            </a:extLst>
          </p:cNvPr>
          <p:cNvSpPr txBox="1"/>
          <p:nvPr/>
        </p:nvSpPr>
        <p:spPr>
          <a:xfrm>
            <a:off x="753940" y="2661782"/>
            <a:ext cx="10781567" cy="3416320"/>
          </a:xfrm>
          <a:prstGeom prst="rect">
            <a:avLst/>
          </a:prstGeom>
          <a:noFill/>
        </p:spPr>
        <p:txBody>
          <a:bodyPr wrap="square">
            <a:spAutoFit/>
          </a:bodyPr>
          <a:lstStyle/>
          <a:p>
            <a:r>
              <a:rPr lang="de-DE" sz="2000" b="1" dirty="0">
                <a:effectLst/>
                <a:latin typeface="Arial" panose="020B0604020202020204" pitchFamily="34" charset="0"/>
                <a:ea typeface="Arial" panose="020B0604020202020204" pitchFamily="34" charset="0"/>
              </a:rPr>
              <a:t>1. Think</a:t>
            </a:r>
            <a:r>
              <a:rPr lang="de-DE" sz="2000" dirty="0">
                <a:effectLst/>
                <a:latin typeface="Arial" panose="020B0604020202020204" pitchFamily="34" charset="0"/>
                <a:ea typeface="Arial" panose="020B0604020202020204" pitchFamily="34" charset="0"/>
              </a:rPr>
              <a:t>: Erstellen Sie ein Ranking. Wählen Sie drei der für Sie wichtigsten Kündigungsgründe aus. Begründen Sie stichpunktartig, warum diese Gründe für Sie besonders wichtig sind.</a:t>
            </a:r>
            <a:r>
              <a:rPr lang="de-DE" sz="2000" dirty="0">
                <a:effectLst/>
              </a:rPr>
              <a:t> </a:t>
            </a:r>
          </a:p>
          <a:p>
            <a:endParaRPr lang="de-DE" sz="2000" dirty="0"/>
          </a:p>
          <a:p>
            <a:r>
              <a:rPr lang="de-DE" sz="2000" b="1" dirty="0">
                <a:solidFill>
                  <a:srgbClr val="000000"/>
                </a:solidFill>
                <a:effectLst/>
                <a:latin typeface="Arial" panose="020B0604020202020204" pitchFamily="34" charset="0"/>
                <a:ea typeface="Arial" panose="020B0604020202020204" pitchFamily="34" charset="0"/>
              </a:rPr>
              <a:t>2. Square</a:t>
            </a:r>
            <a:r>
              <a:rPr lang="de-DE" sz="2000" dirty="0">
                <a:solidFill>
                  <a:srgbClr val="000000"/>
                </a:solidFill>
                <a:effectLst/>
                <a:latin typeface="Arial" panose="020B0604020202020204" pitchFamily="34" charset="0"/>
                <a:ea typeface="Arial" panose="020B0604020202020204" pitchFamily="34" charset="0"/>
              </a:rPr>
              <a:t>: Tauschen Sie sich mit den Mitgliedern Ihrer Gruppe aus. Diskutieren Sie Ihre Reihenfolge der Gründe und begründen Sie Ihre Meinung.</a:t>
            </a:r>
          </a:p>
          <a:p>
            <a:endParaRPr lang="de-DE" sz="2000" dirty="0">
              <a:solidFill>
                <a:srgbClr val="000000"/>
              </a:solidFill>
              <a:latin typeface="Arial" panose="020B0604020202020204" pitchFamily="34" charset="0"/>
              <a:ea typeface="Arial" panose="020B0604020202020204" pitchFamily="34" charset="0"/>
            </a:endParaRPr>
          </a:p>
          <a:p>
            <a:r>
              <a:rPr lang="de-DE" sz="2000" b="1" dirty="0">
                <a:solidFill>
                  <a:srgbClr val="000000"/>
                </a:solidFill>
                <a:effectLst/>
                <a:latin typeface="Arial" panose="020B0604020202020204" pitchFamily="34" charset="0"/>
                <a:ea typeface="Arial" panose="020B0604020202020204" pitchFamily="34" charset="0"/>
              </a:rPr>
              <a:t>3. Share: </a:t>
            </a:r>
            <a:r>
              <a:rPr lang="de-DE" sz="2000" dirty="0">
                <a:solidFill>
                  <a:srgbClr val="000000"/>
                </a:solidFill>
                <a:effectLst/>
                <a:latin typeface="Arial" panose="020B0604020202020204" pitchFamily="34" charset="0"/>
                <a:ea typeface="Arial" panose="020B0604020202020204" pitchFamily="34" charset="0"/>
              </a:rPr>
              <a:t>Stellen Sie Ihre Reihenfolge im Plenum vor und begründen Sie Ihre Reihenfolge kurz.</a:t>
            </a:r>
          </a:p>
          <a:p>
            <a:endParaRPr lang="de-DE" sz="1800" dirty="0">
              <a:solidFill>
                <a:srgbClr val="000000"/>
              </a:solidFill>
              <a:effectLst/>
              <a:latin typeface="Arial" panose="020B0604020202020204" pitchFamily="34" charset="0"/>
              <a:ea typeface="Arial" panose="020B0604020202020204" pitchFamily="34" charset="0"/>
            </a:endParaRPr>
          </a:p>
          <a:p>
            <a:endParaRPr lang="de-DE" dirty="0"/>
          </a:p>
        </p:txBody>
      </p:sp>
    </p:spTree>
    <p:extLst>
      <p:ext uri="{BB962C8B-B14F-4D97-AF65-F5344CB8AC3E}">
        <p14:creationId xmlns:p14="http://schemas.microsoft.com/office/powerpoint/2010/main" val="184843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11"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cxnSp>
        <p:nvCxnSpPr>
          <p:cNvPr id="13" name="Straight Connector 12">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C06D469-46FE-2BB5-8209-7A349CCC9E05}"/>
              </a:ext>
            </a:extLst>
          </p:cNvPr>
          <p:cNvSpPr>
            <a:spLocks noGrp="1"/>
          </p:cNvSpPr>
          <p:nvPr>
            <p:ph type="title"/>
          </p:nvPr>
        </p:nvSpPr>
        <p:spPr>
          <a:xfrm>
            <a:off x="548639" y="730457"/>
            <a:ext cx="3857105" cy="3034857"/>
          </a:xfrm>
        </p:spPr>
        <p:txBody>
          <a:bodyPr vert="horz" lIns="91440" tIns="45720" rIns="91440" bIns="45720" rtlCol="0" anchor="b">
            <a:normAutofit/>
          </a:bodyPr>
          <a:lstStyle/>
          <a:p>
            <a:r>
              <a:rPr lang="en-US" sz="4400" kern="1200" cap="all" spc="200" baseline="0" dirty="0" err="1">
                <a:solidFill>
                  <a:schemeClr val="tx1">
                    <a:lumMod val="95000"/>
                    <a:lumOff val="5000"/>
                  </a:schemeClr>
                </a:solidFill>
                <a:latin typeface="+mj-lt"/>
                <a:ea typeface="+mj-ea"/>
                <a:cs typeface="+mj-cs"/>
              </a:rPr>
              <a:t>wir</a:t>
            </a:r>
            <a:r>
              <a:rPr lang="en-US" sz="4400" kern="1200" cap="all" spc="200" baseline="0" dirty="0">
                <a:solidFill>
                  <a:schemeClr val="tx1">
                    <a:lumMod val="95000"/>
                    <a:lumOff val="5000"/>
                  </a:schemeClr>
                </a:solidFill>
                <a:latin typeface="+mj-lt"/>
                <a:ea typeface="+mj-ea"/>
                <a:cs typeface="+mj-cs"/>
              </a:rPr>
              <a:t> </a:t>
            </a:r>
            <a:r>
              <a:rPr lang="en-US" sz="4400" spc="200" dirty="0" err="1"/>
              <a:t>führen</a:t>
            </a:r>
            <a:r>
              <a:rPr lang="en-US" sz="4400" spc="200" dirty="0"/>
              <a:t> </a:t>
            </a:r>
            <a:r>
              <a:rPr lang="en-US" sz="4400" spc="200" dirty="0" err="1"/>
              <a:t>eine</a:t>
            </a:r>
            <a:r>
              <a:rPr lang="en-US" sz="4400" spc="200" dirty="0"/>
              <a:t> </a:t>
            </a:r>
            <a:r>
              <a:rPr lang="en-US" sz="4400" spc="200" dirty="0" err="1"/>
              <a:t>Kundenbefragung</a:t>
            </a:r>
            <a:r>
              <a:rPr lang="en-US" sz="4400" spc="200" dirty="0"/>
              <a:t>  </a:t>
            </a:r>
            <a:r>
              <a:rPr lang="en-US" sz="4400" spc="200" dirty="0" err="1"/>
              <a:t>durch</a:t>
            </a:r>
            <a:endParaRPr lang="en-US" sz="4400" kern="1200" cap="all" spc="200" baseline="0" dirty="0">
              <a:solidFill>
                <a:schemeClr val="tx1">
                  <a:lumMod val="95000"/>
                  <a:lumOff val="5000"/>
                </a:schemeClr>
              </a:solidFill>
              <a:latin typeface="+mj-lt"/>
              <a:ea typeface="+mj-ea"/>
              <a:cs typeface="+mj-cs"/>
            </a:endParaRPr>
          </a:p>
        </p:txBody>
      </p:sp>
      <p:cxnSp>
        <p:nvCxnSpPr>
          <p:cNvPr id="17" name="Straight Connector 16">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Checkliste RNL">
            <a:extLst>
              <a:ext uri="{FF2B5EF4-FFF2-40B4-BE49-F238E27FC236}">
                <a16:creationId xmlns:a16="http://schemas.microsoft.com/office/drawing/2014/main" id="{D5F52C57-E929-45FC-8C6B-4C97C9B551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4362" y="730456"/>
            <a:ext cx="5218399" cy="5218399"/>
          </a:xfrm>
          <a:prstGeom prst="rect">
            <a:avLst/>
          </a:prstGeom>
        </p:spPr>
      </p:pic>
    </p:spTree>
    <p:custDataLst>
      <p:tags r:id="rId1"/>
    </p:custDataLst>
    <p:extLst>
      <p:ext uri="{BB962C8B-B14F-4D97-AF65-F5344CB8AC3E}">
        <p14:creationId xmlns:p14="http://schemas.microsoft.com/office/powerpoint/2010/main" val="118888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CC06D469-46FE-2BB5-8209-7A349CCC9E05}"/>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dirty="0"/>
              <a:t>Aufbau und </a:t>
            </a:r>
            <a:r>
              <a:rPr lang="en-US" dirty="0" err="1"/>
              <a:t>Inhalte</a:t>
            </a:r>
            <a:r>
              <a:rPr lang="en-US" dirty="0"/>
              <a:t> </a:t>
            </a:r>
            <a:r>
              <a:rPr lang="en-US" dirty="0" err="1"/>
              <a:t>eines</a:t>
            </a:r>
            <a:r>
              <a:rPr lang="en-US" dirty="0"/>
              <a:t> </a:t>
            </a:r>
            <a:r>
              <a:rPr lang="en-US" dirty="0" err="1"/>
              <a:t>Fragebogens</a:t>
            </a:r>
            <a:r>
              <a:rPr lang="en-US" dirty="0"/>
              <a:t> </a:t>
            </a:r>
            <a:r>
              <a:rPr lang="en-US" dirty="0" err="1"/>
              <a:t>Kennenlernen</a:t>
            </a:r>
            <a:endParaRPr lang="en-US" dirty="0"/>
          </a:p>
        </p:txBody>
      </p:sp>
      <p:sp>
        <p:nvSpPr>
          <p:cNvPr id="5" name="Textfeld 4">
            <a:extLst>
              <a:ext uri="{FF2B5EF4-FFF2-40B4-BE49-F238E27FC236}">
                <a16:creationId xmlns:a16="http://schemas.microsoft.com/office/drawing/2014/main" id="{AF823036-4950-3E94-BD4E-0EAD914C93B6}"/>
              </a:ext>
            </a:extLst>
          </p:cNvPr>
          <p:cNvSpPr txBox="1"/>
          <p:nvPr/>
        </p:nvSpPr>
        <p:spPr>
          <a:xfrm>
            <a:off x="5063613" y="2286000"/>
            <a:ext cx="6568406" cy="4364374"/>
          </a:xfrm>
          <a:prstGeom prst="rect">
            <a:avLst/>
          </a:prstGeom>
        </p:spPr>
        <p:txBody>
          <a:bodyPr vert="horz" lIns="45720" tIns="45720" rIns="45720" bIns="45720" rtlCol="0">
            <a:noAutofit/>
          </a:bodyPr>
          <a:lstStyle/>
          <a:p>
            <a:pPr defTabSz="914400">
              <a:lnSpc>
                <a:spcPct val="110000"/>
              </a:lnSpc>
              <a:buClr>
                <a:schemeClr val="accent1"/>
              </a:buClr>
            </a:pPr>
            <a:r>
              <a:rPr lang="en-US" sz="2000" dirty="0" err="1">
                <a:effectLst/>
                <a:latin typeface="Arial" panose="020B0604020202020204" pitchFamily="34" charset="0"/>
                <a:cs typeface="Arial" panose="020B0604020202020204" pitchFamily="34" charset="0"/>
              </a:rPr>
              <a:t>Informieren</a:t>
            </a:r>
            <a:r>
              <a:rPr lang="en-US" sz="2000" dirty="0">
                <a:effectLst/>
                <a:latin typeface="Arial" panose="020B0604020202020204" pitchFamily="34" charset="0"/>
                <a:cs typeface="Arial" panose="020B0604020202020204" pitchFamily="34" charset="0"/>
              </a:rPr>
              <a:t> Sie </a:t>
            </a:r>
            <a:r>
              <a:rPr lang="en-US" sz="2000" dirty="0" err="1">
                <a:effectLst/>
                <a:latin typeface="Arial" panose="020B0604020202020204" pitchFamily="34" charset="0"/>
                <a:cs typeface="Arial" panose="020B0604020202020204" pitchFamily="34" charset="0"/>
              </a:rPr>
              <a:t>sich</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im</a:t>
            </a:r>
            <a:r>
              <a:rPr lang="en-US" sz="2000" dirty="0">
                <a:effectLst/>
                <a:latin typeface="Arial" panose="020B0604020202020204" pitchFamily="34" charset="0"/>
                <a:cs typeface="Arial" panose="020B0604020202020204" pitchFamily="34" charset="0"/>
              </a:rPr>
              <a:t> Intranet </a:t>
            </a:r>
            <a:r>
              <a:rPr lang="en-US" sz="2000" dirty="0" err="1">
                <a:effectLst/>
                <a:latin typeface="Arial" panose="020B0604020202020204" pitchFamily="34" charset="0"/>
                <a:cs typeface="Arial" panose="020B0604020202020204" pitchFamily="34" charset="0"/>
              </a:rPr>
              <a:t>zu</a:t>
            </a:r>
            <a:r>
              <a:rPr lang="en-US" sz="2000" dirty="0">
                <a:effectLst/>
                <a:latin typeface="Arial" panose="020B0604020202020204" pitchFamily="34" charset="0"/>
                <a:cs typeface="Arial" panose="020B0604020202020204" pitchFamily="34" charset="0"/>
              </a:rPr>
              <a:t> den </a:t>
            </a:r>
            <a:r>
              <a:rPr lang="en-US" sz="2000" dirty="0" err="1">
                <a:effectLst/>
                <a:latin typeface="Arial" panose="020B0604020202020204" pitchFamily="34" charset="0"/>
                <a:cs typeface="Arial" panose="020B0604020202020204" pitchFamily="34" charset="0"/>
              </a:rPr>
              <a:t>Frageformen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mit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Hilfe</a:t>
            </a:r>
            <a:r>
              <a:rPr lang="en-US" sz="2000" dirty="0">
                <a:effectLst/>
                <a:latin typeface="Arial" panose="020B0604020202020204" pitchFamily="34" charset="0"/>
                <a:cs typeface="Arial" panose="020B0604020202020204" pitchFamily="34" charset="0"/>
              </a:rPr>
              <a:t> der </a:t>
            </a:r>
            <a:r>
              <a:rPr lang="en-US" sz="2000" dirty="0" err="1">
                <a:effectLst/>
                <a:latin typeface="Arial" panose="020B0604020202020204" pitchFamily="34" charset="0"/>
                <a:cs typeface="Arial" panose="020B0604020202020204" pitchFamily="34" charset="0"/>
              </a:rPr>
              <a:t>Fragebogenvorlage</a:t>
            </a:r>
            <a:r>
              <a:rPr lang="en-US" sz="2000" dirty="0">
                <a:effectLst/>
                <a:latin typeface="Arial" panose="020B0604020202020204" pitchFamily="34" charset="0"/>
                <a:cs typeface="Arial" panose="020B0604020202020204" pitchFamily="34" charset="0"/>
              </a:rPr>
              <a:t> M2</a:t>
            </a:r>
            <a:r>
              <a:rPr lang="en-US" sz="2000" dirty="0">
                <a:latin typeface="Arial" panose="020B0604020202020204" pitchFamily="34" charset="0"/>
                <a:cs typeface="Arial" panose="020B0604020202020204" pitchFamily="34" charset="0"/>
              </a:rPr>
              <a:t>.</a:t>
            </a:r>
            <a:endParaRPr lang="en-US" sz="2000" dirty="0">
              <a:effectLst/>
              <a:latin typeface="Arial" panose="020B0604020202020204" pitchFamily="34" charset="0"/>
              <a:cs typeface="Arial" panose="020B0604020202020204" pitchFamily="34" charset="0"/>
            </a:endParaRPr>
          </a:p>
          <a:p>
            <a:pPr defTabSz="914400">
              <a:lnSpc>
                <a:spcPct val="110000"/>
              </a:lnSpc>
              <a:buClr>
                <a:schemeClr val="accent1"/>
              </a:buClr>
            </a:pPr>
            <a:endParaRPr lang="en-US" sz="2000" dirty="0">
              <a:latin typeface="Arial" panose="020B0604020202020204" pitchFamily="34" charset="0"/>
              <a:cs typeface="Arial" panose="020B0604020202020204" pitchFamily="34" charset="0"/>
            </a:endParaRPr>
          </a:p>
          <a:p>
            <a:pPr defTabSz="914400">
              <a:lnSpc>
                <a:spcPct val="110000"/>
              </a:lnSpc>
              <a:buClr>
                <a:schemeClr val="accent1"/>
              </a:buClr>
            </a:pPr>
            <a:r>
              <a:rPr lang="en-US" sz="2000" dirty="0" err="1">
                <a:effectLst/>
                <a:latin typeface="Arial" panose="020B0604020202020204" pitchFamily="34" charset="0"/>
                <a:cs typeface="Arial" panose="020B0604020202020204" pitchFamily="34" charset="0"/>
              </a:rPr>
              <a:t>Erarbeiten</a:t>
            </a:r>
            <a:r>
              <a:rPr lang="en-US" sz="2000" dirty="0">
                <a:effectLst/>
                <a:latin typeface="Arial" panose="020B0604020202020204" pitchFamily="34" charset="0"/>
                <a:cs typeface="Arial" panose="020B0604020202020204" pitchFamily="34" charset="0"/>
              </a:rPr>
              <a:t> Sie die </a:t>
            </a:r>
            <a:r>
              <a:rPr lang="en-US" sz="2000" dirty="0" err="1">
                <a:effectLst/>
                <a:latin typeface="Arial" panose="020B0604020202020204" pitchFamily="34" charset="0"/>
                <a:cs typeface="Arial" panose="020B0604020202020204" pitchFamily="34" charset="0"/>
              </a:rPr>
              <a:t>Merkmale</a:t>
            </a:r>
            <a:r>
              <a:rPr lang="en-US" sz="2000" dirty="0">
                <a:effectLst/>
                <a:latin typeface="Arial" panose="020B0604020202020204" pitchFamily="34" charset="0"/>
                <a:cs typeface="Arial" panose="020B0604020202020204" pitchFamily="34" charset="0"/>
              </a:rPr>
              <a:t> von </a:t>
            </a:r>
            <a:r>
              <a:rPr lang="en-US" sz="2000" dirty="0" err="1">
                <a:effectLst/>
                <a:latin typeface="Arial" panose="020B0604020202020204" pitchFamily="34" charset="0"/>
                <a:cs typeface="Arial" panose="020B0604020202020204" pitchFamily="34" charset="0"/>
              </a:rPr>
              <a:t>offenen</a:t>
            </a:r>
            <a:r>
              <a:rPr lang="en-US" sz="2000" dirty="0">
                <a:effectLst/>
                <a:latin typeface="Arial" panose="020B0604020202020204" pitchFamily="34" charset="0"/>
                <a:cs typeface="Arial" panose="020B0604020202020204" pitchFamily="34" charset="0"/>
              </a:rPr>
              <a:t> und </a:t>
            </a:r>
            <a:r>
              <a:rPr lang="en-US" sz="2000" dirty="0" err="1">
                <a:effectLst/>
                <a:latin typeface="Arial" panose="020B0604020202020204" pitchFamily="34" charset="0"/>
                <a:cs typeface="Arial" panose="020B0604020202020204" pitchFamily="34" charset="0"/>
              </a:rPr>
              <a:t>geschlossenen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Fragen</a:t>
            </a:r>
            <a:r>
              <a:rPr lang="en-US" sz="2000" dirty="0">
                <a:effectLst/>
                <a:latin typeface="Arial" panose="020B0604020202020204" pitchFamily="34" charset="0"/>
                <a:cs typeface="Arial" panose="020B0604020202020204" pitchFamily="34" charset="0"/>
              </a:rPr>
              <a:t> und </a:t>
            </a:r>
            <a:r>
              <a:rPr lang="en-US" sz="2000" dirty="0" err="1">
                <a:effectLst/>
                <a:latin typeface="Arial" panose="020B0604020202020204" pitchFamily="34" charset="0"/>
                <a:cs typeface="Arial" panose="020B0604020202020204" pitchFamily="34" charset="0"/>
              </a:rPr>
              <a:t>halten</a:t>
            </a:r>
            <a:r>
              <a:rPr lang="en-US" sz="2000" dirty="0">
                <a:effectLst/>
                <a:latin typeface="Arial" panose="020B0604020202020204" pitchFamily="34" charset="0"/>
                <a:cs typeface="Arial" panose="020B0604020202020204" pitchFamily="34" charset="0"/>
              </a:rPr>
              <a:t> Sie </a:t>
            </a:r>
            <a:r>
              <a:rPr lang="en-US" sz="2000" dirty="0" err="1">
                <a:effectLst/>
                <a:latin typeface="Arial" panose="020B0604020202020204" pitchFamily="34" charset="0"/>
                <a:cs typeface="Arial" panose="020B0604020202020204" pitchFamily="34" charset="0"/>
              </a:rPr>
              <a:t>diese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mit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Hilfe</a:t>
            </a:r>
            <a:r>
              <a:rPr lang="en-US" sz="2000" dirty="0">
                <a:effectLst/>
                <a:latin typeface="Arial" panose="020B0604020202020204" pitchFamily="34" charset="0"/>
                <a:cs typeface="Arial" panose="020B0604020202020204" pitchFamily="34" charset="0"/>
              </a:rPr>
              <a:t> der </a:t>
            </a:r>
            <a:r>
              <a:rPr lang="en-US" sz="2000" dirty="0" err="1">
                <a:effectLst/>
                <a:latin typeface="Arial" panose="020B0604020202020204" pitchFamily="34" charset="0"/>
                <a:cs typeface="Arial" panose="020B0604020202020204" pitchFamily="34" charset="0"/>
              </a:rPr>
              <a:t>Tabelle</a:t>
            </a:r>
            <a:r>
              <a:rPr lang="en-US" sz="2000" dirty="0">
                <a:effectLst/>
                <a:latin typeface="Arial" panose="020B0604020202020204" pitchFamily="34" charset="0"/>
                <a:cs typeface="Arial" panose="020B0604020202020204" pitchFamily="34" charset="0"/>
              </a:rPr>
              <a:t> M4 fest. </a:t>
            </a:r>
          </a:p>
          <a:p>
            <a:pPr defTabSz="914400">
              <a:lnSpc>
                <a:spcPct val="110000"/>
              </a:lnSpc>
              <a:buClr>
                <a:schemeClr val="accent1"/>
              </a:buClr>
            </a:pPr>
            <a:endParaRPr lang="en-US" sz="2000" dirty="0">
              <a:latin typeface="Arial" panose="020B0604020202020204" pitchFamily="34" charset="0"/>
              <a:cs typeface="Arial" panose="020B0604020202020204" pitchFamily="34" charset="0"/>
            </a:endParaRPr>
          </a:p>
          <a:p>
            <a:pPr defTabSz="914400">
              <a:lnSpc>
                <a:spcPct val="110000"/>
              </a:lnSpc>
              <a:spcAft>
                <a:spcPts val="250"/>
              </a:spcAft>
              <a:buClr>
                <a:schemeClr val="accent1"/>
              </a:buClr>
            </a:pPr>
            <a:r>
              <a:rPr lang="en-US" sz="2000" dirty="0" err="1">
                <a:effectLst/>
                <a:latin typeface="Arial" panose="020B0604020202020204" pitchFamily="34" charset="0"/>
                <a:cs typeface="Arial" panose="020B0604020202020204" pitchFamily="34" charset="0"/>
              </a:rPr>
              <a:t>Alternativ</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können</a:t>
            </a:r>
            <a:r>
              <a:rPr lang="en-US" sz="2000" dirty="0">
                <a:effectLst/>
                <a:latin typeface="Arial" panose="020B0604020202020204" pitchFamily="34" charset="0"/>
                <a:cs typeface="Arial" panose="020B0604020202020204" pitchFamily="34" charset="0"/>
              </a:rPr>
              <a:t> Sie </a:t>
            </a:r>
            <a:r>
              <a:rPr lang="en-US" sz="2000" dirty="0" err="1">
                <a:effectLst/>
                <a:latin typeface="Arial" panose="020B0604020202020204" pitchFamily="34" charset="0"/>
                <a:cs typeface="Arial" panose="020B0604020202020204" pitchFamily="34" charset="0"/>
              </a:rPr>
              <a:t>hier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mit</a:t>
            </a:r>
            <a:r>
              <a:rPr lang="en-US" sz="2000" dirty="0">
                <a:effectLst/>
                <a:latin typeface="Arial" panose="020B0604020202020204" pitchFamily="34" charset="0"/>
                <a:cs typeface="Arial" panose="020B0604020202020204" pitchFamily="34" charset="0"/>
              </a:rPr>
              <a:t> M5 </a:t>
            </a:r>
            <a:r>
              <a:rPr lang="en-US" sz="2000" dirty="0" err="1">
                <a:effectLst/>
                <a:latin typeface="Arial" panose="020B0604020202020204" pitchFamily="34" charset="0"/>
                <a:cs typeface="Arial" panose="020B0604020202020204" pitchFamily="34" charset="0"/>
              </a:rPr>
              <a:t>arbeiten</a:t>
            </a:r>
            <a:r>
              <a:rPr lang="en-US" sz="2000" dirty="0">
                <a:effectLst/>
                <a:latin typeface="Arial" panose="020B0604020202020204" pitchFamily="34" charset="0"/>
                <a:cs typeface="Arial" panose="020B0604020202020204" pitchFamily="34" charset="0"/>
              </a:rPr>
              <a:t>.</a:t>
            </a:r>
          </a:p>
          <a:p>
            <a:pPr defTabSz="914400">
              <a:lnSpc>
                <a:spcPct val="110000"/>
              </a:lnSpc>
              <a:spcAft>
                <a:spcPts val="1000"/>
              </a:spcAft>
              <a:buClr>
                <a:schemeClr val="accent1"/>
              </a:buClr>
            </a:pPr>
            <a:r>
              <a:rPr lang="en-US" sz="2000" dirty="0" err="1">
                <a:effectLst/>
                <a:latin typeface="Arial" panose="020B0604020202020204" pitchFamily="34" charset="0"/>
                <a:cs typeface="Arial" panose="020B0604020202020204" pitchFamily="34" charset="0"/>
              </a:rPr>
              <a:t>Alternativ</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können</a:t>
            </a:r>
            <a:r>
              <a:rPr lang="en-US" sz="2000" dirty="0">
                <a:effectLst/>
                <a:latin typeface="Arial" panose="020B0604020202020204" pitchFamily="34" charset="0"/>
                <a:cs typeface="Arial" panose="020B0604020202020204" pitchFamily="34" charset="0"/>
              </a:rPr>
              <a:t> Sie </a:t>
            </a:r>
            <a:r>
              <a:rPr lang="en-US" sz="2000" dirty="0" err="1">
                <a:effectLst/>
                <a:latin typeface="Arial" panose="020B0604020202020204" pitchFamily="34" charset="0"/>
                <a:cs typeface="Arial" panose="020B0604020202020204" pitchFamily="34" charset="0"/>
              </a:rPr>
              <a:t>hier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eigenständig</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ein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geeignetes</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digitales</a:t>
            </a:r>
            <a:r>
              <a:rPr lang="en-US" sz="2000" dirty="0">
                <a:effectLst/>
                <a:latin typeface="Arial" panose="020B0604020202020204" pitchFamily="34" charset="0"/>
                <a:cs typeface="Arial" panose="020B0604020202020204" pitchFamily="34" charset="0"/>
              </a:rPr>
              <a:t> Tool </a:t>
            </a:r>
            <a:r>
              <a:rPr lang="en-US" sz="2000" dirty="0" err="1">
                <a:effectLst/>
                <a:latin typeface="Arial" panose="020B0604020202020204" pitchFamily="34" charset="0"/>
                <a:cs typeface="Arial" panose="020B0604020202020204" pitchFamily="34" charset="0"/>
              </a:rPr>
              <a:t>nutzen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zum</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Beispiel</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ZumPad</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Excalidraw</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oder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Mindwendel</a:t>
            </a:r>
            <a:r>
              <a:rPr lang="en-US" sz="2000" dirty="0">
                <a:latin typeface="Arial" panose="020B0604020202020204" pitchFamily="34" charset="0"/>
                <a:cs typeface="Arial" panose="020B0604020202020204" pitchFamily="34" charset="0"/>
              </a:rPr>
              <a:t>).</a:t>
            </a:r>
            <a:endParaRPr lang="en-US" sz="2000" dirty="0">
              <a:effectLst/>
              <a:latin typeface="Arial" panose="020B0604020202020204" pitchFamily="34" charset="0"/>
              <a:cs typeface="Arial" panose="020B0604020202020204" pitchFamily="34" charset="0"/>
            </a:endParaRPr>
          </a:p>
          <a:p>
            <a:pPr defTabSz="914400">
              <a:lnSpc>
                <a:spcPct val="90000"/>
              </a:lnSpc>
              <a:buClr>
                <a:schemeClr val="accent1"/>
              </a:buClr>
            </a:pPr>
            <a:endParaRPr lang="en-US" sz="2400" dirty="0"/>
          </a:p>
        </p:txBody>
      </p:sp>
      <p:pic>
        <p:nvPicPr>
          <p:cNvPr id="6" name="Grafik 5" descr="Checkliste RNL">
            <a:extLst>
              <a:ext uri="{FF2B5EF4-FFF2-40B4-BE49-F238E27FC236}">
                <a16:creationId xmlns:a16="http://schemas.microsoft.com/office/drawing/2014/main" id="{2FA8AF8A-6E1E-45B6-8D3C-EA511B791C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740724"/>
            <a:ext cx="5218399" cy="5218399"/>
          </a:xfrm>
          <a:prstGeom prst="rect">
            <a:avLst/>
          </a:prstGeom>
        </p:spPr>
      </p:pic>
    </p:spTree>
    <p:custDataLst>
      <p:tags r:id="rId1"/>
    </p:custDataLst>
    <p:extLst>
      <p:ext uri="{BB962C8B-B14F-4D97-AF65-F5344CB8AC3E}">
        <p14:creationId xmlns:p14="http://schemas.microsoft.com/office/powerpoint/2010/main" val="410435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4FF57890-95DF-44E6-AF9F-51E8504975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4A28B1EC-D93C-8BB4-28A5-896F36826499}"/>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chemeClr val="tx1">
                    <a:lumMod val="95000"/>
                    <a:lumOff val="5000"/>
                  </a:schemeClr>
                </a:solidFill>
                <a:effectLst/>
                <a:latin typeface="+mj-lt"/>
                <a:ea typeface="+mj-ea"/>
                <a:cs typeface="+mj-cs"/>
              </a:rPr>
              <a:t>Eine </a:t>
            </a:r>
            <a:r>
              <a:rPr lang="en-US" sz="5000" cap="all" spc="100" dirty="0" err="1">
                <a:solidFill>
                  <a:schemeClr val="tx1">
                    <a:lumMod val="95000"/>
                    <a:lumOff val="5000"/>
                  </a:schemeClr>
                </a:solidFill>
                <a:effectLst/>
                <a:latin typeface="+mj-lt"/>
                <a:ea typeface="+mj-ea"/>
                <a:cs typeface="+mj-cs"/>
              </a:rPr>
              <a:t>Checkliste</a:t>
            </a:r>
            <a:r>
              <a:rPr lang="en-US" sz="5000" cap="all" spc="100" dirty="0">
                <a:solidFill>
                  <a:schemeClr val="tx1">
                    <a:lumMod val="95000"/>
                    <a:lumOff val="5000"/>
                  </a:schemeClr>
                </a:solidFill>
                <a:effectLst/>
                <a:latin typeface="+mj-lt"/>
                <a:ea typeface="+mj-ea"/>
                <a:cs typeface="+mj-cs"/>
              </a:rPr>
              <a:t> für </a:t>
            </a:r>
            <a:r>
              <a:rPr lang="en-US" sz="5000" cap="all" spc="100" dirty="0" err="1">
                <a:solidFill>
                  <a:schemeClr val="tx1">
                    <a:lumMod val="95000"/>
                    <a:lumOff val="5000"/>
                  </a:schemeClr>
                </a:solidFill>
                <a:effectLst/>
                <a:latin typeface="+mj-lt"/>
                <a:ea typeface="+mj-ea"/>
                <a:cs typeface="+mj-cs"/>
              </a:rPr>
              <a:t>einen</a:t>
            </a:r>
            <a:r>
              <a:rPr lang="en-US" sz="5000" cap="all" spc="100" dirty="0">
                <a:solidFill>
                  <a:schemeClr val="tx1">
                    <a:lumMod val="95000"/>
                    <a:lumOff val="5000"/>
                  </a:schemeClr>
                </a:solidFill>
                <a:effectLst/>
                <a:latin typeface="+mj-lt"/>
                <a:ea typeface="+mj-ea"/>
                <a:cs typeface="+mj-cs"/>
              </a:rPr>
              <a:t> </a:t>
            </a:r>
            <a:r>
              <a:rPr lang="en-US" sz="5000" cap="all" spc="100" dirty="0" err="1">
                <a:solidFill>
                  <a:schemeClr val="tx1">
                    <a:lumMod val="95000"/>
                    <a:lumOff val="5000"/>
                  </a:schemeClr>
                </a:solidFill>
                <a:effectLst/>
                <a:latin typeface="+mj-lt"/>
                <a:ea typeface="+mj-ea"/>
                <a:cs typeface="+mj-cs"/>
              </a:rPr>
              <a:t>Fragebogen</a:t>
            </a:r>
            <a:r>
              <a:rPr lang="en-US" sz="5000" cap="all" spc="100" dirty="0">
                <a:solidFill>
                  <a:schemeClr val="tx1">
                    <a:lumMod val="95000"/>
                    <a:lumOff val="5000"/>
                  </a:schemeClr>
                </a:solidFill>
                <a:effectLst/>
                <a:latin typeface="+mj-lt"/>
                <a:ea typeface="+mj-ea"/>
                <a:cs typeface="+mj-cs"/>
              </a:rPr>
              <a:t> </a:t>
            </a:r>
            <a:r>
              <a:rPr lang="en-US" sz="5000" cap="all" spc="100" dirty="0" err="1">
                <a:solidFill>
                  <a:schemeClr val="tx1">
                    <a:lumMod val="95000"/>
                    <a:lumOff val="5000"/>
                  </a:schemeClr>
                </a:solidFill>
                <a:effectLst/>
                <a:latin typeface="+mj-lt"/>
                <a:ea typeface="+mj-ea"/>
                <a:cs typeface="+mj-cs"/>
              </a:rPr>
              <a:t>gestalten</a:t>
            </a:r>
            <a:r>
              <a:rPr lang="en-US" sz="5000" cap="all" spc="100" dirty="0">
                <a:solidFill>
                  <a:schemeClr val="tx1">
                    <a:lumMod val="95000"/>
                    <a:lumOff val="5000"/>
                  </a:schemeClr>
                </a:solidFill>
                <a:effectLst/>
                <a:latin typeface="+mj-lt"/>
                <a:ea typeface="+mj-ea"/>
                <a:cs typeface="+mj-cs"/>
              </a:rPr>
              <a:t> </a:t>
            </a:r>
            <a:endParaRPr lang="en-US" sz="5000" cap="all" spc="100" dirty="0">
              <a:solidFill>
                <a:schemeClr val="tx1">
                  <a:lumMod val="95000"/>
                  <a:lumOff val="5000"/>
                </a:schemeClr>
              </a:solidFill>
              <a:latin typeface="+mj-lt"/>
              <a:ea typeface="+mj-ea"/>
              <a:cs typeface="+mj-cs"/>
            </a:endParaRPr>
          </a:p>
        </p:txBody>
      </p:sp>
      <p:sp>
        <p:nvSpPr>
          <p:cNvPr id="16" name="Textfeld 15">
            <a:extLst>
              <a:ext uri="{FF2B5EF4-FFF2-40B4-BE49-F238E27FC236}">
                <a16:creationId xmlns:a16="http://schemas.microsoft.com/office/drawing/2014/main" id="{5A40BF8E-57AD-4C7C-F142-211F3C797EE2}"/>
              </a:ext>
            </a:extLst>
          </p:cNvPr>
          <p:cNvSpPr txBox="1"/>
          <p:nvPr/>
        </p:nvSpPr>
        <p:spPr>
          <a:xfrm>
            <a:off x="749539" y="2325147"/>
            <a:ext cx="6362235" cy="3947637"/>
          </a:xfrm>
          <a:prstGeom prst="rect">
            <a:avLst/>
          </a:prstGeom>
        </p:spPr>
        <p:txBody>
          <a:bodyPr vert="horz" lIns="45720" tIns="45720" rIns="45720" bIns="45720" rtlCol="0">
            <a:normAutofit fontScale="62500" lnSpcReduction="20000"/>
          </a:bodyPr>
          <a:lstStyle/>
          <a:p>
            <a:pPr defTabSz="914400">
              <a:lnSpc>
                <a:spcPct val="120000"/>
              </a:lnSpc>
              <a:spcAft>
                <a:spcPts val="250"/>
              </a:spcAft>
              <a:buClr>
                <a:schemeClr val="accent1"/>
              </a:buClr>
            </a:pPr>
            <a:r>
              <a:rPr lang="en-US" sz="2900" dirty="0" err="1">
                <a:effectLst/>
                <a:latin typeface="Arial" panose="020B0604020202020204" pitchFamily="34" charset="0"/>
                <a:cs typeface="Arial" panose="020B0604020202020204" pitchFamily="34" charset="0"/>
              </a:rPr>
              <a:t>Informieren</a:t>
            </a:r>
            <a:r>
              <a:rPr lang="en-US" sz="2900" dirty="0">
                <a:effectLst/>
                <a:latin typeface="Arial" panose="020B0604020202020204" pitchFamily="34" charset="0"/>
                <a:cs typeface="Arial" panose="020B0604020202020204" pitchFamily="34" charset="0"/>
              </a:rPr>
              <a:t> Sie </a:t>
            </a:r>
            <a:r>
              <a:rPr lang="en-US" sz="2900" dirty="0" err="1">
                <a:effectLst/>
                <a:latin typeface="Arial" panose="020B0604020202020204" pitchFamily="34" charset="0"/>
                <a:cs typeface="Arial" panose="020B0604020202020204" pitchFamily="34" charset="0"/>
              </a:rPr>
              <a:t>sich</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mit</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Hilfe</a:t>
            </a:r>
            <a:r>
              <a:rPr lang="en-US" sz="2900" dirty="0">
                <a:effectLst/>
                <a:latin typeface="Arial" panose="020B0604020202020204" pitchFamily="34" charset="0"/>
                <a:cs typeface="Arial" panose="020B0604020202020204" pitchFamily="34" charset="0"/>
              </a:rPr>
              <a:t> der </a:t>
            </a:r>
            <a:r>
              <a:rPr lang="en-US" sz="2900" dirty="0" err="1">
                <a:effectLst/>
                <a:latin typeface="Arial" panose="020B0604020202020204" pitchFamily="34" charset="0"/>
                <a:cs typeface="Arial" panose="020B0604020202020204" pitchFamily="34" charset="0"/>
              </a:rPr>
              <a:t>Materialien</a:t>
            </a:r>
            <a:r>
              <a:rPr lang="en-US" sz="2900" dirty="0">
                <a:effectLst/>
                <a:latin typeface="Arial" panose="020B0604020202020204" pitchFamily="34" charset="0"/>
                <a:cs typeface="Arial" panose="020B0604020202020204" pitchFamily="34" charset="0"/>
              </a:rPr>
              <a:t> M2 und M3 </a:t>
            </a:r>
            <a:r>
              <a:rPr lang="en-US" sz="2900" dirty="0" err="1">
                <a:effectLst/>
                <a:latin typeface="Arial" panose="020B0604020202020204" pitchFamily="34" charset="0"/>
                <a:cs typeface="Arial" panose="020B0604020202020204" pitchFamily="34" charset="0"/>
              </a:rPr>
              <a:t>im</a:t>
            </a:r>
            <a:r>
              <a:rPr lang="en-US" sz="2900" dirty="0">
                <a:effectLst/>
                <a:latin typeface="Arial" panose="020B0604020202020204" pitchFamily="34" charset="0"/>
                <a:cs typeface="Arial" panose="020B0604020202020204" pitchFamily="34" charset="0"/>
              </a:rPr>
              <a:t> Intranet und </a:t>
            </a:r>
            <a:r>
              <a:rPr lang="en-US" sz="2900" dirty="0" err="1">
                <a:effectLst/>
                <a:latin typeface="Arial" panose="020B0604020202020204" pitchFamily="34" charset="0"/>
                <a:cs typeface="Arial" panose="020B0604020202020204" pitchFamily="34" charset="0"/>
              </a:rPr>
              <a:t>erstellen</a:t>
            </a:r>
            <a:r>
              <a:rPr lang="en-US" sz="2900" dirty="0">
                <a:effectLst/>
                <a:latin typeface="Arial" panose="020B0604020202020204" pitchFamily="34" charset="0"/>
                <a:cs typeface="Arial" panose="020B0604020202020204" pitchFamily="34" charset="0"/>
              </a:rPr>
              <a:t> Sie </a:t>
            </a:r>
            <a:r>
              <a:rPr lang="en-US" sz="2900" dirty="0" err="1">
                <a:effectLst/>
                <a:latin typeface="Arial" panose="020B0604020202020204" pitchFamily="34" charset="0"/>
                <a:cs typeface="Arial" panose="020B0604020202020204" pitchFamily="34" charset="0"/>
              </a:rPr>
              <a:t>eine</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Checkliste</a:t>
            </a:r>
            <a:r>
              <a:rPr lang="en-US" sz="2900" dirty="0">
                <a:effectLst/>
                <a:latin typeface="Arial" panose="020B0604020202020204" pitchFamily="34" charset="0"/>
                <a:cs typeface="Arial" panose="020B0604020202020204" pitchFamily="34" charset="0"/>
              </a:rPr>
              <a:t>, die Sie für die </a:t>
            </a:r>
            <a:r>
              <a:rPr lang="en-US" sz="2900" dirty="0" err="1">
                <a:effectLst/>
                <a:latin typeface="Arial" panose="020B0604020202020204" pitchFamily="34" charset="0"/>
                <a:cs typeface="Arial" panose="020B0604020202020204" pitchFamily="34" charset="0"/>
              </a:rPr>
              <a:t>Gestaltung</a:t>
            </a:r>
            <a:r>
              <a:rPr lang="en-US" sz="2900" dirty="0">
                <a:effectLst/>
                <a:latin typeface="Arial" panose="020B0604020202020204" pitchFamily="34" charset="0"/>
                <a:cs typeface="Arial" panose="020B0604020202020204" pitchFamily="34" charset="0"/>
              </a:rPr>
              <a:t> und </a:t>
            </a:r>
            <a:r>
              <a:rPr lang="en-US" sz="2900" dirty="0" err="1">
                <a:effectLst/>
                <a:latin typeface="Arial" panose="020B0604020202020204" pitchFamily="34" charset="0"/>
                <a:cs typeface="Arial" panose="020B0604020202020204" pitchFamily="34" charset="0"/>
              </a:rPr>
              <a:t>Bewertung</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eines</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Fragebogens</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nutzen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können</a:t>
            </a:r>
            <a:r>
              <a:rPr lang="en-US" sz="2900" dirty="0">
                <a:effectLst/>
                <a:latin typeface="Arial" panose="020B0604020202020204" pitchFamily="34" charset="0"/>
                <a:cs typeface="Arial" panose="020B0604020202020204" pitchFamily="34" charset="0"/>
              </a:rPr>
              <a:t>. </a:t>
            </a:r>
          </a:p>
          <a:p>
            <a:pPr defTabSz="914400">
              <a:lnSpc>
                <a:spcPct val="120000"/>
              </a:lnSpc>
              <a:spcAft>
                <a:spcPts val="250"/>
              </a:spcAft>
              <a:buClr>
                <a:schemeClr val="accent1"/>
              </a:buClr>
            </a:pPr>
            <a:endParaRPr lang="en-US" sz="2900" dirty="0">
              <a:latin typeface="Arial" panose="020B0604020202020204" pitchFamily="34" charset="0"/>
              <a:cs typeface="Arial" panose="020B0604020202020204" pitchFamily="34" charset="0"/>
            </a:endParaRPr>
          </a:p>
          <a:p>
            <a:pPr defTabSz="914400">
              <a:lnSpc>
                <a:spcPct val="120000"/>
              </a:lnSpc>
              <a:spcAft>
                <a:spcPts val="250"/>
              </a:spcAft>
              <a:buClr>
                <a:schemeClr val="accent1"/>
              </a:buClr>
            </a:pPr>
            <a:r>
              <a:rPr lang="en-US" sz="2900" dirty="0">
                <a:effectLst/>
                <a:latin typeface="Arial" panose="020B0604020202020204" pitchFamily="34" charset="0"/>
                <a:cs typeface="Arial" panose="020B0604020202020204" pitchFamily="34" charset="0"/>
              </a:rPr>
              <a:t>Sie </a:t>
            </a:r>
            <a:r>
              <a:rPr lang="en-US" sz="2900" dirty="0" err="1">
                <a:effectLst/>
                <a:latin typeface="Arial" panose="020B0604020202020204" pitchFamily="34" charset="0"/>
                <a:cs typeface="Arial" panose="020B0604020202020204" pitchFamily="34" charset="0"/>
              </a:rPr>
              <a:t>können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hierzu</a:t>
            </a:r>
            <a:r>
              <a:rPr lang="en-US" sz="2900" dirty="0">
                <a:effectLst/>
                <a:latin typeface="Arial" panose="020B0604020202020204" pitchFamily="34" charset="0"/>
                <a:cs typeface="Arial" panose="020B0604020202020204" pitchFamily="34" charset="0"/>
              </a:rPr>
              <a:t> die </a:t>
            </a:r>
            <a:r>
              <a:rPr lang="en-US" sz="2900" dirty="0" err="1">
                <a:effectLst/>
                <a:latin typeface="Arial" panose="020B0604020202020204" pitchFamily="34" charset="0"/>
                <a:cs typeface="Arial" panose="020B0604020202020204" pitchFamily="34" charset="0"/>
              </a:rPr>
              <a:t>bereitgestellte</a:t>
            </a:r>
            <a:r>
              <a:rPr lang="en-US" sz="2900" dirty="0">
                <a:effectLst/>
                <a:latin typeface="Arial" panose="020B0604020202020204" pitchFamily="34" charset="0"/>
                <a:cs typeface="Arial" panose="020B0604020202020204" pitchFamily="34" charset="0"/>
              </a:rPr>
              <a:t> Vorlage M6 </a:t>
            </a:r>
            <a:r>
              <a:rPr lang="en-US" sz="2900" dirty="0" err="1">
                <a:effectLst/>
                <a:latin typeface="Arial" panose="020B0604020202020204" pitchFamily="34" charset="0"/>
                <a:cs typeface="Arial" panose="020B0604020202020204" pitchFamily="34" charset="0"/>
              </a:rPr>
              <a:t>verwenden</a:t>
            </a:r>
            <a:r>
              <a:rPr lang="en-US" sz="2900" dirty="0">
                <a:effectLst/>
                <a:latin typeface="Arial" panose="020B0604020202020204" pitchFamily="34" charset="0"/>
                <a:cs typeface="Arial" panose="020B0604020202020204" pitchFamily="34" charset="0"/>
              </a:rPr>
              <a:t>. </a:t>
            </a:r>
          </a:p>
          <a:p>
            <a:pPr defTabSz="914400">
              <a:lnSpc>
                <a:spcPct val="120000"/>
              </a:lnSpc>
              <a:spcAft>
                <a:spcPts val="250"/>
              </a:spcAft>
              <a:buClr>
                <a:schemeClr val="accent1"/>
              </a:buClr>
            </a:pPr>
            <a:endParaRPr lang="en-US" sz="2900" dirty="0">
              <a:effectLst/>
              <a:latin typeface="Arial" panose="020B0604020202020204" pitchFamily="34" charset="0"/>
              <a:cs typeface="Arial" panose="020B0604020202020204" pitchFamily="34" charset="0"/>
            </a:endParaRPr>
          </a:p>
          <a:p>
            <a:pPr defTabSz="914400">
              <a:lnSpc>
                <a:spcPct val="120000"/>
              </a:lnSpc>
              <a:spcAft>
                <a:spcPts val="250"/>
              </a:spcAft>
              <a:buClr>
                <a:schemeClr val="accent1"/>
              </a:buClr>
            </a:pPr>
            <a:r>
              <a:rPr lang="en-US" sz="2900" dirty="0" err="1">
                <a:effectLst/>
                <a:latin typeface="Arial" panose="020B0604020202020204" pitchFamily="34" charset="0"/>
                <a:cs typeface="Arial" panose="020B0604020202020204" pitchFamily="34" charset="0"/>
              </a:rPr>
              <a:t>Alternativ</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können</a:t>
            </a:r>
            <a:r>
              <a:rPr lang="en-US" sz="2900" dirty="0">
                <a:effectLst/>
                <a:latin typeface="Arial" panose="020B0604020202020204" pitchFamily="34" charset="0"/>
                <a:cs typeface="Arial" panose="020B0604020202020204" pitchFamily="34" charset="0"/>
              </a:rPr>
              <a:t> Sie </a:t>
            </a:r>
            <a:r>
              <a:rPr lang="en-US" sz="2900" dirty="0" err="1">
                <a:effectLst/>
                <a:latin typeface="Arial" panose="020B0604020202020204" pitchFamily="34" charset="0"/>
                <a:cs typeface="Arial" panose="020B0604020202020204" pitchFamily="34" charset="0"/>
              </a:rPr>
              <a:t>auch</a:t>
            </a:r>
            <a:r>
              <a:rPr lang="en-US" sz="2900" dirty="0">
                <a:effectLst/>
                <a:latin typeface="Arial" panose="020B0604020202020204" pitchFamily="34" charset="0"/>
                <a:cs typeface="Arial" panose="020B0604020202020204" pitchFamily="34" charset="0"/>
              </a:rPr>
              <a:t> die </a:t>
            </a:r>
            <a:r>
              <a:rPr lang="en-US" sz="2900" dirty="0" err="1">
                <a:effectLst/>
                <a:latin typeface="Arial" panose="020B0604020202020204" pitchFamily="34" charset="0"/>
                <a:cs typeface="Arial" panose="020B0604020202020204" pitchFamily="34" charset="0"/>
              </a:rPr>
              <a:t>Vorlagen</a:t>
            </a:r>
            <a:r>
              <a:rPr lang="en-US" sz="2900" dirty="0">
                <a:effectLst/>
                <a:latin typeface="Arial" panose="020B0604020202020204" pitchFamily="34" charset="0"/>
                <a:cs typeface="Arial" panose="020B0604020202020204" pitchFamily="34" charset="0"/>
              </a:rPr>
              <a:t> M7 und M8 </a:t>
            </a:r>
            <a:r>
              <a:rPr lang="en-US" sz="2900" dirty="0" err="1">
                <a:effectLst/>
                <a:latin typeface="Arial" panose="020B0604020202020204" pitchFamily="34" charset="0"/>
                <a:cs typeface="Arial" panose="020B0604020202020204" pitchFamily="34" charset="0"/>
              </a:rPr>
              <a:t>nutzen</a:t>
            </a:r>
            <a:r>
              <a:rPr lang="en-US" sz="2900" dirty="0">
                <a:effectLst/>
                <a:latin typeface="Arial" panose="020B0604020202020204" pitchFamily="34" charset="0"/>
                <a:cs typeface="Arial" panose="020B0604020202020204" pitchFamily="34" charset="0"/>
              </a:rPr>
              <a:t>.</a:t>
            </a:r>
          </a:p>
          <a:p>
            <a:pPr defTabSz="914400">
              <a:lnSpc>
                <a:spcPct val="120000"/>
              </a:lnSpc>
              <a:spcAft>
                <a:spcPts val="250"/>
              </a:spcAft>
              <a:buClr>
                <a:schemeClr val="accent1"/>
              </a:buClr>
            </a:pPr>
            <a:endParaRPr lang="en-US" sz="2900" dirty="0">
              <a:effectLst/>
              <a:latin typeface="Arial" panose="020B0604020202020204" pitchFamily="34" charset="0"/>
              <a:cs typeface="Arial" panose="020B0604020202020204" pitchFamily="34" charset="0"/>
            </a:endParaRPr>
          </a:p>
          <a:p>
            <a:pPr defTabSz="914400">
              <a:lnSpc>
                <a:spcPct val="120000"/>
              </a:lnSpc>
              <a:spcAft>
                <a:spcPts val="250"/>
              </a:spcAft>
              <a:buClr>
                <a:schemeClr val="accent1"/>
              </a:buClr>
            </a:pPr>
            <a:r>
              <a:rPr lang="en-US" sz="2900" dirty="0" err="1">
                <a:effectLst/>
                <a:latin typeface="Arial" panose="020B0604020202020204" pitchFamily="34" charset="0"/>
                <a:cs typeface="Arial" panose="020B0604020202020204" pitchFamily="34" charset="0"/>
              </a:rPr>
              <a:t>Natürlich</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können</a:t>
            </a:r>
            <a:r>
              <a:rPr lang="en-US" sz="2900" dirty="0">
                <a:effectLst/>
                <a:latin typeface="Arial" panose="020B0604020202020204" pitchFamily="34" charset="0"/>
                <a:cs typeface="Arial" panose="020B0604020202020204" pitchFamily="34" charset="0"/>
              </a:rPr>
              <a:t> Sie die </a:t>
            </a:r>
            <a:r>
              <a:rPr lang="en-US" sz="2900" dirty="0" err="1">
                <a:effectLst/>
                <a:latin typeface="Arial" panose="020B0604020202020204" pitchFamily="34" charset="0"/>
                <a:cs typeface="Arial" panose="020B0604020202020204" pitchFamily="34" charset="0"/>
              </a:rPr>
              <a:t>Checkliste</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auch</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eigenständig</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mit</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Hilfe</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eines</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geeigneten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digitalen</a:t>
            </a:r>
            <a:r>
              <a:rPr lang="en-US" sz="2900" dirty="0">
                <a:effectLst/>
                <a:latin typeface="Arial" panose="020B0604020202020204" pitchFamily="34" charset="0"/>
                <a:cs typeface="Arial" panose="020B0604020202020204" pitchFamily="34" charset="0"/>
              </a:rPr>
              <a:t> Tools </a:t>
            </a:r>
            <a:r>
              <a:rPr lang="en-US" sz="2900" dirty="0">
                <a:latin typeface="Arial" panose="020B0604020202020204" pitchFamily="34" charset="0"/>
                <a:cs typeface="Arial" panose="020B0604020202020204" pitchFamily="34" charset="0"/>
              </a:rPr>
              <a:t>(z. B. Word, </a:t>
            </a:r>
            <a:r>
              <a:rPr lang="en-US" sz="2900" dirty="0" err="1">
                <a:latin typeface="Arial" panose="020B0604020202020204" pitchFamily="34" charset="0"/>
                <a:cs typeface="Arial" panose="020B0604020202020204" pitchFamily="34" charset="0"/>
              </a:rPr>
              <a:t>ZumPad</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Mindwendel</a:t>
            </a:r>
            <a:r>
              <a:rPr lang="en-US" sz="2900" dirty="0">
                <a:latin typeface="Arial" panose="020B0604020202020204" pitchFamily="34" charset="0"/>
                <a:cs typeface="Arial" panose="020B0604020202020204" pitchFamily="34" charset="0"/>
              </a:rPr>
              <a:t>) </a:t>
            </a:r>
            <a:r>
              <a:rPr lang="en-US" sz="2900" dirty="0" err="1">
                <a:latin typeface="Arial" panose="020B0604020202020204" pitchFamily="34" charset="0"/>
                <a:cs typeface="Arial" panose="020B0604020202020204" pitchFamily="34" charset="0"/>
              </a:rPr>
              <a:t>erstellen</a:t>
            </a:r>
            <a:r>
              <a:rPr lang="en-US" sz="2900" dirty="0">
                <a:latin typeface="Arial" panose="020B0604020202020204" pitchFamily="34" charset="0"/>
                <a:cs typeface="Arial" panose="020B0604020202020204" pitchFamily="34" charset="0"/>
              </a:rPr>
              <a:t>.</a:t>
            </a:r>
            <a:endParaRPr lang="en-US" sz="2900" dirty="0">
              <a:effectLst/>
              <a:latin typeface="Arial" panose="020B0604020202020204" pitchFamily="34" charset="0"/>
              <a:cs typeface="Arial" panose="020B0604020202020204" pitchFamily="34" charset="0"/>
            </a:endParaRPr>
          </a:p>
          <a:p>
            <a:pPr defTabSz="914400">
              <a:lnSpc>
                <a:spcPct val="90000"/>
              </a:lnSpc>
              <a:spcAft>
                <a:spcPts val="250"/>
              </a:spcAft>
              <a:buClr>
                <a:schemeClr val="accent1"/>
              </a:buClr>
            </a:pPr>
            <a:endParaRPr lang="en-US" sz="1900" dirty="0">
              <a:effectLst/>
            </a:endParaRPr>
          </a:p>
        </p:txBody>
      </p:sp>
      <p:pic>
        <p:nvPicPr>
          <p:cNvPr id="4" name="Grafik 3" descr="Ein Bild, das Text, Screenshot, Dokument, Schrift enthält.&#10;&#10;Automatisch generierte Beschreibung">
            <a:extLst>
              <a:ext uri="{FF2B5EF4-FFF2-40B4-BE49-F238E27FC236}">
                <a16:creationId xmlns:a16="http://schemas.microsoft.com/office/drawing/2014/main" id="{E5D5AFFB-6F3D-77B8-A771-A0674770454A}"/>
              </a:ext>
            </a:extLst>
          </p:cNvPr>
          <p:cNvPicPr>
            <a:picLocks noChangeAspect="1"/>
          </p:cNvPicPr>
          <p:nvPr/>
        </p:nvPicPr>
        <p:blipFill>
          <a:blip r:embed="rId4"/>
          <a:stretch>
            <a:fillRect/>
          </a:stretch>
        </p:blipFill>
        <p:spPr>
          <a:xfrm>
            <a:off x="7668979" y="2084832"/>
            <a:ext cx="2392403" cy="3369581"/>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5" name="Grafik 4" descr="Kundenbewertung">
            <a:extLst>
              <a:ext uri="{FF2B5EF4-FFF2-40B4-BE49-F238E27FC236}">
                <a16:creationId xmlns:a16="http://schemas.microsoft.com/office/drawing/2014/main" id="{DCB52E90-4B7D-41C0-AA83-47095F7635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61382" y="4298965"/>
            <a:ext cx="1785312" cy="1785312"/>
          </a:xfrm>
          <a:prstGeom prst="rect">
            <a:avLst/>
          </a:prstGeom>
        </p:spPr>
      </p:pic>
    </p:spTree>
    <p:custDataLst>
      <p:tags r:id="rId1"/>
    </p:custDataLst>
    <p:extLst>
      <p:ext uri="{BB962C8B-B14F-4D97-AF65-F5344CB8AC3E}">
        <p14:creationId xmlns:p14="http://schemas.microsoft.com/office/powerpoint/2010/main" val="3019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A3497FC4-C8FD-7D9D-3BCD-DB6AB4B83D5A}"/>
              </a:ext>
            </a:extLst>
          </p:cNvPr>
          <p:cNvSpPr txBox="1"/>
          <p:nvPr/>
        </p:nvSpPr>
        <p:spPr>
          <a:xfrm>
            <a:off x="1024128" y="585216"/>
            <a:ext cx="10662345" cy="1499616"/>
          </a:xfrm>
          <a:prstGeom prst="rect">
            <a:avLst/>
          </a:prstGeom>
        </p:spPr>
        <p:txBody>
          <a:bodyPr vert="horz" lIns="91440" tIns="45720" rIns="91440" bIns="45720" rtlCol="0" anchor="ctr">
            <a:normAutofit/>
          </a:bodyPr>
          <a:lstStyle/>
          <a:p>
            <a:pPr defTabSz="914400">
              <a:lnSpc>
                <a:spcPct val="80000"/>
              </a:lnSpc>
              <a:spcBef>
                <a:spcPct val="0"/>
              </a:spcBef>
              <a:spcAft>
                <a:spcPts val="250"/>
              </a:spcAft>
            </a:pPr>
            <a:r>
              <a:rPr lang="en-US" sz="5000" cap="all" spc="100" dirty="0" err="1">
                <a:solidFill>
                  <a:schemeClr val="tx1">
                    <a:lumMod val="95000"/>
                    <a:lumOff val="5000"/>
                  </a:schemeClr>
                </a:solidFill>
                <a:effectLst/>
                <a:latin typeface="+mj-lt"/>
                <a:ea typeface="+mj-ea"/>
                <a:cs typeface="+mj-cs"/>
              </a:rPr>
              <a:t>Einen</a:t>
            </a:r>
            <a:r>
              <a:rPr lang="en-US" sz="5000" cap="all" spc="100" dirty="0">
                <a:solidFill>
                  <a:schemeClr val="tx1">
                    <a:lumMod val="95000"/>
                    <a:lumOff val="5000"/>
                  </a:schemeClr>
                </a:solidFill>
                <a:effectLst/>
                <a:latin typeface="+mj-lt"/>
                <a:ea typeface="+mj-ea"/>
                <a:cs typeface="+mj-cs"/>
              </a:rPr>
              <a:t> </a:t>
            </a:r>
            <a:r>
              <a:rPr lang="en-US" sz="5000" cap="all" spc="100" dirty="0" err="1">
                <a:solidFill>
                  <a:schemeClr val="tx1">
                    <a:lumMod val="95000"/>
                    <a:lumOff val="5000"/>
                  </a:schemeClr>
                </a:solidFill>
                <a:effectLst/>
                <a:latin typeface="+mj-lt"/>
                <a:ea typeface="+mj-ea"/>
                <a:cs typeface="+mj-cs"/>
              </a:rPr>
              <a:t>passgenauen</a:t>
            </a:r>
            <a:r>
              <a:rPr lang="en-US" sz="5000" cap="all" spc="100" dirty="0">
                <a:solidFill>
                  <a:schemeClr val="tx1">
                    <a:lumMod val="95000"/>
                    <a:lumOff val="5000"/>
                  </a:schemeClr>
                </a:solidFill>
                <a:effectLst/>
                <a:latin typeface="+mj-lt"/>
                <a:ea typeface="+mj-ea"/>
                <a:cs typeface="+mj-cs"/>
              </a:rPr>
              <a:t> </a:t>
            </a:r>
            <a:r>
              <a:rPr lang="en-US" sz="5000" cap="all" spc="100" dirty="0" err="1">
                <a:solidFill>
                  <a:schemeClr val="tx1">
                    <a:lumMod val="95000"/>
                    <a:lumOff val="5000"/>
                  </a:schemeClr>
                </a:solidFill>
                <a:effectLst/>
                <a:latin typeface="+mj-lt"/>
                <a:ea typeface="+mj-ea"/>
                <a:cs typeface="+mj-cs"/>
              </a:rPr>
              <a:t>Fragebogen</a:t>
            </a:r>
            <a:r>
              <a:rPr lang="en-US" sz="5000" cap="all" spc="100" dirty="0">
                <a:solidFill>
                  <a:schemeClr val="tx1">
                    <a:lumMod val="95000"/>
                    <a:lumOff val="5000"/>
                  </a:schemeClr>
                </a:solidFill>
                <a:effectLst/>
                <a:latin typeface="+mj-lt"/>
                <a:ea typeface="+mj-ea"/>
                <a:cs typeface="+mj-cs"/>
              </a:rPr>
              <a:t> für das </a:t>
            </a:r>
            <a:r>
              <a:rPr lang="en-US" sz="5000" cap="all" spc="100" dirty="0" err="1">
                <a:solidFill>
                  <a:schemeClr val="tx1">
                    <a:lumMod val="95000"/>
                    <a:lumOff val="5000"/>
                  </a:schemeClr>
                </a:solidFill>
                <a:effectLst/>
                <a:latin typeface="+mj-lt"/>
                <a:ea typeface="+mj-ea"/>
                <a:cs typeface="+mj-cs"/>
              </a:rPr>
              <a:t>Unternehmen</a:t>
            </a:r>
            <a:r>
              <a:rPr lang="en-US" sz="5000" cap="all" spc="100" dirty="0">
                <a:solidFill>
                  <a:schemeClr val="tx1">
                    <a:lumMod val="95000"/>
                    <a:lumOff val="5000"/>
                  </a:schemeClr>
                </a:solidFill>
                <a:effectLst/>
                <a:latin typeface="+mj-lt"/>
                <a:ea typeface="+mj-ea"/>
                <a:cs typeface="+mj-cs"/>
              </a:rPr>
              <a:t> </a:t>
            </a:r>
            <a:r>
              <a:rPr lang="en-US" sz="5000" cap="all" spc="100" dirty="0" err="1">
                <a:solidFill>
                  <a:schemeClr val="tx1">
                    <a:lumMod val="95000"/>
                    <a:lumOff val="5000"/>
                  </a:schemeClr>
                </a:solidFill>
                <a:effectLst/>
                <a:latin typeface="+mj-lt"/>
                <a:ea typeface="+mj-ea"/>
                <a:cs typeface="+mj-cs"/>
              </a:rPr>
              <a:t>erstellen</a:t>
            </a:r>
            <a:endParaRPr lang="en-US" sz="5000" cap="all" spc="100" dirty="0">
              <a:solidFill>
                <a:schemeClr val="tx1">
                  <a:lumMod val="95000"/>
                  <a:lumOff val="5000"/>
                </a:schemeClr>
              </a:solidFill>
              <a:effectLst/>
              <a:latin typeface="+mj-lt"/>
              <a:ea typeface="+mj-ea"/>
              <a:cs typeface="+mj-cs"/>
            </a:endParaRPr>
          </a:p>
        </p:txBody>
      </p:sp>
      <p:sp>
        <p:nvSpPr>
          <p:cNvPr id="16" name="Textfeld 15">
            <a:extLst>
              <a:ext uri="{FF2B5EF4-FFF2-40B4-BE49-F238E27FC236}">
                <a16:creationId xmlns:a16="http://schemas.microsoft.com/office/drawing/2014/main" id="{5A40BF8E-57AD-4C7C-F142-211F3C797EE2}"/>
              </a:ext>
            </a:extLst>
          </p:cNvPr>
          <p:cNvSpPr txBox="1"/>
          <p:nvPr/>
        </p:nvSpPr>
        <p:spPr>
          <a:xfrm>
            <a:off x="852649" y="2286000"/>
            <a:ext cx="6224165" cy="4572000"/>
          </a:xfrm>
          <a:prstGeom prst="rect">
            <a:avLst/>
          </a:prstGeom>
        </p:spPr>
        <p:txBody>
          <a:bodyPr vert="horz" lIns="45720" tIns="45720" rIns="45720" bIns="45720" rtlCol="0">
            <a:normAutofit fontScale="55000" lnSpcReduction="20000"/>
          </a:bodyPr>
          <a:lstStyle/>
          <a:p>
            <a:pPr defTabSz="914400">
              <a:lnSpc>
                <a:spcPct val="120000"/>
              </a:lnSpc>
              <a:spcAft>
                <a:spcPts val="250"/>
              </a:spcAft>
              <a:buClr>
                <a:schemeClr val="accent1"/>
              </a:buClr>
            </a:pPr>
            <a:r>
              <a:rPr lang="en-US" sz="2900" dirty="0" err="1">
                <a:effectLst/>
                <a:latin typeface="Arial" panose="020B0604020202020204" pitchFamily="34" charset="0"/>
                <a:cs typeface="Arial" panose="020B0604020202020204" pitchFamily="34" charset="0"/>
              </a:rPr>
              <a:t>Ihre</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Geschäftsleitung</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möchte</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dass</a:t>
            </a:r>
            <a:r>
              <a:rPr lang="en-US" sz="2900" dirty="0">
                <a:effectLst/>
                <a:latin typeface="Arial" panose="020B0604020202020204" pitchFamily="34" charset="0"/>
                <a:cs typeface="Arial" panose="020B0604020202020204" pitchFamily="34" charset="0"/>
              </a:rPr>
              <a:t> Sie </a:t>
            </a:r>
            <a:r>
              <a:rPr lang="en-US" sz="2900" dirty="0" err="1">
                <a:effectLst/>
                <a:latin typeface="Arial" panose="020B0604020202020204" pitchFamily="34" charset="0"/>
                <a:cs typeface="Arial" panose="020B0604020202020204" pitchFamily="34" charset="0"/>
              </a:rPr>
              <a:t>eine</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Kundenbefragung</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durchführen</a:t>
            </a:r>
            <a:r>
              <a:rPr lang="en-US" sz="2900" dirty="0">
                <a:effectLst/>
                <a:latin typeface="Arial" panose="020B0604020202020204" pitchFamily="34" charset="0"/>
                <a:cs typeface="Arial" panose="020B0604020202020204" pitchFamily="34" charset="0"/>
              </a:rPr>
              <a:t>, um </a:t>
            </a:r>
            <a:r>
              <a:rPr lang="en-US" sz="2900" dirty="0" err="1">
                <a:effectLst/>
                <a:latin typeface="Arial" panose="020B0604020202020204" pitchFamily="34" charset="0"/>
                <a:cs typeface="Arial" panose="020B0604020202020204" pitchFamily="34" charset="0"/>
              </a:rPr>
              <a:t>herauszufinden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warum</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immer</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mehr</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Kundinnen</a:t>
            </a:r>
            <a:r>
              <a:rPr lang="en-US" sz="2900" dirty="0">
                <a:effectLst/>
                <a:latin typeface="Arial" panose="020B0604020202020204" pitchFamily="34" charset="0"/>
                <a:cs typeface="Arial" panose="020B0604020202020204" pitchFamily="34" charset="0"/>
              </a:rPr>
              <a:t> und </a:t>
            </a:r>
            <a:r>
              <a:rPr lang="en-US" sz="2900" dirty="0" err="1">
                <a:effectLst/>
                <a:latin typeface="Arial" panose="020B0604020202020204" pitchFamily="34" charset="0"/>
                <a:cs typeface="Arial" panose="020B0604020202020204" pitchFamily="34" charset="0"/>
              </a:rPr>
              <a:t>Kunden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kündigen</a:t>
            </a:r>
            <a:r>
              <a:rPr lang="en-US" sz="2900" dirty="0">
                <a:effectLst/>
                <a:latin typeface="Arial" panose="020B0604020202020204" pitchFamily="34" charset="0"/>
                <a:cs typeface="Arial" panose="020B0604020202020204" pitchFamily="34" charset="0"/>
              </a:rPr>
              <a:t>.  </a:t>
            </a:r>
          </a:p>
          <a:p>
            <a:pPr defTabSz="914400">
              <a:lnSpc>
                <a:spcPct val="120000"/>
              </a:lnSpc>
              <a:spcAft>
                <a:spcPts val="250"/>
              </a:spcAft>
              <a:buClr>
                <a:schemeClr val="accent1"/>
              </a:buClr>
            </a:pPr>
            <a:r>
              <a:rPr lang="en-US" sz="2900" dirty="0">
                <a:effectLst/>
                <a:latin typeface="Arial" panose="020B0604020202020204" pitchFamily="34" charset="0"/>
                <a:cs typeface="Arial" panose="020B0604020202020204" pitchFamily="34" charset="0"/>
              </a:rPr>
              <a:t> </a:t>
            </a:r>
          </a:p>
          <a:p>
            <a:pPr marL="342900" lvl="0" indent="-342900" defTabSz="914400">
              <a:lnSpc>
                <a:spcPct val="120000"/>
              </a:lnSpc>
              <a:spcAft>
                <a:spcPts val="250"/>
              </a:spcAft>
              <a:buClr>
                <a:schemeClr val="accent1"/>
              </a:buClr>
              <a:buFont typeface="+mj-lt"/>
              <a:buAutoNum type="arabicPeriod"/>
            </a:pPr>
            <a:r>
              <a:rPr lang="en-US" sz="2900" b="1" dirty="0" err="1">
                <a:effectLst/>
                <a:latin typeface="Arial" panose="020B0604020202020204" pitchFamily="34" charset="0"/>
                <a:cs typeface="Arial" panose="020B0604020202020204" pitchFamily="34" charset="0"/>
              </a:rPr>
              <a:t>Entscheiden</a:t>
            </a:r>
            <a:r>
              <a:rPr lang="en-US" sz="2900" dirty="0">
                <a:effectLst/>
                <a:latin typeface="Arial" panose="020B0604020202020204" pitchFamily="34" charset="0"/>
                <a:cs typeface="Arial" panose="020B0604020202020204" pitchFamily="34" charset="0"/>
              </a:rPr>
              <a:t> Sie in </a:t>
            </a:r>
            <a:r>
              <a:rPr lang="en-US" sz="2900" dirty="0" err="1">
                <a:effectLst/>
                <a:latin typeface="Arial" panose="020B0604020202020204" pitchFamily="34" charset="0"/>
                <a:cs typeface="Arial" panose="020B0604020202020204" pitchFamily="34" charset="0"/>
              </a:rPr>
              <a:t>Ihrem</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Arbeitsteam</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welche</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Fragen</a:t>
            </a:r>
            <a:r>
              <a:rPr lang="en-US" sz="2900" dirty="0">
                <a:effectLst/>
                <a:latin typeface="Arial" panose="020B0604020202020204" pitchFamily="34" charset="0"/>
                <a:cs typeface="Arial" panose="020B0604020202020204" pitchFamily="34" charset="0"/>
              </a:rPr>
              <a:t> Sie in </a:t>
            </a:r>
            <a:r>
              <a:rPr lang="en-US" sz="2900" dirty="0" err="1">
                <a:effectLst/>
                <a:latin typeface="Arial" panose="020B0604020202020204" pitchFamily="34" charset="0"/>
                <a:cs typeface="Arial" panose="020B0604020202020204" pitchFamily="34" charset="0"/>
              </a:rPr>
              <a:t>Ihren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Fragebogen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aufnehmen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Beachten</a:t>
            </a:r>
            <a:r>
              <a:rPr lang="en-US" sz="2900" dirty="0">
                <a:effectLst/>
                <a:latin typeface="Arial" panose="020B0604020202020204" pitchFamily="34" charset="0"/>
                <a:cs typeface="Arial" panose="020B0604020202020204" pitchFamily="34" charset="0"/>
              </a:rPr>
              <a:t> Sie </a:t>
            </a:r>
            <a:r>
              <a:rPr lang="en-US" sz="2900" dirty="0" err="1">
                <a:effectLst/>
                <a:latin typeface="Arial" panose="020B0604020202020204" pitchFamily="34" charset="0"/>
                <a:cs typeface="Arial" panose="020B0604020202020204" pitchFamily="34" charset="0"/>
              </a:rPr>
              <a:t>hierbei</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welche</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Wünsche</a:t>
            </a:r>
            <a:r>
              <a:rPr lang="en-US" sz="2900" dirty="0">
                <a:effectLst/>
                <a:latin typeface="Arial" panose="020B0604020202020204" pitchFamily="34" charset="0"/>
                <a:cs typeface="Arial" panose="020B0604020202020204" pitchFamily="34" charset="0"/>
              </a:rPr>
              <a:t> und </a:t>
            </a:r>
            <a:r>
              <a:rPr lang="en-US" sz="2900" dirty="0" err="1">
                <a:effectLst/>
                <a:latin typeface="Arial" panose="020B0604020202020204" pitchFamily="34" charset="0"/>
                <a:cs typeface="Arial" panose="020B0604020202020204" pitchFamily="34" charset="0"/>
              </a:rPr>
              <a:t>Anforderungen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Kunden</a:t>
            </a:r>
            <a:r>
              <a:rPr lang="en-US" sz="2900" dirty="0">
                <a:effectLst/>
                <a:latin typeface="Arial" panose="020B0604020202020204" pitchFamily="34" charset="0"/>
                <a:cs typeface="Arial" panose="020B0604020202020204" pitchFamily="34" charset="0"/>
              </a:rPr>
              <a:t> an </a:t>
            </a:r>
            <a:r>
              <a:rPr lang="en-US" sz="2900" dirty="0" err="1">
                <a:effectLst/>
                <a:latin typeface="Arial" panose="020B0604020202020204" pitchFamily="34" charset="0"/>
                <a:cs typeface="Arial" panose="020B0604020202020204" pitchFamily="34" charset="0"/>
              </a:rPr>
              <a:t>ein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Fitnessstudio</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haben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könnten</a:t>
            </a:r>
            <a:r>
              <a:rPr lang="en-US" sz="2900" dirty="0">
                <a:effectLst/>
                <a:latin typeface="Arial" panose="020B0604020202020204" pitchFamily="34" charset="0"/>
                <a:cs typeface="Arial" panose="020B0604020202020204" pitchFamily="34" charset="0"/>
              </a:rPr>
              <a:t>. </a:t>
            </a:r>
          </a:p>
          <a:p>
            <a:pPr marL="342900" lvl="0" indent="-342900" defTabSz="914400">
              <a:lnSpc>
                <a:spcPct val="120000"/>
              </a:lnSpc>
              <a:spcAft>
                <a:spcPts val="250"/>
              </a:spcAft>
              <a:buClr>
                <a:schemeClr val="accent1"/>
              </a:buClr>
              <a:buFont typeface="+mj-lt"/>
              <a:buAutoNum type="arabicPeriod"/>
            </a:pPr>
            <a:endParaRPr lang="en-US" sz="2900" dirty="0">
              <a:effectLst/>
              <a:latin typeface="Arial" panose="020B0604020202020204" pitchFamily="34" charset="0"/>
              <a:cs typeface="Arial" panose="020B0604020202020204" pitchFamily="34" charset="0"/>
            </a:endParaRPr>
          </a:p>
          <a:p>
            <a:pPr marL="342900" lvl="0" indent="-342900" defTabSz="914400">
              <a:lnSpc>
                <a:spcPct val="120000"/>
              </a:lnSpc>
              <a:spcAft>
                <a:spcPts val="250"/>
              </a:spcAft>
              <a:buClr>
                <a:schemeClr val="accent1"/>
              </a:buClr>
              <a:buFont typeface="+mj-lt"/>
              <a:buAutoNum type="arabicPeriod"/>
            </a:pPr>
            <a:r>
              <a:rPr lang="en-US" sz="2900" b="1" dirty="0" err="1">
                <a:effectLst/>
                <a:latin typeface="Arial" panose="020B0604020202020204" pitchFamily="34" charset="0"/>
                <a:cs typeface="Arial" panose="020B0604020202020204" pitchFamily="34" charset="0"/>
              </a:rPr>
              <a:t>Erstellen</a:t>
            </a:r>
            <a:r>
              <a:rPr lang="en-US" sz="2900" dirty="0">
                <a:effectLst/>
                <a:latin typeface="Arial" panose="020B0604020202020204" pitchFamily="34" charset="0"/>
                <a:cs typeface="Arial" panose="020B0604020202020204" pitchFamily="34" charset="0"/>
              </a:rPr>
              <a:t> Sie </a:t>
            </a:r>
            <a:r>
              <a:rPr lang="en-US" sz="2900" dirty="0" err="1">
                <a:effectLst/>
                <a:latin typeface="Arial" panose="020B0604020202020204" pitchFamily="34" charset="0"/>
                <a:cs typeface="Arial" panose="020B0604020202020204" pitchFamily="34" charset="0"/>
              </a:rPr>
              <a:t>einen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geeigneten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Fragebogen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im</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Umfang</a:t>
            </a:r>
            <a:r>
              <a:rPr lang="en-US" sz="2900" dirty="0">
                <a:effectLst/>
                <a:latin typeface="Arial" panose="020B0604020202020204" pitchFamily="34" charset="0"/>
                <a:cs typeface="Arial" panose="020B0604020202020204" pitchFamily="34" charset="0"/>
              </a:rPr>
              <a:t> von 7 bis 10 </a:t>
            </a:r>
            <a:r>
              <a:rPr lang="en-US" sz="2900" dirty="0" err="1">
                <a:effectLst/>
                <a:latin typeface="Arial" panose="020B0604020202020204" pitchFamily="34" charset="0"/>
                <a:cs typeface="Arial" panose="020B0604020202020204" pitchFamily="34" charset="0"/>
              </a:rPr>
              <a:t>Fragen</a:t>
            </a:r>
            <a:r>
              <a:rPr lang="en-US" sz="2900" dirty="0">
                <a:effectLst/>
                <a:latin typeface="Arial" panose="020B0604020202020204" pitchFamily="34" charset="0"/>
                <a:cs typeface="Arial" panose="020B0604020202020204" pitchFamily="34" charset="0"/>
              </a:rPr>
              <a:t> in </a:t>
            </a:r>
            <a:r>
              <a:rPr lang="en-US" sz="2900" dirty="0" err="1">
                <a:effectLst/>
                <a:latin typeface="Arial" panose="020B0604020202020204" pitchFamily="34" charset="0"/>
                <a:cs typeface="Arial" panose="020B0604020202020204" pitchFamily="34" charset="0"/>
              </a:rPr>
              <a:t>einem</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geeigneten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digitalen</a:t>
            </a:r>
            <a:r>
              <a:rPr lang="en-US" sz="2900" dirty="0">
                <a:effectLst/>
                <a:latin typeface="Arial" panose="020B0604020202020204" pitchFamily="34" charset="0"/>
                <a:cs typeface="Arial" panose="020B0604020202020204" pitchFamily="34" charset="0"/>
              </a:rPr>
              <a:t> Tool. </a:t>
            </a:r>
          </a:p>
          <a:p>
            <a:pPr defTabSz="914400">
              <a:lnSpc>
                <a:spcPct val="120000"/>
              </a:lnSpc>
              <a:buClr>
                <a:schemeClr val="accent1"/>
              </a:buClr>
            </a:pPr>
            <a:endParaRPr lang="en-US" sz="2900" dirty="0">
              <a:latin typeface="Arial" panose="020B0604020202020204" pitchFamily="34" charset="0"/>
              <a:cs typeface="Arial" panose="020B0604020202020204" pitchFamily="34" charset="0"/>
            </a:endParaRPr>
          </a:p>
          <a:p>
            <a:pPr defTabSz="914400">
              <a:lnSpc>
                <a:spcPct val="120000"/>
              </a:lnSpc>
              <a:buClr>
                <a:schemeClr val="accent1"/>
              </a:buClr>
            </a:pPr>
            <a:endParaRPr lang="en-US" sz="2900" dirty="0">
              <a:latin typeface="Arial" panose="020B0604020202020204" pitchFamily="34" charset="0"/>
              <a:cs typeface="Arial" panose="020B0604020202020204" pitchFamily="34" charset="0"/>
            </a:endParaRPr>
          </a:p>
          <a:p>
            <a:pPr defTabSz="914400">
              <a:lnSpc>
                <a:spcPct val="120000"/>
              </a:lnSpc>
              <a:buClr>
                <a:schemeClr val="accent1"/>
              </a:buClr>
            </a:pPr>
            <a:r>
              <a:rPr lang="en-US" sz="2900" b="1" dirty="0" err="1">
                <a:effectLst/>
                <a:latin typeface="Arial" panose="020B0604020202020204" pitchFamily="34" charset="0"/>
                <a:cs typeface="Arial" panose="020B0604020202020204" pitchFamily="34" charset="0"/>
              </a:rPr>
              <a:t>Hinweis</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Zur</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Formulierung</a:t>
            </a:r>
            <a:r>
              <a:rPr lang="en-US" sz="2900" dirty="0">
                <a:effectLst/>
                <a:latin typeface="Arial" panose="020B0604020202020204" pitchFamily="34" charset="0"/>
                <a:cs typeface="Arial" panose="020B0604020202020204" pitchFamily="34" charset="0"/>
              </a:rPr>
              <a:t> der </a:t>
            </a:r>
            <a:r>
              <a:rPr lang="en-US" sz="2900" dirty="0" err="1">
                <a:effectLst/>
                <a:latin typeface="Arial" panose="020B0604020202020204" pitchFamily="34" charset="0"/>
                <a:cs typeface="Arial" panose="020B0604020202020204" pitchFamily="34" charset="0"/>
              </a:rPr>
              <a:t>Fragen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können</a:t>
            </a:r>
            <a:r>
              <a:rPr lang="en-US" sz="2900" dirty="0">
                <a:effectLst/>
                <a:latin typeface="Arial" panose="020B0604020202020204" pitchFamily="34" charset="0"/>
                <a:cs typeface="Arial" panose="020B0604020202020204" pitchFamily="34" charset="0"/>
              </a:rPr>
              <a:t> Sie die </a:t>
            </a:r>
            <a:r>
              <a:rPr lang="en-US" sz="2900" dirty="0" err="1">
                <a:effectLst/>
                <a:latin typeface="Arial" panose="020B0604020202020204" pitchFamily="34" charset="0"/>
                <a:cs typeface="Arial" panose="020B0604020202020204" pitchFamily="34" charset="0"/>
              </a:rPr>
              <a:t>integrierte</a:t>
            </a:r>
            <a:r>
              <a:rPr lang="en-US" sz="2900" dirty="0">
                <a:effectLst/>
                <a:latin typeface="Arial" panose="020B0604020202020204" pitchFamily="34" charset="0"/>
                <a:cs typeface="Arial" panose="020B0604020202020204" pitchFamily="34" charset="0"/>
              </a:rPr>
              <a:t> Grammatik: </a:t>
            </a:r>
            <a:r>
              <a:rPr lang="en-US" sz="2900" dirty="0" err="1">
                <a:effectLst/>
                <a:latin typeface="Arial" panose="020B0604020202020204" pitchFamily="34" charset="0"/>
                <a:cs typeface="Arial" panose="020B0604020202020204" pitchFamily="34" charset="0"/>
              </a:rPr>
              <a:t>Fragen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mit</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Fragewörtern</a:t>
            </a:r>
            <a:r>
              <a:rPr lang="en-US" sz="2900" dirty="0">
                <a:effectLst/>
                <a:latin typeface="Arial" panose="020B0604020202020204" pitchFamily="34" charset="0"/>
                <a:cs typeface="Arial" panose="020B0604020202020204" pitchFamily="34" charset="0"/>
              </a:rPr>
              <a:t> </a:t>
            </a:r>
            <a:r>
              <a:rPr lang="en-US" sz="2900" dirty="0" err="1">
                <a:effectLst/>
                <a:latin typeface="Arial" panose="020B0604020202020204" pitchFamily="34" charset="0"/>
                <a:cs typeface="Arial" panose="020B0604020202020204" pitchFamily="34" charset="0"/>
              </a:rPr>
              <a:t>formulieren</a:t>
            </a:r>
            <a:r>
              <a:rPr lang="en-US" sz="2900" dirty="0">
                <a:effectLst/>
                <a:latin typeface="Arial" panose="020B0604020202020204" pitchFamily="34" charset="0"/>
                <a:cs typeface="Arial" panose="020B0604020202020204" pitchFamily="34" charset="0"/>
              </a:rPr>
              <a:t> (M9) </a:t>
            </a:r>
            <a:r>
              <a:rPr lang="en-US" sz="2900" dirty="0" err="1">
                <a:effectLst/>
                <a:latin typeface="Arial" panose="020B0604020202020204" pitchFamily="34" charset="0"/>
                <a:cs typeface="Arial" panose="020B0604020202020204" pitchFamily="34" charset="0"/>
              </a:rPr>
              <a:t>nutzen</a:t>
            </a:r>
            <a:r>
              <a:rPr lang="en-US" sz="2900" dirty="0">
                <a:effectLst/>
                <a:latin typeface="Arial" panose="020B0604020202020204" pitchFamily="34" charset="0"/>
                <a:cs typeface="Arial" panose="020B0604020202020204" pitchFamily="34" charset="0"/>
              </a:rPr>
              <a:t>.</a:t>
            </a:r>
          </a:p>
          <a:p>
            <a:pPr defTabSz="914400">
              <a:lnSpc>
                <a:spcPct val="90000"/>
              </a:lnSpc>
              <a:buClr>
                <a:schemeClr val="accent1"/>
              </a:buClr>
            </a:pPr>
            <a:endParaRPr lang="en-US" sz="2400" dirty="0">
              <a:effectLst/>
            </a:endParaRPr>
          </a:p>
          <a:p>
            <a:pPr defTabSz="914400">
              <a:lnSpc>
                <a:spcPct val="90000"/>
              </a:lnSpc>
              <a:buClr>
                <a:schemeClr val="accent1"/>
              </a:buClr>
            </a:pPr>
            <a:r>
              <a:rPr lang="en-US" sz="1400" dirty="0">
                <a:effectLst/>
              </a:rPr>
              <a:t> </a:t>
            </a:r>
          </a:p>
        </p:txBody>
      </p:sp>
      <p:pic>
        <p:nvPicPr>
          <p:cNvPr id="6" name="Grafik 5" descr="Checkliste RNL">
            <a:extLst>
              <a:ext uri="{FF2B5EF4-FFF2-40B4-BE49-F238E27FC236}">
                <a16:creationId xmlns:a16="http://schemas.microsoft.com/office/drawing/2014/main" id="{E49D4F67-38B3-460A-875F-B014870A27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68085" y="1283524"/>
            <a:ext cx="5218399" cy="5218399"/>
          </a:xfrm>
          <a:prstGeom prst="rect">
            <a:avLst/>
          </a:prstGeom>
        </p:spPr>
      </p:pic>
    </p:spTree>
    <p:custDataLst>
      <p:tags r:id="rId1"/>
    </p:custDataLst>
    <p:extLst>
      <p:ext uri="{BB962C8B-B14F-4D97-AF65-F5344CB8AC3E}">
        <p14:creationId xmlns:p14="http://schemas.microsoft.com/office/powerpoint/2010/main" val="217706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4A28B1EC-D93C-8BB4-28A5-896F36826499}"/>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chemeClr val="tx1">
                    <a:lumMod val="95000"/>
                    <a:lumOff val="5000"/>
                  </a:schemeClr>
                </a:solidFill>
                <a:effectLst/>
                <a:latin typeface="+mj-lt"/>
                <a:ea typeface="+mj-ea"/>
                <a:cs typeface="+mj-cs"/>
              </a:rPr>
              <a:t>Den </a:t>
            </a:r>
            <a:r>
              <a:rPr lang="en-US" sz="5000" cap="all" spc="100" dirty="0" err="1">
                <a:solidFill>
                  <a:schemeClr val="tx1">
                    <a:lumMod val="95000"/>
                    <a:lumOff val="5000"/>
                  </a:schemeClr>
                </a:solidFill>
                <a:effectLst/>
                <a:latin typeface="+mj-lt"/>
                <a:ea typeface="+mj-ea"/>
                <a:cs typeface="+mj-cs"/>
              </a:rPr>
              <a:t>Fragebogen</a:t>
            </a:r>
            <a:r>
              <a:rPr lang="en-US" sz="5000" cap="all" spc="100" dirty="0">
                <a:solidFill>
                  <a:schemeClr val="tx1">
                    <a:lumMod val="95000"/>
                    <a:lumOff val="5000"/>
                  </a:schemeClr>
                </a:solidFill>
                <a:effectLst/>
                <a:latin typeface="+mj-lt"/>
                <a:ea typeface="+mj-ea"/>
                <a:cs typeface="+mj-cs"/>
              </a:rPr>
              <a:t> </a:t>
            </a:r>
            <a:r>
              <a:rPr lang="en-US" sz="5000" cap="all" spc="100" dirty="0" err="1">
                <a:solidFill>
                  <a:schemeClr val="tx1">
                    <a:lumMod val="95000"/>
                    <a:lumOff val="5000"/>
                  </a:schemeClr>
                </a:solidFill>
                <a:effectLst/>
                <a:latin typeface="+mj-lt"/>
                <a:ea typeface="+mj-ea"/>
                <a:cs typeface="+mj-cs"/>
              </a:rPr>
              <a:t>vorstellen</a:t>
            </a:r>
            <a:endParaRPr lang="en-US" sz="5000" cap="all" spc="100" dirty="0">
              <a:solidFill>
                <a:schemeClr val="tx1">
                  <a:lumMod val="95000"/>
                  <a:lumOff val="5000"/>
                </a:schemeClr>
              </a:solidFill>
              <a:latin typeface="+mj-lt"/>
              <a:ea typeface="+mj-ea"/>
              <a:cs typeface="+mj-cs"/>
            </a:endParaRPr>
          </a:p>
        </p:txBody>
      </p:sp>
      <p:sp>
        <p:nvSpPr>
          <p:cNvPr id="16" name="Textfeld 15">
            <a:extLst>
              <a:ext uri="{FF2B5EF4-FFF2-40B4-BE49-F238E27FC236}">
                <a16:creationId xmlns:a16="http://schemas.microsoft.com/office/drawing/2014/main" id="{5A40BF8E-57AD-4C7C-F142-211F3C797EE2}"/>
              </a:ext>
            </a:extLst>
          </p:cNvPr>
          <p:cNvSpPr txBox="1"/>
          <p:nvPr/>
        </p:nvSpPr>
        <p:spPr>
          <a:xfrm>
            <a:off x="762000" y="2069555"/>
            <a:ext cx="10405867" cy="5407228"/>
          </a:xfrm>
          <a:prstGeom prst="rect">
            <a:avLst/>
          </a:prstGeom>
        </p:spPr>
        <p:txBody>
          <a:bodyPr vert="horz" lIns="45720" tIns="45720" rIns="45720" bIns="45720" rtlCol="0">
            <a:normAutofit fontScale="25000" lnSpcReduction="20000"/>
          </a:bodyPr>
          <a:lstStyle/>
          <a:p>
            <a:pPr defTabSz="914400">
              <a:lnSpc>
                <a:spcPct val="120000"/>
              </a:lnSpc>
              <a:spcAft>
                <a:spcPts val="250"/>
              </a:spcAft>
              <a:buClr>
                <a:schemeClr val="accent1"/>
              </a:buClr>
            </a:pPr>
            <a:r>
              <a:rPr lang="en-US" sz="8000" dirty="0" err="1">
                <a:effectLst/>
                <a:latin typeface="Arial" panose="020B0604020202020204" pitchFamily="34" charset="0"/>
                <a:cs typeface="Arial" panose="020B0604020202020204" pitchFamily="34" charset="0"/>
              </a:rPr>
              <a:t>Nachdem</a:t>
            </a:r>
            <a:r>
              <a:rPr lang="en-US" sz="8000" dirty="0">
                <a:effectLst/>
                <a:latin typeface="Arial" panose="020B0604020202020204" pitchFamily="34" charset="0"/>
                <a:cs typeface="Arial" panose="020B0604020202020204" pitchFamily="34" charset="0"/>
              </a:rPr>
              <a:t> Sie </a:t>
            </a:r>
            <a:r>
              <a:rPr lang="en-US" sz="8000" dirty="0" err="1">
                <a:effectLst/>
                <a:latin typeface="Arial" panose="020B0604020202020204" pitchFamily="34" charset="0"/>
                <a:cs typeface="Arial" panose="020B0604020202020204" pitchFamily="34" charset="0"/>
              </a:rPr>
              <a:t>Ihren</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Fragebogen</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erstellt</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haben</a:t>
            </a:r>
            <a:r>
              <a:rPr lang="en-US" sz="8000" dirty="0">
                <a:effectLst/>
                <a:latin typeface="Arial" panose="020B0604020202020204" pitchFamily="34" charset="0"/>
                <a:cs typeface="Arial" panose="020B0604020202020204" pitchFamily="34" charset="0"/>
              </a:rPr>
              <a:t>, laden Sie </a:t>
            </a:r>
            <a:r>
              <a:rPr lang="en-US" sz="8000" dirty="0" err="1">
                <a:effectLst/>
                <a:latin typeface="Arial" panose="020B0604020202020204" pitchFamily="34" charset="0"/>
                <a:cs typeface="Arial" panose="020B0604020202020204" pitchFamily="34" charset="0"/>
              </a:rPr>
              <a:t>diesen</a:t>
            </a:r>
            <a:r>
              <a:rPr lang="en-US" sz="8000" dirty="0">
                <a:effectLst/>
                <a:latin typeface="Arial" panose="020B0604020202020204" pitchFamily="34" charset="0"/>
                <a:cs typeface="Arial" panose="020B0604020202020204" pitchFamily="34" charset="0"/>
              </a:rPr>
              <a:t> ins Intranet </a:t>
            </a:r>
            <a:r>
              <a:rPr lang="en-US" sz="8000" dirty="0" err="1">
                <a:effectLst/>
                <a:latin typeface="Arial" panose="020B0604020202020204" pitchFamily="34" charset="0"/>
                <a:cs typeface="Arial" panose="020B0604020202020204" pitchFamily="34" charset="0"/>
              </a:rPr>
              <a:t>hoch</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Anschließend</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soll</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dieser</a:t>
            </a:r>
            <a:r>
              <a:rPr lang="en-US" sz="8000" dirty="0">
                <a:effectLst/>
                <a:latin typeface="Arial" panose="020B0604020202020204" pitchFamily="34" charset="0"/>
                <a:cs typeface="Arial" panose="020B0604020202020204" pitchFamily="34" charset="0"/>
              </a:rPr>
              <a:t> den </a:t>
            </a:r>
            <a:r>
              <a:rPr lang="en-US" sz="8000" dirty="0" err="1">
                <a:effectLst/>
                <a:latin typeface="Arial" panose="020B0604020202020204" pitchFamily="34" charset="0"/>
                <a:cs typeface="Arial" panose="020B0604020202020204" pitchFamily="34" charset="0"/>
              </a:rPr>
              <a:t>anderen</a:t>
            </a:r>
            <a:r>
              <a:rPr lang="en-US" sz="8000" dirty="0">
                <a:effectLst/>
                <a:latin typeface="Arial" panose="020B0604020202020204" pitchFamily="34" charset="0"/>
                <a:cs typeface="Arial" panose="020B0604020202020204" pitchFamily="34" charset="0"/>
              </a:rPr>
              <a:t> Teams </a:t>
            </a:r>
            <a:r>
              <a:rPr lang="en-US" sz="8000" dirty="0" err="1">
                <a:effectLst/>
                <a:latin typeface="Arial" panose="020B0604020202020204" pitchFamily="34" charset="0"/>
                <a:cs typeface="Arial" panose="020B0604020202020204" pitchFamily="34" charset="0"/>
              </a:rPr>
              <a:t>vorgestellt</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werden</a:t>
            </a:r>
            <a:r>
              <a:rPr lang="en-US" sz="8000" dirty="0">
                <a:effectLst/>
                <a:latin typeface="Arial" panose="020B0604020202020204" pitchFamily="34" charset="0"/>
                <a:cs typeface="Arial" panose="020B0604020202020204" pitchFamily="34" charset="0"/>
              </a:rPr>
              <a:t> und es </a:t>
            </a:r>
            <a:r>
              <a:rPr lang="en-US" sz="8000" dirty="0" err="1">
                <a:effectLst/>
                <a:latin typeface="Arial" panose="020B0604020202020204" pitchFamily="34" charset="0"/>
                <a:cs typeface="Arial" panose="020B0604020202020204" pitchFamily="34" charset="0"/>
              </a:rPr>
              <a:t>soll</a:t>
            </a:r>
            <a:r>
              <a:rPr lang="en-US" sz="8000" dirty="0">
                <a:effectLst/>
                <a:latin typeface="Arial" panose="020B0604020202020204" pitchFamily="34" charset="0"/>
                <a:cs typeface="Arial" panose="020B0604020202020204" pitchFamily="34" charset="0"/>
              </a:rPr>
              <a:t> Feedback </a:t>
            </a:r>
            <a:r>
              <a:rPr lang="en-US" sz="8000" dirty="0" err="1">
                <a:effectLst/>
                <a:latin typeface="Arial" panose="020B0604020202020204" pitchFamily="34" charset="0"/>
                <a:cs typeface="Arial" panose="020B0604020202020204" pitchFamily="34" charset="0"/>
              </a:rPr>
              <a:t>gegeben</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werden</a:t>
            </a:r>
            <a:r>
              <a:rPr lang="en-US" sz="8000" dirty="0">
                <a:effectLst/>
                <a:latin typeface="Arial" panose="020B0604020202020204" pitchFamily="34" charset="0"/>
                <a:cs typeface="Arial" panose="020B0604020202020204" pitchFamily="34" charset="0"/>
              </a:rPr>
              <a:t>. Dazu </a:t>
            </a:r>
            <a:r>
              <a:rPr lang="en-US" sz="8000" dirty="0" err="1">
                <a:effectLst/>
                <a:latin typeface="Arial" panose="020B0604020202020204" pitchFamily="34" charset="0"/>
                <a:cs typeface="Arial" panose="020B0604020202020204" pitchFamily="34" charset="0"/>
              </a:rPr>
              <a:t>arbeiten</a:t>
            </a:r>
            <a:r>
              <a:rPr lang="en-US" sz="8000" dirty="0">
                <a:effectLst/>
                <a:latin typeface="Arial" panose="020B0604020202020204" pitchFamily="34" charset="0"/>
                <a:cs typeface="Arial" panose="020B0604020202020204" pitchFamily="34" charset="0"/>
              </a:rPr>
              <a:t> Sie </a:t>
            </a:r>
            <a:r>
              <a:rPr lang="en-US" sz="8000" dirty="0" err="1">
                <a:effectLst/>
                <a:latin typeface="Arial" panose="020B0604020202020204" pitchFamily="34" charset="0"/>
                <a:cs typeface="Arial" panose="020B0604020202020204" pitchFamily="34" charset="0"/>
              </a:rPr>
              <a:t>immer</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mit</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einem</a:t>
            </a:r>
            <a:r>
              <a:rPr lang="en-US" sz="8000" dirty="0">
                <a:effectLst/>
                <a:latin typeface="Arial" panose="020B0604020202020204" pitchFamily="34" charset="0"/>
                <a:cs typeface="Arial" panose="020B0604020202020204" pitchFamily="34" charset="0"/>
              </a:rPr>
              <a:t> der </a:t>
            </a:r>
            <a:r>
              <a:rPr lang="en-US" sz="8000" dirty="0" err="1">
                <a:effectLst/>
                <a:latin typeface="Arial" panose="020B0604020202020204" pitchFamily="34" charset="0"/>
                <a:cs typeface="Arial" panose="020B0604020202020204" pitchFamily="34" charset="0"/>
              </a:rPr>
              <a:t>anderen</a:t>
            </a:r>
            <a:r>
              <a:rPr lang="en-US" sz="8000" dirty="0">
                <a:effectLst/>
                <a:latin typeface="Arial" panose="020B0604020202020204" pitchFamily="34" charset="0"/>
                <a:cs typeface="Arial" panose="020B0604020202020204" pitchFamily="34" charset="0"/>
              </a:rPr>
              <a:t> Teams </a:t>
            </a:r>
            <a:r>
              <a:rPr lang="en-US" sz="8000" dirty="0" err="1">
                <a:effectLst/>
                <a:latin typeface="Arial" panose="020B0604020202020204" pitchFamily="34" charset="0"/>
                <a:cs typeface="Arial" panose="020B0604020202020204" pitchFamily="34" charset="0"/>
              </a:rPr>
              <a:t>zusammen</a:t>
            </a:r>
            <a:r>
              <a:rPr lang="en-US" sz="8000" dirty="0">
                <a:effectLst/>
                <a:latin typeface="Arial" panose="020B0604020202020204" pitchFamily="34" charset="0"/>
                <a:cs typeface="Arial" panose="020B0604020202020204" pitchFamily="34" charset="0"/>
              </a:rPr>
              <a:t>.</a:t>
            </a:r>
          </a:p>
          <a:p>
            <a:pPr defTabSz="914400">
              <a:lnSpc>
                <a:spcPct val="120000"/>
              </a:lnSpc>
              <a:spcAft>
                <a:spcPts val="250"/>
              </a:spcAft>
              <a:buClr>
                <a:schemeClr val="accent1"/>
              </a:buClr>
            </a:pPr>
            <a:endParaRPr lang="en-US" sz="8000" dirty="0">
              <a:effectLst/>
              <a:latin typeface="Arial" panose="020B0604020202020204" pitchFamily="34" charset="0"/>
              <a:cs typeface="Arial" panose="020B0604020202020204" pitchFamily="34" charset="0"/>
            </a:endParaRPr>
          </a:p>
          <a:p>
            <a:pPr marL="342900" lvl="0" indent="-342900" defTabSz="914400">
              <a:lnSpc>
                <a:spcPct val="120000"/>
              </a:lnSpc>
              <a:spcAft>
                <a:spcPts val="250"/>
              </a:spcAft>
              <a:buClr>
                <a:schemeClr val="accent1"/>
              </a:buClr>
              <a:buFont typeface="+mj-lt"/>
              <a:buAutoNum type="arabicPeriod"/>
            </a:pPr>
            <a:r>
              <a:rPr lang="en-US" sz="8000" b="1" dirty="0">
                <a:effectLst/>
                <a:latin typeface="Arial" panose="020B0604020202020204" pitchFamily="34" charset="0"/>
                <a:cs typeface="Arial" panose="020B0604020202020204" pitchFamily="34" charset="0"/>
              </a:rPr>
              <a:t>Laden </a:t>
            </a:r>
            <a:r>
              <a:rPr lang="en-US" sz="8000" dirty="0">
                <a:effectLst/>
                <a:latin typeface="Arial" panose="020B0604020202020204" pitchFamily="34" charset="0"/>
                <a:cs typeface="Arial" panose="020B0604020202020204" pitchFamily="34" charset="0"/>
              </a:rPr>
              <a:t>Sie in </a:t>
            </a:r>
            <a:r>
              <a:rPr lang="en-US" sz="8000" dirty="0" err="1">
                <a:effectLst/>
                <a:latin typeface="Arial" panose="020B0604020202020204" pitchFamily="34" charset="0"/>
                <a:cs typeface="Arial" panose="020B0604020202020204" pitchFamily="34" charset="0"/>
              </a:rPr>
              <a:t>Ihren</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Fragebogen</a:t>
            </a:r>
            <a:r>
              <a:rPr lang="en-US" sz="8000" dirty="0">
                <a:effectLst/>
                <a:latin typeface="Arial" panose="020B0604020202020204" pitchFamily="34" charset="0"/>
                <a:cs typeface="Arial" panose="020B0604020202020204" pitchFamily="34" charset="0"/>
              </a:rPr>
              <a:t> ins Intranet </a:t>
            </a:r>
            <a:r>
              <a:rPr lang="en-US" sz="8000" dirty="0" err="1">
                <a:effectLst/>
                <a:latin typeface="Arial" panose="020B0604020202020204" pitchFamily="34" charset="0"/>
                <a:cs typeface="Arial" panose="020B0604020202020204" pitchFamily="34" charset="0"/>
              </a:rPr>
              <a:t>hoch</a:t>
            </a:r>
            <a:r>
              <a:rPr lang="en-US" sz="8000" dirty="0">
                <a:effectLst/>
                <a:latin typeface="Arial" panose="020B0604020202020204" pitchFamily="34" charset="0"/>
                <a:cs typeface="Arial" panose="020B0604020202020204" pitchFamily="34" charset="0"/>
              </a:rPr>
              <a:t>.</a:t>
            </a:r>
          </a:p>
          <a:p>
            <a:pPr marL="342900" lvl="0" indent="-342900" defTabSz="914400">
              <a:lnSpc>
                <a:spcPct val="120000"/>
              </a:lnSpc>
              <a:spcAft>
                <a:spcPts val="250"/>
              </a:spcAft>
              <a:buClr>
                <a:schemeClr val="accent1"/>
              </a:buClr>
              <a:buFont typeface="+mj-lt"/>
              <a:buAutoNum type="arabicPeriod"/>
            </a:pPr>
            <a:r>
              <a:rPr lang="en-US" sz="8000" b="1" dirty="0" err="1">
                <a:effectLst/>
                <a:latin typeface="Arial" panose="020B0604020202020204" pitchFamily="34" charset="0"/>
                <a:cs typeface="Arial" panose="020B0604020202020204" pitchFamily="34" charset="0"/>
              </a:rPr>
              <a:t>Präsentieren</a:t>
            </a:r>
            <a:r>
              <a:rPr lang="en-US" sz="8000" dirty="0">
                <a:effectLst/>
                <a:latin typeface="Arial" panose="020B0604020202020204" pitchFamily="34" charset="0"/>
                <a:cs typeface="Arial" panose="020B0604020202020204" pitchFamily="34" charset="0"/>
              </a:rPr>
              <a:t> Sie </a:t>
            </a:r>
            <a:r>
              <a:rPr lang="en-US" sz="8000" dirty="0" err="1">
                <a:effectLst/>
                <a:latin typeface="Arial" panose="020B0604020202020204" pitchFamily="34" charset="0"/>
                <a:cs typeface="Arial" panose="020B0604020202020204" pitchFamily="34" charset="0"/>
              </a:rPr>
              <a:t>Ihren</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erstellten</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Fragebogen</a:t>
            </a:r>
            <a:r>
              <a:rPr lang="en-US" sz="8000" dirty="0">
                <a:effectLst/>
                <a:latin typeface="Arial" panose="020B0604020202020204" pitchFamily="34" charset="0"/>
                <a:cs typeface="Arial" panose="020B0604020202020204" pitchFamily="34" charset="0"/>
              </a:rPr>
              <a:t> und </a:t>
            </a:r>
            <a:r>
              <a:rPr lang="en-US" sz="8000" dirty="0" err="1">
                <a:effectLst/>
                <a:latin typeface="Arial" panose="020B0604020202020204" pitchFamily="34" charset="0"/>
                <a:cs typeface="Arial" panose="020B0604020202020204" pitchFamily="34" charset="0"/>
              </a:rPr>
              <a:t>begründen</a:t>
            </a:r>
            <a:r>
              <a:rPr lang="en-US" sz="8000" dirty="0">
                <a:effectLst/>
                <a:latin typeface="Arial" panose="020B0604020202020204" pitchFamily="34" charset="0"/>
                <a:cs typeface="Arial" panose="020B0604020202020204" pitchFamily="34" charset="0"/>
              </a:rPr>
              <a:t> Sie </a:t>
            </a:r>
            <a:r>
              <a:rPr lang="en-US" sz="8000" dirty="0" err="1">
                <a:effectLst/>
                <a:latin typeface="Arial" panose="020B0604020202020204" pitchFamily="34" charset="0"/>
                <a:cs typeface="Arial" panose="020B0604020202020204" pitchFamily="34" charset="0"/>
              </a:rPr>
              <a:t>Ihre</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Gestaltungsmaßnahmen</a:t>
            </a:r>
            <a:r>
              <a:rPr lang="en-US" sz="8000" dirty="0">
                <a:effectLst/>
                <a:latin typeface="Arial" panose="020B0604020202020204" pitchFamily="34" charset="0"/>
                <a:cs typeface="Arial" panose="020B0604020202020204" pitchFamily="34" charset="0"/>
              </a:rPr>
              <a:t>.</a:t>
            </a:r>
          </a:p>
          <a:p>
            <a:pPr marL="342900" lvl="0" indent="-342900" defTabSz="914400">
              <a:lnSpc>
                <a:spcPct val="120000"/>
              </a:lnSpc>
              <a:spcAft>
                <a:spcPts val="250"/>
              </a:spcAft>
              <a:buClr>
                <a:schemeClr val="accent1"/>
              </a:buClr>
              <a:buFont typeface="+mj-lt"/>
              <a:buAutoNum type="arabicPeriod"/>
            </a:pPr>
            <a:endParaRPr lang="en-US" sz="8000" dirty="0">
              <a:effectLst/>
              <a:latin typeface="Arial" panose="020B0604020202020204" pitchFamily="34" charset="0"/>
              <a:cs typeface="Arial" panose="020B0604020202020204" pitchFamily="34" charset="0"/>
            </a:endParaRPr>
          </a:p>
          <a:p>
            <a:pPr lvl="0" defTabSz="914400">
              <a:lnSpc>
                <a:spcPct val="120000"/>
              </a:lnSpc>
              <a:spcAft>
                <a:spcPts val="250"/>
              </a:spcAft>
              <a:buClr>
                <a:schemeClr val="accent1"/>
              </a:buClr>
            </a:pPr>
            <a:r>
              <a:rPr lang="en-US" sz="8000" dirty="0" err="1">
                <a:effectLst/>
                <a:latin typeface="Arial" panose="020B0604020202020204" pitchFamily="34" charset="0"/>
                <a:cs typeface="Arial" panose="020B0604020202020204" pitchFamily="34" charset="0"/>
              </a:rPr>
              <a:t>Nutzen</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sie</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dazu</a:t>
            </a:r>
            <a:r>
              <a:rPr lang="en-US" sz="8000" dirty="0">
                <a:effectLst/>
                <a:latin typeface="Arial" panose="020B0604020202020204" pitchFamily="34" charset="0"/>
                <a:cs typeface="Arial" panose="020B0604020202020204" pitchFamily="34" charset="0"/>
              </a:rPr>
              <a:t> </a:t>
            </a:r>
            <a:r>
              <a:rPr lang="en-US" sz="8000" dirty="0" err="1">
                <a:effectLst/>
                <a:latin typeface="Arial" panose="020B0604020202020204" pitchFamily="34" charset="0"/>
                <a:cs typeface="Arial" panose="020B0604020202020204" pitchFamily="34" charset="0"/>
              </a:rPr>
              <a:t>folgenden</a:t>
            </a:r>
            <a:r>
              <a:rPr lang="en-US" sz="8000" dirty="0">
                <a:effectLst/>
                <a:latin typeface="Arial" panose="020B0604020202020204" pitchFamily="34" charset="0"/>
                <a:cs typeface="Arial" panose="020B0604020202020204" pitchFamily="34" charset="0"/>
              </a:rPr>
              <a:t> Link: </a:t>
            </a:r>
            <a:r>
              <a:rPr lang="de-DE" sz="8000" u="sng" dirty="0">
                <a:solidFill>
                  <a:schemeClr val="accent1"/>
                </a:solidFill>
                <a:effectLst/>
                <a:latin typeface="Arial" panose="020B0604020202020204" pitchFamily="34" charset="0"/>
                <a:ea typeface="Arial Unicode MS" panose="020B0604020202020204"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https://mz-la.taskcards.app/#/board/ed970455-eef8-4d21-a428-00c7f4648116</a:t>
            </a:r>
            <a:r>
              <a:rPr lang="de-DE" sz="8000" dirty="0">
                <a:solidFill>
                  <a:schemeClr val="accent1"/>
                </a:solidFill>
                <a:effectLst/>
                <a:latin typeface="Arial" panose="020B0604020202020204" pitchFamily="34" charset="0"/>
                <a:ea typeface="Arial" panose="020B0604020202020204" pitchFamily="34" charset="0"/>
                <a:cs typeface="Arial" panose="020B0604020202020204" pitchFamily="34" charset="0"/>
              </a:rPr>
              <a:t>  </a:t>
            </a:r>
            <a:endParaRPr lang="en-US" sz="8000" dirty="0">
              <a:solidFill>
                <a:schemeClr val="accent1"/>
              </a:solidFill>
              <a:effectLst/>
              <a:latin typeface="Arial" panose="020B0604020202020204" pitchFamily="34" charset="0"/>
              <a:cs typeface="Arial" panose="020B0604020202020204" pitchFamily="34" charset="0"/>
            </a:endParaRPr>
          </a:p>
          <a:p>
            <a:pPr marL="342900" lvl="0" indent="-342900" defTabSz="914400">
              <a:lnSpc>
                <a:spcPct val="120000"/>
              </a:lnSpc>
              <a:spcAft>
                <a:spcPts val="250"/>
              </a:spcAft>
              <a:buClr>
                <a:schemeClr val="accent1"/>
              </a:buClr>
              <a:buFont typeface="+mj-lt"/>
              <a:buAutoNum type="arabicPeriod"/>
            </a:pPr>
            <a:endParaRPr lang="en-US" sz="8000" dirty="0">
              <a:latin typeface="Arial" panose="020B0604020202020204" pitchFamily="34" charset="0"/>
              <a:cs typeface="Arial" panose="020B0604020202020204" pitchFamily="34" charset="0"/>
            </a:endParaRPr>
          </a:p>
          <a:p>
            <a:pPr lvl="0" defTabSz="914400">
              <a:lnSpc>
                <a:spcPct val="120000"/>
              </a:lnSpc>
              <a:spcAft>
                <a:spcPts val="250"/>
              </a:spcAft>
              <a:buClr>
                <a:schemeClr val="accent1"/>
              </a:buClr>
            </a:pPr>
            <a:r>
              <a:rPr lang="en-US" sz="8000" dirty="0" err="1">
                <a:latin typeface="Arial" panose="020B0604020202020204" pitchFamily="34" charset="0"/>
                <a:cs typeface="Arial" panose="020B0604020202020204" pitchFamily="34" charset="0"/>
              </a:rPr>
              <a:t>Alternativ</a:t>
            </a:r>
            <a:r>
              <a:rPr lang="en-US" sz="8000" dirty="0">
                <a:latin typeface="Arial" panose="020B0604020202020204" pitchFamily="34" charset="0"/>
                <a:cs typeface="Arial" panose="020B0604020202020204" pitchFamily="34" charset="0"/>
              </a:rPr>
              <a:t> </a:t>
            </a:r>
            <a:r>
              <a:rPr lang="en-US" sz="8000" dirty="0" err="1">
                <a:latin typeface="Arial" panose="020B0604020202020204" pitchFamily="34" charset="0"/>
                <a:cs typeface="Arial" panose="020B0604020202020204" pitchFamily="34" charset="0"/>
              </a:rPr>
              <a:t>können</a:t>
            </a:r>
            <a:r>
              <a:rPr lang="en-US" sz="8000" dirty="0">
                <a:latin typeface="Arial" panose="020B0604020202020204" pitchFamily="34" charset="0"/>
                <a:cs typeface="Arial" panose="020B0604020202020204" pitchFamily="34" charset="0"/>
              </a:rPr>
              <a:t> Sie den </a:t>
            </a:r>
            <a:r>
              <a:rPr lang="en-US" sz="8000" dirty="0" err="1">
                <a:latin typeface="Arial" panose="020B0604020202020204" pitchFamily="34" charset="0"/>
                <a:cs typeface="Arial" panose="020B0604020202020204" pitchFamily="34" charset="0"/>
              </a:rPr>
              <a:t>Fragebogen</a:t>
            </a:r>
            <a:r>
              <a:rPr lang="en-US" sz="8000" dirty="0">
                <a:latin typeface="Arial" panose="020B0604020202020204" pitchFamily="34" charset="0"/>
                <a:cs typeface="Arial" panose="020B0604020202020204" pitchFamily="34" charset="0"/>
              </a:rPr>
              <a:t> </a:t>
            </a:r>
            <a:r>
              <a:rPr lang="en-US" sz="8000" dirty="0" err="1">
                <a:latin typeface="Arial" panose="020B0604020202020204" pitchFamily="34" charset="0"/>
                <a:cs typeface="Arial" panose="020B0604020202020204" pitchFamily="34" charset="0"/>
              </a:rPr>
              <a:t>auch</a:t>
            </a:r>
            <a:r>
              <a:rPr lang="en-US" sz="8000" dirty="0">
                <a:latin typeface="Arial" panose="020B0604020202020204" pitchFamily="34" charset="0"/>
                <a:cs typeface="Arial" panose="020B0604020202020204" pitchFamily="34" charset="0"/>
              </a:rPr>
              <a:t> </a:t>
            </a:r>
            <a:r>
              <a:rPr lang="en-US" sz="8000" dirty="0" err="1">
                <a:latin typeface="Arial" panose="020B0604020202020204" pitchFamily="34" charset="0"/>
                <a:cs typeface="Arial" panose="020B0604020202020204" pitchFamily="34" charset="0"/>
              </a:rPr>
              <a:t>über</a:t>
            </a:r>
            <a:r>
              <a:rPr lang="en-US" sz="8000" dirty="0">
                <a:latin typeface="Arial" panose="020B0604020202020204" pitchFamily="34" charset="0"/>
                <a:cs typeface="Arial" panose="020B0604020202020204" pitchFamily="34" charset="0"/>
              </a:rPr>
              <a:t> die </a:t>
            </a:r>
            <a:r>
              <a:rPr lang="en-US" sz="8000" dirty="0" err="1">
                <a:latin typeface="Arial" panose="020B0604020202020204" pitchFamily="34" charset="0"/>
                <a:cs typeface="Arial" panose="020B0604020202020204" pitchFamily="34" charset="0"/>
              </a:rPr>
              <a:t>MebisCloud</a:t>
            </a:r>
            <a:r>
              <a:rPr lang="en-US" sz="8000" dirty="0">
                <a:latin typeface="Arial" panose="020B0604020202020204" pitchFamily="34" charset="0"/>
                <a:cs typeface="Arial" panose="020B0604020202020204" pitchFamily="34" charset="0"/>
              </a:rPr>
              <a:t>, OneDrive </a:t>
            </a:r>
            <a:r>
              <a:rPr lang="en-US" sz="8000" dirty="0" err="1">
                <a:latin typeface="Arial" panose="020B0604020202020204" pitchFamily="34" charset="0"/>
                <a:cs typeface="Arial" panose="020B0604020202020204" pitchFamily="34" charset="0"/>
              </a:rPr>
              <a:t>oder</a:t>
            </a:r>
            <a:r>
              <a:rPr lang="en-US" sz="8000" dirty="0">
                <a:latin typeface="Arial" panose="020B0604020202020204" pitchFamily="34" charset="0"/>
                <a:cs typeface="Arial" panose="020B0604020202020204" pitchFamily="34" charset="0"/>
              </a:rPr>
              <a:t> </a:t>
            </a:r>
            <a:r>
              <a:rPr lang="en-US" sz="8000" dirty="0" err="1">
                <a:latin typeface="Arial" panose="020B0604020202020204" pitchFamily="34" charset="0"/>
                <a:cs typeface="Arial" panose="020B0604020202020204" pitchFamily="34" charset="0"/>
              </a:rPr>
              <a:t>ein</a:t>
            </a:r>
            <a:r>
              <a:rPr lang="en-US" sz="8000" dirty="0">
                <a:latin typeface="Arial" panose="020B0604020202020204" pitchFamily="34" charset="0"/>
                <a:cs typeface="Arial" panose="020B0604020202020204" pitchFamily="34" charset="0"/>
              </a:rPr>
              <a:t> </a:t>
            </a:r>
            <a:r>
              <a:rPr lang="en-US" sz="8000" dirty="0" err="1">
                <a:latin typeface="Arial" panose="020B0604020202020204" pitchFamily="34" charset="0"/>
                <a:cs typeface="Arial" panose="020B0604020202020204" pitchFamily="34" charset="0"/>
              </a:rPr>
              <a:t>anderes</a:t>
            </a:r>
            <a:r>
              <a:rPr lang="en-US" sz="8000" dirty="0">
                <a:latin typeface="Arial" panose="020B0604020202020204" pitchFamily="34" charset="0"/>
                <a:cs typeface="Arial" panose="020B0604020202020204" pitchFamily="34" charset="0"/>
              </a:rPr>
              <a:t> </a:t>
            </a:r>
            <a:r>
              <a:rPr lang="en-US" sz="8000" dirty="0" err="1">
                <a:latin typeface="Arial" panose="020B0604020202020204" pitchFamily="34" charset="0"/>
                <a:cs typeface="Arial" panose="020B0604020202020204" pitchFamily="34" charset="0"/>
              </a:rPr>
              <a:t>geeignetes</a:t>
            </a:r>
            <a:r>
              <a:rPr lang="en-US" sz="8000" dirty="0">
                <a:latin typeface="Arial" panose="020B0604020202020204" pitchFamily="34" charset="0"/>
                <a:cs typeface="Arial" panose="020B0604020202020204" pitchFamily="34" charset="0"/>
              </a:rPr>
              <a:t> Portal </a:t>
            </a:r>
            <a:r>
              <a:rPr lang="en-US" sz="8000" dirty="0" err="1">
                <a:latin typeface="Arial" panose="020B0604020202020204" pitchFamily="34" charset="0"/>
                <a:cs typeface="Arial" panose="020B0604020202020204" pitchFamily="34" charset="0"/>
              </a:rPr>
              <a:t>einstellen</a:t>
            </a:r>
            <a:r>
              <a:rPr lang="en-US" sz="8000" dirty="0">
                <a:latin typeface="Arial" panose="020B0604020202020204" pitchFamily="34" charset="0"/>
                <a:cs typeface="Arial" panose="020B0604020202020204" pitchFamily="34" charset="0"/>
              </a:rPr>
              <a:t>.</a:t>
            </a:r>
            <a:endParaRPr lang="en-US" sz="8000" dirty="0">
              <a:effectLst/>
              <a:latin typeface="Arial" panose="020B0604020202020204" pitchFamily="34" charset="0"/>
              <a:cs typeface="Arial" panose="020B0604020202020204" pitchFamily="34" charset="0"/>
            </a:endParaRPr>
          </a:p>
          <a:p>
            <a:pPr defTabSz="914400">
              <a:lnSpc>
                <a:spcPct val="90000"/>
              </a:lnSpc>
              <a:spcAft>
                <a:spcPts val="250"/>
              </a:spcAft>
              <a:buClr>
                <a:schemeClr val="accent1"/>
              </a:buClr>
            </a:pPr>
            <a:endParaRPr lang="en-US" dirty="0"/>
          </a:p>
          <a:p>
            <a:pPr defTabSz="914400">
              <a:lnSpc>
                <a:spcPct val="90000"/>
              </a:lnSpc>
              <a:spcAft>
                <a:spcPts val="250"/>
              </a:spcAft>
              <a:buClr>
                <a:schemeClr val="accent1"/>
              </a:buClr>
            </a:pPr>
            <a:endParaRPr lang="en-US" dirty="0">
              <a:effectLst/>
            </a:endParaRPr>
          </a:p>
          <a:p>
            <a:pPr defTabSz="914400">
              <a:lnSpc>
                <a:spcPct val="90000"/>
              </a:lnSpc>
              <a:spcAft>
                <a:spcPts val="250"/>
              </a:spcAft>
              <a:buClr>
                <a:schemeClr val="accent1"/>
              </a:buClr>
            </a:pPr>
            <a:endParaRPr lang="en-US" dirty="0">
              <a:effectLst/>
            </a:endParaRPr>
          </a:p>
        </p:txBody>
      </p:sp>
    </p:spTree>
    <p:custDataLst>
      <p:tags r:id="rId1"/>
    </p:custDataLst>
    <p:extLst>
      <p:ext uri="{BB962C8B-B14F-4D97-AF65-F5344CB8AC3E}">
        <p14:creationId xmlns:p14="http://schemas.microsoft.com/office/powerpoint/2010/main" val="2784994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4A28B1EC-D93C-8BB4-28A5-896F36826499}"/>
              </a:ext>
            </a:extLst>
          </p:cNvPr>
          <p:cNvSpPr txBox="1"/>
          <p:nvPr/>
        </p:nvSpPr>
        <p:spPr>
          <a:xfrm>
            <a:off x="1024128" y="585216"/>
            <a:ext cx="9720072" cy="1499616"/>
          </a:xfrm>
          <a:prstGeom prst="rect">
            <a:avLst/>
          </a:prstGeom>
        </p:spPr>
        <p:txBody>
          <a:bodyPr vert="horz" lIns="91440" tIns="45720" rIns="91440" bIns="45720" rtlCol="0" anchor="ctr">
            <a:normAutofit/>
          </a:bodyPr>
          <a:lstStyle/>
          <a:p>
            <a:pPr defTabSz="914400">
              <a:lnSpc>
                <a:spcPct val="80000"/>
              </a:lnSpc>
              <a:spcBef>
                <a:spcPct val="0"/>
              </a:spcBef>
              <a:spcAft>
                <a:spcPts val="600"/>
              </a:spcAft>
            </a:pPr>
            <a:r>
              <a:rPr lang="en-US" sz="5000" cap="all" spc="100" dirty="0">
                <a:solidFill>
                  <a:schemeClr val="tx1">
                    <a:lumMod val="95000"/>
                    <a:lumOff val="5000"/>
                  </a:schemeClr>
                </a:solidFill>
                <a:effectLst/>
                <a:latin typeface="+mj-lt"/>
                <a:ea typeface="+mj-ea"/>
                <a:cs typeface="+mj-cs"/>
              </a:rPr>
              <a:t>Den </a:t>
            </a:r>
            <a:r>
              <a:rPr lang="en-US" sz="5000" cap="all" spc="100" dirty="0" err="1">
                <a:solidFill>
                  <a:schemeClr val="tx1">
                    <a:lumMod val="95000"/>
                    <a:lumOff val="5000"/>
                  </a:schemeClr>
                </a:solidFill>
                <a:effectLst/>
                <a:latin typeface="+mj-lt"/>
                <a:ea typeface="+mj-ea"/>
                <a:cs typeface="+mj-cs"/>
              </a:rPr>
              <a:t>Fragebogen</a:t>
            </a:r>
            <a:r>
              <a:rPr lang="en-US" sz="5000" cap="all" spc="100" dirty="0">
                <a:solidFill>
                  <a:schemeClr val="tx1">
                    <a:lumMod val="95000"/>
                    <a:lumOff val="5000"/>
                  </a:schemeClr>
                </a:solidFill>
                <a:effectLst/>
                <a:latin typeface="+mj-lt"/>
                <a:ea typeface="+mj-ea"/>
                <a:cs typeface="+mj-cs"/>
              </a:rPr>
              <a:t> </a:t>
            </a:r>
            <a:r>
              <a:rPr lang="en-US" sz="5000" cap="all" spc="100" dirty="0" err="1">
                <a:solidFill>
                  <a:schemeClr val="tx1">
                    <a:lumMod val="95000"/>
                    <a:lumOff val="5000"/>
                  </a:schemeClr>
                </a:solidFill>
                <a:effectLst/>
                <a:latin typeface="+mj-lt"/>
                <a:ea typeface="+mj-ea"/>
                <a:cs typeface="+mj-cs"/>
              </a:rPr>
              <a:t>Evaluieren</a:t>
            </a:r>
            <a:endParaRPr lang="en-US" sz="5000" cap="all" spc="100" dirty="0">
              <a:solidFill>
                <a:schemeClr val="tx1">
                  <a:lumMod val="95000"/>
                  <a:lumOff val="5000"/>
                </a:schemeClr>
              </a:solidFill>
              <a:latin typeface="+mj-lt"/>
              <a:ea typeface="+mj-ea"/>
              <a:cs typeface="+mj-cs"/>
            </a:endParaRPr>
          </a:p>
        </p:txBody>
      </p:sp>
      <p:sp>
        <p:nvSpPr>
          <p:cNvPr id="16" name="Textfeld 15">
            <a:extLst>
              <a:ext uri="{FF2B5EF4-FFF2-40B4-BE49-F238E27FC236}">
                <a16:creationId xmlns:a16="http://schemas.microsoft.com/office/drawing/2014/main" id="{5A40BF8E-57AD-4C7C-F142-211F3C797EE2}"/>
              </a:ext>
            </a:extLst>
          </p:cNvPr>
          <p:cNvSpPr txBox="1"/>
          <p:nvPr/>
        </p:nvSpPr>
        <p:spPr>
          <a:xfrm>
            <a:off x="762000" y="2069555"/>
            <a:ext cx="11265875" cy="5407228"/>
          </a:xfrm>
          <a:prstGeom prst="rect">
            <a:avLst/>
          </a:prstGeom>
        </p:spPr>
        <p:txBody>
          <a:bodyPr vert="horz" lIns="45720" tIns="45720" rIns="45720" bIns="45720" rtlCol="0">
            <a:normAutofit/>
          </a:bodyPr>
          <a:lstStyle/>
          <a:p>
            <a:pPr>
              <a:lnSpc>
                <a:spcPct val="115000"/>
              </a:lnSpc>
              <a:spcBef>
                <a:spcPts val="600"/>
              </a:spcBef>
              <a:spcAft>
                <a:spcPts val="600"/>
              </a:spcAft>
            </a:pPr>
            <a:r>
              <a:rPr lang="de-DE" sz="2200" b="1" dirty="0">
                <a:solidFill>
                  <a:srgbClr val="000000"/>
                </a:solidFill>
                <a:latin typeface="Arial" panose="020B0604020202020204" pitchFamily="34" charset="0"/>
                <a:ea typeface="Arial" panose="020B0604020202020204" pitchFamily="34" charset="0"/>
              </a:rPr>
              <a:t>1.Laden Sie Ihren Fragebogen in </a:t>
            </a:r>
            <a:r>
              <a:rPr lang="de-DE" sz="2200" u="sng" dirty="0" err="1">
                <a:solidFill>
                  <a:srgbClr val="0066FF"/>
                </a:solidFill>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TaskCards</a:t>
            </a:r>
            <a:r>
              <a:rPr lang="de-DE" sz="2200" u="sng" dirty="0">
                <a:solidFill>
                  <a:srgbClr val="0066FF"/>
                </a:solidFill>
                <a:latin typeface="Arial" panose="020B0604020202020204" pitchFamily="34" charset="0"/>
                <a:ea typeface="Arial" panose="020B0604020202020204" pitchFamily="34" charset="0"/>
                <a:hlinkClick r:id="rId4">
                  <a:extLst>
                    <a:ext uri="{A12FA001-AC4F-418D-AE19-62706E023703}">
                      <ahyp:hlinkClr xmlns:ahyp="http://schemas.microsoft.com/office/drawing/2018/hyperlinkcolor" val="tx"/>
                    </a:ext>
                  </a:extLst>
                </a:hlinkClick>
              </a:rPr>
              <a:t> M 11</a:t>
            </a:r>
            <a:r>
              <a:rPr lang="de-DE" sz="2200" b="1" dirty="0">
                <a:solidFill>
                  <a:srgbClr val="000000"/>
                </a:solidFill>
                <a:latin typeface="Arial" panose="020B0604020202020204" pitchFamily="34" charset="0"/>
                <a:ea typeface="Arial" panose="020B0604020202020204" pitchFamily="34" charset="0"/>
              </a:rPr>
              <a:t> hoch. </a:t>
            </a:r>
            <a:endParaRPr lang="de-DE" sz="2200" dirty="0">
              <a:solidFill>
                <a:srgbClr val="000000"/>
              </a:solidFill>
              <a:latin typeface="Arial" panose="020B0604020202020204" pitchFamily="34" charset="0"/>
              <a:ea typeface="Arial" panose="020B0604020202020204" pitchFamily="34" charset="0"/>
            </a:endParaRPr>
          </a:p>
          <a:p>
            <a:pPr>
              <a:lnSpc>
                <a:spcPct val="115000"/>
              </a:lnSpc>
              <a:spcBef>
                <a:spcPts val="600"/>
              </a:spcBef>
              <a:spcAft>
                <a:spcPts val="600"/>
              </a:spcAft>
            </a:pPr>
            <a:r>
              <a:rPr lang="de-DE" sz="2200" dirty="0">
                <a:solidFill>
                  <a:srgbClr val="808080"/>
                </a:solidFill>
                <a:latin typeface="Arial" panose="020B0604020202020204" pitchFamily="34" charset="0"/>
                <a:ea typeface="Arial" panose="020B0604020202020204" pitchFamily="34" charset="0"/>
              </a:rPr>
              <a:t> </a:t>
            </a:r>
            <a:endParaRPr lang="de-DE" sz="2200" dirty="0">
              <a:solidFill>
                <a:srgbClr val="000000"/>
              </a:solidFill>
              <a:latin typeface="Arial" panose="020B0604020202020204" pitchFamily="34" charset="0"/>
              <a:ea typeface="Arial" panose="020B0604020202020204" pitchFamily="34" charset="0"/>
            </a:endParaRPr>
          </a:p>
          <a:p>
            <a:pPr>
              <a:lnSpc>
                <a:spcPct val="115000"/>
              </a:lnSpc>
              <a:spcBef>
                <a:spcPts val="600"/>
              </a:spcBef>
              <a:spcAft>
                <a:spcPts val="600"/>
              </a:spcAft>
            </a:pPr>
            <a:r>
              <a:rPr lang="de-DE" sz="2200" dirty="0">
                <a:solidFill>
                  <a:srgbClr val="808080"/>
                </a:solidFill>
                <a:latin typeface="Arial" panose="020B0604020202020204" pitchFamily="34" charset="0"/>
                <a:ea typeface="Arial" panose="020B0604020202020204" pitchFamily="34" charset="0"/>
              </a:rPr>
              <a:t>Ihre Geschäftsführung bittet Sie: </a:t>
            </a:r>
            <a:br>
              <a:rPr lang="de-DE" sz="2200" dirty="0">
                <a:solidFill>
                  <a:srgbClr val="000000"/>
                </a:solidFill>
                <a:latin typeface="Arial" panose="020B0604020202020204" pitchFamily="34" charset="0"/>
                <a:ea typeface="Arial" panose="020B0604020202020204" pitchFamily="34" charset="0"/>
              </a:rPr>
            </a:br>
            <a:br>
              <a:rPr lang="de-DE" sz="2200" dirty="0">
                <a:solidFill>
                  <a:srgbClr val="000000"/>
                </a:solidFill>
                <a:latin typeface="Arial" panose="020B0604020202020204" pitchFamily="34" charset="0"/>
                <a:ea typeface="Arial" panose="020B0604020202020204" pitchFamily="34" charset="0"/>
              </a:rPr>
            </a:br>
            <a:r>
              <a:rPr lang="de-DE" sz="2200" b="1" dirty="0">
                <a:solidFill>
                  <a:srgbClr val="000000"/>
                </a:solidFill>
                <a:latin typeface="Arial" panose="020B0604020202020204" pitchFamily="34" charset="0"/>
                <a:ea typeface="Arial" panose="020B0604020202020204" pitchFamily="34" charset="0"/>
              </a:rPr>
              <a:t>2. </a:t>
            </a:r>
            <a:r>
              <a:rPr lang="de-DE" sz="2200" b="1" dirty="0">
                <a:solidFill>
                  <a:srgbClr val="000000"/>
                </a:solidFill>
                <a:latin typeface="Arial" panose="020B0604020202020204" pitchFamily="34" charset="0"/>
              </a:rPr>
              <a:t>Evaluieren Sie die erstellten Fragebögen mit Hilfe Ihrer Checklisten. Geben Sie konstruktives Feedback.“ </a:t>
            </a:r>
          </a:p>
          <a:p>
            <a:pPr defTabSz="914400">
              <a:lnSpc>
                <a:spcPct val="90000"/>
              </a:lnSpc>
              <a:spcAft>
                <a:spcPts val="250"/>
              </a:spcAft>
              <a:buClr>
                <a:schemeClr val="accent1"/>
              </a:buClr>
            </a:pPr>
            <a:endParaRPr lang="en-US" dirty="0"/>
          </a:p>
          <a:p>
            <a:pPr defTabSz="914400">
              <a:lnSpc>
                <a:spcPct val="90000"/>
              </a:lnSpc>
              <a:spcAft>
                <a:spcPts val="250"/>
              </a:spcAft>
              <a:buClr>
                <a:schemeClr val="accent1"/>
              </a:buClr>
            </a:pPr>
            <a:endParaRPr lang="en-US" dirty="0">
              <a:effectLst/>
            </a:endParaRPr>
          </a:p>
          <a:p>
            <a:pPr defTabSz="914400">
              <a:lnSpc>
                <a:spcPct val="90000"/>
              </a:lnSpc>
              <a:spcAft>
                <a:spcPts val="250"/>
              </a:spcAft>
              <a:buClr>
                <a:schemeClr val="accent1"/>
              </a:buClr>
            </a:pPr>
            <a:endParaRPr lang="en-US" dirty="0">
              <a:effectLst/>
            </a:endParaRPr>
          </a:p>
        </p:txBody>
      </p:sp>
    </p:spTree>
    <p:custDataLst>
      <p:tags r:id="rId1"/>
    </p:custDataLst>
    <p:extLst>
      <p:ext uri="{BB962C8B-B14F-4D97-AF65-F5344CB8AC3E}">
        <p14:creationId xmlns:p14="http://schemas.microsoft.com/office/powerpoint/2010/main" val="126001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ogen 8">
            <a:extLst>
              <a:ext uri="{FF2B5EF4-FFF2-40B4-BE49-F238E27FC236}">
                <a16:creationId xmlns:a16="http://schemas.microsoft.com/office/drawing/2014/main" id="{8896166C-25E6-E9B6-40D6-FEC0FB8A5FEE}"/>
              </a:ext>
            </a:extLst>
          </p:cNvPr>
          <p:cNvSpPr/>
          <p:nvPr/>
        </p:nvSpPr>
        <p:spPr>
          <a:xfrm rot="5400000">
            <a:off x="9653637" y="7207985"/>
            <a:ext cx="1476002" cy="1259860"/>
          </a:xfrm>
          <a:prstGeom prst="arc">
            <a:avLst>
              <a:gd name="adj1" fmla="val 16200000"/>
              <a:gd name="adj2" fmla="val 32590"/>
            </a:avLst>
          </a:prstGeom>
          <a:solidFill>
            <a:srgbClr val="E6E6E6"/>
          </a:solidFill>
          <a:ln w="7620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grpSp>
        <p:nvGrpSpPr>
          <p:cNvPr id="73" name="Gruppieren 72">
            <a:extLst>
              <a:ext uri="{FF2B5EF4-FFF2-40B4-BE49-F238E27FC236}">
                <a16:creationId xmlns:a16="http://schemas.microsoft.com/office/drawing/2014/main" id="{60DABE1E-5DC2-3466-C18E-096BDDEF6DB0}"/>
              </a:ext>
            </a:extLst>
          </p:cNvPr>
          <p:cNvGrpSpPr/>
          <p:nvPr/>
        </p:nvGrpSpPr>
        <p:grpSpPr>
          <a:xfrm>
            <a:off x="80704" y="375265"/>
            <a:ext cx="12030592" cy="6554158"/>
            <a:chOff x="97219" y="296130"/>
            <a:chExt cx="12030592" cy="6554158"/>
          </a:xfrm>
        </p:grpSpPr>
        <p:grpSp>
          <p:nvGrpSpPr>
            <p:cNvPr id="13" name="Gruppieren 12">
              <a:extLst>
                <a:ext uri="{FF2B5EF4-FFF2-40B4-BE49-F238E27FC236}">
                  <a16:creationId xmlns:a16="http://schemas.microsoft.com/office/drawing/2014/main" id="{714B8CE7-5D9C-6C56-A3E7-A81EC8C4E577}"/>
                </a:ext>
              </a:extLst>
            </p:cNvPr>
            <p:cNvGrpSpPr/>
            <p:nvPr/>
          </p:nvGrpSpPr>
          <p:grpSpPr>
            <a:xfrm>
              <a:off x="333102" y="296130"/>
              <a:ext cx="11508377" cy="5862394"/>
              <a:chOff x="333102" y="296130"/>
              <a:chExt cx="11508377" cy="5862394"/>
            </a:xfrm>
          </p:grpSpPr>
          <p:grpSp>
            <p:nvGrpSpPr>
              <p:cNvPr id="17" name="Gruppieren 16">
                <a:extLst>
                  <a:ext uri="{FF2B5EF4-FFF2-40B4-BE49-F238E27FC236}">
                    <a16:creationId xmlns:a16="http://schemas.microsoft.com/office/drawing/2014/main" id="{46934B20-A614-431B-8239-1E9C87B61B46}"/>
                  </a:ext>
                </a:extLst>
              </p:cNvPr>
              <p:cNvGrpSpPr/>
              <p:nvPr/>
            </p:nvGrpSpPr>
            <p:grpSpPr>
              <a:xfrm>
                <a:off x="333102" y="296130"/>
                <a:ext cx="11508377" cy="5862394"/>
                <a:chOff x="374468" y="280913"/>
                <a:chExt cx="11508377" cy="5734594"/>
              </a:xfrm>
            </p:grpSpPr>
            <p:sp>
              <p:nvSpPr>
                <p:cNvPr id="6" name="Rechteck: abgerundete Ecken 5">
                  <a:extLst>
                    <a:ext uri="{FF2B5EF4-FFF2-40B4-BE49-F238E27FC236}">
                      <a16:creationId xmlns:a16="http://schemas.microsoft.com/office/drawing/2014/main" id="{AC7D0178-4D60-4550-8DD4-C41FA4F7FF03}"/>
                    </a:ext>
                  </a:extLst>
                </p:cNvPr>
                <p:cNvSpPr/>
                <p:nvPr/>
              </p:nvSpPr>
              <p:spPr>
                <a:xfrm>
                  <a:off x="374468" y="280913"/>
                  <a:ext cx="11508377" cy="5734594"/>
                </a:xfrm>
                <a:prstGeom prst="roundRect">
                  <a:avLst/>
                </a:prstGeom>
                <a:solidFill>
                  <a:schemeClr val="bg1">
                    <a:lumMod val="8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abgerundete Ecken 15">
                  <a:extLst>
                    <a:ext uri="{FF2B5EF4-FFF2-40B4-BE49-F238E27FC236}">
                      <a16:creationId xmlns:a16="http://schemas.microsoft.com/office/drawing/2014/main" id="{864A95F1-41BB-4237-89F2-0FB6DAAE7972}"/>
                    </a:ext>
                  </a:extLst>
                </p:cNvPr>
                <p:cNvSpPr/>
                <p:nvPr/>
              </p:nvSpPr>
              <p:spPr>
                <a:xfrm>
                  <a:off x="505096" y="413539"/>
                  <a:ext cx="11212287" cy="5281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6E6E6"/>
                    </a:solidFill>
                  </a:endParaRPr>
                </a:p>
              </p:txBody>
            </p:sp>
          </p:grpSp>
          <p:sp>
            <p:nvSpPr>
              <p:cNvPr id="7" name="Rechteck: abgerundete Ecken 6">
                <a:extLst>
                  <a:ext uri="{FF2B5EF4-FFF2-40B4-BE49-F238E27FC236}">
                    <a16:creationId xmlns:a16="http://schemas.microsoft.com/office/drawing/2014/main" id="{E669CE21-46C3-4F1E-9CDC-F28F17E5F258}"/>
                  </a:ext>
                </a:extLst>
              </p:cNvPr>
              <p:cNvSpPr/>
              <p:nvPr/>
            </p:nvSpPr>
            <p:spPr>
              <a:xfrm>
                <a:off x="428899" y="388266"/>
                <a:ext cx="11316785" cy="54430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8" name="Bogen 27">
              <a:extLst>
                <a:ext uri="{FF2B5EF4-FFF2-40B4-BE49-F238E27FC236}">
                  <a16:creationId xmlns:a16="http://schemas.microsoft.com/office/drawing/2014/main" id="{F9E096A8-8076-F27F-1C50-7E457175D2B9}"/>
                </a:ext>
              </a:extLst>
            </p:cNvPr>
            <p:cNvSpPr/>
            <p:nvPr/>
          </p:nvSpPr>
          <p:spPr>
            <a:xfrm rot="10800000">
              <a:off x="121010" y="5495816"/>
              <a:ext cx="1499181" cy="1325416"/>
            </a:xfrm>
            <a:prstGeom prst="arc">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cxnSp>
          <p:nvCxnSpPr>
            <p:cNvPr id="25" name="Gerade Verbindung 24">
              <a:extLst>
                <a:ext uri="{FF2B5EF4-FFF2-40B4-BE49-F238E27FC236}">
                  <a16:creationId xmlns:a16="http://schemas.microsoft.com/office/drawing/2014/main" id="{D56C0E7A-8AA9-BF36-8F86-9A37BB482EE8}"/>
                </a:ext>
              </a:extLst>
            </p:cNvPr>
            <p:cNvCxnSpPr>
              <a:cxnSpLocks/>
            </p:cNvCxnSpPr>
            <p:nvPr/>
          </p:nvCxnSpPr>
          <p:spPr>
            <a:xfrm>
              <a:off x="97219" y="6188728"/>
              <a:ext cx="12030592" cy="11510"/>
            </a:xfrm>
            <a:prstGeom prst="line">
              <a:avLst/>
            </a:prstGeom>
            <a:ln w="76200"/>
          </p:spPr>
          <p:style>
            <a:lnRef idx="1">
              <a:schemeClr val="dk1"/>
            </a:lnRef>
            <a:fillRef idx="0">
              <a:schemeClr val="dk1"/>
            </a:fillRef>
            <a:effectRef idx="0">
              <a:schemeClr val="dk1"/>
            </a:effectRef>
            <a:fontRef idx="minor">
              <a:schemeClr val="tx1"/>
            </a:fontRef>
          </p:style>
        </p:cxnSp>
        <p:sp>
          <p:nvSpPr>
            <p:cNvPr id="48" name="Rechteck 47">
              <a:extLst>
                <a:ext uri="{FF2B5EF4-FFF2-40B4-BE49-F238E27FC236}">
                  <a16:creationId xmlns:a16="http://schemas.microsoft.com/office/drawing/2014/main" id="{2422685B-6422-FE69-7DE9-C1C21F42F47F}"/>
                </a:ext>
              </a:extLst>
            </p:cNvPr>
            <p:cNvSpPr/>
            <p:nvPr/>
          </p:nvSpPr>
          <p:spPr>
            <a:xfrm>
              <a:off x="870599" y="6228799"/>
              <a:ext cx="10561471" cy="57205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ckige Klammer links 48">
              <a:extLst>
                <a:ext uri="{FF2B5EF4-FFF2-40B4-BE49-F238E27FC236}">
                  <a16:creationId xmlns:a16="http://schemas.microsoft.com/office/drawing/2014/main" id="{A305F3E2-4494-71E9-206B-40A932581DF0}"/>
                </a:ext>
              </a:extLst>
            </p:cNvPr>
            <p:cNvSpPr/>
            <p:nvPr/>
          </p:nvSpPr>
          <p:spPr>
            <a:xfrm rot="16200000">
              <a:off x="6002584" y="4454384"/>
              <a:ext cx="219862" cy="3727927"/>
            </a:xfrm>
            <a:prstGeom prst="leftBracket">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52" name="Bogen 51">
              <a:extLst>
                <a:ext uri="{FF2B5EF4-FFF2-40B4-BE49-F238E27FC236}">
                  <a16:creationId xmlns:a16="http://schemas.microsoft.com/office/drawing/2014/main" id="{CB05AA64-5CD0-318B-6114-B7493444C4AC}"/>
                </a:ext>
              </a:extLst>
            </p:cNvPr>
            <p:cNvSpPr/>
            <p:nvPr/>
          </p:nvSpPr>
          <p:spPr>
            <a:xfrm rot="5400000">
              <a:off x="10816232" y="5571739"/>
              <a:ext cx="1231682" cy="1325416"/>
            </a:xfrm>
            <a:prstGeom prst="arc">
              <a:avLst>
                <a:gd name="adj1" fmla="val 16139441"/>
                <a:gd name="adj2" fmla="val 0"/>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68" name="Gerade Verbindung 67">
              <a:extLst>
                <a:ext uri="{FF2B5EF4-FFF2-40B4-BE49-F238E27FC236}">
                  <a16:creationId xmlns:a16="http://schemas.microsoft.com/office/drawing/2014/main" id="{A080F628-6CCC-DAD3-50BB-207AE030A954}"/>
                </a:ext>
              </a:extLst>
            </p:cNvPr>
            <p:cNvCxnSpPr>
              <a:cxnSpLocks/>
              <a:stCxn id="28" idx="0"/>
              <a:endCxn id="52" idx="2"/>
            </p:cNvCxnSpPr>
            <p:nvPr/>
          </p:nvCxnSpPr>
          <p:spPr>
            <a:xfrm>
              <a:off x="870601" y="6821232"/>
              <a:ext cx="10561472" cy="29056"/>
            </a:xfrm>
            <a:prstGeom prst="line">
              <a:avLst/>
            </a:prstGeom>
            <a:ln w="76200"/>
          </p:spPr>
          <p:style>
            <a:lnRef idx="1">
              <a:schemeClr val="dk1"/>
            </a:lnRef>
            <a:fillRef idx="0">
              <a:schemeClr val="dk1"/>
            </a:fillRef>
            <a:effectRef idx="0">
              <a:schemeClr val="dk1"/>
            </a:effectRef>
            <a:fontRef idx="minor">
              <a:schemeClr val="tx1"/>
            </a:fontRef>
          </p:style>
        </p:cxnSp>
      </p:grpSp>
      <p:sp>
        <p:nvSpPr>
          <p:cNvPr id="74" name="Textfeld 73">
            <a:extLst>
              <a:ext uri="{FF2B5EF4-FFF2-40B4-BE49-F238E27FC236}">
                <a16:creationId xmlns:a16="http://schemas.microsoft.com/office/drawing/2014/main" id="{56536C5A-DA1B-C57A-E634-48E3E6ACDB08}"/>
              </a:ext>
            </a:extLst>
          </p:cNvPr>
          <p:cNvSpPr txBox="1"/>
          <p:nvPr/>
        </p:nvSpPr>
        <p:spPr>
          <a:xfrm>
            <a:off x="4911749" y="2174335"/>
            <a:ext cx="4005116" cy="1292662"/>
          </a:xfrm>
          <a:prstGeom prst="rect">
            <a:avLst/>
          </a:prstGeom>
          <a:noFill/>
        </p:spPr>
        <p:txBody>
          <a:bodyPr wrap="square" rtlCol="0">
            <a:spAutoFit/>
          </a:bodyPr>
          <a:lstStyle/>
          <a:p>
            <a:r>
              <a:rPr lang="de-DE" sz="6000" dirty="0">
                <a:solidFill>
                  <a:schemeClr val="bg1"/>
                </a:solidFill>
              </a:rPr>
              <a:t>VITAVIBES</a:t>
            </a:r>
            <a:r>
              <a:rPr lang="de-DE" dirty="0">
                <a:solidFill>
                  <a:schemeClr val="bg1"/>
                </a:solidFill>
              </a:rPr>
              <a:t> </a:t>
            </a:r>
          </a:p>
          <a:p>
            <a:endParaRPr lang="de-DE" dirty="0">
              <a:solidFill>
                <a:schemeClr val="bg1"/>
              </a:solidFill>
            </a:endParaRPr>
          </a:p>
        </p:txBody>
      </p:sp>
      <p:pic>
        <p:nvPicPr>
          <p:cNvPr id="78" name="Grafik 77" descr="Elliptisch mit einfarbiger Füllung">
            <a:extLst>
              <a:ext uri="{FF2B5EF4-FFF2-40B4-BE49-F238E27FC236}">
                <a16:creationId xmlns:a16="http://schemas.microsoft.com/office/drawing/2014/main" id="{7C5B17CA-A339-7BA2-6D90-571B1CB0C5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7349" y="2208623"/>
            <a:ext cx="914400" cy="914400"/>
          </a:xfrm>
          <a:prstGeom prst="rect">
            <a:avLst/>
          </a:prstGeom>
        </p:spPr>
      </p:pic>
      <p:sp>
        <p:nvSpPr>
          <p:cNvPr id="79" name="Textfeld 78">
            <a:extLst>
              <a:ext uri="{FF2B5EF4-FFF2-40B4-BE49-F238E27FC236}">
                <a16:creationId xmlns:a16="http://schemas.microsoft.com/office/drawing/2014/main" id="{CD2BFA90-C51C-B4E1-8C64-33561AFA39F2}"/>
              </a:ext>
            </a:extLst>
          </p:cNvPr>
          <p:cNvSpPr txBox="1"/>
          <p:nvPr/>
        </p:nvSpPr>
        <p:spPr>
          <a:xfrm>
            <a:off x="4068217" y="4043375"/>
            <a:ext cx="4005116" cy="276999"/>
          </a:xfrm>
          <a:prstGeom prst="rect">
            <a:avLst/>
          </a:prstGeom>
          <a:noFill/>
        </p:spPr>
        <p:txBody>
          <a:bodyPr wrap="square" rtlCol="0">
            <a:spAutoFit/>
          </a:bodyPr>
          <a:lstStyle/>
          <a:p>
            <a:r>
              <a:rPr lang="de-DE" sz="1200" dirty="0">
                <a:solidFill>
                  <a:schemeClr val="bg1"/>
                </a:solidFill>
              </a:rPr>
              <a:t>Bitte melden Sie sich in Ihrem Account an</a:t>
            </a:r>
          </a:p>
        </p:txBody>
      </p:sp>
      <p:sp>
        <p:nvSpPr>
          <p:cNvPr id="80" name="Textfeld 79">
            <a:extLst>
              <a:ext uri="{FF2B5EF4-FFF2-40B4-BE49-F238E27FC236}">
                <a16:creationId xmlns:a16="http://schemas.microsoft.com/office/drawing/2014/main" id="{1AE9D977-9AA0-98BA-9A29-5865F0812F93}"/>
              </a:ext>
            </a:extLst>
          </p:cNvPr>
          <p:cNvSpPr txBox="1"/>
          <p:nvPr/>
        </p:nvSpPr>
        <p:spPr>
          <a:xfrm>
            <a:off x="4157472" y="3204340"/>
            <a:ext cx="3877056" cy="369332"/>
          </a:xfrm>
          <a:prstGeom prst="rect">
            <a:avLst/>
          </a:prstGeom>
          <a:noFill/>
          <a:ln>
            <a:solidFill>
              <a:schemeClr val="bg1"/>
            </a:solidFill>
          </a:ln>
        </p:spPr>
        <p:txBody>
          <a:bodyPr wrap="square" rtlCol="0">
            <a:spAutoFit/>
          </a:bodyPr>
          <a:lstStyle/>
          <a:p>
            <a:r>
              <a:rPr lang="de-DE" dirty="0">
                <a:solidFill>
                  <a:schemeClr val="bg1"/>
                </a:solidFill>
              </a:rPr>
              <a:t>Benutzername</a:t>
            </a:r>
          </a:p>
        </p:txBody>
      </p:sp>
      <p:sp>
        <p:nvSpPr>
          <p:cNvPr id="81" name="Textfeld 80">
            <a:extLst>
              <a:ext uri="{FF2B5EF4-FFF2-40B4-BE49-F238E27FC236}">
                <a16:creationId xmlns:a16="http://schemas.microsoft.com/office/drawing/2014/main" id="{B3D7AF41-0313-D741-3B51-E41F407600DA}"/>
              </a:ext>
            </a:extLst>
          </p:cNvPr>
          <p:cNvSpPr txBox="1"/>
          <p:nvPr/>
        </p:nvSpPr>
        <p:spPr>
          <a:xfrm>
            <a:off x="4157472" y="3652344"/>
            <a:ext cx="3877056" cy="369332"/>
          </a:xfrm>
          <a:prstGeom prst="rect">
            <a:avLst/>
          </a:prstGeom>
          <a:noFill/>
          <a:ln>
            <a:solidFill>
              <a:schemeClr val="bg1"/>
            </a:solidFill>
          </a:ln>
        </p:spPr>
        <p:txBody>
          <a:bodyPr wrap="square" rtlCol="0">
            <a:spAutoFit/>
          </a:bodyPr>
          <a:lstStyle/>
          <a:p>
            <a:r>
              <a:rPr lang="de-DE" dirty="0">
                <a:solidFill>
                  <a:schemeClr val="bg1"/>
                </a:solidFill>
              </a:rPr>
              <a:t>Passwort</a:t>
            </a:r>
          </a:p>
        </p:txBody>
      </p:sp>
    </p:spTree>
    <p:extLst>
      <p:ext uri="{BB962C8B-B14F-4D97-AF65-F5344CB8AC3E}">
        <p14:creationId xmlns:p14="http://schemas.microsoft.com/office/powerpoint/2010/main" val="836593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
        <p159:morph option="byObject"/>
      </p:transition>
    </mc:Choice>
    <mc:Fallback xmlns="">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ogen 8">
            <a:extLst>
              <a:ext uri="{FF2B5EF4-FFF2-40B4-BE49-F238E27FC236}">
                <a16:creationId xmlns:a16="http://schemas.microsoft.com/office/drawing/2014/main" id="{8896166C-25E6-E9B6-40D6-FEC0FB8A5FEE}"/>
              </a:ext>
            </a:extLst>
          </p:cNvPr>
          <p:cNvSpPr/>
          <p:nvPr/>
        </p:nvSpPr>
        <p:spPr>
          <a:xfrm rot="5400000">
            <a:off x="9653637" y="7207985"/>
            <a:ext cx="1476002" cy="1259860"/>
          </a:xfrm>
          <a:prstGeom prst="arc">
            <a:avLst>
              <a:gd name="adj1" fmla="val 16200000"/>
              <a:gd name="adj2" fmla="val 32590"/>
            </a:avLst>
          </a:prstGeom>
          <a:solidFill>
            <a:srgbClr val="E6E6E6"/>
          </a:solidFill>
          <a:ln w="7620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grpSp>
        <p:nvGrpSpPr>
          <p:cNvPr id="73" name="Gruppieren 72">
            <a:extLst>
              <a:ext uri="{FF2B5EF4-FFF2-40B4-BE49-F238E27FC236}">
                <a16:creationId xmlns:a16="http://schemas.microsoft.com/office/drawing/2014/main" id="{60DABE1E-5DC2-3466-C18E-096BDDEF6DB0}"/>
              </a:ext>
            </a:extLst>
          </p:cNvPr>
          <p:cNvGrpSpPr/>
          <p:nvPr/>
        </p:nvGrpSpPr>
        <p:grpSpPr>
          <a:xfrm>
            <a:off x="80704" y="375265"/>
            <a:ext cx="12030592" cy="6554158"/>
            <a:chOff x="97219" y="296130"/>
            <a:chExt cx="12030592" cy="6554158"/>
          </a:xfrm>
        </p:grpSpPr>
        <p:grpSp>
          <p:nvGrpSpPr>
            <p:cNvPr id="13" name="Gruppieren 12">
              <a:extLst>
                <a:ext uri="{FF2B5EF4-FFF2-40B4-BE49-F238E27FC236}">
                  <a16:creationId xmlns:a16="http://schemas.microsoft.com/office/drawing/2014/main" id="{714B8CE7-5D9C-6C56-A3E7-A81EC8C4E577}"/>
                </a:ext>
              </a:extLst>
            </p:cNvPr>
            <p:cNvGrpSpPr/>
            <p:nvPr/>
          </p:nvGrpSpPr>
          <p:grpSpPr>
            <a:xfrm>
              <a:off x="333102" y="296130"/>
              <a:ext cx="11508377" cy="5862394"/>
              <a:chOff x="333102" y="296130"/>
              <a:chExt cx="11508377" cy="5862394"/>
            </a:xfrm>
          </p:grpSpPr>
          <p:grpSp>
            <p:nvGrpSpPr>
              <p:cNvPr id="17" name="Gruppieren 16">
                <a:extLst>
                  <a:ext uri="{FF2B5EF4-FFF2-40B4-BE49-F238E27FC236}">
                    <a16:creationId xmlns:a16="http://schemas.microsoft.com/office/drawing/2014/main" id="{46934B20-A614-431B-8239-1E9C87B61B46}"/>
                  </a:ext>
                </a:extLst>
              </p:cNvPr>
              <p:cNvGrpSpPr/>
              <p:nvPr/>
            </p:nvGrpSpPr>
            <p:grpSpPr>
              <a:xfrm>
                <a:off x="333102" y="296130"/>
                <a:ext cx="11508377" cy="5862394"/>
                <a:chOff x="374468" y="280913"/>
                <a:chExt cx="11508377" cy="5734594"/>
              </a:xfrm>
            </p:grpSpPr>
            <p:sp>
              <p:nvSpPr>
                <p:cNvPr id="6" name="Rechteck: abgerundete Ecken 5">
                  <a:extLst>
                    <a:ext uri="{FF2B5EF4-FFF2-40B4-BE49-F238E27FC236}">
                      <a16:creationId xmlns:a16="http://schemas.microsoft.com/office/drawing/2014/main" id="{AC7D0178-4D60-4550-8DD4-C41FA4F7FF03}"/>
                    </a:ext>
                  </a:extLst>
                </p:cNvPr>
                <p:cNvSpPr/>
                <p:nvPr/>
              </p:nvSpPr>
              <p:spPr>
                <a:xfrm>
                  <a:off x="374468" y="280913"/>
                  <a:ext cx="11508377" cy="5734594"/>
                </a:xfrm>
                <a:prstGeom prst="roundRect">
                  <a:avLst/>
                </a:prstGeom>
                <a:solidFill>
                  <a:schemeClr val="bg1">
                    <a:lumMod val="8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abgerundete Ecken 15">
                  <a:extLst>
                    <a:ext uri="{FF2B5EF4-FFF2-40B4-BE49-F238E27FC236}">
                      <a16:creationId xmlns:a16="http://schemas.microsoft.com/office/drawing/2014/main" id="{864A95F1-41BB-4237-89F2-0FB6DAAE7972}"/>
                    </a:ext>
                  </a:extLst>
                </p:cNvPr>
                <p:cNvSpPr/>
                <p:nvPr/>
              </p:nvSpPr>
              <p:spPr>
                <a:xfrm>
                  <a:off x="505096" y="413539"/>
                  <a:ext cx="11212287" cy="528186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6E6E6"/>
                    </a:solidFill>
                  </a:endParaRPr>
                </a:p>
              </p:txBody>
            </p:sp>
          </p:grpSp>
          <p:sp>
            <p:nvSpPr>
              <p:cNvPr id="7" name="Rechteck: abgerundete Ecken 6">
                <a:extLst>
                  <a:ext uri="{FF2B5EF4-FFF2-40B4-BE49-F238E27FC236}">
                    <a16:creationId xmlns:a16="http://schemas.microsoft.com/office/drawing/2014/main" id="{E669CE21-46C3-4F1E-9CDC-F28F17E5F258}"/>
                  </a:ext>
                </a:extLst>
              </p:cNvPr>
              <p:cNvSpPr/>
              <p:nvPr/>
            </p:nvSpPr>
            <p:spPr>
              <a:xfrm>
                <a:off x="463730" y="388266"/>
                <a:ext cx="11281954" cy="54430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8" name="Bogen 27">
              <a:extLst>
                <a:ext uri="{FF2B5EF4-FFF2-40B4-BE49-F238E27FC236}">
                  <a16:creationId xmlns:a16="http://schemas.microsoft.com/office/drawing/2014/main" id="{F9E096A8-8076-F27F-1C50-7E457175D2B9}"/>
                </a:ext>
              </a:extLst>
            </p:cNvPr>
            <p:cNvSpPr/>
            <p:nvPr/>
          </p:nvSpPr>
          <p:spPr>
            <a:xfrm rot="10800000">
              <a:off x="121010" y="5495816"/>
              <a:ext cx="1499181" cy="1325416"/>
            </a:xfrm>
            <a:prstGeom prst="arc">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cxnSp>
          <p:nvCxnSpPr>
            <p:cNvPr id="25" name="Gerade Verbindung 24">
              <a:extLst>
                <a:ext uri="{FF2B5EF4-FFF2-40B4-BE49-F238E27FC236}">
                  <a16:creationId xmlns:a16="http://schemas.microsoft.com/office/drawing/2014/main" id="{D56C0E7A-8AA9-BF36-8F86-9A37BB482EE8}"/>
                </a:ext>
              </a:extLst>
            </p:cNvPr>
            <p:cNvCxnSpPr>
              <a:cxnSpLocks/>
            </p:cNvCxnSpPr>
            <p:nvPr/>
          </p:nvCxnSpPr>
          <p:spPr>
            <a:xfrm>
              <a:off x="97219" y="6188728"/>
              <a:ext cx="12030592" cy="11510"/>
            </a:xfrm>
            <a:prstGeom prst="line">
              <a:avLst/>
            </a:prstGeom>
            <a:ln w="76200"/>
          </p:spPr>
          <p:style>
            <a:lnRef idx="1">
              <a:schemeClr val="dk1"/>
            </a:lnRef>
            <a:fillRef idx="0">
              <a:schemeClr val="dk1"/>
            </a:fillRef>
            <a:effectRef idx="0">
              <a:schemeClr val="dk1"/>
            </a:effectRef>
            <a:fontRef idx="minor">
              <a:schemeClr val="tx1"/>
            </a:fontRef>
          </p:style>
        </p:cxnSp>
        <p:sp>
          <p:nvSpPr>
            <p:cNvPr id="48" name="Rechteck 47">
              <a:extLst>
                <a:ext uri="{FF2B5EF4-FFF2-40B4-BE49-F238E27FC236}">
                  <a16:creationId xmlns:a16="http://schemas.microsoft.com/office/drawing/2014/main" id="{2422685B-6422-FE69-7DE9-C1C21F42F47F}"/>
                </a:ext>
              </a:extLst>
            </p:cNvPr>
            <p:cNvSpPr/>
            <p:nvPr/>
          </p:nvSpPr>
          <p:spPr>
            <a:xfrm>
              <a:off x="870599" y="6228799"/>
              <a:ext cx="10561471" cy="57205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ckige Klammer links 48">
              <a:extLst>
                <a:ext uri="{FF2B5EF4-FFF2-40B4-BE49-F238E27FC236}">
                  <a16:creationId xmlns:a16="http://schemas.microsoft.com/office/drawing/2014/main" id="{A305F3E2-4494-71E9-206B-40A932581DF0}"/>
                </a:ext>
              </a:extLst>
            </p:cNvPr>
            <p:cNvSpPr/>
            <p:nvPr/>
          </p:nvSpPr>
          <p:spPr>
            <a:xfrm rot="16200000">
              <a:off x="6002584" y="4454384"/>
              <a:ext cx="219862" cy="3727927"/>
            </a:xfrm>
            <a:prstGeom prst="leftBracket">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52" name="Bogen 51">
              <a:extLst>
                <a:ext uri="{FF2B5EF4-FFF2-40B4-BE49-F238E27FC236}">
                  <a16:creationId xmlns:a16="http://schemas.microsoft.com/office/drawing/2014/main" id="{CB05AA64-5CD0-318B-6114-B7493444C4AC}"/>
                </a:ext>
              </a:extLst>
            </p:cNvPr>
            <p:cNvSpPr/>
            <p:nvPr/>
          </p:nvSpPr>
          <p:spPr>
            <a:xfrm rot="5400000">
              <a:off x="10816232" y="5571739"/>
              <a:ext cx="1231682" cy="1325416"/>
            </a:xfrm>
            <a:prstGeom prst="arc">
              <a:avLst>
                <a:gd name="adj1" fmla="val 16139441"/>
                <a:gd name="adj2" fmla="val 0"/>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68" name="Gerade Verbindung 67">
              <a:extLst>
                <a:ext uri="{FF2B5EF4-FFF2-40B4-BE49-F238E27FC236}">
                  <a16:creationId xmlns:a16="http://schemas.microsoft.com/office/drawing/2014/main" id="{A080F628-6CCC-DAD3-50BB-207AE030A954}"/>
                </a:ext>
              </a:extLst>
            </p:cNvPr>
            <p:cNvCxnSpPr>
              <a:cxnSpLocks/>
              <a:stCxn id="28" idx="0"/>
              <a:endCxn id="52" idx="2"/>
            </p:cNvCxnSpPr>
            <p:nvPr/>
          </p:nvCxnSpPr>
          <p:spPr>
            <a:xfrm>
              <a:off x="870601" y="6821232"/>
              <a:ext cx="10561472" cy="29056"/>
            </a:xfrm>
            <a:prstGeom prst="line">
              <a:avLst/>
            </a:prstGeom>
            <a:ln w="76200"/>
          </p:spPr>
          <p:style>
            <a:lnRef idx="1">
              <a:schemeClr val="dk1"/>
            </a:lnRef>
            <a:fillRef idx="0">
              <a:schemeClr val="dk1"/>
            </a:fillRef>
            <a:effectRef idx="0">
              <a:schemeClr val="dk1"/>
            </a:effectRef>
            <a:fontRef idx="minor">
              <a:schemeClr val="tx1"/>
            </a:fontRef>
          </p:style>
        </p:cxnSp>
      </p:grpSp>
      <p:sp>
        <p:nvSpPr>
          <p:cNvPr id="74" name="Textfeld 73">
            <a:extLst>
              <a:ext uri="{FF2B5EF4-FFF2-40B4-BE49-F238E27FC236}">
                <a16:creationId xmlns:a16="http://schemas.microsoft.com/office/drawing/2014/main" id="{56536C5A-DA1B-C57A-E634-48E3E6ACDB08}"/>
              </a:ext>
            </a:extLst>
          </p:cNvPr>
          <p:cNvSpPr txBox="1"/>
          <p:nvPr/>
        </p:nvSpPr>
        <p:spPr>
          <a:xfrm>
            <a:off x="4911749" y="2174335"/>
            <a:ext cx="4005116" cy="1292662"/>
          </a:xfrm>
          <a:prstGeom prst="rect">
            <a:avLst/>
          </a:prstGeom>
          <a:noFill/>
        </p:spPr>
        <p:txBody>
          <a:bodyPr wrap="square" rtlCol="0">
            <a:spAutoFit/>
          </a:bodyPr>
          <a:lstStyle/>
          <a:p>
            <a:r>
              <a:rPr lang="de-DE" sz="6000" dirty="0">
                <a:solidFill>
                  <a:schemeClr val="bg1"/>
                </a:solidFill>
              </a:rPr>
              <a:t>VITAVIBES</a:t>
            </a:r>
            <a:r>
              <a:rPr lang="de-DE" dirty="0">
                <a:solidFill>
                  <a:schemeClr val="bg1"/>
                </a:solidFill>
              </a:rPr>
              <a:t> </a:t>
            </a:r>
          </a:p>
          <a:p>
            <a:endParaRPr lang="de-DE" dirty="0">
              <a:solidFill>
                <a:schemeClr val="bg1"/>
              </a:solidFill>
            </a:endParaRPr>
          </a:p>
        </p:txBody>
      </p:sp>
      <p:pic>
        <p:nvPicPr>
          <p:cNvPr id="78" name="Grafik 77" descr="Elliptisch mit einfarbiger Füllung">
            <a:extLst>
              <a:ext uri="{FF2B5EF4-FFF2-40B4-BE49-F238E27FC236}">
                <a16:creationId xmlns:a16="http://schemas.microsoft.com/office/drawing/2014/main" id="{7C5B17CA-A339-7BA2-6D90-571B1CB0C5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7349" y="2208623"/>
            <a:ext cx="914400" cy="914400"/>
          </a:xfrm>
          <a:prstGeom prst="rect">
            <a:avLst/>
          </a:prstGeom>
        </p:spPr>
      </p:pic>
      <p:sp>
        <p:nvSpPr>
          <p:cNvPr id="79" name="Textfeld 78">
            <a:extLst>
              <a:ext uri="{FF2B5EF4-FFF2-40B4-BE49-F238E27FC236}">
                <a16:creationId xmlns:a16="http://schemas.microsoft.com/office/drawing/2014/main" id="{CD2BFA90-C51C-B4E1-8C64-33561AFA39F2}"/>
              </a:ext>
            </a:extLst>
          </p:cNvPr>
          <p:cNvSpPr txBox="1"/>
          <p:nvPr/>
        </p:nvSpPr>
        <p:spPr>
          <a:xfrm>
            <a:off x="4068217" y="4043375"/>
            <a:ext cx="4005116" cy="276999"/>
          </a:xfrm>
          <a:prstGeom prst="rect">
            <a:avLst/>
          </a:prstGeom>
          <a:noFill/>
        </p:spPr>
        <p:txBody>
          <a:bodyPr wrap="square" rtlCol="0">
            <a:spAutoFit/>
          </a:bodyPr>
          <a:lstStyle/>
          <a:p>
            <a:r>
              <a:rPr lang="de-DE" sz="1200" dirty="0">
                <a:solidFill>
                  <a:schemeClr val="bg1"/>
                </a:solidFill>
              </a:rPr>
              <a:t>Bitte melden Sie sich in Ihrem Account an</a:t>
            </a:r>
          </a:p>
        </p:txBody>
      </p:sp>
      <p:sp>
        <p:nvSpPr>
          <p:cNvPr id="80" name="Textfeld 79">
            <a:extLst>
              <a:ext uri="{FF2B5EF4-FFF2-40B4-BE49-F238E27FC236}">
                <a16:creationId xmlns:a16="http://schemas.microsoft.com/office/drawing/2014/main" id="{1AE9D977-9AA0-98BA-9A29-5865F0812F93}"/>
              </a:ext>
            </a:extLst>
          </p:cNvPr>
          <p:cNvSpPr txBox="1"/>
          <p:nvPr/>
        </p:nvSpPr>
        <p:spPr>
          <a:xfrm>
            <a:off x="4157472" y="3204340"/>
            <a:ext cx="3877056" cy="369332"/>
          </a:xfrm>
          <a:prstGeom prst="rect">
            <a:avLst/>
          </a:prstGeom>
          <a:noFill/>
          <a:ln>
            <a:solidFill>
              <a:schemeClr val="bg1"/>
            </a:solidFill>
          </a:ln>
        </p:spPr>
        <p:txBody>
          <a:bodyPr wrap="square" rtlCol="0">
            <a:spAutoFit/>
          </a:bodyPr>
          <a:lstStyle/>
          <a:p>
            <a:r>
              <a:rPr lang="de-DE" dirty="0">
                <a:solidFill>
                  <a:schemeClr val="bg1"/>
                </a:solidFill>
              </a:rPr>
              <a:t>Studio01</a:t>
            </a:r>
          </a:p>
        </p:txBody>
      </p:sp>
      <p:sp>
        <p:nvSpPr>
          <p:cNvPr id="81" name="Textfeld 80">
            <a:extLst>
              <a:ext uri="{FF2B5EF4-FFF2-40B4-BE49-F238E27FC236}">
                <a16:creationId xmlns:a16="http://schemas.microsoft.com/office/drawing/2014/main" id="{B3D7AF41-0313-D741-3B51-E41F407600DA}"/>
              </a:ext>
            </a:extLst>
          </p:cNvPr>
          <p:cNvSpPr txBox="1"/>
          <p:nvPr/>
        </p:nvSpPr>
        <p:spPr>
          <a:xfrm>
            <a:off x="4157472" y="3652344"/>
            <a:ext cx="3877056" cy="369332"/>
          </a:xfrm>
          <a:prstGeom prst="rect">
            <a:avLst/>
          </a:prstGeom>
          <a:noFill/>
          <a:ln>
            <a:solidFill>
              <a:schemeClr val="bg1"/>
            </a:solidFill>
          </a:ln>
        </p:spPr>
        <p:txBody>
          <a:bodyPr wrap="square" rtlCol="0">
            <a:spAutoFit/>
          </a:bodyPr>
          <a:lstStyle/>
          <a:p>
            <a:r>
              <a:rPr lang="de-DE" dirty="0">
                <a:solidFill>
                  <a:schemeClr val="bg1"/>
                </a:solidFill>
              </a:rPr>
              <a:t>**************************</a:t>
            </a:r>
          </a:p>
        </p:txBody>
      </p:sp>
    </p:spTree>
    <p:extLst>
      <p:ext uri="{BB962C8B-B14F-4D97-AF65-F5344CB8AC3E}">
        <p14:creationId xmlns:p14="http://schemas.microsoft.com/office/powerpoint/2010/main" val="6737103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yping-105782.wav"/>
                                        </p:tgtEl>
                                      </p:cMediaNode>
                                    </p:audio>
                                  </p:sub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uppieren 72">
            <a:extLst>
              <a:ext uri="{FF2B5EF4-FFF2-40B4-BE49-F238E27FC236}">
                <a16:creationId xmlns:a16="http://schemas.microsoft.com/office/drawing/2014/main" id="{60DABE1E-5DC2-3466-C18E-096BDDEF6DB0}"/>
              </a:ext>
            </a:extLst>
          </p:cNvPr>
          <p:cNvGrpSpPr/>
          <p:nvPr/>
        </p:nvGrpSpPr>
        <p:grpSpPr>
          <a:xfrm>
            <a:off x="80704" y="434374"/>
            <a:ext cx="12030592" cy="6578948"/>
            <a:chOff x="97219" y="271340"/>
            <a:chExt cx="12030592" cy="6578948"/>
          </a:xfrm>
        </p:grpSpPr>
        <p:grpSp>
          <p:nvGrpSpPr>
            <p:cNvPr id="13" name="Gruppieren 12">
              <a:extLst>
                <a:ext uri="{FF2B5EF4-FFF2-40B4-BE49-F238E27FC236}">
                  <a16:creationId xmlns:a16="http://schemas.microsoft.com/office/drawing/2014/main" id="{714B8CE7-5D9C-6C56-A3E7-A81EC8C4E577}"/>
                </a:ext>
              </a:extLst>
            </p:cNvPr>
            <p:cNvGrpSpPr/>
            <p:nvPr/>
          </p:nvGrpSpPr>
          <p:grpSpPr>
            <a:xfrm>
              <a:off x="333102" y="271340"/>
              <a:ext cx="11508377" cy="5887184"/>
              <a:chOff x="333102" y="271340"/>
              <a:chExt cx="11508377" cy="5887184"/>
            </a:xfrm>
          </p:grpSpPr>
          <p:grpSp>
            <p:nvGrpSpPr>
              <p:cNvPr id="17" name="Gruppieren 16">
                <a:extLst>
                  <a:ext uri="{FF2B5EF4-FFF2-40B4-BE49-F238E27FC236}">
                    <a16:creationId xmlns:a16="http://schemas.microsoft.com/office/drawing/2014/main" id="{46934B20-A614-431B-8239-1E9C87B61B46}"/>
                  </a:ext>
                </a:extLst>
              </p:cNvPr>
              <p:cNvGrpSpPr/>
              <p:nvPr/>
            </p:nvGrpSpPr>
            <p:grpSpPr>
              <a:xfrm>
                <a:off x="333102" y="271340"/>
                <a:ext cx="11508377" cy="5887184"/>
                <a:chOff x="374468" y="256663"/>
                <a:chExt cx="11508377" cy="5758844"/>
              </a:xfrm>
            </p:grpSpPr>
            <p:sp>
              <p:nvSpPr>
                <p:cNvPr id="6" name="Rechteck: abgerundete Ecken 5">
                  <a:extLst>
                    <a:ext uri="{FF2B5EF4-FFF2-40B4-BE49-F238E27FC236}">
                      <a16:creationId xmlns:a16="http://schemas.microsoft.com/office/drawing/2014/main" id="{AC7D0178-4D60-4550-8DD4-C41FA4F7FF03}"/>
                    </a:ext>
                  </a:extLst>
                </p:cNvPr>
                <p:cNvSpPr/>
                <p:nvPr/>
              </p:nvSpPr>
              <p:spPr>
                <a:xfrm>
                  <a:off x="374468" y="256663"/>
                  <a:ext cx="11508377" cy="5758844"/>
                </a:xfrm>
                <a:prstGeom prst="roundRect">
                  <a:avLst/>
                </a:prstGeom>
                <a:solidFill>
                  <a:schemeClr val="bg1">
                    <a:lumMod val="8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abgerundete Ecken 15">
                  <a:extLst>
                    <a:ext uri="{FF2B5EF4-FFF2-40B4-BE49-F238E27FC236}">
                      <a16:creationId xmlns:a16="http://schemas.microsoft.com/office/drawing/2014/main" id="{864A95F1-41BB-4237-89F2-0FB6DAAE7972}"/>
                    </a:ext>
                  </a:extLst>
                </p:cNvPr>
                <p:cNvSpPr/>
                <p:nvPr/>
              </p:nvSpPr>
              <p:spPr>
                <a:xfrm>
                  <a:off x="505096" y="565178"/>
                  <a:ext cx="11212287" cy="5130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6E6E6"/>
                    </a:solidFill>
                  </a:endParaRPr>
                </a:p>
              </p:txBody>
            </p:sp>
          </p:grpSp>
          <p:sp>
            <p:nvSpPr>
              <p:cNvPr id="7" name="Rechteck: abgerundete Ecken 6">
                <a:extLst>
                  <a:ext uri="{FF2B5EF4-FFF2-40B4-BE49-F238E27FC236}">
                    <a16:creationId xmlns:a16="http://schemas.microsoft.com/office/drawing/2014/main" id="{E669CE21-46C3-4F1E-9CDC-F28F17E5F258}"/>
                  </a:ext>
                </a:extLst>
              </p:cNvPr>
              <p:cNvSpPr/>
              <p:nvPr/>
            </p:nvSpPr>
            <p:spPr>
              <a:xfrm>
                <a:off x="445860" y="547238"/>
                <a:ext cx="11316785" cy="53995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3" name="Gruppieren 22">
                <a:extLst>
                  <a:ext uri="{FF2B5EF4-FFF2-40B4-BE49-F238E27FC236}">
                    <a16:creationId xmlns:a16="http://schemas.microsoft.com/office/drawing/2014/main" id="{277C1467-4F1F-4B13-BEC1-C92084281209}"/>
                  </a:ext>
                </a:extLst>
              </p:cNvPr>
              <p:cNvGrpSpPr/>
              <p:nvPr/>
            </p:nvGrpSpPr>
            <p:grpSpPr>
              <a:xfrm>
                <a:off x="731518" y="684052"/>
                <a:ext cx="10728961" cy="5117769"/>
                <a:chOff x="627015" y="753860"/>
                <a:chExt cx="10955752" cy="5850747"/>
              </a:xfrm>
            </p:grpSpPr>
            <p:grpSp>
              <p:nvGrpSpPr>
                <p:cNvPr id="15" name="Gruppieren 14">
                  <a:extLst>
                    <a:ext uri="{FF2B5EF4-FFF2-40B4-BE49-F238E27FC236}">
                      <a16:creationId xmlns:a16="http://schemas.microsoft.com/office/drawing/2014/main" id="{3C2FED45-3AC3-4CA8-B343-90F4A6F75A2C}"/>
                    </a:ext>
                  </a:extLst>
                </p:cNvPr>
                <p:cNvGrpSpPr/>
                <p:nvPr/>
              </p:nvGrpSpPr>
              <p:grpSpPr>
                <a:xfrm>
                  <a:off x="627015" y="753860"/>
                  <a:ext cx="10955752" cy="2931197"/>
                  <a:chOff x="773016" y="621589"/>
                  <a:chExt cx="10693072" cy="2911525"/>
                </a:xfrm>
              </p:grpSpPr>
              <p:sp>
                <p:nvSpPr>
                  <p:cNvPr id="14" name="Rechteck: diagonal liegende Ecken abgerundet 13">
                    <a:extLst>
                      <a:ext uri="{FF2B5EF4-FFF2-40B4-BE49-F238E27FC236}">
                        <a16:creationId xmlns:a16="http://schemas.microsoft.com/office/drawing/2014/main" id="{931897EF-0D13-4E4F-BAD4-3BF4D9247F18}"/>
                      </a:ext>
                    </a:extLst>
                  </p:cNvPr>
                  <p:cNvSpPr/>
                  <p:nvPr/>
                </p:nvSpPr>
                <p:spPr>
                  <a:xfrm flipH="1">
                    <a:off x="7701861" y="621589"/>
                    <a:ext cx="3764227" cy="2899954"/>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1" name="Gruppieren 10">
                    <a:extLst>
                      <a:ext uri="{FF2B5EF4-FFF2-40B4-BE49-F238E27FC236}">
                        <a16:creationId xmlns:a16="http://schemas.microsoft.com/office/drawing/2014/main" id="{9E2503D9-9010-41FA-88BF-6003A6AA6E4B}"/>
                      </a:ext>
                    </a:extLst>
                  </p:cNvPr>
                  <p:cNvGrpSpPr/>
                  <p:nvPr/>
                </p:nvGrpSpPr>
                <p:grpSpPr>
                  <a:xfrm>
                    <a:off x="773016" y="621589"/>
                    <a:ext cx="7302138" cy="2911525"/>
                    <a:chOff x="4271552" y="893602"/>
                    <a:chExt cx="6979921" cy="2570537"/>
                  </a:xfrm>
                </p:grpSpPr>
                <p:sp>
                  <p:nvSpPr>
                    <p:cNvPr id="10" name="Rechteck: diagonal liegende Ecken abgerundet 9">
                      <a:extLst>
                        <a:ext uri="{FF2B5EF4-FFF2-40B4-BE49-F238E27FC236}">
                          <a16:creationId xmlns:a16="http://schemas.microsoft.com/office/drawing/2014/main" id="{ADCD85F4-78A5-4325-983E-53B2AB77A2E0}"/>
                        </a:ext>
                      </a:extLst>
                    </p:cNvPr>
                    <p:cNvSpPr/>
                    <p:nvPr/>
                  </p:nvSpPr>
                  <p:spPr>
                    <a:xfrm>
                      <a:off x="4271552" y="893602"/>
                      <a:ext cx="3814355" cy="2560321"/>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A66618D2-3875-46D5-8407-E915E80EB6C3}"/>
                        </a:ext>
                      </a:extLst>
                    </p:cNvPr>
                    <p:cNvSpPr/>
                    <p:nvPr/>
                  </p:nvSpPr>
                  <p:spPr>
                    <a:xfrm>
                      <a:off x="7698376" y="893602"/>
                      <a:ext cx="3553097" cy="2570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nvGrpSpPr>
                <p:cNvPr id="18" name="Gruppieren 17">
                  <a:extLst>
                    <a:ext uri="{FF2B5EF4-FFF2-40B4-BE49-F238E27FC236}">
                      <a16:creationId xmlns:a16="http://schemas.microsoft.com/office/drawing/2014/main" id="{9B478D7D-8587-473D-8997-1474FE03064D}"/>
                    </a:ext>
                  </a:extLst>
                </p:cNvPr>
                <p:cNvGrpSpPr/>
                <p:nvPr/>
              </p:nvGrpSpPr>
              <p:grpSpPr>
                <a:xfrm rot="10800000">
                  <a:off x="627016" y="3673407"/>
                  <a:ext cx="10955751" cy="2931200"/>
                  <a:chOff x="755709" y="124481"/>
                  <a:chExt cx="10663274" cy="2911528"/>
                </a:xfrm>
              </p:grpSpPr>
              <p:sp>
                <p:nvSpPr>
                  <p:cNvPr id="19" name="Rechteck: diagonal liegende Ecken abgerundet 18">
                    <a:extLst>
                      <a:ext uri="{FF2B5EF4-FFF2-40B4-BE49-F238E27FC236}">
                        <a16:creationId xmlns:a16="http://schemas.microsoft.com/office/drawing/2014/main" id="{720C75B7-1F4B-49A6-B2AA-C940F5230983}"/>
                      </a:ext>
                    </a:extLst>
                  </p:cNvPr>
                  <p:cNvSpPr/>
                  <p:nvPr/>
                </p:nvSpPr>
                <p:spPr>
                  <a:xfrm flipH="1">
                    <a:off x="7439664" y="136051"/>
                    <a:ext cx="3979319" cy="2899953"/>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0" name="Gruppieren 19">
                    <a:extLst>
                      <a:ext uri="{FF2B5EF4-FFF2-40B4-BE49-F238E27FC236}">
                        <a16:creationId xmlns:a16="http://schemas.microsoft.com/office/drawing/2014/main" id="{089FA258-8BD4-4570-83F6-05F6231C1A0F}"/>
                      </a:ext>
                    </a:extLst>
                  </p:cNvPr>
                  <p:cNvGrpSpPr/>
                  <p:nvPr/>
                </p:nvGrpSpPr>
                <p:grpSpPr>
                  <a:xfrm>
                    <a:off x="755709" y="124481"/>
                    <a:ext cx="7039853" cy="2911528"/>
                    <a:chOff x="4255009" y="454713"/>
                    <a:chExt cx="6729210" cy="2570539"/>
                  </a:xfrm>
                </p:grpSpPr>
                <p:sp>
                  <p:nvSpPr>
                    <p:cNvPr id="21" name="Rechteck: diagonal liegende Ecken abgerundet 20">
                      <a:extLst>
                        <a:ext uri="{FF2B5EF4-FFF2-40B4-BE49-F238E27FC236}">
                          <a16:creationId xmlns:a16="http://schemas.microsoft.com/office/drawing/2014/main" id="{E5CEC825-E562-4C04-9F6A-D822D09665A9}"/>
                        </a:ext>
                      </a:extLst>
                    </p:cNvPr>
                    <p:cNvSpPr/>
                    <p:nvPr/>
                  </p:nvSpPr>
                  <p:spPr>
                    <a:xfrm>
                      <a:off x="4255009" y="464931"/>
                      <a:ext cx="3830901" cy="2560321"/>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4228D343-5F66-40FC-9EBF-82FC5FB3AFBA}"/>
                        </a:ext>
                      </a:extLst>
                    </p:cNvPr>
                    <p:cNvSpPr/>
                    <p:nvPr/>
                  </p:nvSpPr>
                  <p:spPr>
                    <a:xfrm>
                      <a:off x="7441023" y="454713"/>
                      <a:ext cx="3543196" cy="2560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grpSp>
        <p:sp>
          <p:nvSpPr>
            <p:cNvPr id="28" name="Bogen 27">
              <a:extLst>
                <a:ext uri="{FF2B5EF4-FFF2-40B4-BE49-F238E27FC236}">
                  <a16:creationId xmlns:a16="http://schemas.microsoft.com/office/drawing/2014/main" id="{F9E096A8-8076-F27F-1C50-7E457175D2B9}"/>
                </a:ext>
              </a:extLst>
            </p:cNvPr>
            <p:cNvSpPr/>
            <p:nvPr/>
          </p:nvSpPr>
          <p:spPr>
            <a:xfrm rot="10800000">
              <a:off x="121010" y="5495816"/>
              <a:ext cx="1499181" cy="1325416"/>
            </a:xfrm>
            <a:prstGeom prst="arc">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cxnSp>
          <p:nvCxnSpPr>
            <p:cNvPr id="25" name="Gerade Verbindung 24">
              <a:extLst>
                <a:ext uri="{FF2B5EF4-FFF2-40B4-BE49-F238E27FC236}">
                  <a16:creationId xmlns:a16="http://schemas.microsoft.com/office/drawing/2014/main" id="{D56C0E7A-8AA9-BF36-8F86-9A37BB482EE8}"/>
                </a:ext>
              </a:extLst>
            </p:cNvPr>
            <p:cNvCxnSpPr>
              <a:cxnSpLocks/>
            </p:cNvCxnSpPr>
            <p:nvPr/>
          </p:nvCxnSpPr>
          <p:spPr>
            <a:xfrm>
              <a:off x="97219" y="6188728"/>
              <a:ext cx="12030592" cy="11510"/>
            </a:xfrm>
            <a:prstGeom prst="line">
              <a:avLst/>
            </a:prstGeom>
            <a:ln w="76200"/>
          </p:spPr>
          <p:style>
            <a:lnRef idx="1">
              <a:schemeClr val="dk1"/>
            </a:lnRef>
            <a:fillRef idx="0">
              <a:schemeClr val="dk1"/>
            </a:fillRef>
            <a:effectRef idx="0">
              <a:schemeClr val="dk1"/>
            </a:effectRef>
            <a:fontRef idx="minor">
              <a:schemeClr val="tx1"/>
            </a:fontRef>
          </p:style>
        </p:cxnSp>
        <p:sp>
          <p:nvSpPr>
            <p:cNvPr id="48" name="Rechteck 47">
              <a:extLst>
                <a:ext uri="{FF2B5EF4-FFF2-40B4-BE49-F238E27FC236}">
                  <a16:creationId xmlns:a16="http://schemas.microsoft.com/office/drawing/2014/main" id="{2422685B-6422-FE69-7DE9-C1C21F42F47F}"/>
                </a:ext>
              </a:extLst>
            </p:cNvPr>
            <p:cNvSpPr/>
            <p:nvPr/>
          </p:nvSpPr>
          <p:spPr>
            <a:xfrm>
              <a:off x="870599" y="6228799"/>
              <a:ext cx="10561471" cy="57205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ckige Klammer links 48">
              <a:extLst>
                <a:ext uri="{FF2B5EF4-FFF2-40B4-BE49-F238E27FC236}">
                  <a16:creationId xmlns:a16="http://schemas.microsoft.com/office/drawing/2014/main" id="{A305F3E2-4494-71E9-206B-40A932581DF0}"/>
                </a:ext>
              </a:extLst>
            </p:cNvPr>
            <p:cNvSpPr/>
            <p:nvPr/>
          </p:nvSpPr>
          <p:spPr>
            <a:xfrm rot="16200000">
              <a:off x="6047322" y="4441439"/>
              <a:ext cx="293758" cy="3727927"/>
            </a:xfrm>
            <a:prstGeom prst="leftBracket">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52" name="Bogen 51">
              <a:extLst>
                <a:ext uri="{FF2B5EF4-FFF2-40B4-BE49-F238E27FC236}">
                  <a16:creationId xmlns:a16="http://schemas.microsoft.com/office/drawing/2014/main" id="{CB05AA64-5CD0-318B-6114-B7493444C4AC}"/>
                </a:ext>
              </a:extLst>
            </p:cNvPr>
            <p:cNvSpPr/>
            <p:nvPr/>
          </p:nvSpPr>
          <p:spPr>
            <a:xfrm rot="5400000">
              <a:off x="10816232" y="5571739"/>
              <a:ext cx="1231682" cy="1325416"/>
            </a:xfrm>
            <a:prstGeom prst="arc">
              <a:avLst>
                <a:gd name="adj1" fmla="val 16139441"/>
                <a:gd name="adj2" fmla="val 0"/>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68" name="Gerade Verbindung 67">
              <a:extLst>
                <a:ext uri="{FF2B5EF4-FFF2-40B4-BE49-F238E27FC236}">
                  <a16:creationId xmlns:a16="http://schemas.microsoft.com/office/drawing/2014/main" id="{A080F628-6CCC-DAD3-50BB-207AE030A954}"/>
                </a:ext>
              </a:extLst>
            </p:cNvPr>
            <p:cNvCxnSpPr>
              <a:cxnSpLocks/>
              <a:stCxn id="28" idx="0"/>
              <a:endCxn id="52" idx="2"/>
            </p:cNvCxnSpPr>
            <p:nvPr/>
          </p:nvCxnSpPr>
          <p:spPr>
            <a:xfrm>
              <a:off x="870601" y="6821232"/>
              <a:ext cx="10561472" cy="29056"/>
            </a:xfrm>
            <a:prstGeom prst="line">
              <a:avLst/>
            </a:prstGeom>
            <a:ln w="76200"/>
          </p:spPr>
          <p:style>
            <a:lnRef idx="1">
              <a:schemeClr val="dk1"/>
            </a:lnRef>
            <a:fillRef idx="0">
              <a:schemeClr val="dk1"/>
            </a:fillRef>
            <a:effectRef idx="0">
              <a:schemeClr val="dk1"/>
            </a:effectRef>
            <a:fontRef idx="minor">
              <a:schemeClr val="tx1"/>
            </a:fontRef>
          </p:style>
        </p:cxnSp>
      </p:grpSp>
      <p:pic>
        <p:nvPicPr>
          <p:cNvPr id="78" name="Grafik 77" descr="Elliptisch Silhouette">
            <a:extLst>
              <a:ext uri="{FF2B5EF4-FFF2-40B4-BE49-F238E27FC236}">
                <a16:creationId xmlns:a16="http://schemas.microsoft.com/office/drawing/2014/main" id="{AD266ED7-A76F-5B7C-E9BF-B154093DA7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9406" y="5363777"/>
            <a:ext cx="364749" cy="364749"/>
          </a:xfrm>
          <a:prstGeom prst="rect">
            <a:avLst/>
          </a:prstGeom>
        </p:spPr>
      </p:pic>
      <p:sp>
        <p:nvSpPr>
          <p:cNvPr id="79" name="Textfeld 78">
            <a:extLst>
              <a:ext uri="{FF2B5EF4-FFF2-40B4-BE49-F238E27FC236}">
                <a16:creationId xmlns:a16="http://schemas.microsoft.com/office/drawing/2014/main" id="{8AF08013-557A-27D5-E008-2E6F903EBBEA}"/>
              </a:ext>
            </a:extLst>
          </p:cNvPr>
          <p:cNvSpPr txBox="1"/>
          <p:nvPr/>
        </p:nvSpPr>
        <p:spPr>
          <a:xfrm>
            <a:off x="9918520" y="5289242"/>
            <a:ext cx="1109472" cy="430887"/>
          </a:xfrm>
          <a:prstGeom prst="rect">
            <a:avLst/>
          </a:prstGeom>
          <a:noFill/>
        </p:spPr>
        <p:txBody>
          <a:bodyPr wrap="square" rtlCol="0">
            <a:spAutoFit/>
          </a:bodyPr>
          <a:lstStyle/>
          <a:p>
            <a:r>
              <a:rPr lang="de-DE" sz="1400" b="1" dirty="0" err="1">
                <a:solidFill>
                  <a:schemeClr val="bg1"/>
                </a:solidFill>
              </a:rPr>
              <a:t>Vitavibes</a:t>
            </a:r>
            <a:endParaRPr lang="de-DE" sz="1400" b="1" dirty="0">
              <a:solidFill>
                <a:schemeClr val="bg1"/>
              </a:solidFill>
            </a:endParaRPr>
          </a:p>
          <a:p>
            <a:r>
              <a:rPr lang="de-DE" sz="800" b="1" dirty="0">
                <a:solidFill>
                  <a:schemeClr val="bg1"/>
                </a:solidFill>
              </a:rPr>
              <a:t>PC-0982_KP-bB</a:t>
            </a:r>
          </a:p>
        </p:txBody>
      </p:sp>
      <p:sp>
        <p:nvSpPr>
          <p:cNvPr id="84" name="Rechteck: abgerundete Ecken 6">
            <a:extLst>
              <a:ext uri="{FF2B5EF4-FFF2-40B4-BE49-F238E27FC236}">
                <a16:creationId xmlns:a16="http://schemas.microsoft.com/office/drawing/2014/main" id="{5051A253-C71B-2C15-B4BA-64396B22F2C2}"/>
              </a:ext>
            </a:extLst>
          </p:cNvPr>
          <p:cNvSpPr/>
          <p:nvPr/>
        </p:nvSpPr>
        <p:spPr>
          <a:xfrm>
            <a:off x="445870" y="544191"/>
            <a:ext cx="11316785" cy="54430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5" name="Rechteck 84">
            <a:extLst>
              <a:ext uri="{FF2B5EF4-FFF2-40B4-BE49-F238E27FC236}">
                <a16:creationId xmlns:a16="http://schemas.microsoft.com/office/drawing/2014/main" id="{28FCA553-5E2A-3AA0-ABE2-22A5831277A5}"/>
              </a:ext>
            </a:extLst>
          </p:cNvPr>
          <p:cNvSpPr/>
          <p:nvPr/>
        </p:nvSpPr>
        <p:spPr>
          <a:xfrm>
            <a:off x="3938016" y="3521743"/>
            <a:ext cx="4340351" cy="436849"/>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Textfeld 85">
            <a:extLst>
              <a:ext uri="{FF2B5EF4-FFF2-40B4-BE49-F238E27FC236}">
                <a16:creationId xmlns:a16="http://schemas.microsoft.com/office/drawing/2014/main" id="{182D9739-E139-1E4C-3EC4-317A31161F7D}"/>
              </a:ext>
            </a:extLst>
          </p:cNvPr>
          <p:cNvSpPr txBox="1"/>
          <p:nvPr/>
        </p:nvSpPr>
        <p:spPr>
          <a:xfrm>
            <a:off x="3850354" y="4033127"/>
            <a:ext cx="6127906" cy="369332"/>
          </a:xfrm>
          <a:prstGeom prst="rect">
            <a:avLst/>
          </a:prstGeom>
          <a:noFill/>
        </p:spPr>
        <p:txBody>
          <a:bodyPr wrap="square" rtlCol="0">
            <a:spAutoFit/>
          </a:bodyPr>
          <a:lstStyle/>
          <a:p>
            <a:r>
              <a:rPr lang="de-DE" dirty="0">
                <a:solidFill>
                  <a:schemeClr val="bg1"/>
                </a:solidFill>
              </a:rPr>
              <a:t>Einen Augenblick. Wir bereiten alles für Sie vor.</a:t>
            </a:r>
          </a:p>
        </p:txBody>
      </p:sp>
      <p:pic>
        <p:nvPicPr>
          <p:cNvPr id="87" name="Grafik 86" descr="Elliptisch mit einfarbiger Füllung">
            <a:extLst>
              <a:ext uri="{FF2B5EF4-FFF2-40B4-BE49-F238E27FC236}">
                <a16:creationId xmlns:a16="http://schemas.microsoft.com/office/drawing/2014/main" id="{BB7D7E91-F259-F3AE-F5BC-B7445ACF22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6738" y="2386204"/>
            <a:ext cx="914400" cy="914400"/>
          </a:xfrm>
          <a:prstGeom prst="rect">
            <a:avLst/>
          </a:prstGeom>
        </p:spPr>
      </p:pic>
      <p:sp>
        <p:nvSpPr>
          <p:cNvPr id="88" name="Textfeld 87">
            <a:extLst>
              <a:ext uri="{FF2B5EF4-FFF2-40B4-BE49-F238E27FC236}">
                <a16:creationId xmlns:a16="http://schemas.microsoft.com/office/drawing/2014/main" id="{4E7EE48D-6314-24BC-E746-01C3E760C2C1}"/>
              </a:ext>
            </a:extLst>
          </p:cNvPr>
          <p:cNvSpPr txBox="1"/>
          <p:nvPr/>
        </p:nvSpPr>
        <p:spPr>
          <a:xfrm>
            <a:off x="4911749" y="2174335"/>
            <a:ext cx="4005116" cy="1292662"/>
          </a:xfrm>
          <a:prstGeom prst="rect">
            <a:avLst/>
          </a:prstGeom>
          <a:noFill/>
        </p:spPr>
        <p:txBody>
          <a:bodyPr wrap="square" rtlCol="0">
            <a:spAutoFit/>
          </a:bodyPr>
          <a:lstStyle/>
          <a:p>
            <a:r>
              <a:rPr lang="de-DE" sz="6000" dirty="0">
                <a:solidFill>
                  <a:schemeClr val="bg1"/>
                </a:solidFill>
              </a:rPr>
              <a:t>VITAVIBES</a:t>
            </a:r>
            <a:r>
              <a:rPr lang="de-DE" dirty="0">
                <a:solidFill>
                  <a:schemeClr val="bg1"/>
                </a:solidFill>
              </a:rPr>
              <a:t> </a:t>
            </a:r>
          </a:p>
          <a:p>
            <a:endParaRPr lang="de-DE" dirty="0">
              <a:solidFill>
                <a:schemeClr val="bg1"/>
              </a:solidFill>
            </a:endParaRPr>
          </a:p>
        </p:txBody>
      </p:sp>
      <p:sp>
        <p:nvSpPr>
          <p:cNvPr id="3" name="Rechteck 2">
            <a:extLst>
              <a:ext uri="{FF2B5EF4-FFF2-40B4-BE49-F238E27FC236}">
                <a16:creationId xmlns:a16="http://schemas.microsoft.com/office/drawing/2014/main" id="{ADC1A098-CAF3-3889-E412-641CD4261782}"/>
              </a:ext>
            </a:extLst>
          </p:cNvPr>
          <p:cNvSpPr/>
          <p:nvPr/>
        </p:nvSpPr>
        <p:spPr>
          <a:xfrm>
            <a:off x="3938016" y="3521743"/>
            <a:ext cx="4340351" cy="4368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1391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4000">
        <p159:morph option="byObjec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uppieren 72">
            <a:extLst>
              <a:ext uri="{FF2B5EF4-FFF2-40B4-BE49-F238E27FC236}">
                <a16:creationId xmlns:a16="http://schemas.microsoft.com/office/drawing/2014/main" id="{60DABE1E-5DC2-3466-C18E-096BDDEF6DB0}"/>
              </a:ext>
            </a:extLst>
          </p:cNvPr>
          <p:cNvGrpSpPr/>
          <p:nvPr/>
        </p:nvGrpSpPr>
        <p:grpSpPr>
          <a:xfrm>
            <a:off x="290211" y="279052"/>
            <a:ext cx="12030592" cy="6578948"/>
            <a:chOff x="97219" y="271340"/>
            <a:chExt cx="12030592" cy="6578948"/>
          </a:xfrm>
        </p:grpSpPr>
        <p:grpSp>
          <p:nvGrpSpPr>
            <p:cNvPr id="13" name="Gruppieren 12">
              <a:extLst>
                <a:ext uri="{FF2B5EF4-FFF2-40B4-BE49-F238E27FC236}">
                  <a16:creationId xmlns:a16="http://schemas.microsoft.com/office/drawing/2014/main" id="{714B8CE7-5D9C-6C56-A3E7-A81EC8C4E577}"/>
                </a:ext>
              </a:extLst>
            </p:cNvPr>
            <p:cNvGrpSpPr/>
            <p:nvPr/>
          </p:nvGrpSpPr>
          <p:grpSpPr>
            <a:xfrm>
              <a:off x="333102" y="271340"/>
              <a:ext cx="11508377" cy="5887184"/>
              <a:chOff x="333102" y="271340"/>
              <a:chExt cx="11508377" cy="5887184"/>
            </a:xfrm>
          </p:grpSpPr>
          <p:grpSp>
            <p:nvGrpSpPr>
              <p:cNvPr id="17" name="Gruppieren 16">
                <a:extLst>
                  <a:ext uri="{FF2B5EF4-FFF2-40B4-BE49-F238E27FC236}">
                    <a16:creationId xmlns:a16="http://schemas.microsoft.com/office/drawing/2014/main" id="{46934B20-A614-431B-8239-1E9C87B61B46}"/>
                  </a:ext>
                </a:extLst>
              </p:cNvPr>
              <p:cNvGrpSpPr/>
              <p:nvPr/>
            </p:nvGrpSpPr>
            <p:grpSpPr>
              <a:xfrm>
                <a:off x="333102" y="271340"/>
                <a:ext cx="11508377" cy="5887184"/>
                <a:chOff x="374468" y="256663"/>
                <a:chExt cx="11508377" cy="5758844"/>
              </a:xfrm>
            </p:grpSpPr>
            <p:sp>
              <p:nvSpPr>
                <p:cNvPr id="6" name="Rechteck: abgerundete Ecken 5">
                  <a:extLst>
                    <a:ext uri="{FF2B5EF4-FFF2-40B4-BE49-F238E27FC236}">
                      <a16:creationId xmlns:a16="http://schemas.microsoft.com/office/drawing/2014/main" id="{AC7D0178-4D60-4550-8DD4-C41FA4F7FF03}"/>
                    </a:ext>
                  </a:extLst>
                </p:cNvPr>
                <p:cNvSpPr/>
                <p:nvPr/>
              </p:nvSpPr>
              <p:spPr>
                <a:xfrm>
                  <a:off x="374468" y="256663"/>
                  <a:ext cx="11508377" cy="5758844"/>
                </a:xfrm>
                <a:prstGeom prst="roundRect">
                  <a:avLst/>
                </a:prstGeom>
                <a:solidFill>
                  <a:schemeClr val="bg1">
                    <a:lumMod val="8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abgerundete Ecken 15">
                  <a:extLst>
                    <a:ext uri="{FF2B5EF4-FFF2-40B4-BE49-F238E27FC236}">
                      <a16:creationId xmlns:a16="http://schemas.microsoft.com/office/drawing/2014/main" id="{864A95F1-41BB-4237-89F2-0FB6DAAE7972}"/>
                    </a:ext>
                  </a:extLst>
                </p:cNvPr>
                <p:cNvSpPr/>
                <p:nvPr/>
              </p:nvSpPr>
              <p:spPr>
                <a:xfrm>
                  <a:off x="505096" y="565178"/>
                  <a:ext cx="11212287" cy="5130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6E6E6"/>
                    </a:solidFill>
                  </a:endParaRPr>
                </a:p>
              </p:txBody>
            </p:sp>
          </p:grpSp>
          <p:sp>
            <p:nvSpPr>
              <p:cNvPr id="7" name="Rechteck: abgerundete Ecken 6">
                <a:extLst>
                  <a:ext uri="{FF2B5EF4-FFF2-40B4-BE49-F238E27FC236}">
                    <a16:creationId xmlns:a16="http://schemas.microsoft.com/office/drawing/2014/main" id="{E669CE21-46C3-4F1E-9CDC-F28F17E5F258}"/>
                  </a:ext>
                </a:extLst>
              </p:cNvPr>
              <p:cNvSpPr/>
              <p:nvPr/>
            </p:nvSpPr>
            <p:spPr>
              <a:xfrm>
                <a:off x="463730" y="547238"/>
                <a:ext cx="11298915" cy="53995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3" name="Gruppieren 22">
                <a:extLst>
                  <a:ext uri="{FF2B5EF4-FFF2-40B4-BE49-F238E27FC236}">
                    <a16:creationId xmlns:a16="http://schemas.microsoft.com/office/drawing/2014/main" id="{277C1467-4F1F-4B13-BEC1-C92084281209}"/>
                  </a:ext>
                </a:extLst>
              </p:cNvPr>
              <p:cNvGrpSpPr/>
              <p:nvPr/>
            </p:nvGrpSpPr>
            <p:grpSpPr>
              <a:xfrm>
                <a:off x="731518" y="684052"/>
                <a:ext cx="10728961" cy="5117769"/>
                <a:chOff x="627015" y="753860"/>
                <a:chExt cx="10955752" cy="5850747"/>
              </a:xfrm>
            </p:grpSpPr>
            <p:grpSp>
              <p:nvGrpSpPr>
                <p:cNvPr id="15" name="Gruppieren 14">
                  <a:extLst>
                    <a:ext uri="{FF2B5EF4-FFF2-40B4-BE49-F238E27FC236}">
                      <a16:creationId xmlns:a16="http://schemas.microsoft.com/office/drawing/2014/main" id="{3C2FED45-3AC3-4CA8-B343-90F4A6F75A2C}"/>
                    </a:ext>
                  </a:extLst>
                </p:cNvPr>
                <p:cNvGrpSpPr/>
                <p:nvPr/>
              </p:nvGrpSpPr>
              <p:grpSpPr>
                <a:xfrm>
                  <a:off x="627015" y="753860"/>
                  <a:ext cx="10955752" cy="2931197"/>
                  <a:chOff x="773016" y="621589"/>
                  <a:chExt cx="10693072" cy="2911525"/>
                </a:xfrm>
              </p:grpSpPr>
              <p:sp>
                <p:nvSpPr>
                  <p:cNvPr id="14" name="Rechteck: diagonal liegende Ecken abgerundet 13">
                    <a:extLst>
                      <a:ext uri="{FF2B5EF4-FFF2-40B4-BE49-F238E27FC236}">
                        <a16:creationId xmlns:a16="http://schemas.microsoft.com/office/drawing/2014/main" id="{931897EF-0D13-4E4F-BAD4-3BF4D9247F18}"/>
                      </a:ext>
                    </a:extLst>
                  </p:cNvPr>
                  <p:cNvSpPr/>
                  <p:nvPr/>
                </p:nvSpPr>
                <p:spPr>
                  <a:xfrm flipH="1">
                    <a:off x="7701861" y="621589"/>
                    <a:ext cx="3764227" cy="2899954"/>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1" name="Gruppieren 10">
                    <a:extLst>
                      <a:ext uri="{FF2B5EF4-FFF2-40B4-BE49-F238E27FC236}">
                        <a16:creationId xmlns:a16="http://schemas.microsoft.com/office/drawing/2014/main" id="{9E2503D9-9010-41FA-88BF-6003A6AA6E4B}"/>
                      </a:ext>
                    </a:extLst>
                  </p:cNvPr>
                  <p:cNvGrpSpPr/>
                  <p:nvPr/>
                </p:nvGrpSpPr>
                <p:grpSpPr>
                  <a:xfrm>
                    <a:off x="773016" y="621589"/>
                    <a:ext cx="7302138" cy="2911525"/>
                    <a:chOff x="4271552" y="893602"/>
                    <a:chExt cx="6979921" cy="2570537"/>
                  </a:xfrm>
                </p:grpSpPr>
                <p:sp>
                  <p:nvSpPr>
                    <p:cNvPr id="10" name="Rechteck: diagonal liegende Ecken abgerundet 9">
                      <a:extLst>
                        <a:ext uri="{FF2B5EF4-FFF2-40B4-BE49-F238E27FC236}">
                          <a16:creationId xmlns:a16="http://schemas.microsoft.com/office/drawing/2014/main" id="{ADCD85F4-78A5-4325-983E-53B2AB77A2E0}"/>
                        </a:ext>
                      </a:extLst>
                    </p:cNvPr>
                    <p:cNvSpPr/>
                    <p:nvPr/>
                  </p:nvSpPr>
                  <p:spPr>
                    <a:xfrm>
                      <a:off x="4271552" y="893602"/>
                      <a:ext cx="3814355" cy="2560321"/>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A66618D2-3875-46D5-8407-E915E80EB6C3}"/>
                        </a:ext>
                      </a:extLst>
                    </p:cNvPr>
                    <p:cNvSpPr/>
                    <p:nvPr/>
                  </p:nvSpPr>
                  <p:spPr>
                    <a:xfrm>
                      <a:off x="7698376" y="893602"/>
                      <a:ext cx="3553097" cy="25705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nvGrpSpPr>
                <p:cNvPr id="18" name="Gruppieren 17">
                  <a:extLst>
                    <a:ext uri="{FF2B5EF4-FFF2-40B4-BE49-F238E27FC236}">
                      <a16:creationId xmlns:a16="http://schemas.microsoft.com/office/drawing/2014/main" id="{9B478D7D-8587-473D-8997-1474FE03064D}"/>
                    </a:ext>
                  </a:extLst>
                </p:cNvPr>
                <p:cNvGrpSpPr/>
                <p:nvPr/>
              </p:nvGrpSpPr>
              <p:grpSpPr>
                <a:xfrm rot="10800000">
                  <a:off x="627016" y="3673408"/>
                  <a:ext cx="10955751" cy="2931199"/>
                  <a:chOff x="755709" y="124481"/>
                  <a:chExt cx="10663274" cy="2911527"/>
                </a:xfrm>
              </p:grpSpPr>
              <p:sp>
                <p:nvSpPr>
                  <p:cNvPr id="19" name="Rechteck: diagonal liegende Ecken abgerundet 18">
                    <a:extLst>
                      <a:ext uri="{FF2B5EF4-FFF2-40B4-BE49-F238E27FC236}">
                        <a16:creationId xmlns:a16="http://schemas.microsoft.com/office/drawing/2014/main" id="{720C75B7-1F4B-49A6-B2AA-C940F5230983}"/>
                      </a:ext>
                    </a:extLst>
                  </p:cNvPr>
                  <p:cNvSpPr/>
                  <p:nvPr/>
                </p:nvSpPr>
                <p:spPr>
                  <a:xfrm flipH="1">
                    <a:off x="7439664" y="136051"/>
                    <a:ext cx="3979319" cy="2899953"/>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20" name="Gruppieren 19">
                    <a:extLst>
                      <a:ext uri="{FF2B5EF4-FFF2-40B4-BE49-F238E27FC236}">
                        <a16:creationId xmlns:a16="http://schemas.microsoft.com/office/drawing/2014/main" id="{089FA258-8BD4-4570-83F6-05F6231C1A0F}"/>
                      </a:ext>
                    </a:extLst>
                  </p:cNvPr>
                  <p:cNvGrpSpPr/>
                  <p:nvPr/>
                </p:nvGrpSpPr>
                <p:grpSpPr>
                  <a:xfrm>
                    <a:off x="755709" y="124481"/>
                    <a:ext cx="7039853" cy="2911527"/>
                    <a:chOff x="4255009" y="454713"/>
                    <a:chExt cx="6729210" cy="2570538"/>
                  </a:xfrm>
                </p:grpSpPr>
                <p:sp>
                  <p:nvSpPr>
                    <p:cNvPr id="21" name="Rechteck: diagonal liegende Ecken abgerundet 20">
                      <a:extLst>
                        <a:ext uri="{FF2B5EF4-FFF2-40B4-BE49-F238E27FC236}">
                          <a16:creationId xmlns:a16="http://schemas.microsoft.com/office/drawing/2014/main" id="{E5CEC825-E562-4C04-9F6A-D822D09665A9}"/>
                        </a:ext>
                      </a:extLst>
                    </p:cNvPr>
                    <p:cNvSpPr/>
                    <p:nvPr/>
                  </p:nvSpPr>
                  <p:spPr>
                    <a:xfrm>
                      <a:off x="4255009" y="464930"/>
                      <a:ext cx="3830901" cy="2560321"/>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4228D343-5F66-40FC-9EBF-82FC5FB3AFBA}"/>
                        </a:ext>
                      </a:extLst>
                    </p:cNvPr>
                    <p:cNvSpPr/>
                    <p:nvPr/>
                  </p:nvSpPr>
                  <p:spPr>
                    <a:xfrm>
                      <a:off x="7441023" y="454713"/>
                      <a:ext cx="3543196" cy="2560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grpSp>
        <p:sp>
          <p:nvSpPr>
            <p:cNvPr id="28" name="Bogen 27">
              <a:extLst>
                <a:ext uri="{FF2B5EF4-FFF2-40B4-BE49-F238E27FC236}">
                  <a16:creationId xmlns:a16="http://schemas.microsoft.com/office/drawing/2014/main" id="{F9E096A8-8076-F27F-1C50-7E457175D2B9}"/>
                </a:ext>
              </a:extLst>
            </p:cNvPr>
            <p:cNvSpPr/>
            <p:nvPr/>
          </p:nvSpPr>
          <p:spPr>
            <a:xfrm rot="10800000">
              <a:off x="121010" y="5495816"/>
              <a:ext cx="1499181" cy="1325416"/>
            </a:xfrm>
            <a:prstGeom prst="arc">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cxnSp>
          <p:nvCxnSpPr>
            <p:cNvPr id="25" name="Gerade Verbindung 24">
              <a:extLst>
                <a:ext uri="{FF2B5EF4-FFF2-40B4-BE49-F238E27FC236}">
                  <a16:creationId xmlns:a16="http://schemas.microsoft.com/office/drawing/2014/main" id="{D56C0E7A-8AA9-BF36-8F86-9A37BB482EE8}"/>
                </a:ext>
              </a:extLst>
            </p:cNvPr>
            <p:cNvCxnSpPr>
              <a:cxnSpLocks/>
            </p:cNvCxnSpPr>
            <p:nvPr/>
          </p:nvCxnSpPr>
          <p:spPr>
            <a:xfrm>
              <a:off x="97219" y="6188728"/>
              <a:ext cx="12030592" cy="11510"/>
            </a:xfrm>
            <a:prstGeom prst="line">
              <a:avLst/>
            </a:prstGeom>
            <a:ln w="76200"/>
          </p:spPr>
          <p:style>
            <a:lnRef idx="1">
              <a:schemeClr val="dk1"/>
            </a:lnRef>
            <a:fillRef idx="0">
              <a:schemeClr val="dk1"/>
            </a:fillRef>
            <a:effectRef idx="0">
              <a:schemeClr val="dk1"/>
            </a:effectRef>
            <a:fontRef idx="minor">
              <a:schemeClr val="tx1"/>
            </a:fontRef>
          </p:style>
        </p:cxnSp>
        <p:sp>
          <p:nvSpPr>
            <p:cNvPr id="48" name="Rechteck 47">
              <a:extLst>
                <a:ext uri="{FF2B5EF4-FFF2-40B4-BE49-F238E27FC236}">
                  <a16:creationId xmlns:a16="http://schemas.microsoft.com/office/drawing/2014/main" id="{2422685B-6422-FE69-7DE9-C1C21F42F47F}"/>
                </a:ext>
              </a:extLst>
            </p:cNvPr>
            <p:cNvSpPr/>
            <p:nvPr/>
          </p:nvSpPr>
          <p:spPr>
            <a:xfrm>
              <a:off x="870599" y="6228799"/>
              <a:ext cx="10561471" cy="57205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ckige Klammer links 48">
              <a:extLst>
                <a:ext uri="{FF2B5EF4-FFF2-40B4-BE49-F238E27FC236}">
                  <a16:creationId xmlns:a16="http://schemas.microsoft.com/office/drawing/2014/main" id="{A305F3E2-4494-71E9-206B-40A932581DF0}"/>
                </a:ext>
              </a:extLst>
            </p:cNvPr>
            <p:cNvSpPr/>
            <p:nvPr/>
          </p:nvSpPr>
          <p:spPr>
            <a:xfrm rot="16200000">
              <a:off x="6047322" y="4441439"/>
              <a:ext cx="293758" cy="3727927"/>
            </a:xfrm>
            <a:prstGeom prst="leftBracket">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52" name="Bogen 51">
              <a:extLst>
                <a:ext uri="{FF2B5EF4-FFF2-40B4-BE49-F238E27FC236}">
                  <a16:creationId xmlns:a16="http://schemas.microsoft.com/office/drawing/2014/main" id="{CB05AA64-5CD0-318B-6114-B7493444C4AC}"/>
                </a:ext>
              </a:extLst>
            </p:cNvPr>
            <p:cNvSpPr/>
            <p:nvPr/>
          </p:nvSpPr>
          <p:spPr>
            <a:xfrm rot="5400000">
              <a:off x="10816232" y="5571739"/>
              <a:ext cx="1231682" cy="1325416"/>
            </a:xfrm>
            <a:prstGeom prst="arc">
              <a:avLst>
                <a:gd name="adj1" fmla="val 16139441"/>
                <a:gd name="adj2" fmla="val 0"/>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68" name="Gerade Verbindung 67">
              <a:extLst>
                <a:ext uri="{FF2B5EF4-FFF2-40B4-BE49-F238E27FC236}">
                  <a16:creationId xmlns:a16="http://schemas.microsoft.com/office/drawing/2014/main" id="{A080F628-6CCC-DAD3-50BB-207AE030A954}"/>
                </a:ext>
              </a:extLst>
            </p:cNvPr>
            <p:cNvCxnSpPr>
              <a:cxnSpLocks/>
              <a:stCxn id="28" idx="0"/>
              <a:endCxn id="52" idx="2"/>
            </p:cNvCxnSpPr>
            <p:nvPr/>
          </p:nvCxnSpPr>
          <p:spPr>
            <a:xfrm>
              <a:off x="870601" y="6821232"/>
              <a:ext cx="10561472" cy="29056"/>
            </a:xfrm>
            <a:prstGeom prst="line">
              <a:avLst/>
            </a:prstGeom>
            <a:ln w="76200"/>
          </p:spPr>
          <p:style>
            <a:lnRef idx="1">
              <a:schemeClr val="dk1"/>
            </a:lnRef>
            <a:fillRef idx="0">
              <a:schemeClr val="dk1"/>
            </a:fillRef>
            <a:effectRef idx="0">
              <a:schemeClr val="dk1"/>
            </a:effectRef>
            <a:fontRef idx="minor">
              <a:schemeClr val="tx1"/>
            </a:fontRef>
          </p:style>
        </p:cxnSp>
      </p:grpSp>
      <p:sp>
        <p:nvSpPr>
          <p:cNvPr id="2" name="Oval 1">
            <a:extLst>
              <a:ext uri="{FF2B5EF4-FFF2-40B4-BE49-F238E27FC236}">
                <a16:creationId xmlns:a16="http://schemas.microsoft.com/office/drawing/2014/main" id="{2E4F0634-903D-A653-B663-52FA1F9B4217}"/>
              </a:ext>
            </a:extLst>
          </p:cNvPr>
          <p:cNvSpPr/>
          <p:nvPr/>
        </p:nvSpPr>
        <p:spPr>
          <a:xfrm>
            <a:off x="6305507" y="339779"/>
            <a:ext cx="207264" cy="18919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a:p>
        </p:txBody>
      </p:sp>
      <p:pic>
        <p:nvPicPr>
          <p:cNvPr id="74" name="Grafik 73" descr="Geöffneter Ordner mit einfarbiger Füllung">
            <a:extLst>
              <a:ext uri="{FF2B5EF4-FFF2-40B4-BE49-F238E27FC236}">
                <a16:creationId xmlns:a16="http://schemas.microsoft.com/office/drawing/2014/main" id="{28C5A204-F80B-ACCA-56A2-38CDF7A304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1434" y="4714966"/>
            <a:ext cx="914400" cy="914400"/>
          </a:xfrm>
          <a:prstGeom prst="rect">
            <a:avLst/>
          </a:prstGeom>
        </p:spPr>
      </p:pic>
      <p:pic>
        <p:nvPicPr>
          <p:cNvPr id="76" name="Grafik 75" descr="Ordnersuche mit einfarbiger Füllung">
            <a:extLst>
              <a:ext uri="{FF2B5EF4-FFF2-40B4-BE49-F238E27FC236}">
                <a16:creationId xmlns:a16="http://schemas.microsoft.com/office/drawing/2014/main" id="{01130F60-70D6-DDD3-ED3D-24BF7E0757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1434" y="3713717"/>
            <a:ext cx="914400" cy="914400"/>
          </a:xfrm>
          <a:prstGeom prst="rect">
            <a:avLst/>
          </a:prstGeom>
        </p:spPr>
      </p:pic>
      <p:pic>
        <p:nvPicPr>
          <p:cNvPr id="81" name="Grafik 80" descr="Kurzhantel mit einfarbiger Füllung">
            <a:extLst>
              <a:ext uri="{FF2B5EF4-FFF2-40B4-BE49-F238E27FC236}">
                <a16:creationId xmlns:a16="http://schemas.microsoft.com/office/drawing/2014/main" id="{B824C49A-E6C3-F92A-99A5-D6D84B6D15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0012" y="2607025"/>
            <a:ext cx="914400" cy="914400"/>
          </a:xfrm>
          <a:prstGeom prst="rect">
            <a:avLst/>
          </a:prstGeom>
        </p:spPr>
      </p:pic>
      <p:sp>
        <p:nvSpPr>
          <p:cNvPr id="82" name="Textfeld 81">
            <a:extLst>
              <a:ext uri="{FF2B5EF4-FFF2-40B4-BE49-F238E27FC236}">
                <a16:creationId xmlns:a16="http://schemas.microsoft.com/office/drawing/2014/main" id="{BD72A79A-593B-E94C-9536-31CA9BD9C1C1}"/>
              </a:ext>
            </a:extLst>
          </p:cNvPr>
          <p:cNvSpPr txBox="1"/>
          <p:nvPr/>
        </p:nvSpPr>
        <p:spPr>
          <a:xfrm>
            <a:off x="1390821" y="3213835"/>
            <a:ext cx="833591" cy="369332"/>
          </a:xfrm>
          <a:prstGeom prst="rect">
            <a:avLst/>
          </a:prstGeom>
          <a:noFill/>
        </p:spPr>
        <p:txBody>
          <a:bodyPr wrap="square" rtlCol="0">
            <a:spAutoFit/>
          </a:bodyPr>
          <a:lstStyle/>
          <a:p>
            <a:r>
              <a:rPr lang="de-DE" dirty="0"/>
              <a:t>Studio</a:t>
            </a:r>
          </a:p>
        </p:txBody>
      </p:sp>
      <p:sp>
        <p:nvSpPr>
          <p:cNvPr id="27" name="Textfeld 26">
            <a:extLst>
              <a:ext uri="{FF2B5EF4-FFF2-40B4-BE49-F238E27FC236}">
                <a16:creationId xmlns:a16="http://schemas.microsoft.com/office/drawing/2014/main" id="{D444AA9E-C452-D76B-D303-84C35F8DECD4}"/>
              </a:ext>
            </a:extLst>
          </p:cNvPr>
          <p:cNvSpPr txBox="1"/>
          <p:nvPr/>
        </p:nvSpPr>
        <p:spPr>
          <a:xfrm>
            <a:off x="1440993" y="4490645"/>
            <a:ext cx="833591" cy="369332"/>
          </a:xfrm>
          <a:prstGeom prst="rect">
            <a:avLst/>
          </a:prstGeom>
          <a:noFill/>
        </p:spPr>
        <p:txBody>
          <a:bodyPr wrap="square" rtlCol="0">
            <a:spAutoFit/>
          </a:bodyPr>
          <a:lstStyle/>
          <a:p>
            <a:r>
              <a:rPr lang="de-DE" dirty="0"/>
              <a:t>Hilfe</a:t>
            </a:r>
          </a:p>
        </p:txBody>
      </p:sp>
      <p:sp>
        <p:nvSpPr>
          <p:cNvPr id="29" name="Textfeld 28">
            <a:extLst>
              <a:ext uri="{FF2B5EF4-FFF2-40B4-BE49-F238E27FC236}">
                <a16:creationId xmlns:a16="http://schemas.microsoft.com/office/drawing/2014/main" id="{1B4B93D6-B628-B1D8-7130-8EB10E972F0A}"/>
              </a:ext>
            </a:extLst>
          </p:cNvPr>
          <p:cNvSpPr txBox="1"/>
          <p:nvPr/>
        </p:nvSpPr>
        <p:spPr>
          <a:xfrm>
            <a:off x="1323189" y="5441331"/>
            <a:ext cx="888046" cy="369332"/>
          </a:xfrm>
          <a:prstGeom prst="rect">
            <a:avLst/>
          </a:prstGeom>
          <a:noFill/>
        </p:spPr>
        <p:txBody>
          <a:bodyPr wrap="square" rtlCol="0">
            <a:spAutoFit/>
          </a:bodyPr>
          <a:lstStyle/>
          <a:p>
            <a:r>
              <a:rPr lang="de-DE" dirty="0"/>
              <a:t>Dateien</a:t>
            </a:r>
          </a:p>
        </p:txBody>
      </p:sp>
      <p:grpSp>
        <p:nvGrpSpPr>
          <p:cNvPr id="3" name="Gruppieren 2">
            <a:extLst>
              <a:ext uri="{FF2B5EF4-FFF2-40B4-BE49-F238E27FC236}">
                <a16:creationId xmlns:a16="http://schemas.microsoft.com/office/drawing/2014/main" id="{39AA515D-5065-DFCE-CED7-A0D60AF81033}"/>
              </a:ext>
            </a:extLst>
          </p:cNvPr>
          <p:cNvGrpSpPr/>
          <p:nvPr/>
        </p:nvGrpSpPr>
        <p:grpSpPr>
          <a:xfrm>
            <a:off x="10216476" y="5305792"/>
            <a:ext cx="1408586" cy="439284"/>
            <a:chOff x="9619406" y="5289242"/>
            <a:chExt cx="1408586" cy="439284"/>
          </a:xfrm>
        </p:grpSpPr>
        <p:pic>
          <p:nvPicPr>
            <p:cNvPr id="78" name="Grafik 77" descr="Elliptisch Silhouette">
              <a:extLst>
                <a:ext uri="{FF2B5EF4-FFF2-40B4-BE49-F238E27FC236}">
                  <a16:creationId xmlns:a16="http://schemas.microsoft.com/office/drawing/2014/main" id="{AD266ED7-A76F-5B7C-E9BF-B154093DA7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19406" y="5363777"/>
              <a:ext cx="364749" cy="364749"/>
            </a:xfrm>
            <a:prstGeom prst="rect">
              <a:avLst/>
            </a:prstGeom>
          </p:spPr>
        </p:pic>
        <p:sp>
          <p:nvSpPr>
            <p:cNvPr id="79" name="Textfeld 78">
              <a:extLst>
                <a:ext uri="{FF2B5EF4-FFF2-40B4-BE49-F238E27FC236}">
                  <a16:creationId xmlns:a16="http://schemas.microsoft.com/office/drawing/2014/main" id="{8AF08013-557A-27D5-E008-2E6F903EBBEA}"/>
                </a:ext>
              </a:extLst>
            </p:cNvPr>
            <p:cNvSpPr txBox="1"/>
            <p:nvPr/>
          </p:nvSpPr>
          <p:spPr>
            <a:xfrm>
              <a:off x="9918520" y="5289242"/>
              <a:ext cx="1109472" cy="430887"/>
            </a:xfrm>
            <a:prstGeom prst="rect">
              <a:avLst/>
            </a:prstGeom>
            <a:noFill/>
          </p:spPr>
          <p:txBody>
            <a:bodyPr wrap="square" rtlCol="0">
              <a:spAutoFit/>
            </a:bodyPr>
            <a:lstStyle/>
            <a:p>
              <a:r>
                <a:rPr lang="de-DE" sz="1400" b="1" dirty="0" err="1">
                  <a:solidFill>
                    <a:schemeClr val="bg1"/>
                  </a:solidFill>
                </a:rPr>
                <a:t>Vitavibes</a:t>
              </a:r>
              <a:endParaRPr lang="de-DE" sz="1400" b="1" dirty="0">
                <a:solidFill>
                  <a:schemeClr val="bg1"/>
                </a:solidFill>
              </a:endParaRPr>
            </a:p>
            <a:p>
              <a:r>
                <a:rPr lang="de-DE" sz="800" b="1" dirty="0">
                  <a:solidFill>
                    <a:schemeClr val="bg1"/>
                  </a:solidFill>
                </a:rPr>
                <a:t>PC-0982_KP-bB</a:t>
              </a:r>
            </a:p>
          </p:txBody>
        </p:sp>
      </p:grpSp>
    </p:spTree>
    <p:extLst>
      <p:ext uri="{BB962C8B-B14F-4D97-AF65-F5344CB8AC3E}">
        <p14:creationId xmlns:p14="http://schemas.microsoft.com/office/powerpoint/2010/main" val="1264526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nodeType="afterEffect">
                                  <p:stCondLst>
                                    <p:cond delay="0"/>
                                  </p:stCondLst>
                                  <p:childTnLst>
                                    <p:animClr clrSpc="rgb" dir="cw">
                                      <p:cBhvr override="childStyle">
                                        <p:cTn id="6" dur="250" autoRev="1" fill="remove"/>
                                        <p:tgtEl>
                                          <p:spTgt spid="81"/>
                                        </p:tgtEl>
                                        <p:attrNameLst>
                                          <p:attrName>style.color</p:attrName>
                                        </p:attrNameLst>
                                      </p:cBhvr>
                                      <p:to>
                                        <a:srgbClr val="D84800"/>
                                      </p:to>
                                    </p:animClr>
                                    <p:animClr clrSpc="rgb" dir="cw">
                                      <p:cBhvr>
                                        <p:cTn id="7" dur="250" autoRev="1" fill="remove"/>
                                        <p:tgtEl>
                                          <p:spTgt spid="81"/>
                                        </p:tgtEl>
                                        <p:attrNameLst>
                                          <p:attrName>fillcolor</p:attrName>
                                        </p:attrNameLst>
                                      </p:cBhvr>
                                      <p:to>
                                        <a:srgbClr val="D84800"/>
                                      </p:to>
                                    </p:animClr>
                                    <p:set>
                                      <p:cBhvr>
                                        <p:cTn id="8" dur="250" autoRev="1" fill="remove"/>
                                        <p:tgtEl>
                                          <p:spTgt spid="81"/>
                                        </p:tgtEl>
                                        <p:attrNameLst>
                                          <p:attrName>fill.type</p:attrName>
                                        </p:attrNameLst>
                                      </p:cBhvr>
                                      <p:to>
                                        <p:strVal val="solid"/>
                                      </p:to>
                                    </p:set>
                                    <p:set>
                                      <p:cBhvr>
                                        <p:cTn id="9" dur="250" autoRev="1" fill="remove"/>
                                        <p:tgtEl>
                                          <p:spTgt spid="8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76467C11-6659-23A4-F00F-5EC1183C175B}"/>
              </a:ext>
            </a:extLst>
          </p:cNvPr>
          <p:cNvGrpSpPr/>
          <p:nvPr/>
        </p:nvGrpSpPr>
        <p:grpSpPr>
          <a:xfrm>
            <a:off x="290211" y="279052"/>
            <a:ext cx="12030592" cy="6578948"/>
            <a:chOff x="290211" y="279052"/>
            <a:chExt cx="12030592" cy="6578948"/>
          </a:xfrm>
        </p:grpSpPr>
        <p:grpSp>
          <p:nvGrpSpPr>
            <p:cNvPr id="32" name="Gruppieren 31">
              <a:extLst>
                <a:ext uri="{FF2B5EF4-FFF2-40B4-BE49-F238E27FC236}">
                  <a16:creationId xmlns:a16="http://schemas.microsoft.com/office/drawing/2014/main" id="{CD248732-6844-A821-CF34-10346E5FFEA2}"/>
                </a:ext>
              </a:extLst>
            </p:cNvPr>
            <p:cNvGrpSpPr/>
            <p:nvPr/>
          </p:nvGrpSpPr>
          <p:grpSpPr>
            <a:xfrm>
              <a:off x="290211" y="279052"/>
              <a:ext cx="12030592" cy="6578948"/>
              <a:chOff x="97219" y="271340"/>
              <a:chExt cx="12030592" cy="6578948"/>
            </a:xfrm>
          </p:grpSpPr>
          <p:grpSp>
            <p:nvGrpSpPr>
              <p:cNvPr id="37" name="Gruppieren 36">
                <a:extLst>
                  <a:ext uri="{FF2B5EF4-FFF2-40B4-BE49-F238E27FC236}">
                    <a16:creationId xmlns:a16="http://schemas.microsoft.com/office/drawing/2014/main" id="{A1FCAB0E-DBDA-25EC-3E9D-F4577C026895}"/>
                  </a:ext>
                </a:extLst>
              </p:cNvPr>
              <p:cNvGrpSpPr/>
              <p:nvPr/>
            </p:nvGrpSpPr>
            <p:grpSpPr>
              <a:xfrm>
                <a:off x="333102" y="271340"/>
                <a:ext cx="11508377" cy="5887184"/>
                <a:chOff x="333102" y="271340"/>
                <a:chExt cx="11508377" cy="5887184"/>
              </a:xfrm>
            </p:grpSpPr>
            <p:grpSp>
              <p:nvGrpSpPr>
                <p:cNvPr id="44" name="Gruppieren 43">
                  <a:extLst>
                    <a:ext uri="{FF2B5EF4-FFF2-40B4-BE49-F238E27FC236}">
                      <a16:creationId xmlns:a16="http://schemas.microsoft.com/office/drawing/2014/main" id="{217A30A7-C16C-C553-D0A3-AF5D954753A0}"/>
                    </a:ext>
                  </a:extLst>
                </p:cNvPr>
                <p:cNvGrpSpPr/>
                <p:nvPr/>
              </p:nvGrpSpPr>
              <p:grpSpPr>
                <a:xfrm>
                  <a:off x="333102" y="271340"/>
                  <a:ext cx="11508377" cy="5887184"/>
                  <a:chOff x="374468" y="256663"/>
                  <a:chExt cx="11508377" cy="5758844"/>
                </a:xfrm>
              </p:grpSpPr>
              <p:sp>
                <p:nvSpPr>
                  <p:cNvPr id="70" name="Rechteck: abgerundete Ecken 5">
                    <a:extLst>
                      <a:ext uri="{FF2B5EF4-FFF2-40B4-BE49-F238E27FC236}">
                        <a16:creationId xmlns:a16="http://schemas.microsoft.com/office/drawing/2014/main" id="{DEA65DD2-78E1-325D-7228-C9E2F64F5459}"/>
                      </a:ext>
                    </a:extLst>
                  </p:cNvPr>
                  <p:cNvSpPr/>
                  <p:nvPr/>
                </p:nvSpPr>
                <p:spPr>
                  <a:xfrm>
                    <a:off x="374468" y="256663"/>
                    <a:ext cx="11508377" cy="5758844"/>
                  </a:xfrm>
                  <a:prstGeom prst="roundRect">
                    <a:avLst/>
                  </a:prstGeom>
                  <a:solidFill>
                    <a:schemeClr val="bg1">
                      <a:lumMod val="8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2" name="Rechteck: abgerundete Ecken 15">
                    <a:extLst>
                      <a:ext uri="{FF2B5EF4-FFF2-40B4-BE49-F238E27FC236}">
                        <a16:creationId xmlns:a16="http://schemas.microsoft.com/office/drawing/2014/main" id="{3062CEFA-CAA4-A90C-18DD-8D23D43C4E68}"/>
                      </a:ext>
                    </a:extLst>
                  </p:cNvPr>
                  <p:cNvSpPr/>
                  <p:nvPr/>
                </p:nvSpPr>
                <p:spPr>
                  <a:xfrm>
                    <a:off x="505096" y="565178"/>
                    <a:ext cx="11212287" cy="5130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6E6E6"/>
                      </a:solidFill>
                    </a:endParaRPr>
                  </a:p>
                </p:txBody>
              </p:sp>
            </p:grpSp>
            <p:sp>
              <p:nvSpPr>
                <p:cNvPr id="45" name="Rechteck: abgerundete Ecken 6">
                  <a:extLst>
                    <a:ext uri="{FF2B5EF4-FFF2-40B4-BE49-F238E27FC236}">
                      <a16:creationId xmlns:a16="http://schemas.microsoft.com/office/drawing/2014/main" id="{6DEEA58E-DC35-72FB-51AB-005A5C751A80}"/>
                    </a:ext>
                  </a:extLst>
                </p:cNvPr>
                <p:cNvSpPr/>
                <p:nvPr/>
              </p:nvSpPr>
              <p:spPr>
                <a:xfrm>
                  <a:off x="445860" y="547238"/>
                  <a:ext cx="11316785" cy="53995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6" name="Gruppieren 45">
                  <a:extLst>
                    <a:ext uri="{FF2B5EF4-FFF2-40B4-BE49-F238E27FC236}">
                      <a16:creationId xmlns:a16="http://schemas.microsoft.com/office/drawing/2014/main" id="{5A9AFFAA-4F3E-A65B-7571-403326554710}"/>
                    </a:ext>
                  </a:extLst>
                </p:cNvPr>
                <p:cNvGrpSpPr/>
                <p:nvPr/>
              </p:nvGrpSpPr>
              <p:grpSpPr>
                <a:xfrm>
                  <a:off x="731518" y="684052"/>
                  <a:ext cx="10728961" cy="5107580"/>
                  <a:chOff x="627015" y="753860"/>
                  <a:chExt cx="10955752" cy="5839099"/>
                </a:xfrm>
              </p:grpSpPr>
              <p:grpSp>
                <p:nvGrpSpPr>
                  <p:cNvPr id="47" name="Gruppieren 46">
                    <a:extLst>
                      <a:ext uri="{FF2B5EF4-FFF2-40B4-BE49-F238E27FC236}">
                        <a16:creationId xmlns:a16="http://schemas.microsoft.com/office/drawing/2014/main" id="{A246B47C-F5ED-E400-B743-F5DD2D640066}"/>
                      </a:ext>
                    </a:extLst>
                  </p:cNvPr>
                  <p:cNvGrpSpPr/>
                  <p:nvPr/>
                </p:nvGrpSpPr>
                <p:grpSpPr>
                  <a:xfrm>
                    <a:off x="627015" y="753860"/>
                    <a:ext cx="10955751" cy="2919548"/>
                    <a:chOff x="773016" y="621589"/>
                    <a:chExt cx="10693071" cy="2899954"/>
                  </a:xfrm>
                </p:grpSpPr>
                <p:sp>
                  <p:nvSpPr>
                    <p:cNvPr id="65" name="Rechteck: diagonal liegende Ecken abgerundet 13">
                      <a:extLst>
                        <a:ext uri="{FF2B5EF4-FFF2-40B4-BE49-F238E27FC236}">
                          <a16:creationId xmlns:a16="http://schemas.microsoft.com/office/drawing/2014/main" id="{1A5F2606-7349-CCDE-50AF-D7CDC7EAC11C}"/>
                        </a:ext>
                      </a:extLst>
                    </p:cNvPr>
                    <p:cNvSpPr/>
                    <p:nvPr/>
                  </p:nvSpPr>
                  <p:spPr>
                    <a:xfrm flipH="1">
                      <a:off x="7701860" y="621589"/>
                      <a:ext cx="3764227" cy="2899954"/>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66" name="Gruppieren 65">
                      <a:extLst>
                        <a:ext uri="{FF2B5EF4-FFF2-40B4-BE49-F238E27FC236}">
                          <a16:creationId xmlns:a16="http://schemas.microsoft.com/office/drawing/2014/main" id="{36A9165F-F93D-A268-7017-FC9096B929D2}"/>
                        </a:ext>
                      </a:extLst>
                    </p:cNvPr>
                    <p:cNvGrpSpPr/>
                    <p:nvPr/>
                  </p:nvGrpSpPr>
                  <p:grpSpPr>
                    <a:xfrm>
                      <a:off x="773016" y="621589"/>
                      <a:ext cx="7302138" cy="2899954"/>
                      <a:chOff x="4271552" y="893602"/>
                      <a:chExt cx="6979921" cy="2560321"/>
                    </a:xfrm>
                  </p:grpSpPr>
                  <p:sp>
                    <p:nvSpPr>
                      <p:cNvPr id="67" name="Rechteck: diagonal liegende Ecken abgerundet 9">
                        <a:extLst>
                          <a:ext uri="{FF2B5EF4-FFF2-40B4-BE49-F238E27FC236}">
                            <a16:creationId xmlns:a16="http://schemas.microsoft.com/office/drawing/2014/main" id="{39AD25B1-1F61-90B1-50C5-916BE3D5505B}"/>
                          </a:ext>
                        </a:extLst>
                      </p:cNvPr>
                      <p:cNvSpPr/>
                      <p:nvPr/>
                    </p:nvSpPr>
                    <p:spPr>
                      <a:xfrm>
                        <a:off x="4271552" y="893602"/>
                        <a:ext cx="3814355" cy="2560321"/>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Rechteck 68">
                        <a:extLst>
                          <a:ext uri="{FF2B5EF4-FFF2-40B4-BE49-F238E27FC236}">
                            <a16:creationId xmlns:a16="http://schemas.microsoft.com/office/drawing/2014/main" id="{B5830B53-2D83-89B8-EF18-FEAEAF91F38F}"/>
                          </a:ext>
                        </a:extLst>
                      </p:cNvPr>
                      <p:cNvSpPr/>
                      <p:nvPr/>
                    </p:nvSpPr>
                    <p:spPr>
                      <a:xfrm>
                        <a:off x="7698376" y="893602"/>
                        <a:ext cx="3553097" cy="2560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nvGrpSpPr>
                  <p:cNvPr id="50" name="Gruppieren 49">
                    <a:extLst>
                      <a:ext uri="{FF2B5EF4-FFF2-40B4-BE49-F238E27FC236}">
                        <a16:creationId xmlns:a16="http://schemas.microsoft.com/office/drawing/2014/main" id="{D5668BC1-8A65-2410-D42A-E8167673DDAB}"/>
                      </a:ext>
                    </a:extLst>
                  </p:cNvPr>
                  <p:cNvGrpSpPr/>
                  <p:nvPr/>
                </p:nvGrpSpPr>
                <p:grpSpPr>
                  <a:xfrm rot="10800000">
                    <a:off x="627016" y="3673407"/>
                    <a:ext cx="10955751" cy="2919552"/>
                    <a:chOff x="755709" y="136051"/>
                    <a:chExt cx="10663274" cy="2899958"/>
                  </a:xfrm>
                </p:grpSpPr>
                <p:sp>
                  <p:nvSpPr>
                    <p:cNvPr id="51" name="Rechteck: diagonal liegende Ecken abgerundet 18">
                      <a:extLst>
                        <a:ext uri="{FF2B5EF4-FFF2-40B4-BE49-F238E27FC236}">
                          <a16:creationId xmlns:a16="http://schemas.microsoft.com/office/drawing/2014/main" id="{891BAD28-7A16-32F5-DDC4-E3468A6FF442}"/>
                        </a:ext>
                      </a:extLst>
                    </p:cNvPr>
                    <p:cNvSpPr/>
                    <p:nvPr/>
                  </p:nvSpPr>
                  <p:spPr>
                    <a:xfrm flipH="1">
                      <a:off x="7439664" y="136051"/>
                      <a:ext cx="3979319" cy="2899953"/>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59" name="Gruppieren 58">
                      <a:extLst>
                        <a:ext uri="{FF2B5EF4-FFF2-40B4-BE49-F238E27FC236}">
                          <a16:creationId xmlns:a16="http://schemas.microsoft.com/office/drawing/2014/main" id="{84C860E8-160B-E1A0-598C-CCC858687898}"/>
                        </a:ext>
                      </a:extLst>
                    </p:cNvPr>
                    <p:cNvGrpSpPr/>
                    <p:nvPr/>
                  </p:nvGrpSpPr>
                  <p:grpSpPr>
                    <a:xfrm>
                      <a:off x="755709" y="136053"/>
                      <a:ext cx="7088249" cy="2899956"/>
                      <a:chOff x="4255009" y="464930"/>
                      <a:chExt cx="6775470" cy="2560322"/>
                    </a:xfrm>
                  </p:grpSpPr>
                  <p:sp>
                    <p:nvSpPr>
                      <p:cNvPr id="61" name="Rechteck: diagonal liegende Ecken abgerundet 20">
                        <a:extLst>
                          <a:ext uri="{FF2B5EF4-FFF2-40B4-BE49-F238E27FC236}">
                            <a16:creationId xmlns:a16="http://schemas.microsoft.com/office/drawing/2014/main" id="{12C35869-6CF5-1AD7-4C0B-D472FB46E123}"/>
                          </a:ext>
                        </a:extLst>
                      </p:cNvPr>
                      <p:cNvSpPr/>
                      <p:nvPr/>
                    </p:nvSpPr>
                    <p:spPr>
                      <a:xfrm>
                        <a:off x="4255009" y="464931"/>
                        <a:ext cx="3830901" cy="2560321"/>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3" name="Rechteck 62">
                        <a:extLst>
                          <a:ext uri="{FF2B5EF4-FFF2-40B4-BE49-F238E27FC236}">
                            <a16:creationId xmlns:a16="http://schemas.microsoft.com/office/drawing/2014/main" id="{A76CD741-2D67-0036-7DED-CD82F57035FA}"/>
                          </a:ext>
                        </a:extLst>
                      </p:cNvPr>
                      <p:cNvSpPr/>
                      <p:nvPr/>
                    </p:nvSpPr>
                    <p:spPr>
                      <a:xfrm>
                        <a:off x="7487283" y="464930"/>
                        <a:ext cx="3543196" cy="25603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grpSp>
          <p:sp>
            <p:nvSpPr>
              <p:cNvPr id="38" name="Bogen 37">
                <a:extLst>
                  <a:ext uri="{FF2B5EF4-FFF2-40B4-BE49-F238E27FC236}">
                    <a16:creationId xmlns:a16="http://schemas.microsoft.com/office/drawing/2014/main" id="{07A5396E-B2BA-91CB-97EB-2B674DB97E07}"/>
                  </a:ext>
                </a:extLst>
              </p:cNvPr>
              <p:cNvSpPr/>
              <p:nvPr/>
            </p:nvSpPr>
            <p:spPr>
              <a:xfrm rot="10800000">
                <a:off x="121010" y="5495816"/>
                <a:ext cx="1499181" cy="1325416"/>
              </a:xfrm>
              <a:prstGeom prst="arc">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cxnSp>
            <p:nvCxnSpPr>
              <p:cNvPr id="39" name="Gerade Verbindung 38">
                <a:extLst>
                  <a:ext uri="{FF2B5EF4-FFF2-40B4-BE49-F238E27FC236}">
                    <a16:creationId xmlns:a16="http://schemas.microsoft.com/office/drawing/2014/main" id="{F859BB07-8CE8-A96A-9B15-68C35EE40A95}"/>
                  </a:ext>
                </a:extLst>
              </p:cNvPr>
              <p:cNvCxnSpPr>
                <a:cxnSpLocks/>
              </p:cNvCxnSpPr>
              <p:nvPr/>
            </p:nvCxnSpPr>
            <p:spPr>
              <a:xfrm>
                <a:off x="97219" y="6188728"/>
                <a:ext cx="12030592" cy="11510"/>
              </a:xfrm>
              <a:prstGeom prst="line">
                <a:avLst/>
              </a:prstGeom>
              <a:ln w="76200"/>
            </p:spPr>
            <p:style>
              <a:lnRef idx="1">
                <a:schemeClr val="dk1"/>
              </a:lnRef>
              <a:fillRef idx="0">
                <a:schemeClr val="dk1"/>
              </a:fillRef>
              <a:effectRef idx="0">
                <a:schemeClr val="dk1"/>
              </a:effectRef>
              <a:fontRef idx="minor">
                <a:schemeClr val="tx1"/>
              </a:fontRef>
            </p:style>
          </p:cxnSp>
          <p:sp>
            <p:nvSpPr>
              <p:cNvPr id="40" name="Rechteck 39">
                <a:extLst>
                  <a:ext uri="{FF2B5EF4-FFF2-40B4-BE49-F238E27FC236}">
                    <a16:creationId xmlns:a16="http://schemas.microsoft.com/office/drawing/2014/main" id="{98CC74A0-E300-9A53-63C7-ADA624CF8D15}"/>
                  </a:ext>
                </a:extLst>
              </p:cNvPr>
              <p:cNvSpPr/>
              <p:nvPr/>
            </p:nvSpPr>
            <p:spPr>
              <a:xfrm>
                <a:off x="870599" y="6228799"/>
                <a:ext cx="10561471" cy="57205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ckige Klammer links 40">
                <a:extLst>
                  <a:ext uri="{FF2B5EF4-FFF2-40B4-BE49-F238E27FC236}">
                    <a16:creationId xmlns:a16="http://schemas.microsoft.com/office/drawing/2014/main" id="{E6787DD0-1B4F-9D6E-EACE-C6C2365A48BA}"/>
                  </a:ext>
                </a:extLst>
              </p:cNvPr>
              <p:cNvSpPr/>
              <p:nvPr/>
            </p:nvSpPr>
            <p:spPr>
              <a:xfrm rot="16200000">
                <a:off x="6084269" y="4478387"/>
                <a:ext cx="219862" cy="3727927"/>
              </a:xfrm>
              <a:prstGeom prst="leftBracket">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42" name="Bogen 41">
                <a:extLst>
                  <a:ext uri="{FF2B5EF4-FFF2-40B4-BE49-F238E27FC236}">
                    <a16:creationId xmlns:a16="http://schemas.microsoft.com/office/drawing/2014/main" id="{750784E5-FF80-13E3-6182-DFE33FF4037D}"/>
                  </a:ext>
                </a:extLst>
              </p:cNvPr>
              <p:cNvSpPr/>
              <p:nvPr/>
            </p:nvSpPr>
            <p:spPr>
              <a:xfrm rot="5400000">
                <a:off x="10816232" y="5571739"/>
                <a:ext cx="1231682" cy="1325416"/>
              </a:xfrm>
              <a:prstGeom prst="arc">
                <a:avLst>
                  <a:gd name="adj1" fmla="val 16139441"/>
                  <a:gd name="adj2" fmla="val 0"/>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43" name="Gerade Verbindung 42">
                <a:extLst>
                  <a:ext uri="{FF2B5EF4-FFF2-40B4-BE49-F238E27FC236}">
                    <a16:creationId xmlns:a16="http://schemas.microsoft.com/office/drawing/2014/main" id="{6A212A44-202C-8C9C-BB50-E28D4BCF9A25}"/>
                  </a:ext>
                </a:extLst>
              </p:cNvPr>
              <p:cNvCxnSpPr>
                <a:cxnSpLocks/>
                <a:stCxn id="38" idx="0"/>
                <a:endCxn id="42" idx="2"/>
              </p:cNvCxnSpPr>
              <p:nvPr/>
            </p:nvCxnSpPr>
            <p:spPr>
              <a:xfrm>
                <a:off x="870601" y="6821232"/>
                <a:ext cx="10561472" cy="29056"/>
              </a:xfrm>
              <a:prstGeom prst="line">
                <a:avLst/>
              </a:prstGeom>
              <a:ln w="76200"/>
            </p:spPr>
            <p:style>
              <a:lnRef idx="1">
                <a:schemeClr val="dk1"/>
              </a:lnRef>
              <a:fillRef idx="0">
                <a:schemeClr val="dk1"/>
              </a:fillRef>
              <a:effectRef idx="0">
                <a:schemeClr val="dk1"/>
              </a:effectRef>
              <a:fontRef idx="minor">
                <a:schemeClr val="tx1"/>
              </a:fontRef>
            </p:style>
          </p:cxnSp>
        </p:grpSp>
        <p:sp>
          <p:nvSpPr>
            <p:cNvPr id="33" name="Rechteck 32">
              <a:extLst>
                <a:ext uri="{FF2B5EF4-FFF2-40B4-BE49-F238E27FC236}">
                  <a16:creationId xmlns:a16="http://schemas.microsoft.com/office/drawing/2014/main" id="{AE4B2F2A-C79D-D882-0C2A-D3319C5F2A65}"/>
                </a:ext>
              </a:extLst>
            </p:cNvPr>
            <p:cNvSpPr/>
            <p:nvPr/>
          </p:nvSpPr>
          <p:spPr>
            <a:xfrm>
              <a:off x="1353312" y="770883"/>
              <a:ext cx="9680412" cy="29616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34" name="Grafik 33" descr="Schließen mit einfarbiger Füllung">
              <a:extLst>
                <a:ext uri="{FF2B5EF4-FFF2-40B4-BE49-F238E27FC236}">
                  <a16:creationId xmlns:a16="http://schemas.microsoft.com/office/drawing/2014/main" id="{2BC84917-3070-700C-AA10-E4E94A69E4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01602" y="820520"/>
              <a:ext cx="204589" cy="204589"/>
            </a:xfrm>
            <a:prstGeom prst="rect">
              <a:avLst/>
            </a:prstGeom>
          </p:spPr>
        </p:pic>
        <p:pic>
          <p:nvPicPr>
            <p:cNvPr id="35" name="Grafik 34" descr="Vergrößern mit einfarbiger Füllung">
              <a:extLst>
                <a:ext uri="{FF2B5EF4-FFF2-40B4-BE49-F238E27FC236}">
                  <a16:creationId xmlns:a16="http://schemas.microsoft.com/office/drawing/2014/main" id="{CF41BA41-CFC3-05A3-F259-F5386B1B8A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56177" y="820520"/>
              <a:ext cx="204589" cy="204589"/>
            </a:xfrm>
            <a:prstGeom prst="rect">
              <a:avLst/>
            </a:prstGeom>
          </p:spPr>
        </p:pic>
        <p:pic>
          <p:nvPicPr>
            <p:cNvPr id="36" name="Grafik 35" descr="Verkleinern mit einfarbiger Füllung">
              <a:extLst>
                <a:ext uri="{FF2B5EF4-FFF2-40B4-BE49-F238E27FC236}">
                  <a16:creationId xmlns:a16="http://schemas.microsoft.com/office/drawing/2014/main" id="{91EC42C0-858A-E578-497B-509CFD928E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99549" y="798969"/>
              <a:ext cx="247693" cy="247693"/>
            </a:xfrm>
            <a:prstGeom prst="rect">
              <a:avLst/>
            </a:prstGeom>
          </p:spPr>
        </p:pic>
      </p:grpSp>
      <p:sp>
        <p:nvSpPr>
          <p:cNvPr id="2" name="Oval 1">
            <a:extLst>
              <a:ext uri="{FF2B5EF4-FFF2-40B4-BE49-F238E27FC236}">
                <a16:creationId xmlns:a16="http://schemas.microsoft.com/office/drawing/2014/main" id="{2E4F0634-903D-A653-B663-52FA1F9B4217}"/>
              </a:ext>
            </a:extLst>
          </p:cNvPr>
          <p:cNvSpPr/>
          <p:nvPr/>
        </p:nvSpPr>
        <p:spPr>
          <a:xfrm>
            <a:off x="6305507" y="339779"/>
            <a:ext cx="207264" cy="18919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a:p>
        </p:txBody>
      </p:sp>
      <p:graphicFrame>
        <p:nvGraphicFramePr>
          <p:cNvPr id="5" name="Tabelle 4">
            <a:extLst>
              <a:ext uri="{FF2B5EF4-FFF2-40B4-BE49-F238E27FC236}">
                <a16:creationId xmlns:a16="http://schemas.microsoft.com/office/drawing/2014/main" id="{9F8B262F-E510-4710-D5E4-FF26F87BDB58}"/>
              </a:ext>
            </a:extLst>
          </p:cNvPr>
          <p:cNvGraphicFramePr>
            <a:graphicFrameLocks noGrp="1"/>
          </p:cNvGraphicFramePr>
          <p:nvPr>
            <p:extLst>
              <p:ext uri="{D42A27DB-BD31-4B8C-83A1-F6EECF244321}">
                <p14:modId xmlns:p14="http://schemas.microsoft.com/office/powerpoint/2010/main" val="1381856633"/>
              </p:ext>
            </p:extLst>
          </p:nvPr>
        </p:nvGraphicFramePr>
        <p:xfrm>
          <a:off x="1364443" y="1067045"/>
          <a:ext cx="9669281" cy="4664994"/>
        </p:xfrm>
        <a:graphic>
          <a:graphicData uri="http://schemas.openxmlformats.org/drawingml/2006/table">
            <a:tbl>
              <a:tblPr firstRow="1" bandRow="1">
                <a:tableStyleId>{5C22544A-7EE6-4342-B048-85BDC9FD1C3A}</a:tableStyleId>
              </a:tblPr>
              <a:tblGrid>
                <a:gridCol w="889011">
                  <a:extLst>
                    <a:ext uri="{9D8B030D-6E8A-4147-A177-3AD203B41FA5}">
                      <a16:colId xmlns:a16="http://schemas.microsoft.com/office/drawing/2014/main" val="3478893145"/>
                    </a:ext>
                  </a:extLst>
                </a:gridCol>
                <a:gridCol w="889011">
                  <a:extLst>
                    <a:ext uri="{9D8B030D-6E8A-4147-A177-3AD203B41FA5}">
                      <a16:colId xmlns:a16="http://schemas.microsoft.com/office/drawing/2014/main" val="3707016902"/>
                    </a:ext>
                  </a:extLst>
                </a:gridCol>
                <a:gridCol w="1718059">
                  <a:extLst>
                    <a:ext uri="{9D8B030D-6E8A-4147-A177-3AD203B41FA5}">
                      <a16:colId xmlns:a16="http://schemas.microsoft.com/office/drawing/2014/main" val="2470282837"/>
                    </a:ext>
                  </a:extLst>
                </a:gridCol>
                <a:gridCol w="1554108">
                  <a:extLst>
                    <a:ext uri="{9D8B030D-6E8A-4147-A177-3AD203B41FA5}">
                      <a16:colId xmlns:a16="http://schemas.microsoft.com/office/drawing/2014/main" val="1019162383"/>
                    </a:ext>
                  </a:extLst>
                </a:gridCol>
                <a:gridCol w="1514596">
                  <a:extLst>
                    <a:ext uri="{9D8B030D-6E8A-4147-A177-3AD203B41FA5}">
                      <a16:colId xmlns:a16="http://schemas.microsoft.com/office/drawing/2014/main" val="3968373289"/>
                    </a:ext>
                  </a:extLst>
                </a:gridCol>
                <a:gridCol w="1514596">
                  <a:extLst>
                    <a:ext uri="{9D8B030D-6E8A-4147-A177-3AD203B41FA5}">
                      <a16:colId xmlns:a16="http://schemas.microsoft.com/office/drawing/2014/main" val="2819522585"/>
                    </a:ext>
                  </a:extLst>
                </a:gridCol>
                <a:gridCol w="1589900">
                  <a:extLst>
                    <a:ext uri="{9D8B030D-6E8A-4147-A177-3AD203B41FA5}">
                      <a16:colId xmlns:a16="http://schemas.microsoft.com/office/drawing/2014/main" val="3606111031"/>
                    </a:ext>
                  </a:extLst>
                </a:gridCol>
              </a:tblGrid>
              <a:tr h="667475">
                <a:tc>
                  <a:txBody>
                    <a:bodyPr/>
                    <a:lstStyle/>
                    <a:p>
                      <a:endParaRPr lang="de-DE"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endParaRPr lang="de-DE" dirty="0"/>
                    </a:p>
                  </a:txBody>
                  <a:tcP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r>
                        <a:rPr lang="de-DE" dirty="0"/>
                        <a:t>11</a:t>
                      </a:r>
                      <a:br>
                        <a:rPr lang="de-DE" dirty="0"/>
                      </a:br>
                      <a:r>
                        <a:rPr lang="de-DE" dirty="0"/>
                        <a:t>Montag</a:t>
                      </a:r>
                    </a:p>
                  </a:txBody>
                  <a:tcPr/>
                </a:tc>
                <a:tc>
                  <a:txBody>
                    <a:bodyPr/>
                    <a:lstStyle/>
                    <a:p>
                      <a:r>
                        <a:rPr lang="de-DE" dirty="0"/>
                        <a:t>12</a:t>
                      </a:r>
                    </a:p>
                    <a:p>
                      <a:r>
                        <a:rPr lang="de-DE" dirty="0"/>
                        <a:t>Dienstag</a:t>
                      </a:r>
                    </a:p>
                  </a:txBody>
                  <a:tcPr/>
                </a:tc>
                <a:tc>
                  <a:txBody>
                    <a:bodyPr/>
                    <a:lstStyle/>
                    <a:p>
                      <a:r>
                        <a:rPr lang="de-DE" dirty="0"/>
                        <a:t>13</a:t>
                      </a:r>
                    </a:p>
                    <a:p>
                      <a:r>
                        <a:rPr lang="de-DE" dirty="0"/>
                        <a:t>Mittwoch</a:t>
                      </a:r>
                    </a:p>
                  </a:txBody>
                  <a:tcPr/>
                </a:tc>
                <a:tc>
                  <a:txBody>
                    <a:bodyPr/>
                    <a:lstStyle/>
                    <a:p>
                      <a:r>
                        <a:rPr lang="de-DE" dirty="0"/>
                        <a:t>14</a:t>
                      </a:r>
                    </a:p>
                    <a:p>
                      <a:r>
                        <a:rPr lang="de-DE" dirty="0"/>
                        <a:t>Donnerstag</a:t>
                      </a:r>
                    </a:p>
                  </a:txBody>
                  <a:tcPr/>
                </a:tc>
                <a:tc>
                  <a:txBody>
                    <a:bodyPr/>
                    <a:lstStyle/>
                    <a:p>
                      <a:r>
                        <a:rPr lang="de-DE" dirty="0"/>
                        <a:t>15</a:t>
                      </a:r>
                    </a:p>
                    <a:p>
                      <a:r>
                        <a:rPr lang="de-DE" dirty="0"/>
                        <a:t>Freitag</a:t>
                      </a:r>
                    </a:p>
                  </a:txBody>
                  <a:tcPr/>
                </a:tc>
                <a:extLst>
                  <a:ext uri="{0D108BD9-81ED-4DB2-BD59-A6C34878D82A}">
                    <a16:rowId xmlns:a16="http://schemas.microsoft.com/office/drawing/2014/main" val="2576361968"/>
                  </a:ext>
                </a:extLst>
              </a:tr>
              <a:tr h="386712">
                <a:tc>
                  <a:txBody>
                    <a:bodyPr/>
                    <a:lstStyle/>
                    <a:p>
                      <a:endParaRPr lang="de-DE" b="1" dirty="0"/>
                    </a:p>
                  </a:txBody>
                  <a:tcPr>
                    <a:lnL w="127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a:txBody>
                    <a:bodyPr/>
                    <a:lstStyle/>
                    <a:p>
                      <a:r>
                        <a:rPr lang="de-DE" b="1" dirty="0"/>
                        <a:t>8   Uhr</a:t>
                      </a:r>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3901645492"/>
                  </a:ext>
                </a:extLst>
              </a:tr>
              <a:tr h="386712">
                <a:tc>
                  <a:txBody>
                    <a:bodyPr/>
                    <a:lstStyle/>
                    <a:p>
                      <a:endParaRPr lang="de-DE" b="1"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de-DE" b="1" dirty="0"/>
                        <a:t>9   Uhr</a:t>
                      </a:r>
                    </a:p>
                  </a:txBody>
                  <a:tcPr/>
                </a:tc>
                <a:tc>
                  <a:txBody>
                    <a:bodyPr/>
                    <a:lstStyle/>
                    <a:p>
                      <a:endParaRPr lang="de-DE" dirty="0"/>
                    </a:p>
                  </a:txBody>
                  <a:tcPr/>
                </a:tc>
                <a:tc>
                  <a:txBody>
                    <a:bodyPr/>
                    <a:lstStyle/>
                    <a:p>
                      <a:endParaRPr lang="de-DE" dirty="0"/>
                    </a:p>
                  </a:txBody>
                  <a:tcPr/>
                </a:tc>
                <a:tc>
                  <a:txBody>
                    <a:bodyPr/>
                    <a:lstStyle/>
                    <a:p>
                      <a:endParaRPr lang="de-DE"/>
                    </a:p>
                  </a:txBody>
                  <a:tcPr/>
                </a:tc>
                <a:tc>
                  <a:txBody>
                    <a:bodyPr/>
                    <a:lstStyle/>
                    <a:p>
                      <a:endParaRPr lang="de-DE"/>
                    </a:p>
                  </a:txBody>
                  <a:tcPr/>
                </a:tc>
                <a:tc>
                  <a:txBody>
                    <a:bodyPr/>
                    <a:lstStyle/>
                    <a:p>
                      <a:endParaRPr lang="de-DE" dirty="0"/>
                    </a:p>
                  </a:txBody>
                  <a:tcPr/>
                </a:tc>
                <a:extLst>
                  <a:ext uri="{0D108BD9-81ED-4DB2-BD59-A6C34878D82A}">
                    <a16:rowId xmlns:a16="http://schemas.microsoft.com/office/drawing/2014/main" val="1443469390"/>
                  </a:ext>
                </a:extLst>
              </a:tr>
              <a:tr h="386712">
                <a:tc>
                  <a:txBody>
                    <a:bodyPr/>
                    <a:lstStyle/>
                    <a:p>
                      <a:endParaRPr lang="de-DE" b="1" dirty="0"/>
                    </a:p>
                  </a:txBody>
                  <a:tcPr>
                    <a:lnB w="12700" cap="flat" cmpd="sng" algn="ctr">
                      <a:noFill/>
                      <a:prstDash val="solid"/>
                      <a:round/>
                      <a:headEnd type="none" w="med" len="med"/>
                      <a:tailEnd type="none" w="med" len="med"/>
                    </a:lnB>
                    <a:solidFill>
                      <a:schemeClr val="bg1">
                        <a:lumMod val="75000"/>
                      </a:schemeClr>
                    </a:solidFill>
                  </a:tcPr>
                </a:tc>
                <a:tc>
                  <a:txBody>
                    <a:bodyPr/>
                    <a:lstStyle/>
                    <a:p>
                      <a:r>
                        <a:rPr lang="de-DE" b="1" dirty="0"/>
                        <a:t>10 Uhr</a:t>
                      </a:r>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953165779"/>
                  </a:ext>
                </a:extLst>
              </a:tr>
              <a:tr h="386712">
                <a:tc>
                  <a:txBody>
                    <a:bodyPr/>
                    <a:lstStyle/>
                    <a:p>
                      <a:endParaRPr lang="de-DE" b="1"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de-DE" b="1" dirty="0"/>
                        <a:t>11 Uhr</a:t>
                      </a:r>
                    </a:p>
                  </a:txBody>
                  <a:tcPr/>
                </a:tc>
                <a:tc>
                  <a:txBody>
                    <a:bodyPr/>
                    <a:lstStyle/>
                    <a:p>
                      <a:endParaRPr lang="de-DE" dirty="0"/>
                    </a:p>
                  </a:txBody>
                  <a:tcPr/>
                </a:tc>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1294371051"/>
                  </a:ext>
                </a:extLst>
              </a:tr>
              <a:tr h="386712">
                <a:tc>
                  <a:txBody>
                    <a:bodyPr/>
                    <a:lstStyle/>
                    <a:p>
                      <a:endParaRPr lang="de-DE" b="1" dirty="0"/>
                    </a:p>
                  </a:txBody>
                  <a:tcPr>
                    <a:lnB w="12700" cap="flat" cmpd="sng" algn="ctr">
                      <a:noFill/>
                      <a:prstDash val="solid"/>
                      <a:round/>
                      <a:headEnd type="none" w="med" len="med"/>
                      <a:tailEnd type="none" w="med" len="med"/>
                    </a:lnB>
                    <a:solidFill>
                      <a:schemeClr val="bg1">
                        <a:lumMod val="75000"/>
                      </a:schemeClr>
                    </a:solidFill>
                  </a:tcPr>
                </a:tc>
                <a:tc>
                  <a:txBody>
                    <a:bodyPr/>
                    <a:lstStyle/>
                    <a:p>
                      <a:r>
                        <a:rPr lang="de-DE" b="1" dirty="0"/>
                        <a:t>12 Uhr</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591252515"/>
                  </a:ext>
                </a:extLst>
              </a:tr>
              <a:tr h="386712">
                <a:tc>
                  <a:txBody>
                    <a:bodyPr/>
                    <a:lstStyle/>
                    <a:p>
                      <a:endParaRPr lang="de-DE" b="1"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de-DE" b="1" dirty="0"/>
                        <a:t>13 Uhr</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3025937437"/>
                  </a:ext>
                </a:extLst>
              </a:tr>
              <a:tr h="386712">
                <a:tc>
                  <a:txBody>
                    <a:bodyPr/>
                    <a:lstStyle/>
                    <a:p>
                      <a:endParaRPr lang="de-DE" b="1" dirty="0"/>
                    </a:p>
                  </a:txBody>
                  <a:tcPr>
                    <a:lnB w="12700" cap="flat" cmpd="sng" algn="ctr">
                      <a:noFill/>
                      <a:prstDash val="solid"/>
                      <a:round/>
                      <a:headEnd type="none" w="med" len="med"/>
                      <a:tailEnd type="none" w="med" len="med"/>
                    </a:lnB>
                    <a:solidFill>
                      <a:schemeClr val="bg1">
                        <a:lumMod val="75000"/>
                      </a:schemeClr>
                    </a:solidFill>
                  </a:tcPr>
                </a:tc>
                <a:tc>
                  <a:txBody>
                    <a:bodyPr/>
                    <a:lstStyle/>
                    <a:p>
                      <a:r>
                        <a:rPr lang="de-DE" b="1" dirty="0"/>
                        <a:t>14 Uhr</a:t>
                      </a:r>
                    </a:p>
                  </a:txBody>
                  <a:tcPr/>
                </a:tc>
                <a:tc>
                  <a:txBody>
                    <a:bodyPr/>
                    <a:lstStyle/>
                    <a:p>
                      <a:endParaRPr lang="de-DE" dirty="0"/>
                    </a:p>
                  </a:txBody>
                  <a:tcPr/>
                </a:tc>
                <a:tc>
                  <a:txBody>
                    <a:bodyPr/>
                    <a:lstStyle/>
                    <a:p>
                      <a:endParaRPr lang="de-DE"/>
                    </a:p>
                  </a:txBody>
                  <a:tcPr/>
                </a:tc>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4083491594"/>
                  </a:ext>
                </a:extLst>
              </a:tr>
              <a:tr h="386712">
                <a:tc>
                  <a:txBody>
                    <a:bodyPr/>
                    <a:lstStyle/>
                    <a:p>
                      <a:endParaRPr lang="de-DE" b="1"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de-DE" b="1" dirty="0"/>
                        <a:t>15 Uhr</a:t>
                      </a:r>
                    </a:p>
                  </a:txBody>
                  <a:tcPr/>
                </a:tc>
                <a:tc>
                  <a:txBody>
                    <a:bodyPr/>
                    <a:lstStyle/>
                    <a:p>
                      <a:endParaRPr lang="de-DE"/>
                    </a:p>
                  </a:txBody>
                  <a:tcPr/>
                </a:tc>
                <a:tc>
                  <a:txBody>
                    <a:bodyPr/>
                    <a:lstStyle/>
                    <a:p>
                      <a:endParaRPr lang="de-DE"/>
                    </a:p>
                  </a:txBody>
                  <a:tcPr/>
                </a:tc>
                <a:tc>
                  <a:txBody>
                    <a:bodyPr/>
                    <a:lstStyle/>
                    <a:p>
                      <a:endParaRPr lang="de-DE"/>
                    </a:p>
                  </a:txBody>
                  <a:tcPr/>
                </a:tc>
                <a:tc>
                  <a:txBody>
                    <a:bodyPr/>
                    <a:lstStyle/>
                    <a:p>
                      <a:endParaRPr lang="de-DE" dirty="0"/>
                    </a:p>
                  </a:txBody>
                  <a:tcPr/>
                </a:tc>
                <a:tc>
                  <a:txBody>
                    <a:bodyPr/>
                    <a:lstStyle/>
                    <a:p>
                      <a:endParaRPr lang="de-DE"/>
                    </a:p>
                  </a:txBody>
                  <a:tcPr/>
                </a:tc>
                <a:extLst>
                  <a:ext uri="{0D108BD9-81ED-4DB2-BD59-A6C34878D82A}">
                    <a16:rowId xmlns:a16="http://schemas.microsoft.com/office/drawing/2014/main" val="3722031444"/>
                  </a:ext>
                </a:extLst>
              </a:tr>
              <a:tr h="517111">
                <a:tc>
                  <a:txBody>
                    <a:bodyPr/>
                    <a:lstStyle/>
                    <a:p>
                      <a:endParaRPr lang="de-DE" b="1" dirty="0"/>
                    </a:p>
                  </a:txBody>
                  <a:tcPr>
                    <a:lnB w="12700" cap="flat" cmpd="sng" algn="ctr">
                      <a:noFill/>
                      <a:prstDash val="solid"/>
                      <a:round/>
                      <a:headEnd type="none" w="med" len="med"/>
                      <a:tailEnd type="none" w="med" len="med"/>
                    </a:lnB>
                    <a:solidFill>
                      <a:schemeClr val="bg1">
                        <a:lumMod val="75000"/>
                      </a:schemeClr>
                    </a:solidFill>
                  </a:tcPr>
                </a:tc>
                <a:tc>
                  <a:txBody>
                    <a:bodyPr/>
                    <a:lstStyle/>
                    <a:p>
                      <a:r>
                        <a:rPr lang="de-DE" b="1" dirty="0"/>
                        <a:t>16 Uhr</a:t>
                      </a:r>
                    </a:p>
                  </a:txBody>
                  <a:tcPr/>
                </a:tc>
                <a:tc>
                  <a:txBody>
                    <a:bodyPr/>
                    <a:lstStyle/>
                    <a:p>
                      <a:endParaRPr lang="de-DE" dirty="0"/>
                    </a:p>
                  </a:txBody>
                  <a:tcPr/>
                </a:tc>
                <a:tc>
                  <a:txBody>
                    <a:bodyPr/>
                    <a:lstStyle/>
                    <a:p>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Fortbildung</a:t>
                      </a:r>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3718416525"/>
                  </a:ext>
                </a:extLst>
              </a:tr>
              <a:tr h="386712">
                <a:tc>
                  <a:txBody>
                    <a:bodyPr/>
                    <a:lstStyle/>
                    <a:p>
                      <a:endParaRPr lang="de-DE" b="1" dirty="0"/>
                    </a:p>
                  </a:txBody>
                  <a:tcPr>
                    <a:lnT w="12700" cap="flat" cmpd="sng" algn="ctr">
                      <a:noFill/>
                      <a:prstDash val="solid"/>
                      <a:round/>
                      <a:headEnd type="none" w="med" len="med"/>
                      <a:tailEnd type="none" w="med" len="med"/>
                    </a:lnT>
                    <a:solidFill>
                      <a:schemeClr val="bg1">
                        <a:lumMod val="75000"/>
                      </a:schemeClr>
                    </a:solidFill>
                  </a:tcPr>
                </a:tc>
                <a:tc>
                  <a:txBody>
                    <a:bodyPr/>
                    <a:lstStyle/>
                    <a:p>
                      <a:r>
                        <a:rPr lang="de-DE" b="1" dirty="0"/>
                        <a:t>17 Uhr</a:t>
                      </a:r>
                    </a:p>
                  </a:txBody>
                  <a:tcPr/>
                </a:tc>
                <a:tc>
                  <a:txBody>
                    <a:bodyPr/>
                    <a:lstStyle/>
                    <a:p>
                      <a:endParaRPr lang="de-DE" dirty="0"/>
                    </a:p>
                  </a:txBody>
                  <a:tcPr/>
                </a:tc>
                <a:tc>
                  <a:txBody>
                    <a:bodyPr/>
                    <a:lstStyle/>
                    <a:p>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Fortbildung</a:t>
                      </a:r>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575051994"/>
                  </a:ext>
                </a:extLst>
              </a:tr>
            </a:tbl>
          </a:graphicData>
        </a:graphic>
      </p:graphicFrame>
      <p:pic>
        <p:nvPicPr>
          <p:cNvPr id="53" name="Grafik 52" descr="Benutzer mit einfarbiger Füllung">
            <a:extLst>
              <a:ext uri="{FF2B5EF4-FFF2-40B4-BE49-F238E27FC236}">
                <a16:creationId xmlns:a16="http://schemas.microsoft.com/office/drawing/2014/main" id="{C56985B2-BF6B-2DEC-19EE-E7F3D5D4A3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74830" y="1681482"/>
            <a:ext cx="914400" cy="914400"/>
          </a:xfrm>
          <a:prstGeom prst="rect">
            <a:avLst/>
          </a:prstGeom>
        </p:spPr>
      </p:pic>
      <p:pic>
        <p:nvPicPr>
          <p:cNvPr id="54" name="Grafik 53" descr="Chat mit einfarbiger Füllung">
            <a:extLst>
              <a:ext uri="{FF2B5EF4-FFF2-40B4-BE49-F238E27FC236}">
                <a16:creationId xmlns:a16="http://schemas.microsoft.com/office/drawing/2014/main" id="{57CAB2D0-4134-4A46-9D7D-CDB84E83B1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380254" y="2505073"/>
            <a:ext cx="914400" cy="914400"/>
          </a:xfrm>
          <a:prstGeom prst="rect">
            <a:avLst/>
          </a:prstGeom>
        </p:spPr>
      </p:pic>
      <p:pic>
        <p:nvPicPr>
          <p:cNvPr id="55" name="Grafik 54" descr="Receiver mit einfarbiger Füllung">
            <a:extLst>
              <a:ext uri="{FF2B5EF4-FFF2-40B4-BE49-F238E27FC236}">
                <a16:creationId xmlns:a16="http://schemas.microsoft.com/office/drawing/2014/main" id="{9A92891A-69EB-204E-0ED7-C253529A661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11481" y="3297932"/>
            <a:ext cx="635799" cy="635799"/>
          </a:xfrm>
          <a:prstGeom prst="rect">
            <a:avLst/>
          </a:prstGeom>
        </p:spPr>
      </p:pic>
      <p:pic>
        <p:nvPicPr>
          <p:cNvPr id="56" name="Grafik 55" descr="Onlinebesprechung mit einfarbiger Füllung">
            <a:extLst>
              <a:ext uri="{FF2B5EF4-FFF2-40B4-BE49-F238E27FC236}">
                <a16:creationId xmlns:a16="http://schemas.microsoft.com/office/drawing/2014/main" id="{EB847DAA-8B86-F168-9F25-D1A40492D9E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361215" y="3973223"/>
            <a:ext cx="914400" cy="914400"/>
          </a:xfrm>
          <a:prstGeom prst="rect">
            <a:avLst/>
          </a:prstGeom>
        </p:spPr>
      </p:pic>
      <p:pic>
        <p:nvPicPr>
          <p:cNvPr id="57" name="Grafik 56" descr="Ordner mit einfarbiger Füllung">
            <a:extLst>
              <a:ext uri="{FF2B5EF4-FFF2-40B4-BE49-F238E27FC236}">
                <a16:creationId xmlns:a16="http://schemas.microsoft.com/office/drawing/2014/main" id="{1C68C5B8-C5C1-51B4-DB1D-B195F4C76BE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364388" y="4753554"/>
            <a:ext cx="867913" cy="867913"/>
          </a:xfrm>
          <a:prstGeom prst="rect">
            <a:avLst/>
          </a:prstGeom>
        </p:spPr>
      </p:pic>
      <p:sp>
        <p:nvSpPr>
          <p:cNvPr id="3" name="Textfeld 2">
            <a:extLst>
              <a:ext uri="{FF2B5EF4-FFF2-40B4-BE49-F238E27FC236}">
                <a16:creationId xmlns:a16="http://schemas.microsoft.com/office/drawing/2014/main" id="{957D55D1-16EB-7EB9-9B38-CDCB5A5C2894}"/>
              </a:ext>
            </a:extLst>
          </p:cNvPr>
          <p:cNvSpPr txBox="1"/>
          <p:nvPr/>
        </p:nvSpPr>
        <p:spPr>
          <a:xfrm>
            <a:off x="2036597" y="734298"/>
            <a:ext cx="1656624" cy="369332"/>
          </a:xfrm>
          <a:prstGeom prst="rect">
            <a:avLst/>
          </a:prstGeom>
          <a:noFill/>
        </p:spPr>
        <p:txBody>
          <a:bodyPr wrap="square" rtlCol="0">
            <a:spAutoFit/>
          </a:bodyPr>
          <a:lstStyle/>
          <a:p>
            <a:r>
              <a:rPr lang="de-DE" b="1" dirty="0"/>
              <a:t>Studio</a:t>
            </a:r>
          </a:p>
        </p:txBody>
      </p:sp>
      <p:pic>
        <p:nvPicPr>
          <p:cNvPr id="12" name="Grafik 11" descr="Kurzhantel mit einfarbiger Füllung">
            <a:extLst>
              <a:ext uri="{FF2B5EF4-FFF2-40B4-BE49-F238E27FC236}">
                <a16:creationId xmlns:a16="http://schemas.microsoft.com/office/drawing/2014/main" id="{F5DFEAFC-9897-A69E-DEEE-56EF90148A1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600645" y="740828"/>
            <a:ext cx="371075" cy="371075"/>
          </a:xfrm>
          <a:prstGeom prst="rect">
            <a:avLst/>
          </a:prstGeom>
        </p:spPr>
      </p:pic>
      <p:pic>
        <p:nvPicPr>
          <p:cNvPr id="26" name="Grafik 25" descr="Monatskalender mit einfarbiger Füllung">
            <a:extLst>
              <a:ext uri="{FF2B5EF4-FFF2-40B4-BE49-F238E27FC236}">
                <a16:creationId xmlns:a16="http://schemas.microsoft.com/office/drawing/2014/main" id="{E3A7A623-2E53-7709-B367-2ECF98C31223}"/>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03932" y="1118784"/>
            <a:ext cx="569915" cy="569915"/>
          </a:xfrm>
          <a:prstGeom prst="rect">
            <a:avLst/>
          </a:prstGeom>
        </p:spPr>
      </p:pic>
      <p:sp>
        <p:nvSpPr>
          <p:cNvPr id="27" name="Textfeld 26">
            <a:extLst>
              <a:ext uri="{FF2B5EF4-FFF2-40B4-BE49-F238E27FC236}">
                <a16:creationId xmlns:a16="http://schemas.microsoft.com/office/drawing/2014/main" id="{0B0888D6-453E-9FA2-2D16-9CBC3B4C3444}"/>
              </a:ext>
            </a:extLst>
          </p:cNvPr>
          <p:cNvSpPr txBox="1"/>
          <p:nvPr/>
        </p:nvSpPr>
        <p:spPr>
          <a:xfrm>
            <a:off x="1966455" y="1207404"/>
            <a:ext cx="1080972" cy="369332"/>
          </a:xfrm>
          <a:prstGeom prst="rect">
            <a:avLst/>
          </a:prstGeom>
          <a:noFill/>
        </p:spPr>
        <p:txBody>
          <a:bodyPr wrap="square" rtlCol="0">
            <a:spAutoFit/>
          </a:bodyPr>
          <a:lstStyle/>
          <a:p>
            <a:r>
              <a:rPr lang="de-DE" dirty="0"/>
              <a:t>Kalender</a:t>
            </a:r>
          </a:p>
        </p:txBody>
      </p:sp>
      <p:sp>
        <p:nvSpPr>
          <p:cNvPr id="29" name="Textfeld 28">
            <a:extLst>
              <a:ext uri="{FF2B5EF4-FFF2-40B4-BE49-F238E27FC236}">
                <a16:creationId xmlns:a16="http://schemas.microsoft.com/office/drawing/2014/main" id="{79917078-5BDA-644A-4245-934226DF0B73}"/>
              </a:ext>
            </a:extLst>
          </p:cNvPr>
          <p:cNvSpPr txBox="1"/>
          <p:nvPr/>
        </p:nvSpPr>
        <p:spPr>
          <a:xfrm>
            <a:off x="3182112" y="2133600"/>
            <a:ext cx="1621536" cy="371473"/>
          </a:xfrm>
          <a:prstGeom prst="rect">
            <a:avLst/>
          </a:prstGeom>
          <a:noFill/>
        </p:spPr>
        <p:txBody>
          <a:bodyPr wrap="square" rtlCol="0">
            <a:spAutoFit/>
          </a:bodyPr>
          <a:lstStyle/>
          <a:p>
            <a:pPr algn="ctr"/>
            <a:r>
              <a:rPr lang="de-DE" dirty="0"/>
              <a:t>MEETING</a:t>
            </a:r>
          </a:p>
        </p:txBody>
      </p:sp>
    </p:spTree>
    <p:extLst>
      <p:ext uri="{BB962C8B-B14F-4D97-AF65-F5344CB8AC3E}">
        <p14:creationId xmlns:p14="http://schemas.microsoft.com/office/powerpoint/2010/main" val="498292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5000">
        <p159:morph option="byObject"/>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29">
                                            <p:txEl>
                                              <p:pRg st="0" end="0"/>
                                            </p:txEl>
                                          </p:spTgt>
                                        </p:tgtEl>
                                      </p:cBhvr>
                                      <p:by x="150000" y="150000"/>
                                    </p:animScale>
                                  </p:childTnLst>
                                </p:cTn>
                              </p:par>
                            </p:childTnLst>
                          </p:cTn>
                        </p:par>
                        <p:par>
                          <p:cTn id="7" fill="hold">
                            <p:stCondLst>
                              <p:cond delay="2000"/>
                            </p:stCondLst>
                            <p:childTnLst>
                              <p:par>
                                <p:cTn id="8" presetID="26" presetClass="emph" presetSubtype="0" fill="hold" nodeType="afterEffect">
                                  <p:stCondLst>
                                    <p:cond delay="0"/>
                                  </p:stCondLst>
                                  <p:childTnLst>
                                    <p:animEffect transition="out" filter="fade">
                                      <p:cBhvr>
                                        <p:cTn id="9" dur="2000" tmFilter="0, 0; .2, .5; .8, .5; 1, 0"/>
                                        <p:tgtEl>
                                          <p:spTgt spid="56"/>
                                        </p:tgtEl>
                                      </p:cBhvr>
                                    </p:animEffect>
                                    <p:animScale>
                                      <p:cBhvr>
                                        <p:cTn id="10" dur="1000" autoRev="1" fill="hold"/>
                                        <p:tgtEl>
                                          <p:spTgt spid="5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uppieren 50">
            <a:extLst>
              <a:ext uri="{FF2B5EF4-FFF2-40B4-BE49-F238E27FC236}">
                <a16:creationId xmlns:a16="http://schemas.microsoft.com/office/drawing/2014/main" id="{33BA34B0-C0A1-8FC6-781B-EE75A6E12561}"/>
              </a:ext>
            </a:extLst>
          </p:cNvPr>
          <p:cNvGrpSpPr/>
          <p:nvPr/>
        </p:nvGrpSpPr>
        <p:grpSpPr>
          <a:xfrm>
            <a:off x="251392" y="279052"/>
            <a:ext cx="12030592" cy="6578948"/>
            <a:chOff x="97219" y="271340"/>
            <a:chExt cx="12030592" cy="6578948"/>
          </a:xfrm>
        </p:grpSpPr>
        <p:grpSp>
          <p:nvGrpSpPr>
            <p:cNvPr id="53" name="Gruppieren 52">
              <a:extLst>
                <a:ext uri="{FF2B5EF4-FFF2-40B4-BE49-F238E27FC236}">
                  <a16:creationId xmlns:a16="http://schemas.microsoft.com/office/drawing/2014/main" id="{E010B049-07A0-0D97-41D4-1C010154522F}"/>
                </a:ext>
              </a:extLst>
            </p:cNvPr>
            <p:cNvGrpSpPr/>
            <p:nvPr/>
          </p:nvGrpSpPr>
          <p:grpSpPr>
            <a:xfrm>
              <a:off x="333102" y="271340"/>
              <a:ext cx="11508377" cy="5887184"/>
              <a:chOff x="333102" y="271340"/>
              <a:chExt cx="11508377" cy="5887184"/>
            </a:xfrm>
          </p:grpSpPr>
          <p:grpSp>
            <p:nvGrpSpPr>
              <p:cNvPr id="60" name="Gruppieren 59">
                <a:extLst>
                  <a:ext uri="{FF2B5EF4-FFF2-40B4-BE49-F238E27FC236}">
                    <a16:creationId xmlns:a16="http://schemas.microsoft.com/office/drawing/2014/main" id="{88EF5713-18C0-4F62-4215-564501E50AD7}"/>
                  </a:ext>
                </a:extLst>
              </p:cNvPr>
              <p:cNvGrpSpPr/>
              <p:nvPr/>
            </p:nvGrpSpPr>
            <p:grpSpPr>
              <a:xfrm>
                <a:off x="333102" y="271340"/>
                <a:ext cx="11508377" cy="5887184"/>
                <a:chOff x="374468" y="256663"/>
                <a:chExt cx="11508377" cy="5758844"/>
              </a:xfrm>
            </p:grpSpPr>
            <p:sp>
              <p:nvSpPr>
                <p:cNvPr id="75" name="Rechteck: abgerundete Ecken 5">
                  <a:extLst>
                    <a:ext uri="{FF2B5EF4-FFF2-40B4-BE49-F238E27FC236}">
                      <a16:creationId xmlns:a16="http://schemas.microsoft.com/office/drawing/2014/main" id="{6B84EAAF-52A3-2F66-F824-789BC1B5DC0A}"/>
                    </a:ext>
                  </a:extLst>
                </p:cNvPr>
                <p:cNvSpPr/>
                <p:nvPr/>
              </p:nvSpPr>
              <p:spPr>
                <a:xfrm>
                  <a:off x="374468" y="256663"/>
                  <a:ext cx="11508377" cy="5758844"/>
                </a:xfrm>
                <a:prstGeom prst="roundRect">
                  <a:avLst/>
                </a:prstGeom>
                <a:solidFill>
                  <a:schemeClr val="bg1">
                    <a:lumMod val="8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6" name="Rechteck: abgerundete Ecken 15">
                  <a:extLst>
                    <a:ext uri="{FF2B5EF4-FFF2-40B4-BE49-F238E27FC236}">
                      <a16:creationId xmlns:a16="http://schemas.microsoft.com/office/drawing/2014/main" id="{F9B3DF1F-51DB-F5F2-AC64-DF88C1CECA9F}"/>
                    </a:ext>
                  </a:extLst>
                </p:cNvPr>
                <p:cNvSpPr/>
                <p:nvPr/>
              </p:nvSpPr>
              <p:spPr>
                <a:xfrm>
                  <a:off x="505096" y="565178"/>
                  <a:ext cx="11212287" cy="5130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6E6E6"/>
                    </a:solidFill>
                  </a:endParaRPr>
                </a:p>
              </p:txBody>
            </p:sp>
          </p:grpSp>
          <p:sp>
            <p:nvSpPr>
              <p:cNvPr id="61" name="Rechteck: abgerundete Ecken 6">
                <a:extLst>
                  <a:ext uri="{FF2B5EF4-FFF2-40B4-BE49-F238E27FC236}">
                    <a16:creationId xmlns:a16="http://schemas.microsoft.com/office/drawing/2014/main" id="{10BD07A8-D4E4-D83E-FA85-97BC2E987621}"/>
                  </a:ext>
                </a:extLst>
              </p:cNvPr>
              <p:cNvSpPr/>
              <p:nvPr/>
            </p:nvSpPr>
            <p:spPr>
              <a:xfrm>
                <a:off x="445860" y="547238"/>
                <a:ext cx="11316785" cy="53995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62" name="Gruppieren 61">
                <a:extLst>
                  <a:ext uri="{FF2B5EF4-FFF2-40B4-BE49-F238E27FC236}">
                    <a16:creationId xmlns:a16="http://schemas.microsoft.com/office/drawing/2014/main" id="{E48B6F3C-5F93-F70C-E3E1-362024146759}"/>
                  </a:ext>
                </a:extLst>
              </p:cNvPr>
              <p:cNvGrpSpPr/>
              <p:nvPr/>
            </p:nvGrpSpPr>
            <p:grpSpPr>
              <a:xfrm>
                <a:off x="733309" y="644994"/>
                <a:ext cx="10698759" cy="5146636"/>
                <a:chOff x="628843" y="709207"/>
                <a:chExt cx="10924912" cy="5883748"/>
              </a:xfrm>
            </p:grpSpPr>
            <p:grpSp>
              <p:nvGrpSpPr>
                <p:cNvPr id="63" name="Gruppieren 62">
                  <a:extLst>
                    <a:ext uri="{FF2B5EF4-FFF2-40B4-BE49-F238E27FC236}">
                      <a16:creationId xmlns:a16="http://schemas.microsoft.com/office/drawing/2014/main" id="{4911C1D9-8FEC-EB1A-60D5-D94C2B4CA4E2}"/>
                    </a:ext>
                  </a:extLst>
                </p:cNvPr>
                <p:cNvGrpSpPr/>
                <p:nvPr/>
              </p:nvGrpSpPr>
              <p:grpSpPr>
                <a:xfrm>
                  <a:off x="628843" y="709207"/>
                  <a:ext cx="10924912" cy="2964201"/>
                  <a:chOff x="774800" y="577235"/>
                  <a:chExt cx="10662971" cy="2944308"/>
                </a:xfrm>
              </p:grpSpPr>
              <p:sp>
                <p:nvSpPr>
                  <p:cNvPr id="70" name="Rechteck: diagonal liegende Ecken abgerundet 13">
                    <a:extLst>
                      <a:ext uri="{FF2B5EF4-FFF2-40B4-BE49-F238E27FC236}">
                        <a16:creationId xmlns:a16="http://schemas.microsoft.com/office/drawing/2014/main" id="{A2A3D49C-BC4A-7E31-625A-C798494E5E9F}"/>
                      </a:ext>
                    </a:extLst>
                  </p:cNvPr>
                  <p:cNvSpPr/>
                  <p:nvPr/>
                </p:nvSpPr>
                <p:spPr>
                  <a:xfrm flipH="1">
                    <a:off x="7703540" y="577237"/>
                    <a:ext cx="3734231" cy="294430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71" name="Gruppieren 70">
                    <a:extLst>
                      <a:ext uri="{FF2B5EF4-FFF2-40B4-BE49-F238E27FC236}">
                        <a16:creationId xmlns:a16="http://schemas.microsoft.com/office/drawing/2014/main" id="{3F72B75F-D23E-936C-FDDB-8833848E1AE7}"/>
                      </a:ext>
                    </a:extLst>
                  </p:cNvPr>
                  <p:cNvGrpSpPr/>
                  <p:nvPr/>
                </p:nvGrpSpPr>
                <p:grpSpPr>
                  <a:xfrm>
                    <a:off x="774800" y="577235"/>
                    <a:ext cx="7272395" cy="2944308"/>
                    <a:chOff x="4273258" y="854442"/>
                    <a:chExt cx="6951491" cy="2599481"/>
                  </a:xfrm>
                </p:grpSpPr>
                <p:sp>
                  <p:nvSpPr>
                    <p:cNvPr id="72" name="Rechteck: diagonal liegende Ecken abgerundet 9">
                      <a:extLst>
                        <a:ext uri="{FF2B5EF4-FFF2-40B4-BE49-F238E27FC236}">
                          <a16:creationId xmlns:a16="http://schemas.microsoft.com/office/drawing/2014/main" id="{2E23CC14-E64B-5D76-4232-4E3AD26061BE}"/>
                        </a:ext>
                      </a:extLst>
                    </p:cNvPr>
                    <p:cNvSpPr/>
                    <p:nvPr/>
                  </p:nvSpPr>
                  <p:spPr>
                    <a:xfrm>
                      <a:off x="4273258" y="854444"/>
                      <a:ext cx="3783959" cy="259947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Rechteck 73">
                      <a:extLst>
                        <a:ext uri="{FF2B5EF4-FFF2-40B4-BE49-F238E27FC236}">
                          <a16:creationId xmlns:a16="http://schemas.microsoft.com/office/drawing/2014/main" id="{9C40C759-AFD9-940F-F202-DA5A5547F6A0}"/>
                        </a:ext>
                      </a:extLst>
                    </p:cNvPr>
                    <p:cNvSpPr/>
                    <p:nvPr/>
                  </p:nvSpPr>
                  <p:spPr>
                    <a:xfrm>
                      <a:off x="7699965" y="854442"/>
                      <a:ext cx="3524784" cy="2599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nvGrpSpPr>
                <p:cNvPr id="64" name="Gruppieren 63">
                  <a:extLst>
                    <a:ext uri="{FF2B5EF4-FFF2-40B4-BE49-F238E27FC236}">
                      <a16:creationId xmlns:a16="http://schemas.microsoft.com/office/drawing/2014/main" id="{8245EB8A-EE0C-7CA4-4992-15838255D6F2}"/>
                    </a:ext>
                  </a:extLst>
                </p:cNvPr>
                <p:cNvGrpSpPr/>
                <p:nvPr/>
              </p:nvGrpSpPr>
              <p:grpSpPr>
                <a:xfrm rot="10800000">
                  <a:off x="628844" y="3628754"/>
                  <a:ext cx="10922951" cy="2964201"/>
                  <a:chOff x="785854" y="136055"/>
                  <a:chExt cx="10631349" cy="2944308"/>
                </a:xfrm>
              </p:grpSpPr>
              <p:sp>
                <p:nvSpPr>
                  <p:cNvPr id="65" name="Rechteck: diagonal liegende Ecken abgerundet 18">
                    <a:extLst>
                      <a:ext uri="{FF2B5EF4-FFF2-40B4-BE49-F238E27FC236}">
                        <a16:creationId xmlns:a16="http://schemas.microsoft.com/office/drawing/2014/main" id="{8013B00E-D194-7272-CE37-C10F63BAA8EF}"/>
                      </a:ext>
                    </a:extLst>
                  </p:cNvPr>
                  <p:cNvSpPr/>
                  <p:nvPr/>
                </p:nvSpPr>
                <p:spPr>
                  <a:xfrm flipH="1">
                    <a:off x="7469592" y="136055"/>
                    <a:ext cx="3947611" cy="294430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66" name="Gruppieren 65">
                    <a:extLst>
                      <a:ext uri="{FF2B5EF4-FFF2-40B4-BE49-F238E27FC236}">
                        <a16:creationId xmlns:a16="http://schemas.microsoft.com/office/drawing/2014/main" id="{89D82262-190B-71D9-6DDE-51A0E2868F1E}"/>
                      </a:ext>
                    </a:extLst>
                  </p:cNvPr>
                  <p:cNvGrpSpPr/>
                  <p:nvPr/>
                </p:nvGrpSpPr>
                <p:grpSpPr>
                  <a:xfrm>
                    <a:off x="785854" y="136056"/>
                    <a:ext cx="7056446" cy="2944307"/>
                    <a:chOff x="4283824" y="464933"/>
                    <a:chExt cx="6745070" cy="2599479"/>
                  </a:xfrm>
                </p:grpSpPr>
                <p:sp>
                  <p:nvSpPr>
                    <p:cNvPr id="67" name="Rechteck: diagonal liegende Ecken abgerundet 20">
                      <a:extLst>
                        <a:ext uri="{FF2B5EF4-FFF2-40B4-BE49-F238E27FC236}">
                          <a16:creationId xmlns:a16="http://schemas.microsoft.com/office/drawing/2014/main" id="{F4815517-89F4-4A55-3C9D-7835DD821AC3}"/>
                        </a:ext>
                      </a:extLst>
                    </p:cNvPr>
                    <p:cNvSpPr/>
                    <p:nvPr/>
                  </p:nvSpPr>
                  <p:spPr>
                    <a:xfrm>
                      <a:off x="4283824" y="464934"/>
                      <a:ext cx="3800374" cy="259947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9" name="Rechteck 68">
                      <a:extLst>
                        <a:ext uri="{FF2B5EF4-FFF2-40B4-BE49-F238E27FC236}">
                          <a16:creationId xmlns:a16="http://schemas.microsoft.com/office/drawing/2014/main" id="{2137DC0A-5A06-B40D-4583-CBEA8F363768}"/>
                        </a:ext>
                      </a:extLst>
                    </p:cNvPr>
                    <p:cNvSpPr/>
                    <p:nvPr/>
                  </p:nvSpPr>
                  <p:spPr>
                    <a:xfrm>
                      <a:off x="7513933" y="464933"/>
                      <a:ext cx="3514961" cy="2599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grpSp>
        <p:sp>
          <p:nvSpPr>
            <p:cNvPr id="54" name="Bogen 53">
              <a:extLst>
                <a:ext uri="{FF2B5EF4-FFF2-40B4-BE49-F238E27FC236}">
                  <a16:creationId xmlns:a16="http://schemas.microsoft.com/office/drawing/2014/main" id="{4A49FAA3-EEA9-FC7E-D0F4-AC558FE92295}"/>
                </a:ext>
              </a:extLst>
            </p:cNvPr>
            <p:cNvSpPr/>
            <p:nvPr/>
          </p:nvSpPr>
          <p:spPr>
            <a:xfrm rot="10800000">
              <a:off x="121010" y="5495816"/>
              <a:ext cx="1499181" cy="1325416"/>
            </a:xfrm>
            <a:prstGeom prst="arc">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cxnSp>
          <p:nvCxnSpPr>
            <p:cNvPr id="55" name="Gerade Verbindung 54">
              <a:extLst>
                <a:ext uri="{FF2B5EF4-FFF2-40B4-BE49-F238E27FC236}">
                  <a16:creationId xmlns:a16="http://schemas.microsoft.com/office/drawing/2014/main" id="{4AEAE14F-B5AF-A76E-726A-322EF3B349C8}"/>
                </a:ext>
              </a:extLst>
            </p:cNvPr>
            <p:cNvCxnSpPr>
              <a:cxnSpLocks/>
            </p:cNvCxnSpPr>
            <p:nvPr/>
          </p:nvCxnSpPr>
          <p:spPr>
            <a:xfrm>
              <a:off x="97219" y="6188728"/>
              <a:ext cx="12030592" cy="11510"/>
            </a:xfrm>
            <a:prstGeom prst="line">
              <a:avLst/>
            </a:prstGeom>
            <a:ln w="76200"/>
          </p:spPr>
          <p:style>
            <a:lnRef idx="1">
              <a:schemeClr val="dk1"/>
            </a:lnRef>
            <a:fillRef idx="0">
              <a:schemeClr val="dk1"/>
            </a:fillRef>
            <a:effectRef idx="0">
              <a:schemeClr val="dk1"/>
            </a:effectRef>
            <a:fontRef idx="minor">
              <a:schemeClr val="tx1"/>
            </a:fontRef>
          </p:style>
        </p:cxnSp>
        <p:sp>
          <p:nvSpPr>
            <p:cNvPr id="56" name="Rechteck 55">
              <a:extLst>
                <a:ext uri="{FF2B5EF4-FFF2-40B4-BE49-F238E27FC236}">
                  <a16:creationId xmlns:a16="http://schemas.microsoft.com/office/drawing/2014/main" id="{1221C116-C697-C166-C187-E6D3223E2501}"/>
                </a:ext>
              </a:extLst>
            </p:cNvPr>
            <p:cNvSpPr/>
            <p:nvPr/>
          </p:nvSpPr>
          <p:spPr>
            <a:xfrm>
              <a:off x="870599" y="6228799"/>
              <a:ext cx="10561471" cy="57205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Eckige Klammer links 56">
              <a:extLst>
                <a:ext uri="{FF2B5EF4-FFF2-40B4-BE49-F238E27FC236}">
                  <a16:creationId xmlns:a16="http://schemas.microsoft.com/office/drawing/2014/main" id="{466B7321-3F05-AA84-C54C-41D41233E8CA}"/>
                </a:ext>
              </a:extLst>
            </p:cNvPr>
            <p:cNvSpPr/>
            <p:nvPr/>
          </p:nvSpPr>
          <p:spPr>
            <a:xfrm rot="16200000">
              <a:off x="6084269" y="4478387"/>
              <a:ext cx="219862" cy="3727927"/>
            </a:xfrm>
            <a:prstGeom prst="leftBracket">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58" name="Bogen 57">
              <a:extLst>
                <a:ext uri="{FF2B5EF4-FFF2-40B4-BE49-F238E27FC236}">
                  <a16:creationId xmlns:a16="http://schemas.microsoft.com/office/drawing/2014/main" id="{D2AF0E0E-8319-5548-EB3E-AE114BD39293}"/>
                </a:ext>
              </a:extLst>
            </p:cNvPr>
            <p:cNvSpPr/>
            <p:nvPr/>
          </p:nvSpPr>
          <p:spPr>
            <a:xfrm rot="5400000">
              <a:off x="10816232" y="5571739"/>
              <a:ext cx="1231682" cy="1325416"/>
            </a:xfrm>
            <a:prstGeom prst="arc">
              <a:avLst>
                <a:gd name="adj1" fmla="val 16139441"/>
                <a:gd name="adj2" fmla="val 0"/>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59" name="Gerade Verbindung 58">
              <a:extLst>
                <a:ext uri="{FF2B5EF4-FFF2-40B4-BE49-F238E27FC236}">
                  <a16:creationId xmlns:a16="http://schemas.microsoft.com/office/drawing/2014/main" id="{D8EA0C3F-B96A-C197-FE4E-9A55470FA0AB}"/>
                </a:ext>
              </a:extLst>
            </p:cNvPr>
            <p:cNvCxnSpPr>
              <a:stCxn id="54" idx="0"/>
              <a:endCxn id="58" idx="2"/>
            </p:cNvCxnSpPr>
            <p:nvPr/>
          </p:nvCxnSpPr>
          <p:spPr>
            <a:xfrm>
              <a:off x="870601" y="6821232"/>
              <a:ext cx="10561472" cy="29056"/>
            </a:xfrm>
            <a:prstGeom prst="line">
              <a:avLst/>
            </a:prstGeom>
            <a:ln w="76200"/>
          </p:spPr>
          <p:style>
            <a:lnRef idx="1">
              <a:schemeClr val="dk1"/>
            </a:lnRef>
            <a:fillRef idx="0">
              <a:schemeClr val="dk1"/>
            </a:fillRef>
            <a:effectRef idx="0">
              <a:schemeClr val="dk1"/>
            </a:effectRef>
            <a:fontRef idx="minor">
              <a:schemeClr val="tx1"/>
            </a:fontRef>
          </p:style>
        </p:cxnSp>
      </p:grpSp>
      <p:sp>
        <p:nvSpPr>
          <p:cNvPr id="2" name="Oval 1">
            <a:extLst>
              <a:ext uri="{FF2B5EF4-FFF2-40B4-BE49-F238E27FC236}">
                <a16:creationId xmlns:a16="http://schemas.microsoft.com/office/drawing/2014/main" id="{2E4F0634-903D-A653-B663-52FA1F9B4217}"/>
              </a:ext>
            </a:extLst>
          </p:cNvPr>
          <p:cNvSpPr/>
          <p:nvPr/>
        </p:nvSpPr>
        <p:spPr>
          <a:xfrm>
            <a:off x="6305507" y="339779"/>
            <a:ext cx="207264" cy="18919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a:p>
        </p:txBody>
      </p:sp>
      <p:pic>
        <p:nvPicPr>
          <p:cNvPr id="26" name="Grafik 25" descr="Männliches Profil mit einfarbiger Füllung">
            <a:extLst>
              <a:ext uri="{FF2B5EF4-FFF2-40B4-BE49-F238E27FC236}">
                <a16:creationId xmlns:a16="http://schemas.microsoft.com/office/drawing/2014/main" id="{318C2613-7608-2B67-4CF9-F72C10B101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6969" y="574059"/>
            <a:ext cx="3071570" cy="3071570"/>
          </a:xfrm>
          <a:prstGeom prst="rect">
            <a:avLst/>
          </a:prstGeom>
        </p:spPr>
      </p:pic>
      <p:pic>
        <p:nvPicPr>
          <p:cNvPr id="29" name="Grafik 28" descr="Benutzer mit einfarbiger Füllung">
            <a:extLst>
              <a:ext uri="{FF2B5EF4-FFF2-40B4-BE49-F238E27FC236}">
                <a16:creationId xmlns:a16="http://schemas.microsoft.com/office/drawing/2014/main" id="{B98DD65E-F721-707D-C0E5-625846CD8F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55936" y="2996645"/>
            <a:ext cx="3306405" cy="3306405"/>
          </a:xfrm>
          <a:prstGeom prst="rect">
            <a:avLst/>
          </a:prstGeom>
        </p:spPr>
      </p:pic>
      <p:pic>
        <p:nvPicPr>
          <p:cNvPr id="31" name="Grafik 30" descr="Weibliches Profil mit einfarbiger Füllung">
            <a:extLst>
              <a:ext uri="{FF2B5EF4-FFF2-40B4-BE49-F238E27FC236}">
                <a16:creationId xmlns:a16="http://schemas.microsoft.com/office/drawing/2014/main" id="{3418D5F7-10FB-B288-FA2E-D9B070B65E1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1478" y="3385044"/>
            <a:ext cx="2965018" cy="2965018"/>
          </a:xfrm>
          <a:prstGeom prst="rect">
            <a:avLst/>
          </a:prstGeom>
        </p:spPr>
      </p:pic>
      <p:pic>
        <p:nvPicPr>
          <p:cNvPr id="33" name="Grafik 32" descr="Schuljunge Silhouette">
            <a:extLst>
              <a:ext uri="{FF2B5EF4-FFF2-40B4-BE49-F238E27FC236}">
                <a16:creationId xmlns:a16="http://schemas.microsoft.com/office/drawing/2014/main" id="{0E329D9C-C082-C5AB-977D-A3ED155FC3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63941" y="3222981"/>
            <a:ext cx="3040577" cy="3040577"/>
          </a:xfrm>
          <a:prstGeom prst="rect">
            <a:avLst/>
          </a:prstGeom>
        </p:spPr>
      </p:pic>
      <p:pic>
        <p:nvPicPr>
          <p:cNvPr id="41" name="Grafik 40" descr="Weibliches Profil Silhouette">
            <a:extLst>
              <a:ext uri="{FF2B5EF4-FFF2-40B4-BE49-F238E27FC236}">
                <a16:creationId xmlns:a16="http://schemas.microsoft.com/office/drawing/2014/main" id="{672B31DB-E9C8-69CA-DFDF-3366371E5B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032742" y="817044"/>
            <a:ext cx="2795404" cy="2795404"/>
          </a:xfrm>
          <a:prstGeom prst="rect">
            <a:avLst/>
          </a:prstGeom>
        </p:spPr>
      </p:pic>
      <p:pic>
        <p:nvPicPr>
          <p:cNvPr id="43" name="Grafik 42" descr="Benutzer Silhouette">
            <a:extLst>
              <a:ext uri="{FF2B5EF4-FFF2-40B4-BE49-F238E27FC236}">
                <a16:creationId xmlns:a16="http://schemas.microsoft.com/office/drawing/2014/main" id="{6F7CFCDF-9FBA-C554-DB8D-702FD29B53A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24853" y="928090"/>
            <a:ext cx="2684357" cy="2684357"/>
          </a:xfrm>
          <a:prstGeom prst="rect">
            <a:avLst/>
          </a:prstGeom>
        </p:spPr>
      </p:pic>
      <p:grpSp>
        <p:nvGrpSpPr>
          <p:cNvPr id="77" name="Gruppieren 76">
            <a:extLst>
              <a:ext uri="{FF2B5EF4-FFF2-40B4-BE49-F238E27FC236}">
                <a16:creationId xmlns:a16="http://schemas.microsoft.com/office/drawing/2014/main" id="{48D7DD60-EBF6-670A-898E-DC72F7DDD057}"/>
              </a:ext>
            </a:extLst>
          </p:cNvPr>
          <p:cNvGrpSpPr/>
          <p:nvPr/>
        </p:nvGrpSpPr>
        <p:grpSpPr>
          <a:xfrm>
            <a:off x="1344619" y="659880"/>
            <a:ext cx="9680412" cy="239077"/>
            <a:chOff x="1309017" y="649355"/>
            <a:chExt cx="9680412" cy="246691"/>
          </a:xfrm>
        </p:grpSpPr>
        <p:sp>
          <p:nvSpPr>
            <p:cNvPr id="45" name="Rechteck 44">
              <a:extLst>
                <a:ext uri="{FF2B5EF4-FFF2-40B4-BE49-F238E27FC236}">
                  <a16:creationId xmlns:a16="http://schemas.microsoft.com/office/drawing/2014/main" id="{B2ED2FA0-5D49-3A16-228F-6E158FB7F457}"/>
                </a:ext>
              </a:extLst>
            </p:cNvPr>
            <p:cNvSpPr/>
            <p:nvPr/>
          </p:nvSpPr>
          <p:spPr>
            <a:xfrm>
              <a:off x="1309017" y="649355"/>
              <a:ext cx="9680412" cy="2466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46" name="Grafik 45" descr="Schließen mit einfarbiger Füllung">
              <a:extLst>
                <a:ext uri="{FF2B5EF4-FFF2-40B4-BE49-F238E27FC236}">
                  <a16:creationId xmlns:a16="http://schemas.microsoft.com/office/drawing/2014/main" id="{247CEE96-1F24-F356-83B6-F5DCFB0FCBE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701210" y="661249"/>
              <a:ext cx="204588" cy="204588"/>
            </a:xfrm>
            <a:prstGeom prst="rect">
              <a:avLst/>
            </a:prstGeom>
          </p:spPr>
        </p:pic>
        <p:pic>
          <p:nvPicPr>
            <p:cNvPr id="47" name="Grafik 46" descr="Vergrößern mit einfarbiger Füllung">
              <a:extLst>
                <a:ext uri="{FF2B5EF4-FFF2-40B4-BE49-F238E27FC236}">
                  <a16:creationId xmlns:a16="http://schemas.microsoft.com/office/drawing/2014/main" id="{CF37EB88-58D5-722D-92B4-D8216E72416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450821" y="668322"/>
              <a:ext cx="204588" cy="204588"/>
            </a:xfrm>
            <a:prstGeom prst="rect">
              <a:avLst/>
            </a:prstGeom>
          </p:spPr>
        </p:pic>
        <p:pic>
          <p:nvPicPr>
            <p:cNvPr id="50" name="Grafik 49" descr="Verkleinern mit einfarbiger Füllung">
              <a:extLst>
                <a:ext uri="{FF2B5EF4-FFF2-40B4-BE49-F238E27FC236}">
                  <a16:creationId xmlns:a16="http://schemas.microsoft.com/office/drawing/2014/main" id="{963A2774-FE68-0E31-2FB0-610BA34FDC8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200431" y="676389"/>
              <a:ext cx="204589" cy="204589"/>
            </a:xfrm>
            <a:prstGeom prst="rect">
              <a:avLst/>
            </a:prstGeom>
          </p:spPr>
        </p:pic>
      </p:grpSp>
      <p:pic>
        <p:nvPicPr>
          <p:cNvPr id="78" name="Grafik 77" descr="Onlinebesprechung mit einfarbiger Füllung">
            <a:extLst>
              <a:ext uri="{FF2B5EF4-FFF2-40B4-BE49-F238E27FC236}">
                <a16:creationId xmlns:a16="http://schemas.microsoft.com/office/drawing/2014/main" id="{6DF04EA4-3FFA-0A85-E6F0-FE0E6D6B5D1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354549" y="622504"/>
            <a:ext cx="332921" cy="332921"/>
          </a:xfrm>
          <a:prstGeom prst="rect">
            <a:avLst/>
          </a:prstGeom>
        </p:spPr>
      </p:pic>
    </p:spTree>
    <p:extLst>
      <p:ext uri="{BB962C8B-B14F-4D97-AF65-F5344CB8AC3E}">
        <p14:creationId xmlns:p14="http://schemas.microsoft.com/office/powerpoint/2010/main" val="3034392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
        <p159:morph option="byObject"/>
      </p:transition>
    </mc:Choice>
    <mc:Fallback xmlns="">
      <p:transition spd="slow" advClick="0" advTm="3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uppieren 55">
            <a:extLst>
              <a:ext uri="{FF2B5EF4-FFF2-40B4-BE49-F238E27FC236}">
                <a16:creationId xmlns:a16="http://schemas.microsoft.com/office/drawing/2014/main" id="{6A1909DE-BA2C-DF39-67B2-B87FD3190EDA}"/>
              </a:ext>
            </a:extLst>
          </p:cNvPr>
          <p:cNvGrpSpPr/>
          <p:nvPr/>
        </p:nvGrpSpPr>
        <p:grpSpPr>
          <a:xfrm>
            <a:off x="251392" y="279052"/>
            <a:ext cx="12030592" cy="6578948"/>
            <a:chOff x="97219" y="271340"/>
            <a:chExt cx="12030592" cy="6578948"/>
          </a:xfrm>
        </p:grpSpPr>
        <p:grpSp>
          <p:nvGrpSpPr>
            <p:cNvPr id="57" name="Gruppieren 56">
              <a:extLst>
                <a:ext uri="{FF2B5EF4-FFF2-40B4-BE49-F238E27FC236}">
                  <a16:creationId xmlns:a16="http://schemas.microsoft.com/office/drawing/2014/main" id="{A76C6208-AA95-3F89-36FA-A0C7D8054D12}"/>
                </a:ext>
              </a:extLst>
            </p:cNvPr>
            <p:cNvGrpSpPr/>
            <p:nvPr/>
          </p:nvGrpSpPr>
          <p:grpSpPr>
            <a:xfrm>
              <a:off x="333102" y="271340"/>
              <a:ext cx="11508377" cy="5887184"/>
              <a:chOff x="333102" y="271340"/>
              <a:chExt cx="11508377" cy="5887184"/>
            </a:xfrm>
          </p:grpSpPr>
          <p:grpSp>
            <p:nvGrpSpPr>
              <p:cNvPr id="64" name="Gruppieren 63">
                <a:extLst>
                  <a:ext uri="{FF2B5EF4-FFF2-40B4-BE49-F238E27FC236}">
                    <a16:creationId xmlns:a16="http://schemas.microsoft.com/office/drawing/2014/main" id="{D80BD860-99E2-B3A5-1D37-6C4E19DF6136}"/>
                  </a:ext>
                </a:extLst>
              </p:cNvPr>
              <p:cNvGrpSpPr/>
              <p:nvPr/>
            </p:nvGrpSpPr>
            <p:grpSpPr>
              <a:xfrm>
                <a:off x="333102" y="271340"/>
                <a:ext cx="11508377" cy="5887184"/>
                <a:chOff x="374468" y="256663"/>
                <a:chExt cx="11508377" cy="5758844"/>
              </a:xfrm>
            </p:grpSpPr>
            <p:sp>
              <p:nvSpPr>
                <p:cNvPr id="79" name="Rechteck: abgerundete Ecken 5">
                  <a:extLst>
                    <a:ext uri="{FF2B5EF4-FFF2-40B4-BE49-F238E27FC236}">
                      <a16:creationId xmlns:a16="http://schemas.microsoft.com/office/drawing/2014/main" id="{A184D6ED-5EA3-3933-66E3-44562DE4D7AF}"/>
                    </a:ext>
                  </a:extLst>
                </p:cNvPr>
                <p:cNvSpPr/>
                <p:nvPr/>
              </p:nvSpPr>
              <p:spPr>
                <a:xfrm>
                  <a:off x="374468" y="256663"/>
                  <a:ext cx="11508377" cy="5758844"/>
                </a:xfrm>
                <a:prstGeom prst="roundRect">
                  <a:avLst/>
                </a:prstGeom>
                <a:solidFill>
                  <a:schemeClr val="bg1">
                    <a:lumMod val="85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0" name="Rechteck: abgerundete Ecken 15">
                  <a:extLst>
                    <a:ext uri="{FF2B5EF4-FFF2-40B4-BE49-F238E27FC236}">
                      <a16:creationId xmlns:a16="http://schemas.microsoft.com/office/drawing/2014/main" id="{824C2AEF-5522-AA25-9782-359D55906ECD}"/>
                    </a:ext>
                  </a:extLst>
                </p:cNvPr>
                <p:cNvSpPr/>
                <p:nvPr/>
              </p:nvSpPr>
              <p:spPr>
                <a:xfrm>
                  <a:off x="505096" y="565178"/>
                  <a:ext cx="11212287" cy="5130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E6E6E6"/>
                    </a:solidFill>
                  </a:endParaRPr>
                </a:p>
              </p:txBody>
            </p:sp>
          </p:grpSp>
          <p:sp>
            <p:nvSpPr>
              <p:cNvPr id="65" name="Rechteck: abgerundete Ecken 6">
                <a:extLst>
                  <a:ext uri="{FF2B5EF4-FFF2-40B4-BE49-F238E27FC236}">
                    <a16:creationId xmlns:a16="http://schemas.microsoft.com/office/drawing/2014/main" id="{50D01D49-429F-A530-5729-EE8018DDE59C}"/>
                  </a:ext>
                </a:extLst>
              </p:cNvPr>
              <p:cNvSpPr/>
              <p:nvPr/>
            </p:nvSpPr>
            <p:spPr>
              <a:xfrm>
                <a:off x="445860" y="547238"/>
                <a:ext cx="11316785" cy="53995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66" name="Gruppieren 65">
                <a:extLst>
                  <a:ext uri="{FF2B5EF4-FFF2-40B4-BE49-F238E27FC236}">
                    <a16:creationId xmlns:a16="http://schemas.microsoft.com/office/drawing/2014/main" id="{7E6BE904-449F-B881-5A33-AE35A68EBDD9}"/>
                  </a:ext>
                </a:extLst>
              </p:cNvPr>
              <p:cNvGrpSpPr/>
              <p:nvPr/>
            </p:nvGrpSpPr>
            <p:grpSpPr>
              <a:xfrm>
                <a:off x="733309" y="644995"/>
                <a:ext cx="10696840" cy="5146635"/>
                <a:chOff x="628843" y="709208"/>
                <a:chExt cx="10922953" cy="5883747"/>
              </a:xfrm>
            </p:grpSpPr>
            <p:grpSp>
              <p:nvGrpSpPr>
                <p:cNvPr id="67" name="Gruppieren 66">
                  <a:extLst>
                    <a:ext uri="{FF2B5EF4-FFF2-40B4-BE49-F238E27FC236}">
                      <a16:creationId xmlns:a16="http://schemas.microsoft.com/office/drawing/2014/main" id="{742CDC97-ABAB-1E44-694B-B295927A54E4}"/>
                    </a:ext>
                  </a:extLst>
                </p:cNvPr>
                <p:cNvGrpSpPr/>
                <p:nvPr/>
              </p:nvGrpSpPr>
              <p:grpSpPr>
                <a:xfrm>
                  <a:off x="628843" y="709208"/>
                  <a:ext cx="10916701" cy="3125696"/>
                  <a:chOff x="774800" y="577236"/>
                  <a:chExt cx="10654957" cy="3104719"/>
                </a:xfrm>
              </p:grpSpPr>
              <p:sp>
                <p:nvSpPr>
                  <p:cNvPr id="75" name="Rechteck: diagonal liegende Ecken abgerundet 13">
                    <a:extLst>
                      <a:ext uri="{FF2B5EF4-FFF2-40B4-BE49-F238E27FC236}">
                        <a16:creationId xmlns:a16="http://schemas.microsoft.com/office/drawing/2014/main" id="{D2D7D881-A0AD-CEAD-97ED-4B42ABE8B96E}"/>
                      </a:ext>
                    </a:extLst>
                  </p:cNvPr>
                  <p:cNvSpPr/>
                  <p:nvPr/>
                </p:nvSpPr>
                <p:spPr>
                  <a:xfrm flipH="1">
                    <a:off x="7631263" y="636042"/>
                    <a:ext cx="3798494" cy="304591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76" name="Gruppieren 75">
                    <a:extLst>
                      <a:ext uri="{FF2B5EF4-FFF2-40B4-BE49-F238E27FC236}">
                        <a16:creationId xmlns:a16="http://schemas.microsoft.com/office/drawing/2014/main" id="{2FB10F38-A0D6-7377-6732-8FAE1AE06DBA}"/>
                      </a:ext>
                    </a:extLst>
                  </p:cNvPr>
                  <p:cNvGrpSpPr/>
                  <p:nvPr/>
                </p:nvGrpSpPr>
                <p:grpSpPr>
                  <a:xfrm>
                    <a:off x="774800" y="577236"/>
                    <a:ext cx="7075463" cy="2944307"/>
                    <a:chOff x="4273258" y="854443"/>
                    <a:chExt cx="6763249" cy="2599480"/>
                  </a:xfrm>
                </p:grpSpPr>
                <p:sp>
                  <p:nvSpPr>
                    <p:cNvPr id="77" name="Rechteck: diagonal liegende Ecken abgerundet 9">
                      <a:extLst>
                        <a:ext uri="{FF2B5EF4-FFF2-40B4-BE49-F238E27FC236}">
                          <a16:creationId xmlns:a16="http://schemas.microsoft.com/office/drawing/2014/main" id="{388C6BFF-4501-7471-FFFF-FCB4ACB86846}"/>
                        </a:ext>
                      </a:extLst>
                    </p:cNvPr>
                    <p:cNvSpPr/>
                    <p:nvPr/>
                  </p:nvSpPr>
                  <p:spPr>
                    <a:xfrm>
                      <a:off x="4273258" y="854444"/>
                      <a:ext cx="3783959" cy="2599479"/>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8" name="Rechteck 77">
                      <a:extLst>
                        <a:ext uri="{FF2B5EF4-FFF2-40B4-BE49-F238E27FC236}">
                          <a16:creationId xmlns:a16="http://schemas.microsoft.com/office/drawing/2014/main" id="{B8BBA553-8DB0-505D-EDC6-EA207C7D8346}"/>
                        </a:ext>
                      </a:extLst>
                    </p:cNvPr>
                    <p:cNvSpPr/>
                    <p:nvPr/>
                  </p:nvSpPr>
                  <p:spPr>
                    <a:xfrm>
                      <a:off x="7511723" y="854443"/>
                      <a:ext cx="3524784" cy="2599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nvGrpSpPr>
                <p:cNvPr id="69" name="Gruppieren 68">
                  <a:extLst>
                    <a:ext uri="{FF2B5EF4-FFF2-40B4-BE49-F238E27FC236}">
                      <a16:creationId xmlns:a16="http://schemas.microsoft.com/office/drawing/2014/main" id="{6EF6E06E-ABA6-DE9B-25BE-0D3C285A004F}"/>
                    </a:ext>
                  </a:extLst>
                </p:cNvPr>
                <p:cNvGrpSpPr/>
                <p:nvPr/>
              </p:nvGrpSpPr>
              <p:grpSpPr>
                <a:xfrm rot="10800000">
                  <a:off x="628844" y="3628754"/>
                  <a:ext cx="10922952" cy="2964201"/>
                  <a:chOff x="785853" y="136055"/>
                  <a:chExt cx="10631350" cy="2944308"/>
                </a:xfrm>
              </p:grpSpPr>
              <p:sp>
                <p:nvSpPr>
                  <p:cNvPr id="70" name="Rechteck: diagonal liegende Ecken abgerundet 18">
                    <a:extLst>
                      <a:ext uri="{FF2B5EF4-FFF2-40B4-BE49-F238E27FC236}">
                        <a16:creationId xmlns:a16="http://schemas.microsoft.com/office/drawing/2014/main" id="{615B0080-5B84-7C29-8F03-A68DEE80A33B}"/>
                      </a:ext>
                    </a:extLst>
                  </p:cNvPr>
                  <p:cNvSpPr/>
                  <p:nvPr/>
                </p:nvSpPr>
                <p:spPr>
                  <a:xfrm flipH="1">
                    <a:off x="7469592" y="136055"/>
                    <a:ext cx="3947611" cy="2944306"/>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71" name="Gruppieren 70">
                    <a:extLst>
                      <a:ext uri="{FF2B5EF4-FFF2-40B4-BE49-F238E27FC236}">
                        <a16:creationId xmlns:a16="http://schemas.microsoft.com/office/drawing/2014/main" id="{5D68AF56-6E3B-2D42-E34E-EA4505662830}"/>
                      </a:ext>
                    </a:extLst>
                  </p:cNvPr>
                  <p:cNvGrpSpPr/>
                  <p:nvPr/>
                </p:nvGrpSpPr>
                <p:grpSpPr>
                  <a:xfrm>
                    <a:off x="785853" y="136056"/>
                    <a:ext cx="7056445" cy="2944307"/>
                    <a:chOff x="4283824" y="464933"/>
                    <a:chExt cx="6745070" cy="2599479"/>
                  </a:xfrm>
                </p:grpSpPr>
                <p:sp>
                  <p:nvSpPr>
                    <p:cNvPr id="72" name="Rechteck: diagonal liegende Ecken abgerundet 20">
                      <a:extLst>
                        <a:ext uri="{FF2B5EF4-FFF2-40B4-BE49-F238E27FC236}">
                          <a16:creationId xmlns:a16="http://schemas.microsoft.com/office/drawing/2014/main" id="{D1F8C73D-93B0-2FA6-A63C-A8BF478EAF07}"/>
                        </a:ext>
                      </a:extLst>
                    </p:cNvPr>
                    <p:cNvSpPr/>
                    <p:nvPr/>
                  </p:nvSpPr>
                  <p:spPr>
                    <a:xfrm>
                      <a:off x="4283824" y="464934"/>
                      <a:ext cx="3800374" cy="2599478"/>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4" name="Rechteck 73">
                      <a:extLst>
                        <a:ext uri="{FF2B5EF4-FFF2-40B4-BE49-F238E27FC236}">
                          <a16:creationId xmlns:a16="http://schemas.microsoft.com/office/drawing/2014/main" id="{684B32DD-719F-303C-769F-F078498DE5EA}"/>
                        </a:ext>
                      </a:extLst>
                    </p:cNvPr>
                    <p:cNvSpPr/>
                    <p:nvPr/>
                  </p:nvSpPr>
                  <p:spPr>
                    <a:xfrm>
                      <a:off x="7513933" y="464933"/>
                      <a:ext cx="3514961" cy="25994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grpSp>
        </p:grpSp>
        <p:sp>
          <p:nvSpPr>
            <p:cNvPr id="58" name="Bogen 57">
              <a:extLst>
                <a:ext uri="{FF2B5EF4-FFF2-40B4-BE49-F238E27FC236}">
                  <a16:creationId xmlns:a16="http://schemas.microsoft.com/office/drawing/2014/main" id="{951E770D-5AC3-8B61-2FAD-A46FAB9BD7A2}"/>
                </a:ext>
              </a:extLst>
            </p:cNvPr>
            <p:cNvSpPr/>
            <p:nvPr/>
          </p:nvSpPr>
          <p:spPr>
            <a:xfrm rot="10800000">
              <a:off x="121010" y="5495816"/>
              <a:ext cx="1499181" cy="1325416"/>
            </a:xfrm>
            <a:prstGeom prst="arc">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cxnSp>
          <p:nvCxnSpPr>
            <p:cNvPr id="59" name="Gerade Verbindung 58">
              <a:extLst>
                <a:ext uri="{FF2B5EF4-FFF2-40B4-BE49-F238E27FC236}">
                  <a16:creationId xmlns:a16="http://schemas.microsoft.com/office/drawing/2014/main" id="{B6C94005-CF8D-0A81-2474-D8DB03C14B25}"/>
                </a:ext>
              </a:extLst>
            </p:cNvPr>
            <p:cNvCxnSpPr>
              <a:cxnSpLocks/>
            </p:cNvCxnSpPr>
            <p:nvPr/>
          </p:nvCxnSpPr>
          <p:spPr>
            <a:xfrm>
              <a:off x="97219" y="6188728"/>
              <a:ext cx="12030592" cy="11510"/>
            </a:xfrm>
            <a:prstGeom prst="line">
              <a:avLst/>
            </a:prstGeom>
            <a:ln w="76200"/>
          </p:spPr>
          <p:style>
            <a:lnRef idx="1">
              <a:schemeClr val="dk1"/>
            </a:lnRef>
            <a:fillRef idx="0">
              <a:schemeClr val="dk1"/>
            </a:fillRef>
            <a:effectRef idx="0">
              <a:schemeClr val="dk1"/>
            </a:effectRef>
            <a:fontRef idx="minor">
              <a:schemeClr val="tx1"/>
            </a:fontRef>
          </p:style>
        </p:cxnSp>
        <p:sp>
          <p:nvSpPr>
            <p:cNvPr id="60" name="Rechteck 59">
              <a:extLst>
                <a:ext uri="{FF2B5EF4-FFF2-40B4-BE49-F238E27FC236}">
                  <a16:creationId xmlns:a16="http://schemas.microsoft.com/office/drawing/2014/main" id="{9A1F32FE-8F2E-066D-013E-DBC6CD7C784D}"/>
                </a:ext>
              </a:extLst>
            </p:cNvPr>
            <p:cNvSpPr/>
            <p:nvPr/>
          </p:nvSpPr>
          <p:spPr>
            <a:xfrm>
              <a:off x="870599" y="6228799"/>
              <a:ext cx="10561471" cy="572050"/>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Eckige Klammer links 60">
              <a:extLst>
                <a:ext uri="{FF2B5EF4-FFF2-40B4-BE49-F238E27FC236}">
                  <a16:creationId xmlns:a16="http://schemas.microsoft.com/office/drawing/2014/main" id="{1094F33A-E4DB-8461-8195-F090E76BB828}"/>
                </a:ext>
              </a:extLst>
            </p:cNvPr>
            <p:cNvSpPr/>
            <p:nvPr/>
          </p:nvSpPr>
          <p:spPr>
            <a:xfrm rot="16200000">
              <a:off x="6084269" y="4478387"/>
              <a:ext cx="219862" cy="3727927"/>
            </a:xfrm>
            <a:prstGeom prst="leftBracket">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de-DE" dirty="0"/>
            </a:p>
          </p:txBody>
        </p:sp>
        <p:sp>
          <p:nvSpPr>
            <p:cNvPr id="62" name="Bogen 61">
              <a:extLst>
                <a:ext uri="{FF2B5EF4-FFF2-40B4-BE49-F238E27FC236}">
                  <a16:creationId xmlns:a16="http://schemas.microsoft.com/office/drawing/2014/main" id="{1E2243FF-7B38-46FE-22BC-764A736528DA}"/>
                </a:ext>
              </a:extLst>
            </p:cNvPr>
            <p:cNvSpPr/>
            <p:nvPr/>
          </p:nvSpPr>
          <p:spPr>
            <a:xfrm rot="5400000">
              <a:off x="10816232" y="5571739"/>
              <a:ext cx="1231682" cy="1325416"/>
            </a:xfrm>
            <a:prstGeom prst="arc">
              <a:avLst>
                <a:gd name="adj1" fmla="val 16139441"/>
                <a:gd name="adj2" fmla="val 0"/>
              </a:avLst>
            </a:prstGeom>
            <a:solidFill>
              <a:srgbClr val="E6E6E6"/>
            </a:solidFill>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63" name="Gerade Verbindung 62">
              <a:extLst>
                <a:ext uri="{FF2B5EF4-FFF2-40B4-BE49-F238E27FC236}">
                  <a16:creationId xmlns:a16="http://schemas.microsoft.com/office/drawing/2014/main" id="{168934BB-4096-750D-4F62-D578C0D6C648}"/>
                </a:ext>
              </a:extLst>
            </p:cNvPr>
            <p:cNvCxnSpPr>
              <a:stCxn id="58" idx="0"/>
              <a:endCxn id="62" idx="2"/>
            </p:cNvCxnSpPr>
            <p:nvPr/>
          </p:nvCxnSpPr>
          <p:spPr>
            <a:xfrm>
              <a:off x="870601" y="6821232"/>
              <a:ext cx="10561472" cy="29056"/>
            </a:xfrm>
            <a:prstGeom prst="line">
              <a:avLst/>
            </a:prstGeom>
            <a:ln w="76200"/>
          </p:spPr>
          <p:style>
            <a:lnRef idx="1">
              <a:schemeClr val="dk1"/>
            </a:lnRef>
            <a:fillRef idx="0">
              <a:schemeClr val="dk1"/>
            </a:fillRef>
            <a:effectRef idx="0">
              <a:schemeClr val="dk1"/>
            </a:effectRef>
            <a:fontRef idx="minor">
              <a:schemeClr val="tx1"/>
            </a:fontRef>
          </p:style>
        </p:cxnSp>
      </p:grpSp>
      <p:sp>
        <p:nvSpPr>
          <p:cNvPr id="2" name="Oval 1">
            <a:extLst>
              <a:ext uri="{FF2B5EF4-FFF2-40B4-BE49-F238E27FC236}">
                <a16:creationId xmlns:a16="http://schemas.microsoft.com/office/drawing/2014/main" id="{2E4F0634-903D-A653-B663-52FA1F9B4217}"/>
              </a:ext>
            </a:extLst>
          </p:cNvPr>
          <p:cNvSpPr/>
          <p:nvPr/>
        </p:nvSpPr>
        <p:spPr>
          <a:xfrm>
            <a:off x="6305507" y="339779"/>
            <a:ext cx="207264" cy="18919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a:p>
        </p:txBody>
      </p:sp>
      <p:pic>
        <p:nvPicPr>
          <p:cNvPr id="26" name="Grafik 25" descr="Männliches Profil mit einfarbiger Füllung">
            <a:extLst>
              <a:ext uri="{FF2B5EF4-FFF2-40B4-BE49-F238E27FC236}">
                <a16:creationId xmlns:a16="http://schemas.microsoft.com/office/drawing/2014/main" id="{318C2613-7608-2B67-4CF9-F72C10B101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45463" y="1085790"/>
            <a:ext cx="948730" cy="948730"/>
          </a:xfrm>
          <a:prstGeom prst="rect">
            <a:avLst/>
          </a:prstGeom>
        </p:spPr>
      </p:pic>
      <p:pic>
        <p:nvPicPr>
          <p:cNvPr id="29" name="Grafik 28" descr="Benutzer mit einfarbiger Füllung">
            <a:extLst>
              <a:ext uri="{FF2B5EF4-FFF2-40B4-BE49-F238E27FC236}">
                <a16:creationId xmlns:a16="http://schemas.microsoft.com/office/drawing/2014/main" id="{B98DD65E-F721-707D-C0E5-625846CD8F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42517" y="4725124"/>
            <a:ext cx="1045824" cy="1045824"/>
          </a:xfrm>
          <a:prstGeom prst="rect">
            <a:avLst/>
          </a:prstGeom>
        </p:spPr>
      </p:pic>
      <p:pic>
        <p:nvPicPr>
          <p:cNvPr id="31" name="Grafik 30" descr="Weibliches Profil mit einfarbiger Füllung">
            <a:extLst>
              <a:ext uri="{FF2B5EF4-FFF2-40B4-BE49-F238E27FC236}">
                <a16:creationId xmlns:a16="http://schemas.microsoft.com/office/drawing/2014/main" id="{3418D5F7-10FB-B288-FA2E-D9B070B65E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51880" y="2034236"/>
            <a:ext cx="948730" cy="948730"/>
          </a:xfrm>
          <a:prstGeom prst="rect">
            <a:avLst/>
          </a:prstGeom>
        </p:spPr>
      </p:pic>
      <p:pic>
        <p:nvPicPr>
          <p:cNvPr id="33" name="Grafik 32" descr="Schuljunge Silhouette">
            <a:extLst>
              <a:ext uri="{FF2B5EF4-FFF2-40B4-BE49-F238E27FC236}">
                <a16:creationId xmlns:a16="http://schemas.microsoft.com/office/drawing/2014/main" id="{0E329D9C-C082-C5AB-977D-A3ED155FC3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71416" y="3815738"/>
            <a:ext cx="1045824" cy="1045824"/>
          </a:xfrm>
          <a:prstGeom prst="rect">
            <a:avLst/>
          </a:prstGeom>
        </p:spPr>
      </p:pic>
      <p:pic>
        <p:nvPicPr>
          <p:cNvPr id="41" name="Grafik 40" descr="Weibliches Profil Silhouette">
            <a:extLst>
              <a:ext uri="{FF2B5EF4-FFF2-40B4-BE49-F238E27FC236}">
                <a16:creationId xmlns:a16="http://schemas.microsoft.com/office/drawing/2014/main" id="{672B31DB-E9C8-69CA-DFDF-3366371E5B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54109" y="1355699"/>
            <a:ext cx="4021622" cy="4021622"/>
          </a:xfrm>
          <a:prstGeom prst="rect">
            <a:avLst/>
          </a:prstGeom>
        </p:spPr>
      </p:pic>
      <p:pic>
        <p:nvPicPr>
          <p:cNvPr id="43" name="Grafik 42" descr="Benutzer Silhouette">
            <a:extLst>
              <a:ext uri="{FF2B5EF4-FFF2-40B4-BE49-F238E27FC236}">
                <a16:creationId xmlns:a16="http://schemas.microsoft.com/office/drawing/2014/main" id="{6F7CFCDF-9FBA-C554-DB8D-702FD29B53A5}"/>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419963" y="2948657"/>
            <a:ext cx="948730" cy="948730"/>
          </a:xfrm>
          <a:prstGeom prst="rect">
            <a:avLst/>
          </a:prstGeom>
        </p:spPr>
      </p:pic>
      <p:sp>
        <p:nvSpPr>
          <p:cNvPr id="3" name="Rechteck 2">
            <a:extLst>
              <a:ext uri="{FF2B5EF4-FFF2-40B4-BE49-F238E27FC236}">
                <a16:creationId xmlns:a16="http://schemas.microsoft.com/office/drawing/2014/main" id="{6159380D-60B6-3D8C-3DFA-955FDAA36C94}"/>
              </a:ext>
            </a:extLst>
          </p:cNvPr>
          <p:cNvSpPr/>
          <p:nvPr/>
        </p:nvSpPr>
        <p:spPr>
          <a:xfrm>
            <a:off x="2718904" y="7345056"/>
            <a:ext cx="933245" cy="100807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5" name="Grafik 54">
            <a:extLst>
              <a:ext uri="{FF2B5EF4-FFF2-40B4-BE49-F238E27FC236}">
                <a16:creationId xmlns:a16="http://schemas.microsoft.com/office/drawing/2014/main" id="{E80A1EE9-BD41-FDCE-C87E-57EAC44F02B2}"/>
              </a:ext>
            </a:extLst>
          </p:cNvPr>
          <p:cNvPicPr>
            <a:picLocks noChangeAspect="1"/>
          </p:cNvPicPr>
          <p:nvPr/>
        </p:nvPicPr>
        <p:blipFill>
          <a:blip r:embed="rId17"/>
          <a:stretch>
            <a:fillRect/>
          </a:stretch>
        </p:blipFill>
        <p:spPr>
          <a:xfrm>
            <a:off x="4353553" y="1053060"/>
            <a:ext cx="5565197" cy="4447434"/>
          </a:xfrm>
          <a:prstGeom prst="rect">
            <a:avLst/>
          </a:prstGeom>
        </p:spPr>
      </p:pic>
      <p:sp>
        <p:nvSpPr>
          <p:cNvPr id="82" name="Rechteck 81">
            <a:extLst>
              <a:ext uri="{FF2B5EF4-FFF2-40B4-BE49-F238E27FC236}">
                <a16:creationId xmlns:a16="http://schemas.microsoft.com/office/drawing/2014/main" id="{3B152C1C-42BC-9EA1-E9D8-4A90E771E5F1}"/>
              </a:ext>
            </a:extLst>
          </p:cNvPr>
          <p:cNvSpPr/>
          <p:nvPr/>
        </p:nvSpPr>
        <p:spPr>
          <a:xfrm>
            <a:off x="1344619" y="659880"/>
            <a:ext cx="9680412" cy="2390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86" name="Grafik 85" descr="Schließen mit einfarbiger Füllung">
            <a:extLst>
              <a:ext uri="{FF2B5EF4-FFF2-40B4-BE49-F238E27FC236}">
                <a16:creationId xmlns:a16="http://schemas.microsoft.com/office/drawing/2014/main" id="{142C6A98-DD18-AA1C-8652-3A928F77EEF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736812" y="671407"/>
            <a:ext cx="204588" cy="198273"/>
          </a:xfrm>
          <a:prstGeom prst="rect">
            <a:avLst/>
          </a:prstGeom>
        </p:spPr>
      </p:pic>
      <p:pic>
        <p:nvPicPr>
          <p:cNvPr id="87" name="Grafik 86" descr="Vergrößern mit einfarbiger Füllung">
            <a:extLst>
              <a:ext uri="{FF2B5EF4-FFF2-40B4-BE49-F238E27FC236}">
                <a16:creationId xmlns:a16="http://schemas.microsoft.com/office/drawing/2014/main" id="{B9288A09-E94B-0DA0-A470-528AA0FB4F8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0486423" y="678262"/>
            <a:ext cx="204588" cy="198273"/>
          </a:xfrm>
          <a:prstGeom prst="rect">
            <a:avLst/>
          </a:prstGeom>
        </p:spPr>
      </p:pic>
      <p:pic>
        <p:nvPicPr>
          <p:cNvPr id="88" name="Grafik 87" descr="Verkleinern mit einfarbiger Füllung">
            <a:extLst>
              <a:ext uri="{FF2B5EF4-FFF2-40B4-BE49-F238E27FC236}">
                <a16:creationId xmlns:a16="http://schemas.microsoft.com/office/drawing/2014/main" id="{E97D2571-46AC-D114-952C-D4343F6F238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236033" y="686080"/>
            <a:ext cx="204589" cy="198274"/>
          </a:xfrm>
          <a:prstGeom prst="rect">
            <a:avLst/>
          </a:prstGeom>
        </p:spPr>
      </p:pic>
      <p:pic>
        <p:nvPicPr>
          <p:cNvPr id="89" name="Grafik 88" descr="Onlinebesprechung mit einfarbiger Füllung">
            <a:extLst>
              <a:ext uri="{FF2B5EF4-FFF2-40B4-BE49-F238E27FC236}">
                <a16:creationId xmlns:a16="http://schemas.microsoft.com/office/drawing/2014/main" id="{6D2B545B-571E-CED3-82EC-00A2120093F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354549" y="622504"/>
            <a:ext cx="332921" cy="332921"/>
          </a:xfrm>
          <a:prstGeom prst="rect">
            <a:avLst/>
          </a:prstGeom>
        </p:spPr>
      </p:pic>
      <p:pic>
        <p:nvPicPr>
          <p:cNvPr id="11" name="Audio 10">
            <a:extLst>
              <a:ext uri="{FF2B5EF4-FFF2-40B4-BE49-F238E27FC236}">
                <a16:creationId xmlns:a16="http://schemas.microsoft.com/office/drawing/2014/main" id="{5D6C1A62-05DD-D897-B825-12568A98E0CE}"/>
              </a:ext>
            </a:extLst>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969493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2813">
        <p159:morph option="byObject"/>
      </p:transition>
    </mc:Choice>
    <mc:Fallback xmlns="">
      <p:transition spd="slow" advTm="228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850426-F784-AA7D-4BCC-10831BF54920}"/>
              </a:ext>
            </a:extLst>
          </p:cNvPr>
          <p:cNvSpPr>
            <a:spLocks noGrp="1"/>
          </p:cNvSpPr>
          <p:nvPr>
            <p:ph type="title"/>
          </p:nvPr>
        </p:nvSpPr>
        <p:spPr>
          <a:xfrm>
            <a:off x="1024128" y="471509"/>
            <a:ext cx="3793695" cy="1737360"/>
          </a:xfrm>
        </p:spPr>
        <p:txBody>
          <a:bodyPr/>
          <a:lstStyle/>
          <a:p>
            <a:r>
              <a:rPr lang="de-DE" dirty="0"/>
              <a:t>Standort Bamberg</a:t>
            </a:r>
            <a:br>
              <a:rPr lang="de-DE" dirty="0"/>
            </a:br>
            <a:r>
              <a:rPr lang="de-DE" sz="2000" dirty="0"/>
              <a:t>(2022-2023)</a:t>
            </a:r>
            <a:endParaRPr lang="de-DE" dirty="0"/>
          </a:p>
        </p:txBody>
      </p:sp>
      <p:graphicFrame>
        <p:nvGraphicFramePr>
          <p:cNvPr id="6" name="Diagramm 5">
            <a:extLst>
              <a:ext uri="{FF2B5EF4-FFF2-40B4-BE49-F238E27FC236}">
                <a16:creationId xmlns:a16="http://schemas.microsoft.com/office/drawing/2014/main" id="{F84ACFB3-A661-D306-4267-D91FE888BA35}"/>
              </a:ext>
            </a:extLst>
          </p:cNvPr>
          <p:cNvGraphicFramePr>
            <a:graphicFrameLocks/>
          </p:cNvGraphicFramePr>
          <p:nvPr>
            <p:extLst>
              <p:ext uri="{D42A27DB-BD31-4B8C-83A1-F6EECF244321}">
                <p14:modId xmlns:p14="http://schemas.microsoft.com/office/powerpoint/2010/main" val="2126253018"/>
              </p:ext>
            </p:extLst>
          </p:nvPr>
        </p:nvGraphicFramePr>
        <p:xfrm>
          <a:off x="4817823" y="605235"/>
          <a:ext cx="6941785" cy="56475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Inhaltsplatzhalter 3">
            <a:extLst>
              <a:ext uri="{FF2B5EF4-FFF2-40B4-BE49-F238E27FC236}">
                <a16:creationId xmlns:a16="http://schemas.microsoft.com/office/drawing/2014/main" id="{A1FCC86C-56DF-880F-6728-22B154B22932}"/>
              </a:ext>
            </a:extLst>
          </p:cNvPr>
          <p:cNvGraphicFramePr>
            <a:graphicFrameLocks noGrp="1"/>
          </p:cNvGraphicFramePr>
          <p:nvPr>
            <p:ph idx="1"/>
            <p:extLst>
              <p:ext uri="{D42A27DB-BD31-4B8C-83A1-F6EECF244321}">
                <p14:modId xmlns:p14="http://schemas.microsoft.com/office/powerpoint/2010/main" val="1329490160"/>
              </p:ext>
            </p:extLst>
          </p:nvPr>
        </p:nvGraphicFramePr>
        <p:xfrm>
          <a:off x="288957" y="3551852"/>
          <a:ext cx="4193395" cy="2194560"/>
        </p:xfrm>
        <a:graphic>
          <a:graphicData uri="http://schemas.openxmlformats.org/drawingml/2006/table">
            <a:tbl>
              <a:tblPr firstRow="1" firstCol="1" bandRow="1">
                <a:tableStyleId>{5C22544A-7EE6-4342-B048-85BDC9FD1C3A}</a:tableStyleId>
              </a:tblPr>
              <a:tblGrid>
                <a:gridCol w="1822503">
                  <a:extLst>
                    <a:ext uri="{9D8B030D-6E8A-4147-A177-3AD203B41FA5}">
                      <a16:colId xmlns:a16="http://schemas.microsoft.com/office/drawing/2014/main" val="1838131878"/>
                    </a:ext>
                  </a:extLst>
                </a:gridCol>
                <a:gridCol w="1198113">
                  <a:extLst>
                    <a:ext uri="{9D8B030D-6E8A-4147-A177-3AD203B41FA5}">
                      <a16:colId xmlns:a16="http://schemas.microsoft.com/office/drawing/2014/main" val="1633369961"/>
                    </a:ext>
                  </a:extLst>
                </a:gridCol>
                <a:gridCol w="1172779">
                  <a:extLst>
                    <a:ext uri="{9D8B030D-6E8A-4147-A177-3AD203B41FA5}">
                      <a16:colId xmlns:a16="http://schemas.microsoft.com/office/drawing/2014/main" val="4150393822"/>
                    </a:ext>
                  </a:extLst>
                </a:gridCol>
              </a:tblGrid>
              <a:tr h="623782">
                <a:tc>
                  <a:txBody>
                    <a:bodyPr/>
                    <a:lstStyle/>
                    <a:p>
                      <a:pPr algn="just">
                        <a:lnSpc>
                          <a:spcPct val="100000"/>
                        </a:lnSpc>
                      </a:pPr>
                      <a:r>
                        <a:rPr lang="de-DE" sz="1600" kern="100" dirty="0">
                          <a:effectLst/>
                        </a:rPr>
                        <a:t>Tarif</a:t>
                      </a:r>
                      <a:endParaRPr lang="de-DE" sz="16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tc>
                  <a:txBody>
                    <a:bodyPr/>
                    <a:lstStyle/>
                    <a:p>
                      <a:pPr algn="ctr">
                        <a:lnSpc>
                          <a:spcPct val="100000"/>
                        </a:lnSpc>
                      </a:pPr>
                      <a:r>
                        <a:rPr lang="de-DE" sz="1600" kern="100" dirty="0">
                          <a:effectLst/>
                        </a:rPr>
                        <a:t>Mindest-laufzeit in Monaten</a:t>
                      </a:r>
                      <a:endParaRPr lang="de-DE" sz="16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tc>
                  <a:txBody>
                    <a:bodyPr/>
                    <a:lstStyle/>
                    <a:p>
                      <a:pPr algn="ctr">
                        <a:lnSpc>
                          <a:spcPct val="100000"/>
                        </a:lnSpc>
                      </a:pPr>
                      <a:r>
                        <a:rPr lang="de-DE" sz="1600" kern="100" dirty="0">
                          <a:effectLst/>
                        </a:rPr>
                        <a:t>Betrag/</a:t>
                      </a:r>
                      <a:br>
                        <a:rPr lang="de-DE" sz="1600" kern="100" dirty="0">
                          <a:effectLst/>
                        </a:rPr>
                      </a:br>
                      <a:r>
                        <a:rPr lang="de-DE" sz="1600" kern="100" dirty="0">
                          <a:effectLst/>
                        </a:rPr>
                        <a:t>Monat</a:t>
                      </a:r>
                      <a:endParaRPr lang="de-DE" sz="16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extLst>
                  <a:ext uri="{0D108BD9-81ED-4DB2-BD59-A6C34878D82A}">
                    <a16:rowId xmlns:a16="http://schemas.microsoft.com/office/drawing/2014/main" val="642789463"/>
                  </a:ext>
                </a:extLst>
              </a:tr>
              <a:tr h="424125">
                <a:tc>
                  <a:txBody>
                    <a:bodyPr/>
                    <a:lstStyle/>
                    <a:p>
                      <a:pPr algn="just">
                        <a:lnSpc>
                          <a:spcPct val="100000"/>
                        </a:lnSpc>
                      </a:pPr>
                      <a:r>
                        <a:rPr lang="de-DE" sz="1600" kern="100" dirty="0">
                          <a:effectLst/>
                        </a:rPr>
                        <a:t>Basic </a:t>
                      </a:r>
                      <a:r>
                        <a:rPr lang="de-DE" sz="1600" b="0" kern="100" dirty="0">
                          <a:effectLst/>
                        </a:rPr>
                        <a:t>Kurse oder Geräte</a:t>
                      </a:r>
                      <a:endParaRPr lang="de-DE" sz="16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tc>
                  <a:txBody>
                    <a:bodyPr/>
                    <a:lstStyle/>
                    <a:p>
                      <a:pPr algn="ctr">
                        <a:lnSpc>
                          <a:spcPct val="100000"/>
                        </a:lnSpc>
                      </a:pPr>
                      <a:r>
                        <a:rPr lang="de-DE" sz="1600" kern="100" dirty="0">
                          <a:effectLst/>
                        </a:rPr>
                        <a:t>24</a:t>
                      </a:r>
                      <a:endParaRPr lang="de-DE" sz="16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tc>
                  <a:txBody>
                    <a:bodyPr/>
                    <a:lstStyle/>
                    <a:p>
                      <a:pPr algn="ctr">
                        <a:lnSpc>
                          <a:spcPct val="100000"/>
                        </a:lnSpc>
                      </a:pPr>
                      <a:r>
                        <a:rPr lang="de-DE" sz="1600" kern="100">
                          <a:effectLst/>
                        </a:rPr>
                        <a:t>49,90 €</a:t>
                      </a:r>
                      <a:endParaRPr lang="de-DE" sz="1600" kern="10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extLst>
                  <a:ext uri="{0D108BD9-81ED-4DB2-BD59-A6C34878D82A}">
                    <a16:rowId xmlns:a16="http://schemas.microsoft.com/office/drawing/2014/main" val="1971564953"/>
                  </a:ext>
                </a:extLst>
              </a:tr>
              <a:tr h="417322">
                <a:tc>
                  <a:txBody>
                    <a:bodyPr/>
                    <a:lstStyle/>
                    <a:p>
                      <a:pPr algn="just">
                        <a:lnSpc>
                          <a:spcPct val="100000"/>
                        </a:lnSpc>
                      </a:pPr>
                      <a:r>
                        <a:rPr lang="de-DE" sz="1600" kern="100" dirty="0">
                          <a:effectLst/>
                        </a:rPr>
                        <a:t>Premium </a:t>
                      </a:r>
                      <a:r>
                        <a:rPr lang="de-DE" sz="1600" b="0" kern="100" dirty="0">
                          <a:effectLst/>
                        </a:rPr>
                        <a:t>Kurse und Geräte</a:t>
                      </a:r>
                      <a:endParaRPr lang="de-DE" sz="16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tc>
                  <a:txBody>
                    <a:bodyPr/>
                    <a:lstStyle/>
                    <a:p>
                      <a:pPr algn="ctr">
                        <a:lnSpc>
                          <a:spcPct val="100000"/>
                        </a:lnSpc>
                      </a:pPr>
                      <a:r>
                        <a:rPr lang="de-DE" sz="1600" kern="100" dirty="0">
                          <a:effectLst/>
                        </a:rPr>
                        <a:t>12</a:t>
                      </a:r>
                      <a:endParaRPr lang="de-DE" sz="16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tc>
                  <a:txBody>
                    <a:bodyPr/>
                    <a:lstStyle/>
                    <a:p>
                      <a:pPr algn="ctr">
                        <a:lnSpc>
                          <a:spcPct val="100000"/>
                        </a:lnSpc>
                      </a:pPr>
                      <a:r>
                        <a:rPr lang="de-DE" sz="1600" kern="100">
                          <a:effectLst/>
                        </a:rPr>
                        <a:t>69,90 €</a:t>
                      </a:r>
                      <a:endParaRPr lang="de-DE" sz="1600" kern="10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extLst>
                  <a:ext uri="{0D108BD9-81ED-4DB2-BD59-A6C34878D82A}">
                    <a16:rowId xmlns:a16="http://schemas.microsoft.com/office/drawing/2014/main" val="294188247"/>
                  </a:ext>
                </a:extLst>
              </a:tr>
              <a:tr h="429015">
                <a:tc>
                  <a:txBody>
                    <a:bodyPr/>
                    <a:lstStyle/>
                    <a:p>
                      <a:pPr algn="just">
                        <a:lnSpc>
                          <a:spcPct val="100000"/>
                        </a:lnSpc>
                      </a:pPr>
                      <a:r>
                        <a:rPr lang="de-DE" sz="1600" kern="100" dirty="0">
                          <a:effectLst/>
                        </a:rPr>
                        <a:t>VIP </a:t>
                      </a:r>
                      <a:r>
                        <a:rPr lang="de-DE" sz="1600" b="0" kern="100" dirty="0">
                          <a:effectLst/>
                        </a:rPr>
                        <a:t>Rundum Sorglos</a:t>
                      </a:r>
                      <a:endParaRPr lang="de-DE" sz="1600" b="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tc>
                  <a:txBody>
                    <a:bodyPr/>
                    <a:lstStyle/>
                    <a:p>
                      <a:pPr algn="ctr">
                        <a:lnSpc>
                          <a:spcPct val="100000"/>
                        </a:lnSpc>
                      </a:pPr>
                      <a:r>
                        <a:rPr lang="de-DE" sz="1600" kern="100" dirty="0">
                          <a:effectLst/>
                        </a:rPr>
                        <a:t>12</a:t>
                      </a:r>
                      <a:endParaRPr lang="de-DE" sz="16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tc>
                  <a:txBody>
                    <a:bodyPr/>
                    <a:lstStyle/>
                    <a:p>
                      <a:pPr algn="ctr">
                        <a:lnSpc>
                          <a:spcPct val="100000"/>
                        </a:lnSpc>
                      </a:pPr>
                      <a:r>
                        <a:rPr lang="de-DE" sz="1600" kern="100" dirty="0">
                          <a:effectLst/>
                        </a:rPr>
                        <a:t>84,90 €</a:t>
                      </a:r>
                      <a:endParaRPr lang="de-DE" sz="1600" kern="100" dirty="0">
                        <a:effectLst/>
                        <a:latin typeface="Arial" panose="020B0604020202020204" pitchFamily="34" charset="0"/>
                        <a:ea typeface="Calibri" panose="020F0502020204030204" pitchFamily="34" charset="0"/>
                        <a:cs typeface="Times New Roman" panose="02020603050405020304" pitchFamily="18" charset="0"/>
                      </a:endParaRPr>
                    </a:p>
                  </a:txBody>
                  <a:tcPr marL="132499" marR="132499" marT="0" marB="0" anchor="ctr"/>
                </a:tc>
                <a:extLst>
                  <a:ext uri="{0D108BD9-81ED-4DB2-BD59-A6C34878D82A}">
                    <a16:rowId xmlns:a16="http://schemas.microsoft.com/office/drawing/2014/main" val="799618808"/>
                  </a:ext>
                </a:extLst>
              </a:tr>
            </a:tbl>
          </a:graphicData>
        </a:graphic>
      </p:graphicFrame>
      <p:sp>
        <p:nvSpPr>
          <p:cNvPr id="4" name="Rectangle 1">
            <a:extLst>
              <a:ext uri="{FF2B5EF4-FFF2-40B4-BE49-F238E27FC236}">
                <a16:creationId xmlns:a16="http://schemas.microsoft.com/office/drawing/2014/main" id="{BDB02CDF-6D05-13D5-3793-7E4CB091AAFE}"/>
              </a:ext>
            </a:extLst>
          </p:cNvPr>
          <p:cNvSpPr>
            <a:spLocks noChangeArrowheads="1"/>
          </p:cNvSpPr>
          <p:nvPr/>
        </p:nvSpPr>
        <p:spPr bwMode="auto">
          <a:xfrm>
            <a:off x="1832594" y="5803403"/>
            <a:ext cx="3512665" cy="50314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numCol="1" rtlCol="0" anchorCtr="0" compatLnSpc="1">
            <a:prstTxWarp prst="textNoShape">
              <a:avLst/>
            </a:prstTxWarp>
            <a:normAutofit/>
          </a:bodyPr>
          <a:lstStyle/>
          <a:p>
            <a:pPr marL="0" marR="0" lvl="0" indent="0" defTabSz="914400" fontAlgn="base">
              <a:lnSpc>
                <a:spcPct val="90000"/>
              </a:lnSpc>
              <a:spcBef>
                <a:spcPct val="0"/>
              </a:spcBef>
              <a:spcAft>
                <a:spcPts val="600"/>
              </a:spcAft>
              <a:buClr>
                <a:schemeClr val="accent1"/>
              </a:buClr>
              <a:buSzTx/>
              <a:buFontTx/>
              <a:buNone/>
              <a:tabLst/>
            </a:pPr>
            <a:r>
              <a:rPr kumimoji="0" lang="en-US" altLang="de-DE" sz="1200" b="0" i="0" u="none" strike="noStrike" cap="none" normalizeH="0" baseline="0" dirty="0" err="1">
                <a:ln>
                  <a:noFill/>
                </a:ln>
                <a:effectLst/>
              </a:rPr>
              <a:t>zzgl</a:t>
            </a:r>
            <a:r>
              <a:rPr kumimoji="0" lang="en-US" altLang="de-DE" sz="1200" b="0" i="0" u="none" strike="noStrike" cap="none" normalizeH="0" baseline="0" dirty="0">
                <a:ln>
                  <a:noFill/>
                </a:ln>
                <a:effectLst/>
              </a:rPr>
              <a:t>. </a:t>
            </a:r>
            <a:r>
              <a:rPr kumimoji="0" lang="en-US" altLang="de-DE" sz="1200" b="0" i="0" u="none" strike="noStrike" cap="none" normalizeH="0" baseline="0" dirty="0" err="1">
                <a:ln>
                  <a:noFill/>
                </a:ln>
                <a:effectLst/>
              </a:rPr>
              <a:t>einmalige</a:t>
            </a:r>
            <a:r>
              <a:rPr kumimoji="0" lang="en-US" altLang="de-DE" sz="1200" b="0" i="0" u="none" strike="noStrike" cap="none" normalizeH="0" baseline="0" dirty="0">
                <a:ln>
                  <a:noFill/>
                </a:ln>
                <a:effectLst/>
              </a:rPr>
              <a:t> </a:t>
            </a:r>
            <a:r>
              <a:rPr kumimoji="0" lang="en-US" altLang="de-DE" sz="1200" b="0" i="0" u="none" strike="noStrike" cap="none" normalizeH="0" baseline="0" dirty="0" err="1">
                <a:ln>
                  <a:noFill/>
                </a:ln>
                <a:effectLst/>
              </a:rPr>
              <a:t>Aufnahmegebühr</a:t>
            </a:r>
            <a:r>
              <a:rPr kumimoji="0" lang="en-US" altLang="de-DE" sz="1200" b="0" i="0" u="none" strike="noStrike" cap="none" normalizeH="0" baseline="0" dirty="0">
                <a:ln>
                  <a:noFill/>
                </a:ln>
                <a:effectLst/>
              </a:rPr>
              <a:t> 49,90 €</a:t>
            </a:r>
          </a:p>
        </p:txBody>
      </p:sp>
      <p:pic>
        <p:nvPicPr>
          <p:cNvPr id="59" name="Audio 58">
            <a:extLst>
              <a:ext uri="{FF2B5EF4-FFF2-40B4-BE49-F238E27FC236}">
                <a16:creationId xmlns:a16="http://schemas.microsoft.com/office/drawing/2014/main" id="{5DE0ED53-B1EE-FEA8-1F34-8B164B22953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362341808"/>
      </p:ext>
    </p:extLst>
  </p:cSld>
  <p:clrMapOvr>
    <a:masterClrMapping/>
  </p:clrMapOvr>
  <mc:AlternateContent xmlns:mc="http://schemas.openxmlformats.org/markup-compatibility/2006" xmlns:p14="http://schemas.microsoft.com/office/powerpoint/2010/main">
    <mc:Choice Requires="p14">
      <p:transition spd="slow" p14:dur="2000" advTm="48818"/>
    </mc:Choice>
    <mc:Fallback xmlns="">
      <p:transition spd="slow" advTm="488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9"/>
                </p:tgtEl>
              </p:cMediaNode>
            </p:audio>
          </p:childTnLst>
        </p:cTn>
      </p:par>
    </p:tnLst>
    <p:bldLst>
      <p:bldP spid="4" grpId="0"/>
    </p:bldLst>
  </p:timing>
  <p:extLst>
    <p:ext uri="{3A86A75C-4F4B-4683-9AE1-C65F6400EC91}">
      <p14:laserTraceLst xmlns:p14="http://schemas.microsoft.com/office/powerpoint/2010/main">
        <p14:tracePtLst>
          <p14:tracePt t="16772" x="0" y="0"/>
        </p14:tracePtLst>
        <p14:tracePtLst>
          <p14:tracePt t="18923" x="5494338" y="6807200"/>
          <p14:tracePt t="18935" x="5656263" y="6713538"/>
          <p14:tracePt t="18937" x="5773738" y="6646863"/>
          <p14:tracePt t="18958" x="6011863" y="6519863"/>
          <p14:tracePt t="18961" x="6045200" y="6502400"/>
          <p14:tracePt t="18973" x="6113463" y="6469063"/>
          <p14:tracePt t="18976" x="6146800" y="6451600"/>
          <p14:tracePt t="18993" x="6223000" y="6418263"/>
          <p14:tracePt t="19005" x="6256338" y="6392863"/>
          <p14:tracePt t="19020" x="6273800" y="6375400"/>
          <p14:tracePt t="19136" x="6273800" y="6357938"/>
          <p14:tracePt t="19201" x="6273800" y="6342063"/>
          <p14:tracePt t="19313" x="6256338" y="6342063"/>
          <p14:tracePt t="19499" x="6240463" y="6342063"/>
          <p14:tracePt t="19522" x="6223000" y="6342063"/>
          <p14:tracePt t="19525" x="6205538" y="6342063"/>
          <p14:tracePt t="19541" x="6146800" y="6324600"/>
          <p14:tracePt t="19556" x="6113463" y="6324600"/>
          <p14:tracePt t="19565" x="6078538" y="6307138"/>
          <p14:tracePt t="19573" x="6027738" y="6307138"/>
          <p14:tracePt t="19576" x="5969000" y="6307138"/>
          <p14:tracePt t="19582" x="5918200" y="6291263"/>
          <p14:tracePt t="19605" x="5867400" y="6273800"/>
          <p14:tracePt t="19611" x="5773738" y="6273800"/>
          <p14:tracePt t="19615" x="5740400" y="6256338"/>
          <p14:tracePt t="19633" x="5707063" y="6240463"/>
          <p14:tracePt t="19638" x="5689600" y="6240463"/>
          <p14:tracePt t="19641" x="5672138" y="6240463"/>
          <p14:tracePt t="19646" x="5656263" y="6240463"/>
          <p14:tracePt t="19666" x="5630863" y="6215063"/>
          <p14:tracePt t="19701" x="5656263" y="6215063"/>
          <p14:tracePt t="19716" x="5672138" y="6215063"/>
          <p14:tracePt t="19720" x="5707063" y="6215063"/>
          <p14:tracePt t="19728" x="5757863" y="6215063"/>
          <p14:tracePt t="19736" x="5791200" y="6215063"/>
          <p14:tracePt t="19743" x="5867400" y="6215063"/>
          <p14:tracePt t="19754" x="5918200" y="6215063"/>
          <p14:tracePt t="19764" x="6011863" y="6215063"/>
          <p14:tracePt t="19766" x="6062663" y="6215063"/>
          <p14:tracePt t="19776" x="6146800" y="6215063"/>
          <p14:tracePt t="19786" x="6205538" y="6215063"/>
          <p14:tracePt t="19794" x="6273800" y="6215063"/>
          <p14:tracePt t="19803" x="6307138" y="6215063"/>
          <p14:tracePt t="19805" x="6357938" y="6215063"/>
          <p14:tracePt t="19815" x="6418263" y="6215063"/>
          <p14:tracePt t="19824" x="6469063" y="6215063"/>
          <p14:tracePt t="19837" x="6502400" y="6197600"/>
          <p14:tracePt t="19840" x="6535738" y="6197600"/>
          <p14:tracePt t="19849" x="6578600" y="6197600"/>
          <p14:tracePt t="19859" x="6596063" y="6197600"/>
          <p14:tracePt t="19866" x="6629400" y="6197600"/>
          <p14:tracePt t="19879" x="6646863" y="6197600"/>
          <p14:tracePt t="19895" x="6662738" y="6197600"/>
          <p14:tracePt t="19921" x="6680200" y="6197600"/>
          <p14:tracePt t="19974" x="6662738" y="6180138"/>
          <p14:tracePt t="19986" x="6611938" y="6180138"/>
          <p14:tracePt t="19994" x="6578600" y="6164263"/>
          <p14:tracePt t="20003" x="6519863" y="6164263"/>
          <p14:tracePt t="20011" x="6451600" y="6146800"/>
          <p14:tracePt t="20021" x="6383338" y="6129338"/>
          <p14:tracePt t="20023" x="6291263" y="6129338"/>
          <p14:tracePt t="20039" x="6223000" y="6113463"/>
          <p14:tracePt t="20043" x="6113463" y="6113463"/>
          <p14:tracePt t="20054" x="6045200" y="6113463"/>
          <p14:tracePt t="20056" x="6011863" y="6113463"/>
          <p14:tracePt t="20066" x="5951538" y="6113463"/>
          <p14:tracePt t="20075" x="5900738" y="6113463"/>
          <p14:tracePt t="20087" x="5849938" y="6113463"/>
          <p14:tracePt t="20089" x="5834063" y="6113463"/>
          <p14:tracePt t="20098" x="5808663" y="6113463"/>
          <p14:tracePt t="20109" x="5791200" y="6113463"/>
          <p14:tracePt t="20120" x="5773738" y="6113463"/>
          <p14:tracePt t="20183" x="5791200" y="6113463"/>
          <p14:tracePt t="20193" x="5808663" y="6113463"/>
          <p14:tracePt t="20207" x="5849938" y="6113463"/>
          <p14:tracePt t="20210" x="5884863" y="6113463"/>
          <p14:tracePt t="20220" x="5918200" y="6113463"/>
          <p14:tracePt t="20228" x="5969000" y="6129338"/>
          <p14:tracePt t="20238" x="6027738" y="6129338"/>
          <p14:tracePt t="20240" x="6096000" y="6146800"/>
          <p14:tracePt t="20252" x="6146800" y="6146800"/>
          <p14:tracePt t="20257" x="6180138" y="6164263"/>
          <p14:tracePt t="20269" x="6240463" y="6164263"/>
          <p14:tracePt t="20278" x="6273800" y="6180138"/>
          <p14:tracePt t="20288" x="6307138" y="6180138"/>
          <p14:tracePt t="20291" x="6342063" y="6180138"/>
          <p14:tracePt t="20303" x="6357938" y="6180138"/>
          <p14:tracePt t="20306" x="6383338" y="6180138"/>
          <p14:tracePt t="20324" x="6400800" y="6180138"/>
          <p14:tracePt t="20339" x="6418263" y="6180138"/>
          <p14:tracePt t="20371" x="6418263" y="6197600"/>
          <p14:tracePt t="20449" x="6400800" y="6197600"/>
          <p14:tracePt t="22004" x="6418263" y="6197600"/>
          <p14:tracePt t="22014" x="6434138" y="6180138"/>
          <p14:tracePt t="22024" x="6434138" y="6164263"/>
          <p14:tracePt t="22034" x="6451600" y="6164263"/>
          <p14:tracePt t="22037" x="6469063" y="6146800"/>
          <p14:tracePt t="22056" x="6484938" y="6146800"/>
          <p14:tracePt t="22073" x="6502400" y="6129338"/>
          <p14:tracePt t="22080" x="6519863" y="6113463"/>
          <p14:tracePt t="22095" x="6535738" y="6113463"/>
          <p14:tracePt t="22103" x="6535738" y="6096000"/>
          <p14:tracePt t="22125" x="6535738" y="6078538"/>
          <p14:tracePt t="22129" x="6561138" y="6078538"/>
          <p14:tracePt t="22142" x="6561138" y="6062663"/>
          <p14:tracePt t="22144" x="6578600" y="6062663"/>
          <p14:tracePt t="22151" x="6578600" y="6037263"/>
          <p14:tracePt t="22164" x="6596063" y="6037263"/>
          <p14:tracePt t="22180" x="6596063" y="6019800"/>
          <p14:tracePt t="22188" x="6611938" y="6002338"/>
          <p14:tracePt t="22206" x="6629400" y="6002338"/>
          <p14:tracePt t="22209" x="6629400" y="5986463"/>
          <p14:tracePt t="22219" x="6646863" y="5969000"/>
          <p14:tracePt t="22235" x="6662738" y="5951538"/>
          <p14:tracePt t="22251" x="6662738" y="5935663"/>
          <p14:tracePt t="22261" x="6680200" y="5918200"/>
          <p14:tracePt t="22264" x="6697663" y="5900738"/>
          <p14:tracePt t="22278" x="6697663" y="5884863"/>
          <p14:tracePt t="22281" x="6713538" y="5859463"/>
          <p14:tracePt t="22291" x="6738938" y="5842000"/>
          <p14:tracePt t="22310" x="6738938" y="5824538"/>
          <p14:tracePt t="22312" x="6756400" y="5773738"/>
          <p14:tracePt t="22325" x="6773863" y="5757863"/>
          <p14:tracePt t="22328" x="6789738" y="5740400"/>
          <p14:tracePt t="22342" x="6789738" y="5707063"/>
          <p14:tracePt t="22345" x="6807200" y="5689600"/>
          <p14:tracePt t="22356" x="6807200" y="5646738"/>
          <p14:tracePt t="22365" x="6824663" y="5613400"/>
          <p14:tracePt t="22376" x="6824663" y="5562600"/>
          <p14:tracePt t="22379" x="6840538" y="5511800"/>
          <p14:tracePt t="22392" x="6840538" y="5486400"/>
          <p14:tracePt t="22395" x="6858000" y="5453063"/>
          <p14:tracePt t="22408" x="6858000" y="5402263"/>
          <p14:tracePt t="22411" x="6875463" y="5367338"/>
          <p14:tracePt t="22424" x="6875463" y="5334000"/>
          <p14:tracePt t="22427" x="6875463" y="5275263"/>
          <p14:tracePt t="22438" x="6891338" y="5240338"/>
          <p14:tracePt t="22443" x="6916738" y="5173663"/>
          <p14:tracePt t="22453" x="6934200" y="5113338"/>
          <p14:tracePt t="22465" x="6934200" y="5062538"/>
          <p14:tracePt t="22468" x="6951663" y="5011738"/>
          <p14:tracePt t="22480" x="6967538" y="4953000"/>
          <p14:tracePt t="22483" x="6967538" y="4884738"/>
          <p14:tracePt t="22492" x="6985000" y="4818063"/>
          <p14:tracePt t="22508" x="7002463" y="4757738"/>
          <p14:tracePt t="22512" x="7018338" y="4673600"/>
          <p14:tracePt t="22514" x="7018338" y="4597400"/>
          <p14:tracePt t="22526" x="7035800" y="4529138"/>
          <p14:tracePt t="22530" x="7053263" y="4462463"/>
          <p14:tracePt t="22544" x="7053263" y="4351338"/>
          <p14:tracePt t="22548" x="7069138" y="4267200"/>
          <p14:tracePt t="22557" x="7069138" y="4157663"/>
          <p14:tracePt t="22566" x="7094538" y="4046538"/>
          <p14:tracePt t="22576" x="7112000" y="3929063"/>
          <p14:tracePt t="22578" x="7112000" y="3817938"/>
          <p14:tracePt t="22590" x="7129463" y="3690938"/>
          <p14:tracePt t="22593" x="7129463" y="3589338"/>
          <p14:tracePt t="22604" x="7129463" y="3497263"/>
          <p14:tracePt t="22613" x="7129463" y="3411538"/>
          <p14:tracePt t="22624" x="7129463" y="3344863"/>
          <p14:tracePt t="22627" x="7129463" y="3268663"/>
          <p14:tracePt t="22636" x="7129463" y="3182938"/>
          <p14:tracePt t="22645" x="7112000" y="3106738"/>
          <p14:tracePt t="22658" x="7094538" y="3022600"/>
          <p14:tracePt t="22661" x="7094538" y="2913063"/>
          <p14:tracePt t="22671" x="7069138" y="2735263"/>
          <p14:tracePt t="22682" x="7069138" y="2684463"/>
          <p14:tracePt t="22685" x="7053263" y="2540000"/>
          <p14:tracePt t="22697" x="7053263" y="2413000"/>
          <p14:tracePt t="22701" x="7035800" y="2278063"/>
          <p14:tracePt t="22708" x="7002463" y="2166938"/>
          <p14:tracePt t="22719" x="6985000" y="2082800"/>
          <p14:tracePt t="22733" x="6951663" y="1973263"/>
          <p14:tracePt t="22739" x="6916738" y="1879600"/>
          <p14:tracePt t="22742" x="6875463" y="1828800"/>
          <p14:tracePt t="22757" x="6858000" y="1795463"/>
          <p14:tracePt t="22761" x="6840538" y="1744663"/>
          <p14:tracePt t="22764" x="6807200" y="1684338"/>
          <p14:tracePt t="22778" x="6773863" y="1651000"/>
          <p14:tracePt t="22781" x="6756400" y="1617663"/>
          <p14:tracePt t="22791" x="6697663" y="1566863"/>
          <p14:tracePt t="22803" x="6680200" y="1549400"/>
          <p14:tracePt t="22807" x="6646863" y="1506538"/>
          <p14:tracePt t="22819" x="6629400" y="1490663"/>
          <p14:tracePt t="22823" x="6596063" y="1473200"/>
          <p14:tracePt t="22836" x="6578600" y="1455738"/>
          <p14:tracePt t="22840" x="6535738" y="1439863"/>
          <p14:tracePt t="22843" x="6502400" y="1422400"/>
          <p14:tracePt t="22858" x="6484938" y="1404938"/>
          <p14:tracePt t="22861" x="6451600" y="1389063"/>
          <p14:tracePt t="22874" x="6434138" y="1371600"/>
          <p14:tracePt t="22877" x="6400800" y="1346200"/>
          <p14:tracePt t="22891" x="6357938" y="1328738"/>
          <p14:tracePt t="22894" x="6342063" y="1295400"/>
          <p14:tracePt t="22907" x="6307138" y="1277938"/>
          <p14:tracePt t="22910" x="6291263" y="1277938"/>
          <p14:tracePt t="22921" x="6256338" y="1244600"/>
          <p14:tracePt t="22932" x="6223000" y="1244600"/>
          <p14:tracePt t="22935" x="6180138" y="1227138"/>
          <p14:tracePt t="22949" x="6164263" y="1227138"/>
          <p14:tracePt t="22952" x="6129338" y="1211263"/>
          <p14:tracePt t="22965" x="6096000" y="1211263"/>
          <p14:tracePt t="22968" x="6062663" y="1193800"/>
          <p14:tracePt t="22979" x="6045200" y="1193800"/>
          <p14:tracePt t="22983" x="6027738" y="1193800"/>
          <p14:tracePt t="22991" x="6011863" y="1193800"/>
          <p14:tracePt t="23002" x="5969000" y="1193800"/>
          <p14:tracePt t="23017" x="5951538" y="1193800"/>
          <p14:tracePt t="23025" x="5935663" y="1193800"/>
          <p14:tracePt t="23040" x="5918200" y="1193800"/>
          <p14:tracePt t="23044" x="5900738" y="1193800"/>
          <p14:tracePt t="23048" x="5867400" y="1193800"/>
          <p14:tracePt t="23057" x="5849938" y="1211263"/>
          <p14:tracePt t="23068" x="5834063" y="1227138"/>
          <p14:tracePt t="23073" x="5791200" y="1244600"/>
          <p14:tracePt t="23086" x="5773738" y="1295400"/>
          <p14:tracePt t="23091" x="5757863" y="1312863"/>
          <p14:tracePt t="23094" x="5707063" y="1371600"/>
          <p14:tracePt t="23109" x="5656263" y="1455738"/>
          <p14:tracePt t="23124" x="5613400" y="1490663"/>
          <p14:tracePt t="23127" x="5595938" y="1549400"/>
          <p14:tracePt t="23142" x="5562600" y="1600200"/>
          <p14:tracePt t="23145" x="5545138" y="1651000"/>
          <p14:tracePt t="23159" x="5511800" y="1701800"/>
          <p14:tracePt t="23164" x="5494338" y="1760538"/>
          <p14:tracePt t="23168" x="5478463" y="1828800"/>
          <p14:tracePt t="23186" x="5418138" y="1938338"/>
          <p14:tracePt t="23193" x="5402263" y="1989138"/>
          <p14:tracePt t="23207" x="5384800" y="2057400"/>
          <p14:tracePt t="23210" x="5367338" y="2116138"/>
          <p14:tracePt t="23221" x="5367338" y="2184400"/>
          <p14:tracePt t="23224" x="5351463" y="2260600"/>
          <p14:tracePt t="23235" x="5351463" y="2344738"/>
          <p14:tracePt t="23242" x="5351463" y="2413000"/>
          <p14:tracePt t="23251" x="5351463" y="2506663"/>
          <p14:tracePt t="23259" x="5351463" y="2590800"/>
          <p14:tracePt t="23269" x="5351463" y="2684463"/>
          <p14:tracePt t="23273" x="5351463" y="2768600"/>
          <p14:tracePt t="23282" x="5351463" y="2862263"/>
          <p14:tracePt t="23287" x="5351463" y="2946400"/>
          <p14:tracePt t="23297" x="5351463" y="3022600"/>
          <p14:tracePt t="23307" x="5351463" y="3106738"/>
          <p14:tracePt t="23317" x="5351463" y="3200400"/>
          <p14:tracePt t="23320" x="5351463" y="3284538"/>
          <p14:tracePt t="23329" x="5351463" y="3378200"/>
          <p14:tracePt t="23341" x="5351463" y="3479800"/>
          <p14:tracePt t="23344" x="5351463" y="3573463"/>
          <p14:tracePt t="23355" x="5351463" y="3675063"/>
          <p14:tracePt t="23366" x="5351463" y="3802063"/>
          <p14:tracePt t="23368" x="5367338" y="3911600"/>
          <p14:tracePt t="23378" x="5384800" y="4030663"/>
          <p14:tracePt t="23391" x="5402263" y="4140200"/>
          <p14:tracePt t="23393" x="5418138" y="4249738"/>
          <p14:tracePt t="23403" x="5435600" y="4351338"/>
          <p14:tracePt t="23409" x="5453063" y="4478338"/>
          <p14:tracePt t="23424" x="5478463" y="4579938"/>
          <p14:tracePt t="23427" x="5494338" y="4691063"/>
          <p14:tracePt t="23438" x="5511800" y="4775200"/>
          <p14:tracePt t="23441" x="5545138" y="4884738"/>
          <p14:tracePt t="23459" x="5580063" y="5062538"/>
          <p14:tracePt t="23471" x="5595938" y="5130800"/>
          <p14:tracePt t="23473" x="5630863" y="5224463"/>
          <p14:tracePt t="23487" x="5656263" y="5291138"/>
          <p14:tracePt t="23490" x="5656263" y="5334000"/>
          <p14:tracePt t="23500" x="5672138" y="5384800"/>
          <p14:tracePt t="23509" x="5707063" y="5435600"/>
          <p14:tracePt t="23520" x="5707063" y="5486400"/>
          <p14:tracePt t="23525" x="5740400" y="5529263"/>
          <p14:tracePt t="23528" x="5740400" y="5562600"/>
          <p14:tracePt t="23540" x="5757863" y="5595938"/>
          <p14:tracePt t="23551" x="5791200" y="5630863"/>
          <p14:tracePt t="23556" x="5808663" y="5664200"/>
          <p14:tracePt t="23568" x="5834063" y="5689600"/>
          <p14:tracePt t="23572" x="5849938" y="5722938"/>
          <p14:tracePt t="23584" x="5867400" y="5757863"/>
          <p14:tracePt t="23586" x="5900738" y="5773738"/>
          <p14:tracePt t="23598" x="5918200" y="5808663"/>
          <p14:tracePt t="23601" x="5935663" y="5842000"/>
          <p14:tracePt t="23611" x="5951538" y="5859463"/>
          <p14:tracePt t="23625" x="5986463" y="5900738"/>
          <p14:tracePt t="23628" x="6011863" y="5918200"/>
          <p14:tracePt t="23642" x="6027738" y="5935663"/>
          <p14:tracePt t="23646" x="6045200" y="5969000"/>
          <p14:tracePt t="23658" x="6062663" y="5969000"/>
          <p14:tracePt t="23660" x="6078538" y="6002338"/>
          <p14:tracePt t="23671" x="6113463" y="6002338"/>
          <p14:tracePt t="23680" x="6146800" y="6019800"/>
          <p14:tracePt t="23683" x="6164263" y="6019800"/>
          <p14:tracePt t="23692" x="6205538" y="6019800"/>
          <p14:tracePt t="23702" x="6240463" y="6019800"/>
          <p14:tracePt t="23709" x="6273800" y="6019800"/>
          <p14:tracePt t="23719" x="6291263" y="6019800"/>
          <p14:tracePt t="23723" x="6342063" y="6019800"/>
          <p14:tracePt t="23732" x="6400800" y="6019800"/>
          <p14:tracePt t="23741" x="6434138" y="6002338"/>
          <p14:tracePt t="23752" x="6469063" y="5969000"/>
          <p14:tracePt t="23756" x="6519863" y="5935663"/>
          <p14:tracePt t="23768" x="6561138" y="5900738"/>
          <p14:tracePt t="23774" x="6611938" y="5859463"/>
          <p14:tracePt t="23785" x="6646863" y="5808663"/>
          <p14:tracePt t="23790" x="6697663" y="5740400"/>
          <p14:tracePt t="23801" x="6756400" y="5664200"/>
          <p14:tracePt t="23804" x="6807200" y="5595938"/>
          <p14:tracePt t="23817" x="6840538" y="5511800"/>
          <p14:tracePt t="23819" x="6875463" y="5402263"/>
          <p14:tracePt t="23833" x="6934200" y="5291138"/>
          <p14:tracePt t="23836" x="6967538" y="5173663"/>
          <p14:tracePt t="23849" x="6985000" y="5062538"/>
          <p14:tracePt t="23853" x="7018338" y="4935538"/>
          <p14:tracePt t="23865" x="7053263" y="4800600"/>
          <p14:tracePt t="23869" x="7069138" y="4673600"/>
          <p14:tracePt t="23882" x="7094538" y="4564063"/>
          <p14:tracePt t="23885" x="7112000" y="4445000"/>
          <p14:tracePt t="23895" x="7112000" y="4318000"/>
          <p14:tracePt t="23907" x="7129463" y="4173538"/>
          <p14:tracePt t="23910" x="7145338" y="3962400"/>
          <p14:tracePt t="23920" x="7145338" y="3835400"/>
          <p14:tracePt t="23931" x="7145338" y="3657600"/>
          <p14:tracePt t="23934" x="7145338" y="3497263"/>
          <p14:tracePt t="23946" x="7145338" y="3411538"/>
          <p14:tracePt t="23950" x="7145338" y="3233738"/>
          <p14:tracePt t="23958" x="7145338" y="3090863"/>
          <p14:tracePt t="23969" x="7129463" y="2946400"/>
          <p14:tracePt t="23974" x="7112000" y="2786063"/>
          <p14:tracePt t="23985" x="7094538" y="2667000"/>
          <p14:tracePt t="23990" x="7069138" y="2522538"/>
          <p14:tracePt t="24000" x="7053263" y="2379663"/>
          <p14:tracePt t="24011" x="7035800" y="2260600"/>
          <p14:tracePt t="24015" x="7035800" y="2133600"/>
          <p14:tracePt t="24025" x="7018338" y="2006600"/>
          <p14:tracePt t="24028" x="6985000" y="1879600"/>
          <p14:tracePt t="24043" x="6967538" y="1795463"/>
          <p14:tracePt t="24046" x="6951663" y="1701800"/>
          <p14:tracePt t="24057" x="6934200" y="1633538"/>
          <p14:tracePt t="24061" x="6934200" y="1617663"/>
          <p14:tracePt t="24073" x="6891338" y="1549400"/>
          <p14:tracePt t="24077" x="6858000" y="1473200"/>
          <p14:tracePt t="24092" x="6824663" y="1371600"/>
          <p14:tracePt t="24104" x="6824663" y="1328738"/>
          <p14:tracePt t="24114" x="6807200" y="1312863"/>
          <p14:tracePt t="24127" x="6789738" y="1262063"/>
          <p14:tracePt t="24132" x="6773863" y="1227138"/>
          <p14:tracePt t="24135" x="6756400" y="1193800"/>
          <p14:tracePt t="24158" x="6738938" y="1168400"/>
          <p14:tracePt t="24164" x="6697663" y="1117600"/>
          <p14:tracePt t="24167" x="6680200" y="1100138"/>
          <p14:tracePt t="24181" x="6680200" y="1084263"/>
          <p14:tracePt t="24184" x="6662738" y="1084263"/>
          <p14:tracePt t="24190" x="6662738" y="1066800"/>
          <p14:tracePt t="24201" x="6646863" y="1066800"/>
          <p14:tracePt t="24209" x="6646863" y="1049338"/>
          <p14:tracePt t="24219" x="6629400" y="1049338"/>
          <p14:tracePt t="24242" x="6611938" y="1049338"/>
          <p14:tracePt t="24273" x="6596063" y="1049338"/>
          <p14:tracePt t="24303" x="6578600" y="1049338"/>
          <p14:tracePt t="24326" x="6578600" y="1066800"/>
          <p14:tracePt t="24329" x="6561138" y="1066800"/>
          <p14:tracePt t="24337" x="6561138" y="1084263"/>
          <p14:tracePt t="24355" x="6535738" y="1100138"/>
          <p14:tracePt t="24365" x="6535738" y="1117600"/>
          <p14:tracePt t="24376" x="6535738" y="1135063"/>
          <p14:tracePt t="24387" x="6535738" y="1150938"/>
          <p14:tracePt t="24401" x="6535738" y="1168400"/>
          <p14:tracePt t="24416" x="6535738" y="1193800"/>
          <p14:tracePt t="24434" x="6535738" y="1211263"/>
          <p14:tracePt t="24449" x="6535738" y="1227138"/>
          <p14:tracePt t="24468" x="6535738" y="1244600"/>
          <p14:tracePt t="24482" x="6535738" y="1262063"/>
          <p14:tracePt t="24490" x="6535738" y="1277938"/>
          <p14:tracePt t="24499" x="6561138" y="1295400"/>
          <p14:tracePt t="24512" x="6561138" y="1312863"/>
          <p14:tracePt t="24524" x="6578600" y="1328738"/>
          <p14:tracePt t="24536" x="6578600" y="1346200"/>
          <p14:tracePt t="24539" x="6578600" y="1371600"/>
          <p14:tracePt t="24549" x="6596063" y="1404938"/>
          <p14:tracePt t="24551" x="6596063" y="1455738"/>
          <p14:tracePt t="24561" x="6596063" y="1490663"/>
          <p14:tracePt t="24574" x="6596063" y="1549400"/>
          <p14:tracePt t="24577" x="6611938" y="1617663"/>
          <p14:tracePt t="24586" x="6611938" y="1684338"/>
          <p14:tracePt t="24596" x="6611938" y="1778000"/>
          <p14:tracePt t="24608" x="6611938" y="1879600"/>
          <p14:tracePt t="24611" x="6629400" y="2006600"/>
          <p14:tracePt t="24621" x="6629400" y="2116138"/>
          <p14:tracePt t="24632" x="6646863" y="2260600"/>
          <p14:tracePt t="24634" x="6646863" y="2379663"/>
          <p14:tracePt t="24645" x="6646863" y="2522538"/>
          <p14:tracePt t="24655" x="6646863" y="2633663"/>
          <p14:tracePt t="24665" x="6646863" y="2717800"/>
          <p14:tracePt t="24667" x="6646863" y="2827338"/>
          <p14:tracePt t="24676" x="6646863" y="2913063"/>
          <p14:tracePt t="24687" x="6646863" y="3005138"/>
          <p14:tracePt t="24690" x="6646863" y="3073400"/>
          <p14:tracePt t="24701" x="6646863" y="3141663"/>
          <p14:tracePt t="24708" x="6646863" y="3167063"/>
          <p14:tracePt t="24719" x="6646863" y="3217863"/>
          <p14:tracePt t="24723" x="6662738" y="3251200"/>
          <p14:tracePt t="24735" x="6662738" y="3284538"/>
          <p14:tracePt t="24739" x="6662738" y="3319463"/>
          <p14:tracePt t="24750" x="6680200" y="3344863"/>
          <p14:tracePt t="24757" x="6680200" y="3360738"/>
          <p14:tracePt t="24773" x="6680200" y="3378200"/>
          <p14:tracePt t="24825" x="6680200" y="3360738"/>
          <p14:tracePt t="24834" x="6680200" y="3319463"/>
          <p14:tracePt t="24843" x="6680200" y="3268663"/>
          <p14:tracePt t="24853" x="6680200" y="3200400"/>
          <p14:tracePt t="24864" x="6680200" y="3124200"/>
          <p14:tracePt t="24867" x="6680200" y="2946400"/>
          <p14:tracePt t="24877" x="6680200" y="2895600"/>
          <p14:tracePt t="24887" x="6680200" y="2751138"/>
          <p14:tracePt t="24896" x="6680200" y="2608263"/>
          <p14:tracePt t="24900" x="6680200" y="2489200"/>
          <p14:tracePt t="24911" x="6680200" y="2362200"/>
          <p14:tracePt t="24921" x="6680200" y="2260600"/>
          <p14:tracePt t="24924" x="6680200" y="2201863"/>
          <p14:tracePt t="24935" x="6680200" y="2133600"/>
          <p14:tracePt t="24942" x="6662738" y="2057400"/>
          <p14:tracePt t="24952" x="6646863" y="2006600"/>
          <p14:tracePt t="24957" x="6629400" y="1973263"/>
          <p14:tracePt t="24968" x="6629400" y="1938338"/>
          <p14:tracePt t="24974" x="6629400" y="1905000"/>
          <p14:tracePt t="24982" x="6611938" y="1905000"/>
          <p14:tracePt t="24992" x="6611938" y="1879600"/>
          <p14:tracePt t="25002" x="6611938" y="1862138"/>
          <p14:tracePt t="25023" x="6611938" y="1846263"/>
          <p14:tracePt t="25083" x="6611938" y="1862138"/>
          <p14:tracePt t="25101" x="6596063" y="1879600"/>
          <p14:tracePt t="25110" x="6596063" y="1905000"/>
          <p14:tracePt t="25125" x="6596063" y="1922463"/>
          <p14:tracePt t="25127" x="6596063" y="1955800"/>
          <p14:tracePt t="25136" x="6596063" y="1989138"/>
          <p14:tracePt t="25148" x="6596063" y="2024063"/>
          <p14:tracePt t="25151" x="6596063" y="2082800"/>
          <p14:tracePt t="25158" x="6596063" y="2151063"/>
          <p14:tracePt t="25167" x="6596063" y="2235200"/>
          <p14:tracePt t="25175" x="6596063" y="2344738"/>
          <p14:tracePt t="25183" x="6596063" y="2471738"/>
          <p14:tracePt t="25192" x="6596063" y="2590800"/>
          <p14:tracePt t="25204" x="6611938" y="2717800"/>
          <p14:tracePt t="25210" x="6611938" y="2844800"/>
          <p14:tracePt t="25213" x="6629400" y="2946400"/>
          <p14:tracePt t="25225" x="6629400" y="3005138"/>
          <p14:tracePt t="25235" x="6629400" y="3073400"/>
          <p14:tracePt t="25237" x="6646863" y="3167063"/>
          <p14:tracePt t="25248" x="6646863" y="3217863"/>
          <p14:tracePt t="25257" x="6646863" y="3251200"/>
          <p14:tracePt t="25266" x="6646863" y="3284538"/>
          <p14:tracePt t="25270" x="6646863" y="3302000"/>
          <p14:tracePt t="25279" x="6662738" y="3319463"/>
          <p14:tracePt t="25291" x="6662738" y="3344863"/>
          <p14:tracePt t="25293" x="6662738" y="3360738"/>
          <p14:tracePt t="25340" x="6662738" y="3344863"/>
          <p14:tracePt t="25350" x="6662738" y="3284538"/>
          <p14:tracePt t="25360" x="6662738" y="3233738"/>
          <p14:tracePt t="25369" x="6662738" y="3141663"/>
          <p14:tracePt t="25383" x="6662738" y="3055938"/>
          <p14:tracePt t="25386" x="6662738" y="2928938"/>
          <p14:tracePt t="25390" x="6662738" y="2811463"/>
          <p14:tracePt t="25400" x="6662738" y="2684463"/>
          <p14:tracePt t="25408" x="6662738" y="2557463"/>
          <p14:tracePt t="25417" x="6662738" y="2455863"/>
          <p14:tracePt t="25426" x="6662738" y="2344738"/>
          <p14:tracePt t="25436" x="6662738" y="2311400"/>
          <p14:tracePt t="25442" x="6662738" y="2235200"/>
          <p14:tracePt t="25452" x="6662738" y="2184400"/>
          <p14:tracePt t="25456" x="6662738" y="2151063"/>
          <p14:tracePt t="25465" x="6662738" y="2116138"/>
          <p14:tracePt t="25474" x="6646863" y="2100263"/>
          <p14:tracePt t="25485" x="6646863" y="2082800"/>
          <p14:tracePt t="25535" x="6646863" y="2100263"/>
          <p14:tracePt t="25545" x="6646863" y="2151063"/>
          <p14:tracePt t="25557" x="6646863" y="2184400"/>
          <p14:tracePt t="25560" x="6646863" y="2235200"/>
          <p14:tracePt t="25569" x="6646863" y="2293938"/>
          <p14:tracePt t="25580" x="6646863" y="2344738"/>
          <p14:tracePt t="25584" x="6646863" y="2413000"/>
          <p14:tracePt t="25594" x="6662738" y="2489200"/>
          <p14:tracePt t="25605" x="6662738" y="2557463"/>
          <p14:tracePt t="25615" x="6662738" y="2608263"/>
          <p14:tracePt t="25618" x="6662738" y="2700338"/>
          <p14:tracePt t="25626" x="6662738" y="2751138"/>
          <p14:tracePt t="25635" x="6680200" y="2786063"/>
          <p14:tracePt t="25641" x="6680200" y="2844800"/>
          <p14:tracePt t="25657" x="6680200" y="2878138"/>
          <p14:tracePt t="25660" x="6680200" y="2928938"/>
          <p14:tracePt t="25668" x="6680200" y="2963863"/>
          <p14:tracePt t="25676" x="6680200" y="3005138"/>
          <p14:tracePt t="25686" x="6680200" y="3022600"/>
          <p14:tracePt t="25690" x="6680200" y="3040063"/>
          <p14:tracePt t="25699" x="6680200" y="3055938"/>
          <p14:tracePt t="25716" x="6680200" y="3073400"/>
          <p14:tracePt t="25742" x="6680200" y="3090863"/>
          <p14:tracePt t="25756" x="6680200" y="3106738"/>
          <p14:tracePt t="27092" x="6697663" y="3124200"/>
          <p14:tracePt t="27103" x="6713538" y="3141663"/>
          <p14:tracePt t="27106" x="6738938" y="3182938"/>
          <p14:tracePt t="27121" x="6773863" y="3233738"/>
          <p14:tracePt t="27123" x="6807200" y="3284538"/>
          <p14:tracePt t="27143" x="6891338" y="3429000"/>
          <p14:tracePt t="27149" x="6951663" y="3513138"/>
          <p14:tracePt t="27161" x="6985000" y="3624263"/>
          <p14:tracePt t="27165" x="7035800" y="3733800"/>
          <p14:tracePt t="27178" x="7069138" y="3817938"/>
          <p14:tracePt t="27181" x="7094538" y="3911600"/>
          <p14:tracePt t="27195" x="7112000" y="3944938"/>
          <p14:tracePt t="27198" x="7129463" y="4013200"/>
          <p14:tracePt t="27204" x="7162800" y="4089400"/>
          <p14:tracePt t="27219" x="7180263" y="4140200"/>
          <p14:tracePt t="27223" x="7196138" y="4191000"/>
          <p14:tracePt t="27236" x="7231063" y="4267200"/>
          <p14:tracePt t="27245" x="7246938" y="4318000"/>
          <p14:tracePt t="27249" x="7272338" y="4368800"/>
          <p14:tracePt t="27252" x="7289800" y="4427538"/>
          <p14:tracePt t="27268" x="7323138" y="4495800"/>
          <p14:tracePt t="27279" x="7373938" y="4564063"/>
          <p14:tracePt t="27294" x="7391400" y="4597400"/>
          <p14:tracePt t="27299" x="7408863" y="4640263"/>
          <p14:tracePt t="27301" x="7424738" y="4673600"/>
          <p14:tracePt t="27317" x="7450138" y="4724400"/>
          <p14:tracePt t="27320" x="7467600" y="4775200"/>
          <p14:tracePt t="27324" x="7467600" y="4818063"/>
          <p14:tracePt t="27340" x="7485063" y="4851400"/>
          <p14:tracePt t="27344" x="7485063" y="4884738"/>
          <p14:tracePt t="27347" x="7500938" y="4919663"/>
          <p14:tracePt t="27365" x="7500938" y="4935538"/>
          <p14:tracePt t="27368" x="7518400" y="4978400"/>
          <p14:tracePt t="27379" x="7518400" y="4995863"/>
          <p14:tracePt t="27382" x="7518400" y="5029200"/>
          <p14:tracePt t="27396" x="7518400" y="5046663"/>
          <p14:tracePt t="27399" x="7518400" y="5080000"/>
          <p14:tracePt t="27407" x="7518400" y="5130800"/>
          <p14:tracePt t="27417" x="7518400" y="5173663"/>
          <p14:tracePt t="27421" x="7518400" y="5207000"/>
          <p14:tracePt t="27431" x="7518400" y="5257800"/>
          <p14:tracePt t="27444" x="7535863" y="5308600"/>
          <p14:tracePt t="27448" x="7535863" y="5384800"/>
          <p14:tracePt t="27461" x="7551738" y="5435600"/>
          <p14:tracePt t="27464" x="7569200" y="5486400"/>
          <p14:tracePt t="27477" x="7586663" y="5529263"/>
          <p14:tracePt t="27480" x="7602538" y="5580063"/>
          <p14:tracePt t="27491" x="7627938" y="5613400"/>
          <p14:tracePt t="27494" x="7645400" y="5664200"/>
          <p14:tracePt t="27505" x="7678738" y="5740400"/>
          <p14:tracePt t="27517" x="7696200" y="5773738"/>
          <p14:tracePt t="27520" x="7747000" y="5808663"/>
          <p14:tracePt t="27531" x="7780338" y="5859463"/>
          <p14:tracePt t="27535" x="7823200" y="5918200"/>
          <p14:tracePt t="27548" x="7874000" y="5969000"/>
          <p14:tracePt t="27552" x="7942263" y="6019800"/>
          <p14:tracePt t="27563" x="8001000" y="6078538"/>
          <p14:tracePt t="27566" x="8018463" y="6096000"/>
          <p14:tracePt t="27581" x="8085138" y="6129338"/>
          <p14:tracePt t="27584" x="8120063" y="6146800"/>
          <p14:tracePt t="27595" x="8178800" y="6180138"/>
          <p14:tracePt t="27598" x="8212138" y="6180138"/>
          <p14:tracePt t="27612" x="8247063" y="6180138"/>
          <p14:tracePt t="27615" x="8280400" y="6197600"/>
          <p14:tracePt t="27629" x="8313738" y="6197600"/>
          <p14:tracePt t="27632" x="8356600" y="6215063"/>
          <p14:tracePt t="27640" x="8389938" y="6215063"/>
          <p14:tracePt t="27651" x="8424863" y="6215063"/>
          <p14:tracePt t="27655" x="8440738" y="6215063"/>
          <p14:tracePt t="27665" x="8475663" y="6240463"/>
          <p14:tracePt t="27679" x="8509000" y="6240463"/>
          <p14:tracePt t="27682" x="8534400" y="6240463"/>
          <p14:tracePt t="27690" x="8567738" y="6256338"/>
          <p14:tracePt t="27702" x="8602663" y="6256338"/>
          <p14:tracePt t="27705" x="8618538" y="6256338"/>
          <p14:tracePt t="27715" x="8636000" y="6256338"/>
          <p14:tracePt t="27724" x="8669338" y="6256338"/>
          <p14:tracePt t="27733" x="8712200" y="6256338"/>
          <p14:tracePt t="27736" x="8745538" y="6256338"/>
          <p14:tracePt t="27745" x="8780463" y="6256338"/>
          <p14:tracePt t="27755" x="8831263" y="6256338"/>
          <p14:tracePt t="27760" x="8864600" y="6240463"/>
          <p14:tracePt t="27770" x="8890000" y="6240463"/>
          <p14:tracePt t="27778" x="8923338" y="6215063"/>
          <p14:tracePt t="27793" x="8958263" y="6197600"/>
          <p14:tracePt t="27797" x="8991600" y="6180138"/>
          <p14:tracePt t="27800" x="9024938" y="6164263"/>
          <p14:tracePt t="27814" x="9042400" y="6146800"/>
          <p14:tracePt t="27817" x="9067800" y="6129338"/>
          <p14:tracePt t="27827" x="9085263" y="6113463"/>
          <p14:tracePt t="27838" x="9118600" y="6062663"/>
          <p14:tracePt t="27843" x="9118600" y="6037263"/>
          <p14:tracePt t="27854" x="9136063" y="5986463"/>
          <p14:tracePt t="27857" x="9136063" y="5951538"/>
          <p14:tracePt t="27867" x="9136063" y="5900738"/>
          <p14:tracePt t="27878" x="9136063" y="5842000"/>
          <p14:tracePt t="27881" x="9118600" y="5791200"/>
          <p14:tracePt t="27891" x="9085263" y="5740400"/>
          <p14:tracePt t="27904" x="9024938" y="5664200"/>
          <p14:tracePt t="27907" x="8958263" y="5613400"/>
          <p14:tracePt t="27919" x="8907463" y="5580063"/>
          <p14:tracePt t="27922" x="8813800" y="5545138"/>
          <p14:tracePt t="27934" x="8763000" y="5529263"/>
          <p14:tracePt t="27938" x="8686800" y="5511800"/>
          <p14:tracePt t="27952" x="8551863" y="5486400"/>
          <p14:tracePt t="27963" x="8491538" y="5486400"/>
          <p14:tracePt t="27973" x="8424863" y="5486400"/>
          <p14:tracePt t="27984" x="8407400" y="5486400"/>
          <p14:tracePt t="27988" x="8356600" y="5529263"/>
          <p14:tracePt t="27999" x="8313738" y="5545138"/>
          <p14:tracePt t="28002" x="8280400" y="5562600"/>
          <p14:tracePt t="28012" x="8247063" y="5580063"/>
          <p14:tracePt t="28024" x="8229600" y="5613400"/>
          <p14:tracePt t="28027" x="8212138" y="5630863"/>
          <p14:tracePt t="28039" x="8196263" y="5646738"/>
          <p14:tracePt t="28044" x="8178800" y="5664200"/>
          <p14:tracePt t="28056" x="8178800" y="5707063"/>
          <p14:tracePt t="28060" x="8178800" y="5722938"/>
          <p14:tracePt t="28073" x="8178800" y="5757863"/>
          <p14:tracePt t="28077" x="8178800" y="5773738"/>
          <p14:tracePt t="28086" x="8178800" y="5808663"/>
          <p14:tracePt t="28090" x="8178800" y="5842000"/>
          <p14:tracePt t="28100" x="8178800" y="5859463"/>
          <p14:tracePt t="28111" x="8178800" y="5884863"/>
          <p14:tracePt t="28114" x="8212138" y="5918200"/>
          <p14:tracePt t="28126" x="8247063" y="5951538"/>
          <p14:tracePt t="28130" x="8262938" y="5969000"/>
          <p14:tracePt t="28149" x="8331200" y="5986463"/>
          <p14:tracePt t="28161" x="8374063" y="6002338"/>
          <p14:tracePt t="28166" x="8407400" y="6002338"/>
          <p14:tracePt t="28169" x="8440738" y="6002338"/>
          <p14:tracePt t="28179" x="8509000" y="6002338"/>
          <p14:tracePt t="28188" x="8534400" y="6002338"/>
          <p14:tracePt t="28200" x="8567738" y="6002338"/>
          <p14:tracePt t="28204" x="8602663" y="5986463"/>
          <p14:tracePt t="28214" x="8636000" y="5969000"/>
          <p14:tracePt t="28227" x="8669338" y="5951538"/>
          <p14:tracePt t="28230" x="8686800" y="5935663"/>
          <p14:tracePt t="28233" x="8712200" y="5918200"/>
          <p14:tracePt t="28249" x="8712200" y="5900738"/>
          <p14:tracePt t="28252" x="8729663" y="5884863"/>
          <p14:tracePt t="28263" x="8729663" y="5859463"/>
          <p14:tracePt t="28266" x="8729663" y="5824538"/>
          <p14:tracePt t="28277" x="8712200" y="5808663"/>
          <p14:tracePt t="28290" x="8669338" y="5791200"/>
          <p14:tracePt t="28294" x="8636000" y="5757863"/>
          <p14:tracePt t="28306" x="8602663" y="5740400"/>
          <p14:tracePt t="28311" x="8551863" y="5722938"/>
          <p14:tracePt t="28315" x="8509000" y="5722938"/>
          <p14:tracePt t="28327" x="8475663" y="5722938"/>
          <p14:tracePt t="28338" x="8424863" y="5722938"/>
          <p14:tracePt t="28342" x="8389938" y="5722938"/>
          <p14:tracePt t="28352" x="8356600" y="5722938"/>
          <p14:tracePt t="28360" x="8331200" y="5722938"/>
          <p14:tracePt t="28364" x="8313738" y="5722938"/>
          <p14:tracePt t="28374" x="8297863" y="5740400"/>
          <p14:tracePt t="28386" x="8297863" y="5773738"/>
          <p14:tracePt t="28389" x="8297863" y="5791200"/>
          <p14:tracePt t="28402" x="8297863" y="5842000"/>
          <p14:tracePt t="28404" x="8297863" y="5859463"/>
          <p14:tracePt t="28414" x="8297863" y="5935663"/>
          <p14:tracePt t="28423" x="8297863" y="5969000"/>
          <p14:tracePt t="28435" x="8313738" y="5986463"/>
          <p14:tracePt t="28438" x="8356600" y="6062663"/>
          <p14:tracePt t="28450" x="8374063" y="6078538"/>
          <p14:tracePt t="28453" x="8424863" y="6129338"/>
          <p14:tracePt t="28471" x="8458200" y="6146800"/>
          <p14:tracePt t="28476" x="8491538" y="6164263"/>
          <p14:tracePt t="28480" x="8534400" y="6180138"/>
          <p14:tracePt t="28493" x="8567738" y="6197600"/>
          <p14:tracePt t="28496" x="8602663" y="6215063"/>
          <p14:tracePt t="28499" x="8653463" y="6215063"/>
          <p14:tracePt t="28511" x="8669338" y="6240463"/>
          <p14:tracePt t="28523" x="8729663" y="6240463"/>
          <p14:tracePt t="28528" x="8745538" y="6240463"/>
          <p14:tracePt t="28790" x="8763000" y="6240463"/>
          <p14:tracePt t="28802" x="8813800" y="6240463"/>
          <p14:tracePt t="28813" x="8847138" y="6240463"/>
          <p14:tracePt t="28816" x="8907463" y="6240463"/>
          <p14:tracePt t="28829" x="8940800" y="6256338"/>
          <p14:tracePt t="28832" x="9024938" y="6256338"/>
          <p14:tracePt t="28844" x="9118600" y="6256338"/>
          <p14:tracePt t="28848" x="9202738" y="6256338"/>
          <p14:tracePt t="28859" x="9313863" y="6256338"/>
          <p14:tracePt t="28864" x="9398000" y="6256338"/>
          <p14:tracePt t="28879" x="9491663" y="6256338"/>
          <p14:tracePt t="28882" x="9575800" y="6256338"/>
          <p14:tracePt t="28894" x="9618663" y="6256338"/>
          <p14:tracePt t="28899" x="9685338" y="6240463"/>
          <p14:tracePt t="28904" x="9736138" y="6240463"/>
          <p14:tracePt t="28915" x="9796463" y="6240463"/>
          <p14:tracePt t="28927" x="9829800" y="6240463"/>
          <p14:tracePt t="28931" x="9863138" y="6240463"/>
          <p14:tracePt t="28943" x="9880600" y="6215063"/>
          <p14:tracePt t="28962" x="9898063" y="6215063"/>
          <p14:tracePt t="28973" x="9913938" y="6197600"/>
          <p14:tracePt t="28987" x="9913938" y="6180138"/>
          <p14:tracePt t="28992" x="9913938" y="6164263"/>
          <p14:tracePt t="29009" x="9913938" y="6146800"/>
          <p14:tracePt t="29012" x="9913938" y="6129338"/>
          <p14:tracePt t="29026" x="9913938" y="6096000"/>
          <p14:tracePt t="29030" x="9913938" y="6078538"/>
          <p14:tracePt t="29044" x="9913938" y="6062663"/>
          <p14:tracePt t="29060" x="9913938" y="6037263"/>
          <p14:tracePt t="29077" x="9913938" y="6019800"/>
          <p14:tracePt t="29111" x="9931400" y="6019800"/>
          <p14:tracePt t="29125" x="9956800" y="6019800"/>
          <p14:tracePt t="29135" x="9974263" y="6019800"/>
          <p14:tracePt t="29138" x="10007600" y="6019800"/>
          <p14:tracePt t="29151" x="10025063" y="6019800"/>
          <p14:tracePt t="29154" x="10040938" y="6019800"/>
          <p14:tracePt t="29165" x="10075863" y="6037263"/>
          <p14:tracePt t="29176" x="10109200" y="6037263"/>
          <p14:tracePt t="29179" x="10152063" y="6037263"/>
          <p14:tracePt t="29189" x="10185400" y="6062663"/>
          <p14:tracePt t="29200" x="10218738" y="6078538"/>
          <p14:tracePt t="29203" x="10253663" y="6078538"/>
          <p14:tracePt t="29214" x="10329863" y="6096000"/>
          <p14:tracePt t="29226" x="10345738" y="6096000"/>
          <p14:tracePt t="29229" x="10414000" y="6096000"/>
          <p14:tracePt t="29238" x="10447338" y="6096000"/>
          <p14:tracePt t="29243" x="10482263" y="6096000"/>
          <p14:tracePt t="29252" x="10558463" y="6096000"/>
          <p14:tracePt t="29261" x="10574338" y="6096000"/>
          <p14:tracePt t="29270" x="10625138" y="6096000"/>
          <p14:tracePt t="29281" x="10685463" y="6096000"/>
          <p14:tracePt t="29284" x="10736263" y="6096000"/>
          <p14:tracePt t="29293" x="10769600" y="6096000"/>
          <p14:tracePt t="29302" x="10802938" y="6096000"/>
          <p14:tracePt t="29307" x="10837863" y="6078538"/>
          <p14:tracePt t="29322" x="10879138" y="6078538"/>
          <p14:tracePt t="29326" x="10896600" y="6037263"/>
          <p14:tracePt t="29337" x="10929938" y="6037263"/>
          <p14:tracePt t="29342" x="10947400" y="6019800"/>
          <p14:tracePt t="29353" x="10947400" y="6002338"/>
          <p14:tracePt t="29358" x="10964863" y="5986463"/>
          <p14:tracePt t="29369" x="10964863" y="5969000"/>
          <p14:tracePt t="29371" x="10980738" y="5935663"/>
          <p14:tracePt t="29382" x="10980738" y="5900738"/>
          <p14:tracePt t="29392" x="10980738" y="5859463"/>
          <p14:tracePt t="29395" x="10947400" y="5824538"/>
          <p14:tracePt t="29408" x="10896600" y="5773738"/>
          <p14:tracePt t="29411" x="10837863" y="5740400"/>
          <p14:tracePt t="29423" x="10769600" y="5707063"/>
          <p14:tracePt t="29434" x="10718800" y="5664200"/>
          <p14:tracePt t="29437" x="10625138" y="5630863"/>
          <p14:tracePt t="29450" x="10558463" y="5595938"/>
          <p14:tracePt t="29453" x="10482263" y="5595938"/>
          <p14:tracePt t="29465" x="10414000" y="5595938"/>
          <p14:tracePt t="29469" x="10380663" y="5595938"/>
          <p14:tracePt t="29480" x="10287000" y="5595938"/>
          <p14:tracePt t="29489" x="10236200" y="5595938"/>
          <p14:tracePt t="29499" x="10185400" y="5595938"/>
          <p14:tracePt t="29503" x="10167938" y="5613400"/>
          <p14:tracePt t="29516" x="10134600" y="5646738"/>
          <p14:tracePt t="29519" x="10091738" y="5689600"/>
          <p14:tracePt t="29531" x="10075863" y="5722938"/>
          <p14:tracePt t="29534" x="10058400" y="5740400"/>
          <p14:tracePt t="29546" x="10040938" y="5773738"/>
          <p14:tracePt t="29549" x="10025063" y="5808663"/>
          <p14:tracePt t="29561" x="10025063" y="5842000"/>
          <p14:tracePt t="29566" x="10025063" y="5859463"/>
          <p14:tracePt t="29578" x="10025063" y="5900738"/>
          <p14:tracePt t="29582" x="10025063" y="5935663"/>
          <p14:tracePt t="29595" x="10025063" y="5986463"/>
          <p14:tracePt t="29599" x="10040938" y="6019800"/>
          <p14:tracePt t="29610" x="10075863" y="6062663"/>
          <p14:tracePt t="29614" x="10109200" y="6096000"/>
          <p14:tracePt t="29627" x="10152063" y="6113463"/>
          <p14:tracePt t="29630" x="10167938" y="6129338"/>
          <p14:tracePt t="29644" x="10202863" y="6146800"/>
          <p14:tracePt t="29648" x="10287000" y="6180138"/>
          <p14:tracePt t="29661" x="10329863" y="6180138"/>
          <p14:tracePt t="29665" x="10380663" y="6180138"/>
          <p14:tracePt t="29668" x="10431463" y="6180138"/>
          <p14:tracePt t="29679" x="10507663" y="6180138"/>
          <p14:tracePt t="29688" x="10558463" y="6180138"/>
          <p14:tracePt t="29700" x="10609263" y="6180138"/>
          <p14:tracePt t="29703" x="10660063" y="6180138"/>
          <p14:tracePt t="29713" x="10685463" y="6164263"/>
          <p14:tracePt t="29727" x="10752138" y="6113463"/>
          <p14:tracePt t="29732" x="10787063" y="6096000"/>
          <p14:tracePt t="29734" x="10802938" y="6078538"/>
          <p14:tracePt t="29750" x="10837863" y="6037263"/>
          <p14:tracePt t="29753" x="10879138" y="6019800"/>
          <p14:tracePt t="29766" x="10896600" y="5986463"/>
          <p14:tracePt t="29770" x="10914063" y="5951538"/>
          <p14:tracePt t="29775" x="10929938" y="5918200"/>
          <p14:tracePt t="29788" x="10929938" y="5900738"/>
          <p14:tracePt t="29793" x="10929938" y="5859463"/>
          <p14:tracePt t="29802" x="10929938" y="5842000"/>
          <p14:tracePt t="29810" x="10896600" y="5842000"/>
          <p14:tracePt t="29820" x="10837863" y="5808663"/>
          <p14:tracePt t="29825" x="10787063" y="5808663"/>
          <p14:tracePt t="29836" x="10736263" y="5808663"/>
          <p14:tracePt t="29839" x="10642600" y="5808663"/>
          <p14:tracePt t="29849" x="10591800" y="5808663"/>
          <p14:tracePt t="29861" x="10558463" y="5808663"/>
          <p14:tracePt t="29864" x="10482263" y="5808663"/>
          <p14:tracePt t="29876" x="10431463" y="5808663"/>
          <p14:tracePt t="29878" x="10396538" y="5808663"/>
          <p14:tracePt t="29888" x="10363200" y="5824538"/>
          <p14:tracePt t="29899" x="10329863" y="5842000"/>
          <p14:tracePt t="29902" x="10304463" y="5859463"/>
          <p14:tracePt t="29916" x="10287000" y="5884863"/>
          <p14:tracePt t="29920" x="10269538" y="5900738"/>
          <p14:tracePt t="29934" x="10269538" y="5918200"/>
          <p14:tracePt t="29937" x="10269538" y="5935663"/>
          <p14:tracePt t="29952" x="10253663" y="5969000"/>
          <p14:tracePt t="29961" x="10253663" y="6002338"/>
          <p14:tracePt t="29972" x="10253663" y="6019800"/>
          <p14:tracePt t="29985" x="10253663" y="6037263"/>
          <p14:tracePt t="29993" x="10253663" y="6062663"/>
          <p14:tracePt t="30008" x="10253663" y="6078538"/>
          <p14:tracePt t="30018" x="10269538" y="6078538"/>
          <p14:tracePt t="30043" x="10269538" y="6096000"/>
          <p14:tracePt t="33097" x="10253663" y="6096000"/>
          <p14:tracePt t="33107" x="10218738" y="6096000"/>
          <p14:tracePt t="33120" x="10167938" y="6096000"/>
          <p14:tracePt t="33123" x="10134600" y="6096000"/>
          <p14:tracePt t="33138" x="10075863" y="6062663"/>
          <p14:tracePt t="33141" x="10007600" y="6037263"/>
          <p14:tracePt t="33151" x="9931400" y="6002338"/>
          <p14:tracePt t="33155" x="9779000" y="5951538"/>
          <p14:tracePt t="33172" x="9491663" y="5859463"/>
          <p14:tracePt t="33186" x="9329738" y="5824538"/>
          <p14:tracePt t="33189" x="9220200" y="5808663"/>
          <p14:tracePt t="33202" x="8974138" y="5740400"/>
          <p14:tracePt t="33206" x="8780463" y="5707063"/>
          <p14:tracePt t="33220" x="8585200" y="5664200"/>
          <p14:tracePt t="33223" x="8491538" y="5664200"/>
          <p14:tracePt t="33236" x="8313738" y="5630863"/>
          <p14:tracePt t="33239" x="8178800" y="5595938"/>
          <p14:tracePt t="33252" x="8001000" y="5580063"/>
          <p14:tracePt t="33255" x="7840663" y="5545138"/>
          <p14:tracePt t="33270" x="7713663" y="5511800"/>
          <p14:tracePt t="33275" x="7586663" y="5486400"/>
          <p14:tracePt t="33277" x="7535863" y="5468938"/>
          <p14:tracePt t="33291" x="7450138" y="5468938"/>
          <p14:tracePt t="33294" x="7373938" y="5453063"/>
          <p14:tracePt t="33305" x="7323138" y="5453063"/>
          <p14:tracePt t="33321" x="7272338" y="5453063"/>
          <p14:tracePt t="33324" x="7231063" y="5453063"/>
          <p14:tracePt t="33328" x="7196138" y="5453063"/>
          <p14:tracePt t="33339" x="7180263" y="5453063"/>
          <p14:tracePt t="33342" x="7162800" y="5453063"/>
          <p14:tracePt t="33354" x="7145338" y="5453063"/>
          <p14:tracePt t="33358" x="7129463" y="5453063"/>
          <p14:tracePt t="33372" x="7112000" y="5453063"/>
          <p14:tracePt t="33388" x="7094538" y="5453063"/>
          <p14:tracePt t="33404" x="7069138" y="5453063"/>
          <p14:tracePt t="33432" x="7053263" y="5453063"/>
          <p14:tracePt t="33452" x="7035800" y="5453063"/>
          <p14:tracePt t="33465" x="7018338" y="5453063"/>
          <p14:tracePt t="33478" x="7002463" y="5453063"/>
          <p14:tracePt t="33484" x="6985000" y="5453063"/>
          <p14:tracePt t="33487" x="6985000" y="5435600"/>
          <p14:tracePt t="33497" x="6967538" y="5418138"/>
          <p14:tracePt t="33508" x="6951663" y="5418138"/>
          <p14:tracePt t="33513" x="6951663" y="5402263"/>
          <p14:tracePt t="33528" x="6934200" y="5402263"/>
          <p14:tracePt t="33534" x="6934200" y="5384800"/>
          <p14:tracePt t="33544" x="6891338" y="5384800"/>
          <p14:tracePt t="33553" x="6858000" y="5367338"/>
          <p14:tracePt t="33563" x="6824663" y="5351463"/>
          <p14:tracePt t="33575" x="6773863" y="5351463"/>
          <p14:tracePt t="33580" x="6713538" y="5308600"/>
          <p14:tracePt t="33584" x="6629400" y="5257800"/>
          <p14:tracePt t="33595" x="6535738" y="5207000"/>
          <p14:tracePt t="33598" x="6451600" y="5130800"/>
          <p14:tracePt t="33610" x="6383338" y="5062538"/>
          <p14:tracePt t="33620" x="6342063" y="5029200"/>
          <p14:tracePt t="33624" x="6291263" y="4978400"/>
          <p14:tracePt t="33636" x="6256338" y="4935538"/>
          <p14:tracePt t="33639" x="6223000" y="4902200"/>
          <p14:tracePt t="33652" x="6205538" y="4884738"/>
          <p14:tracePt t="33656" x="6205538" y="4868863"/>
          <p14:tracePt t="33668" x="6180138" y="4868863"/>
          <p14:tracePt t="33880" x="6180138" y="4851400"/>
          <p14:tracePt t="33891" x="6180138" y="4800600"/>
          <p14:tracePt t="33905" x="6180138" y="4724400"/>
          <p14:tracePt t="33908" x="6205538" y="4640263"/>
          <p14:tracePt t="33921" x="6223000" y="4529138"/>
          <p14:tracePt t="33923" x="6256338" y="4318000"/>
          <p14:tracePt t="33935" x="6291263" y="4071938"/>
          <p14:tracePt t="33938" x="6307138" y="3817938"/>
          <p14:tracePt t="33952" x="6342063" y="3538538"/>
          <p14:tracePt t="33955" x="6357938" y="3251200"/>
          <p14:tracePt t="33968" x="6357938" y="3141663"/>
          <p14:tracePt t="33972" x="6357938" y="2946400"/>
          <p14:tracePt t="33986" x="6357938" y="2768600"/>
          <p14:tracePt t="33989" x="6357938" y="2608263"/>
          <p14:tracePt t="33994" x="6357938" y="2489200"/>
          <p14:tracePt t="34004" x="6357938" y="2379663"/>
          <p14:tracePt t="34018" x="6357938" y="2293938"/>
          <p14:tracePt t="34021" x="6357938" y="2184400"/>
          <p14:tracePt t="34034" x="6357938" y="2166938"/>
          <p14:tracePt t="34037" x="6342063" y="2057400"/>
          <p14:tracePt t="34052" x="6342063" y="2024063"/>
          <p14:tracePt t="34055" x="6342063" y="1973263"/>
          <p14:tracePt t="34058" x="6342063" y="1922463"/>
          <p14:tracePt t="34072" x="6342063" y="1828800"/>
          <p14:tracePt t="34075" x="6342063" y="1778000"/>
          <p14:tracePt t="34084" x="6342063" y="1727200"/>
          <p14:tracePt t="34096" x="6342063" y="1668463"/>
          <p14:tracePt t="34101" x="6342063" y="1617663"/>
          <p14:tracePt t="34106" x="6357938" y="1566863"/>
          <p14:tracePt t="34120" x="6357938" y="1524000"/>
          <p14:tracePt t="34122" x="6383338" y="1490663"/>
          <p14:tracePt t="34136" x="6400800" y="1439863"/>
          <p14:tracePt t="34139" x="6400800" y="1422400"/>
          <p14:tracePt t="34156" x="6434138" y="1389063"/>
          <p14:tracePt t="34160" x="6434138" y="1346200"/>
          <p14:tracePt t="34165" x="6451600" y="1328738"/>
          <p14:tracePt t="34181" x="6451600" y="1295400"/>
          <p14:tracePt t="34185" x="6469063" y="1277938"/>
          <p14:tracePt t="34188" x="6469063" y="1244600"/>
          <p14:tracePt t="34201" x="6484938" y="1244600"/>
          <p14:tracePt t="34205" x="6484938" y="1227138"/>
          <p14:tracePt t="34217" x="6484938" y="1211263"/>
          <p14:tracePt t="34242" x="6484938" y="1227138"/>
          <p14:tracePt t="34250" x="6484938" y="1262063"/>
          <p14:tracePt t="34260" x="6484938" y="1312863"/>
          <p14:tracePt t="34270" x="6484938" y="1389063"/>
          <p14:tracePt t="34278" x="6484938" y="1439863"/>
          <p14:tracePt t="34289" x="6484938" y="1524000"/>
          <p14:tracePt t="34292" x="6484938" y="1600200"/>
          <p14:tracePt t="34303" x="6484938" y="1684338"/>
          <p14:tracePt t="34312" x="6484938" y="1862138"/>
          <p14:tracePt t="34325" x="6484938" y="1989138"/>
          <p14:tracePt t="34332" x="6484938" y="2166938"/>
          <p14:tracePt t="34335" x="6484938" y="2362200"/>
          <p14:tracePt t="34344" x="6484938" y="2557463"/>
          <p14:tracePt t="34352" x="6484938" y="2751138"/>
          <p14:tracePt t="34355" x="6484938" y="2844800"/>
          <p14:tracePt t="34371" x="6484938" y="2989263"/>
          <p14:tracePt t="34373" x="6484938" y="3055938"/>
          <p14:tracePt t="34383" x="6484938" y="3167063"/>
          <p14:tracePt t="34392" x="6484938" y="3233738"/>
          <p14:tracePt t="34403" x="6484938" y="3302000"/>
          <p14:tracePt t="34405" x="6484938" y="3344863"/>
          <p14:tracePt t="34417" x="6484938" y="3378200"/>
          <p14:tracePt t="34421" x="6484938" y="3395663"/>
          <p14:tracePt t="34435" x="6484938" y="3446463"/>
          <p14:tracePt t="34452" x="6502400" y="3462338"/>
          <p14:tracePt t="34479" x="6502400" y="3479800"/>
          <p14:tracePt t="34508" x="6502400" y="3446463"/>
          <p14:tracePt t="34583" x="6502400" y="3360738"/>
          <p14:tracePt t="34590" x="6596063" y="2489200"/>
          <p14:tracePt t="34593" x="6611938" y="2344738"/>
          <p14:tracePt t="34609" x="6611938" y="2201863"/>
          <p14:tracePt t="34613" x="6629400" y="2057400"/>
          <p14:tracePt t="34617" x="6629400" y="1922463"/>
          <p14:tracePt t="34622" x="6629400" y="1828800"/>
          <p14:tracePt t="34651" x="6629400" y="1701800"/>
          <p14:tracePt t="34656" x="6629400" y="1617663"/>
          <p14:tracePt t="34678" x="6629400" y="1566863"/>
          <p14:tracePt t="34718" x="6629400" y="1600200"/>
          <p14:tracePt t="34730" x="6629400" y="1633538"/>
          <p14:tracePt t="34744" x="6629400" y="1684338"/>
          <p14:tracePt t="34751" x="6629400" y="1744663"/>
          <p14:tracePt t="34757" x="6629400" y="1811338"/>
          <p14:tracePt t="34761" x="6629400" y="1955800"/>
          <p14:tracePt t="34775" x="6629400" y="2082800"/>
          <p14:tracePt t="34779" x="6629400" y="2201863"/>
          <p14:tracePt t="34784" x="6629400" y="2362200"/>
          <p14:tracePt t="34793" x="6629400" y="2471738"/>
          <p14:tracePt t="34804" x="6629400" y="2608263"/>
          <p14:tracePt t="34807" x="6629400" y="2786063"/>
          <p14:tracePt t="34822" x="6629400" y="2913063"/>
          <p14:tracePt t="34825" x="6629400" y="3055938"/>
          <p14:tracePt t="34837" x="6629400" y="3106738"/>
          <p14:tracePt t="34841" x="6629400" y="3200400"/>
          <p14:tracePt t="34852" x="6629400" y="3268663"/>
          <p14:tracePt t="34862" x="6629400" y="3319463"/>
          <p14:tracePt t="34868" x="6629400" y="3360738"/>
          <p14:tracePt t="34871" x="6629400" y="3378200"/>
          <p14:tracePt t="34884" x="6629400" y="3395663"/>
          <p14:tracePt t="34906" x="6629400" y="3411538"/>
          <p14:tracePt t="41773" x="6629400" y="3446463"/>
          <p14:tracePt t="41783" x="6629400" y="3497263"/>
          <p14:tracePt t="41793" x="6611938" y="3556000"/>
          <p14:tracePt t="41796" x="6611938" y="3640138"/>
          <p14:tracePt t="41816" x="6611938" y="3767138"/>
          <p14:tracePt t="41827" x="6596063" y="3835400"/>
          <p14:tracePt t="41830" x="6596063" y="3911600"/>
          <p14:tracePt t="41843" x="6596063" y="3979863"/>
          <p14:tracePt t="41846" x="6578600" y="4071938"/>
          <p14:tracePt t="41861" x="6561138" y="4335463"/>
          <p14:tracePt t="41865" x="6535738" y="4513263"/>
          <p14:tracePt t="41868" x="6519863" y="4724400"/>
          <p14:tracePt t="41885" x="6484938" y="5156200"/>
          <p14:tracePt t="41901" x="6469063" y="5384800"/>
          <p14:tracePt t="41904" x="6451600" y="5613400"/>
          <p14:tracePt t="41919" x="6451600" y="5722938"/>
          <p14:tracePt t="41922" x="6434138" y="5935663"/>
          <p14:tracePt t="41926" x="6434138" y="6113463"/>
          <p14:tracePt t="41937" x="6434138" y="6273800"/>
          <p14:tracePt t="42133" x="6434138" y="6342063"/>
          <p14:tracePt t="42149" x="6434138" y="6392863"/>
          <p14:tracePt t="42154" x="6418263" y="6451600"/>
          <p14:tracePt t="42167" x="6418263" y="6519863"/>
          <p14:tracePt t="42171" x="6418263" y="6570663"/>
          <p14:tracePt t="42181" x="6418263" y="6629400"/>
          <p14:tracePt t="42191" x="6418263" y="6680200"/>
          <p14:tracePt t="42199" x="6400800" y="6789738"/>
          <p14:tracePt t="42949" x="0" y="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8.5"/>
</p:tagLst>
</file>

<file path=ppt/tags/tag2.xml><?xml version="1.0" encoding="utf-8"?>
<p:tagLst xmlns:a="http://schemas.openxmlformats.org/drawingml/2006/main" xmlns:r="http://schemas.openxmlformats.org/officeDocument/2006/relationships" xmlns:p="http://schemas.openxmlformats.org/presentationml/2006/main">
  <p:tag name="TIMING" val="|17.1"/>
</p:tagLst>
</file>

<file path=ppt/tags/tag3.xml><?xml version="1.0" encoding="utf-8"?>
<p:tagLst xmlns:a="http://schemas.openxmlformats.org/drawingml/2006/main" xmlns:r="http://schemas.openxmlformats.org/officeDocument/2006/relationships" xmlns:p="http://schemas.openxmlformats.org/presentationml/2006/main">
  <p:tag name="TIMING" val="|17.1"/>
</p:tagLst>
</file>

<file path=ppt/tags/tag4.xml><?xml version="1.0" encoding="utf-8"?>
<p:tagLst xmlns:a="http://schemas.openxmlformats.org/drawingml/2006/main" xmlns:r="http://schemas.openxmlformats.org/officeDocument/2006/relationships" xmlns:p="http://schemas.openxmlformats.org/presentationml/2006/main">
  <p:tag name="TIMING" val="|6.8|6.1"/>
</p:tagLst>
</file>

<file path=ppt/tags/tag5.xml><?xml version="1.0" encoding="utf-8"?>
<p:tagLst xmlns:a="http://schemas.openxmlformats.org/drawingml/2006/main" xmlns:r="http://schemas.openxmlformats.org/officeDocument/2006/relationships" xmlns:p="http://schemas.openxmlformats.org/presentationml/2006/main">
  <p:tag name="TIMING" val="|6.8|6.1"/>
</p:tagLst>
</file>

<file path=ppt/tags/tag6.xml><?xml version="1.0" encoding="utf-8"?>
<p:tagLst xmlns:a="http://schemas.openxmlformats.org/drawingml/2006/main" xmlns:r="http://schemas.openxmlformats.org/officeDocument/2006/relationships" xmlns:p="http://schemas.openxmlformats.org/presentationml/2006/main">
  <p:tag name="TIMING" val="|6.8|6.1"/>
</p:tagLst>
</file>

<file path=ppt/tags/tag7.xml><?xml version="1.0" encoding="utf-8"?>
<p:tagLst xmlns:a="http://schemas.openxmlformats.org/drawingml/2006/main" xmlns:r="http://schemas.openxmlformats.org/officeDocument/2006/relationships" xmlns:p="http://schemas.openxmlformats.org/presentationml/2006/main">
  <p:tag name="TIMING" val="|6.8|6.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1390</Words>
  <Application>Microsoft Office PowerPoint</Application>
  <PresentationFormat>Breitbild</PresentationFormat>
  <Paragraphs>155</Paragraphs>
  <Slides>18</Slides>
  <Notes>18</Notes>
  <HiddenSlides>0</HiddenSlides>
  <MMClips>2</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18</vt:i4>
      </vt:variant>
    </vt:vector>
  </HeadingPairs>
  <TitlesOfParts>
    <vt:vector size="26" baseType="lpstr">
      <vt:lpstr>Arial</vt:lpstr>
      <vt:lpstr>Arial Unicode MS</vt:lpstr>
      <vt:lpstr>Calibri</vt:lpstr>
      <vt:lpstr>Times New Roman</vt:lpstr>
      <vt:lpstr>Tw Cen MT</vt:lpstr>
      <vt:lpstr>Tw Cen MT Condensed</vt:lpstr>
      <vt:lpstr>Wingdings 3</vt:lpstr>
      <vt:lpstr>Integral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Standort Bamberg (2022-2023)</vt:lpstr>
      <vt:lpstr>Gründe für den Rückgang der Mitgliedschaften</vt:lpstr>
      <vt:lpstr>Vielen Dank für IHre Teilnahme an unserer Umfrage</vt:lpstr>
      <vt:lpstr>Umfrageergebnisse – ein Ranking erstellen</vt:lpstr>
      <vt:lpstr>wir führen eine Kundenbefragung  durch</vt:lpstr>
      <vt:lpstr>Aufbau und Inhalte eines Fragebogens Kennenlernen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Teamsitzung für alle Mitarbeiter*innen  </dc:title>
  <dc:creator>Daniel Hunold</dc:creator>
  <cp:lastModifiedBy>Daniel Hunold</cp:lastModifiedBy>
  <cp:revision>43</cp:revision>
  <dcterms:created xsi:type="dcterms:W3CDTF">2023-10-25T08:34:45Z</dcterms:created>
  <dcterms:modified xsi:type="dcterms:W3CDTF">2024-04-18T14:31:09Z</dcterms:modified>
</cp:coreProperties>
</file>