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5143500" type="screen16x9"/>
  <p:notesSz cx="9144000" cy="5143500"/>
  <p:defaultTextStyle>
    <a:defPPr>
      <a:defRPr lang="de-DE"/>
    </a:defPPr>
    <a:lvl1pPr algn="ctr">
      <a:lnSpc>
        <a:spcPct val="90000"/>
      </a:lnSpc>
      <a:spcBef>
        <a:spcPts val="0"/>
      </a:spcBef>
      <a:spcAft>
        <a:spcPts val="0"/>
      </a:spcAft>
      <a:buClr>
        <a:srgbClr val="4A5E74"/>
      </a:buClr>
      <a:buFont typeface="Wingdings"/>
      <a:defRPr sz="2400">
        <a:solidFill>
          <a:schemeClr val="tx1"/>
        </a:solidFill>
        <a:latin typeface="Tele-GroteskNor"/>
        <a:ea typeface="ヒラギノ角ゴ Pro W3"/>
        <a:cs typeface="ヒラギノ角ゴ Pro W3"/>
      </a:defRPr>
    </a:lvl1pPr>
    <a:lvl2pPr marL="457200" algn="ctr">
      <a:lnSpc>
        <a:spcPct val="90000"/>
      </a:lnSpc>
      <a:spcBef>
        <a:spcPts val="0"/>
      </a:spcBef>
      <a:spcAft>
        <a:spcPts val="0"/>
      </a:spcAft>
      <a:buClr>
        <a:srgbClr val="4A5E74"/>
      </a:buClr>
      <a:buFont typeface="Wingdings"/>
      <a:defRPr sz="2400">
        <a:solidFill>
          <a:schemeClr val="tx1"/>
        </a:solidFill>
        <a:latin typeface="Tele-GroteskNor"/>
        <a:ea typeface="ヒラギノ角ゴ Pro W3"/>
        <a:cs typeface="ヒラギノ角ゴ Pro W3"/>
      </a:defRPr>
    </a:lvl2pPr>
    <a:lvl3pPr marL="914400" algn="ctr">
      <a:lnSpc>
        <a:spcPct val="90000"/>
      </a:lnSpc>
      <a:spcBef>
        <a:spcPts val="0"/>
      </a:spcBef>
      <a:spcAft>
        <a:spcPts val="0"/>
      </a:spcAft>
      <a:buClr>
        <a:srgbClr val="4A5E74"/>
      </a:buClr>
      <a:buFont typeface="Wingdings"/>
      <a:defRPr sz="2400">
        <a:solidFill>
          <a:schemeClr val="tx1"/>
        </a:solidFill>
        <a:latin typeface="Tele-GroteskNor"/>
        <a:ea typeface="ヒラギノ角ゴ Pro W3"/>
        <a:cs typeface="ヒラギノ角ゴ Pro W3"/>
      </a:defRPr>
    </a:lvl3pPr>
    <a:lvl4pPr marL="1371600" algn="ctr">
      <a:lnSpc>
        <a:spcPct val="90000"/>
      </a:lnSpc>
      <a:spcBef>
        <a:spcPts val="0"/>
      </a:spcBef>
      <a:spcAft>
        <a:spcPts val="0"/>
      </a:spcAft>
      <a:buClr>
        <a:srgbClr val="4A5E74"/>
      </a:buClr>
      <a:buFont typeface="Wingdings"/>
      <a:defRPr sz="2400">
        <a:solidFill>
          <a:schemeClr val="tx1"/>
        </a:solidFill>
        <a:latin typeface="Tele-GroteskNor"/>
        <a:ea typeface="ヒラギノ角ゴ Pro W3"/>
        <a:cs typeface="ヒラギノ角ゴ Pro W3"/>
      </a:defRPr>
    </a:lvl4pPr>
    <a:lvl5pPr marL="1828800" algn="ctr">
      <a:lnSpc>
        <a:spcPct val="90000"/>
      </a:lnSpc>
      <a:spcBef>
        <a:spcPts val="0"/>
      </a:spcBef>
      <a:spcAft>
        <a:spcPts val="0"/>
      </a:spcAft>
      <a:buClr>
        <a:srgbClr val="4A5E74"/>
      </a:buClr>
      <a:buFont typeface="Wingdings"/>
      <a:defRPr sz="2400">
        <a:solidFill>
          <a:schemeClr val="tx1"/>
        </a:solidFill>
        <a:latin typeface="Tele-GroteskNor"/>
        <a:ea typeface="ヒラギノ角ゴ Pro W3"/>
        <a:cs typeface="ヒラギノ角ゴ Pro W3"/>
      </a:defRPr>
    </a:lvl5pPr>
    <a:lvl6pPr marL="2286000" algn="l" defTabSz="457200">
      <a:defRPr sz="2400">
        <a:solidFill>
          <a:schemeClr val="tx1"/>
        </a:solidFill>
        <a:latin typeface="Tele-GroteskNor"/>
        <a:ea typeface="ヒラギノ角ゴ Pro W3"/>
        <a:cs typeface="ヒラギノ角ゴ Pro W3"/>
      </a:defRPr>
    </a:lvl6pPr>
    <a:lvl7pPr marL="2743200" algn="l" defTabSz="457200">
      <a:defRPr sz="2400">
        <a:solidFill>
          <a:schemeClr val="tx1"/>
        </a:solidFill>
        <a:latin typeface="Tele-GroteskNor"/>
        <a:ea typeface="ヒラギノ角ゴ Pro W3"/>
        <a:cs typeface="ヒラギノ角ゴ Pro W3"/>
      </a:defRPr>
    </a:lvl7pPr>
    <a:lvl8pPr marL="3200400" algn="l" defTabSz="457200">
      <a:defRPr sz="2400">
        <a:solidFill>
          <a:schemeClr val="tx1"/>
        </a:solidFill>
        <a:latin typeface="Tele-GroteskNor"/>
        <a:ea typeface="ヒラギノ角ゴ Pro W3"/>
        <a:cs typeface="ヒラギノ角ゴ Pro W3"/>
      </a:defRPr>
    </a:lvl8pPr>
    <a:lvl9pPr marL="3657600" algn="l" defTabSz="457200">
      <a:defRPr sz="2400">
        <a:solidFill>
          <a:schemeClr val="tx1"/>
        </a:solidFill>
        <a:latin typeface="Tele-GroteskNor"/>
        <a:ea typeface="ヒラギノ角ゴ Pro W3"/>
        <a:cs typeface="ヒラギノ角ゴ Pro W3"/>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5" d="100"/>
          <a:sy n="125" d="100"/>
        </p:scale>
        <p:origin x="96"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bwMode="auto">
        <a:xfrm>
          <a:off x="0" y="0"/>
          <a:ext cx="0" cy="0"/>
          <a:chOff x="0" y="0"/>
          <a:chExt cx="0" cy="0"/>
        </a:xfrm>
      </p:grpSpPr>
      <p:sp>
        <p:nvSpPr>
          <p:cNvPr id="76802" name="Rectangle 2"/>
          <p:cNvSpPr>
            <a:spLocks noGrp="1" noChangeArrowheads="1"/>
          </p:cNvSpPr>
          <p:nvPr>
            <p:ph type="hdr" sz="quarter"/>
          </p:nvPr>
        </p:nvSpPr>
        <p:spPr bwMode="auto">
          <a:xfrm>
            <a:off x="877888" y="153730"/>
            <a:ext cx="1710405" cy="184666"/>
          </a:xfrm>
          <a:prstGeom prst="rect">
            <a:avLst/>
          </a:prstGeom>
          <a:noFill/>
          <a:ln>
            <a:noFill/>
          </a:ln>
          <a:effectLst/>
        </p:spPr>
        <p:txBody>
          <a:bodyPr vert="horz" wrap="none" lIns="0" tIns="0" rIns="0" bIns="0" numCol="1" anchor="ctr" anchorCtr="0" compatLnSpc="1">
            <a:prstTxWarp prst="textNoShape">
              <a:avLst/>
            </a:prstTxWarp>
            <a:spAutoFit/>
          </a:bodyPr>
          <a:lstStyle>
            <a:lvl1pPr algn="l" defTabSz="927100">
              <a:lnSpc>
                <a:spcPct val="100000"/>
              </a:lnSpc>
              <a:spcBef>
                <a:spcPts val="0"/>
              </a:spcBef>
              <a:buClrTx/>
              <a:buFontTx/>
              <a:buNone/>
              <a:defRPr sz="1200">
                <a:latin typeface="+mn-lt"/>
                <a:cs typeface="+mn-cs"/>
              </a:defRPr>
            </a:lvl1pPr>
          </a:lstStyle>
          <a:p>
            <a:pPr>
              <a:defRPr/>
            </a:pPr>
            <a:r>
              <a:rPr lang="de-DE"/>
              <a:t>Verfasser · weitere Angaben</a:t>
            </a:r>
            <a:endParaRPr/>
          </a:p>
        </p:txBody>
      </p:sp>
      <p:sp>
        <p:nvSpPr>
          <p:cNvPr id="76803" name="Rectangle 3"/>
          <p:cNvSpPr>
            <a:spLocks noGrp="1" noChangeArrowheads="1"/>
          </p:cNvSpPr>
          <p:nvPr>
            <p:ph type="dt" idx="1"/>
          </p:nvPr>
        </p:nvSpPr>
        <p:spPr bwMode="auto">
          <a:xfrm>
            <a:off x="3887784" y="153730"/>
            <a:ext cx="1970091" cy="184666"/>
          </a:xfrm>
          <a:prstGeom prst="rect">
            <a:avLst/>
          </a:prstGeom>
          <a:noFill/>
          <a:ln>
            <a:noFill/>
          </a:ln>
          <a:effectLst/>
        </p:spPr>
        <p:txBody>
          <a:bodyPr vert="horz" wrap="none" lIns="0" tIns="0" rIns="0" bIns="0" numCol="1" anchor="ctr" anchorCtr="0" compatLnSpc="1">
            <a:prstTxWarp prst="textNoShape">
              <a:avLst/>
            </a:prstTxWarp>
            <a:spAutoFit/>
          </a:bodyPr>
          <a:lstStyle>
            <a:lvl1pPr algn="r" defTabSz="927100">
              <a:lnSpc>
                <a:spcPct val="100000"/>
              </a:lnSpc>
              <a:spcBef>
                <a:spcPts val="0"/>
              </a:spcBef>
              <a:buClrTx/>
              <a:buFontTx/>
              <a:buNone/>
              <a:defRPr sz="1200">
                <a:latin typeface="+mn-lt"/>
                <a:cs typeface="+mn-cs"/>
              </a:defRPr>
            </a:lvl1pPr>
          </a:lstStyle>
          <a:p>
            <a:pPr>
              <a:defRPr/>
            </a:pPr>
            <a:r>
              <a:rPr lang="de-DE"/>
              <a:t>Thema der Präsentation · Datum</a:t>
            </a:r>
            <a:endParaRPr/>
          </a:p>
        </p:txBody>
      </p:sp>
      <p:sp>
        <p:nvSpPr>
          <p:cNvPr id="76804" name="Rectangle 4"/>
          <p:cNvSpPr>
            <a:spLocks noGrp="1" noRot="1" noChangeAspect="1" noChangeArrowheads="1" noTextEdit="1"/>
          </p:cNvSpPr>
          <p:nvPr>
            <p:ph type="sldImg" idx="2"/>
          </p:nvPr>
        </p:nvSpPr>
        <p:spPr bwMode="auto">
          <a:xfrm>
            <a:off x="92075" y="744538"/>
            <a:ext cx="6615113" cy="3722687"/>
          </a:xfrm>
          <a:prstGeom prst="rect">
            <a:avLst/>
          </a:prstGeom>
          <a:noFill/>
          <a:ln w="9525">
            <a:solidFill>
              <a:srgbClr val="000000"/>
            </a:solidFill>
            <a:miter lim="800000"/>
            <a:headEnd/>
            <a:tailEnd/>
          </a:ln>
          <a:effectLst/>
        </p:spPr>
      </p:sp>
      <p:sp>
        <p:nvSpPr>
          <p:cNvPr id="76805" name="Rectangle 5"/>
          <p:cNvSpPr>
            <a:spLocks noGrp="1" noChangeArrowheads="1"/>
          </p:cNvSpPr>
          <p:nvPr>
            <p:ph type="body" sz="quarter" idx="3"/>
          </p:nvPr>
        </p:nvSpPr>
        <p:spPr bwMode="gray">
          <a:xfrm>
            <a:off x="590549" y="4819650"/>
            <a:ext cx="5761038" cy="4608513"/>
          </a:xfrm>
          <a:prstGeom prst="rect">
            <a:avLst/>
          </a:prstGeom>
          <a:noFill/>
          <a:ln>
            <a:noFill/>
          </a:ln>
          <a:effectLst/>
        </p:spPr>
        <p:txBody>
          <a:bodyPr vert="horz" wrap="square" lIns="0" tIns="18000" rIns="0" bIns="0" numCol="1" anchor="t" anchorCtr="0" compatLnSpc="1">
            <a:prstTxWarp prst="textNoShape">
              <a:avLst/>
            </a:prstTxWarp>
          </a:bodyPr>
          <a:lstStyle/>
          <a:p>
            <a:pPr lvl="0">
              <a:defRPr/>
            </a:pPr>
            <a:r>
              <a:rPr lang="de-DE"/>
              <a:t>Klicken Sie, um die Formate des Vorlagentextes zu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6806" name="Rectangle 6"/>
          <p:cNvSpPr>
            <a:spLocks noGrp="1" noChangeArrowheads="1"/>
          </p:cNvSpPr>
          <p:nvPr>
            <p:ph type="ftr" sz="quarter" idx="4"/>
          </p:nvPr>
        </p:nvSpPr>
        <p:spPr bwMode="auto">
          <a:xfrm>
            <a:off x="0" y="9743559"/>
            <a:ext cx="65" cy="184666"/>
          </a:xfrm>
          <a:prstGeom prst="rect">
            <a:avLst/>
          </a:prstGeom>
          <a:noFill/>
          <a:ln>
            <a:noFill/>
          </a:ln>
          <a:effectLst/>
        </p:spPr>
        <p:txBody>
          <a:bodyPr vert="horz" wrap="none" lIns="0" tIns="0" rIns="0" bIns="0" numCol="1" anchor="b" anchorCtr="0" compatLnSpc="1">
            <a:prstTxWarp prst="textNoShape">
              <a:avLst/>
            </a:prstTxWarp>
            <a:spAutoFit/>
          </a:bodyPr>
          <a:lstStyle>
            <a:lvl1pPr algn="l" defTabSz="927100">
              <a:lnSpc>
                <a:spcPct val="100000"/>
              </a:lnSpc>
              <a:spcBef>
                <a:spcPts val="0"/>
              </a:spcBef>
              <a:buClrTx/>
              <a:buFontTx/>
              <a:buNone/>
              <a:defRPr sz="1200">
                <a:latin typeface="+mn-lt"/>
                <a:cs typeface="+mn-cs"/>
              </a:defRPr>
            </a:lvl1pPr>
          </a:lstStyle>
          <a:p>
            <a:pPr>
              <a:defRPr/>
            </a:pPr>
            <a:endParaRPr lang="de-DE"/>
          </a:p>
        </p:txBody>
      </p:sp>
      <p:sp>
        <p:nvSpPr>
          <p:cNvPr id="76807" name="Rectangle 7"/>
          <p:cNvSpPr>
            <a:spLocks noGrp="1" noChangeArrowheads="1"/>
          </p:cNvSpPr>
          <p:nvPr>
            <p:ph type="sldNum" sz="quarter" idx="5"/>
          </p:nvPr>
        </p:nvSpPr>
        <p:spPr bwMode="auto">
          <a:xfrm>
            <a:off x="6523561" y="9743559"/>
            <a:ext cx="274114" cy="184666"/>
          </a:xfrm>
          <a:prstGeom prst="rect">
            <a:avLst/>
          </a:prstGeom>
          <a:noFill/>
          <a:ln>
            <a:noFill/>
          </a:ln>
          <a:effectLst/>
        </p:spPr>
        <p:txBody>
          <a:bodyPr vert="horz" wrap="none" lIns="0" tIns="0" rIns="0" bIns="0" numCol="1" anchor="b" anchorCtr="0" compatLnSpc="1">
            <a:prstTxWarp prst="textNoShape">
              <a:avLst/>
            </a:prstTxWarp>
            <a:spAutoFit/>
          </a:bodyPr>
          <a:lstStyle>
            <a:lvl1pPr algn="r" defTabSz="927100">
              <a:lnSpc>
                <a:spcPct val="100000"/>
              </a:lnSpc>
              <a:spcBef>
                <a:spcPts val="0"/>
              </a:spcBef>
              <a:buClrTx/>
              <a:buFontTx/>
              <a:buNone/>
              <a:defRPr sz="1200">
                <a:latin typeface="+mn-lt"/>
                <a:cs typeface="+mn-cs"/>
              </a:defRPr>
            </a:lvl1pPr>
          </a:lstStyle>
          <a:p>
            <a:pPr>
              <a:defRPr/>
            </a:pPr>
            <a:fld id="{52E70ED1-B8FA-6F4B-8236-F09C2F242E82}" type="slidenum">
              <a:rPr lang="de-DE"/>
              <a:t>‹Nr.›</a:t>
            </a:fld>
            <a:endParaRPr lang="de-DE"/>
          </a:p>
        </p:txBody>
      </p:sp>
    </p:spTree>
  </p:cSld>
  <p:clrMap bg1="lt1" tx1="dk1" bg2="lt2" tx2="dk2" accent1="accent1" accent2="accent2" accent3="accent3" accent4="accent4" accent5="accent5" accent6="accent6" hlink="hlink" folHlink="folHlink"/>
  <p:hf ftr="0"/>
  <p:notesStyle>
    <a:lvl1pPr marL="266700" indent="-266700" algn="l">
      <a:lnSpc>
        <a:spcPct val="90000"/>
      </a:lnSpc>
      <a:spcBef>
        <a:spcPts val="0"/>
      </a:spcBef>
      <a:spcAft>
        <a:spcPts val="0"/>
      </a:spcAft>
      <a:buClr>
        <a:schemeClr val="tx2"/>
      </a:buClr>
      <a:buFont typeface="Wingdings"/>
      <a:buChar char="§"/>
      <a:tabLst>
        <a:tab pos="266700" algn="l"/>
        <a:tab pos="542925" algn="l"/>
        <a:tab pos="809625" algn="l"/>
        <a:tab pos="1076325" algn="l"/>
        <a:tab pos="1343025" algn="l"/>
      </a:tabLst>
      <a:defRPr>
        <a:solidFill>
          <a:schemeClr val="tx1"/>
        </a:solidFill>
        <a:latin typeface="+mn-lt"/>
        <a:ea typeface="ヒラギノ角ゴ Pro W3"/>
        <a:cs typeface="ヒラギノ角ゴ Pro W3"/>
      </a:defRPr>
    </a:lvl1pPr>
    <a:lvl2pPr marL="539750" indent="-271463" algn="l">
      <a:lnSpc>
        <a:spcPct val="90000"/>
      </a:lnSpc>
      <a:spcBef>
        <a:spcPts val="0"/>
      </a:spcBef>
      <a:spcAft>
        <a:spcPts val="0"/>
      </a:spcAft>
      <a:buClr>
        <a:schemeClr val="tx2"/>
      </a:buClr>
      <a:buFont typeface="Wingdings"/>
      <a:buChar char="§"/>
      <a:tabLst>
        <a:tab pos="266700" algn="l"/>
        <a:tab pos="542925" algn="l"/>
        <a:tab pos="809625" algn="l"/>
        <a:tab pos="1076325" algn="l"/>
        <a:tab pos="1343025" algn="l"/>
      </a:tabLst>
      <a:defRPr>
        <a:solidFill>
          <a:schemeClr val="tx1"/>
        </a:solidFill>
        <a:latin typeface="+mn-lt"/>
        <a:ea typeface="ヒラギノ角ゴ Pro W3"/>
        <a:cs typeface="+mn-cs"/>
      </a:defRPr>
    </a:lvl2pPr>
    <a:lvl3pPr marL="806450" indent="-265113" algn="l">
      <a:lnSpc>
        <a:spcPct val="90000"/>
      </a:lnSpc>
      <a:spcBef>
        <a:spcPts val="0"/>
      </a:spcBef>
      <a:spcAft>
        <a:spcPts val="0"/>
      </a:spcAft>
      <a:buClr>
        <a:schemeClr val="tx2"/>
      </a:buClr>
      <a:buFont typeface="Wingdings"/>
      <a:buChar char="§"/>
      <a:tabLst>
        <a:tab pos="266700" algn="l"/>
        <a:tab pos="542925" algn="l"/>
        <a:tab pos="809625" algn="l"/>
        <a:tab pos="1076325" algn="l"/>
        <a:tab pos="1343025" algn="l"/>
      </a:tabLst>
      <a:defRPr>
        <a:solidFill>
          <a:schemeClr val="tx1"/>
        </a:solidFill>
        <a:latin typeface="+mn-lt"/>
        <a:ea typeface="ヒラギノ角ゴ Pro W3"/>
        <a:cs typeface="+mn-cs"/>
      </a:defRPr>
    </a:lvl3pPr>
    <a:lvl4pPr marL="1073150" indent="-265113" algn="l">
      <a:lnSpc>
        <a:spcPct val="90000"/>
      </a:lnSpc>
      <a:spcBef>
        <a:spcPts val="0"/>
      </a:spcBef>
      <a:spcAft>
        <a:spcPts val="0"/>
      </a:spcAft>
      <a:buClr>
        <a:schemeClr val="tx2"/>
      </a:buClr>
      <a:buFont typeface="Wingdings"/>
      <a:buChar char="§"/>
      <a:tabLst>
        <a:tab pos="266700" algn="l"/>
        <a:tab pos="542925" algn="l"/>
        <a:tab pos="809625" algn="l"/>
        <a:tab pos="1076325" algn="l"/>
        <a:tab pos="1343025" algn="l"/>
      </a:tabLst>
      <a:defRPr>
        <a:solidFill>
          <a:schemeClr val="tx1"/>
        </a:solidFill>
        <a:latin typeface="+mn-lt"/>
        <a:ea typeface="ヒラギノ角ゴ Pro W3"/>
        <a:cs typeface="+mn-cs"/>
      </a:defRPr>
    </a:lvl4pPr>
    <a:lvl5pPr marL="1339850" indent="-265113" algn="l">
      <a:lnSpc>
        <a:spcPct val="90000"/>
      </a:lnSpc>
      <a:spcBef>
        <a:spcPts val="0"/>
      </a:spcBef>
      <a:spcAft>
        <a:spcPts val="0"/>
      </a:spcAft>
      <a:buClr>
        <a:schemeClr val="tx2"/>
      </a:buClr>
      <a:buFont typeface="Wingdings"/>
      <a:buChar char="§"/>
      <a:tabLst>
        <a:tab pos="266700" algn="l"/>
        <a:tab pos="542925" algn="l"/>
        <a:tab pos="809625" algn="l"/>
        <a:tab pos="1076325" algn="l"/>
        <a:tab pos="1343025" algn="l"/>
      </a:tabLst>
      <a:defRPr>
        <a:solidFill>
          <a:schemeClr val="tx1"/>
        </a:solidFill>
        <a:latin typeface="+mn-lt"/>
        <a:ea typeface="ヒラギノ角ゴ Pro W3"/>
        <a:cs typeface="+mn-cs"/>
      </a:defRPr>
    </a:lvl5pPr>
    <a:lvl6pPr marL="2286000" algn="l" defTabSz="457200">
      <a:defRPr sz="1200">
        <a:solidFill>
          <a:schemeClr val="tx1"/>
        </a:solidFill>
        <a:latin typeface="+mn-lt"/>
        <a:ea typeface="+mn-ea"/>
        <a:cs typeface="+mn-cs"/>
      </a:defRPr>
    </a:lvl6pPr>
    <a:lvl7pPr marL="2743200" algn="l" defTabSz="457200">
      <a:defRPr sz="1200">
        <a:solidFill>
          <a:schemeClr val="tx1"/>
        </a:solidFill>
        <a:latin typeface="+mn-lt"/>
        <a:ea typeface="+mn-ea"/>
        <a:cs typeface="+mn-cs"/>
      </a:defRPr>
    </a:lvl7pPr>
    <a:lvl8pPr marL="3200400" algn="l" defTabSz="457200">
      <a:defRPr sz="1200">
        <a:solidFill>
          <a:schemeClr val="tx1"/>
        </a:solidFill>
        <a:latin typeface="+mn-lt"/>
        <a:ea typeface="+mn-ea"/>
        <a:cs typeface="+mn-cs"/>
      </a:defRPr>
    </a:lvl8pPr>
    <a:lvl9pPr marL="3657600" algn="l" defTabSz="457200">
      <a:defRPr sz="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aerzteblatt.de/nachrichten/105142/Forscher-koennten-erstes-Mensch-Affen-Hybrid-geschaffen-haben" TargetMode="External"/><Relationship Id="rId2" Type="http://schemas.openxmlformats.org/officeDocument/2006/relationships/slide" Target="../slides/slide6.xml"/><Relationship Id="rId1" Type="http://schemas.openxmlformats.org/officeDocument/2006/relationships/notesMaster" Target="../notesMasters/notesMaster1.xml"/><Relationship Id="rId4" Type="http://schemas.openxmlformats.org/officeDocument/2006/relationships/hyperlink" Target="https://www.tagesspiegel.de/wissen/umstrittene-chimaeren-experimente-mensch-affe-mischwesen-in-china-gezuechtet/24871838.html"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indent="0">
              <a:buNone/>
              <a:defRPr/>
            </a:pPr>
            <a:r>
              <a:rPr lang="de-DE" sz="1200"/>
              <a:t>Herzlich Willkommen zu unserer Unterrichtsreihe zum Thema „Wie erkenne ich Fake News &amp; Falschinformationen im Internet“. In den kommenden vier Doppelstunden wollen wir uns mit verschiedenen Behauptungen auseinandersetzen, denen ihr so oder so ähnlich sicherlich schon mal im Internet begegnet seid. Zum Einstieg werden wir verschiedene Kategorien von „Fake News“ und „Falschinformationen“ kennenlernen, bevor wir uns mit einer ersten Strategie beschäftigen, die uns beim Umgang mit Falschinformationen weiterhelfen kann.</a:t>
            </a:r>
            <a:endParaRPr/>
          </a:p>
          <a:p>
            <a:pPr marL="0" indent="0">
              <a:buNone/>
              <a:defRPr/>
            </a:pPr>
            <a:endParaRPr lang="de-DE" sz="1200"/>
          </a:p>
          <a:p>
            <a:pPr marL="266700" indent="-266700">
              <a:defRPr/>
            </a:pPr>
            <a:r>
              <a:rPr lang="de-DE" sz="1200" i="1"/>
              <a:t>Die Workshop-Beschreibung kann durch weitere Namen, Ort und Datum ausgetauscht werden</a:t>
            </a:r>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Während sich die Verbreitung frei erfundener Inhalte mitunter recht aufwändig gestalten kann, weil bspw. ein Bild bearbeitet oder ein Video gefälscht werden muss, sind Falschinformationen, die auf einem falschen Zusammenhang basieren, noch einfacher produziert. Hierfür werden Bilder oder Zitate in irreführender Weise aus dem Zusammenhang gerissen. Im vorliegenden Beispiel geschah dies mit einer Episode der berühmten Serie „Die Simpsons“. Den Machern der Serie sagt man nach, dass sie schon oft Ereignisse aus der Zukunft vorhergesagt haben - so auch den Ausbruch der Corona-Pandemie. Tatsächlich gab es in den 90er-Jahren eine Episode, in der Homer Simpson sich mit einem aus Asien stammenden, hochansteckenden Virus infiziert. Befürworter der These, dass das neuartige Coronavirus aus chinesischen Laboren stammt, nutzten die Simpsons-Folge als vermeintliche prominente Unterstützung ihrer Argumentation. Die Macher der Simpsons verwehren sich allerdings gegen diese Interpretation.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ea typeface="Arial"/>
                <a:cs typeface="Arial"/>
              </a:rPr>
              <a:t>Erläuterungen zum Post:</a:t>
            </a: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ea typeface="Arial"/>
                <a:cs typeface="Arial"/>
              </a:rPr>
              <a:t>https://www.mimikama.at/aktuelles/simpsons-coronavirus/ </a:t>
            </a: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cs typeface="Arial"/>
              </a:rPr>
              <a:t>https://twitter.com/PizzaUndSo/status/1222214679642157056</a:t>
            </a:r>
            <a:endParaRPr>
              <a:latin typeface="Arial"/>
              <a:cs typeface="Arial"/>
            </a:endParaRPr>
          </a:p>
          <a:p>
            <a:pPr marL="0" indent="0">
              <a:buNone/>
              <a:defRPr/>
            </a:pPr>
            <a:endParaRPr lang="de-DE" sz="1200" i="1"/>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Manchmal werden auch einfach unbelegte Behauptungen in die Welt gesetzt. Im Internet findet man bspw. manchmal die falsche Aussage, dass es „keine Nachweise für einen menschengemachten Klimawandel“ gebe oder dass alle Jugendlichen heutzutage handysüchtig seien. Für solche Aussagen lassen sich faktisch keine Belege finden und oft machen sich die Verbreiter solcher Aussagen auch gar nicht erst die Mühe, Belege zu liefern. Beim menschengemachten Klimawandel beispielsweise zeigt die Forschung das genaue Gegenteil: Hier gibt es einen breite Übereinstimmung unter den aktiv zu diesem Thema forschenden Personen, dass der Klimawandel, den wir gerade erleben, menschengemacht ist.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i="0">
              <a:latin typeface="Arial"/>
              <a:cs typeface="Arial"/>
            </a:endParaRPr>
          </a:p>
          <a:p>
            <a:pPr marL="0" marR="0" lvl="0" indent="0" algn="l" defTabSz="914400">
              <a:lnSpc>
                <a:spcPct val="100000"/>
              </a:lnSpc>
              <a:spcBef>
                <a:spcPts val="0"/>
              </a:spcBef>
              <a:spcAft>
                <a:spcPts val="0"/>
              </a:spcAft>
              <a:buClrTx/>
              <a:buSzTx/>
              <a:buFontTx/>
              <a:buNone/>
              <a:defRPr/>
            </a:pPr>
            <a:r>
              <a:rPr lang="de-DE" sz="1200" i="1">
                <a:latin typeface="Arial"/>
                <a:cs typeface="Arial"/>
              </a:rPr>
              <a:t>Literatur:</a:t>
            </a:r>
            <a:endParaRPr>
              <a:latin typeface="Arial"/>
              <a:cs typeface="Arial"/>
            </a:endParaRPr>
          </a:p>
          <a:p>
            <a:pPr marL="0" marR="0" lvl="0" indent="0" algn="l" defTabSz="914400">
              <a:lnSpc>
                <a:spcPct val="90000"/>
              </a:lnSpc>
              <a:spcBef>
                <a:spcPts val="0"/>
              </a:spcBef>
              <a:spcAft>
                <a:spcPts val="0"/>
              </a:spcAft>
              <a:buClr>
                <a:schemeClr val="tx2"/>
              </a:buClr>
              <a:buSzTx/>
              <a:buFont typeface="Wingdings"/>
              <a:buNone/>
              <a:tabLst>
                <a:tab pos="266700" algn="l"/>
                <a:tab pos="542925" algn="l"/>
                <a:tab pos="809625" algn="l"/>
                <a:tab pos="1076325" algn="l"/>
                <a:tab pos="1343025" algn="l"/>
              </a:tabLst>
              <a:defRPr/>
            </a:pPr>
            <a:r>
              <a:rPr lang="de-DE" sz="1200">
                <a:latin typeface="Arial"/>
                <a:cs typeface="Arial"/>
              </a:rPr>
              <a:t>Deutsches Klima-Konsortium, Deutsche Meteorologische Gesellschaft, Deutscher Wetterdienst, Extremwetterkongress Hamburg, Helmholtz-Initiative, klimafakten.de: </a:t>
            </a:r>
            <a:r>
              <a:rPr lang="de-DE" sz="1200" i="1">
                <a:latin typeface="Arial"/>
                <a:cs typeface="Arial"/>
              </a:rPr>
              <a:t>Was wir heute übers Klima wissen. Basisfakten zum Klimawandel, die in der Wissenschaft unumstritten sind</a:t>
            </a:r>
            <a:r>
              <a:rPr lang="de-DE" sz="1200">
                <a:latin typeface="Arial"/>
                <a:cs typeface="Arial"/>
              </a:rPr>
              <a:t> (Juni 2021), </a:t>
            </a:r>
            <a:r>
              <a:rPr lang="de-DE" sz="1200" i="1">
                <a:latin typeface="Arial"/>
                <a:cs typeface="Arial"/>
              </a:rPr>
              <a:t>https://www.dwd.de/DE/klimaumwelt/aktuelle_meldungen/210609/basisfakten-zum-klimawandel_dkk.html</a:t>
            </a:r>
            <a:r>
              <a:rPr lang="de-DE" sz="1200">
                <a:latin typeface="Arial"/>
                <a:cs typeface="Arial"/>
              </a:rPr>
              <a:t>. </a:t>
            </a:r>
            <a:endParaRPr>
              <a:latin typeface="Arial"/>
              <a:cs typeface="Arial"/>
            </a:endParaRPr>
          </a:p>
          <a:p>
            <a:pPr marL="0" indent="0">
              <a:buNone/>
              <a:defRPr/>
            </a:pPr>
            <a:endParaRPr lang="de-DE" sz="120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 typeface="Arial"/>
              <a:buNone/>
              <a:defRPr/>
            </a:pPr>
            <a:r>
              <a:rPr lang="de-DE" sz="1200" b="0" i="0" u="none" strike="noStrike" cap="none" spc="0">
                <a:ln>
                  <a:noFill/>
                </a:ln>
                <a:solidFill>
                  <a:prstClr val="black"/>
                </a:solidFill>
                <a:latin typeface="Arial"/>
                <a:cs typeface="Arial"/>
              </a:rPr>
              <a:t>Wenn wir also über Fake News oder besser noch Falschinformationen sprechen, dann meinen wir eine Behauptung, die in eine dieser drei Kategorien passt. Dabei ist es für uns im ersten Moment unwichtig, ob diese Falschinformation absichtlich oder unabsichtlich verbreitet wird. Wenn wir uns zu einem bestimmten Thema informieren wollen, sind wir letztendlich nur an korrekten Informationen interessiert. </a:t>
            </a:r>
            <a:endParaRPr/>
          </a:p>
          <a:p>
            <a:pPr marL="0" marR="0" lvl="0" indent="0" algn="l" defTabSz="914400">
              <a:lnSpc>
                <a:spcPct val="100000"/>
              </a:lnSpc>
              <a:spcBef>
                <a:spcPts val="0"/>
              </a:spcBef>
              <a:spcAft>
                <a:spcPts val="0"/>
              </a:spcAft>
              <a:buClrTx/>
              <a:buSzTx/>
              <a:buFont typeface="Arial"/>
              <a:buNone/>
              <a:defRPr/>
            </a:pPr>
            <a:endParaRPr lang="de-DE"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0" u="none" strike="noStrike" cap="none" spc="0">
                <a:ln>
                  <a:noFill/>
                </a:ln>
                <a:solidFill>
                  <a:prstClr val="black"/>
                </a:solidFill>
                <a:latin typeface="Arial"/>
                <a:cs typeface="Arial"/>
              </a:rPr>
              <a:t>Heute und in den kommenden Doppelstunden werden wir deshalb Strategien kennenlernen, die uns dabei helfen, eine Einschätzung über den wahrscheinlichen Wahrheitsgehalt einer Information oder Aussage zu treffen. </a:t>
            </a:r>
            <a:endParaRPr/>
          </a:p>
          <a:p>
            <a:pPr marL="0" marR="0" lvl="0" indent="0" algn="l" defTabSz="914400">
              <a:lnSpc>
                <a:spcPct val="100000"/>
              </a:lnSpc>
              <a:spcBef>
                <a:spcPts val="0"/>
              </a:spcBef>
              <a:spcAft>
                <a:spcPts val="0"/>
              </a:spcAft>
              <a:buClrTx/>
              <a:buSzTx/>
              <a:buFont typeface="Arial"/>
              <a:buNone/>
              <a:defRPr/>
            </a:pPr>
            <a:endParaRPr lang="de-DE"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1" u="none" strike="noStrike" cap="none" spc="0">
                <a:ln>
                  <a:noFill/>
                </a:ln>
                <a:solidFill>
                  <a:prstClr val="black"/>
                </a:solidFill>
                <a:latin typeface="Arial"/>
                <a:cs typeface="Arial"/>
              </a:rPr>
              <a:t>Optional: Tragt diese Kategorien bitte auf eurem Arbeitsblatt ein.</a:t>
            </a:r>
            <a:endParaRPr i="1">
              <a:latin typeface="Arial"/>
              <a:cs typeface="Arial"/>
            </a:endParaRPr>
          </a:p>
          <a:p>
            <a:pPr marL="0" indent="0">
              <a:buNone/>
              <a:defRPr/>
            </a:pPr>
            <a:endParaRPr lang="de-DE" sz="120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cs typeface="Arial"/>
              </a:rPr>
              <a:t>Arbeitsblatt 2 wird benötigt</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Zunächst starten wir mit einer weiteren Übung. Ihr erhaltet gleich ein Arbeitsblatt mit einem Beitrag zum Thema „Neuro-Enhancement“. Dabei geht es um Substanzen, mit denen wir die Leistungsfähigkeit unseres Gehirns für eine begrenzte Zeit steigern können.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Bitte lest euch den Text aufmerksam durch und notiert die wichtigsten Aussagen. Wir werden die Aussagen im Anschluss in der Gruppe zusammenfassen. Ihr habt 3 Minuten Zeit.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Arbeitsblätter austeilen, je eine Version für eine Gruppenhälfte (die Jugendliche sollen zunächst nicht realisieren, dass es zwei Versionen gibt!)  </a:t>
            </a:r>
            <a:endParaRPr sz="1200" b="0" i="0" u="none" strike="noStrike" cap="none" spc="0">
              <a:ln>
                <a:noFill/>
              </a:ln>
              <a:solidFill>
                <a:prstClr val="black"/>
              </a:solidFill>
              <a:latin typeface="Arial"/>
              <a:cs typeface="Arial"/>
            </a:endParaRPr>
          </a:p>
          <a:p>
            <a:pPr marL="0" indent="0">
              <a:buNone/>
              <a:defRPr/>
            </a:pPr>
            <a:endParaRPr lang="de-DE" sz="1200">
              <a:solidFill>
                <a:schemeClr val="tx1"/>
              </a:solidFill>
              <a:ea typeface="Arial"/>
              <a:cs typeface="Aria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Leere Folie für die Eingangsfrage: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Ihr habt den Text nun gelesen. Meine Frage an euch: </a:t>
            </a:r>
            <a:r>
              <a:rPr lang="de-DE" sz="1200" b="1" i="1" u="none" strike="noStrike" cap="none" spc="0">
                <a:ln>
                  <a:noFill/>
                </a:ln>
                <a:solidFill>
                  <a:prstClr val="black"/>
                </a:solidFill>
                <a:latin typeface="Arial"/>
                <a:ea typeface="Arial"/>
                <a:cs typeface="Arial"/>
              </a:rPr>
              <a:t>Welche Position vertritt der Text zur Einnahme von Substanzen, die die geistige Leistungsfähigkeit steigern?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 </a:t>
            </a: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Sobald ein Jugendlicher die Frage beantwortet, werden diejenigen, die den widersprechenden Text gelesen reagieren und zum Ausdruck bringen, dass sie nicht zustimmen. Die Moderation hakt nach und bittet, einen Jugendlichen, zu formulieren, warum er/sie nicht einverstanden ist und was eine angemessenere Formulierung wäre. </a:t>
            </a: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Anschließend löst die Moderation auf und präsentiert beide Texte in der PP-Präsentation nebeneinander.</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ea typeface="Arial"/>
                <a:cs typeface="Arial"/>
              </a:rPr>
              <a:t>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1" i="0" u="none" strike="noStrike" cap="none" spc="0">
                <a:ln>
                  <a:noFill/>
                </a:ln>
                <a:solidFill>
                  <a:prstClr val="black"/>
                </a:solidFill>
                <a:latin typeface="Arial"/>
                <a:ea typeface="Arial"/>
                <a:cs typeface="Arial"/>
              </a:rPr>
              <a:t>Mögliche Moderation:</a:t>
            </a:r>
            <a:r>
              <a:rPr lang="de-DE" sz="1200" b="0" i="0" u="none" strike="noStrike" cap="none" spc="0">
                <a:ln>
                  <a:noFill/>
                </a:ln>
                <a:solidFill>
                  <a:prstClr val="black"/>
                </a:solidFill>
                <a:latin typeface="Arial"/>
                <a:ea typeface="Arial"/>
                <a:cs typeface="Arial"/>
              </a:rPr>
              <a:t> „Ich merke, dass ihr euch nicht einig seid. Das liegt daran, dass ihr – ohne dass ihr es wusstet - zwei verschiedene Texte bekommen habt. Diese widersprechen sich gegenseitig: </a:t>
            </a:r>
            <a:br>
              <a:rPr lang="de-DE" sz="1200" b="0" i="0" u="none" strike="noStrike" cap="none" spc="0">
                <a:ln>
                  <a:noFill/>
                </a:ln>
                <a:solidFill>
                  <a:prstClr val="black"/>
                </a:solidFill>
                <a:latin typeface="Arial"/>
                <a:ea typeface="Arial"/>
                <a:cs typeface="Arial"/>
              </a:rPr>
            </a:br>
            <a:r>
              <a:rPr lang="de-DE" sz="1200" b="0" i="1" u="none" strike="noStrike" cap="none" spc="0">
                <a:ln>
                  <a:noFill/>
                </a:ln>
                <a:solidFill>
                  <a:prstClr val="black"/>
                </a:solidFill>
                <a:latin typeface="Arial"/>
                <a:ea typeface="Arial"/>
                <a:cs typeface="Arial"/>
              </a:rPr>
              <a:t>*KLICK* </a:t>
            </a:r>
            <a:br>
              <a:rPr lang="de-DE" sz="1200" b="0" i="1" u="none" strike="noStrike" cap="none" spc="0">
                <a:ln>
                  <a:noFill/>
                </a:ln>
                <a:solidFill>
                  <a:prstClr val="black"/>
                </a:solidFill>
                <a:latin typeface="Arial"/>
                <a:ea typeface="Arial"/>
                <a:cs typeface="Arial"/>
              </a:rPr>
            </a:br>
            <a:r>
              <a:rPr lang="de-DE" sz="1200" b="0" i="0" u="none" strike="noStrike" cap="none" spc="0">
                <a:ln>
                  <a:noFill/>
                </a:ln>
                <a:solidFill>
                  <a:prstClr val="black"/>
                </a:solidFill>
                <a:latin typeface="Arial"/>
                <a:ea typeface="Arial"/>
                <a:cs typeface="Arial"/>
              </a:rPr>
              <a:t>Ein Text behauptet, </a:t>
            </a:r>
            <a:r>
              <a:rPr lang="de-DE" sz="1200" b="0" i="0" u="none" strike="noStrike" cap="none" spc="0">
                <a:ln>
                  <a:noFill/>
                </a:ln>
                <a:solidFill>
                  <a:prstClr val="black"/>
                </a:solidFill>
                <a:latin typeface="Arial"/>
                <a:cs typeface="Arial"/>
              </a:rPr>
              <a:t>Neuro-Enhancement</a:t>
            </a:r>
            <a:r>
              <a:rPr lang="de-DE" sz="1200" b="0" i="0" u="none" strike="noStrike" cap="none" spc="0">
                <a:ln>
                  <a:noFill/>
                </a:ln>
                <a:solidFill>
                  <a:prstClr val="black"/>
                </a:solidFill>
                <a:latin typeface="Arial"/>
                <a:ea typeface="Arial"/>
                <a:cs typeface="Arial"/>
              </a:rPr>
              <a:t> sei ungefährlich, der andere Text sagt, es sei gefährlich. Solche Widersprüche finden wir bei wissenschaftlichen Themen immer wieder.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Lest jetzt bitte kurz den Text, den ihr bisher nicht kanntet.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1" i="1" u="none" strike="noStrike" cap="none" spc="0">
                <a:ln>
                  <a:noFill/>
                </a:ln>
                <a:solidFill>
                  <a:prstClr val="black"/>
                </a:solidFill>
                <a:latin typeface="Arial"/>
                <a:ea typeface="Arial"/>
                <a:cs typeface="Arial"/>
              </a:rPr>
              <a:t>Wie könnten wir herausfinden, welche der im Widerspruch stehenden Behauptungen zum Neuro-Enhancement eher korrekt ist?</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ea typeface="Arial"/>
                <a:cs typeface="Arial"/>
              </a:rPr>
              <a:t> </a:t>
            </a:r>
            <a:endParaRPr sz="1200" b="0" i="0" u="none" strike="noStrike" cap="none" spc="0">
              <a:ln>
                <a:noFill/>
              </a:ln>
              <a:solidFill>
                <a:prstClr val="black"/>
              </a:solidFill>
              <a:latin typeface="Arial"/>
              <a:cs typeface="Arial"/>
            </a:endParaRPr>
          </a:p>
          <a:p>
            <a:pPr marL="228600" marR="0" lvl="0" indent="-2286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Es werden Einschätzungen der Jugendlichen gesammelt</a:t>
            </a:r>
            <a:endParaRPr>
              <a:latin typeface="Arial"/>
              <a:cs typeface="Arial"/>
            </a:endParaRPr>
          </a:p>
          <a:p>
            <a:pPr marL="228600" marR="0" lvl="0" indent="-22860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Sobald jemand die Quelle (o.ä.) erwähnt, werden diese Informationen per Animation hinzugeschaltet</a:t>
            </a:r>
            <a:br>
              <a:rPr lang="de-DE" sz="1200" b="0" i="1" u="none" strike="noStrike" cap="none" spc="0">
                <a:ln>
                  <a:noFill/>
                </a:ln>
                <a:solidFill>
                  <a:prstClr val="black"/>
                </a:solidFill>
                <a:latin typeface="Arial"/>
                <a:ea typeface="Arial"/>
                <a:cs typeface="Arial"/>
              </a:rPr>
            </a:br>
            <a:br>
              <a:rPr lang="de-DE" sz="1200" b="0" i="1" u="none" strike="noStrike" cap="none" spc="0">
                <a:ln>
                  <a:noFill/>
                </a:ln>
                <a:solidFill>
                  <a:prstClr val="black"/>
                </a:solidFill>
                <a:latin typeface="Arial"/>
                <a:ea typeface="Arial"/>
                <a:cs typeface="Arial"/>
              </a:rPr>
            </a:br>
            <a:r>
              <a:rPr lang="de-DE" sz="1200" b="0" i="1" u="none" strike="noStrike" cap="none" spc="0">
                <a:ln>
                  <a:noFill/>
                </a:ln>
                <a:solidFill>
                  <a:prstClr val="black"/>
                </a:solidFill>
                <a:latin typeface="Arial"/>
                <a:ea typeface="Arial"/>
                <a:cs typeface="Arial"/>
              </a:rPr>
              <a:t>*KLICK*</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None/>
              <a:defRPr/>
            </a:pPr>
            <a:r>
              <a:rPr lang="de-DE" sz="1200" b="0" i="0" u="none" strike="noStrike" cap="none" spc="0">
                <a:ln>
                  <a:noFill/>
                </a:ln>
                <a:solidFill>
                  <a:prstClr val="black"/>
                </a:solidFill>
                <a:latin typeface="Arial"/>
                <a:ea typeface="Arial"/>
                <a:cs typeface="Arial"/>
              </a:rPr>
              <a:t>Wir können die Aussagen besser einschätzen, wenn wir wissen, wer sie veröffentlicht hat und mit welcher Absicht dies erfolgte. </a:t>
            </a:r>
            <a:endParaRPr/>
          </a:p>
          <a:p>
            <a:pPr marL="0" marR="0" lvl="0" indent="0" algn="l" defTabSz="914400">
              <a:lnSpc>
                <a:spcPct val="100000"/>
              </a:lnSpc>
              <a:spcBef>
                <a:spcPts val="0"/>
              </a:spcBef>
              <a:spcAft>
                <a:spcPts val="0"/>
              </a:spcAft>
              <a:buClrTx/>
              <a:buSzTx/>
              <a:buNone/>
              <a:defRPr/>
            </a:pPr>
            <a:endParaRPr lang="de-DE" sz="1200" b="0" i="0" u="none" strike="noStrike" cap="none" spc="0">
              <a:ln>
                <a:noFill/>
              </a:ln>
              <a:solidFill>
                <a:prstClr val="black"/>
              </a:solidFill>
              <a:latin typeface="Arial"/>
              <a:ea typeface="Arial"/>
              <a:cs typeface="Arial"/>
            </a:endParaRPr>
          </a:p>
          <a:p>
            <a:pPr marL="266700" marR="0" lvl="0" indent="-266700" algn="l" defTabSz="914400">
              <a:lnSpc>
                <a:spcPct val="100000"/>
              </a:lnSpc>
              <a:spcBef>
                <a:spcPts val="0"/>
              </a:spcBef>
              <a:spcAft>
                <a:spcPts val="0"/>
              </a:spcAft>
              <a:buClrTx/>
              <a:buSzTx/>
              <a:defRPr/>
            </a:pPr>
            <a:r>
              <a:rPr lang="de-DE" sz="1200" b="0" i="0" u="none" strike="noStrike" cap="none" spc="0">
                <a:ln>
                  <a:noFill/>
                </a:ln>
                <a:solidFill>
                  <a:prstClr val="black"/>
                </a:solidFill>
                <a:latin typeface="Arial"/>
                <a:ea typeface="Arial"/>
                <a:cs typeface="Arial"/>
              </a:rPr>
              <a:t>Ggfs. Begriffe aus den Quellenbeschreibungen erklären</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1" i="0" u="none" strike="noStrike" cap="none" spc="0">
                <a:ln>
                  <a:noFill/>
                </a:ln>
                <a:solidFill>
                  <a:prstClr val="black"/>
                </a:solidFill>
                <a:latin typeface="Arial"/>
                <a:ea typeface="Arial"/>
                <a:cs typeface="Arial"/>
              </a:rPr>
              <a:t>Was denkt ihr jetzt: Welche Aussage ist eher korrekt?</a:t>
            </a:r>
            <a:r>
              <a:rPr lang="de-DE" sz="1200" b="0" i="0" u="none" strike="noStrike" cap="none" spc="0">
                <a:ln>
                  <a:noFill/>
                </a:ln>
                <a:solidFill>
                  <a:prstClr val="black"/>
                </a:solidFill>
                <a:latin typeface="Arial"/>
                <a:ea typeface="Arial"/>
                <a:cs typeface="Arial"/>
              </a:rPr>
              <a:t>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ea typeface="Arial"/>
                <a:cs typeface="Arial"/>
              </a:rPr>
              <a:t>Nachhaken:</a:t>
            </a:r>
            <a:r>
              <a:rPr lang="de-DE" sz="1200" b="0" i="0" u="none" strike="noStrike" cap="none" spc="0">
                <a:ln>
                  <a:noFill/>
                </a:ln>
                <a:solidFill>
                  <a:prstClr val="black"/>
                </a:solidFill>
                <a:latin typeface="Arial"/>
                <a:ea typeface="Arial"/>
                <a:cs typeface="Arial"/>
              </a:rPr>
              <a:t> </a:t>
            </a:r>
            <a:r>
              <a:rPr lang="de-DE" sz="1200" b="1" i="0" u="none" strike="noStrike" cap="none" spc="0">
                <a:ln>
                  <a:noFill/>
                </a:ln>
                <a:solidFill>
                  <a:prstClr val="black"/>
                </a:solidFill>
                <a:latin typeface="Arial"/>
                <a:ea typeface="Arial"/>
                <a:cs typeface="Arial"/>
              </a:rPr>
              <a:t>Wie hat sich Euer Urteil verändert und warum?</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Eventuell nachhaken: Max Hoffmann arbeitet offenbar für eine Firma, die Lernpillen produziert. Er müsste sich doch exzellent mit dem Thema auskennen, oder?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 </a:t>
            </a: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Jugendliche weisen auf Merkmale hin, auf deren Grundlage sie die Quellen einschätzen (Titel, Organisation und Internetseiten). </a:t>
            </a: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Jugendliche werden an die beiden vertrauensrelevanten Dimensionen Können (Kompetenz) und Wollen (Benevolenz, dt: Wohlwollen) herangeführt</a:t>
            </a:r>
            <a:endParaRPr sz="1200" b="0" i="0" u="none" strike="noStrike" cap="none" spc="0">
              <a:ln>
                <a:noFill/>
              </a:ln>
              <a:solidFill>
                <a:prstClr val="black"/>
              </a:solidFill>
              <a:latin typeface="Arial"/>
              <a:cs typeface="Arial"/>
            </a:endParaRPr>
          </a:p>
          <a:p>
            <a:pPr marL="0" indent="0">
              <a:buNone/>
              <a:defRPr/>
            </a:pPr>
            <a:endParaRPr lang="de-DE" sz="100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schemeClr val="tx1"/>
                </a:solidFill>
                <a:latin typeface="Arial"/>
                <a:ea typeface="Arial"/>
                <a:cs typeface="Arial"/>
              </a:rPr>
              <a:t>Die von euch identifizierten Punkte decken sich mit denen, die auch in der Forschung als wesentliche Merkmale von vertrauenswürdigen Quellen genannt werden (Mayer, Davis &amp; Schoorman, 1995). Hier stehen für uns vor allem zwei Merkmale im Fokus</a:t>
            </a:r>
            <a:r>
              <a:rPr lang="de-DE" sz="1200" b="0" i="1" u="none" strike="noStrike" cap="none" spc="0">
                <a:ln>
                  <a:noFill/>
                </a:ln>
                <a:solidFill>
                  <a:schemeClr val="tx1"/>
                </a:solidFill>
                <a:latin typeface="Arial"/>
                <a:ea typeface="Arial"/>
                <a:cs typeface="Arial"/>
              </a:rPr>
              <a:t>, die ihr auch bitte auf euer Arbeitsblatt ergänzt</a:t>
            </a:r>
            <a:r>
              <a:rPr lang="de-DE" sz="1200" b="0" i="0" u="none" strike="noStrike" cap="none" spc="0">
                <a:ln>
                  <a:noFill/>
                </a:ln>
                <a:solidFill>
                  <a:schemeClr val="tx1"/>
                </a:solidFill>
                <a:latin typeface="Arial"/>
                <a:ea typeface="Arial"/>
                <a:cs typeface="Arial"/>
              </a:rPr>
              <a:t>:</a:t>
            </a:r>
            <a:endParaRPr sz="1200" b="0" i="0" u="none" strike="noStrike" cap="none" spc="0">
              <a:ln>
                <a:noFill/>
              </a:ln>
              <a:solidFill>
                <a:schemeClr val="tx1"/>
              </a:solidFill>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schemeClr val="tx1"/>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schemeClr val="tx1"/>
                </a:solidFill>
                <a:latin typeface="Arial"/>
                <a:ea typeface="Arial"/>
                <a:cs typeface="Arial"/>
              </a:rPr>
              <a:t>*KLICK*</a:t>
            </a:r>
            <a:r>
              <a:rPr lang="de-DE" sz="1200" b="0" i="0" u="none" strike="noStrike" cap="none" spc="0">
                <a:ln>
                  <a:noFill/>
                </a:ln>
                <a:solidFill>
                  <a:schemeClr val="tx1"/>
                </a:solidFill>
                <a:latin typeface="Arial"/>
                <a:ea typeface="Arial"/>
                <a:cs typeface="Arial"/>
              </a:rPr>
              <a:t>: Zum einen geht es um das Können. Kann die Quelle mir überhaupt korrekte Informationen zur Verfügung stellen? </a:t>
            </a:r>
            <a:endParaRPr>
              <a:solidFill>
                <a:schemeClr val="tx1"/>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schemeClr val="tx1"/>
                </a:solidFill>
                <a:latin typeface="Arial"/>
                <a:ea typeface="Arial"/>
                <a:cs typeface="Arial"/>
              </a:rPr>
              <a:t>*KLICK* </a:t>
            </a:r>
            <a:r>
              <a:rPr lang="de-DE" sz="1200" b="0" i="0" u="none" strike="noStrike" cap="none" spc="0">
                <a:ln>
                  <a:noFill/>
                </a:ln>
                <a:solidFill>
                  <a:schemeClr val="tx1"/>
                </a:solidFill>
                <a:latin typeface="Arial"/>
                <a:ea typeface="Arial"/>
                <a:cs typeface="Arial"/>
              </a:rPr>
              <a:t>Hierfür muss sie Fachwissen und spezielle Fähigkeiten mitbringen. Woran erkennen wir, ob eine Quelle darüber verfügt?</a:t>
            </a:r>
            <a:endParaRPr>
              <a:solidFill>
                <a:schemeClr val="tx1"/>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schemeClr val="tx1"/>
                </a:solidFill>
                <a:latin typeface="Arial"/>
                <a:ea typeface="Arial"/>
                <a:cs typeface="Arial"/>
              </a:rPr>
              <a:t>*KLICK* </a:t>
            </a:r>
            <a:r>
              <a:rPr lang="de-DE" sz="1200" b="0" i="0" u="none" strike="noStrike" cap="none" spc="0">
                <a:ln>
                  <a:noFill/>
                </a:ln>
                <a:solidFill>
                  <a:schemeClr val="tx1"/>
                </a:solidFill>
                <a:latin typeface="Arial"/>
                <a:ea typeface="Arial"/>
                <a:cs typeface="Arial"/>
              </a:rPr>
              <a:t>Fachwissen erkennen wir in der Regel an einem passenden Beruf, einer geeigneten Ausbildung und daran, dass die Person auch tatsächlich in diesem Arbeitsgebiet tätig ist. In unserem Beispiel habt ihr euch für den Neurologen entschieden, da er sich als Wissenschaftler auf die Erforschung des Gehirns spezialisiert hat. Gleichzeitig hat Max Hoffmann zwar Expertise im Marketing, d.h. der Bewerbung von Lernpillen, aber nicht unbedingt im Hinblick auf die Effekt von Lernpillen auf das Gehirn. </a:t>
            </a:r>
            <a:endParaRPr sz="1200" b="0" i="0" u="none" strike="noStrike" cap="none" spc="0">
              <a:ln>
                <a:noFill/>
              </a:ln>
              <a:solidFill>
                <a:schemeClr val="tx1"/>
              </a:solidFill>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schemeClr val="tx1"/>
              </a:solidFill>
              <a:latin typeface="Arial"/>
              <a:cs typeface="Arial"/>
            </a:endParaRPr>
          </a:p>
          <a:p>
            <a:pPr marL="0" marR="0" lvl="0" indent="0" algn="l" defTabSz="914400">
              <a:lnSpc>
                <a:spcPct val="100000"/>
              </a:lnSpc>
              <a:spcBef>
                <a:spcPts val="0"/>
              </a:spcBef>
              <a:spcAft>
                <a:spcPts val="0"/>
              </a:spcAft>
              <a:buClrTx/>
              <a:buSzTx/>
              <a:buNone/>
              <a:defRPr/>
            </a:pPr>
            <a:r>
              <a:rPr lang="de-DE" sz="1200" b="0" i="0" u="none" strike="noStrike" cap="none" spc="0">
                <a:ln>
                  <a:noFill/>
                </a:ln>
                <a:solidFill>
                  <a:schemeClr val="tx1"/>
                </a:solidFill>
                <a:latin typeface="Arial"/>
                <a:cs typeface="Arial"/>
              </a:rPr>
              <a:t>Zum anderen geht es um das Wollen</a:t>
            </a:r>
            <a:br>
              <a:rPr lang="de-DE" sz="1200" b="0" i="0" u="none" strike="noStrike" cap="none" spc="0">
                <a:ln>
                  <a:noFill/>
                </a:ln>
                <a:solidFill>
                  <a:schemeClr val="tx1"/>
                </a:solidFill>
                <a:latin typeface="Arial"/>
                <a:cs typeface="Arial"/>
              </a:rPr>
            </a:br>
            <a:r>
              <a:rPr lang="de-DE" sz="1200" b="0" i="1" u="none" strike="noStrike" cap="none" spc="0">
                <a:ln>
                  <a:noFill/>
                </a:ln>
                <a:solidFill>
                  <a:schemeClr val="tx1"/>
                </a:solidFill>
                <a:latin typeface="Arial"/>
                <a:cs typeface="Arial"/>
              </a:rPr>
              <a:t>*KLICK*: </a:t>
            </a:r>
            <a:r>
              <a:rPr lang="de-DE" sz="1200" b="0" i="0" u="none" strike="noStrike" cap="none" spc="0">
                <a:ln>
                  <a:noFill/>
                </a:ln>
                <a:solidFill>
                  <a:schemeClr val="tx1"/>
                </a:solidFill>
                <a:latin typeface="Arial"/>
                <a:cs typeface="Arial"/>
              </a:rPr>
              <a:t>Will die Quelle mir überhaupt korrekte Informationen zur Verfügung stellen, d.h. orientiert sie sich an meinem Interesse, korrekte Informationen zu erhalten und ist mir gegenüber </a:t>
            </a:r>
            <a:r>
              <a:rPr lang="de-DE" sz="1200" b="0" i="1" u="none" strike="noStrike" cap="none" spc="0">
                <a:ln>
                  <a:noFill/>
                </a:ln>
                <a:solidFill>
                  <a:schemeClr val="tx1"/>
                </a:solidFill>
                <a:latin typeface="Arial"/>
                <a:cs typeface="Arial"/>
              </a:rPr>
              <a:t>(*KLICK*)</a:t>
            </a:r>
            <a:r>
              <a:rPr lang="de-DE" sz="1200" b="0" i="0" u="none" strike="noStrike" cap="none" spc="0">
                <a:ln>
                  <a:noFill/>
                </a:ln>
                <a:solidFill>
                  <a:schemeClr val="tx1"/>
                </a:solidFill>
                <a:latin typeface="Arial"/>
                <a:cs typeface="Arial"/>
              </a:rPr>
              <a:t> wohlwollend? </a:t>
            </a:r>
            <a:br>
              <a:rPr lang="de-DE" sz="1200" b="0" i="0" u="none" strike="noStrike" cap="none" spc="0">
                <a:ln>
                  <a:noFill/>
                </a:ln>
                <a:solidFill>
                  <a:schemeClr val="tx1"/>
                </a:solidFill>
                <a:latin typeface="Arial"/>
                <a:cs typeface="Arial"/>
              </a:rPr>
            </a:br>
            <a:r>
              <a:rPr lang="de-DE" sz="1200" b="0" i="0" u="none" strike="noStrike" cap="none" spc="0">
                <a:ln>
                  <a:noFill/>
                </a:ln>
                <a:solidFill>
                  <a:schemeClr val="tx1"/>
                </a:solidFill>
                <a:latin typeface="Arial"/>
                <a:cs typeface="Arial"/>
              </a:rPr>
              <a:t>Oder verfolgt sie vielleicht andere Absichten als mir korrekte Informationen zu geben? </a:t>
            </a:r>
            <a:br>
              <a:rPr lang="de-DE" sz="1200" b="0" i="0" u="none" strike="noStrike" cap="none" spc="0">
                <a:ln>
                  <a:noFill/>
                </a:ln>
                <a:solidFill>
                  <a:schemeClr val="tx1"/>
                </a:solidFill>
                <a:latin typeface="Arial"/>
                <a:cs typeface="Arial"/>
              </a:rPr>
            </a:br>
            <a:r>
              <a:rPr lang="de-DE" sz="1200" b="1" i="0" u="none" strike="noStrike" cap="none" spc="0">
                <a:ln>
                  <a:noFill/>
                </a:ln>
                <a:solidFill>
                  <a:schemeClr val="tx1"/>
                </a:solidFill>
                <a:latin typeface="Arial"/>
                <a:cs typeface="Arial"/>
              </a:rPr>
              <a:t>Welche Absichten könnten das sein?</a:t>
            </a:r>
            <a:br>
              <a:rPr lang="de-DE" sz="1200" b="0" i="0" u="none" strike="noStrike" cap="none" spc="0">
                <a:ln>
                  <a:noFill/>
                </a:ln>
                <a:solidFill>
                  <a:schemeClr val="tx1"/>
                </a:solidFill>
                <a:latin typeface="Arial"/>
                <a:cs typeface="Arial"/>
              </a:rPr>
            </a:br>
            <a:endParaRPr sz="1200" b="0" i="0" u="none" strike="noStrike" cap="none" spc="0">
              <a:ln>
                <a:noFill/>
              </a:ln>
              <a:solidFill>
                <a:schemeClr val="tx1"/>
              </a:solidFill>
              <a:latin typeface="Arial"/>
              <a:cs typeface="Arial"/>
            </a:endParaRPr>
          </a:p>
          <a:p>
            <a:pPr marL="266700" marR="0" lvl="0" indent="-266700" algn="l" defTabSz="914400">
              <a:lnSpc>
                <a:spcPct val="100000"/>
              </a:lnSpc>
              <a:spcBef>
                <a:spcPts val="0"/>
              </a:spcBef>
              <a:spcAft>
                <a:spcPts val="0"/>
              </a:spcAft>
              <a:buClrTx/>
              <a:buSzTx/>
              <a:buFont typeface="Arial"/>
              <a:buChar char="•"/>
              <a:defRPr/>
            </a:pPr>
            <a:r>
              <a:rPr lang="de-DE" sz="1200" b="0" i="1" u="none" strike="noStrike" cap="none" spc="0">
                <a:ln>
                  <a:noFill/>
                </a:ln>
                <a:solidFill>
                  <a:schemeClr val="tx1"/>
                </a:solidFill>
                <a:latin typeface="Arial"/>
                <a:cs typeface="Arial"/>
              </a:rPr>
              <a:t>Antworten der Jugendlichen einsammeln und ggf ergänzen:</a:t>
            </a:r>
            <a:endParaRPr sz="1200" b="0" i="0" u="none" strike="noStrike" cap="none" spc="0">
              <a:ln>
                <a:noFill/>
              </a:ln>
              <a:solidFill>
                <a:schemeClr val="tx1"/>
              </a:solidFill>
              <a:latin typeface="Arial"/>
              <a:cs typeface="Arial"/>
            </a:endParaRPr>
          </a:p>
          <a:p>
            <a:pPr marL="0" marR="0" lvl="0" indent="0" algn="l" defTabSz="914400">
              <a:lnSpc>
                <a:spcPct val="100000"/>
              </a:lnSpc>
              <a:spcBef>
                <a:spcPts val="0"/>
              </a:spcBef>
              <a:spcAft>
                <a:spcPts val="0"/>
              </a:spcAft>
              <a:buClrTx/>
              <a:buSzTx/>
              <a:buFont typeface="Arial"/>
              <a:buNone/>
              <a:defRPr/>
            </a:pPr>
            <a:endParaRPr sz="1200" b="0" i="0" u="none" strike="noStrike" cap="none" spc="0">
              <a:ln>
                <a:noFill/>
              </a:ln>
              <a:solidFill>
                <a:schemeClr val="tx1"/>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0" u="none" strike="noStrike" cap="none" spc="0">
                <a:ln>
                  <a:noFill/>
                </a:ln>
                <a:solidFill>
                  <a:schemeClr val="tx1"/>
                </a:solidFill>
                <a:latin typeface="Arial"/>
                <a:cs typeface="Arial"/>
              </a:rPr>
              <a:t>Die Quelle könnte versuchen, mir ein Produkt zu verkaufen. Anders ausgedrückt: Sie könnte Werbeabsichten verfolgen.</a:t>
            </a:r>
            <a:br>
              <a:rPr lang="de-DE" sz="1200" b="0" i="0" u="none" strike="noStrike" cap="none" spc="0">
                <a:ln>
                  <a:noFill/>
                </a:ln>
                <a:solidFill>
                  <a:schemeClr val="tx1"/>
                </a:solidFill>
                <a:latin typeface="Arial"/>
                <a:cs typeface="Arial"/>
              </a:rPr>
            </a:br>
            <a:r>
              <a:rPr lang="de-DE" sz="1200" b="0" i="0" u="none" strike="noStrike" cap="none" spc="0">
                <a:ln>
                  <a:noFill/>
                </a:ln>
                <a:solidFill>
                  <a:schemeClr val="tx1"/>
                </a:solidFill>
                <a:latin typeface="Arial"/>
                <a:cs typeface="Arial"/>
              </a:rPr>
              <a:t>In unserem Beispiel habt ihr euch gegen Max Hoffmann ausgesprochen, da er als Mitarbeiter einer Firma, die Lernpillen produziert, ein Interesse daran hat, diese Pillen in ein möglichst gutes Licht zu rücken. Er hat also eine Werbeabsicht. </a:t>
            </a:r>
            <a:br>
              <a:rPr lang="de-DE" sz="1200" b="0" i="0" u="none" strike="noStrike" cap="none" spc="0">
                <a:ln>
                  <a:noFill/>
                </a:ln>
                <a:solidFill>
                  <a:schemeClr val="tx1"/>
                </a:solidFill>
                <a:latin typeface="Arial"/>
                <a:cs typeface="Arial"/>
              </a:rPr>
            </a:br>
            <a:br>
              <a:rPr lang="de-DE" sz="1200" b="0" i="0" u="none" strike="noStrike" cap="none" spc="0">
                <a:ln>
                  <a:noFill/>
                </a:ln>
                <a:solidFill>
                  <a:schemeClr val="tx1"/>
                </a:solidFill>
                <a:latin typeface="Arial"/>
                <a:cs typeface="Arial"/>
              </a:rPr>
            </a:br>
            <a:r>
              <a:rPr lang="de-DE" sz="1200" b="0" i="0" u="none" strike="noStrike" cap="none" spc="0">
                <a:ln>
                  <a:noFill/>
                </a:ln>
                <a:solidFill>
                  <a:schemeClr val="tx1"/>
                </a:solidFill>
                <a:latin typeface="Arial"/>
                <a:cs typeface="Arial"/>
              </a:rPr>
              <a:t>Dasselbe ist der Fall, wenn mehrere Firmen sich zu einem Interessenverband zusammenschließen und nicht nur eine bestimmte Lernpille, sondern die Vorzüge von Lernpillen allgemein anpreisen. *KLICK*</a:t>
            </a:r>
            <a:endParaRPr>
              <a:solidFill>
                <a:schemeClr val="tx1"/>
              </a:solidFill>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schemeClr val="tx1"/>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schemeClr val="tx1"/>
                </a:solidFill>
                <a:latin typeface="Arial"/>
                <a:cs typeface="Arial"/>
              </a:rPr>
              <a:t>In beiden Fällen sprechen wir von einem Interessenkonflikt. *KLICK*</a:t>
            </a:r>
            <a:endParaRPr>
              <a:solidFill>
                <a:schemeClr val="tx1"/>
              </a:solidFill>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schemeClr val="tx1"/>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1" i="0" u="none" strike="noStrike" cap="none" spc="0">
                <a:ln>
                  <a:noFill/>
                </a:ln>
                <a:solidFill>
                  <a:schemeClr val="tx1"/>
                </a:solidFill>
                <a:latin typeface="Arial"/>
                <a:cs typeface="Arial"/>
              </a:rPr>
              <a:t>Heißt das automatisch, dass falsch ist, was Max Hoffmann über die Wirkung seiner Lernpillen sagt?  </a:t>
            </a:r>
            <a:br>
              <a:rPr lang="de-DE" sz="1200" b="1" i="0" u="none" strike="noStrike" cap="none" spc="0">
                <a:ln>
                  <a:noFill/>
                </a:ln>
                <a:solidFill>
                  <a:schemeClr val="tx1"/>
                </a:solidFill>
                <a:latin typeface="Arial"/>
                <a:cs typeface="Arial"/>
              </a:rPr>
            </a:br>
            <a:br>
              <a:rPr lang="de-DE" sz="1200" b="0" i="0" u="none" strike="noStrike" cap="none" spc="0">
                <a:ln>
                  <a:noFill/>
                </a:ln>
                <a:solidFill>
                  <a:schemeClr val="tx1"/>
                </a:solidFill>
                <a:latin typeface="Arial"/>
                <a:cs typeface="Arial"/>
              </a:rPr>
            </a:br>
            <a:r>
              <a:rPr lang="de-DE" sz="1200" b="0" i="1" u="none" strike="noStrike" cap="none" spc="0">
                <a:ln>
                  <a:noFill/>
                </a:ln>
                <a:solidFill>
                  <a:schemeClr val="tx1"/>
                </a:solidFill>
                <a:latin typeface="Arial"/>
                <a:cs typeface="Arial"/>
              </a:rPr>
              <a:t>Antworten der Jugendlichen einsammeln</a:t>
            </a:r>
            <a:br>
              <a:rPr lang="de-DE" sz="1200" b="0" i="0" u="none" strike="noStrike" cap="none" spc="0">
                <a:ln>
                  <a:noFill/>
                </a:ln>
                <a:solidFill>
                  <a:schemeClr val="tx1"/>
                </a:solidFill>
                <a:latin typeface="Arial"/>
                <a:cs typeface="Arial"/>
              </a:rPr>
            </a:br>
            <a:br>
              <a:rPr lang="de-DE" sz="1200" b="0" i="0" u="none" strike="noStrike" cap="none" spc="0">
                <a:ln>
                  <a:noFill/>
                </a:ln>
                <a:solidFill>
                  <a:schemeClr val="tx1"/>
                </a:solidFill>
                <a:latin typeface="Arial"/>
                <a:cs typeface="Arial"/>
              </a:rPr>
            </a:br>
            <a:r>
              <a:rPr lang="de-DE" sz="1200" b="0" i="0" u="none" strike="noStrike" cap="none" spc="0">
                <a:ln>
                  <a:noFill/>
                </a:ln>
                <a:solidFill>
                  <a:schemeClr val="tx1"/>
                </a:solidFill>
                <a:latin typeface="Arial"/>
                <a:cs typeface="Arial"/>
              </a:rPr>
              <a:t>Moderator greift Beiträge auf und fasst zusammen:</a:t>
            </a:r>
            <a:br>
              <a:rPr lang="de-DE" sz="1200" b="0" i="0" u="none" strike="noStrike" cap="none" spc="0">
                <a:ln>
                  <a:noFill/>
                </a:ln>
                <a:solidFill>
                  <a:schemeClr val="tx1"/>
                </a:solidFill>
                <a:latin typeface="Arial"/>
                <a:cs typeface="Arial"/>
              </a:rPr>
            </a:br>
            <a:r>
              <a:rPr lang="de-DE" sz="1200" b="0" i="0" u="none" strike="noStrike" cap="none" spc="0">
                <a:ln>
                  <a:noFill/>
                </a:ln>
                <a:solidFill>
                  <a:schemeClr val="tx1"/>
                </a:solidFill>
                <a:latin typeface="Arial"/>
                <a:cs typeface="Arial"/>
              </a:rPr>
              <a:t>Nein, eine Aussage ist nicht automatisch unwahr, nur weil die Quelle einen Interessenkonflikt hat. Max Hoffmann könnte auch korrekte Informationen über seine Lernpillen verbreiten. Wir wissen aber nicht sicher, ob er uns korrekte Informationen geben möchte. </a:t>
            </a:r>
            <a:br>
              <a:rPr lang="de-DE" sz="1200" b="0" i="0" u="none" strike="noStrike" cap="none" spc="0">
                <a:ln>
                  <a:noFill/>
                </a:ln>
                <a:solidFill>
                  <a:schemeClr val="tx1"/>
                </a:solidFill>
                <a:latin typeface="Arial"/>
                <a:cs typeface="Arial"/>
              </a:rPr>
            </a:br>
            <a:r>
              <a:rPr lang="de-DE" sz="1200" b="0" i="0" u="none" strike="noStrike" cap="none" spc="0">
                <a:ln>
                  <a:noFill/>
                </a:ln>
                <a:solidFill>
                  <a:schemeClr val="tx1"/>
                </a:solidFill>
                <a:latin typeface="Arial"/>
                <a:cs typeface="Arial"/>
              </a:rPr>
              <a:t>(*KLICK*) Daher ist es keine gute Idee, sich allein auf die Informationen von Quellen zu verlassen, die einem Interessenkonflikt unterliegen.</a:t>
            </a:r>
            <a:endParaRPr sz="1200" b="0" i="0" u="none" strike="noStrike" cap="none" spc="0">
              <a:ln>
                <a:noFill/>
              </a:ln>
              <a:solidFill>
                <a:schemeClr val="tx1"/>
              </a:solidFill>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Wir halten fest: Wenn wir uns im Internet zu einem Thema informieren, über das wir nicht viel wissen, dann helfen uns Informationen über die Quelle, um zu beurteilen, ob eine Behauptung wahrscheinlich korrekt ist oder nicht. Deshalb ist eine wichtige Strategie: Überprüft zuerst die Quelle, bevor Ihr Euch mit dem Inhalt auseinandersetzt. Stellt Euch dabei die Frage: „Kann und will mir diese Quelle korrekte Informationen zur Verfügung stellen?“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Evtl. müssten Begriffe wie „Interessenskonflikt“ oder „Wohlwollen“ erklärt werden</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endParaRPr sz="1200" b="0" i="1"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 typeface="Arial"/>
              <a:buNone/>
              <a:defRPr/>
            </a:pPr>
            <a:r>
              <a:rPr lang="de-DE" sz="1200" b="0" i="1" u="none" strike="noStrike" cap="none" spc="0">
                <a:ln>
                  <a:noFill/>
                </a:ln>
                <a:solidFill>
                  <a:prstClr val="black"/>
                </a:solidFill>
                <a:latin typeface="Arial"/>
                <a:cs typeface="Arial"/>
              </a:rPr>
              <a:t>Literatur: </a:t>
            </a:r>
            <a:endParaRPr>
              <a:latin typeface="Arial"/>
              <a:cs typeface="Arial"/>
            </a:endParaRPr>
          </a:p>
          <a:p>
            <a:pPr marL="0" marR="0" lvl="0" indent="0" algn="l" defTabSz="914400">
              <a:lnSpc>
                <a:spcPct val="100000"/>
              </a:lnSpc>
              <a:spcBef>
                <a:spcPts val="0"/>
              </a:spcBef>
              <a:spcAft>
                <a:spcPts val="0"/>
              </a:spcAft>
              <a:buClrTx/>
              <a:buSzTx/>
              <a:buFont typeface="Arial"/>
              <a:buNone/>
              <a:defRPr/>
            </a:pPr>
            <a:r>
              <a:rPr lang="en-US" sz="1200" b="0" i="0" u="none" strike="noStrike">
                <a:latin typeface="Arial"/>
                <a:cs typeface="Arial"/>
              </a:rPr>
              <a:t>Mayer, R. C., Davis, J. H., Schoorman, F. D. (1995). An Integrative Model of Organizational Trust. </a:t>
            </a:r>
            <a:r>
              <a:rPr lang="en-US" sz="1200" b="0" i="1" u="none" strike="noStrike">
                <a:latin typeface="Arial"/>
                <a:cs typeface="Arial"/>
              </a:rPr>
              <a:t>The Academy of Management Review, 20</a:t>
            </a:r>
            <a:r>
              <a:rPr lang="en-US" sz="1200" b="0" i="0" u="none" strike="noStrike">
                <a:latin typeface="Arial"/>
                <a:cs typeface="Arial"/>
              </a:rPr>
              <a:t>, 709</a:t>
            </a:r>
            <a:r>
              <a:rPr lang="de-DE" sz="1200">
                <a:latin typeface="Arial"/>
                <a:cs typeface="Arial"/>
              </a:rPr>
              <a:t>-734</a:t>
            </a:r>
            <a:r>
              <a:rPr lang="en-US" sz="1200" b="0" i="0" u="none" strike="noStrike">
                <a:latin typeface="Arial"/>
                <a:cs typeface="Arial"/>
              </a:rPr>
              <a:t>. DOI: 10.2307/258792.</a:t>
            </a:r>
            <a:endParaRPr>
              <a:latin typeface="Arial"/>
              <a:cs typeface="Arial"/>
            </a:endParaRPr>
          </a:p>
          <a:p>
            <a:pPr marL="0" marR="0" lvl="0" indent="0" algn="l" defTabSz="914400">
              <a:lnSpc>
                <a:spcPct val="100000"/>
              </a:lnSpc>
              <a:spcBef>
                <a:spcPts val="0"/>
              </a:spcBef>
              <a:spcAft>
                <a:spcPts val="0"/>
              </a:spcAft>
              <a:buClrTx/>
              <a:buSzTx/>
              <a:buFont typeface="Arial"/>
              <a:buNone/>
              <a:defRPr/>
            </a:pPr>
            <a:endParaRPr lang="de-DE" sz="1200" b="0" i="1" u="none" strike="noStrike" cap="none" spc="0">
              <a:ln>
                <a:noFill/>
              </a:ln>
              <a:solidFill>
                <a:prstClr val="black"/>
              </a:solidFill>
              <a:latin typeface="Calibri"/>
              <a:cs typeface="Arial"/>
            </a:endParaRPr>
          </a:p>
          <a:p>
            <a:pPr marL="0" indent="0">
              <a:buNone/>
              <a:defRPr/>
            </a:pPr>
            <a:endParaRPr lang="de-DE" sz="1000" i="1">
              <a:solidFill>
                <a:schemeClr val="tx1"/>
              </a:solidFil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indent="0">
              <a:buNone/>
              <a:defRPr/>
            </a:pPr>
            <a:r>
              <a:rPr lang="de-DE" sz="1200"/>
              <a:t>Dieses Wissen über die Merkmale vertrauenswürdiger Quellen sollt ihr Zuhause selbst anwenden. Sucht hierzu in mindestens drei Nachrichtenartikeln in einer Zeitung oder im Internet nach „Expertinnen“ bzw. „Experten“ und analysiert deren Vertrauenswürdigkeit indem ihr die Merkmale „Können“ und „Wollen“bei diesen überprüft. Hierfür müsst ihr evtl. die Namen im Internet recherchieren, um herauszufinden welche Qualifikation sie haben und ob es womöglich einen Interessenskonflikt gibt. </a:t>
            </a:r>
            <a:endParaRPr/>
          </a:p>
          <a:p>
            <a:pPr marL="0" indent="0">
              <a:buNone/>
              <a:defRPr/>
            </a:pPr>
            <a:endParaRPr lang="de-DE" sz="1200"/>
          </a:p>
          <a:p>
            <a:pPr marL="0" indent="0">
              <a:buNone/>
              <a:defRPr/>
            </a:pPr>
            <a:r>
              <a:rPr lang="de-DE" sz="1200"/>
              <a:t>Damit sind wir am Ende der ersten Doppelstunde angelangt!</a:t>
            </a:r>
            <a:endParaRPr sz="120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16</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Öffnet bitte eure Laptops/ Tablets und gebt in eurem Browser die Seite menti.com ein. Hier werdet ihr nach einem Code gefragt. Dieser steht auf der Folie (</a:t>
            </a:r>
            <a:r>
              <a:rPr lang="de-DE" sz="1200" b="0" i="1" u="none" strike="noStrike" cap="none" spc="0">
                <a:ln>
                  <a:noFill/>
                </a:ln>
                <a:solidFill>
                  <a:prstClr val="black"/>
                </a:solidFill>
                <a:latin typeface="Arial"/>
                <a:ea typeface="Arial"/>
                <a:cs typeface="Arial"/>
              </a:rPr>
              <a:t>Der Code muss jedes Mal auf der Folie angepasst werden</a:t>
            </a:r>
            <a:r>
              <a:rPr lang="de-DE" sz="1200" b="0" i="0" u="none" strike="noStrike" cap="none" spc="0">
                <a:ln>
                  <a:noFill/>
                </a:ln>
                <a:solidFill>
                  <a:prstClr val="black"/>
                </a:solidFill>
                <a:latin typeface="Arial"/>
                <a:ea typeface="Arial"/>
                <a:cs typeface="Arial"/>
              </a:rPr>
              <a:t>). Bitte gebt anschließend euren (richtigen) Namen an, damit wir beim Ranking auch wissen, wer die meisten Fragen korrekt beantwortet hat.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In dieser Übung präsentiere ich euch fünf Schlagzeilen, bei denen ihr entscheiden müsst, ob die jeweilige Behauptung der Wahrheit entspricht, also ein Fakt ist, oder nicht der Wahrheit entspricht, ein sogenannter Fake ist. Ihr könnt dafür auf eurem Gerät abstimmen, je schneller ihr seid, desto mehr Punkte erhaltet ihr. Es gibt bei den Fragen drei Auswahlmöglichkeiten: Fakt, Fake und Keine Ahnung. Nur eine Antwort ist richtig. Seid ihr bereit? </a:t>
            </a: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Das Spiel muss vorab auf Mentimeter als Quiz vorbereitet werden: Die Schlagzeilen sowie die Wertungen befinden sich in den folgenden Folien, jede Frage sollte 10 Sekunden Zeit zum Antworten erhalten </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Zum Start muss das Quiz gestartet sein, damit sich alle im Warteraum einfinden können</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ea typeface="Arial"/>
                <a:cs typeface="Arial"/>
              </a:rPr>
              <a:t>Nach den obenstehenden einführenden Erläuterungen kann die Moderation auf Mentimeter umschalten und das Spiel starten</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Jede Schlagzeile sollte zusätzlich vorgelesen werden, unbekannte Begriffe ggfs. kurz erläutert werden (die Schlagzeilen befinden sich auf den folgenden Folien)</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Nach jeder Schlagzeile wird ein Ergebnis für die Gruppe angezeigt: Wie haben die Jugendlichen abgestimmt? Hier bietet es sich bei ca. zwei Schlagzeilen an, nach Begründungen für die Einschätzung zu fragen: </a:t>
            </a:r>
            <a:r>
              <a:rPr lang="de-DE" sz="1200" b="0" i="0" u="none" strike="noStrike" cap="none" spc="0">
                <a:ln>
                  <a:noFill/>
                </a:ln>
                <a:solidFill>
                  <a:prstClr val="black"/>
                </a:solidFill>
                <a:latin typeface="Arial"/>
                <a:cs typeface="Arial"/>
              </a:rPr>
              <a:t>„Warum habt ihr bei dieser Schlagzeile so abgestimmt?“, Woher wusstet ihr, dass diese Schlagzeile ein Fakt / Fake ist?“ </a:t>
            </a:r>
            <a:r>
              <a:rPr lang="de-DE" sz="1200" b="0" i="1" u="none" strike="noStrike" cap="none" spc="0">
                <a:ln>
                  <a:noFill/>
                </a:ln>
                <a:solidFill>
                  <a:prstClr val="black"/>
                </a:solidFill>
                <a:latin typeface="Arial"/>
                <a:cs typeface="Arial"/>
              </a:rPr>
              <a:t>(Ziel: Jugendliche sollen reflektieren, auf welchen Kriterien ihre Einschätzungen beruhen)</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Nach dem Spiel kann abschließend die Frage gestellt werden </a:t>
            </a:r>
            <a:r>
              <a:rPr lang="de-DE" sz="1200" b="0" i="0" u="none" strike="noStrike" cap="none" spc="0">
                <a:ln>
                  <a:noFill/>
                </a:ln>
                <a:solidFill>
                  <a:prstClr val="black"/>
                </a:solidFill>
                <a:latin typeface="Arial"/>
                <a:cs typeface="Arial"/>
              </a:rPr>
              <a:t>„Wie schwer fiel euch das Quiz?“</a:t>
            </a:r>
            <a:endParaRPr>
              <a:latin typeface="Arial"/>
              <a:cs typeface="Arial"/>
            </a:endParaRPr>
          </a:p>
          <a:p>
            <a:pPr marL="0" indent="0">
              <a:buNone/>
              <a:defRPr/>
            </a:pPr>
            <a:endParaRPr sz="1200">
              <a:latin typeface="Arial"/>
              <a:cs typeface="Aria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90000"/>
              </a:lnSpc>
              <a:spcBef>
                <a:spcPts val="0"/>
              </a:spcBef>
              <a:spcAft>
                <a:spcPts val="0"/>
              </a:spcAft>
              <a:buClr>
                <a:schemeClr val="tx2"/>
              </a:buClr>
              <a:buSzTx/>
              <a:buFont typeface="Wingdings"/>
              <a:buNone/>
              <a:tabLst>
                <a:tab pos="266700" algn="l"/>
                <a:tab pos="542925" algn="l"/>
                <a:tab pos="809625" algn="l"/>
                <a:tab pos="1076325" algn="l"/>
                <a:tab pos="1343025" algn="l"/>
              </a:tabLst>
              <a:defRPr/>
            </a:pPr>
            <a:r>
              <a:rPr lang="de-DE" sz="1200" b="0" i="0" u="none" strike="noStrike" cap="none" spc="0">
                <a:ln>
                  <a:noFill/>
                </a:ln>
                <a:solidFill>
                  <a:prstClr val="black"/>
                </a:solidFill>
                <a:latin typeface="Arial"/>
                <a:ea typeface="Arial"/>
                <a:cs typeface="Arial"/>
              </a:rPr>
              <a:t>In dieser Übung präsentiere ich euch fünf Schlagzeilen, bei denen ihr entscheiden müsst, ob die jeweilige Behauptung der Wahrheit entspricht, also ein Fakt ist, oder nicht der Wahrheit entspricht, ein sogenannter Fake ist. Ihr könnt dafür mit euren Abstimmungskarten abstimmen. </a:t>
            </a:r>
            <a:r>
              <a:rPr lang="de-DE" sz="1200" b="0">
                <a:solidFill>
                  <a:schemeClr val="tx1"/>
                </a:solidFill>
                <a:ea typeface="Arial"/>
                <a:cs typeface="Arial"/>
              </a:rPr>
              <a:t>Entscheidet euch möglichst schnell und spontan, </a:t>
            </a:r>
            <a:r>
              <a:rPr lang="de-DE" sz="1200" b="0" i="0">
                <a:solidFill>
                  <a:schemeClr val="tx1"/>
                </a:solidFill>
                <a:ea typeface="Arial"/>
                <a:cs typeface="Arial"/>
              </a:rPr>
              <a:t>grüne Karten bedeuten Fakt, also die Behauptung stimmt, und rote Karten bedeuten Fake, die Behauptung ist erfunden.</a:t>
            </a:r>
            <a:endParaRPr i="0"/>
          </a:p>
          <a:p>
            <a:pPr marL="0" indent="0">
              <a:buNone/>
              <a:defRPr/>
            </a:pPr>
            <a:endParaRPr lang="de-DE" sz="1200" b="1">
              <a:solidFill>
                <a:schemeClr val="tx1"/>
              </a:solidFill>
              <a:ea typeface="Arial"/>
              <a:cs typeface="Arial"/>
            </a:endParaRPr>
          </a:p>
          <a:p>
            <a:pPr marL="0" indent="0">
              <a:buNone/>
              <a:defRPr/>
            </a:pPr>
            <a:r>
              <a:rPr lang="de-DE" sz="1200" b="1">
                <a:solidFill>
                  <a:schemeClr val="tx1"/>
                </a:solidFill>
                <a:ea typeface="Arial"/>
                <a:cs typeface="Arial"/>
              </a:rPr>
              <a:t>Schlagzeile vorlesen</a:t>
            </a:r>
            <a:endParaRPr lang="de-DE" sz="1200">
              <a:solidFill>
                <a:schemeClr val="tx1"/>
              </a:solidFill>
              <a:ea typeface="Arial"/>
              <a:cs typeface="Arial"/>
            </a:endParaRPr>
          </a:p>
          <a:p>
            <a:pPr marL="0" indent="0">
              <a:buNone/>
              <a:defRPr/>
            </a:pPr>
            <a:r>
              <a:rPr lang="de-DE" sz="1200">
                <a:solidFill>
                  <a:schemeClr val="tx1"/>
                </a:solidFill>
                <a:ea typeface="Arial"/>
                <a:cs typeface="Arial"/>
              </a:rPr>
              <a:t> </a:t>
            </a:r>
            <a:endParaRPr lang="de-DE" sz="1200"/>
          </a:p>
          <a:p>
            <a:pPr marL="0" indent="0">
              <a:buNone/>
              <a:defRPr/>
            </a:pPr>
            <a:r>
              <a:rPr lang="de-DE" sz="1200" b="1" i="1">
                <a:solidFill>
                  <a:schemeClr val="tx1"/>
                </a:solidFill>
                <a:ea typeface="Arial"/>
                <a:cs typeface="Arial"/>
              </a:rPr>
              <a:t>Ist die Behauptung korrekt oder nicht?</a:t>
            </a:r>
            <a:r>
              <a:rPr lang="de-DE" sz="1200" b="1">
                <a:solidFill>
                  <a:schemeClr val="tx1"/>
                </a:solidFill>
                <a:ea typeface="Arial"/>
                <a:cs typeface="Arial"/>
              </a:rPr>
              <a:t> </a:t>
            </a:r>
            <a:endParaRPr lang="de-DE" sz="1200">
              <a:solidFill>
                <a:schemeClr val="tx1"/>
              </a:solidFill>
              <a:ea typeface="Arial"/>
              <a:cs typeface="Arial"/>
            </a:endParaRPr>
          </a:p>
          <a:p>
            <a:pPr marL="0" indent="0">
              <a:buNone/>
              <a:defRPr/>
            </a:pPr>
            <a:endParaRPr lang="de-DE" sz="1200">
              <a:solidFill>
                <a:schemeClr val="tx1"/>
              </a:solidFill>
              <a:ea typeface="Arial"/>
              <a:cs typeface="Arial"/>
            </a:endParaRPr>
          </a:p>
          <a:p>
            <a:pPr marL="0" indent="0">
              <a:buNone/>
              <a:defRPr/>
            </a:pPr>
            <a:r>
              <a:rPr lang="de-DE" sz="1200">
                <a:solidFill>
                  <a:schemeClr val="tx1"/>
                </a:solidFill>
                <a:ea typeface="Arial"/>
                <a:cs typeface="Arial"/>
              </a:rPr>
              <a:t>Schlagzeile: Fakt</a:t>
            </a:r>
            <a:endParaRPr lang="de-DE" sz="1200"/>
          </a:p>
          <a:p>
            <a:pPr marL="0" indent="0">
              <a:buNone/>
              <a:defRPr/>
            </a:pPr>
            <a:r>
              <a:rPr lang="de-DE" sz="1200">
                <a:solidFill>
                  <a:schemeClr val="tx1"/>
                </a:solidFill>
                <a:ea typeface="Arial"/>
                <a:cs typeface="Arial"/>
              </a:rPr>
              <a:t>https://www.spiegel.de/panorama/justiz/mexiko-mann-stirbt-mit-246-paeckchen-kokain-im-magen-a-1269437.html</a:t>
            </a:r>
            <a:endParaRPr lang="de-DE" sz="1200"/>
          </a:p>
          <a:p>
            <a:pPr marL="0" indent="0">
              <a:buNone/>
              <a:defRPr/>
            </a:pPr>
            <a:r>
              <a:rPr lang="de-DE" sz="1200" b="1">
                <a:solidFill>
                  <a:schemeClr val="tx1"/>
                </a:solidFill>
                <a:ea typeface="Arial"/>
                <a:cs typeface="Arial"/>
              </a:rPr>
              <a:t> </a:t>
            </a:r>
            <a:endParaRPr lang="de-DE" sz="1200">
              <a:solidFill>
                <a:schemeClr val="tx1"/>
              </a:solidFill>
              <a:ea typeface="Arial"/>
              <a:cs typeface="Arial"/>
            </a:endParaRPr>
          </a:p>
          <a:p>
            <a:pPr marL="0" indent="0">
              <a:buNone/>
              <a:defRPr/>
            </a:pPr>
            <a:r>
              <a:rPr lang="de-DE" sz="1200"/>
              <a:t>Diese Schlagzeile ist tatsächlich wahr! Bei dem Mann handelte es sich um einen Drogenschmuggler, welcher hunderte von kleinen Kokainpäckchen geschluckt hatte, um nicht aufzufliegen. Aufgrund einer Überdosis der Drogen ist er dann an einem Herzstillstand gestorben.</a:t>
            </a:r>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indent="0">
              <a:buNone/>
              <a:defRPr/>
            </a:pPr>
            <a:r>
              <a:rPr lang="de-DE" sz="1200" b="1">
                <a:solidFill>
                  <a:schemeClr val="tx1"/>
                </a:solidFill>
                <a:ea typeface="Arial"/>
                <a:cs typeface="Arial"/>
              </a:rPr>
              <a:t>Schlagzeile vorlesen</a:t>
            </a:r>
            <a:endParaRPr lang="de-DE" sz="1200">
              <a:solidFill>
                <a:schemeClr val="tx1"/>
              </a:solidFill>
              <a:ea typeface="Arial"/>
              <a:cs typeface="Arial"/>
            </a:endParaRPr>
          </a:p>
          <a:p>
            <a:pPr marL="0" indent="0">
              <a:buNone/>
              <a:defRPr/>
            </a:pPr>
            <a:r>
              <a:rPr lang="de-DE" sz="1200">
                <a:solidFill>
                  <a:schemeClr val="tx1"/>
                </a:solidFill>
                <a:ea typeface="Arial"/>
                <a:cs typeface="Arial"/>
              </a:rPr>
              <a:t> </a:t>
            </a:r>
            <a:endParaRPr lang="de-DE" sz="1200"/>
          </a:p>
          <a:p>
            <a:pPr marL="0" indent="0">
              <a:buNone/>
              <a:defRPr/>
            </a:pPr>
            <a:r>
              <a:rPr lang="de-DE" sz="1200" b="1" i="1">
                <a:solidFill>
                  <a:schemeClr val="tx1"/>
                </a:solidFill>
                <a:ea typeface="Arial"/>
                <a:cs typeface="Arial"/>
              </a:rPr>
              <a:t>Ist die Behauptung korrekt oder nicht?</a:t>
            </a:r>
            <a:endParaRPr lang="de-DE" sz="1200">
              <a:solidFill>
                <a:schemeClr val="tx1"/>
              </a:solidFill>
              <a:ea typeface="Arial"/>
              <a:cs typeface="Arial"/>
            </a:endParaRPr>
          </a:p>
          <a:p>
            <a:pPr marL="0" indent="0">
              <a:buNone/>
              <a:defRPr/>
            </a:pPr>
            <a:endParaRPr lang="de-DE" sz="1200"/>
          </a:p>
          <a:p>
            <a:pPr marL="0" indent="0">
              <a:buNone/>
              <a:defRPr/>
            </a:pPr>
            <a:r>
              <a:rPr lang="de-DE" sz="1200">
                <a:solidFill>
                  <a:schemeClr val="tx1"/>
                </a:solidFill>
                <a:ea typeface="Arial"/>
                <a:cs typeface="Arial"/>
              </a:rPr>
              <a:t>Schlagzeile: </a:t>
            </a:r>
            <a:r>
              <a:rPr lang="de-DE" sz="1200"/>
              <a:t>Fake</a:t>
            </a:r>
            <a:endParaRPr/>
          </a:p>
          <a:p>
            <a:pPr marL="0" indent="0">
              <a:buNone/>
              <a:defRPr/>
            </a:pPr>
            <a:r>
              <a:rPr lang="de-DE" sz="1200"/>
              <a:t>https://www.koelner-abendblatt.de/artikel/politik/gesundheit/deutschlandweite-hunde-dna-datenbank-vom-bundestag-beschlossen-01291524.html</a:t>
            </a:r>
            <a:endParaRPr/>
          </a:p>
          <a:p>
            <a:pPr marL="0" indent="0">
              <a:buNone/>
              <a:defRPr/>
            </a:pPr>
            <a:endParaRPr lang="de-DE" sz="1200"/>
          </a:p>
          <a:p>
            <a:pPr marL="0" indent="0">
              <a:buNone/>
              <a:defRPr/>
            </a:pPr>
            <a:r>
              <a:rPr lang="de-DE" sz="1200"/>
              <a:t>Diese Schlagzeile entstammt einer Satire-Zeitschrift und ist daher ein Fake. Den Beschluss gibt es nicht.</a:t>
            </a:r>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indent="0">
              <a:buNone/>
              <a:defRPr/>
            </a:pPr>
            <a:r>
              <a:rPr lang="de-DE" sz="1200" b="1">
                <a:solidFill>
                  <a:schemeClr val="tx1"/>
                </a:solidFill>
                <a:ea typeface="Arial"/>
                <a:cs typeface="Arial"/>
              </a:rPr>
              <a:t>Schlagzeile vorlesen</a:t>
            </a:r>
            <a:endParaRPr lang="de-DE" sz="1200">
              <a:solidFill>
                <a:schemeClr val="tx1"/>
              </a:solidFill>
              <a:ea typeface="Arial"/>
              <a:cs typeface="Arial"/>
            </a:endParaRPr>
          </a:p>
          <a:p>
            <a:pPr marL="0" indent="0">
              <a:buNone/>
              <a:defRPr/>
            </a:pPr>
            <a:r>
              <a:rPr lang="de-DE" sz="1200">
                <a:solidFill>
                  <a:schemeClr val="tx1"/>
                </a:solidFill>
                <a:ea typeface="Arial"/>
                <a:cs typeface="Arial"/>
              </a:rPr>
              <a:t> </a:t>
            </a:r>
            <a:endParaRPr lang="de-DE" sz="1200"/>
          </a:p>
          <a:p>
            <a:pPr marL="0" indent="0">
              <a:buNone/>
              <a:defRPr/>
            </a:pPr>
            <a:r>
              <a:rPr lang="de-DE" sz="1200" b="1" i="1">
                <a:solidFill>
                  <a:schemeClr val="tx1"/>
                </a:solidFill>
                <a:ea typeface="Arial"/>
                <a:cs typeface="Arial"/>
              </a:rPr>
              <a:t>Ist die Behauptung korrekt oder nicht?</a:t>
            </a:r>
            <a:endParaRPr lang="de-DE" sz="1200">
              <a:solidFill>
                <a:schemeClr val="tx1"/>
              </a:solidFill>
              <a:ea typeface="Arial"/>
              <a:cs typeface="Arial"/>
            </a:endParaRPr>
          </a:p>
          <a:p>
            <a:pPr marL="0" indent="0">
              <a:buNone/>
              <a:defRPr/>
            </a:pPr>
            <a:endParaRPr lang="de-DE" sz="1200"/>
          </a:p>
          <a:p>
            <a:pPr marL="0" indent="0">
              <a:buNone/>
              <a:defRPr/>
            </a:pPr>
            <a:r>
              <a:rPr lang="de-DE" sz="1200">
                <a:solidFill>
                  <a:schemeClr val="tx1"/>
                </a:solidFill>
                <a:ea typeface="Arial"/>
                <a:cs typeface="Arial"/>
              </a:rPr>
              <a:t>Schlagzeile: </a:t>
            </a:r>
            <a:r>
              <a:rPr lang="de-DE" sz="1200"/>
              <a:t>Fakt</a:t>
            </a:r>
            <a:endParaRPr/>
          </a:p>
          <a:p>
            <a:pPr marL="0" indent="0">
              <a:buNone/>
              <a:defRPr/>
            </a:pPr>
            <a:r>
              <a:rPr lang="de-DE" sz="1200">
                <a:solidFill>
                  <a:schemeClr val="tx1"/>
                </a:solidFill>
                <a:ea typeface="Arial"/>
                <a:cs typeface="Arial"/>
              </a:rPr>
              <a:t>https://www.stern.de/gesundheit/gesundheitsnews/jens-spahn--jeder-buerger-soll-automatisch-seine-organe-spenden-8239228.html</a:t>
            </a:r>
            <a:endParaRPr lang="de-DE" sz="1200"/>
          </a:p>
          <a:p>
            <a:pPr marL="0" indent="0">
              <a:buNone/>
              <a:defRPr/>
            </a:pPr>
            <a:endParaRPr lang="de-DE" sz="1200"/>
          </a:p>
          <a:p>
            <a:pPr marL="0" indent="0">
              <a:buNone/>
              <a:defRPr/>
            </a:pPr>
            <a:r>
              <a:rPr lang="de-DE" sz="1200"/>
              <a:t>Diese Schlagzeile ist ein Fakt. Bisher gilt die Regel, dass Organentnahmen in Deutschland nur dann zulässig sind, wenn dem ausdrücklich zugestimmt wird. Der damalige Gesundheitsminister Jens Spahn äußerte deshalb 2018 die Idee, dass jeder deutsche Bürger in Zukunft automatisch Spender werden soll, solange kein ausdrücklicher Widerspruch vorliegt. </a:t>
            </a:r>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indent="0">
              <a:buNone/>
              <a:defRPr/>
            </a:pPr>
            <a:r>
              <a:rPr lang="de-DE" sz="1200" b="1">
                <a:solidFill>
                  <a:schemeClr val="tx1"/>
                </a:solidFill>
                <a:ea typeface="Arial"/>
                <a:cs typeface="Arial"/>
              </a:rPr>
              <a:t>Schlagzeile vorlesen</a:t>
            </a:r>
            <a:endParaRPr lang="de-DE" sz="1200">
              <a:solidFill>
                <a:schemeClr val="tx1"/>
              </a:solidFill>
              <a:ea typeface="Arial"/>
              <a:cs typeface="Arial"/>
            </a:endParaRPr>
          </a:p>
          <a:p>
            <a:pPr marL="0" indent="0">
              <a:buNone/>
              <a:defRPr/>
            </a:pPr>
            <a:r>
              <a:rPr lang="de-DE" sz="1200">
                <a:solidFill>
                  <a:schemeClr val="tx1"/>
                </a:solidFill>
                <a:ea typeface="Arial"/>
                <a:cs typeface="Arial"/>
              </a:rPr>
              <a:t> </a:t>
            </a:r>
            <a:endParaRPr lang="de-DE" sz="1200"/>
          </a:p>
          <a:p>
            <a:pPr marL="0" indent="0">
              <a:buNone/>
              <a:defRPr/>
            </a:pPr>
            <a:r>
              <a:rPr lang="de-DE" sz="1200" b="1" i="1">
                <a:solidFill>
                  <a:schemeClr val="tx1"/>
                </a:solidFill>
                <a:ea typeface="Arial"/>
                <a:cs typeface="Arial"/>
              </a:rPr>
              <a:t>Ist die Behauptung korrekt oder nicht?</a:t>
            </a:r>
            <a:endParaRPr lang="de-DE" sz="1200">
              <a:solidFill>
                <a:schemeClr val="tx1"/>
              </a:solidFill>
              <a:ea typeface="Arial"/>
              <a:cs typeface="Arial"/>
            </a:endParaRPr>
          </a:p>
          <a:p>
            <a:pPr marL="0" indent="0">
              <a:buNone/>
              <a:defRPr/>
            </a:pPr>
            <a:endParaRPr lang="de-DE" sz="1200"/>
          </a:p>
          <a:p>
            <a:pPr marL="0" indent="0">
              <a:buNone/>
              <a:defRPr/>
            </a:pPr>
            <a:r>
              <a:rPr lang="de-DE" sz="1200">
                <a:solidFill>
                  <a:schemeClr val="tx1"/>
                </a:solidFill>
                <a:ea typeface="Arial"/>
                <a:cs typeface="Arial"/>
              </a:rPr>
              <a:t>Schlagzeile: </a:t>
            </a:r>
            <a:r>
              <a:rPr lang="de-DE" sz="1200"/>
              <a:t>Fakt (2019)</a:t>
            </a:r>
            <a:endParaRPr/>
          </a:p>
          <a:p>
            <a:pPr marL="0" indent="0">
              <a:buNone/>
              <a:defRPr/>
            </a:pPr>
            <a:r>
              <a:rPr lang="de-DE" sz="1200"/>
              <a:t>https://www.tagesspiegel.de/wissen/umstrittene-chimaeren-experimente-mensch-affe-mischwesen-in-china-gezuechtet/24871838.html</a:t>
            </a:r>
            <a:endParaRPr/>
          </a:p>
          <a:p>
            <a:pPr marL="0" indent="0">
              <a:buNone/>
              <a:defRPr/>
            </a:pPr>
            <a:endParaRPr lang="de-DE" sz="1200"/>
          </a:p>
          <a:p>
            <a:pPr marL="0" indent="0">
              <a:buNone/>
              <a:defRPr/>
            </a:pPr>
            <a:r>
              <a:rPr lang="de-DE" sz="1200"/>
              <a:t>Wie unter anderem „</a:t>
            </a:r>
            <a:r>
              <a:rPr lang="de-DE" sz="1200" u="sng">
                <a:hlinkClick r:id="rId3" tooltip="https://www.aerzteblatt.de/nachrichten/105142/Forscher-koennten-erstes-Mensch-Affen-Hybrid-geschaffen-haben"/>
              </a:rPr>
              <a:t>aerzteblatt.de</a:t>
            </a:r>
            <a:r>
              <a:rPr lang="de-DE" sz="1200"/>
              <a:t>“ und „</a:t>
            </a:r>
            <a:r>
              <a:rPr lang="de-DE" sz="1200" u="sng">
                <a:hlinkClick r:id="rId4" tooltip="https://www.tagesspiegel.de/wissen/umstrittene-chimaeren-experimente-mensch-affe-mischwesen-in-china-gezuechtet/24871838.html"/>
              </a:rPr>
              <a:t>Der Tagesspiegel</a:t>
            </a:r>
            <a:r>
              <a:rPr lang="de-DE" sz="1200"/>
              <a:t>“ berichteten, schafften es Forscher unter Leitung des spanischen Wissenschaftlers Juan Carlos Izpisúa erstmals, Mensch-Affen-Hybriden zu züchten. Dazu deaktivierten sie in Affenembryonen die Gene zur Entwicklung bestimmter Organe und injizierten menschliche Stammzellen, aus denen sich dann in den Affen menschliche, zur Transplantation geeignete Organe entwickeln sollen.</a:t>
            </a:r>
            <a:endParaRPr/>
          </a:p>
          <a:p>
            <a:pPr marL="0" indent="0">
              <a:buNone/>
              <a:defRPr/>
            </a:pPr>
            <a:r>
              <a:rPr lang="de-DE" sz="1200"/>
              <a:t>Die Embryonen wurden allerdings abgetötet, bevor sie geboren wurden. Nachweise über jene Forschungsergebnisse gibt es noch nicht, sollen aber zur Publikation in einem Fachjournal eingereicht worden sein.</a:t>
            </a:r>
            <a:endParaRPr/>
          </a:p>
          <a:p>
            <a:pPr marL="0" indent="0">
              <a:buNone/>
              <a:defRPr/>
            </a:pPr>
            <a:endParaRPr lang="de-DE" sz="1200"/>
          </a:p>
          <a:p>
            <a:pPr marL="0" indent="0">
              <a:buNone/>
              <a:defRPr/>
            </a:pPr>
            <a:endParaRPr lang="de-DE" sz="120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indent="0">
              <a:buNone/>
              <a:defRPr/>
            </a:pPr>
            <a:r>
              <a:rPr lang="de-DE" sz="1200" b="1">
                <a:solidFill>
                  <a:schemeClr val="tx1"/>
                </a:solidFill>
                <a:ea typeface="Arial"/>
                <a:cs typeface="Arial"/>
              </a:rPr>
              <a:t>Schlagzeile vorlesen</a:t>
            </a:r>
            <a:endParaRPr lang="de-DE" sz="1200">
              <a:solidFill>
                <a:schemeClr val="tx1"/>
              </a:solidFill>
              <a:ea typeface="Arial"/>
              <a:cs typeface="Arial"/>
            </a:endParaRPr>
          </a:p>
          <a:p>
            <a:pPr marL="0" indent="0">
              <a:buNone/>
              <a:defRPr/>
            </a:pPr>
            <a:r>
              <a:rPr lang="de-DE" sz="1200">
                <a:solidFill>
                  <a:schemeClr val="tx1"/>
                </a:solidFill>
                <a:ea typeface="Arial"/>
                <a:cs typeface="Arial"/>
              </a:rPr>
              <a:t> </a:t>
            </a:r>
            <a:endParaRPr lang="de-DE" sz="1200"/>
          </a:p>
          <a:p>
            <a:pPr marL="0" indent="0">
              <a:buNone/>
              <a:defRPr/>
            </a:pPr>
            <a:r>
              <a:rPr lang="de-DE" sz="1200" b="1" i="1">
                <a:solidFill>
                  <a:schemeClr val="tx1"/>
                </a:solidFill>
                <a:ea typeface="Arial"/>
                <a:cs typeface="Arial"/>
              </a:rPr>
              <a:t>Ist die Behauptung korrekt oder nicht?</a:t>
            </a:r>
            <a:endParaRPr/>
          </a:p>
          <a:p>
            <a:pPr marL="0" indent="0">
              <a:buNone/>
              <a:defRPr/>
            </a:pPr>
            <a:endParaRPr lang="de-DE" sz="1200" b="1">
              <a:solidFill>
                <a:schemeClr val="tx1"/>
              </a:solidFill>
              <a:ea typeface="Arial"/>
              <a:cs typeface="Arial"/>
            </a:endParaRPr>
          </a:p>
          <a:p>
            <a:pPr marL="0" indent="0">
              <a:buNone/>
              <a:defRPr/>
            </a:pPr>
            <a:r>
              <a:rPr lang="de-DE" sz="1200">
                <a:solidFill>
                  <a:schemeClr val="tx1"/>
                </a:solidFill>
                <a:ea typeface="Arial"/>
                <a:cs typeface="Arial"/>
              </a:rPr>
              <a:t>Schlagzeile: </a:t>
            </a:r>
            <a:r>
              <a:rPr lang="de-DE" sz="1200" b="0">
                <a:solidFill>
                  <a:schemeClr val="tx1"/>
                </a:solidFill>
                <a:ea typeface="Arial"/>
                <a:cs typeface="Arial"/>
              </a:rPr>
              <a:t>Fake</a:t>
            </a:r>
            <a:endParaRPr lang="de-DE" sz="1200"/>
          </a:p>
          <a:p>
            <a:pPr marL="0" indent="0">
              <a:lnSpc>
                <a:spcPct val="100000"/>
              </a:lnSpc>
              <a:spcBef>
                <a:spcPts val="0"/>
              </a:spcBef>
              <a:spcAft>
                <a:spcPts val="0"/>
              </a:spcAft>
              <a:buClrTx/>
              <a:buNone/>
              <a:defRPr/>
            </a:pPr>
            <a:r>
              <a:rPr lang="de-DE" sz="1200">
                <a:solidFill>
                  <a:schemeClr val="tx1"/>
                </a:solidFill>
                <a:ea typeface="Arial"/>
                <a:cs typeface="Arial"/>
              </a:rPr>
              <a:t>https://correctiv.org/faktencheck/wirtschaft-und-umwelt/2019/10/15/nein-lego-stellt-nicht-die-gesamte-produktion-auf-hanfplastik-um/</a:t>
            </a:r>
            <a:endParaRPr/>
          </a:p>
          <a:p>
            <a:pPr marL="0" indent="0">
              <a:lnSpc>
                <a:spcPct val="100000"/>
              </a:lnSpc>
              <a:spcBef>
                <a:spcPts val="0"/>
              </a:spcBef>
              <a:spcAft>
                <a:spcPts val="0"/>
              </a:spcAft>
              <a:buClrTx/>
              <a:buNone/>
              <a:defRPr/>
            </a:pPr>
            <a:endParaRPr lang="de-DE" sz="1200" b="1">
              <a:solidFill>
                <a:schemeClr val="tx1"/>
              </a:solidFill>
              <a:ea typeface="Arial"/>
              <a:cs typeface="Arial"/>
            </a:endParaRPr>
          </a:p>
          <a:p>
            <a:pPr marL="0" indent="0">
              <a:lnSpc>
                <a:spcPct val="100000"/>
              </a:lnSpc>
              <a:spcBef>
                <a:spcPts val="0"/>
              </a:spcBef>
              <a:spcAft>
                <a:spcPts val="0"/>
              </a:spcAft>
              <a:buClrTx/>
              <a:buNone/>
              <a:defRPr/>
            </a:pPr>
            <a:r>
              <a:rPr lang="de-DE" sz="1200" b="0">
                <a:solidFill>
                  <a:schemeClr val="tx1"/>
                </a:solidFill>
                <a:ea typeface="Arial"/>
                <a:cs typeface="Arial"/>
              </a:rPr>
              <a:t>Diese Schlagzeile trifft nicht zu. Lego wird in der Tat aus Plastik hergestellt, was wiederum aus Erdöl gewonnen wird und deshalb besonders umweltschädlich ist. Aus diesem Grund verkündete der Bausteinhersteller, zukünftig einen Teil seiner Produktion auf nachhaltige Plastikalternativen umzustellen. Aus dieser Ankündigung machte das Hanf Magazin die Schlagzeile, die ihr präsentiert bekommen habt. Eine Nachfrage bei Lego stellte jedoch schnell klar, dass es keine Pläne gibt, Hanfplastik zu verwenden.</a:t>
            </a:r>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*Leere Folie*</a:t>
            </a: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*KLICK*</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In unserem Alltag treffen wir – genau wie in dem Quiz - oft Entscheidungen über den Wahrheitsgehalt einer Aussage, ohne diese tiefergehend zu prüfen. Die Aufgabe von Schlagzeilen ist es allerdings, Interesse bei uns zu wecken, damit wir den dazugehörigen Artikel lesen oder auf einen Link klicken.</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*KLICK*</a:t>
            </a: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Oft reichen die Schlagzeilen jedoch nicht aus, um zu entscheiden, ob eine Behauptung tatsächlich zutrifft.</a:t>
            </a:r>
            <a:endParaRPr/>
          </a:p>
          <a:p>
            <a:pPr marL="0" marR="0" lvl="0" indent="0" algn="l" defTabSz="914400">
              <a:lnSpc>
                <a:spcPct val="100000"/>
              </a:lnSpc>
              <a:spcBef>
                <a:spcPts val="0"/>
              </a:spcBef>
              <a:spcAft>
                <a:spcPts val="0"/>
              </a:spcAft>
              <a:buClrTx/>
              <a:buSzTx/>
              <a:buFontTx/>
              <a:buNone/>
              <a:defRPr/>
            </a:pP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*KLICK* </a:t>
            </a:r>
            <a:endParaRPr>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Deshalb solltet ihr es zum einen vermeiden, Rückschlüsse allein auf Grundlage von Schlagzeilen, also Überschriften, oder kurzen Posts in sozialen Medien zu ziehen. </a:t>
            </a:r>
            <a:endParaRPr/>
          </a:p>
          <a:p>
            <a:pPr marL="0" marR="0" lvl="0" indent="0" algn="l" defTabSz="914400">
              <a:lnSpc>
                <a:spcPct val="100000"/>
              </a:lnSpc>
              <a:spcBef>
                <a:spcPts val="0"/>
              </a:spcBef>
              <a:spcAft>
                <a:spcPts val="0"/>
              </a:spcAft>
              <a:buClrTx/>
              <a:buSzTx/>
              <a:buFontTx/>
              <a:buNone/>
              <a:defRPr/>
            </a:pPr>
            <a:endParaRPr lang="de-DE" sz="1200" b="0" i="0" u="none" strike="noStrike" cap="none" spc="0">
              <a:ln>
                <a:noFill/>
              </a:ln>
              <a:solidFill>
                <a:prstClr val="black"/>
              </a:solidFill>
              <a:latin typeface="Arial"/>
              <a:ea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ea typeface="Arial"/>
                <a:cs typeface="Arial"/>
              </a:rPr>
              <a:t>Zusätzlich werden wir in dieser Unterrichtsreihe einige Strategien kennenlernen, die uns bei der Überprüfung von Informationen aus dem Internet weiterhelfen. </a:t>
            </a:r>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ea typeface="Arial"/>
                <a:cs typeface="Arial"/>
              </a:rPr>
              <a:t>Optional: Übertragt aber vorher bitte dieses Fazit auf euer Arbeitsblatt.</a:t>
            </a:r>
            <a:endParaRPr lang="de-DE" sz="1200" b="0" i="1" u="none" strike="noStrike" cap="none" spc="0">
              <a:ln>
                <a:noFill/>
              </a:ln>
              <a:solidFill>
                <a:prstClr val="black"/>
              </a:solidFill>
              <a:latin typeface="Calibri"/>
              <a:cs typeface="Arial"/>
            </a:endParaRPr>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2" name="Folienbildplatzhalter 1"/>
          <p:cNvSpPr>
            <a:spLocks noGrp="1" noRot="1" noChangeAspect="1"/>
          </p:cNvSpPr>
          <p:nvPr>
            <p:ph type="sldImg"/>
          </p:nvPr>
        </p:nvSpPr>
        <p:spPr bwMode="auto"/>
      </p:sp>
      <p:sp>
        <p:nvSpPr>
          <p:cNvPr id="3" name="Notizenplatzhalter 2"/>
          <p:cNvSpPr>
            <a:spLocks noGrp="1"/>
          </p:cNvSpPr>
          <p:nvPr>
            <p:ph type="body" idx="1"/>
          </p:nvPr>
        </p:nvSpPr>
        <p:spPr bwMode="auto"/>
        <p:txBody>
          <a:bodyPr/>
          <a:lstStyle/>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Bevor wir uns diesen Strategien widmen, sollten wir jedoch ein besseres Verständnis darüber haben, was Fake News bzw. Falschinformationen überhaupt sind. Im Wesentlichen handelt es sich dabei um Behauptungen oder Informationen mit einem Wahrheitsanspruch, die nicht stimmen. </a:t>
            </a:r>
            <a:endParaRPr/>
          </a:p>
          <a:p>
            <a:pPr marL="0" marR="0" lvl="0" indent="0" algn="l" defTabSz="914400">
              <a:lnSpc>
                <a:spcPct val="100000"/>
              </a:lnSpc>
              <a:spcBef>
                <a:spcPts val="0"/>
              </a:spcBef>
              <a:spcAft>
                <a:spcPts val="0"/>
              </a:spcAft>
              <a:buClrTx/>
              <a:buSzTx/>
              <a:buFontTx/>
              <a:buNone/>
              <a:defRPr/>
            </a:pPr>
            <a:endParaRPr lang="de-DE"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Sie verbreiten sich in sozialen Medien besonders schnell (Vosoughi, Roy &amp; Aral, 2018), weil hier niemand vor Veröffentlichung prüft, ob eine Behauptung wahr ist oder nicht. Zudem teilen Menschen gerne Informationen, die neu sind und andere Menschen überraschen oder schockieren, weil sie emotional aufgeladen sind: Politiker, die angeblich Steuern erhöhen wollen, Menschen, die Straftaten begangen haben oder Prominente, denen etwas peinliches passiert ist.</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1" u="none" strike="noStrike" cap="none" spc="0">
                <a:ln>
                  <a:noFill/>
                </a:ln>
                <a:solidFill>
                  <a:prstClr val="black"/>
                </a:solidFill>
                <a:latin typeface="Arial"/>
                <a:ea typeface="Arial"/>
                <a:cs typeface="Arial"/>
              </a:rPr>
              <a:t>*KLICK*</a:t>
            </a:r>
            <a:r>
              <a:rPr lang="de-DE" sz="1200" b="0" i="0" u="none" strike="noStrike" cap="none" spc="0">
                <a:ln>
                  <a:noFill/>
                </a:ln>
                <a:solidFill>
                  <a:prstClr val="black"/>
                </a:solidFill>
                <a:latin typeface="Arial"/>
                <a:ea typeface="Arial"/>
                <a:cs typeface="Arial"/>
              </a:rPr>
              <a:t>: </a:t>
            </a:r>
            <a:br>
              <a:rPr lang="de-DE" sz="1200" b="0" i="0" u="none" strike="noStrike" cap="none" spc="0">
                <a:ln>
                  <a:noFill/>
                </a:ln>
                <a:solidFill>
                  <a:prstClr val="black"/>
                </a:solidFill>
                <a:latin typeface="Arial"/>
                <a:cs typeface="Arial"/>
              </a:rPr>
            </a:br>
            <a:r>
              <a:rPr lang="de-DE" sz="1200" b="0" i="0" u="none" strike="noStrike" cap="none" spc="0">
                <a:ln>
                  <a:noFill/>
                </a:ln>
                <a:solidFill>
                  <a:prstClr val="black"/>
                </a:solidFill>
                <a:latin typeface="Arial"/>
                <a:cs typeface="Arial"/>
              </a:rPr>
              <a:t>Eine erste Kategorie von Fake News sind vollkommen frei erfundene Inhalte.</a:t>
            </a:r>
            <a:br>
              <a:rPr lang="de-DE" sz="1200" b="0" i="0" u="none" strike="noStrike" cap="none" spc="0">
                <a:ln>
                  <a:noFill/>
                </a:ln>
                <a:solidFill>
                  <a:prstClr val="black"/>
                </a:solidFill>
                <a:latin typeface="Arial"/>
                <a:cs typeface="Arial"/>
              </a:rPr>
            </a:br>
            <a:br>
              <a:rPr lang="de-DE" sz="1200" b="0" i="0" u="none" strike="noStrike" cap="none" spc="0">
                <a:ln>
                  <a:noFill/>
                </a:ln>
                <a:solidFill>
                  <a:prstClr val="black"/>
                </a:solidFill>
                <a:latin typeface="Arial"/>
                <a:cs typeface="Arial"/>
              </a:rPr>
            </a:br>
            <a:r>
              <a:rPr lang="de-DE" sz="1200" b="0" i="0" u="none" strike="noStrike" cap="none" spc="0">
                <a:ln>
                  <a:noFill/>
                </a:ln>
                <a:solidFill>
                  <a:prstClr val="black"/>
                </a:solidFill>
                <a:latin typeface="Arial"/>
                <a:cs typeface="Arial"/>
              </a:rPr>
              <a:t>Gerne werden beispielsweise Informationen über Ereignisse verbreitet, die gar nicht stattgefunden haben. Oder prominenten Personen werden Aussagen in den Mund gelegt, die diese gar nicht gemacht haben. </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Hier seht ihr ein solches Beispiel mit einem erfundenen Zitat von Rezo.</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Zitate/Texte gerne vorlesen lassen</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Zunächst die Forderung diskutieren.</a:t>
            </a:r>
            <a:endParaRPr>
              <a:latin typeface="Arial"/>
              <a:cs typeface="Arial"/>
            </a:endParaRPr>
          </a:p>
          <a:p>
            <a:pPr marL="171450" marR="0" lvl="0" indent="-171450" algn="l" defTabSz="914400">
              <a:lnSpc>
                <a:spcPct val="100000"/>
              </a:lnSpc>
              <a:spcBef>
                <a:spcPts val="0"/>
              </a:spcBef>
              <a:spcAft>
                <a:spcPts val="0"/>
              </a:spcAft>
              <a:buClrTx/>
              <a:buSzTx/>
              <a:buFont typeface="Arial"/>
              <a:buChar char="•"/>
              <a:defRPr/>
            </a:pPr>
            <a:r>
              <a:rPr lang="de-DE" sz="1200" b="0" i="1" u="none" strike="noStrike" cap="none" spc="0">
                <a:ln>
                  <a:noFill/>
                </a:ln>
                <a:solidFill>
                  <a:prstClr val="black"/>
                </a:solidFill>
                <a:latin typeface="Arial"/>
                <a:cs typeface="Arial"/>
              </a:rPr>
              <a:t>Der Gruppe erläutern, dass es sich dabei um einen Satire-Fake der Titanic handelt und klären, warum jemand eine solche Falschinformationen verbreitet (</a:t>
            </a:r>
            <a:r>
              <a:rPr lang="de-DE" sz="1200" b="0" i="0" u="none" strike="noStrike" cap="none" spc="0">
                <a:ln>
                  <a:noFill/>
                </a:ln>
                <a:solidFill>
                  <a:prstClr val="black"/>
                </a:solidFill>
                <a:latin typeface="Arial"/>
                <a:cs typeface="Arial"/>
              </a:rPr>
              <a:t>Factchecking Rezo: https://dpa-factchecking.com/germany/210609-99-918848)  </a:t>
            </a:r>
            <a:r>
              <a:rPr lang="de-DE" sz="1200" b="0" i="1" u="none" strike="noStrike" cap="none" spc="0">
                <a:ln>
                  <a:noFill/>
                </a:ln>
                <a:solidFill>
                  <a:prstClr val="black"/>
                </a:solidFill>
                <a:latin typeface="Arial"/>
                <a:cs typeface="Arial"/>
              </a:rPr>
              <a:t>in diesem Fall Satire, in anderen Fällen könnte es um Geld, die Beeinflussung von Meinungen oder Aufmerksamkeit gehen.</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Oft werden zudem Bilder oder Videos manipuliert, sodass sie vermeintlich Ereignisse zeigen, die so gar nicht stattgefunden haben. Auf dem Foto seht ihr bspw. das Pflaster von Rezos Impfung. Auf solche Manipulationen werden wir später im Workshop detaillierter eingehen.</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de-DE" sz="1200" b="0" i="0" u="none" strike="noStrike" cap="none" spc="0">
                <a:ln>
                  <a:noFill/>
                </a:ln>
                <a:solidFill>
                  <a:prstClr val="black"/>
                </a:solidFill>
                <a:latin typeface="Arial"/>
                <a:cs typeface="Arial"/>
              </a:rPr>
              <a:t>Schließlich werden zusätzlich manchmal Internetseiten oder Profile gefälscht, um falsche Informationen zu verbreiten.</a:t>
            </a:r>
            <a:endParaRPr>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marR="0" lvl="0" indent="0" algn="l" defTabSz="914400">
              <a:lnSpc>
                <a:spcPct val="100000"/>
              </a:lnSpc>
              <a:spcBef>
                <a:spcPts val="0"/>
              </a:spcBef>
              <a:spcAft>
                <a:spcPts val="0"/>
              </a:spcAft>
              <a:buClrTx/>
              <a:buSzTx/>
              <a:buFontTx/>
              <a:buNone/>
              <a:defRPr/>
            </a:pPr>
            <a:r>
              <a:rPr lang="pl-PL" sz="1200" i="1">
                <a:latin typeface="Arial"/>
                <a:cs typeface="Arial"/>
              </a:rPr>
              <a:t>Foto: </a:t>
            </a:r>
            <a:r>
              <a:rPr lang="pl-PL" sz="1200">
                <a:latin typeface="Arial"/>
                <a:cs typeface="Arial"/>
              </a:rPr>
              <a:t>twitter.com/c_w_m_o/status/1402180637608587267 </a:t>
            </a:r>
            <a:endParaRPr sz="2400">
              <a:latin typeface="Arial"/>
              <a:cs typeface="Arial"/>
            </a:endParaRPr>
          </a:p>
          <a:p>
            <a:pPr marL="0" marR="0" lvl="0" indent="0" algn="l" defTabSz="914400">
              <a:lnSpc>
                <a:spcPct val="100000"/>
              </a:lnSpc>
              <a:spcBef>
                <a:spcPts val="0"/>
              </a:spcBef>
              <a:spcAft>
                <a:spcPts val="0"/>
              </a:spcAft>
              <a:buClrTx/>
              <a:buSzTx/>
              <a:buFontTx/>
              <a:buNone/>
              <a:defRPr/>
            </a:pPr>
            <a:endParaRPr sz="1200" b="0" i="0" u="none" strike="noStrike" cap="none" spc="0">
              <a:ln>
                <a:noFill/>
              </a:ln>
              <a:solidFill>
                <a:prstClr val="black"/>
              </a:solidFill>
              <a:latin typeface="Arial"/>
              <a:cs typeface="Arial"/>
            </a:endParaRPr>
          </a:p>
          <a:p>
            <a:pPr marL="0" indent="0">
              <a:buNone/>
              <a:defRPr/>
            </a:pPr>
            <a:r>
              <a:rPr lang="de-DE" sz="1200" i="1">
                <a:latin typeface="Arial"/>
                <a:cs typeface="Arial"/>
              </a:rPr>
              <a:t>Literatur:</a:t>
            </a:r>
            <a:endParaRPr>
              <a:latin typeface="Arial"/>
              <a:cs typeface="Arial"/>
            </a:endParaRPr>
          </a:p>
          <a:p>
            <a:pPr marL="0" marR="0" lvl="0" indent="0" algn="l" defTabSz="914400">
              <a:lnSpc>
                <a:spcPct val="90000"/>
              </a:lnSpc>
              <a:spcBef>
                <a:spcPts val="0"/>
              </a:spcBef>
              <a:spcAft>
                <a:spcPts val="0"/>
              </a:spcAft>
              <a:buClr>
                <a:schemeClr val="tx2"/>
              </a:buClr>
              <a:buSzTx/>
              <a:buFont typeface="Wingdings"/>
              <a:buNone/>
              <a:tabLst>
                <a:tab pos="266700" algn="l"/>
                <a:tab pos="542925" algn="l"/>
                <a:tab pos="809625" algn="l"/>
                <a:tab pos="1076325" algn="l"/>
                <a:tab pos="1343025" algn="l"/>
              </a:tabLst>
              <a:defRPr/>
            </a:pPr>
            <a:r>
              <a:rPr lang="en-US" sz="1200" b="0" i="0" u="none" strike="noStrike">
                <a:latin typeface="Arial"/>
                <a:cs typeface="Arial"/>
              </a:rPr>
              <a:t>Vosoughi, S., Roy, D., Aral, S. (2018). The spread of true and false news online. </a:t>
            </a:r>
            <a:r>
              <a:rPr lang="en-US" sz="1200" b="0" i="1" u="none" strike="noStrike">
                <a:latin typeface="Arial"/>
                <a:cs typeface="Arial"/>
              </a:rPr>
              <a:t>Science, </a:t>
            </a:r>
            <a:r>
              <a:rPr lang="en-US" sz="1200" b="0" i="0" u="none" strike="noStrike">
                <a:latin typeface="Arial"/>
                <a:cs typeface="Arial"/>
              </a:rPr>
              <a:t>359, 1146–1151. DOI: 10.1126/science.aap9559.</a:t>
            </a:r>
            <a:endParaRPr>
              <a:latin typeface="Arial"/>
              <a:cs typeface="Arial"/>
            </a:endParaRPr>
          </a:p>
          <a:p>
            <a:pPr marL="0" marR="0" lvl="0" indent="0" algn="l" defTabSz="914400">
              <a:lnSpc>
                <a:spcPct val="90000"/>
              </a:lnSpc>
              <a:spcBef>
                <a:spcPts val="0"/>
              </a:spcBef>
              <a:spcAft>
                <a:spcPts val="0"/>
              </a:spcAft>
              <a:buClr>
                <a:schemeClr val="tx2"/>
              </a:buClr>
              <a:buSzTx/>
              <a:buFont typeface="Wingdings"/>
              <a:buNone/>
              <a:tabLst>
                <a:tab pos="266700" algn="l"/>
                <a:tab pos="542925" algn="l"/>
                <a:tab pos="809625" algn="l"/>
                <a:tab pos="1076325" algn="l"/>
                <a:tab pos="1343025" algn="l"/>
              </a:tabLst>
              <a:defRPr/>
            </a:pPr>
            <a:endParaRPr lang="en-US" sz="1200" b="0" i="0" u="none" strike="noStrike">
              <a:latin typeface="Calibri"/>
            </a:endParaRPr>
          </a:p>
          <a:p>
            <a:pPr marL="0" indent="0">
              <a:buNone/>
              <a:defRPr/>
            </a:pPr>
            <a:endParaRPr lang="de-DE" sz="1200"/>
          </a:p>
        </p:txBody>
      </p:sp>
      <p:sp>
        <p:nvSpPr>
          <p:cNvPr id="4" name="Kopfzeilenplatzhalter 3"/>
          <p:cNvSpPr>
            <a:spLocks noGrp="1"/>
          </p:cNvSpPr>
          <p:nvPr>
            <p:ph type="hdr" sz="quarter"/>
          </p:nvPr>
        </p:nvSpPr>
        <p:spPr bwMode="auto"/>
        <p:txBody>
          <a:bodyPr/>
          <a:lstStyle/>
          <a:p>
            <a:pPr>
              <a:defRPr/>
            </a:pPr>
            <a:r>
              <a:rPr lang="de-DE"/>
              <a:t>Verfasser · weitere Angaben</a:t>
            </a:r>
            <a:endParaRPr/>
          </a:p>
        </p:txBody>
      </p:sp>
      <p:sp>
        <p:nvSpPr>
          <p:cNvPr id="5" name="Datumsplatzhalter 4"/>
          <p:cNvSpPr>
            <a:spLocks noGrp="1"/>
          </p:cNvSpPr>
          <p:nvPr>
            <p:ph type="dt" idx="1"/>
          </p:nvPr>
        </p:nvSpPr>
        <p:spPr bwMode="auto"/>
        <p:txBody>
          <a:bodyPr/>
          <a:lstStyle/>
          <a:p>
            <a:pPr>
              <a:defRPr/>
            </a:pPr>
            <a:r>
              <a:rPr lang="de-DE"/>
              <a:t>Thema der Präsentation · Datum</a:t>
            </a:r>
            <a:endParaRPr/>
          </a:p>
        </p:txBody>
      </p:sp>
      <p:sp>
        <p:nvSpPr>
          <p:cNvPr id="6" name="Foliennummernplatzhalter 5"/>
          <p:cNvSpPr>
            <a:spLocks noGrp="1"/>
          </p:cNvSpPr>
          <p:nvPr>
            <p:ph type="sldNum" sz="quarter" idx="5"/>
          </p:nvPr>
        </p:nvSpPr>
        <p:spPr bwMode="auto"/>
        <p:txBody>
          <a:bodyPr/>
          <a:lstStyle/>
          <a:p>
            <a:pPr>
              <a:defRPr/>
            </a:pPr>
            <a:fld id="{52E70ED1-B8FA-6F4B-8236-F09C2F242E82}" type="slidenum">
              <a:rPr lang="de-DE"/>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Bildungschancen)">
    <p:bg>
      <p:bgPr>
        <a:solidFill>
          <a:schemeClr val="accent2"/>
        </a:solidFill>
        <a:effectLst/>
      </p:bgPr>
    </p:bg>
    <p:spTree>
      <p:nvGrpSpPr>
        <p:cNvPr id="1" name=""/>
        <p:cNvGrpSpPr/>
        <p:nvPr/>
      </p:nvGrpSpPr>
      <p:grpSpPr bwMode="auto">
        <a:xfrm>
          <a:off x="0" y="0"/>
          <a:ext cx="0" cy="0"/>
          <a:chOff x="0" y="0"/>
          <a:chExt cx="0" cy="0"/>
        </a:xfrm>
      </p:grpSpPr>
      <p:sp>
        <p:nvSpPr>
          <p:cNvPr id="15" name="Bildplatzhalter 5"/>
          <p:cNvSpPr>
            <a:spLocks noGrp="1"/>
          </p:cNvSpPr>
          <p:nvPr>
            <p:ph type="pic" sz="quarter" idx="11"/>
          </p:nvPr>
        </p:nvSpPr>
        <p:spPr bwMode="auto">
          <a:xfrm>
            <a:off x="0" y="170881"/>
            <a:ext cx="9150350" cy="4972619"/>
          </a:xfrm>
          <a:prstGeom prst="rect">
            <a:avLst/>
          </a:prstGeom>
          <a:solidFill>
            <a:schemeClr val="bg2"/>
          </a:solidFill>
        </p:spPr>
        <p:txBody>
          <a:bodyPr anchor="ctr"/>
          <a:lstStyle>
            <a:lvl1pPr marL="0" indent="0" algn="ctr">
              <a:buNone/>
              <a:defRPr/>
            </a:lvl1pPr>
          </a:lstStyle>
          <a:p>
            <a:pPr>
              <a:defRPr/>
            </a:pPr>
            <a:r>
              <a:rPr lang="de-DE"/>
              <a:t>Bild durch Klicken auf Symbol hinzufügen</a:t>
            </a:r>
            <a:endParaRPr/>
          </a:p>
        </p:txBody>
      </p:sp>
      <p:sp>
        <p:nvSpPr>
          <p:cNvPr id="329760" name="Rectangle 32"/>
          <p:cNvSpPr>
            <a:spLocks noGrp="1" noChangeArrowheads="1"/>
          </p:cNvSpPr>
          <p:nvPr>
            <p:ph type="ctrTitle" sz="quarter" hasCustomPrompt="1"/>
          </p:nvPr>
        </p:nvSpPr>
        <p:spPr bwMode="auto">
          <a:xfrm>
            <a:off x="863599" y="2374776"/>
            <a:ext cx="2159914" cy="847137"/>
          </a:xfrm>
          <a:prstGeom prst="rect">
            <a:avLst/>
          </a:prstGeom>
          <a:solidFill>
            <a:schemeClr val="bg1"/>
          </a:solidFill>
        </p:spPr>
        <p:txBody>
          <a:bodyPr wrap="none" lIns="180000" tIns="144000" rIns="108000" bIns="0">
            <a:spAutoFit/>
          </a:bodyPr>
          <a:lstStyle>
            <a:lvl1pPr>
              <a:lnSpc>
                <a:spcPct val="80000"/>
              </a:lnSpc>
              <a:spcAft>
                <a:spcPts val="0"/>
              </a:spcAft>
              <a:defRPr sz="5700" b="1" cap="all">
                <a:solidFill>
                  <a:schemeClr val="tx2"/>
                </a:solidFill>
                <a:latin typeface="Arial"/>
                <a:cs typeface="Arial"/>
              </a:defRPr>
            </a:lvl1pPr>
          </a:lstStyle>
          <a:p>
            <a:pPr lvl="0">
              <a:defRPr/>
            </a:pPr>
            <a:r>
              <a:rPr lang="de-DE"/>
              <a:t>Text</a:t>
            </a:r>
            <a:endParaRPr/>
          </a:p>
        </p:txBody>
      </p:sp>
      <p:sp>
        <p:nvSpPr>
          <p:cNvPr id="329761" name="Rectangle 33"/>
          <p:cNvSpPr>
            <a:spLocks noGrp="1" noChangeArrowheads="1"/>
          </p:cNvSpPr>
          <p:nvPr>
            <p:ph type="subTitle" sz="quarter" idx="1" hasCustomPrompt="1"/>
          </p:nvPr>
        </p:nvSpPr>
        <p:spPr bwMode="auto">
          <a:xfrm>
            <a:off x="863599" y="1419504"/>
            <a:ext cx="2159914" cy="847137"/>
          </a:xfrm>
          <a:prstGeom prst="rect">
            <a:avLst/>
          </a:prstGeom>
          <a:solidFill>
            <a:schemeClr val="bg1"/>
          </a:solidFill>
        </p:spPr>
        <p:txBody>
          <a:bodyPr wrap="none" lIns="180000" tIns="144000" rIns="108000" bIns="0">
            <a:spAutoFit/>
          </a:bodyPr>
          <a:lstStyle>
            <a:lvl1pPr marL="0" indent="0">
              <a:lnSpc>
                <a:spcPct val="80000"/>
              </a:lnSpc>
              <a:spcAft>
                <a:spcPts val="0"/>
              </a:spcAft>
              <a:buClrTx/>
              <a:buFontTx/>
              <a:buNone/>
              <a:defRPr sz="5700" cap="all">
                <a:solidFill>
                  <a:schemeClr val="tx2"/>
                </a:solidFill>
                <a:latin typeface="Arial"/>
                <a:cs typeface="Arial"/>
              </a:defRPr>
            </a:lvl1pPr>
          </a:lstStyle>
          <a:p>
            <a:pPr lvl="0">
              <a:defRPr/>
            </a:pPr>
            <a:r>
              <a:rPr lang="de-DE"/>
              <a:t>Text</a:t>
            </a:r>
            <a:endParaRPr/>
          </a:p>
        </p:txBody>
      </p:sp>
      <p:pic>
        <p:nvPicPr>
          <p:cNvPr id="2" name="Grafik 1">
            <a:extLst>
              <a:ext uri="{FF2B5EF4-FFF2-40B4-BE49-F238E27FC236}">
                <a16:creationId xmlns:a16="http://schemas.microsoft.com/office/drawing/2014/main" id="{37EF9C25-16E2-A85D-26F5-9F2FE5EC6CE0}"/>
              </a:ext>
            </a:extLst>
          </p:cNvPr>
          <p:cNvPicPr>
            <a:picLocks noChangeAspect="1"/>
          </p:cNvPicPr>
          <p:nvPr userDrawn="1"/>
        </p:nvPicPr>
        <p:blipFill>
          <a:blip r:embed="rId2"/>
          <a:srcRect/>
          <a:stretch/>
        </p:blipFill>
        <p:spPr>
          <a:xfrm>
            <a:off x="6749150" y="4336355"/>
            <a:ext cx="2401200" cy="8127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elfolie 2 (Bildungschancen)">
    <p:bg>
      <p:bgPr>
        <a:solidFill>
          <a:schemeClr val="accent2"/>
        </a:solidFill>
        <a:effectLst/>
      </p:bgPr>
    </p:bg>
    <p:spTree>
      <p:nvGrpSpPr>
        <p:cNvPr id="1" name=""/>
        <p:cNvGrpSpPr/>
        <p:nvPr/>
      </p:nvGrpSpPr>
      <p:grpSpPr bwMode="auto">
        <a:xfrm>
          <a:off x="0" y="0"/>
          <a:ext cx="0" cy="0"/>
          <a:chOff x="0" y="0"/>
          <a:chExt cx="0" cy="0"/>
        </a:xfrm>
      </p:grpSpPr>
      <p:sp>
        <p:nvSpPr>
          <p:cNvPr id="329760" name="Rectangle 32"/>
          <p:cNvSpPr>
            <a:spLocks noGrp="1" noChangeArrowheads="1"/>
          </p:cNvSpPr>
          <p:nvPr>
            <p:ph type="ctrTitle" sz="quarter" hasCustomPrompt="1"/>
          </p:nvPr>
        </p:nvSpPr>
        <p:spPr bwMode="auto">
          <a:xfrm>
            <a:off x="863599" y="1906841"/>
            <a:ext cx="2159914" cy="847137"/>
          </a:xfrm>
          <a:prstGeom prst="rect">
            <a:avLst/>
          </a:prstGeom>
          <a:solidFill>
            <a:schemeClr val="bg1"/>
          </a:solidFill>
        </p:spPr>
        <p:txBody>
          <a:bodyPr wrap="none" lIns="180000" tIns="144000" rIns="108000" bIns="0">
            <a:spAutoFit/>
          </a:bodyPr>
          <a:lstStyle>
            <a:lvl1pPr>
              <a:lnSpc>
                <a:spcPct val="80000"/>
              </a:lnSpc>
              <a:spcAft>
                <a:spcPts val="0"/>
              </a:spcAft>
              <a:defRPr sz="5700" b="1" cap="all">
                <a:solidFill>
                  <a:schemeClr val="tx2"/>
                </a:solidFill>
                <a:latin typeface="Arial"/>
                <a:cs typeface="Arial"/>
              </a:defRPr>
            </a:lvl1pPr>
          </a:lstStyle>
          <a:p>
            <a:pPr lvl="0">
              <a:defRPr/>
            </a:pPr>
            <a:r>
              <a:rPr lang="de-DE"/>
              <a:t>Text</a:t>
            </a:r>
            <a:endParaRPr/>
          </a:p>
        </p:txBody>
      </p:sp>
      <p:sp>
        <p:nvSpPr>
          <p:cNvPr id="329761" name="Rectangle 33"/>
          <p:cNvSpPr>
            <a:spLocks noGrp="1" noChangeArrowheads="1"/>
          </p:cNvSpPr>
          <p:nvPr>
            <p:ph type="subTitle" sz="quarter" idx="1" hasCustomPrompt="1"/>
          </p:nvPr>
        </p:nvSpPr>
        <p:spPr bwMode="auto">
          <a:xfrm>
            <a:off x="863599" y="951570"/>
            <a:ext cx="2159914" cy="847137"/>
          </a:xfrm>
          <a:prstGeom prst="rect">
            <a:avLst/>
          </a:prstGeom>
          <a:solidFill>
            <a:schemeClr val="bg1"/>
          </a:solidFill>
        </p:spPr>
        <p:txBody>
          <a:bodyPr wrap="none" lIns="180000" tIns="144000" rIns="108000" bIns="0">
            <a:spAutoFit/>
          </a:bodyPr>
          <a:lstStyle>
            <a:lvl1pPr marL="0" indent="0">
              <a:lnSpc>
                <a:spcPct val="80000"/>
              </a:lnSpc>
              <a:spcAft>
                <a:spcPts val="0"/>
              </a:spcAft>
              <a:buClrTx/>
              <a:buFontTx/>
              <a:buNone/>
              <a:defRPr sz="5700" cap="all">
                <a:solidFill>
                  <a:schemeClr val="tx2"/>
                </a:solidFill>
                <a:latin typeface="Arial"/>
                <a:cs typeface="Arial"/>
              </a:defRPr>
            </a:lvl1pPr>
          </a:lstStyle>
          <a:p>
            <a:pPr lvl="0">
              <a:defRPr/>
            </a:pPr>
            <a:r>
              <a:rPr lang="de-DE"/>
              <a:t>Text</a:t>
            </a:r>
            <a:endParaRPr/>
          </a:p>
        </p:txBody>
      </p:sp>
      <p:pic>
        <p:nvPicPr>
          <p:cNvPr id="2" name="Grafik 1">
            <a:extLst>
              <a:ext uri="{FF2B5EF4-FFF2-40B4-BE49-F238E27FC236}">
                <a16:creationId xmlns:a16="http://schemas.microsoft.com/office/drawing/2014/main" id="{9036CA73-8BC7-C990-D5E5-B93FC816A6F0}"/>
              </a:ext>
            </a:extLst>
          </p:cNvPr>
          <p:cNvPicPr>
            <a:picLocks noChangeAspect="1"/>
          </p:cNvPicPr>
          <p:nvPr userDrawn="1"/>
        </p:nvPicPr>
        <p:blipFill>
          <a:blip r:embed="rId2"/>
          <a:srcRect/>
          <a:stretch/>
        </p:blipFill>
        <p:spPr>
          <a:xfrm>
            <a:off x="6749150" y="4336355"/>
            <a:ext cx="2401200" cy="8127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obj" preserve="1" userDrawn="1">
  <p:cSld name="Titel und Inhalt (Bildungschancen)">
    <p:bg>
      <p:bgPr>
        <a:solidFill>
          <a:schemeClr val="accent2"/>
        </a:solidFill>
        <a:effectLst/>
      </p:bgPr>
    </p:bg>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lvl1pPr>
              <a:defRPr b="1">
                <a:latin typeface="Arial"/>
                <a:cs typeface="Arial"/>
              </a:defRPr>
            </a:lvl1pPr>
          </a:lstStyle>
          <a:p>
            <a:pPr>
              <a:defRPr/>
            </a:pPr>
            <a:r>
              <a:rPr lang="de-DE"/>
              <a:t>Mastertitelformat bearbeiten</a:t>
            </a:r>
            <a:endParaRPr/>
          </a:p>
        </p:txBody>
      </p:sp>
      <p:sp>
        <p:nvSpPr>
          <p:cNvPr id="3" name="Inhaltsplatzhalter 2"/>
          <p:cNvSpPr>
            <a:spLocks noGrp="1"/>
          </p:cNvSpPr>
          <p:nvPr>
            <p:ph idx="1"/>
          </p:nvPr>
        </p:nvSpPr>
        <p:spPr bwMode="auto"/>
        <p:txBody>
          <a:bodyPr/>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4" name="Textplatzhalter 4">
            <a:extLst>
              <a:ext uri="{FF2B5EF4-FFF2-40B4-BE49-F238E27FC236}">
                <a16:creationId xmlns:a16="http://schemas.microsoft.com/office/drawing/2014/main" id="{4CBA9CC0-E060-F6AD-D1FC-4B79922ADA9A}"/>
              </a:ext>
            </a:extLst>
          </p:cNvPr>
          <p:cNvSpPr>
            <a:spLocks noGrp="1" noChangeAspect="1"/>
          </p:cNvSpPr>
          <p:nvPr userDrawn="1"/>
        </p:nvSpPr>
        <p:spPr bwMode="gray">
          <a:xfrm>
            <a:off x="7524000" y="4606335"/>
            <a:ext cx="1620000" cy="548906"/>
          </a:xfrm>
          <a:prstGeom prst="rect">
            <a:avLst/>
          </a:prstGeom>
          <a:blipFill>
            <a:blip r:embed="rId2"/>
            <a:stretch>
              <a:fillRect/>
            </a:stretch>
          </a:blipFill>
          <a:ln>
            <a:noFill/>
          </a:ln>
          <a:effectLst/>
          <a:extLst>
            <a:ext uri="{909E8E84-426E-40dd-AFC4-6F175D3DCCD1}">
              <a14:hiddenFill xmlns:a14="http://schemas.microsoft.com/office/drawing/2010/main" xmlns="" xmlns:lc="http://schemas.openxmlformats.org/drawingml/2006/lockedCanvas">
                <a:solidFill>
                  <a:schemeClr val="accent1"/>
                </a:solidFill>
              </a14:hiddenFill>
            </a:ext>
            <a:ext uri="{91240B29-F687-4f45-9708-019B960494DF}">
              <a14:hiddenLine xmlns:a14="http://schemas.microsoft.com/office/drawing/2010/main" xmlns="" xmlns:lc="http://schemas.openxmlformats.org/drawingml/2006/lockedCanvas" w="9525">
                <a:solidFill>
                  <a:schemeClr val="tx1"/>
                </a:solidFill>
                <a:miter lim="800000"/>
                <a:headEnd/>
                <a:tailEnd/>
              </a14:hiddenLine>
            </a:ext>
            <a:ext uri="{AF507438-7753-43e0-B8FC-AC1667EBCBE1}">
              <a14:hiddenEffects xmlns:a14="http://schemas.microsoft.com/office/drawing/2010/main" xmlns="" xmlns:lc="http://schemas.openxmlformats.org/drawingml/2006/lockedCanva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xmlns:lc="http://schemas.openxmlformats.org/drawingml/2006/lockedCanvas" val="1"/>
            </a:ext>
          </a:extLst>
        </p:spPr>
        <p:txBody>
          <a:bodyPr vert="horz" wrap="square" lIns="0" tIns="18000" rIns="0" bIns="0" numCol="1" anchor="t" anchorCtr="0" compatLnSpc="1">
            <a:prstTxWarp prst="textNoShape">
              <a:avLst/>
            </a:prstTxWarp>
          </a:bodyPr>
          <a:lstStyle>
            <a:lvl1pPr marL="0" indent="0" algn="l" rtl="0" eaLnBrk="1" fontAlgn="base" hangingPunct="1">
              <a:spcBef>
                <a:spcPct val="0"/>
              </a:spcBef>
              <a:spcAft>
                <a:spcPts val="0"/>
              </a:spcAft>
              <a:buClr>
                <a:schemeClr val="tx2"/>
              </a:buClr>
              <a:buFont typeface="Wingdings" panose="05000000000000000000" pitchFamily="2" charset="2"/>
              <a:buNone/>
              <a:defRPr sz="400">
                <a:solidFill>
                  <a:schemeClr val="bg1"/>
                </a:solidFill>
                <a:latin typeface="Arial" panose="020B0604020202020204" pitchFamily="34" charset="0"/>
                <a:ea typeface="+mn-ea"/>
                <a:cs typeface="Arial" panose="020B0604020202020204" pitchFamily="34" charset="0"/>
              </a:defRPr>
            </a:lvl1pPr>
            <a:lvl2pPr marL="269875" indent="-130175"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2pPr>
            <a:lvl3pPr marL="396875" indent="-127000"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3pPr>
            <a:lvl4pPr marL="538163" indent="-147638"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4pPr>
            <a:lvl5pPr marL="673100" indent="-131763"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5pPr>
            <a:lvl6pPr marL="1175985"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6pPr>
            <a:lvl7pPr marL="1633048"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7pPr>
            <a:lvl8pPr marL="2090111"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8pPr>
            <a:lvl9pPr marL="2547174"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9pPr>
          </a:lstStyle>
          <a:p>
            <a:endParaRPr lang="de-DE"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Titel, Inhalt &amp; Foto">
    <p:bg>
      <p:bgPr>
        <a:solidFill>
          <a:schemeClr val="accent2"/>
        </a:solidFill>
        <a:effectLst/>
      </p:bgPr>
    </p:bg>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lvl1pPr>
              <a:defRPr b="1">
                <a:latin typeface="Arial"/>
                <a:cs typeface="Arial"/>
              </a:defRPr>
            </a:lvl1pPr>
          </a:lstStyle>
          <a:p>
            <a:pPr>
              <a:defRPr/>
            </a:pPr>
            <a:r>
              <a:rPr lang="de-DE"/>
              <a:t>Mastertitelformat bearbeiten</a:t>
            </a:r>
            <a:endParaRPr/>
          </a:p>
        </p:txBody>
      </p:sp>
      <p:sp>
        <p:nvSpPr>
          <p:cNvPr id="3" name="Inhaltsplatzhalter 2"/>
          <p:cNvSpPr>
            <a:spLocks noGrp="1"/>
          </p:cNvSpPr>
          <p:nvPr>
            <p:ph idx="1"/>
          </p:nvPr>
        </p:nvSpPr>
        <p:spPr bwMode="auto"/>
        <p:txBody>
          <a:bodyPr/>
          <a:lstStyle>
            <a:lvl1pPr>
              <a:defRPr>
                <a:latin typeface="Arial"/>
                <a:cs typeface="Arial"/>
              </a:defRPr>
            </a:lvl1pPr>
            <a:lvl2pPr>
              <a:defRPr>
                <a:latin typeface="Arial"/>
                <a:cs typeface="Arial"/>
              </a:defRPr>
            </a:lvl2pPr>
            <a:lvl3pPr>
              <a:defRPr>
                <a:latin typeface="Arial"/>
                <a:cs typeface="Arial"/>
              </a:defRPr>
            </a:lvl3pPr>
            <a:lvl4pPr>
              <a:defRPr>
                <a:latin typeface="Arial"/>
                <a:cs typeface="Arial"/>
              </a:defRPr>
            </a:lvl4pPr>
            <a:lvl5pPr>
              <a:defRPr>
                <a:latin typeface="Arial"/>
                <a:cs typeface="Arial"/>
              </a:defRPr>
            </a:lvl5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7" name="Bildplatzhalter 6"/>
          <p:cNvSpPr>
            <a:spLocks noGrp="1"/>
          </p:cNvSpPr>
          <p:nvPr>
            <p:ph type="pic" sz="quarter" idx="10"/>
          </p:nvPr>
        </p:nvSpPr>
        <p:spPr bwMode="gray">
          <a:xfrm>
            <a:off x="6330905" y="1149349"/>
            <a:ext cx="1949495" cy="2844801"/>
          </a:xfrm>
          <a:custGeom>
            <a:avLst/>
            <a:gdLst>
              <a:gd name="connsiteX0" fmla="*/ 245372 w 1949495"/>
              <a:gd name="connsiteY0" fmla="*/ 0 h 2844801"/>
              <a:gd name="connsiteX1" fmla="*/ 1699346 w 1949495"/>
              <a:gd name="connsiteY1" fmla="*/ 0 h 2844801"/>
              <a:gd name="connsiteX2" fmla="*/ 1944718 w 1949495"/>
              <a:gd name="connsiteY2" fmla="*/ 245372 h 2844801"/>
              <a:gd name="connsiteX3" fmla="*/ 1944718 w 1949495"/>
              <a:gd name="connsiteY3" fmla="*/ 271909 h 2844801"/>
              <a:gd name="connsiteX4" fmla="*/ 1944718 w 1949495"/>
              <a:gd name="connsiteY4" fmla="*/ 490743 h 2844801"/>
              <a:gd name="connsiteX5" fmla="*/ 1944718 w 1949495"/>
              <a:gd name="connsiteY5" fmla="*/ 1834126 h 2844801"/>
              <a:gd name="connsiteX6" fmla="*/ 1944718 w 1949495"/>
              <a:gd name="connsiteY6" fmla="*/ 2353934 h 2844801"/>
              <a:gd name="connsiteX7" fmla="*/ 1949495 w 1949495"/>
              <a:gd name="connsiteY7" fmla="*/ 2353934 h 2844801"/>
              <a:gd name="connsiteX8" fmla="*/ 1949495 w 1949495"/>
              <a:gd name="connsiteY8" fmla="*/ 2599306 h 2844801"/>
              <a:gd name="connsiteX9" fmla="*/ 1704124 w 1949495"/>
              <a:gd name="connsiteY9" fmla="*/ 2844677 h 2844801"/>
              <a:gd name="connsiteX10" fmla="*/ 1444460 w 1949495"/>
              <a:gd name="connsiteY10" fmla="*/ 2844677 h 2844801"/>
              <a:gd name="connsiteX11" fmla="*/ 1444328 w 1949495"/>
              <a:gd name="connsiteY11" fmla="*/ 2844801 h 2844801"/>
              <a:gd name="connsiteX12" fmla="*/ 500390 w 1949495"/>
              <a:gd name="connsiteY12" fmla="*/ 2844801 h 2844801"/>
              <a:gd name="connsiteX13" fmla="*/ 500258 w 1949495"/>
              <a:gd name="connsiteY13" fmla="*/ 2844677 h 2844801"/>
              <a:gd name="connsiteX14" fmla="*/ 250149 w 1949495"/>
              <a:gd name="connsiteY14" fmla="*/ 2844677 h 2844801"/>
              <a:gd name="connsiteX15" fmla="*/ 4778 w 1949495"/>
              <a:gd name="connsiteY15" fmla="*/ 2599306 h 2844801"/>
              <a:gd name="connsiteX16" fmla="*/ 4778 w 1949495"/>
              <a:gd name="connsiteY16" fmla="*/ 2379373 h 2844801"/>
              <a:gd name="connsiteX17" fmla="*/ 0 w 1949495"/>
              <a:gd name="connsiteY17" fmla="*/ 2379373 h 2844801"/>
              <a:gd name="connsiteX18" fmla="*/ 0 w 1949495"/>
              <a:gd name="connsiteY18" fmla="*/ 2374352 h 2844801"/>
              <a:gd name="connsiteX19" fmla="*/ 0 w 1949495"/>
              <a:gd name="connsiteY19" fmla="*/ 1834126 h 2844801"/>
              <a:gd name="connsiteX20" fmla="*/ 0 w 1949495"/>
              <a:gd name="connsiteY20" fmla="*/ 490743 h 2844801"/>
              <a:gd name="connsiteX21" fmla="*/ 0 w 1949495"/>
              <a:gd name="connsiteY21" fmla="*/ 271909 h 2844801"/>
              <a:gd name="connsiteX22" fmla="*/ 0 w 1949495"/>
              <a:gd name="connsiteY22" fmla="*/ 245372 h 2844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949495" h="2844801" extrusionOk="0">
                <a:moveTo>
                  <a:pt x="245372" y="0"/>
                </a:moveTo>
                <a:lnTo>
                  <a:pt x="1699346" y="0"/>
                </a:lnTo>
                <a:lnTo>
                  <a:pt x="1944718" y="245372"/>
                </a:lnTo>
                <a:lnTo>
                  <a:pt x="1944718" y="271909"/>
                </a:lnTo>
                <a:lnTo>
                  <a:pt x="1944718" y="490743"/>
                </a:lnTo>
                <a:lnTo>
                  <a:pt x="1944718" y="1834126"/>
                </a:lnTo>
                <a:lnTo>
                  <a:pt x="1944718" y="2353934"/>
                </a:lnTo>
                <a:lnTo>
                  <a:pt x="1949495" y="2353934"/>
                </a:lnTo>
                <a:lnTo>
                  <a:pt x="1949495" y="2599306"/>
                </a:lnTo>
                <a:lnTo>
                  <a:pt x="1704124" y="2844677"/>
                </a:lnTo>
                <a:lnTo>
                  <a:pt x="1444460" y="2844677"/>
                </a:lnTo>
                <a:lnTo>
                  <a:pt x="1444328" y="2844801"/>
                </a:lnTo>
                <a:lnTo>
                  <a:pt x="500390" y="2844801"/>
                </a:lnTo>
                <a:lnTo>
                  <a:pt x="500258" y="2844677"/>
                </a:lnTo>
                <a:lnTo>
                  <a:pt x="250149" y="2844677"/>
                </a:lnTo>
                <a:lnTo>
                  <a:pt x="4778" y="2599306"/>
                </a:lnTo>
                <a:lnTo>
                  <a:pt x="4778" y="2379373"/>
                </a:lnTo>
                <a:lnTo>
                  <a:pt x="0" y="2379373"/>
                </a:lnTo>
                <a:lnTo>
                  <a:pt x="0" y="2374352"/>
                </a:lnTo>
                <a:lnTo>
                  <a:pt x="0" y="1834126"/>
                </a:lnTo>
                <a:lnTo>
                  <a:pt x="0" y="490743"/>
                </a:lnTo>
                <a:lnTo>
                  <a:pt x="0" y="271909"/>
                </a:lnTo>
                <a:lnTo>
                  <a:pt x="0" y="245372"/>
                </a:lnTo>
                <a:close/>
              </a:path>
            </a:pathLst>
          </a:custGeom>
          <a:noFill/>
          <a:ln>
            <a:noFill/>
          </a:ln>
          <a:effectLst/>
        </p:spPr>
        <p:txBody>
          <a:bodyPr wrap="square">
            <a:noAutofit/>
          </a:bodyPr>
          <a:lstStyle/>
          <a:p>
            <a:pPr>
              <a:defRPr/>
            </a:pPr>
            <a:endParaRPr lang="de-DE"/>
          </a:p>
        </p:txBody>
      </p:sp>
      <p:sp>
        <p:nvSpPr>
          <p:cNvPr id="4" name="Textplatzhalter 4">
            <a:extLst>
              <a:ext uri="{FF2B5EF4-FFF2-40B4-BE49-F238E27FC236}">
                <a16:creationId xmlns:a16="http://schemas.microsoft.com/office/drawing/2014/main" id="{7858899B-07A5-0DDB-3EA5-DF18FDECCF6D}"/>
              </a:ext>
            </a:extLst>
          </p:cNvPr>
          <p:cNvSpPr>
            <a:spLocks noGrp="1" noChangeAspect="1"/>
          </p:cNvSpPr>
          <p:nvPr userDrawn="1"/>
        </p:nvSpPr>
        <p:spPr bwMode="gray">
          <a:xfrm>
            <a:off x="7524000" y="4606335"/>
            <a:ext cx="1620000" cy="548906"/>
          </a:xfrm>
          <a:prstGeom prst="rect">
            <a:avLst/>
          </a:prstGeom>
          <a:blipFill>
            <a:blip r:embed="rId2"/>
            <a:stretch>
              <a:fillRect/>
            </a:stretch>
          </a:blipFill>
          <a:ln>
            <a:noFill/>
          </a:ln>
          <a:effectLst/>
          <a:extLst>
            <a:ext uri="{909E8E84-426E-40dd-AFC4-6F175D3DCCD1}">
              <a14:hiddenFill xmlns:a14="http://schemas.microsoft.com/office/drawing/2010/main" xmlns="" xmlns:lc="http://schemas.openxmlformats.org/drawingml/2006/lockedCanvas">
                <a:solidFill>
                  <a:schemeClr val="accent1"/>
                </a:solidFill>
              </a14:hiddenFill>
            </a:ext>
            <a:ext uri="{91240B29-F687-4f45-9708-019B960494DF}">
              <a14:hiddenLine xmlns:a14="http://schemas.microsoft.com/office/drawing/2010/main" xmlns="" xmlns:lc="http://schemas.openxmlformats.org/drawingml/2006/lockedCanvas" w="9525">
                <a:solidFill>
                  <a:schemeClr val="tx1"/>
                </a:solidFill>
                <a:miter lim="800000"/>
                <a:headEnd/>
                <a:tailEnd/>
              </a14:hiddenLine>
            </a:ext>
            <a:ext uri="{AF507438-7753-43e0-B8FC-AC1667EBCBE1}">
              <a14:hiddenEffects xmlns:a14="http://schemas.microsoft.com/office/drawing/2010/main" xmlns="" xmlns:lc="http://schemas.openxmlformats.org/drawingml/2006/lockedCanva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xmlns:lc="http://schemas.openxmlformats.org/drawingml/2006/lockedCanvas" val="1"/>
            </a:ext>
          </a:extLst>
        </p:spPr>
        <p:txBody>
          <a:bodyPr vert="horz" wrap="square" lIns="0" tIns="18000" rIns="0" bIns="0" numCol="1" anchor="t" anchorCtr="0" compatLnSpc="1">
            <a:prstTxWarp prst="textNoShape">
              <a:avLst/>
            </a:prstTxWarp>
          </a:bodyPr>
          <a:lstStyle>
            <a:lvl1pPr marL="0" indent="0" algn="l" rtl="0" eaLnBrk="1" fontAlgn="base" hangingPunct="1">
              <a:spcBef>
                <a:spcPct val="0"/>
              </a:spcBef>
              <a:spcAft>
                <a:spcPts val="0"/>
              </a:spcAft>
              <a:buClr>
                <a:schemeClr val="tx2"/>
              </a:buClr>
              <a:buFont typeface="Wingdings" panose="05000000000000000000" pitchFamily="2" charset="2"/>
              <a:buNone/>
              <a:defRPr sz="400">
                <a:solidFill>
                  <a:schemeClr val="bg1"/>
                </a:solidFill>
                <a:latin typeface="Arial" panose="020B0604020202020204" pitchFamily="34" charset="0"/>
                <a:ea typeface="+mn-ea"/>
                <a:cs typeface="Arial" panose="020B0604020202020204" pitchFamily="34" charset="0"/>
              </a:defRPr>
            </a:lvl1pPr>
            <a:lvl2pPr marL="269875" indent="-130175"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2pPr>
            <a:lvl3pPr marL="396875" indent="-127000"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3pPr>
            <a:lvl4pPr marL="538163" indent="-147638"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4pPr>
            <a:lvl5pPr marL="673100" indent="-131763"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5pPr>
            <a:lvl6pPr marL="1175985"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6pPr>
            <a:lvl7pPr marL="1633048"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7pPr>
            <a:lvl8pPr marL="2090111"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8pPr>
            <a:lvl9pPr marL="2547174"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9pPr>
          </a:lstStyle>
          <a:p>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titleOnly" preserve="1" userDrawn="1">
  <p:cSld name="Nur Titel (Bildungschancen)">
    <p:bg>
      <p:bgPr>
        <a:solidFill>
          <a:schemeClr val="accent2"/>
        </a:solidFill>
        <a:effectLst/>
      </p:bgPr>
    </p:bg>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lvl1pPr>
              <a:defRPr b="1">
                <a:latin typeface="Arial"/>
                <a:cs typeface="Arial"/>
              </a:defRPr>
            </a:lvl1pPr>
          </a:lstStyle>
          <a:p>
            <a:pPr>
              <a:defRPr/>
            </a:pPr>
            <a:r>
              <a:rPr lang="de-DE"/>
              <a:t>Mastertitelformat bearbeiten</a:t>
            </a:r>
            <a:endParaRPr/>
          </a:p>
        </p:txBody>
      </p:sp>
      <p:sp>
        <p:nvSpPr>
          <p:cNvPr id="4" name="Textplatzhalter 4">
            <a:extLst>
              <a:ext uri="{FF2B5EF4-FFF2-40B4-BE49-F238E27FC236}">
                <a16:creationId xmlns:a16="http://schemas.microsoft.com/office/drawing/2014/main" id="{6CCB8809-BAB9-3A3F-767C-9769AFF83739}"/>
              </a:ext>
            </a:extLst>
          </p:cNvPr>
          <p:cNvSpPr>
            <a:spLocks noGrp="1" noChangeAspect="1"/>
          </p:cNvSpPr>
          <p:nvPr userDrawn="1"/>
        </p:nvSpPr>
        <p:spPr bwMode="gray">
          <a:xfrm>
            <a:off x="7524000" y="4606335"/>
            <a:ext cx="1620000" cy="548906"/>
          </a:xfrm>
          <a:prstGeom prst="rect">
            <a:avLst/>
          </a:prstGeom>
          <a:blipFill>
            <a:blip r:embed="rId2"/>
            <a:stretch>
              <a:fillRect/>
            </a:stretch>
          </a:blipFill>
          <a:ln>
            <a:noFill/>
          </a:ln>
          <a:effectLst/>
          <a:extLst>
            <a:ext uri="{909E8E84-426E-40dd-AFC4-6F175D3DCCD1}">
              <a14:hiddenFill xmlns:a14="http://schemas.microsoft.com/office/drawing/2010/main" xmlns="" xmlns:lc="http://schemas.openxmlformats.org/drawingml/2006/lockedCanvas">
                <a:solidFill>
                  <a:schemeClr val="accent1"/>
                </a:solidFill>
              </a14:hiddenFill>
            </a:ext>
            <a:ext uri="{91240B29-F687-4f45-9708-019B960494DF}">
              <a14:hiddenLine xmlns:a14="http://schemas.microsoft.com/office/drawing/2010/main" xmlns="" xmlns:lc="http://schemas.openxmlformats.org/drawingml/2006/lockedCanvas" w="9525">
                <a:solidFill>
                  <a:schemeClr val="tx1"/>
                </a:solidFill>
                <a:miter lim="800000"/>
                <a:headEnd/>
                <a:tailEnd/>
              </a14:hiddenLine>
            </a:ext>
            <a:ext uri="{AF507438-7753-43e0-B8FC-AC1667EBCBE1}">
              <a14:hiddenEffects xmlns:a14="http://schemas.microsoft.com/office/drawing/2010/main" xmlns="" xmlns:lc="http://schemas.openxmlformats.org/drawingml/2006/lockedCanva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xmlns:lc="http://schemas.openxmlformats.org/drawingml/2006/lockedCanvas" val="1"/>
            </a:ext>
          </a:extLst>
        </p:spPr>
        <p:txBody>
          <a:bodyPr vert="horz" wrap="square" lIns="0" tIns="18000" rIns="0" bIns="0" numCol="1" anchor="t" anchorCtr="0" compatLnSpc="1">
            <a:prstTxWarp prst="textNoShape">
              <a:avLst/>
            </a:prstTxWarp>
          </a:bodyPr>
          <a:lstStyle>
            <a:lvl1pPr marL="0" indent="0" algn="l" rtl="0" eaLnBrk="1" fontAlgn="base" hangingPunct="1">
              <a:spcBef>
                <a:spcPct val="0"/>
              </a:spcBef>
              <a:spcAft>
                <a:spcPts val="0"/>
              </a:spcAft>
              <a:buClr>
                <a:schemeClr val="tx2"/>
              </a:buClr>
              <a:buFont typeface="Wingdings" panose="05000000000000000000" pitchFamily="2" charset="2"/>
              <a:buNone/>
              <a:defRPr sz="400">
                <a:solidFill>
                  <a:schemeClr val="bg1"/>
                </a:solidFill>
                <a:latin typeface="Arial" panose="020B0604020202020204" pitchFamily="34" charset="0"/>
                <a:ea typeface="+mn-ea"/>
                <a:cs typeface="Arial" panose="020B0604020202020204" pitchFamily="34" charset="0"/>
              </a:defRPr>
            </a:lvl1pPr>
            <a:lvl2pPr marL="269875" indent="-130175"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2pPr>
            <a:lvl3pPr marL="396875" indent="-127000"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3pPr>
            <a:lvl4pPr marL="538163" indent="-147638"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4pPr>
            <a:lvl5pPr marL="673100" indent="-131763"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5pPr>
            <a:lvl6pPr marL="1175985"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6pPr>
            <a:lvl7pPr marL="1633048"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7pPr>
            <a:lvl8pPr marL="2090111"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8pPr>
            <a:lvl9pPr marL="2547174"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9pPr>
          </a:lstStyle>
          <a:p>
            <a:endParaRPr lang="de-DE"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Leer (Bildungschancen)">
    <p:bg>
      <p:bgPr>
        <a:solidFill>
          <a:schemeClr val="accent2"/>
        </a:solidFill>
        <a:effectLst/>
      </p:bgPr>
    </p:bg>
    <p:spTree>
      <p:nvGrpSpPr>
        <p:cNvPr id="1" name=""/>
        <p:cNvGrpSpPr/>
        <p:nvPr/>
      </p:nvGrpSpPr>
      <p:grpSpPr bwMode="auto">
        <a:xfrm>
          <a:off x="0" y="0"/>
          <a:ext cx="0" cy="0"/>
          <a:chOff x="0" y="0"/>
          <a:chExt cx="0" cy="0"/>
        </a:xfrm>
      </p:grpSpPr>
      <p:sp>
        <p:nvSpPr>
          <p:cNvPr id="2" name="Textplatzhalter 4">
            <a:extLst>
              <a:ext uri="{FF2B5EF4-FFF2-40B4-BE49-F238E27FC236}">
                <a16:creationId xmlns:a16="http://schemas.microsoft.com/office/drawing/2014/main" id="{3A8C2DCE-C329-74AB-15FF-7975B248F824}"/>
              </a:ext>
            </a:extLst>
          </p:cNvPr>
          <p:cNvSpPr>
            <a:spLocks noGrp="1" noChangeAspect="1"/>
          </p:cNvSpPr>
          <p:nvPr userDrawn="1"/>
        </p:nvSpPr>
        <p:spPr bwMode="gray">
          <a:xfrm>
            <a:off x="7524000" y="4606335"/>
            <a:ext cx="1620000" cy="548906"/>
          </a:xfrm>
          <a:prstGeom prst="rect">
            <a:avLst/>
          </a:prstGeom>
          <a:blipFill>
            <a:blip r:embed="rId2"/>
            <a:stretch>
              <a:fillRect/>
            </a:stretch>
          </a:blipFill>
          <a:ln>
            <a:noFill/>
          </a:ln>
          <a:effectLst/>
          <a:extLst>
            <a:ext uri="{909E8E84-426E-40dd-AFC4-6F175D3DCCD1}">
              <a14:hiddenFill xmlns:a14="http://schemas.microsoft.com/office/drawing/2010/main" xmlns="" xmlns:lc="http://schemas.openxmlformats.org/drawingml/2006/lockedCanvas">
                <a:solidFill>
                  <a:schemeClr val="accent1"/>
                </a:solidFill>
              </a14:hiddenFill>
            </a:ext>
            <a:ext uri="{91240B29-F687-4f45-9708-019B960494DF}">
              <a14:hiddenLine xmlns:a14="http://schemas.microsoft.com/office/drawing/2010/main" xmlns="" xmlns:lc="http://schemas.openxmlformats.org/drawingml/2006/lockedCanvas" w="9525">
                <a:solidFill>
                  <a:schemeClr val="tx1"/>
                </a:solidFill>
                <a:miter lim="800000"/>
                <a:headEnd/>
                <a:tailEnd/>
              </a14:hiddenLine>
            </a:ext>
            <a:ext uri="{AF507438-7753-43e0-B8FC-AC1667EBCBE1}">
              <a14:hiddenEffects xmlns:a14="http://schemas.microsoft.com/office/drawing/2010/main" xmlns="" xmlns:lc="http://schemas.openxmlformats.org/drawingml/2006/lockedCanva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xmlns:lc="http://schemas.openxmlformats.org/drawingml/2006/lockedCanvas" val="1"/>
            </a:ext>
          </a:extLst>
        </p:spPr>
        <p:txBody>
          <a:bodyPr vert="horz" wrap="square" lIns="0" tIns="18000" rIns="0" bIns="0" numCol="1" anchor="t" anchorCtr="0" compatLnSpc="1">
            <a:prstTxWarp prst="textNoShape">
              <a:avLst/>
            </a:prstTxWarp>
          </a:bodyPr>
          <a:lstStyle>
            <a:lvl1pPr marL="0" indent="0" algn="l" rtl="0" eaLnBrk="1" fontAlgn="base" hangingPunct="1">
              <a:spcBef>
                <a:spcPct val="0"/>
              </a:spcBef>
              <a:spcAft>
                <a:spcPts val="0"/>
              </a:spcAft>
              <a:buClr>
                <a:schemeClr val="tx2"/>
              </a:buClr>
              <a:buFont typeface="Wingdings" panose="05000000000000000000" pitchFamily="2" charset="2"/>
              <a:buNone/>
              <a:defRPr sz="400">
                <a:solidFill>
                  <a:schemeClr val="bg1"/>
                </a:solidFill>
                <a:latin typeface="Arial" panose="020B0604020202020204" pitchFamily="34" charset="0"/>
                <a:ea typeface="+mn-ea"/>
                <a:cs typeface="Arial" panose="020B0604020202020204" pitchFamily="34" charset="0"/>
              </a:defRPr>
            </a:lvl1pPr>
            <a:lvl2pPr marL="269875" indent="-130175"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2pPr>
            <a:lvl3pPr marL="396875" indent="-127000"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3pPr>
            <a:lvl4pPr marL="538163" indent="-147638"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4pPr>
            <a:lvl5pPr marL="673100" indent="-131763"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5pPr>
            <a:lvl6pPr marL="1175985"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6pPr>
            <a:lvl7pPr marL="1633048"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7pPr>
            <a:lvl8pPr marL="2090111"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8pPr>
            <a:lvl9pPr marL="2547174"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9pPr>
          </a:lstStyle>
          <a:p>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bwMode="auto">
        <a:xfrm>
          <a:off x="0" y="0"/>
          <a:ext cx="0" cy="0"/>
          <a:chOff x="0" y="0"/>
          <a:chExt cx="0" cy="0"/>
        </a:xfrm>
      </p:grpSpPr>
      <p:sp>
        <p:nvSpPr>
          <p:cNvPr id="4" name="Rechteck 3"/>
          <p:cNvSpPr/>
          <p:nvPr userDrawn="1"/>
        </p:nvSpPr>
        <p:spPr bwMode="auto">
          <a:xfrm rot="10800000" flipV="1">
            <a:off x="0" y="176436"/>
            <a:ext cx="9144000" cy="4967064"/>
          </a:xfrm>
          <a:prstGeom prst="rect">
            <a:avLst/>
          </a:prstGeom>
          <a:solidFill>
            <a:schemeClr val="bg1"/>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328740" name="Rectangle 36"/>
          <p:cNvSpPr>
            <a:spLocks noGrp="1" noChangeArrowheads="1"/>
          </p:cNvSpPr>
          <p:nvPr>
            <p:ph type="title"/>
          </p:nvPr>
        </p:nvSpPr>
        <p:spPr bwMode="gray">
          <a:xfrm>
            <a:off x="863599" y="726128"/>
            <a:ext cx="6624638" cy="900000"/>
          </a:xfrm>
          <a:prstGeom prst="rect">
            <a:avLst/>
          </a:prstGeom>
          <a:noFill/>
          <a:ln>
            <a:noFill/>
          </a:ln>
          <a:effectLst/>
        </p:spPr>
        <p:txBody>
          <a:bodyPr vert="horz" wrap="square" lIns="0" tIns="0" rIns="0" bIns="0" numCol="1" anchor="t" anchorCtr="0" compatLnSpc="1">
            <a:prstTxWarp prst="textNoShape">
              <a:avLst/>
            </a:prstTxWarp>
          </a:bodyPr>
          <a:lstStyle/>
          <a:p>
            <a:pPr lvl="0">
              <a:defRPr/>
            </a:pPr>
            <a:r>
              <a:rPr lang="de-DE"/>
              <a:t>Mastertitelformat bearbeiten</a:t>
            </a:r>
            <a:endParaRPr/>
          </a:p>
        </p:txBody>
      </p:sp>
      <p:sp>
        <p:nvSpPr>
          <p:cNvPr id="328741" name="Rectangle 37"/>
          <p:cNvSpPr>
            <a:spLocks noGrp="1" noChangeArrowheads="1"/>
          </p:cNvSpPr>
          <p:nvPr>
            <p:ph type="body" idx="1"/>
          </p:nvPr>
        </p:nvSpPr>
        <p:spPr bwMode="gray">
          <a:xfrm>
            <a:off x="863599" y="1671638"/>
            <a:ext cx="6624638" cy="2844800"/>
          </a:xfrm>
          <a:prstGeom prst="rect">
            <a:avLst/>
          </a:prstGeom>
          <a:noFill/>
          <a:ln>
            <a:noFill/>
          </a:ln>
          <a:effectLst/>
        </p:spPr>
        <p:txBody>
          <a:bodyPr vert="horz" wrap="square" lIns="0" tIns="18000" rIns="0" bIns="0" numCol="1" anchor="t" anchorCtr="0" compatLnSpc="1">
            <a:prstTxWarp prst="textNoShape">
              <a:avLst/>
            </a:prstTxWarp>
          </a:body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a:p>
        </p:txBody>
      </p:sp>
      <p:sp>
        <p:nvSpPr>
          <p:cNvPr id="2" name="Textplatzhalter 4">
            <a:extLst>
              <a:ext uri="{FF2B5EF4-FFF2-40B4-BE49-F238E27FC236}">
                <a16:creationId xmlns:a16="http://schemas.microsoft.com/office/drawing/2014/main" id="{4CD8B327-2F81-601D-7A12-9DEC5978239B}"/>
              </a:ext>
            </a:extLst>
          </p:cNvPr>
          <p:cNvSpPr>
            <a:spLocks noGrp="1" noChangeAspect="1"/>
          </p:cNvSpPr>
          <p:nvPr userDrawn="1"/>
        </p:nvSpPr>
        <p:spPr bwMode="gray">
          <a:xfrm>
            <a:off x="7524000" y="4606335"/>
            <a:ext cx="1620000" cy="548906"/>
          </a:xfrm>
          <a:prstGeom prst="rect">
            <a:avLst/>
          </a:prstGeom>
          <a:blipFill>
            <a:blip r:embed="rId8"/>
            <a:stretch>
              <a:fillRect/>
            </a:stretch>
          </a:blipFill>
          <a:ln>
            <a:noFill/>
          </a:ln>
          <a:effectLst/>
          <a:extLst>
            <a:ext uri="{909E8E84-426E-40dd-AFC4-6F175D3DCCD1}">
              <a14:hiddenFill xmlns:a14="http://schemas.microsoft.com/office/drawing/2010/main" xmlns="" xmlns:lc="http://schemas.openxmlformats.org/drawingml/2006/lockedCanvas">
                <a:solidFill>
                  <a:schemeClr val="accent1"/>
                </a:solidFill>
              </a14:hiddenFill>
            </a:ext>
            <a:ext uri="{91240B29-F687-4f45-9708-019B960494DF}">
              <a14:hiddenLine xmlns:a14="http://schemas.microsoft.com/office/drawing/2010/main" xmlns="" xmlns:lc="http://schemas.openxmlformats.org/drawingml/2006/lockedCanvas" w="9525">
                <a:solidFill>
                  <a:schemeClr val="tx1"/>
                </a:solidFill>
                <a:miter lim="800000"/>
                <a:headEnd/>
                <a:tailEnd/>
              </a14:hiddenLine>
            </a:ext>
            <a:ext uri="{AF507438-7753-43e0-B8FC-AC1667EBCBE1}">
              <a14:hiddenEffects xmlns:a14="http://schemas.microsoft.com/office/drawing/2010/main" xmlns="" xmlns:lc="http://schemas.openxmlformats.org/drawingml/2006/lockedCanva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xmlns:lc="http://schemas.openxmlformats.org/drawingml/2006/lockedCanvas" val="1"/>
            </a:ext>
          </a:extLst>
        </p:spPr>
        <p:txBody>
          <a:bodyPr vert="horz" wrap="square" lIns="0" tIns="18000" rIns="0" bIns="0" numCol="1" anchor="t" anchorCtr="0" compatLnSpc="1">
            <a:prstTxWarp prst="textNoShape">
              <a:avLst/>
            </a:prstTxWarp>
          </a:bodyPr>
          <a:lstStyle>
            <a:lvl1pPr marL="0" indent="0" algn="l" rtl="0" eaLnBrk="1" fontAlgn="base" hangingPunct="1">
              <a:spcBef>
                <a:spcPct val="0"/>
              </a:spcBef>
              <a:spcAft>
                <a:spcPts val="0"/>
              </a:spcAft>
              <a:buClr>
                <a:schemeClr val="tx2"/>
              </a:buClr>
              <a:buFont typeface="Wingdings" panose="05000000000000000000" pitchFamily="2" charset="2"/>
              <a:buNone/>
              <a:defRPr sz="400">
                <a:solidFill>
                  <a:schemeClr val="bg1"/>
                </a:solidFill>
                <a:latin typeface="Arial" panose="020B0604020202020204" pitchFamily="34" charset="0"/>
                <a:ea typeface="+mn-ea"/>
                <a:cs typeface="Arial" panose="020B0604020202020204" pitchFamily="34" charset="0"/>
              </a:defRPr>
            </a:lvl1pPr>
            <a:lvl2pPr marL="269875" indent="-130175"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2pPr>
            <a:lvl3pPr marL="396875" indent="-127000"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3pPr>
            <a:lvl4pPr marL="538163" indent="-147638"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4pPr>
            <a:lvl5pPr marL="673100" indent="-131763"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5pPr>
            <a:lvl6pPr marL="1175985"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6pPr>
            <a:lvl7pPr marL="1633048"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7pPr>
            <a:lvl8pPr marL="2090111"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8pPr>
            <a:lvl9pPr marL="2547174"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9pPr>
          </a:lstStyle>
          <a:p>
            <a:endParaRPr lang="de-DE" dirty="0"/>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Lst>
  <p:txStyles>
    <p:titleStyle>
      <a:lvl1pPr algn="l">
        <a:lnSpc>
          <a:spcPct val="85000"/>
        </a:lnSpc>
        <a:spcBef>
          <a:spcPts val="0"/>
        </a:spcBef>
        <a:spcAft>
          <a:spcPts val="0"/>
        </a:spcAft>
        <a:defRPr sz="3400" b="1">
          <a:solidFill>
            <a:schemeClr val="tx2"/>
          </a:solidFill>
          <a:latin typeface="+mj-lt"/>
          <a:ea typeface="+mj-ea"/>
          <a:cs typeface="Arial"/>
        </a:defRPr>
      </a:lvl1pPr>
      <a:lvl2pPr algn="l">
        <a:lnSpc>
          <a:spcPct val="85000"/>
        </a:lnSpc>
        <a:spcBef>
          <a:spcPts val="0"/>
        </a:spcBef>
        <a:spcAft>
          <a:spcPts val="0"/>
        </a:spcAft>
        <a:defRPr sz="3200">
          <a:solidFill>
            <a:schemeClr val="tx2"/>
          </a:solidFill>
          <a:latin typeface="Tele-GroteskFet"/>
          <a:ea typeface="ヒラギノ角ゴ Pro W3"/>
          <a:cs typeface="ヒラギノ角ゴ Pro W3"/>
        </a:defRPr>
      </a:lvl2pPr>
      <a:lvl3pPr algn="l">
        <a:lnSpc>
          <a:spcPct val="85000"/>
        </a:lnSpc>
        <a:spcBef>
          <a:spcPts val="0"/>
        </a:spcBef>
        <a:spcAft>
          <a:spcPts val="0"/>
        </a:spcAft>
        <a:defRPr sz="3200">
          <a:solidFill>
            <a:schemeClr val="tx2"/>
          </a:solidFill>
          <a:latin typeface="Tele-GroteskFet"/>
          <a:ea typeface="ヒラギノ角ゴ Pro W3"/>
          <a:cs typeface="ヒラギノ角ゴ Pro W3"/>
        </a:defRPr>
      </a:lvl3pPr>
      <a:lvl4pPr algn="l">
        <a:lnSpc>
          <a:spcPct val="85000"/>
        </a:lnSpc>
        <a:spcBef>
          <a:spcPts val="0"/>
        </a:spcBef>
        <a:spcAft>
          <a:spcPts val="0"/>
        </a:spcAft>
        <a:defRPr sz="3200">
          <a:solidFill>
            <a:schemeClr val="tx2"/>
          </a:solidFill>
          <a:latin typeface="Tele-GroteskFet"/>
          <a:ea typeface="ヒラギノ角ゴ Pro W3"/>
          <a:cs typeface="ヒラギノ角ゴ Pro W3"/>
        </a:defRPr>
      </a:lvl4pPr>
      <a:lvl5pPr algn="l">
        <a:lnSpc>
          <a:spcPct val="85000"/>
        </a:lnSpc>
        <a:spcBef>
          <a:spcPts val="0"/>
        </a:spcBef>
        <a:spcAft>
          <a:spcPts val="0"/>
        </a:spcAft>
        <a:defRPr sz="3200">
          <a:solidFill>
            <a:schemeClr val="tx2"/>
          </a:solidFill>
          <a:latin typeface="Tele-GroteskFet"/>
          <a:ea typeface="ヒラギノ角ゴ Pro W3"/>
          <a:cs typeface="ヒラギノ角ゴ Pro W3"/>
        </a:defRPr>
      </a:lvl5pPr>
      <a:lvl6pPr marL="457063" algn="l">
        <a:lnSpc>
          <a:spcPct val="85000"/>
        </a:lnSpc>
        <a:spcBef>
          <a:spcPts val="0"/>
        </a:spcBef>
        <a:spcAft>
          <a:spcPts val="0"/>
        </a:spcAft>
        <a:defRPr sz="3200">
          <a:solidFill>
            <a:schemeClr val="tx2"/>
          </a:solidFill>
          <a:latin typeface="Tele-GroteskFet"/>
          <a:ea typeface="ヒラギノ角ゴ Pro W3"/>
        </a:defRPr>
      </a:lvl6pPr>
      <a:lvl7pPr marL="914126" algn="l">
        <a:lnSpc>
          <a:spcPct val="85000"/>
        </a:lnSpc>
        <a:spcBef>
          <a:spcPts val="0"/>
        </a:spcBef>
        <a:spcAft>
          <a:spcPts val="0"/>
        </a:spcAft>
        <a:defRPr sz="3200">
          <a:solidFill>
            <a:schemeClr val="tx2"/>
          </a:solidFill>
          <a:latin typeface="Tele-GroteskFet"/>
          <a:ea typeface="ヒラギノ角ゴ Pro W3"/>
        </a:defRPr>
      </a:lvl7pPr>
      <a:lvl8pPr marL="1371189" algn="l">
        <a:lnSpc>
          <a:spcPct val="85000"/>
        </a:lnSpc>
        <a:spcBef>
          <a:spcPts val="0"/>
        </a:spcBef>
        <a:spcAft>
          <a:spcPts val="0"/>
        </a:spcAft>
        <a:defRPr sz="3200">
          <a:solidFill>
            <a:schemeClr val="tx2"/>
          </a:solidFill>
          <a:latin typeface="Tele-GroteskFet"/>
          <a:ea typeface="ヒラギノ角ゴ Pro W3"/>
        </a:defRPr>
      </a:lvl8pPr>
      <a:lvl9pPr marL="1828251" algn="l">
        <a:lnSpc>
          <a:spcPct val="85000"/>
        </a:lnSpc>
        <a:spcBef>
          <a:spcPts val="0"/>
        </a:spcBef>
        <a:spcAft>
          <a:spcPts val="0"/>
        </a:spcAft>
        <a:defRPr sz="3200">
          <a:solidFill>
            <a:schemeClr val="tx2"/>
          </a:solidFill>
          <a:latin typeface="Tele-GroteskFet"/>
          <a:ea typeface="ヒラギノ角ゴ Pro W3"/>
        </a:defRPr>
      </a:lvl9pPr>
    </p:titleStyle>
    <p:bodyStyle>
      <a:lvl1pPr marL="133350" indent="-133350" algn="l">
        <a:spcBef>
          <a:spcPts val="0"/>
        </a:spcBef>
        <a:spcAft>
          <a:spcPts val="0"/>
        </a:spcAft>
        <a:buClr>
          <a:schemeClr val="tx2"/>
        </a:buClr>
        <a:buFont typeface="Wingdings"/>
        <a:buChar char="§"/>
        <a:defRPr sz="1400">
          <a:solidFill>
            <a:schemeClr val="tx1"/>
          </a:solidFill>
          <a:latin typeface="+mn-lt"/>
          <a:ea typeface="+mn-ea"/>
          <a:cs typeface="Arial"/>
        </a:defRPr>
      </a:lvl1pPr>
      <a:lvl2pPr marL="269875" indent="-130175" algn="l">
        <a:spcBef>
          <a:spcPts val="0"/>
        </a:spcBef>
        <a:spcAft>
          <a:spcPts val="0"/>
        </a:spcAft>
        <a:buClr>
          <a:schemeClr val="tx2"/>
        </a:buClr>
        <a:buFont typeface="Wingdings"/>
        <a:buChar char="§"/>
        <a:defRPr sz="1400">
          <a:solidFill>
            <a:schemeClr val="tx1"/>
          </a:solidFill>
          <a:latin typeface="+mn-lt"/>
          <a:ea typeface="+mn-ea"/>
          <a:cs typeface="Arial"/>
        </a:defRPr>
      </a:lvl2pPr>
      <a:lvl3pPr marL="396875" indent="-127000" algn="l">
        <a:spcBef>
          <a:spcPts val="0"/>
        </a:spcBef>
        <a:spcAft>
          <a:spcPts val="0"/>
        </a:spcAft>
        <a:buClr>
          <a:schemeClr val="tx2"/>
        </a:buClr>
        <a:buFont typeface="Wingdings"/>
        <a:buChar char="§"/>
        <a:defRPr sz="1400">
          <a:solidFill>
            <a:schemeClr val="tx1"/>
          </a:solidFill>
          <a:latin typeface="+mn-lt"/>
          <a:ea typeface="+mn-ea"/>
          <a:cs typeface="Arial"/>
        </a:defRPr>
      </a:lvl3pPr>
      <a:lvl4pPr marL="538163" indent="-147638" algn="l">
        <a:spcBef>
          <a:spcPts val="0"/>
        </a:spcBef>
        <a:spcAft>
          <a:spcPts val="0"/>
        </a:spcAft>
        <a:buClr>
          <a:schemeClr val="tx2"/>
        </a:buClr>
        <a:buFont typeface="Wingdings"/>
        <a:buChar char="§"/>
        <a:defRPr sz="1400">
          <a:solidFill>
            <a:schemeClr val="tx1"/>
          </a:solidFill>
          <a:latin typeface="+mn-lt"/>
          <a:ea typeface="+mn-ea"/>
          <a:cs typeface="Arial"/>
        </a:defRPr>
      </a:lvl4pPr>
      <a:lvl5pPr marL="673100" indent="-131763" algn="l">
        <a:spcBef>
          <a:spcPts val="0"/>
        </a:spcBef>
        <a:spcAft>
          <a:spcPts val="0"/>
        </a:spcAft>
        <a:buClr>
          <a:schemeClr val="tx2"/>
        </a:buClr>
        <a:buFont typeface="Wingdings"/>
        <a:buChar char="§"/>
        <a:defRPr sz="1400">
          <a:solidFill>
            <a:schemeClr val="tx1"/>
          </a:solidFill>
          <a:latin typeface="+mn-lt"/>
          <a:ea typeface="+mn-ea"/>
          <a:cs typeface="Arial"/>
        </a:defRPr>
      </a:lvl5pPr>
      <a:lvl6pPr marL="1175985" indent="-177747" algn="l">
        <a:spcBef>
          <a:spcPts val="0"/>
        </a:spcBef>
        <a:spcAft>
          <a:spcPts val="0"/>
        </a:spcAft>
        <a:buClr>
          <a:schemeClr val="tx2"/>
        </a:buClr>
        <a:buFont typeface="Wingdings"/>
        <a:buChar char="§"/>
        <a:defRPr sz="1400">
          <a:solidFill>
            <a:schemeClr val="tx1"/>
          </a:solidFill>
          <a:latin typeface="+mn-lt"/>
          <a:ea typeface="+mn-ea"/>
        </a:defRPr>
      </a:lvl6pPr>
      <a:lvl7pPr marL="1633048" indent="-177747" algn="l">
        <a:spcBef>
          <a:spcPts val="0"/>
        </a:spcBef>
        <a:spcAft>
          <a:spcPts val="0"/>
        </a:spcAft>
        <a:buClr>
          <a:schemeClr val="tx2"/>
        </a:buClr>
        <a:buFont typeface="Wingdings"/>
        <a:buChar char="§"/>
        <a:defRPr sz="1400">
          <a:solidFill>
            <a:schemeClr val="tx1"/>
          </a:solidFill>
          <a:latin typeface="+mn-lt"/>
          <a:ea typeface="+mn-ea"/>
        </a:defRPr>
      </a:lvl7pPr>
      <a:lvl8pPr marL="2090111" indent="-177747" algn="l">
        <a:spcBef>
          <a:spcPts val="0"/>
        </a:spcBef>
        <a:spcAft>
          <a:spcPts val="0"/>
        </a:spcAft>
        <a:buClr>
          <a:schemeClr val="tx2"/>
        </a:buClr>
        <a:buFont typeface="Wingdings"/>
        <a:buChar char="§"/>
        <a:defRPr sz="1400">
          <a:solidFill>
            <a:schemeClr val="tx1"/>
          </a:solidFill>
          <a:latin typeface="+mn-lt"/>
          <a:ea typeface="+mn-ea"/>
        </a:defRPr>
      </a:lvl8pPr>
      <a:lvl9pPr marL="2547174" indent="-177747" algn="l">
        <a:spcBef>
          <a:spcPts val="0"/>
        </a:spcBef>
        <a:spcAft>
          <a:spcPts val="0"/>
        </a:spcAft>
        <a:buClr>
          <a:schemeClr val="tx2"/>
        </a:buClr>
        <a:buFont typeface="Wingdings"/>
        <a:buChar char="§"/>
        <a:defRPr sz="1400">
          <a:solidFill>
            <a:schemeClr val="tx1"/>
          </a:solidFill>
          <a:latin typeface="+mn-lt"/>
          <a:ea typeface="+mn-ea"/>
        </a:defRPr>
      </a:lvl9pPr>
    </p:bodyStyle>
    <p:otherStyle>
      <a:defPPr>
        <a:defRPr lang="de-DE"/>
      </a:defPPr>
      <a:lvl1pPr marL="0" algn="l" defTabSz="457063">
        <a:defRPr sz="1800">
          <a:solidFill>
            <a:schemeClr val="tx1"/>
          </a:solidFill>
          <a:latin typeface="+mn-lt"/>
          <a:ea typeface="+mn-ea"/>
          <a:cs typeface="+mn-cs"/>
        </a:defRPr>
      </a:lvl1pPr>
      <a:lvl2pPr marL="457063" algn="l" defTabSz="457063">
        <a:defRPr sz="1800">
          <a:solidFill>
            <a:schemeClr val="tx1"/>
          </a:solidFill>
          <a:latin typeface="+mn-lt"/>
          <a:ea typeface="+mn-ea"/>
          <a:cs typeface="+mn-cs"/>
        </a:defRPr>
      </a:lvl2pPr>
      <a:lvl3pPr marL="914126" algn="l" defTabSz="457063">
        <a:defRPr sz="1800">
          <a:solidFill>
            <a:schemeClr val="tx1"/>
          </a:solidFill>
          <a:latin typeface="+mn-lt"/>
          <a:ea typeface="+mn-ea"/>
          <a:cs typeface="+mn-cs"/>
        </a:defRPr>
      </a:lvl3pPr>
      <a:lvl4pPr marL="1371189" algn="l" defTabSz="457063">
        <a:defRPr sz="1800">
          <a:solidFill>
            <a:schemeClr val="tx1"/>
          </a:solidFill>
          <a:latin typeface="+mn-lt"/>
          <a:ea typeface="+mn-ea"/>
          <a:cs typeface="+mn-cs"/>
        </a:defRPr>
      </a:lvl4pPr>
      <a:lvl5pPr marL="1828251" algn="l" defTabSz="457063">
        <a:defRPr sz="1800">
          <a:solidFill>
            <a:schemeClr val="tx1"/>
          </a:solidFill>
          <a:latin typeface="+mn-lt"/>
          <a:ea typeface="+mn-ea"/>
          <a:cs typeface="+mn-cs"/>
        </a:defRPr>
      </a:lvl5pPr>
      <a:lvl6pPr marL="2285314" algn="l" defTabSz="457063">
        <a:defRPr sz="1800">
          <a:solidFill>
            <a:schemeClr val="tx1"/>
          </a:solidFill>
          <a:latin typeface="+mn-lt"/>
          <a:ea typeface="+mn-ea"/>
          <a:cs typeface="+mn-cs"/>
        </a:defRPr>
      </a:lvl6pPr>
      <a:lvl7pPr marL="2742377" algn="l" defTabSz="457063">
        <a:defRPr sz="1800">
          <a:solidFill>
            <a:schemeClr val="tx1"/>
          </a:solidFill>
          <a:latin typeface="+mn-lt"/>
          <a:ea typeface="+mn-ea"/>
          <a:cs typeface="+mn-cs"/>
        </a:defRPr>
      </a:lvl7pPr>
      <a:lvl8pPr marL="3199440" algn="l" defTabSz="457063">
        <a:defRPr sz="1800">
          <a:solidFill>
            <a:schemeClr val="tx1"/>
          </a:solidFill>
          <a:latin typeface="+mn-lt"/>
          <a:ea typeface="+mn-ea"/>
          <a:cs typeface="+mn-cs"/>
        </a:defRPr>
      </a:lvl8pPr>
      <a:lvl9pPr marL="3656503" algn="l" defTabSz="457063">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5.xml"/><Relationship Id="rId5" Type="http://schemas.openxmlformats.org/officeDocument/2006/relationships/image" Target="../media/image19.pn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3.png"/><Relationship Id="rId7"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9.png"/><Relationship Id="rId4" Type="http://schemas.openxmlformats.org/officeDocument/2006/relationships/image" Target="../media/image12.png"/><Relationship Id="rId9"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3.xml"/><Relationship Id="rId1" Type="http://schemas.openxmlformats.org/officeDocument/2006/relationships/slideLayout" Target="../slideLayouts/slideLayout6.xml"/><Relationship Id="rId5" Type="http://schemas.openxmlformats.org/officeDocument/2006/relationships/image" Target="../media/image1.emf"/><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1.emf"/><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emf"/><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8.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9.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0.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image" Target="../media/image3.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Rechteck 1"/>
          <p:cNvSpPr/>
          <p:nvPr/>
        </p:nvSpPr>
        <p:spPr bwMode="auto">
          <a:xfrm>
            <a:off x="0" y="3169401"/>
            <a:ext cx="9144000" cy="1976214"/>
          </a:xfrm>
          <a:prstGeom prst="rect">
            <a:avLst/>
          </a:prstGeom>
          <a:solidFill>
            <a:schemeClr val="bg1"/>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pic>
        <p:nvPicPr>
          <p:cNvPr id="32" name="Bildplatzhalter 6"/>
          <p:cNvPicPr>
            <a:picLocks noChangeAspect="1"/>
          </p:cNvPicPr>
          <p:nvPr/>
        </p:nvPicPr>
        <p:blipFill>
          <a:blip r:embed="rId3"/>
          <a:stretch/>
        </p:blipFill>
        <p:spPr bwMode="auto">
          <a:xfrm>
            <a:off x="0" y="195486"/>
            <a:ext cx="9144000" cy="2971800"/>
          </a:xfrm>
          <a:prstGeom prst="rect">
            <a:avLst/>
          </a:prstGeom>
          <a:solidFill>
            <a:schemeClr val="bg2"/>
          </a:solidFill>
          <a:ln>
            <a:noFill/>
          </a:ln>
          <a:effectLst/>
        </p:spPr>
      </p:pic>
      <p:sp>
        <p:nvSpPr>
          <p:cNvPr id="48" name="Rechteck 47"/>
          <p:cNvSpPr/>
          <p:nvPr/>
        </p:nvSpPr>
        <p:spPr bwMode="auto">
          <a:xfrm>
            <a:off x="0" y="0"/>
            <a:ext cx="9144000" cy="195486"/>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46" name="Textfeld 45"/>
          <p:cNvSpPr txBox="1"/>
          <p:nvPr/>
        </p:nvSpPr>
        <p:spPr bwMode="auto">
          <a:xfrm>
            <a:off x="863599" y="3308549"/>
            <a:ext cx="7884864" cy="355482"/>
          </a:xfrm>
          <a:prstGeom prst="rect">
            <a:avLst/>
          </a:prstGeom>
          <a:noFill/>
        </p:spPr>
        <p:txBody>
          <a:bodyPr wrap="square" rtlCol="0">
            <a:spAutoFit/>
          </a:bodyPr>
          <a:lstStyle/>
          <a:p>
            <a:pPr algn="l">
              <a:defRPr/>
            </a:pPr>
            <a:r>
              <a:rPr lang="de-DE" sz="1900" b="1">
                <a:solidFill>
                  <a:schemeClr val="tx2"/>
                </a:solidFill>
                <a:latin typeface="Arial"/>
                <a:cs typeface="Arial"/>
              </a:rPr>
              <a:t>Wie erkenne ich Fake News &amp; Falschinformationen im Internet?</a:t>
            </a:r>
            <a:endParaRPr/>
          </a:p>
        </p:txBody>
      </p:sp>
      <p:pic>
        <p:nvPicPr>
          <p:cNvPr id="10" name="Grafik 9"/>
          <p:cNvPicPr>
            <a:picLocks noChangeAspect="1"/>
          </p:cNvPicPr>
          <p:nvPr/>
        </p:nvPicPr>
        <p:blipFill>
          <a:blip r:embed="rId4"/>
          <a:stretch/>
        </p:blipFill>
        <p:spPr bwMode="auto">
          <a:xfrm>
            <a:off x="147566" y="4289588"/>
            <a:ext cx="716034" cy="716034"/>
          </a:xfrm>
          <a:prstGeom prst="rect">
            <a:avLst/>
          </a:prstGeom>
        </p:spPr>
      </p:pic>
      <p:sp>
        <p:nvSpPr>
          <p:cNvPr id="17" name="Rechteck 16"/>
          <p:cNvSpPr/>
          <p:nvPr/>
        </p:nvSpPr>
        <p:spPr bwMode="auto">
          <a:xfrm rot="16199998">
            <a:off x="7570064" y="1587794"/>
            <a:ext cx="2968357" cy="179512"/>
          </a:xfrm>
          <a:prstGeom prst="rect">
            <a:avLst/>
          </a:prstGeom>
        </p:spPr>
        <p:txBody>
          <a:bodyPr wrap="square">
            <a:spAutoFit/>
          </a:bodyPr>
          <a:lstStyle/>
          <a:p>
            <a:pPr algn="r">
              <a:defRPr/>
            </a:pPr>
            <a:r>
              <a:rPr lang="de-DE" sz="600">
                <a:solidFill>
                  <a:schemeClr val="bg1"/>
                </a:solidFill>
                <a:latin typeface="Arial"/>
                <a:cs typeface="Arial"/>
              </a:rPr>
              <a:t>Foto: unsplash.com</a:t>
            </a:r>
            <a:endParaRPr>
              <a:latin typeface="Arial"/>
              <a:cs typeface="Arial"/>
            </a:endParaRPr>
          </a:p>
        </p:txBody>
      </p:sp>
      <p:sp>
        <p:nvSpPr>
          <p:cNvPr id="3" name="Textfeld 2"/>
          <p:cNvSpPr txBox="1"/>
          <p:nvPr/>
        </p:nvSpPr>
        <p:spPr bwMode="auto">
          <a:xfrm>
            <a:off x="3668183" y="1667933"/>
            <a:ext cx="1828800" cy="1828800"/>
          </a:xfrm>
          <a:prstGeom prst="rect">
            <a:avLst/>
          </a:prstGeom>
          <a:noFill/>
        </p:spPr>
        <p:txBody>
          <a:bodyPr wrap="square" rtlCol="0">
            <a:spAutoFit/>
          </a:bodyPr>
          <a:lstStyle/>
          <a:p>
            <a:pPr algn="l">
              <a:defRPr/>
            </a:pPr>
            <a:endParaRPr lang="de-DE"/>
          </a:p>
        </p:txBody>
      </p:sp>
      <p:sp>
        <p:nvSpPr>
          <p:cNvPr id="11" name="Textfeld 10"/>
          <p:cNvSpPr txBox="1"/>
          <p:nvPr/>
        </p:nvSpPr>
        <p:spPr bwMode="auto">
          <a:xfrm>
            <a:off x="863599" y="3651869"/>
            <a:ext cx="5652651" cy="722412"/>
          </a:xfrm>
          <a:prstGeom prst="rect">
            <a:avLst/>
          </a:prstGeom>
          <a:noFill/>
        </p:spPr>
        <p:txBody>
          <a:bodyPr wrap="square" rtlCol="0">
            <a:spAutoFit/>
          </a:bodyPr>
          <a:lstStyle/>
          <a:p>
            <a:pPr algn="l">
              <a:lnSpc>
                <a:spcPct val="114999"/>
              </a:lnSpc>
              <a:defRPr/>
            </a:pPr>
            <a:r>
              <a:rPr lang="de-DE" sz="1200">
                <a:latin typeface="Arial"/>
                <a:cs typeface="Arial"/>
              </a:rPr>
              <a:t>Ein Workshop aus dem Projekt „Qapito! – Quellen kritisch beurteilen“</a:t>
            </a:r>
            <a:endParaRPr/>
          </a:p>
          <a:p>
            <a:pPr algn="l">
              <a:lnSpc>
                <a:spcPct val="114999"/>
              </a:lnSpc>
              <a:defRPr/>
            </a:pPr>
            <a:r>
              <a:rPr lang="de-DE" sz="1200">
                <a:latin typeface="Arial"/>
                <a:cs typeface="Arial"/>
              </a:rPr>
              <a:t>Entwickelt von Philipp L. Marten, Sandra Aßmann &amp; Marc Stadtler</a:t>
            </a:r>
            <a:br>
              <a:rPr lang="de-DE" sz="1200">
                <a:latin typeface="Arial"/>
                <a:cs typeface="Arial"/>
              </a:rPr>
            </a:br>
            <a:r>
              <a:rPr lang="de-DE" sz="1200">
                <a:latin typeface="Arial"/>
                <a:cs typeface="Arial"/>
              </a:rPr>
              <a:t>Institut für Erziehungswissenschaft der Ruhr-Universität Bochum</a:t>
            </a:r>
            <a:endParaRPr/>
          </a:p>
        </p:txBody>
      </p:sp>
      <p:pic>
        <p:nvPicPr>
          <p:cNvPr id="4" name="Grafik 3">
            <a:extLst>
              <a:ext uri="{FF2B5EF4-FFF2-40B4-BE49-F238E27FC236}">
                <a16:creationId xmlns:a16="http://schemas.microsoft.com/office/drawing/2014/main" id="{F13856CE-EA5F-E233-B0B7-2AEF80D214A9}"/>
              </a:ext>
            </a:extLst>
          </p:cNvPr>
          <p:cNvPicPr>
            <a:picLocks noChangeAspect="1"/>
          </p:cNvPicPr>
          <p:nvPr/>
        </p:nvPicPr>
        <p:blipFill>
          <a:blip r:embed="rId5"/>
          <a:srcRect/>
          <a:stretch/>
        </p:blipFill>
        <p:spPr>
          <a:xfrm>
            <a:off x="6749150" y="4336355"/>
            <a:ext cx="2401200" cy="8127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63599" y="726128"/>
            <a:ext cx="7596832" cy="900000"/>
          </a:xfrm>
        </p:spPr>
        <p:txBody>
          <a:bodyPr/>
          <a:lstStyle/>
          <a:p>
            <a:pPr>
              <a:defRPr/>
            </a:pPr>
            <a:r>
              <a:rPr lang="de-DE"/>
              <a:t>Fake News &amp; Falschinformationen</a:t>
            </a:r>
            <a:endParaRPr/>
          </a:p>
        </p:txBody>
      </p:sp>
      <p:sp>
        <p:nvSpPr>
          <p:cNvPr id="3" name="Rechteck 2"/>
          <p:cNvSpPr/>
          <p:nvPr/>
        </p:nvSpPr>
        <p:spPr bwMode="auto">
          <a:xfrm flipV="1">
            <a:off x="863599" y="1671638"/>
            <a:ext cx="2412256" cy="1224136"/>
          </a:xfrm>
          <a:prstGeom prst="rect">
            <a:avLst/>
          </a:prstGeom>
          <a:solidFill>
            <a:schemeClr val="accent2"/>
          </a:solidFill>
          <a:ln w="9525" cap="flat" cmpd="sng" algn="ctr">
            <a:solidFill>
              <a:schemeClr val="accent2"/>
            </a:solid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4" name="Textfeld 3"/>
          <p:cNvSpPr txBox="1"/>
          <p:nvPr/>
        </p:nvSpPr>
        <p:spPr bwMode="auto">
          <a:xfrm>
            <a:off x="1151633" y="1738791"/>
            <a:ext cx="1836192" cy="480131"/>
          </a:xfrm>
          <a:prstGeom prst="rect">
            <a:avLst/>
          </a:prstGeom>
          <a:noFill/>
        </p:spPr>
        <p:txBody>
          <a:bodyPr wrap="square" rtlCol="0">
            <a:spAutoFit/>
          </a:bodyPr>
          <a:lstStyle/>
          <a:p>
            <a:pPr>
              <a:defRPr/>
            </a:pPr>
            <a:r>
              <a:rPr lang="de-DE" sz="1400" b="1">
                <a:latin typeface="Arial"/>
                <a:cs typeface="Arial"/>
              </a:rPr>
              <a:t>Falscher Zusammenhang</a:t>
            </a:r>
            <a:endParaRPr/>
          </a:p>
        </p:txBody>
      </p:sp>
      <p:pic>
        <p:nvPicPr>
          <p:cNvPr id="21" name="Grafik 20"/>
          <p:cNvPicPr>
            <a:picLocks noChangeAspect="1"/>
          </p:cNvPicPr>
          <p:nvPr/>
        </p:nvPicPr>
        <p:blipFill>
          <a:blip r:embed="rId3"/>
          <a:stretch/>
        </p:blipFill>
        <p:spPr bwMode="auto">
          <a:xfrm>
            <a:off x="147566" y="4516438"/>
            <a:ext cx="503584" cy="503584"/>
          </a:xfrm>
          <a:prstGeom prst="rect">
            <a:avLst/>
          </a:prstGeom>
        </p:spPr>
      </p:pic>
      <p:sp>
        <p:nvSpPr>
          <p:cNvPr id="27" name="Textfeld 26"/>
          <p:cNvSpPr txBox="1"/>
          <p:nvPr/>
        </p:nvSpPr>
        <p:spPr bwMode="auto">
          <a:xfrm>
            <a:off x="863599" y="2895774"/>
            <a:ext cx="2412256" cy="1620663"/>
          </a:xfrm>
          <a:prstGeom prst="rect">
            <a:avLst/>
          </a:prstGeom>
          <a:solidFill>
            <a:schemeClr val="bg1"/>
          </a:solidFill>
          <a:ln w="9525">
            <a:solidFill>
              <a:schemeClr val="accent2"/>
            </a:solidFill>
          </a:ln>
        </p:spPr>
        <p:txBody>
          <a:bodyPr wrap="square" tIns="72000" bIns="72000">
            <a:noAutofit/>
          </a:bodyPr>
          <a:lstStyle/>
          <a:p>
            <a:pPr marL="177800" indent="-177800" algn="l">
              <a:lnSpc>
                <a:spcPct val="100000"/>
              </a:lnSpc>
              <a:spcAft>
                <a:spcPts val="600"/>
              </a:spcAft>
              <a:buClr>
                <a:schemeClr val="tx2"/>
              </a:buClr>
              <a:buFont typeface="Wingdings"/>
              <a:buChar char="§"/>
              <a:defRPr/>
            </a:pPr>
            <a:r>
              <a:rPr lang="de-DE" sz="1200">
                <a:latin typeface="Arial"/>
              </a:rPr>
              <a:t>Zitate oder Bilder werden aus dem Zusammenhang gerissen</a:t>
            </a:r>
            <a:endParaRPr/>
          </a:p>
          <a:p>
            <a:pPr marL="177800" indent="-177800" algn="l">
              <a:lnSpc>
                <a:spcPct val="100000"/>
              </a:lnSpc>
              <a:spcAft>
                <a:spcPts val="600"/>
              </a:spcAft>
              <a:buClr>
                <a:schemeClr val="tx2"/>
              </a:buClr>
              <a:buFont typeface="Wingdings"/>
              <a:buChar char="§"/>
              <a:defRPr/>
            </a:pPr>
            <a:r>
              <a:rPr lang="de-DE" sz="1200">
                <a:latin typeface="Arial"/>
              </a:rPr>
              <a:t>Irreführende Überschriften,  die letztendlich nicht mit der eigentlichen Geschichte übereinstimmen</a:t>
            </a:r>
            <a:endParaRPr/>
          </a:p>
        </p:txBody>
      </p:sp>
      <p:grpSp>
        <p:nvGrpSpPr>
          <p:cNvPr id="17" name="Gruppieren 16"/>
          <p:cNvGrpSpPr/>
          <p:nvPr/>
        </p:nvGrpSpPr>
        <p:grpSpPr bwMode="auto">
          <a:xfrm>
            <a:off x="1420037" y="2234941"/>
            <a:ext cx="1299381" cy="584583"/>
            <a:chOff x="4839070" y="2389185"/>
            <a:chExt cx="1605681" cy="855369"/>
          </a:xfrm>
        </p:grpSpPr>
        <p:pic>
          <p:nvPicPr>
            <p:cNvPr id="18" name="Grafik 17" descr="Pfeil Gerade"/>
            <p:cNvPicPr>
              <a:picLocks noChangeAspect="1"/>
            </p:cNvPicPr>
            <p:nvPr/>
          </p:nvPicPr>
          <p:blipFill>
            <a:blip r:embed="rId4"/>
            <a:stretch/>
          </p:blipFill>
          <p:spPr bwMode="auto">
            <a:xfrm rot="11350669">
              <a:off x="5333862" y="2626179"/>
              <a:ext cx="882575" cy="419458"/>
            </a:xfrm>
            <a:prstGeom prst="rect">
              <a:avLst/>
            </a:prstGeom>
          </p:spPr>
        </p:pic>
        <p:pic>
          <p:nvPicPr>
            <p:cNvPr id="19" name="Grafik 18" descr="Laptop"/>
            <p:cNvPicPr>
              <a:picLocks noChangeAspect="1"/>
            </p:cNvPicPr>
            <p:nvPr/>
          </p:nvPicPr>
          <p:blipFill>
            <a:blip r:embed="rId5"/>
            <a:stretch/>
          </p:blipFill>
          <p:spPr bwMode="auto">
            <a:xfrm>
              <a:off x="5775151" y="2574954"/>
              <a:ext cx="669600" cy="669600"/>
            </a:xfrm>
            <a:prstGeom prst="rect">
              <a:avLst/>
            </a:prstGeom>
          </p:spPr>
        </p:pic>
        <p:pic>
          <p:nvPicPr>
            <p:cNvPr id="20" name="Grafik 19" descr="Bild"/>
            <p:cNvPicPr>
              <a:picLocks noChangeAspect="1"/>
            </p:cNvPicPr>
            <p:nvPr/>
          </p:nvPicPr>
          <p:blipFill>
            <a:blip r:embed="rId6"/>
            <a:stretch/>
          </p:blipFill>
          <p:spPr bwMode="auto">
            <a:xfrm>
              <a:off x="4839070" y="2389185"/>
              <a:ext cx="668865" cy="668865"/>
            </a:xfrm>
            <a:prstGeom prst="rect">
              <a:avLst/>
            </a:prstGeom>
          </p:spPr>
        </p:pic>
      </p:grpSp>
      <p:sp>
        <p:nvSpPr>
          <p:cNvPr id="13" name="Rechteck 12"/>
          <p:cNvSpPr/>
          <p:nvPr/>
        </p:nvSpPr>
        <p:spPr bwMode="auto">
          <a:xfrm rot="16199998">
            <a:off x="7224915" y="1941350"/>
            <a:ext cx="3667161" cy="175433"/>
          </a:xfrm>
          <a:prstGeom prst="rect">
            <a:avLst/>
          </a:prstGeom>
        </p:spPr>
        <p:txBody>
          <a:bodyPr wrap="square">
            <a:spAutoFit/>
          </a:bodyPr>
          <a:lstStyle/>
          <a:p>
            <a:pPr algn="r">
              <a:defRPr/>
            </a:pPr>
            <a:r>
              <a:rPr lang="de-DE" sz="600">
                <a:latin typeface="Arial"/>
                <a:cs typeface="Arial"/>
              </a:rPr>
              <a:t>Screenshot: twitter.com/PizzaUndSo</a:t>
            </a:r>
            <a:endParaRPr sz="600">
              <a:latin typeface="Arial"/>
              <a:cs typeface="Arial"/>
            </a:endParaRPr>
          </a:p>
        </p:txBody>
      </p:sp>
      <p:pic>
        <p:nvPicPr>
          <p:cNvPr id="6" name="Grafik 5"/>
          <p:cNvPicPr>
            <a:picLocks noChangeAspect="1"/>
          </p:cNvPicPr>
          <p:nvPr/>
        </p:nvPicPr>
        <p:blipFill>
          <a:blip r:embed="rId7"/>
          <a:stretch/>
        </p:blipFill>
        <p:spPr bwMode="auto">
          <a:xfrm>
            <a:off x="4383599" y="1267478"/>
            <a:ext cx="2969093" cy="358702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50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63599" y="726128"/>
            <a:ext cx="7596832" cy="900000"/>
          </a:xfrm>
        </p:spPr>
        <p:txBody>
          <a:bodyPr/>
          <a:lstStyle/>
          <a:p>
            <a:pPr>
              <a:defRPr/>
            </a:pPr>
            <a:r>
              <a:rPr lang="de-DE"/>
              <a:t>Fake News &amp; Falschinformationen</a:t>
            </a:r>
            <a:endParaRPr/>
          </a:p>
        </p:txBody>
      </p:sp>
      <p:sp>
        <p:nvSpPr>
          <p:cNvPr id="3" name="Rechteck 2"/>
          <p:cNvSpPr/>
          <p:nvPr/>
        </p:nvSpPr>
        <p:spPr bwMode="auto">
          <a:xfrm flipV="1">
            <a:off x="863599" y="1671638"/>
            <a:ext cx="2412256" cy="1224136"/>
          </a:xfrm>
          <a:prstGeom prst="rect">
            <a:avLst/>
          </a:prstGeom>
          <a:solidFill>
            <a:schemeClr val="accent2"/>
          </a:solidFill>
          <a:ln w="9525" cap="flat" cmpd="sng" algn="ctr">
            <a:solidFill>
              <a:schemeClr val="accent2"/>
            </a:solid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4" name="Textfeld 3"/>
          <p:cNvSpPr txBox="1"/>
          <p:nvPr/>
        </p:nvSpPr>
        <p:spPr bwMode="auto">
          <a:xfrm>
            <a:off x="1151633" y="1738791"/>
            <a:ext cx="1836192" cy="480131"/>
          </a:xfrm>
          <a:prstGeom prst="rect">
            <a:avLst/>
          </a:prstGeom>
          <a:noFill/>
        </p:spPr>
        <p:txBody>
          <a:bodyPr wrap="square" rtlCol="0">
            <a:spAutoFit/>
          </a:bodyPr>
          <a:lstStyle/>
          <a:p>
            <a:pPr>
              <a:defRPr/>
            </a:pPr>
            <a:r>
              <a:rPr lang="de-DE" sz="1400" b="1">
                <a:latin typeface="Arial"/>
                <a:cs typeface="Arial"/>
              </a:rPr>
              <a:t>Unbelegte Behauptungen</a:t>
            </a:r>
            <a:endParaRPr/>
          </a:p>
        </p:txBody>
      </p:sp>
      <p:pic>
        <p:nvPicPr>
          <p:cNvPr id="21" name="Grafik 20"/>
          <p:cNvPicPr>
            <a:picLocks noChangeAspect="1"/>
          </p:cNvPicPr>
          <p:nvPr/>
        </p:nvPicPr>
        <p:blipFill>
          <a:blip r:embed="rId3"/>
          <a:stretch/>
        </p:blipFill>
        <p:spPr bwMode="auto">
          <a:xfrm>
            <a:off x="147566" y="4516438"/>
            <a:ext cx="503584" cy="503584"/>
          </a:xfrm>
          <a:prstGeom prst="rect">
            <a:avLst/>
          </a:prstGeom>
        </p:spPr>
      </p:pic>
      <p:sp>
        <p:nvSpPr>
          <p:cNvPr id="27" name="Textfeld 26"/>
          <p:cNvSpPr txBox="1"/>
          <p:nvPr/>
        </p:nvSpPr>
        <p:spPr bwMode="auto">
          <a:xfrm>
            <a:off x="863599" y="2895774"/>
            <a:ext cx="2412256" cy="1620663"/>
          </a:xfrm>
          <a:prstGeom prst="rect">
            <a:avLst/>
          </a:prstGeom>
          <a:solidFill>
            <a:schemeClr val="bg1"/>
          </a:solidFill>
          <a:ln w="9525">
            <a:solidFill>
              <a:schemeClr val="accent2"/>
            </a:solidFill>
          </a:ln>
        </p:spPr>
        <p:txBody>
          <a:bodyPr wrap="square" tIns="72000" bIns="72000">
            <a:noAutofit/>
          </a:bodyPr>
          <a:lstStyle/>
          <a:p>
            <a:pPr marL="177800" indent="-177800" algn="l">
              <a:lnSpc>
                <a:spcPct val="100000"/>
              </a:lnSpc>
              <a:spcAft>
                <a:spcPts val="600"/>
              </a:spcAft>
              <a:buClr>
                <a:schemeClr val="tx2"/>
              </a:buClr>
              <a:buFont typeface="Wingdings"/>
              <a:buChar char="§"/>
              <a:defRPr/>
            </a:pPr>
            <a:r>
              <a:rPr lang="de-DE" sz="1200">
                <a:latin typeface="Arial"/>
              </a:rPr>
              <a:t>Behauptungen mit einem Wahrheitsanspruch, die nicht mit Fakten belegt werden</a:t>
            </a:r>
            <a:endParaRPr/>
          </a:p>
          <a:p>
            <a:pPr algn="l">
              <a:lnSpc>
                <a:spcPct val="100000"/>
              </a:lnSpc>
              <a:spcAft>
                <a:spcPts val="600"/>
              </a:spcAft>
              <a:buClr>
                <a:schemeClr val="tx2"/>
              </a:buClr>
              <a:defRPr/>
            </a:pPr>
            <a:endParaRPr lang="de-DE" sz="1200">
              <a:latin typeface="Arial"/>
            </a:endParaRPr>
          </a:p>
        </p:txBody>
      </p:sp>
      <p:pic>
        <p:nvPicPr>
          <p:cNvPr id="15" name="Grafik 14" descr="Megafon"/>
          <p:cNvPicPr>
            <a:picLocks noChangeAspect="1"/>
          </p:cNvPicPr>
          <p:nvPr/>
        </p:nvPicPr>
        <p:blipFill>
          <a:blip r:embed="rId4"/>
          <a:stretch/>
        </p:blipFill>
        <p:spPr bwMode="auto">
          <a:xfrm>
            <a:off x="1334170" y="2254110"/>
            <a:ext cx="501452" cy="568324"/>
          </a:xfrm>
          <a:prstGeom prst="rect">
            <a:avLst/>
          </a:prstGeom>
        </p:spPr>
      </p:pic>
      <p:pic>
        <p:nvPicPr>
          <p:cNvPr id="16" name="Grafik 15" descr="Ohr"/>
          <p:cNvPicPr>
            <a:picLocks noChangeAspect="1"/>
          </p:cNvPicPr>
          <p:nvPr/>
        </p:nvPicPr>
        <p:blipFill>
          <a:blip r:embed="rId5"/>
          <a:stretch/>
        </p:blipFill>
        <p:spPr bwMode="auto">
          <a:xfrm>
            <a:off x="2268786" y="2243718"/>
            <a:ext cx="568324" cy="568324"/>
          </a:xfrm>
          <a:prstGeom prst="rect">
            <a:avLst/>
          </a:prstGeom>
        </p:spPr>
      </p:pic>
      <p:grpSp>
        <p:nvGrpSpPr>
          <p:cNvPr id="22" name="Gruppieren 21"/>
          <p:cNvGrpSpPr/>
          <p:nvPr/>
        </p:nvGrpSpPr>
        <p:grpSpPr bwMode="auto">
          <a:xfrm>
            <a:off x="3712043" y="1679526"/>
            <a:ext cx="3977505" cy="834477"/>
            <a:chOff x="5022166" y="1630564"/>
            <a:chExt cx="5303340" cy="1112636"/>
          </a:xfrm>
        </p:grpSpPr>
        <p:sp>
          <p:nvSpPr>
            <p:cNvPr id="23" name="Sprechblase: rechteckig mit abgerundeten Ecken 22"/>
            <p:cNvSpPr/>
            <p:nvPr/>
          </p:nvSpPr>
          <p:spPr bwMode="auto">
            <a:xfrm>
              <a:off x="5022166" y="1630564"/>
              <a:ext cx="5303340" cy="1112636"/>
            </a:xfrm>
            <a:prstGeom prst="wedgeRoundRectCallout">
              <a:avLst>
                <a:gd name="adj1" fmla="val -38174"/>
                <a:gd name="adj2" fmla="val 99658"/>
                <a:gd name="adj3" fmla="val 16667"/>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solidFill>
                  <a:schemeClr val="tx1"/>
                </a:solidFill>
              </a:endParaRPr>
            </a:p>
          </p:txBody>
        </p:sp>
        <p:sp>
          <p:nvSpPr>
            <p:cNvPr id="24" name="Textfeld 23"/>
            <p:cNvSpPr txBox="1"/>
            <p:nvPr/>
          </p:nvSpPr>
          <p:spPr bwMode="auto">
            <a:xfrm>
              <a:off x="5049273" y="1806585"/>
              <a:ext cx="5276233" cy="714041"/>
            </a:xfrm>
            <a:prstGeom prst="rect">
              <a:avLst/>
            </a:prstGeom>
            <a:noFill/>
            <a:ln>
              <a:noFill/>
            </a:ln>
          </p:spPr>
          <p:txBody>
            <a:bodyPr wrap="square" rtlCol="0">
              <a:spAutoFit/>
            </a:bodyPr>
            <a:lstStyle/>
            <a:p>
              <a:pPr algn="ctr">
                <a:defRPr/>
              </a:pPr>
              <a:r>
                <a:rPr lang="de-DE" sz="1600" b="1">
                  <a:latin typeface="Arial"/>
                </a:rPr>
                <a:t>„Es gibt keine Nachweise für einen menschengemachten Klimawandel“</a:t>
              </a:r>
              <a:endParaRPr sz="1600">
                <a:latin typeface="Arial"/>
              </a:endParaRPr>
            </a:p>
          </p:txBody>
        </p:sp>
      </p:grpSp>
      <p:grpSp>
        <p:nvGrpSpPr>
          <p:cNvPr id="25" name="Gruppieren 24"/>
          <p:cNvGrpSpPr/>
          <p:nvPr/>
        </p:nvGrpSpPr>
        <p:grpSpPr bwMode="auto">
          <a:xfrm>
            <a:off x="4842030" y="2799500"/>
            <a:ext cx="3977505" cy="834477"/>
            <a:chOff x="6018820" y="3748522"/>
            <a:chExt cx="5303340" cy="1112636"/>
          </a:xfrm>
        </p:grpSpPr>
        <p:sp>
          <p:nvSpPr>
            <p:cNvPr id="26" name="Sprechblase: rechteckig mit abgerundeten Ecken 25"/>
            <p:cNvSpPr/>
            <p:nvPr/>
          </p:nvSpPr>
          <p:spPr bwMode="auto">
            <a:xfrm>
              <a:off x="6018820" y="3748522"/>
              <a:ext cx="5303340" cy="1112636"/>
            </a:xfrm>
            <a:prstGeom prst="wedgeRoundRectCallout">
              <a:avLst>
                <a:gd name="adj1" fmla="val 35925"/>
                <a:gd name="adj2" fmla="val 104550"/>
                <a:gd name="adj3" fmla="val 16667"/>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de-DE" sz="1600">
                <a:solidFill>
                  <a:schemeClr val="tx1"/>
                </a:solidFill>
              </a:endParaRPr>
            </a:p>
          </p:txBody>
        </p:sp>
        <p:sp>
          <p:nvSpPr>
            <p:cNvPr id="28" name="Textfeld 27"/>
            <p:cNvSpPr txBox="1"/>
            <p:nvPr/>
          </p:nvSpPr>
          <p:spPr bwMode="auto">
            <a:xfrm>
              <a:off x="6032373" y="3950897"/>
              <a:ext cx="5276233" cy="714041"/>
            </a:xfrm>
            <a:prstGeom prst="rect">
              <a:avLst/>
            </a:prstGeom>
            <a:noFill/>
          </p:spPr>
          <p:txBody>
            <a:bodyPr wrap="square" rtlCol="0">
              <a:spAutoFit/>
            </a:bodyPr>
            <a:lstStyle/>
            <a:p>
              <a:pPr algn="ctr">
                <a:defRPr/>
              </a:pPr>
              <a:r>
                <a:rPr lang="de-DE" sz="1600" b="1">
                  <a:latin typeface="Arial"/>
                </a:rPr>
                <a:t>„Alle Jugendlichen heutzutage </a:t>
              </a:r>
              <a:br>
                <a:rPr lang="de-DE" sz="1600" b="1">
                  <a:latin typeface="Arial"/>
                </a:rPr>
              </a:br>
              <a:r>
                <a:rPr lang="de-DE" sz="1600" b="1">
                  <a:latin typeface="Arial"/>
                </a:rPr>
                <a:t>sind handysüchtig.“</a:t>
              </a:r>
              <a:endParaRPr sz="1600">
                <a:latin typeface="Aria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50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63599" y="726128"/>
            <a:ext cx="7596832" cy="900000"/>
          </a:xfrm>
        </p:spPr>
        <p:txBody>
          <a:bodyPr/>
          <a:lstStyle/>
          <a:p>
            <a:pPr>
              <a:defRPr/>
            </a:pPr>
            <a:r>
              <a:rPr lang="de-DE"/>
              <a:t>Fake News &amp; Falschinformationen</a:t>
            </a:r>
            <a:endParaRPr/>
          </a:p>
        </p:txBody>
      </p:sp>
      <p:pic>
        <p:nvPicPr>
          <p:cNvPr id="21" name="Grafik 20"/>
          <p:cNvPicPr>
            <a:picLocks noChangeAspect="1"/>
          </p:cNvPicPr>
          <p:nvPr/>
        </p:nvPicPr>
        <p:blipFill>
          <a:blip r:embed="rId3"/>
          <a:stretch/>
        </p:blipFill>
        <p:spPr bwMode="auto">
          <a:xfrm>
            <a:off x="147566" y="4516438"/>
            <a:ext cx="503584" cy="503584"/>
          </a:xfrm>
          <a:prstGeom prst="rect">
            <a:avLst/>
          </a:prstGeom>
        </p:spPr>
      </p:pic>
      <p:grpSp>
        <p:nvGrpSpPr>
          <p:cNvPr id="4" name="Gruppieren 3"/>
          <p:cNvGrpSpPr/>
          <p:nvPr/>
        </p:nvGrpSpPr>
        <p:grpSpPr bwMode="auto">
          <a:xfrm>
            <a:off x="863599" y="1671638"/>
            <a:ext cx="2412257" cy="1224136"/>
            <a:chOff x="863599" y="1671638"/>
            <a:chExt cx="2412257" cy="1224136"/>
          </a:xfrm>
        </p:grpSpPr>
        <p:sp>
          <p:nvSpPr>
            <p:cNvPr id="22" name="Rechteck 21"/>
            <p:cNvSpPr/>
            <p:nvPr/>
          </p:nvSpPr>
          <p:spPr bwMode="auto">
            <a:xfrm flipV="1">
              <a:off x="863599" y="1671638"/>
              <a:ext cx="2412256" cy="1224136"/>
            </a:xfrm>
            <a:prstGeom prst="rect">
              <a:avLst/>
            </a:prstGeom>
            <a:solidFill>
              <a:schemeClr val="accent2"/>
            </a:solidFill>
            <a:ln w="9525" cap="flat" cmpd="sng" algn="ctr">
              <a:solidFill>
                <a:schemeClr val="accent2"/>
              </a:solid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23" name="Textfeld 22"/>
            <p:cNvSpPr txBox="1"/>
            <p:nvPr/>
          </p:nvSpPr>
          <p:spPr bwMode="auto">
            <a:xfrm>
              <a:off x="863602" y="1738791"/>
              <a:ext cx="2412254" cy="480131"/>
            </a:xfrm>
            <a:prstGeom prst="rect">
              <a:avLst/>
            </a:prstGeom>
            <a:noFill/>
          </p:spPr>
          <p:txBody>
            <a:bodyPr wrap="square" rtlCol="0">
              <a:spAutoFit/>
            </a:bodyPr>
            <a:lstStyle/>
            <a:p>
              <a:pPr>
                <a:defRPr/>
              </a:pPr>
              <a:r>
                <a:rPr lang="de-DE" sz="1400" b="1">
                  <a:latin typeface="Arial"/>
                  <a:cs typeface="Arial"/>
                </a:rPr>
                <a:t>Erfundene</a:t>
              </a:r>
              <a:endParaRPr/>
            </a:p>
            <a:p>
              <a:pPr>
                <a:defRPr/>
              </a:pPr>
              <a:r>
                <a:rPr lang="de-DE" sz="1400" b="1">
                  <a:latin typeface="Arial"/>
                  <a:cs typeface="Arial"/>
                </a:rPr>
                <a:t>Inhalte</a:t>
              </a:r>
              <a:endParaRPr/>
            </a:p>
          </p:txBody>
        </p:sp>
        <p:pic>
          <p:nvPicPr>
            <p:cNvPr id="24" name="Grafik 23" descr="Internet"/>
            <p:cNvPicPr>
              <a:picLocks noChangeAspect="1"/>
            </p:cNvPicPr>
            <p:nvPr/>
          </p:nvPicPr>
          <p:blipFill>
            <a:blip r:embed="rId4"/>
            <a:stretch/>
          </p:blipFill>
          <p:spPr bwMode="auto">
            <a:xfrm>
              <a:off x="1366262" y="2209534"/>
              <a:ext cx="614550" cy="614233"/>
            </a:xfrm>
            <a:prstGeom prst="rect">
              <a:avLst/>
            </a:prstGeom>
          </p:spPr>
        </p:pic>
        <p:pic>
          <p:nvPicPr>
            <p:cNvPr id="25" name="Grafik 24" descr="Bleistift"/>
            <p:cNvPicPr>
              <a:picLocks noChangeAspect="1"/>
            </p:cNvPicPr>
            <p:nvPr/>
          </p:nvPicPr>
          <p:blipFill>
            <a:blip r:embed="rId5"/>
            <a:stretch/>
          </p:blipFill>
          <p:spPr bwMode="auto">
            <a:xfrm>
              <a:off x="2252976" y="2316476"/>
              <a:ext cx="435508" cy="435283"/>
            </a:xfrm>
            <a:prstGeom prst="rect">
              <a:avLst/>
            </a:prstGeom>
          </p:spPr>
        </p:pic>
      </p:grpSp>
      <p:grpSp>
        <p:nvGrpSpPr>
          <p:cNvPr id="5" name="Gruppieren 4"/>
          <p:cNvGrpSpPr/>
          <p:nvPr/>
        </p:nvGrpSpPr>
        <p:grpSpPr bwMode="auto">
          <a:xfrm>
            <a:off x="3365872" y="1671638"/>
            <a:ext cx="2412256" cy="1224136"/>
            <a:chOff x="3365872" y="1671638"/>
            <a:chExt cx="2412256" cy="1224136"/>
          </a:xfrm>
        </p:grpSpPr>
        <p:sp>
          <p:nvSpPr>
            <p:cNvPr id="26" name="Rechteck 25"/>
            <p:cNvSpPr/>
            <p:nvPr/>
          </p:nvSpPr>
          <p:spPr bwMode="auto">
            <a:xfrm flipV="1">
              <a:off x="3365872" y="1671638"/>
              <a:ext cx="2412256" cy="1224136"/>
            </a:xfrm>
            <a:prstGeom prst="rect">
              <a:avLst/>
            </a:prstGeom>
            <a:solidFill>
              <a:schemeClr val="accent2"/>
            </a:solidFill>
            <a:ln w="9525" cap="flat" cmpd="sng" algn="ctr">
              <a:solidFill>
                <a:schemeClr val="accent2"/>
              </a:solid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27" name="Textfeld 26"/>
            <p:cNvSpPr txBox="1"/>
            <p:nvPr/>
          </p:nvSpPr>
          <p:spPr bwMode="auto">
            <a:xfrm>
              <a:off x="3653904" y="1738791"/>
              <a:ext cx="1836192" cy="480131"/>
            </a:xfrm>
            <a:prstGeom prst="rect">
              <a:avLst/>
            </a:prstGeom>
            <a:noFill/>
          </p:spPr>
          <p:txBody>
            <a:bodyPr wrap="square" rtlCol="0">
              <a:spAutoFit/>
            </a:bodyPr>
            <a:lstStyle/>
            <a:p>
              <a:pPr>
                <a:defRPr/>
              </a:pPr>
              <a:r>
                <a:rPr lang="de-DE" sz="1400" b="1">
                  <a:latin typeface="Arial"/>
                  <a:cs typeface="Arial"/>
                </a:rPr>
                <a:t>Falscher Zusammenhang</a:t>
              </a:r>
              <a:endParaRPr/>
            </a:p>
          </p:txBody>
        </p:sp>
        <p:grpSp>
          <p:nvGrpSpPr>
            <p:cNvPr id="12" name="Gruppieren 11"/>
            <p:cNvGrpSpPr/>
            <p:nvPr/>
          </p:nvGrpSpPr>
          <p:grpSpPr bwMode="auto">
            <a:xfrm>
              <a:off x="3928244" y="2234941"/>
              <a:ext cx="1299381" cy="584583"/>
              <a:chOff x="4839070" y="2389185"/>
              <a:chExt cx="1605681" cy="855369"/>
            </a:xfrm>
          </p:grpSpPr>
          <p:pic>
            <p:nvPicPr>
              <p:cNvPr id="13" name="Grafik 12" descr="Pfeil Gerade"/>
              <p:cNvPicPr>
                <a:picLocks noChangeAspect="1"/>
              </p:cNvPicPr>
              <p:nvPr/>
            </p:nvPicPr>
            <p:blipFill>
              <a:blip r:embed="rId6"/>
              <a:stretch/>
            </p:blipFill>
            <p:spPr bwMode="auto">
              <a:xfrm rot="11350669">
                <a:off x="5333862" y="2626179"/>
                <a:ext cx="882575" cy="419458"/>
              </a:xfrm>
              <a:prstGeom prst="rect">
                <a:avLst/>
              </a:prstGeom>
            </p:spPr>
          </p:pic>
          <p:pic>
            <p:nvPicPr>
              <p:cNvPr id="14" name="Grafik 13" descr="Laptop"/>
              <p:cNvPicPr>
                <a:picLocks noChangeAspect="1"/>
              </p:cNvPicPr>
              <p:nvPr/>
            </p:nvPicPr>
            <p:blipFill>
              <a:blip r:embed="rId7"/>
              <a:stretch/>
            </p:blipFill>
            <p:spPr bwMode="auto">
              <a:xfrm>
                <a:off x="5775151" y="2574954"/>
                <a:ext cx="669600" cy="669600"/>
              </a:xfrm>
              <a:prstGeom prst="rect">
                <a:avLst/>
              </a:prstGeom>
            </p:spPr>
          </p:pic>
          <p:pic>
            <p:nvPicPr>
              <p:cNvPr id="15" name="Grafik 14" descr="Bild"/>
              <p:cNvPicPr>
                <a:picLocks noChangeAspect="1"/>
              </p:cNvPicPr>
              <p:nvPr/>
            </p:nvPicPr>
            <p:blipFill>
              <a:blip r:embed="rId8"/>
              <a:stretch/>
            </p:blipFill>
            <p:spPr bwMode="auto">
              <a:xfrm>
                <a:off x="4839070" y="2389185"/>
                <a:ext cx="668865" cy="668865"/>
              </a:xfrm>
              <a:prstGeom prst="rect">
                <a:avLst/>
              </a:prstGeom>
            </p:spPr>
          </p:pic>
        </p:grpSp>
      </p:grpSp>
      <p:grpSp>
        <p:nvGrpSpPr>
          <p:cNvPr id="6" name="Gruppieren 5"/>
          <p:cNvGrpSpPr/>
          <p:nvPr/>
        </p:nvGrpSpPr>
        <p:grpSpPr bwMode="auto">
          <a:xfrm>
            <a:off x="5868144" y="1671638"/>
            <a:ext cx="2412256" cy="1224136"/>
            <a:chOff x="5868144" y="1671638"/>
            <a:chExt cx="2412256" cy="1224136"/>
          </a:xfrm>
        </p:grpSpPr>
        <p:sp>
          <p:nvSpPr>
            <p:cNvPr id="30" name="Rechteck 29"/>
            <p:cNvSpPr/>
            <p:nvPr/>
          </p:nvSpPr>
          <p:spPr bwMode="auto">
            <a:xfrm flipV="1">
              <a:off x="5868144" y="1671638"/>
              <a:ext cx="2412256" cy="1224136"/>
            </a:xfrm>
            <a:prstGeom prst="rect">
              <a:avLst/>
            </a:prstGeom>
            <a:solidFill>
              <a:schemeClr val="accent2"/>
            </a:solidFill>
            <a:ln w="9525" cap="flat" cmpd="sng" algn="ctr">
              <a:solidFill>
                <a:schemeClr val="accent2"/>
              </a:solid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31" name="Textfeld 30"/>
            <p:cNvSpPr txBox="1"/>
            <p:nvPr/>
          </p:nvSpPr>
          <p:spPr bwMode="auto">
            <a:xfrm>
              <a:off x="6156177" y="1738791"/>
              <a:ext cx="1836192" cy="480131"/>
            </a:xfrm>
            <a:prstGeom prst="rect">
              <a:avLst/>
            </a:prstGeom>
            <a:noFill/>
          </p:spPr>
          <p:txBody>
            <a:bodyPr wrap="square" rtlCol="0">
              <a:spAutoFit/>
            </a:bodyPr>
            <a:lstStyle/>
            <a:p>
              <a:pPr>
                <a:defRPr/>
              </a:pPr>
              <a:r>
                <a:rPr lang="de-DE" sz="1400" b="1">
                  <a:latin typeface="Arial"/>
                  <a:cs typeface="Arial"/>
                </a:rPr>
                <a:t>Unbelegte Behauptungen</a:t>
              </a:r>
              <a:endParaRPr/>
            </a:p>
          </p:txBody>
        </p:sp>
        <p:pic>
          <p:nvPicPr>
            <p:cNvPr id="16" name="Grafik 15" descr="Megafon"/>
            <p:cNvPicPr>
              <a:picLocks noChangeAspect="1"/>
            </p:cNvPicPr>
            <p:nvPr/>
          </p:nvPicPr>
          <p:blipFill>
            <a:blip r:embed="rId9"/>
            <a:stretch/>
          </p:blipFill>
          <p:spPr bwMode="auto">
            <a:xfrm>
              <a:off x="6294860" y="2248604"/>
              <a:ext cx="501452" cy="568324"/>
            </a:xfrm>
            <a:prstGeom prst="rect">
              <a:avLst/>
            </a:prstGeom>
          </p:spPr>
        </p:pic>
        <p:pic>
          <p:nvPicPr>
            <p:cNvPr id="17" name="Grafik 16" descr="Ohr"/>
            <p:cNvPicPr>
              <a:picLocks noChangeAspect="1"/>
            </p:cNvPicPr>
            <p:nvPr/>
          </p:nvPicPr>
          <p:blipFill>
            <a:blip r:embed="rId10"/>
            <a:stretch/>
          </p:blipFill>
          <p:spPr bwMode="auto">
            <a:xfrm>
              <a:off x="7229476" y="2238212"/>
              <a:ext cx="568324" cy="568324"/>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Grafik 2"/>
          <p:cNvPicPr>
            <a:picLocks noChangeAspect="1"/>
          </p:cNvPicPr>
          <p:nvPr/>
        </p:nvPicPr>
        <p:blipFill>
          <a:blip r:embed="rId3"/>
          <a:stretch/>
        </p:blipFill>
        <p:spPr bwMode="auto">
          <a:xfrm>
            <a:off x="0" y="2581"/>
            <a:ext cx="9144000" cy="5138338"/>
          </a:xfrm>
          <a:prstGeom prst="rect">
            <a:avLst/>
          </a:prstGeom>
        </p:spPr>
      </p:pic>
      <p:pic>
        <p:nvPicPr>
          <p:cNvPr id="4" name="Grafik 3"/>
          <p:cNvPicPr>
            <a:picLocks noChangeAspect="1"/>
          </p:cNvPicPr>
          <p:nvPr/>
        </p:nvPicPr>
        <p:blipFill>
          <a:blip r:embed="rId4"/>
          <a:stretch/>
        </p:blipFill>
        <p:spPr bwMode="auto">
          <a:xfrm>
            <a:off x="147566" y="4516438"/>
            <a:ext cx="503584" cy="503584"/>
          </a:xfrm>
          <a:prstGeom prst="rect">
            <a:avLst/>
          </a:prstGeom>
        </p:spPr>
      </p:pic>
      <p:sp>
        <p:nvSpPr>
          <p:cNvPr id="8" name="Untertitel 3"/>
          <p:cNvSpPr txBox="1"/>
          <p:nvPr/>
        </p:nvSpPr>
        <p:spPr bwMode="gray">
          <a:xfrm>
            <a:off x="869989" y="1991173"/>
            <a:ext cx="1377080" cy="503590"/>
          </a:xfrm>
          <a:prstGeom prst="rect">
            <a:avLst/>
          </a:prstGeom>
          <a:solidFill>
            <a:schemeClr val="bg1"/>
          </a:solidFill>
          <a:ln>
            <a:noFill/>
          </a:ln>
          <a:effectLst/>
        </p:spPr>
        <p:txBody>
          <a:bodyPr vert="horz" wrap="none" lIns="108000" tIns="36000" rIns="108000" bIns="36000" numCol="1" anchor="t" anchorCtr="0" compatLnSpc="1">
            <a:prstTxWarp prst="textNoShape">
              <a:avLst/>
            </a:prstTxWarp>
            <a:spAutoFit/>
          </a:bodyPr>
          <a:lstStyle>
            <a:lvl1pPr marL="133350" indent="-133350" algn="l">
              <a:spcBef>
                <a:spcPts val="0"/>
              </a:spcBef>
              <a:spcAft>
                <a:spcPts val="0"/>
              </a:spcAft>
              <a:buClr>
                <a:schemeClr val="tx2"/>
              </a:buClr>
              <a:buFont typeface="Wingdings"/>
              <a:buChar char="§"/>
              <a:defRPr sz="1400">
                <a:solidFill>
                  <a:schemeClr val="tx1"/>
                </a:solidFill>
                <a:latin typeface="Arial"/>
                <a:ea typeface="+mn-ea"/>
                <a:cs typeface="Arial"/>
              </a:defRPr>
            </a:lvl1pPr>
            <a:lvl2pPr marL="269875" indent="-130175" algn="l">
              <a:spcBef>
                <a:spcPts val="0"/>
              </a:spcBef>
              <a:spcAft>
                <a:spcPts val="0"/>
              </a:spcAft>
              <a:buClr>
                <a:schemeClr val="tx2"/>
              </a:buClr>
              <a:buFont typeface="Wingdings"/>
              <a:buChar char="§"/>
              <a:defRPr sz="1400">
                <a:solidFill>
                  <a:schemeClr val="tx1"/>
                </a:solidFill>
                <a:latin typeface="Arial"/>
                <a:ea typeface="+mn-ea"/>
                <a:cs typeface="Arial"/>
              </a:defRPr>
            </a:lvl2pPr>
            <a:lvl3pPr marL="396875" indent="-127000" algn="l">
              <a:spcBef>
                <a:spcPts val="0"/>
              </a:spcBef>
              <a:spcAft>
                <a:spcPts val="0"/>
              </a:spcAft>
              <a:buClr>
                <a:schemeClr val="tx2"/>
              </a:buClr>
              <a:buFont typeface="Wingdings"/>
              <a:buChar char="§"/>
              <a:defRPr sz="1400">
                <a:solidFill>
                  <a:schemeClr val="tx1"/>
                </a:solidFill>
                <a:latin typeface="Arial"/>
                <a:ea typeface="+mn-ea"/>
                <a:cs typeface="Arial"/>
              </a:defRPr>
            </a:lvl3pPr>
            <a:lvl4pPr marL="538163" indent="-147638" algn="l">
              <a:spcBef>
                <a:spcPts val="0"/>
              </a:spcBef>
              <a:spcAft>
                <a:spcPts val="0"/>
              </a:spcAft>
              <a:buClr>
                <a:schemeClr val="tx2"/>
              </a:buClr>
              <a:buFont typeface="Wingdings"/>
              <a:buChar char="§"/>
              <a:defRPr sz="1400">
                <a:solidFill>
                  <a:schemeClr val="tx1"/>
                </a:solidFill>
                <a:latin typeface="Arial"/>
                <a:ea typeface="+mn-ea"/>
                <a:cs typeface="Arial"/>
              </a:defRPr>
            </a:lvl4pPr>
            <a:lvl5pPr marL="673100" indent="-131763" algn="l">
              <a:spcBef>
                <a:spcPts val="0"/>
              </a:spcBef>
              <a:spcAft>
                <a:spcPts val="0"/>
              </a:spcAft>
              <a:buClr>
                <a:schemeClr val="tx2"/>
              </a:buClr>
              <a:buFont typeface="Wingdings"/>
              <a:buChar char="§"/>
              <a:defRPr sz="1400">
                <a:solidFill>
                  <a:schemeClr val="tx1"/>
                </a:solidFill>
                <a:latin typeface="Arial"/>
                <a:ea typeface="+mn-ea"/>
                <a:cs typeface="Arial"/>
              </a:defRPr>
            </a:lvl5pPr>
            <a:lvl6pPr marL="1175985" indent="-177747" algn="l">
              <a:spcBef>
                <a:spcPts val="0"/>
              </a:spcBef>
              <a:spcAft>
                <a:spcPts val="0"/>
              </a:spcAft>
              <a:buClr>
                <a:schemeClr val="tx2"/>
              </a:buClr>
              <a:buFont typeface="Wingdings"/>
              <a:buChar char="§"/>
              <a:defRPr sz="1400">
                <a:solidFill>
                  <a:schemeClr val="tx1"/>
                </a:solidFill>
                <a:latin typeface="+mn-lt"/>
                <a:ea typeface="+mn-ea"/>
              </a:defRPr>
            </a:lvl6pPr>
            <a:lvl7pPr marL="1633048" indent="-177747" algn="l">
              <a:spcBef>
                <a:spcPts val="0"/>
              </a:spcBef>
              <a:spcAft>
                <a:spcPts val="0"/>
              </a:spcAft>
              <a:buClr>
                <a:schemeClr val="tx2"/>
              </a:buClr>
              <a:buFont typeface="Wingdings"/>
              <a:buChar char="§"/>
              <a:defRPr sz="1400">
                <a:solidFill>
                  <a:schemeClr val="tx1"/>
                </a:solidFill>
                <a:latin typeface="+mn-lt"/>
                <a:ea typeface="+mn-ea"/>
              </a:defRPr>
            </a:lvl7pPr>
            <a:lvl8pPr marL="2090111" indent="-177747" algn="l">
              <a:spcBef>
                <a:spcPts val="0"/>
              </a:spcBef>
              <a:spcAft>
                <a:spcPts val="0"/>
              </a:spcAft>
              <a:buClr>
                <a:schemeClr val="tx2"/>
              </a:buClr>
              <a:buFont typeface="Wingdings"/>
              <a:buChar char="§"/>
              <a:defRPr sz="1400">
                <a:solidFill>
                  <a:schemeClr val="tx1"/>
                </a:solidFill>
                <a:latin typeface="+mn-lt"/>
                <a:ea typeface="+mn-ea"/>
              </a:defRPr>
            </a:lvl8pPr>
            <a:lvl9pPr marL="2547174" indent="-177747" algn="l">
              <a:spcBef>
                <a:spcPts val="0"/>
              </a:spcBef>
              <a:spcAft>
                <a:spcPts val="0"/>
              </a:spcAft>
              <a:buClr>
                <a:schemeClr val="tx2"/>
              </a:buClr>
              <a:buFont typeface="Wingdings"/>
              <a:buChar char="§"/>
              <a:defRPr sz="1400">
                <a:solidFill>
                  <a:schemeClr val="tx1"/>
                </a:solidFill>
                <a:latin typeface="+mn-lt"/>
                <a:ea typeface="+mn-ea"/>
              </a:defRPr>
            </a:lvl9pPr>
          </a:lstStyle>
          <a:p>
            <a:pPr marL="0" indent="0">
              <a:lnSpc>
                <a:spcPct val="100000"/>
              </a:lnSpc>
              <a:buNone/>
              <a:defRPr/>
            </a:pPr>
            <a:r>
              <a:rPr lang="de-DE" sz="2800" b="1">
                <a:solidFill>
                  <a:schemeClr val="tx2"/>
                </a:solidFill>
              </a:rPr>
              <a:t>Neuro-</a:t>
            </a:r>
            <a:endParaRPr/>
          </a:p>
        </p:txBody>
      </p:sp>
      <p:sp>
        <p:nvSpPr>
          <p:cNvPr id="9" name="Untertitel 3"/>
          <p:cNvSpPr txBox="1"/>
          <p:nvPr/>
        </p:nvSpPr>
        <p:spPr bwMode="gray">
          <a:xfrm>
            <a:off x="869989" y="2571750"/>
            <a:ext cx="2576127" cy="503590"/>
          </a:xfrm>
          <a:prstGeom prst="rect">
            <a:avLst/>
          </a:prstGeom>
          <a:solidFill>
            <a:schemeClr val="bg1"/>
          </a:solidFill>
          <a:ln>
            <a:noFill/>
          </a:ln>
          <a:effectLst/>
        </p:spPr>
        <p:txBody>
          <a:bodyPr vert="horz" wrap="none" lIns="108000" tIns="36000" rIns="108000" bIns="36000" numCol="1" anchor="t" anchorCtr="0" compatLnSpc="1">
            <a:prstTxWarp prst="textNoShape">
              <a:avLst/>
            </a:prstTxWarp>
            <a:spAutoFit/>
          </a:bodyPr>
          <a:lstStyle>
            <a:lvl1pPr marL="133350" indent="-133350" algn="l">
              <a:spcBef>
                <a:spcPts val="0"/>
              </a:spcBef>
              <a:spcAft>
                <a:spcPts val="0"/>
              </a:spcAft>
              <a:buClr>
                <a:schemeClr val="tx2"/>
              </a:buClr>
              <a:buFont typeface="Wingdings"/>
              <a:buChar char="§"/>
              <a:defRPr sz="1400">
                <a:solidFill>
                  <a:schemeClr val="tx1"/>
                </a:solidFill>
                <a:latin typeface="Arial"/>
                <a:ea typeface="+mn-ea"/>
                <a:cs typeface="Arial"/>
              </a:defRPr>
            </a:lvl1pPr>
            <a:lvl2pPr marL="269875" indent="-130175" algn="l">
              <a:spcBef>
                <a:spcPts val="0"/>
              </a:spcBef>
              <a:spcAft>
                <a:spcPts val="0"/>
              </a:spcAft>
              <a:buClr>
                <a:schemeClr val="tx2"/>
              </a:buClr>
              <a:buFont typeface="Wingdings"/>
              <a:buChar char="§"/>
              <a:defRPr sz="1400">
                <a:solidFill>
                  <a:schemeClr val="tx1"/>
                </a:solidFill>
                <a:latin typeface="Arial"/>
                <a:ea typeface="+mn-ea"/>
                <a:cs typeface="Arial"/>
              </a:defRPr>
            </a:lvl2pPr>
            <a:lvl3pPr marL="396875" indent="-127000" algn="l">
              <a:spcBef>
                <a:spcPts val="0"/>
              </a:spcBef>
              <a:spcAft>
                <a:spcPts val="0"/>
              </a:spcAft>
              <a:buClr>
                <a:schemeClr val="tx2"/>
              </a:buClr>
              <a:buFont typeface="Wingdings"/>
              <a:buChar char="§"/>
              <a:defRPr sz="1400">
                <a:solidFill>
                  <a:schemeClr val="tx1"/>
                </a:solidFill>
                <a:latin typeface="Arial"/>
                <a:ea typeface="+mn-ea"/>
                <a:cs typeface="Arial"/>
              </a:defRPr>
            </a:lvl3pPr>
            <a:lvl4pPr marL="538163" indent="-147638" algn="l">
              <a:spcBef>
                <a:spcPts val="0"/>
              </a:spcBef>
              <a:spcAft>
                <a:spcPts val="0"/>
              </a:spcAft>
              <a:buClr>
                <a:schemeClr val="tx2"/>
              </a:buClr>
              <a:buFont typeface="Wingdings"/>
              <a:buChar char="§"/>
              <a:defRPr sz="1400">
                <a:solidFill>
                  <a:schemeClr val="tx1"/>
                </a:solidFill>
                <a:latin typeface="Arial"/>
                <a:ea typeface="+mn-ea"/>
                <a:cs typeface="Arial"/>
              </a:defRPr>
            </a:lvl4pPr>
            <a:lvl5pPr marL="673100" indent="-131763" algn="l">
              <a:spcBef>
                <a:spcPts val="0"/>
              </a:spcBef>
              <a:spcAft>
                <a:spcPts val="0"/>
              </a:spcAft>
              <a:buClr>
                <a:schemeClr val="tx2"/>
              </a:buClr>
              <a:buFont typeface="Wingdings"/>
              <a:buChar char="§"/>
              <a:defRPr sz="1400">
                <a:solidFill>
                  <a:schemeClr val="tx1"/>
                </a:solidFill>
                <a:latin typeface="Arial"/>
                <a:ea typeface="+mn-ea"/>
                <a:cs typeface="Arial"/>
              </a:defRPr>
            </a:lvl5pPr>
            <a:lvl6pPr marL="1175985" indent="-177747" algn="l">
              <a:spcBef>
                <a:spcPts val="0"/>
              </a:spcBef>
              <a:spcAft>
                <a:spcPts val="0"/>
              </a:spcAft>
              <a:buClr>
                <a:schemeClr val="tx2"/>
              </a:buClr>
              <a:buFont typeface="Wingdings"/>
              <a:buChar char="§"/>
              <a:defRPr sz="1400">
                <a:solidFill>
                  <a:schemeClr val="tx1"/>
                </a:solidFill>
                <a:latin typeface="+mn-lt"/>
                <a:ea typeface="+mn-ea"/>
              </a:defRPr>
            </a:lvl6pPr>
            <a:lvl7pPr marL="1633048" indent="-177747" algn="l">
              <a:spcBef>
                <a:spcPts val="0"/>
              </a:spcBef>
              <a:spcAft>
                <a:spcPts val="0"/>
              </a:spcAft>
              <a:buClr>
                <a:schemeClr val="tx2"/>
              </a:buClr>
              <a:buFont typeface="Wingdings"/>
              <a:buChar char="§"/>
              <a:defRPr sz="1400">
                <a:solidFill>
                  <a:schemeClr val="tx1"/>
                </a:solidFill>
                <a:latin typeface="+mn-lt"/>
                <a:ea typeface="+mn-ea"/>
              </a:defRPr>
            </a:lvl7pPr>
            <a:lvl8pPr marL="2090111" indent="-177747" algn="l">
              <a:spcBef>
                <a:spcPts val="0"/>
              </a:spcBef>
              <a:spcAft>
                <a:spcPts val="0"/>
              </a:spcAft>
              <a:buClr>
                <a:schemeClr val="tx2"/>
              </a:buClr>
              <a:buFont typeface="Wingdings"/>
              <a:buChar char="§"/>
              <a:defRPr sz="1400">
                <a:solidFill>
                  <a:schemeClr val="tx1"/>
                </a:solidFill>
                <a:latin typeface="+mn-lt"/>
                <a:ea typeface="+mn-ea"/>
              </a:defRPr>
            </a:lvl8pPr>
            <a:lvl9pPr marL="2547174" indent="-177747" algn="l">
              <a:spcBef>
                <a:spcPts val="0"/>
              </a:spcBef>
              <a:spcAft>
                <a:spcPts val="0"/>
              </a:spcAft>
              <a:buClr>
                <a:schemeClr val="tx2"/>
              </a:buClr>
              <a:buFont typeface="Wingdings"/>
              <a:buChar char="§"/>
              <a:defRPr sz="1400">
                <a:solidFill>
                  <a:schemeClr val="tx1"/>
                </a:solidFill>
                <a:latin typeface="+mn-lt"/>
                <a:ea typeface="+mn-ea"/>
              </a:defRPr>
            </a:lvl9pPr>
          </a:lstStyle>
          <a:p>
            <a:pPr marL="0" indent="0">
              <a:lnSpc>
                <a:spcPct val="100000"/>
              </a:lnSpc>
              <a:buNone/>
              <a:defRPr/>
            </a:pPr>
            <a:r>
              <a:rPr lang="de-DE" sz="2800" b="1">
                <a:solidFill>
                  <a:schemeClr val="tx2"/>
                </a:solidFill>
              </a:rPr>
              <a:t>Enhancement</a:t>
            </a:r>
            <a:endParaRPr/>
          </a:p>
        </p:txBody>
      </p:sp>
      <p:sp>
        <p:nvSpPr>
          <p:cNvPr id="11" name="Rechteck 10"/>
          <p:cNvSpPr/>
          <p:nvPr/>
        </p:nvSpPr>
        <p:spPr bwMode="auto">
          <a:xfrm>
            <a:off x="0" y="0"/>
            <a:ext cx="9144000" cy="170881"/>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10" name="Rechteck 9"/>
          <p:cNvSpPr/>
          <p:nvPr/>
        </p:nvSpPr>
        <p:spPr bwMode="auto">
          <a:xfrm rot="16199998">
            <a:off x="7224915" y="1940389"/>
            <a:ext cx="3667161" cy="177356"/>
          </a:xfrm>
          <a:prstGeom prst="rect">
            <a:avLst/>
          </a:prstGeom>
        </p:spPr>
        <p:txBody>
          <a:bodyPr wrap="square">
            <a:spAutoFit/>
          </a:bodyPr>
          <a:lstStyle/>
          <a:p>
            <a:pPr algn="r">
              <a:defRPr/>
            </a:pPr>
            <a:r>
              <a:rPr lang="de-DE" sz="600">
                <a:solidFill>
                  <a:schemeClr val="bg1"/>
                </a:solidFill>
                <a:latin typeface="Arial"/>
                <a:cs typeface="Arial"/>
              </a:rPr>
              <a:t>Foto: unsplash.com</a:t>
            </a:r>
            <a:endParaRPr>
              <a:latin typeface="Arial"/>
              <a:cs typeface="Arial"/>
            </a:endParaRPr>
          </a:p>
        </p:txBody>
      </p:sp>
      <p:sp>
        <p:nvSpPr>
          <p:cNvPr id="2" name="Textplatzhalter 4">
            <a:extLst>
              <a:ext uri="{FF2B5EF4-FFF2-40B4-BE49-F238E27FC236}">
                <a16:creationId xmlns:a16="http://schemas.microsoft.com/office/drawing/2014/main" id="{40AF2D6D-12FB-ED25-46F4-11C2C31F8E4D}"/>
              </a:ext>
            </a:extLst>
          </p:cNvPr>
          <p:cNvSpPr>
            <a:spLocks noGrp="1" noChangeAspect="1"/>
          </p:cNvSpPr>
          <p:nvPr/>
        </p:nvSpPr>
        <p:spPr bwMode="gray">
          <a:xfrm>
            <a:off x="7524000" y="4606335"/>
            <a:ext cx="1620000" cy="548906"/>
          </a:xfrm>
          <a:prstGeom prst="rect">
            <a:avLst/>
          </a:prstGeom>
          <a:blipFill>
            <a:blip r:embed="rId5"/>
            <a:stretch>
              <a:fillRect/>
            </a:stretch>
          </a:blipFill>
          <a:ln>
            <a:noFill/>
          </a:ln>
          <a:effectLst/>
          <a:extLst>
            <a:ext uri="{909E8E84-426E-40dd-AFC4-6F175D3DCCD1}">
              <a14:hiddenFill xmlns:a14="http://schemas.microsoft.com/office/drawing/2010/main" xmlns="" xmlns:lc="http://schemas.openxmlformats.org/drawingml/2006/lockedCanvas">
                <a:solidFill>
                  <a:schemeClr val="accent1"/>
                </a:solidFill>
              </a14:hiddenFill>
            </a:ext>
            <a:ext uri="{91240B29-F687-4f45-9708-019B960494DF}">
              <a14:hiddenLine xmlns:a14="http://schemas.microsoft.com/office/drawing/2010/main" xmlns="" xmlns:lc="http://schemas.openxmlformats.org/drawingml/2006/lockedCanvas" w="9525">
                <a:solidFill>
                  <a:schemeClr val="tx1"/>
                </a:solidFill>
                <a:miter lim="800000"/>
                <a:headEnd/>
                <a:tailEnd/>
              </a14:hiddenLine>
            </a:ext>
            <a:ext uri="{AF507438-7753-43e0-B8FC-AC1667EBCBE1}">
              <a14:hiddenEffects xmlns:a14="http://schemas.microsoft.com/office/drawing/2010/main" xmlns="" xmlns:lc="http://schemas.openxmlformats.org/drawingml/2006/lockedCanva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xmlns:lc="http://schemas.openxmlformats.org/drawingml/2006/lockedCanvas" val="1"/>
            </a:ext>
          </a:extLst>
        </p:spPr>
        <p:txBody>
          <a:bodyPr vert="horz" wrap="square" lIns="0" tIns="18000" rIns="0" bIns="0" numCol="1" anchor="t" anchorCtr="0" compatLnSpc="1">
            <a:prstTxWarp prst="textNoShape">
              <a:avLst/>
            </a:prstTxWarp>
          </a:bodyPr>
          <a:lstStyle>
            <a:lvl1pPr marL="0" indent="0" algn="l" rtl="0" eaLnBrk="1" fontAlgn="base" hangingPunct="1">
              <a:spcBef>
                <a:spcPct val="0"/>
              </a:spcBef>
              <a:spcAft>
                <a:spcPts val="0"/>
              </a:spcAft>
              <a:buClr>
                <a:schemeClr val="tx2"/>
              </a:buClr>
              <a:buFont typeface="Wingdings" panose="05000000000000000000" pitchFamily="2" charset="2"/>
              <a:buNone/>
              <a:defRPr sz="400">
                <a:solidFill>
                  <a:schemeClr val="bg1"/>
                </a:solidFill>
                <a:latin typeface="Arial" panose="020B0604020202020204" pitchFamily="34" charset="0"/>
                <a:ea typeface="+mn-ea"/>
                <a:cs typeface="Arial" panose="020B0604020202020204" pitchFamily="34" charset="0"/>
              </a:defRPr>
            </a:lvl1pPr>
            <a:lvl2pPr marL="269875" indent="-130175"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2pPr>
            <a:lvl3pPr marL="396875" indent="-127000"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3pPr>
            <a:lvl4pPr marL="538163" indent="-147638"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4pPr>
            <a:lvl5pPr marL="673100" indent="-131763"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5pPr>
            <a:lvl6pPr marL="1175985"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6pPr>
            <a:lvl7pPr marL="1633048"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7pPr>
            <a:lvl8pPr marL="2090111"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8pPr>
            <a:lvl9pPr marL="2547174"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9pPr>
          </a:lstStyle>
          <a:p>
            <a:endParaRPr lang="de-D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2" name="Grafik 11"/>
          <p:cNvPicPr>
            <a:picLocks noChangeAspect="1"/>
          </p:cNvPicPr>
          <p:nvPr/>
        </p:nvPicPr>
        <p:blipFill>
          <a:blip r:embed="rId3"/>
          <a:stretch/>
        </p:blipFill>
        <p:spPr bwMode="auto">
          <a:xfrm>
            <a:off x="0" y="0"/>
            <a:ext cx="9144000" cy="5143500"/>
          </a:xfrm>
          <a:prstGeom prst="rect">
            <a:avLst/>
          </a:prstGeom>
        </p:spPr>
      </p:pic>
      <p:pic>
        <p:nvPicPr>
          <p:cNvPr id="7" name="Grafik 6"/>
          <p:cNvPicPr>
            <a:picLocks noChangeAspect="1"/>
          </p:cNvPicPr>
          <p:nvPr/>
        </p:nvPicPr>
        <p:blipFill>
          <a:blip r:embed="rId4"/>
          <a:stretch/>
        </p:blipFill>
        <p:spPr bwMode="auto">
          <a:xfrm>
            <a:off x="147566" y="4516438"/>
            <a:ext cx="503584" cy="503584"/>
          </a:xfrm>
          <a:prstGeom prst="rect">
            <a:avLst/>
          </a:prstGeom>
        </p:spPr>
      </p:pic>
      <p:sp>
        <p:nvSpPr>
          <p:cNvPr id="3" name="Rechteck 2"/>
          <p:cNvSpPr/>
          <p:nvPr/>
        </p:nvSpPr>
        <p:spPr bwMode="auto">
          <a:xfrm>
            <a:off x="323527" y="339502"/>
            <a:ext cx="3888433" cy="3456384"/>
          </a:xfrm>
          <a:prstGeom prst="rect">
            <a:avLst/>
          </a:prstGeom>
          <a:noFill/>
          <a:ln w="635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a:lnSpc>
                <a:spcPct val="90000"/>
              </a:lnSpc>
              <a:spcBef>
                <a:spcPts val="0"/>
              </a:spcBef>
              <a:spcAft>
                <a:spcPts val="600"/>
              </a:spcAft>
              <a:buClr>
                <a:srgbClr val="4A5E74"/>
              </a:buClr>
              <a:buSzTx/>
              <a:buFont typeface="Wingdings"/>
              <a:buNone/>
              <a:defRPr/>
            </a:pPr>
            <a:r>
              <a:rPr lang="de-DE" sz="1600" b="1" i="0" u="none" strike="noStrike" cap="none">
                <a:ln>
                  <a:noFill/>
                </a:ln>
                <a:solidFill>
                  <a:srgbClr val="000000"/>
                </a:solidFill>
                <a:latin typeface="Arial"/>
                <a:ea typeface="ヒラギノ角ゴ Pro W3"/>
              </a:rPr>
              <a:t>Leichter Lernen – dank Neuro-Enhancement?</a:t>
            </a:r>
            <a:endParaRPr/>
          </a:p>
          <a:p>
            <a:pPr marL="0" marR="0" indent="0" algn="l" defTabSz="914400">
              <a:lnSpc>
                <a:spcPct val="100000"/>
              </a:lnSpc>
              <a:spcBef>
                <a:spcPts val="0"/>
              </a:spcBef>
              <a:spcAft>
                <a:spcPts val="600"/>
              </a:spcAft>
              <a:buClr>
                <a:srgbClr val="4A5E74"/>
              </a:buClr>
              <a:buSzTx/>
              <a:buFont typeface="Wingdings"/>
              <a:buNone/>
              <a:defRPr/>
            </a:pPr>
            <a:r>
              <a:rPr lang="de-DE" sz="1500" b="0" i="0" u="none" strike="noStrike" cap="none">
                <a:ln>
                  <a:noFill/>
                </a:ln>
                <a:solidFill>
                  <a:srgbClr val="000000"/>
                </a:solidFill>
                <a:latin typeface="Arial"/>
                <a:ea typeface="ヒラギノ角ゴ Pro W3"/>
              </a:rPr>
              <a:t>Es gibt eine Möglichkeit, sein Gehirn zu Höchstleistungen zu bringen: Neuro-Enhancement mit Lernpillen. Dies ist </a:t>
            </a:r>
            <a:r>
              <a:rPr lang="de-DE" sz="1500">
                <a:solidFill>
                  <a:srgbClr val="000000"/>
                </a:solidFill>
                <a:latin typeface="Arial"/>
              </a:rPr>
              <a:t>  </a:t>
            </a:r>
            <a:r>
              <a:rPr lang="de-DE" sz="1500" b="0" i="0" u="none" strike="noStrike" cap="none">
                <a:ln>
                  <a:noFill/>
                </a:ln>
                <a:solidFill>
                  <a:srgbClr val="000000"/>
                </a:solidFill>
                <a:latin typeface="Arial"/>
                <a:ea typeface="ヒラギノ角ゴ Pro W3"/>
              </a:rPr>
              <a:t>besonders reizvoll für alle, denen eine wichtige Prüfung bevorsteht.</a:t>
            </a:r>
            <a:endParaRPr/>
          </a:p>
          <a:p>
            <a:pPr marL="0" marR="0" indent="0" algn="l" defTabSz="914400">
              <a:lnSpc>
                <a:spcPct val="100000"/>
              </a:lnSpc>
              <a:spcBef>
                <a:spcPts val="0"/>
              </a:spcBef>
              <a:spcAft>
                <a:spcPts val="600"/>
              </a:spcAft>
              <a:buClr>
                <a:srgbClr val="4A5E74"/>
              </a:buClr>
              <a:buSzTx/>
              <a:buFont typeface="Wingdings"/>
              <a:buNone/>
              <a:defRPr/>
            </a:pPr>
            <a:r>
              <a:rPr lang="de-DE" sz="1500" b="0" i="0" u="none" strike="noStrike" cap="none">
                <a:ln>
                  <a:noFill/>
                </a:ln>
                <a:solidFill>
                  <a:srgbClr val="000000"/>
                </a:solidFill>
                <a:latin typeface="Arial"/>
                <a:ea typeface="ヒラギノ角ゴ Pro W3"/>
              </a:rPr>
              <a:t>Die Erfahrungen mit diesen Lernpillen sind durchweg positiv: Menschen konzentrieren sich viel besser und können sehr gut lernen. Durch die Wirkung der Pillen werden Bestleistungen bei Prüfungen erzielt. Man ist zum gewünschten Zeitpunkt hochkonzentriert. </a:t>
            </a:r>
            <a:endParaRPr/>
          </a:p>
          <a:p>
            <a:pPr marL="0" marR="0" indent="0" algn="l" defTabSz="914400">
              <a:lnSpc>
                <a:spcPct val="90000"/>
              </a:lnSpc>
              <a:spcBef>
                <a:spcPts val="0"/>
              </a:spcBef>
              <a:spcAft>
                <a:spcPts val="600"/>
              </a:spcAft>
              <a:buClr>
                <a:srgbClr val="4A5E74"/>
              </a:buClr>
              <a:buSzTx/>
              <a:buFont typeface="Wingdings"/>
              <a:buNone/>
              <a:defRPr/>
            </a:pPr>
            <a:endParaRPr lang="de-DE" sz="1200" b="0" i="0" u="none" strike="noStrike" cap="none">
              <a:ln>
                <a:noFill/>
              </a:ln>
              <a:solidFill>
                <a:srgbClr val="000000"/>
              </a:solidFill>
              <a:latin typeface="Arial"/>
              <a:ea typeface="ヒラギノ角ゴ Pro W3"/>
            </a:endParaRPr>
          </a:p>
          <a:p>
            <a:pPr marL="0" marR="0" indent="0" algn="l" defTabSz="914400">
              <a:lnSpc>
                <a:spcPct val="90000"/>
              </a:lnSpc>
              <a:spcBef>
                <a:spcPts val="0"/>
              </a:spcBef>
              <a:spcAft>
                <a:spcPts val="600"/>
              </a:spcAft>
              <a:buClr>
                <a:srgbClr val="4A5E74"/>
              </a:buClr>
              <a:buSzTx/>
              <a:buFont typeface="Wingdings"/>
              <a:buNone/>
              <a:defRPr/>
            </a:pPr>
            <a:endParaRPr lang="de-DE" sz="1200" b="0" i="0" u="none" strike="noStrike" cap="none">
              <a:ln>
                <a:noFill/>
              </a:ln>
              <a:solidFill>
                <a:srgbClr val="000000"/>
              </a:solidFill>
              <a:latin typeface="Arial"/>
              <a:ea typeface="ヒラギノ角ゴ Pro W3"/>
            </a:endParaRPr>
          </a:p>
        </p:txBody>
      </p:sp>
      <p:sp>
        <p:nvSpPr>
          <p:cNvPr id="4" name="Rechteck 3"/>
          <p:cNvSpPr/>
          <p:nvPr/>
        </p:nvSpPr>
        <p:spPr bwMode="auto">
          <a:xfrm>
            <a:off x="4737779" y="339502"/>
            <a:ext cx="4140000" cy="3456384"/>
          </a:xfrm>
          <a:prstGeom prst="rect">
            <a:avLst/>
          </a:prstGeom>
          <a:noFill/>
          <a:ln w="635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a:lnSpc>
                <a:spcPct val="90000"/>
              </a:lnSpc>
              <a:spcBef>
                <a:spcPts val="0"/>
              </a:spcBef>
              <a:spcAft>
                <a:spcPts val="600"/>
              </a:spcAft>
              <a:buClr>
                <a:srgbClr val="4A5E74"/>
              </a:buClr>
              <a:buSzTx/>
              <a:buFont typeface="Wingdings"/>
              <a:buNone/>
              <a:defRPr/>
            </a:pPr>
            <a:r>
              <a:rPr lang="de-DE" sz="1600" b="1" i="0" u="none" strike="noStrike" cap="none">
                <a:ln>
                  <a:noFill/>
                </a:ln>
                <a:solidFill>
                  <a:srgbClr val="000000"/>
                </a:solidFill>
                <a:latin typeface="Arial"/>
                <a:ea typeface="ヒラギノ角ゴ Pro W3"/>
              </a:rPr>
              <a:t>Leichter Lernen – dank Neuro-Enhancement?</a:t>
            </a:r>
            <a:endParaRPr/>
          </a:p>
          <a:p>
            <a:pPr marL="0" marR="0" indent="0" algn="l" defTabSz="914400">
              <a:lnSpc>
                <a:spcPct val="100000"/>
              </a:lnSpc>
              <a:spcBef>
                <a:spcPts val="0"/>
              </a:spcBef>
              <a:spcAft>
                <a:spcPts val="600"/>
              </a:spcAft>
              <a:buClr>
                <a:srgbClr val="4A5E74"/>
              </a:buClr>
              <a:buSzTx/>
              <a:buFont typeface="Wingdings"/>
              <a:buNone/>
              <a:defRPr/>
            </a:pPr>
            <a:r>
              <a:rPr lang="de-DE" sz="1500" b="0" i="0" u="none" strike="noStrike" cap="none">
                <a:ln>
                  <a:noFill/>
                </a:ln>
                <a:solidFill>
                  <a:srgbClr val="000000"/>
                </a:solidFill>
                <a:latin typeface="Arial"/>
                <a:ea typeface="ヒラギノ角ゴ Pro W3"/>
              </a:rPr>
              <a:t>Ein beunruhigender Trend breitet sich aus: Immer mehr Menschen greifen zu Medikamenten, um ihre geistige Leistungs-fähigkeit zu erhöhen. </a:t>
            </a:r>
            <a:endParaRPr/>
          </a:p>
          <a:p>
            <a:pPr marL="0" marR="0" indent="0" algn="l" defTabSz="914400">
              <a:lnSpc>
                <a:spcPct val="100000"/>
              </a:lnSpc>
              <a:spcBef>
                <a:spcPts val="0"/>
              </a:spcBef>
              <a:spcAft>
                <a:spcPts val="600"/>
              </a:spcAft>
              <a:buClr>
                <a:srgbClr val="4A5E74"/>
              </a:buClr>
              <a:buSzTx/>
              <a:buFont typeface="Wingdings"/>
              <a:buNone/>
              <a:defRPr/>
            </a:pPr>
            <a:r>
              <a:rPr lang="de-DE" sz="1500" b="0" i="0" u="none" strike="noStrike" cap="none">
                <a:ln>
                  <a:noFill/>
                </a:ln>
                <a:solidFill>
                  <a:srgbClr val="000000"/>
                </a:solidFill>
                <a:latin typeface="Arial"/>
                <a:ea typeface="ヒラギノ角ゴ Pro W3"/>
              </a:rPr>
              <a:t>Hier ist jedoch Vorsicht geboten. Das soge-nannte „Neuro-Enhancement“ kann     gefährliche Nebenwirkungen haben. Die Medikamente sind eigentlich für Menschen gedacht, die aufgrund einer Krankheit Konzentrationsschwierigkeiten haben. </a:t>
            </a:r>
            <a:endParaRPr/>
          </a:p>
          <a:p>
            <a:pPr marL="0" marR="0" indent="0" algn="l" defTabSz="914400">
              <a:lnSpc>
                <a:spcPct val="100000"/>
              </a:lnSpc>
              <a:spcBef>
                <a:spcPts val="0"/>
              </a:spcBef>
              <a:spcAft>
                <a:spcPts val="600"/>
              </a:spcAft>
              <a:buClr>
                <a:srgbClr val="4A5E74"/>
              </a:buClr>
              <a:buSzTx/>
              <a:buFont typeface="Wingdings"/>
              <a:buNone/>
              <a:defRPr/>
            </a:pPr>
            <a:r>
              <a:rPr lang="de-DE" sz="1500" b="0" i="0" u="none" strike="noStrike" cap="none">
                <a:ln>
                  <a:noFill/>
                </a:ln>
                <a:solidFill>
                  <a:srgbClr val="000000"/>
                </a:solidFill>
                <a:latin typeface="Arial"/>
                <a:ea typeface="ヒラギノ角ゴ Pro W3"/>
              </a:rPr>
              <a:t>Dabei ist ein besserer Weg zu nachhaltigem Lernerfolg recht naheliegend: Wichtig sind      vor allem eine gute Zeitplanung beim Lernen sowie ausreichend Schlaf und Bewegung.</a:t>
            </a:r>
            <a:endParaRPr/>
          </a:p>
        </p:txBody>
      </p:sp>
      <p:sp>
        <p:nvSpPr>
          <p:cNvPr id="5" name="Rechteck 4"/>
          <p:cNvSpPr/>
          <p:nvPr/>
        </p:nvSpPr>
        <p:spPr bwMode="auto">
          <a:xfrm>
            <a:off x="323525" y="3547146"/>
            <a:ext cx="4075589" cy="695000"/>
          </a:xfrm>
          <a:prstGeom prst="rect">
            <a:avLst/>
          </a:prstGeom>
          <a:solidFill>
            <a:schemeClr val="accent2"/>
          </a:solidFill>
          <a:ln w="635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rgbClr val="000000"/>
                </a:solidFill>
                <a:latin typeface="Arial"/>
                <a:ea typeface="ヒラギノ角ゴ Pro W3"/>
              </a:rPr>
              <a:t>von Max Hoffmann, Marketingchef von </a:t>
            </a:r>
            <a:endParaRPr/>
          </a:p>
          <a:p>
            <a:pPr marL="0" marR="0" indent="0" algn="l"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rgbClr val="000000"/>
                </a:solidFill>
                <a:latin typeface="Arial"/>
                <a:ea typeface="ヒラギノ角ゴ Pro W3"/>
              </a:rPr>
              <a:t>„Super Brain“, dem Marktführer für Lernpillen </a:t>
            </a:r>
            <a:endParaRPr/>
          </a:p>
          <a:p>
            <a:pPr marL="0" marR="0" indent="0" algn="l" defTabSz="914400">
              <a:lnSpc>
                <a:spcPct val="150000"/>
              </a:lnSpc>
              <a:spcBef>
                <a:spcPts val="0"/>
              </a:spcBef>
              <a:spcAft>
                <a:spcPts val="0"/>
              </a:spcAft>
              <a:buClr>
                <a:srgbClr val="4A5E74"/>
              </a:buClr>
              <a:buSzTx/>
              <a:buFont typeface="Wingdings"/>
              <a:buNone/>
              <a:defRPr/>
            </a:pPr>
            <a:r>
              <a:rPr lang="de-DE" sz="1400" b="1" i="0" u="none" strike="noStrike" cap="none">
                <a:ln>
                  <a:noFill/>
                </a:ln>
                <a:solidFill>
                  <a:srgbClr val="000000"/>
                </a:solidFill>
                <a:latin typeface="Arial"/>
                <a:ea typeface="ヒラギノ角ゴ Pro W3"/>
              </a:rPr>
              <a:t>www.super-brain.de</a:t>
            </a:r>
            <a:endParaRPr/>
          </a:p>
        </p:txBody>
      </p:sp>
      <p:sp>
        <p:nvSpPr>
          <p:cNvPr id="6" name="Rechteck 5"/>
          <p:cNvSpPr/>
          <p:nvPr/>
        </p:nvSpPr>
        <p:spPr bwMode="auto">
          <a:xfrm>
            <a:off x="4737778" y="4325022"/>
            <a:ext cx="4140000" cy="695000"/>
          </a:xfrm>
          <a:prstGeom prst="rect">
            <a:avLst/>
          </a:prstGeom>
          <a:solidFill>
            <a:schemeClr val="accent2"/>
          </a:solidFill>
          <a:ln w="6350"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rgbClr val="000000"/>
                </a:solidFill>
                <a:latin typeface="Arial"/>
                <a:ea typeface="ヒラギノ角ゴ Pro W3"/>
              </a:rPr>
              <a:t>von Prof. Dr. Michael Schmidt, Neurologe an der Charité Berlin</a:t>
            </a:r>
            <a:endParaRPr/>
          </a:p>
          <a:p>
            <a:pPr marL="0" marR="0" indent="0" algn="l" defTabSz="914400">
              <a:lnSpc>
                <a:spcPct val="150000"/>
              </a:lnSpc>
              <a:spcBef>
                <a:spcPts val="0"/>
              </a:spcBef>
              <a:spcAft>
                <a:spcPts val="0"/>
              </a:spcAft>
              <a:buClr>
                <a:srgbClr val="4A5E74"/>
              </a:buClr>
              <a:buSzTx/>
              <a:buFont typeface="Wingdings"/>
              <a:buNone/>
              <a:defRPr/>
            </a:pPr>
            <a:r>
              <a:rPr lang="de-DE" sz="1400" b="1" i="0" u="none" strike="noStrike" cap="none">
                <a:ln>
                  <a:noFill/>
                </a:ln>
                <a:solidFill>
                  <a:srgbClr val="000000"/>
                </a:solidFill>
                <a:latin typeface="Arial"/>
                <a:ea typeface="ヒラギノ角ゴ Pro W3"/>
              </a:rPr>
              <a:t>www.neurologie-journal.de</a:t>
            </a:r>
            <a:endParaRPr/>
          </a:p>
        </p:txBody>
      </p:sp>
      <p:sp>
        <p:nvSpPr>
          <p:cNvPr id="11" name="Rechteck 10"/>
          <p:cNvSpPr/>
          <p:nvPr/>
        </p:nvSpPr>
        <p:spPr bwMode="auto">
          <a:xfrm>
            <a:off x="0" y="0"/>
            <a:ext cx="9144000" cy="170881"/>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13" name="Rechteck 12"/>
          <p:cNvSpPr/>
          <p:nvPr/>
        </p:nvSpPr>
        <p:spPr bwMode="auto">
          <a:xfrm rot="16199998">
            <a:off x="7214986" y="1915784"/>
            <a:ext cx="3667161" cy="177356"/>
          </a:xfrm>
          <a:prstGeom prst="rect">
            <a:avLst/>
          </a:prstGeom>
        </p:spPr>
        <p:txBody>
          <a:bodyPr wrap="square">
            <a:spAutoFit/>
          </a:bodyPr>
          <a:lstStyle/>
          <a:p>
            <a:pPr algn="r">
              <a:defRPr/>
            </a:pPr>
            <a:r>
              <a:rPr lang="de-DE" sz="600">
                <a:latin typeface="Arial"/>
                <a:cs typeface="Arial"/>
              </a:rPr>
              <a:t>Foto: unsplash.com</a:t>
            </a:r>
            <a:endParaRPr>
              <a:latin typeface="Arial"/>
              <a:cs typeface="Arial"/>
            </a:endParaRPr>
          </a:p>
        </p:txBody>
      </p:sp>
      <p:sp>
        <p:nvSpPr>
          <p:cNvPr id="2" name="Textplatzhalter 4">
            <a:extLst>
              <a:ext uri="{FF2B5EF4-FFF2-40B4-BE49-F238E27FC236}">
                <a16:creationId xmlns:a16="http://schemas.microsoft.com/office/drawing/2014/main" id="{360CEEDB-35E2-A38A-B064-F1FA2FA388A3}"/>
              </a:ext>
            </a:extLst>
          </p:cNvPr>
          <p:cNvSpPr>
            <a:spLocks noGrp="1" noChangeAspect="1"/>
          </p:cNvSpPr>
          <p:nvPr/>
        </p:nvSpPr>
        <p:spPr bwMode="gray">
          <a:xfrm>
            <a:off x="7524000" y="4606335"/>
            <a:ext cx="1620000" cy="548906"/>
          </a:xfrm>
          <a:prstGeom prst="rect">
            <a:avLst/>
          </a:prstGeom>
          <a:blipFill>
            <a:blip r:embed="rId5"/>
            <a:stretch>
              <a:fillRect/>
            </a:stretch>
          </a:blipFill>
          <a:ln>
            <a:noFill/>
          </a:ln>
          <a:effectLst/>
          <a:extLst>
            <a:ext uri="{909E8E84-426E-40dd-AFC4-6F175D3DCCD1}">
              <a14:hiddenFill xmlns:a14="http://schemas.microsoft.com/office/drawing/2010/main" xmlns="" xmlns:lc="http://schemas.openxmlformats.org/drawingml/2006/lockedCanvas">
                <a:solidFill>
                  <a:schemeClr val="accent1"/>
                </a:solidFill>
              </a14:hiddenFill>
            </a:ext>
            <a:ext uri="{91240B29-F687-4f45-9708-019B960494DF}">
              <a14:hiddenLine xmlns:a14="http://schemas.microsoft.com/office/drawing/2010/main" xmlns="" xmlns:lc="http://schemas.openxmlformats.org/drawingml/2006/lockedCanvas" w="9525">
                <a:solidFill>
                  <a:schemeClr val="tx1"/>
                </a:solidFill>
                <a:miter lim="800000"/>
                <a:headEnd/>
                <a:tailEnd/>
              </a14:hiddenLine>
            </a:ext>
            <a:ext uri="{AF507438-7753-43e0-B8FC-AC1667EBCBE1}">
              <a14:hiddenEffects xmlns:a14="http://schemas.microsoft.com/office/drawing/2010/main" xmlns="" xmlns:lc="http://schemas.openxmlformats.org/drawingml/2006/lockedCanva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xmlns:lc="http://schemas.openxmlformats.org/drawingml/2006/lockedCanvas" val="1"/>
            </a:ext>
          </a:extLst>
        </p:spPr>
        <p:txBody>
          <a:bodyPr vert="horz" wrap="square" lIns="0" tIns="18000" rIns="0" bIns="0" numCol="1" anchor="t" anchorCtr="0" compatLnSpc="1">
            <a:prstTxWarp prst="textNoShape">
              <a:avLst/>
            </a:prstTxWarp>
          </a:bodyPr>
          <a:lstStyle>
            <a:lvl1pPr marL="0" indent="0" algn="l" rtl="0" eaLnBrk="1" fontAlgn="base" hangingPunct="1">
              <a:spcBef>
                <a:spcPct val="0"/>
              </a:spcBef>
              <a:spcAft>
                <a:spcPts val="0"/>
              </a:spcAft>
              <a:buClr>
                <a:schemeClr val="tx2"/>
              </a:buClr>
              <a:buFont typeface="Wingdings" panose="05000000000000000000" pitchFamily="2" charset="2"/>
              <a:buNone/>
              <a:defRPr sz="400">
                <a:solidFill>
                  <a:schemeClr val="bg1"/>
                </a:solidFill>
                <a:latin typeface="Arial" panose="020B0604020202020204" pitchFamily="34" charset="0"/>
                <a:ea typeface="+mn-ea"/>
                <a:cs typeface="Arial" panose="020B0604020202020204" pitchFamily="34" charset="0"/>
              </a:defRPr>
            </a:lvl1pPr>
            <a:lvl2pPr marL="269875" indent="-130175"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2pPr>
            <a:lvl3pPr marL="396875" indent="-127000"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3pPr>
            <a:lvl4pPr marL="538163" indent="-147638"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4pPr>
            <a:lvl5pPr marL="673100" indent="-131763"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5pPr>
            <a:lvl6pPr marL="1175985"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6pPr>
            <a:lvl7pPr marL="1633048"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7pPr>
            <a:lvl8pPr marL="2090111"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8pPr>
            <a:lvl9pPr marL="2547174"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9pPr>
          </a:lstStyle>
          <a:p>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xit" presetSubtype="0" fill="hold" nodeType="withEffect">
                                  <p:stCondLst>
                                    <p:cond delay="0"/>
                                  </p:stCondLst>
                                  <p:childTnLst>
                                    <p:animEffect transition="out" filter="fade">
                                      <p:cBhvr>
                                        <p:cTn id="20" dur="500"/>
                                        <p:tgtEl>
                                          <p:spTgt spid="7"/>
                                        </p:tgtEl>
                                      </p:cBhvr>
                                    </p:animEffect>
                                    <p:set>
                                      <p:cBhvr>
                                        <p:cTn id="21"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544544" y="726128"/>
            <a:ext cx="8131912" cy="900000"/>
          </a:xfrm>
        </p:spPr>
        <p:txBody>
          <a:bodyPr/>
          <a:lstStyle/>
          <a:p>
            <a:pPr>
              <a:defRPr/>
            </a:pPr>
            <a:r>
              <a:rPr lang="de-DE"/>
              <a:t>Merkmale vertrauenswürdiger Quellen</a:t>
            </a:r>
            <a:endParaRPr/>
          </a:p>
        </p:txBody>
      </p:sp>
      <p:sp>
        <p:nvSpPr>
          <p:cNvPr id="3" name="Oval 6"/>
          <p:cNvSpPr/>
          <p:nvPr/>
        </p:nvSpPr>
        <p:spPr bwMode="auto">
          <a:xfrm rot="10800000" flipV="1">
            <a:off x="1763687" y="1358158"/>
            <a:ext cx="1738123" cy="1738123"/>
          </a:xfrm>
          <a:prstGeom prst="ellipse">
            <a:avLst/>
          </a:prstGeom>
          <a:ln w="57150">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2000" b="1">
                <a:latin typeface="Arial"/>
                <a:cs typeface="Arial"/>
              </a:rPr>
              <a:t>KÖNNEN</a:t>
            </a:r>
            <a:endParaRPr lang="de-DE" sz="2000" b="0" i="0" u="none" strike="noStrike" cap="none">
              <a:ln w="76200">
                <a:solidFill>
                  <a:schemeClr val="tx1"/>
                </a:solidFill>
              </a:ln>
              <a:solidFill>
                <a:srgbClr val="000000"/>
              </a:solidFill>
              <a:latin typeface="Arial"/>
              <a:ea typeface="ヒラギノ角ゴ Pro W3"/>
            </a:endParaRPr>
          </a:p>
        </p:txBody>
      </p:sp>
      <p:sp>
        <p:nvSpPr>
          <p:cNvPr id="4" name="Rechteck 3"/>
          <p:cNvSpPr/>
          <p:nvPr/>
        </p:nvSpPr>
        <p:spPr bwMode="auto">
          <a:xfrm rot="10800000" flipV="1">
            <a:off x="1701612" y="3226575"/>
            <a:ext cx="1800200" cy="310379"/>
          </a:xfrm>
          <a:prstGeom prst="rect">
            <a:avLst/>
          </a:prstGeom>
          <a:solidFill>
            <a:schemeClr val="tx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Beruf</a:t>
            </a:r>
            <a:endParaRPr/>
          </a:p>
        </p:txBody>
      </p:sp>
      <p:sp>
        <p:nvSpPr>
          <p:cNvPr id="5" name="Rechteck 4"/>
          <p:cNvSpPr/>
          <p:nvPr/>
        </p:nvSpPr>
        <p:spPr bwMode="auto">
          <a:xfrm rot="10800000" flipV="1">
            <a:off x="1701612" y="3680970"/>
            <a:ext cx="1800200" cy="310379"/>
          </a:xfrm>
          <a:prstGeom prst="rect">
            <a:avLst/>
          </a:prstGeom>
          <a:solidFill>
            <a:schemeClr val="tx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Ausbildung</a:t>
            </a:r>
            <a:endParaRPr/>
          </a:p>
        </p:txBody>
      </p:sp>
      <p:sp>
        <p:nvSpPr>
          <p:cNvPr id="6" name="Rechteck 5"/>
          <p:cNvSpPr/>
          <p:nvPr/>
        </p:nvSpPr>
        <p:spPr bwMode="auto">
          <a:xfrm rot="10800000" flipV="1">
            <a:off x="1701612" y="4113018"/>
            <a:ext cx="1800200" cy="310379"/>
          </a:xfrm>
          <a:prstGeom prst="rect">
            <a:avLst/>
          </a:prstGeom>
          <a:solidFill>
            <a:schemeClr val="tx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Arbeitsgebiet</a:t>
            </a:r>
            <a:endParaRPr/>
          </a:p>
        </p:txBody>
      </p:sp>
      <p:sp>
        <p:nvSpPr>
          <p:cNvPr id="10" name="Oval 13"/>
          <p:cNvSpPr/>
          <p:nvPr/>
        </p:nvSpPr>
        <p:spPr bwMode="auto">
          <a:xfrm rot="10800000" flipV="1">
            <a:off x="5245585" y="1358160"/>
            <a:ext cx="1738123" cy="1738123"/>
          </a:xfrm>
          <a:prstGeom prst="ellipse">
            <a:avLst/>
          </a:prstGeom>
          <a:ln w="57150">
            <a:solidFill>
              <a:schemeClr val="accent2"/>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2000" b="1">
                <a:latin typeface="Arial"/>
                <a:cs typeface="Arial"/>
              </a:rPr>
              <a:t>WOLLEN</a:t>
            </a:r>
            <a:endParaRPr lang="de-DE" sz="2000" b="0" i="0" u="none" strike="noStrike" cap="none">
              <a:ln w="76200">
                <a:solidFill>
                  <a:schemeClr val="tx1"/>
                </a:solidFill>
              </a:ln>
              <a:solidFill>
                <a:srgbClr val="000000"/>
              </a:solidFill>
              <a:latin typeface="Arial"/>
              <a:ea typeface="ヒラギノ角ゴ Pro W3"/>
            </a:endParaRPr>
          </a:p>
        </p:txBody>
      </p:sp>
      <p:sp>
        <p:nvSpPr>
          <p:cNvPr id="11" name="Rechteck 10"/>
          <p:cNvSpPr/>
          <p:nvPr/>
        </p:nvSpPr>
        <p:spPr bwMode="auto">
          <a:xfrm rot="10800000" flipV="1">
            <a:off x="5214547" y="3223061"/>
            <a:ext cx="1800200" cy="310379"/>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Werbeabsicht?</a:t>
            </a:r>
            <a:endParaRPr/>
          </a:p>
        </p:txBody>
      </p:sp>
      <p:sp>
        <p:nvSpPr>
          <p:cNvPr id="12" name="Rechteck 11"/>
          <p:cNvSpPr/>
          <p:nvPr/>
        </p:nvSpPr>
        <p:spPr bwMode="auto">
          <a:xfrm rot="10800000" flipV="1">
            <a:off x="5214547" y="3646283"/>
            <a:ext cx="1800200" cy="432048"/>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Zugehörigkeit zu </a:t>
            </a:r>
            <a:endParaRPr/>
          </a:p>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Interessenverband?</a:t>
            </a:r>
            <a:endParaRPr/>
          </a:p>
        </p:txBody>
      </p:sp>
      <p:sp>
        <p:nvSpPr>
          <p:cNvPr id="13" name="Rechteck 12"/>
          <p:cNvSpPr/>
          <p:nvPr/>
        </p:nvSpPr>
        <p:spPr bwMode="auto">
          <a:xfrm rot="10800000" flipV="1">
            <a:off x="5212051" y="4155926"/>
            <a:ext cx="1800200" cy="310379"/>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i="0" u="none" strike="noStrike" cap="none">
                <a:ln>
                  <a:noFill/>
                </a:ln>
                <a:solidFill>
                  <a:schemeClr val="bg1"/>
                </a:solidFill>
                <a:latin typeface="Arial"/>
                <a:ea typeface="ヒラギノ角ゴ Pro W3"/>
              </a:rPr>
              <a:t>Interessenskonflikt</a:t>
            </a:r>
            <a:endParaRPr/>
          </a:p>
        </p:txBody>
      </p:sp>
      <p:sp>
        <p:nvSpPr>
          <p:cNvPr id="17" name="Textfeld 16"/>
          <p:cNvSpPr txBox="1"/>
          <p:nvPr/>
        </p:nvSpPr>
        <p:spPr bwMode="auto">
          <a:xfrm>
            <a:off x="976566" y="4536800"/>
            <a:ext cx="3307402" cy="286232"/>
          </a:xfrm>
          <a:prstGeom prst="rect">
            <a:avLst/>
          </a:prstGeom>
          <a:noFill/>
        </p:spPr>
        <p:txBody>
          <a:bodyPr wrap="square" rtlCol="0">
            <a:spAutoFit/>
          </a:bodyPr>
          <a:lstStyle/>
          <a:p>
            <a:pPr>
              <a:defRPr/>
            </a:pPr>
            <a:r>
              <a:rPr lang="de-DE" sz="1400" b="1">
                <a:solidFill>
                  <a:sysClr val="windowText" lastClr="000000"/>
                </a:solidFill>
                <a:latin typeface="Arial"/>
                <a:cs typeface="Arial"/>
              </a:rPr>
              <a:t>Fachwissen &amp; spezielle Fähigkeiten</a:t>
            </a:r>
            <a:endParaRPr/>
          </a:p>
        </p:txBody>
      </p:sp>
      <p:pic>
        <p:nvPicPr>
          <p:cNvPr id="20" name="Grafik 19"/>
          <p:cNvPicPr>
            <a:picLocks noChangeAspect="1"/>
          </p:cNvPicPr>
          <p:nvPr/>
        </p:nvPicPr>
        <p:blipFill>
          <a:blip r:embed="rId3"/>
          <a:stretch/>
        </p:blipFill>
        <p:spPr bwMode="auto">
          <a:xfrm>
            <a:off x="147566" y="4516438"/>
            <a:ext cx="503584" cy="503584"/>
          </a:xfrm>
          <a:prstGeom prst="rect">
            <a:avLst/>
          </a:prstGeom>
        </p:spPr>
      </p:pic>
      <p:cxnSp>
        <p:nvCxnSpPr>
          <p:cNvPr id="15" name="Verbinder: gewinkelt 14"/>
          <p:cNvCxnSpPr>
            <a:cxnSpLocks/>
          </p:cNvCxnSpPr>
          <p:nvPr/>
        </p:nvCxnSpPr>
        <p:spPr bwMode="auto">
          <a:xfrm flipH="1">
            <a:off x="7012251" y="3378250"/>
            <a:ext cx="2496" cy="932865"/>
          </a:xfrm>
          <a:prstGeom prst="bentConnector3">
            <a:avLst>
              <a:gd name="adj1" fmla="val -12992508"/>
            </a:avLst>
          </a:prstGeom>
          <a:ln w="28575">
            <a:solidFill>
              <a:srgbClr val="4A5E74"/>
            </a:solidFill>
            <a:tailEnd type="triangle"/>
          </a:ln>
        </p:spPr>
        <p:style>
          <a:lnRef idx="1">
            <a:schemeClr val="accent1"/>
          </a:lnRef>
          <a:fillRef idx="0">
            <a:schemeClr val="accent1"/>
          </a:fillRef>
          <a:effectRef idx="0">
            <a:schemeClr val="accent1"/>
          </a:effectRef>
          <a:fontRef idx="minor">
            <a:schemeClr val="tx1"/>
          </a:fontRef>
        </p:style>
      </p:cxnSp>
      <p:cxnSp>
        <p:nvCxnSpPr>
          <p:cNvPr id="16" name="Verbinder: gewinkelt 15"/>
          <p:cNvCxnSpPr>
            <a:cxnSpLocks/>
            <a:stCxn id="12" idx="1"/>
            <a:endCxn id="13" idx="1"/>
          </p:cNvCxnSpPr>
          <p:nvPr/>
        </p:nvCxnSpPr>
        <p:spPr bwMode="auto">
          <a:xfrm flipH="1">
            <a:off x="7012251" y="3862307"/>
            <a:ext cx="2496" cy="448809"/>
          </a:xfrm>
          <a:prstGeom prst="bentConnector3">
            <a:avLst>
              <a:gd name="adj1" fmla="val -8306691"/>
            </a:avLst>
          </a:prstGeom>
          <a:ln w="28575">
            <a:solidFill>
              <a:srgbClr val="4A5E74"/>
            </a:solidFill>
            <a:tailEnd type="triangle"/>
          </a:ln>
        </p:spPr>
        <p:style>
          <a:lnRef idx="1">
            <a:schemeClr val="accent1"/>
          </a:lnRef>
          <a:fillRef idx="0">
            <a:schemeClr val="accent1"/>
          </a:fillRef>
          <a:effectRef idx="0">
            <a:schemeClr val="accent1"/>
          </a:effectRef>
          <a:fontRef idx="minor">
            <a:schemeClr val="tx1"/>
          </a:fontRef>
        </p:style>
      </p:cxnSp>
      <p:sp>
        <p:nvSpPr>
          <p:cNvPr id="21" name="Textfeld 20"/>
          <p:cNvSpPr txBox="1"/>
          <p:nvPr/>
        </p:nvSpPr>
        <p:spPr bwMode="auto">
          <a:xfrm>
            <a:off x="4960580" y="4536800"/>
            <a:ext cx="2303140" cy="286232"/>
          </a:xfrm>
          <a:prstGeom prst="rect">
            <a:avLst/>
          </a:prstGeom>
          <a:noFill/>
        </p:spPr>
        <p:txBody>
          <a:bodyPr wrap="square" rtlCol="0">
            <a:spAutoFit/>
          </a:bodyPr>
          <a:lstStyle/>
          <a:p>
            <a:pPr>
              <a:defRPr/>
            </a:pPr>
            <a:r>
              <a:rPr lang="de-DE" sz="1400" b="1">
                <a:solidFill>
                  <a:sysClr val="windowText" lastClr="000000"/>
                </a:solidFill>
                <a:latin typeface="Arial"/>
                <a:cs typeface="Arial"/>
              </a:rPr>
              <a:t>Wohlwollen</a:t>
            </a:r>
            <a:endParaRPr/>
          </a:p>
        </p:txBody>
      </p:sp>
      <p:sp>
        <p:nvSpPr>
          <p:cNvPr id="18" name="Rechteck 17"/>
          <p:cNvSpPr/>
          <p:nvPr/>
        </p:nvSpPr>
        <p:spPr bwMode="auto">
          <a:xfrm rot="5400000" flipV="1">
            <a:off x="763839" y="3660292"/>
            <a:ext cx="1177814" cy="310379"/>
          </a:xfrm>
          <a:prstGeom prst="rect">
            <a:avLst/>
          </a:prstGeom>
          <a:solidFill>
            <a:schemeClr val="tx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a:solidFill>
                  <a:schemeClr val="bg1"/>
                </a:solidFill>
                <a:latin typeface="Arial"/>
              </a:rPr>
              <a:t>Ich checke: </a:t>
            </a:r>
            <a:endParaRPr lang="de-DE" sz="1400" b="1" i="0" u="none" strike="noStrike" cap="none">
              <a:ln>
                <a:noFill/>
              </a:ln>
              <a:solidFill>
                <a:schemeClr val="bg1"/>
              </a:solidFill>
              <a:latin typeface="Arial"/>
              <a:ea typeface="ヒラギノ角ゴ Pro W3"/>
            </a:endParaRPr>
          </a:p>
        </p:txBody>
      </p:sp>
      <p:sp>
        <p:nvSpPr>
          <p:cNvPr id="19" name="Rechteck 18"/>
          <p:cNvSpPr/>
          <p:nvPr/>
        </p:nvSpPr>
        <p:spPr bwMode="auto">
          <a:xfrm rot="5400000" flipV="1">
            <a:off x="4252736" y="3678320"/>
            <a:ext cx="1220899" cy="310379"/>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r>
              <a:rPr lang="de-DE" sz="1400" b="1">
                <a:solidFill>
                  <a:schemeClr val="bg1"/>
                </a:solidFill>
                <a:latin typeface="Arial"/>
              </a:rPr>
              <a:t>Ich checke:</a:t>
            </a:r>
            <a:endParaRPr lang="de-DE" sz="1400" b="1" i="0" u="none" strike="noStrike" cap="none">
              <a:ln>
                <a:noFill/>
              </a:ln>
              <a:solidFill>
                <a:schemeClr val="bg1"/>
              </a:solidFill>
              <a:latin typeface="Arial"/>
              <a:ea typeface="ヒラギノ角ゴ Pro W3"/>
            </a:endParaRPr>
          </a:p>
        </p:txBody>
      </p:sp>
      <p:sp>
        <p:nvSpPr>
          <p:cNvPr id="37" name="Multiplikationszeichen 38"/>
          <p:cNvSpPr/>
          <p:nvPr/>
        </p:nvSpPr>
        <p:spPr bwMode="auto">
          <a:xfrm>
            <a:off x="5452682" y="3226575"/>
            <a:ext cx="1318937" cy="1217384"/>
          </a:xfrm>
          <a:prstGeom prst="mathMultiply">
            <a:avLst>
              <a:gd name="adj1" fmla="val 23520"/>
            </a:avLst>
          </a:prstGeom>
          <a:solidFill>
            <a:srgbClr val="A62A1F"/>
          </a:solidFill>
          <a:ln w="12700" cap="flat" cmpd="sng" algn="ctr">
            <a:noFill/>
            <a:prstDash val="solid"/>
            <a:miter lim="800000"/>
          </a:ln>
          <a:effectLst/>
        </p:spPr>
        <p:txBody>
          <a:bodyPr rtlCol="0" anchor="ctr"/>
          <a:lstStyle/>
          <a:p>
            <a:pPr marL="0" marR="0" lvl="0" indent="0" defTabSz="914400">
              <a:lnSpc>
                <a:spcPct val="100000"/>
              </a:lnSpc>
              <a:spcBef>
                <a:spcPts val="0"/>
              </a:spcBef>
              <a:spcAft>
                <a:spcPts val="0"/>
              </a:spcAft>
              <a:buClrTx/>
              <a:buSzTx/>
              <a:buFontTx/>
              <a:buNone/>
              <a:defRPr/>
            </a:pPr>
            <a:endParaRPr lang="de-DE" sz="1800" b="0" i="0" u="none" strike="noStrike" cap="none" spc="0">
              <a:ln>
                <a:noFill/>
              </a:ln>
              <a:solidFill>
                <a:prstClr val="white"/>
              </a:solidFill>
              <a:latin typeface="Century Gothic"/>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nodeType="with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nodeType="withEffect">
                                  <p:stCondLst>
                                    <p:cond delay="50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500"/>
                                        <p:tgtEl>
                                          <p:spTgt spid="12"/>
                                        </p:tgtEl>
                                      </p:cBhvr>
                                    </p:animEffect>
                                  </p:childTnLst>
                                </p:cTn>
                              </p:par>
                              <p:par>
                                <p:cTn id="45" presetID="10" presetClass="entr" presetSubtype="0" fill="hold" nodeType="withEffect">
                                  <p:stCondLst>
                                    <p:cond delay="50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500"/>
                                  </p:stCondLst>
                                  <p:childTnLst>
                                    <p:set>
                                      <p:cBhvr>
                                        <p:cTn id="51" dur="1" fill="hold">
                                          <p:stCondLst>
                                            <p:cond delay="0"/>
                                          </p:stCondLst>
                                        </p:cTn>
                                        <p:tgtEl>
                                          <p:spTgt spid="13"/>
                                        </p:tgtEl>
                                        <p:attrNameLst>
                                          <p:attrName>style.visibility</p:attrName>
                                        </p:attrNameLst>
                                      </p:cBhvr>
                                      <p:to>
                                        <p:strVal val="visible"/>
                                      </p:to>
                                    </p:set>
                                    <p:animEffect transition="in" filter="fade">
                                      <p:cBhvr>
                                        <p:cTn id="52" dur="500"/>
                                        <p:tgtEl>
                                          <p:spTgt spid="13"/>
                                        </p:tgtEl>
                                      </p:cBhvr>
                                    </p:animEffect>
                                  </p:childTnLst>
                                </p:cTn>
                              </p:par>
                            </p:childTnLst>
                          </p:cTn>
                        </p:par>
                        <p:par>
                          <p:cTn id="53" fill="hold">
                            <p:stCondLst>
                              <p:cond delay="1000"/>
                            </p:stCondLst>
                            <p:childTnLst>
                              <p:par>
                                <p:cTn id="54" presetID="10" presetClass="entr" presetSubtype="0" fill="hold" nodeType="afterEffect">
                                  <p:stCondLst>
                                    <p:cond delay="0"/>
                                  </p:stCondLst>
                                  <p:childTnLst>
                                    <p:set>
                                      <p:cBhvr>
                                        <p:cTn id="55" dur="1" fill="hold">
                                          <p:stCondLst>
                                            <p:cond delay="0"/>
                                          </p:stCondLst>
                                        </p:cTn>
                                        <p:tgtEl>
                                          <p:spTgt spid="15"/>
                                        </p:tgtEl>
                                        <p:attrNameLst>
                                          <p:attrName>style.visibility</p:attrName>
                                        </p:attrNameLst>
                                      </p:cBhvr>
                                      <p:to>
                                        <p:strVal val="visible"/>
                                      </p:to>
                                    </p:set>
                                    <p:animEffect transition="in" filter="fade">
                                      <p:cBhvr>
                                        <p:cTn id="56" dur="500"/>
                                        <p:tgtEl>
                                          <p:spTgt spid="15"/>
                                        </p:tgtEl>
                                      </p:cBhvr>
                                    </p:animEffect>
                                  </p:childTnLst>
                                </p:cTn>
                              </p:par>
                              <p:par>
                                <p:cTn id="57" presetID="10" presetClass="entr" presetSubtype="0" fill="hold" nodeType="with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nodeType="clickEffect">
                                  <p:stCondLst>
                                    <p:cond delay="0"/>
                                  </p:stCondLst>
                                  <p:childTnLst>
                                    <p:set>
                                      <p:cBhvr>
                                        <p:cTn id="63"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544544" y="726128"/>
            <a:ext cx="8131912" cy="900000"/>
          </a:xfrm>
        </p:spPr>
        <p:txBody>
          <a:bodyPr/>
          <a:lstStyle/>
          <a:p>
            <a:pPr>
              <a:defRPr/>
            </a:pPr>
            <a:r>
              <a:rPr lang="de-DE"/>
              <a:t>Hausaufgabe</a:t>
            </a:r>
            <a:endParaRPr/>
          </a:p>
        </p:txBody>
      </p:sp>
      <p:pic>
        <p:nvPicPr>
          <p:cNvPr id="20" name="Grafik 19"/>
          <p:cNvPicPr>
            <a:picLocks noChangeAspect="1"/>
          </p:cNvPicPr>
          <p:nvPr/>
        </p:nvPicPr>
        <p:blipFill>
          <a:blip r:embed="rId3"/>
          <a:stretch/>
        </p:blipFill>
        <p:spPr bwMode="auto">
          <a:xfrm>
            <a:off x="147566" y="4516438"/>
            <a:ext cx="503584" cy="503584"/>
          </a:xfrm>
          <a:prstGeom prst="rect">
            <a:avLst/>
          </a:prstGeom>
        </p:spPr>
      </p:pic>
      <p:sp>
        <p:nvSpPr>
          <p:cNvPr id="7" name="Rechteck 6"/>
          <p:cNvSpPr/>
          <p:nvPr/>
        </p:nvSpPr>
        <p:spPr bwMode="auto">
          <a:xfrm>
            <a:off x="935596" y="1779662"/>
            <a:ext cx="7272808" cy="2276392"/>
          </a:xfrm>
          <a:prstGeom prst="rect">
            <a:avLst/>
          </a:prstGeom>
        </p:spPr>
        <p:txBody>
          <a:bodyPr wrap="square">
            <a:spAutoFit/>
          </a:bodyPr>
          <a:lstStyle/>
          <a:p>
            <a:pPr>
              <a:lnSpc>
                <a:spcPct val="120000"/>
              </a:lnSpc>
              <a:defRPr/>
            </a:pPr>
            <a:r>
              <a:rPr lang="de-DE" b="1">
                <a:latin typeface="Arial"/>
                <a:ea typeface="Arial"/>
              </a:rPr>
              <a:t>Suche in mindestens drei Nachrichtenartikeln (aus der Zeitung oder dem Internet)</a:t>
            </a:r>
            <a:endParaRPr/>
          </a:p>
          <a:p>
            <a:pPr>
              <a:lnSpc>
                <a:spcPct val="120000"/>
              </a:lnSpc>
              <a:defRPr/>
            </a:pPr>
            <a:r>
              <a:rPr lang="de-DE" b="1">
                <a:latin typeface="Arial"/>
                <a:ea typeface="Arial"/>
              </a:rPr>
              <a:t>nach</a:t>
            </a:r>
            <a:r>
              <a:rPr lang="de-DE" b="1">
                <a:solidFill>
                  <a:schemeClr val="tx2"/>
                </a:solidFill>
                <a:latin typeface="Arial"/>
                <a:ea typeface="Arial"/>
              </a:rPr>
              <a:t> Expertinnen oder Experten</a:t>
            </a:r>
            <a:r>
              <a:rPr lang="de-DE" b="1">
                <a:latin typeface="Arial"/>
                <a:ea typeface="Arial"/>
              </a:rPr>
              <a:t> </a:t>
            </a:r>
            <a:endParaRPr/>
          </a:p>
          <a:p>
            <a:pPr>
              <a:lnSpc>
                <a:spcPct val="120000"/>
              </a:lnSpc>
              <a:defRPr/>
            </a:pPr>
            <a:r>
              <a:rPr lang="de-DE" b="1">
                <a:latin typeface="Arial"/>
                <a:ea typeface="Arial"/>
              </a:rPr>
              <a:t>und überprüfe die Merkmale </a:t>
            </a:r>
            <a:endParaRPr/>
          </a:p>
          <a:p>
            <a:pPr>
              <a:lnSpc>
                <a:spcPct val="120000"/>
              </a:lnSpc>
              <a:defRPr/>
            </a:pPr>
            <a:r>
              <a:rPr lang="de-DE" b="1">
                <a:latin typeface="Arial"/>
                <a:ea typeface="Arial"/>
              </a:rPr>
              <a:t>„</a:t>
            </a:r>
            <a:r>
              <a:rPr lang="de-DE" b="1">
                <a:solidFill>
                  <a:schemeClr val="tx2"/>
                </a:solidFill>
                <a:latin typeface="Arial"/>
                <a:ea typeface="Arial"/>
              </a:rPr>
              <a:t>Können</a:t>
            </a:r>
            <a:r>
              <a:rPr lang="de-DE" b="1">
                <a:latin typeface="Arial"/>
                <a:ea typeface="Arial"/>
              </a:rPr>
              <a:t>“ und „</a:t>
            </a:r>
            <a:r>
              <a:rPr lang="de-DE" b="1">
                <a:solidFill>
                  <a:schemeClr val="tx2"/>
                </a:solidFill>
                <a:latin typeface="Arial"/>
                <a:ea typeface="Arial"/>
              </a:rPr>
              <a:t>Wollen</a:t>
            </a:r>
            <a:r>
              <a:rPr lang="de-DE" b="1">
                <a:latin typeface="Arial"/>
                <a:ea typeface="Arial"/>
              </a:rPr>
              <a:t>“ bei diesen. </a:t>
            </a:r>
            <a:endParaRPr lang="de-DE" b="1"/>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pic>
        <p:nvPicPr>
          <p:cNvPr id="12" name="Bildplatzhalter 9"/>
          <p:cNvPicPr>
            <a:picLocks noChangeAspect="1"/>
          </p:cNvPicPr>
          <p:nvPr/>
        </p:nvPicPr>
        <p:blipFill>
          <a:blip r:embed="rId3"/>
          <a:stretch/>
        </p:blipFill>
        <p:spPr bwMode="auto">
          <a:xfrm>
            <a:off x="0" y="0"/>
            <a:ext cx="9144000" cy="5143500"/>
          </a:xfrm>
          <a:prstGeom prst="rect">
            <a:avLst/>
          </a:prstGeom>
        </p:spPr>
      </p:pic>
      <p:pic>
        <p:nvPicPr>
          <p:cNvPr id="4" name="Grafik 3"/>
          <p:cNvPicPr>
            <a:picLocks noChangeAspect="1"/>
          </p:cNvPicPr>
          <p:nvPr/>
        </p:nvPicPr>
        <p:blipFill>
          <a:blip r:embed="rId4"/>
          <a:stretch/>
        </p:blipFill>
        <p:spPr bwMode="auto">
          <a:xfrm>
            <a:off x="147566" y="4516438"/>
            <a:ext cx="503584" cy="503584"/>
          </a:xfrm>
          <a:prstGeom prst="rect">
            <a:avLst/>
          </a:prstGeom>
        </p:spPr>
      </p:pic>
      <p:sp>
        <p:nvSpPr>
          <p:cNvPr id="8" name="Untertitel 3"/>
          <p:cNvSpPr txBox="1"/>
          <p:nvPr/>
        </p:nvSpPr>
        <p:spPr bwMode="gray">
          <a:xfrm>
            <a:off x="869989" y="3075806"/>
            <a:ext cx="2015076" cy="503590"/>
          </a:xfrm>
          <a:prstGeom prst="rect">
            <a:avLst/>
          </a:prstGeom>
          <a:solidFill>
            <a:schemeClr val="bg1"/>
          </a:solidFill>
          <a:ln>
            <a:noFill/>
          </a:ln>
          <a:effectLst/>
        </p:spPr>
        <p:txBody>
          <a:bodyPr vert="horz" wrap="square" lIns="108000" tIns="36000" rIns="108000" bIns="36000" numCol="1" anchor="t" anchorCtr="0" compatLnSpc="1">
            <a:prstTxWarp prst="textNoShape">
              <a:avLst/>
            </a:prstTxWarp>
            <a:spAutoFit/>
          </a:bodyPr>
          <a:lstStyle>
            <a:lvl1pPr marL="133350" indent="-133350" algn="l">
              <a:spcBef>
                <a:spcPts val="0"/>
              </a:spcBef>
              <a:spcAft>
                <a:spcPts val="0"/>
              </a:spcAft>
              <a:buClr>
                <a:schemeClr val="tx2"/>
              </a:buClr>
              <a:buFont typeface="Wingdings"/>
              <a:buChar char="§"/>
              <a:defRPr sz="1400">
                <a:solidFill>
                  <a:schemeClr val="tx1"/>
                </a:solidFill>
                <a:latin typeface="Arial"/>
                <a:ea typeface="+mn-ea"/>
                <a:cs typeface="Arial"/>
              </a:defRPr>
            </a:lvl1pPr>
            <a:lvl2pPr marL="269875" indent="-130175" algn="l">
              <a:spcBef>
                <a:spcPts val="0"/>
              </a:spcBef>
              <a:spcAft>
                <a:spcPts val="0"/>
              </a:spcAft>
              <a:buClr>
                <a:schemeClr val="tx2"/>
              </a:buClr>
              <a:buFont typeface="Wingdings"/>
              <a:buChar char="§"/>
              <a:defRPr sz="1400">
                <a:solidFill>
                  <a:schemeClr val="tx1"/>
                </a:solidFill>
                <a:latin typeface="Arial"/>
                <a:ea typeface="+mn-ea"/>
                <a:cs typeface="Arial"/>
              </a:defRPr>
            </a:lvl2pPr>
            <a:lvl3pPr marL="396875" indent="-127000" algn="l">
              <a:spcBef>
                <a:spcPts val="0"/>
              </a:spcBef>
              <a:spcAft>
                <a:spcPts val="0"/>
              </a:spcAft>
              <a:buClr>
                <a:schemeClr val="tx2"/>
              </a:buClr>
              <a:buFont typeface="Wingdings"/>
              <a:buChar char="§"/>
              <a:defRPr sz="1400">
                <a:solidFill>
                  <a:schemeClr val="tx1"/>
                </a:solidFill>
                <a:latin typeface="Arial"/>
                <a:ea typeface="+mn-ea"/>
                <a:cs typeface="Arial"/>
              </a:defRPr>
            </a:lvl3pPr>
            <a:lvl4pPr marL="538163" indent="-147638" algn="l">
              <a:spcBef>
                <a:spcPts val="0"/>
              </a:spcBef>
              <a:spcAft>
                <a:spcPts val="0"/>
              </a:spcAft>
              <a:buClr>
                <a:schemeClr val="tx2"/>
              </a:buClr>
              <a:buFont typeface="Wingdings"/>
              <a:buChar char="§"/>
              <a:defRPr sz="1400">
                <a:solidFill>
                  <a:schemeClr val="tx1"/>
                </a:solidFill>
                <a:latin typeface="Arial"/>
                <a:ea typeface="+mn-ea"/>
                <a:cs typeface="Arial"/>
              </a:defRPr>
            </a:lvl4pPr>
            <a:lvl5pPr marL="673100" indent="-131763" algn="l">
              <a:spcBef>
                <a:spcPts val="0"/>
              </a:spcBef>
              <a:spcAft>
                <a:spcPts val="0"/>
              </a:spcAft>
              <a:buClr>
                <a:schemeClr val="tx2"/>
              </a:buClr>
              <a:buFont typeface="Wingdings"/>
              <a:buChar char="§"/>
              <a:defRPr sz="1400">
                <a:solidFill>
                  <a:schemeClr val="tx1"/>
                </a:solidFill>
                <a:latin typeface="Arial"/>
                <a:ea typeface="+mn-ea"/>
                <a:cs typeface="Arial"/>
              </a:defRPr>
            </a:lvl5pPr>
            <a:lvl6pPr marL="1175985" indent="-177747" algn="l">
              <a:spcBef>
                <a:spcPts val="0"/>
              </a:spcBef>
              <a:spcAft>
                <a:spcPts val="0"/>
              </a:spcAft>
              <a:buClr>
                <a:schemeClr val="tx2"/>
              </a:buClr>
              <a:buFont typeface="Wingdings"/>
              <a:buChar char="§"/>
              <a:defRPr sz="1400">
                <a:solidFill>
                  <a:schemeClr val="tx1"/>
                </a:solidFill>
                <a:latin typeface="+mn-lt"/>
                <a:ea typeface="+mn-ea"/>
              </a:defRPr>
            </a:lvl6pPr>
            <a:lvl7pPr marL="1633048" indent="-177747" algn="l">
              <a:spcBef>
                <a:spcPts val="0"/>
              </a:spcBef>
              <a:spcAft>
                <a:spcPts val="0"/>
              </a:spcAft>
              <a:buClr>
                <a:schemeClr val="tx2"/>
              </a:buClr>
              <a:buFont typeface="Wingdings"/>
              <a:buChar char="§"/>
              <a:defRPr sz="1400">
                <a:solidFill>
                  <a:schemeClr val="tx1"/>
                </a:solidFill>
                <a:latin typeface="+mn-lt"/>
                <a:ea typeface="+mn-ea"/>
              </a:defRPr>
            </a:lvl7pPr>
            <a:lvl8pPr marL="2090111" indent="-177747" algn="l">
              <a:spcBef>
                <a:spcPts val="0"/>
              </a:spcBef>
              <a:spcAft>
                <a:spcPts val="0"/>
              </a:spcAft>
              <a:buClr>
                <a:schemeClr val="tx2"/>
              </a:buClr>
              <a:buFont typeface="Wingdings"/>
              <a:buChar char="§"/>
              <a:defRPr sz="1400">
                <a:solidFill>
                  <a:schemeClr val="tx1"/>
                </a:solidFill>
                <a:latin typeface="+mn-lt"/>
                <a:ea typeface="+mn-ea"/>
              </a:defRPr>
            </a:lvl8pPr>
            <a:lvl9pPr marL="2547174" indent="-177747" algn="l">
              <a:spcBef>
                <a:spcPts val="0"/>
              </a:spcBef>
              <a:spcAft>
                <a:spcPts val="0"/>
              </a:spcAft>
              <a:buClr>
                <a:schemeClr val="tx2"/>
              </a:buClr>
              <a:buFont typeface="Wingdings"/>
              <a:buChar char="§"/>
              <a:defRPr sz="1400">
                <a:solidFill>
                  <a:schemeClr val="tx1"/>
                </a:solidFill>
                <a:latin typeface="+mn-lt"/>
                <a:ea typeface="+mn-ea"/>
              </a:defRPr>
            </a:lvl9pPr>
          </a:lstStyle>
          <a:p>
            <a:pPr marL="0" indent="0">
              <a:lnSpc>
                <a:spcPct val="100000"/>
              </a:lnSpc>
              <a:buNone/>
              <a:defRPr/>
            </a:pPr>
            <a:r>
              <a:rPr lang="de-DE" sz="2800" b="1">
                <a:solidFill>
                  <a:schemeClr val="tx2"/>
                </a:solidFill>
              </a:rPr>
              <a:t>menti.com</a:t>
            </a:r>
            <a:endParaRPr/>
          </a:p>
        </p:txBody>
      </p:sp>
      <p:sp>
        <p:nvSpPr>
          <p:cNvPr id="9" name="Untertitel 3"/>
          <p:cNvSpPr txBox="1"/>
          <p:nvPr/>
        </p:nvSpPr>
        <p:spPr bwMode="gray">
          <a:xfrm>
            <a:off x="869988" y="3651870"/>
            <a:ext cx="3125947" cy="503590"/>
          </a:xfrm>
          <a:prstGeom prst="rect">
            <a:avLst/>
          </a:prstGeom>
          <a:solidFill>
            <a:schemeClr val="bg1"/>
          </a:solidFill>
          <a:ln>
            <a:noFill/>
          </a:ln>
          <a:effectLst/>
        </p:spPr>
        <p:txBody>
          <a:bodyPr vert="horz" wrap="square" lIns="108000" tIns="36000" rIns="108000" bIns="36000" numCol="1" anchor="t" anchorCtr="0" compatLnSpc="1">
            <a:prstTxWarp prst="textNoShape">
              <a:avLst/>
            </a:prstTxWarp>
            <a:spAutoFit/>
          </a:bodyPr>
          <a:lstStyle>
            <a:lvl1pPr marL="133350" indent="-133350" algn="l">
              <a:spcBef>
                <a:spcPts val="0"/>
              </a:spcBef>
              <a:spcAft>
                <a:spcPts val="0"/>
              </a:spcAft>
              <a:buClr>
                <a:schemeClr val="tx2"/>
              </a:buClr>
              <a:buFont typeface="Wingdings"/>
              <a:buChar char="§"/>
              <a:defRPr sz="1400">
                <a:solidFill>
                  <a:schemeClr val="tx1"/>
                </a:solidFill>
                <a:latin typeface="Arial"/>
                <a:ea typeface="+mn-ea"/>
                <a:cs typeface="Arial"/>
              </a:defRPr>
            </a:lvl1pPr>
            <a:lvl2pPr marL="269875" indent="-130175" algn="l">
              <a:spcBef>
                <a:spcPts val="0"/>
              </a:spcBef>
              <a:spcAft>
                <a:spcPts val="0"/>
              </a:spcAft>
              <a:buClr>
                <a:schemeClr val="tx2"/>
              </a:buClr>
              <a:buFont typeface="Wingdings"/>
              <a:buChar char="§"/>
              <a:defRPr sz="1400">
                <a:solidFill>
                  <a:schemeClr val="tx1"/>
                </a:solidFill>
                <a:latin typeface="Arial"/>
                <a:ea typeface="+mn-ea"/>
                <a:cs typeface="Arial"/>
              </a:defRPr>
            </a:lvl2pPr>
            <a:lvl3pPr marL="396875" indent="-127000" algn="l">
              <a:spcBef>
                <a:spcPts val="0"/>
              </a:spcBef>
              <a:spcAft>
                <a:spcPts val="0"/>
              </a:spcAft>
              <a:buClr>
                <a:schemeClr val="tx2"/>
              </a:buClr>
              <a:buFont typeface="Wingdings"/>
              <a:buChar char="§"/>
              <a:defRPr sz="1400">
                <a:solidFill>
                  <a:schemeClr val="tx1"/>
                </a:solidFill>
                <a:latin typeface="Arial"/>
                <a:ea typeface="+mn-ea"/>
                <a:cs typeface="Arial"/>
              </a:defRPr>
            </a:lvl3pPr>
            <a:lvl4pPr marL="538163" indent="-147638" algn="l">
              <a:spcBef>
                <a:spcPts val="0"/>
              </a:spcBef>
              <a:spcAft>
                <a:spcPts val="0"/>
              </a:spcAft>
              <a:buClr>
                <a:schemeClr val="tx2"/>
              </a:buClr>
              <a:buFont typeface="Wingdings"/>
              <a:buChar char="§"/>
              <a:defRPr sz="1400">
                <a:solidFill>
                  <a:schemeClr val="tx1"/>
                </a:solidFill>
                <a:latin typeface="Arial"/>
                <a:ea typeface="+mn-ea"/>
                <a:cs typeface="Arial"/>
              </a:defRPr>
            </a:lvl4pPr>
            <a:lvl5pPr marL="673100" indent="-131763" algn="l">
              <a:spcBef>
                <a:spcPts val="0"/>
              </a:spcBef>
              <a:spcAft>
                <a:spcPts val="0"/>
              </a:spcAft>
              <a:buClr>
                <a:schemeClr val="tx2"/>
              </a:buClr>
              <a:buFont typeface="Wingdings"/>
              <a:buChar char="§"/>
              <a:defRPr sz="1400">
                <a:solidFill>
                  <a:schemeClr val="tx1"/>
                </a:solidFill>
                <a:latin typeface="Arial"/>
                <a:ea typeface="+mn-ea"/>
                <a:cs typeface="Arial"/>
              </a:defRPr>
            </a:lvl5pPr>
            <a:lvl6pPr marL="1175985" indent="-177747" algn="l">
              <a:spcBef>
                <a:spcPts val="0"/>
              </a:spcBef>
              <a:spcAft>
                <a:spcPts val="0"/>
              </a:spcAft>
              <a:buClr>
                <a:schemeClr val="tx2"/>
              </a:buClr>
              <a:buFont typeface="Wingdings"/>
              <a:buChar char="§"/>
              <a:defRPr sz="1400">
                <a:solidFill>
                  <a:schemeClr val="tx1"/>
                </a:solidFill>
                <a:latin typeface="+mn-lt"/>
                <a:ea typeface="+mn-ea"/>
              </a:defRPr>
            </a:lvl6pPr>
            <a:lvl7pPr marL="1633048" indent="-177747" algn="l">
              <a:spcBef>
                <a:spcPts val="0"/>
              </a:spcBef>
              <a:spcAft>
                <a:spcPts val="0"/>
              </a:spcAft>
              <a:buClr>
                <a:schemeClr val="tx2"/>
              </a:buClr>
              <a:buFont typeface="Wingdings"/>
              <a:buChar char="§"/>
              <a:defRPr sz="1400">
                <a:solidFill>
                  <a:schemeClr val="tx1"/>
                </a:solidFill>
                <a:latin typeface="+mn-lt"/>
                <a:ea typeface="+mn-ea"/>
              </a:defRPr>
            </a:lvl7pPr>
            <a:lvl8pPr marL="2090111" indent="-177747" algn="l">
              <a:spcBef>
                <a:spcPts val="0"/>
              </a:spcBef>
              <a:spcAft>
                <a:spcPts val="0"/>
              </a:spcAft>
              <a:buClr>
                <a:schemeClr val="tx2"/>
              </a:buClr>
              <a:buFont typeface="Wingdings"/>
              <a:buChar char="§"/>
              <a:defRPr sz="1400">
                <a:solidFill>
                  <a:schemeClr val="tx1"/>
                </a:solidFill>
                <a:latin typeface="+mn-lt"/>
                <a:ea typeface="+mn-ea"/>
              </a:defRPr>
            </a:lvl8pPr>
            <a:lvl9pPr marL="2547174" indent="-177747" algn="l">
              <a:spcBef>
                <a:spcPts val="0"/>
              </a:spcBef>
              <a:spcAft>
                <a:spcPts val="0"/>
              </a:spcAft>
              <a:buClr>
                <a:schemeClr val="tx2"/>
              </a:buClr>
              <a:buFont typeface="Wingdings"/>
              <a:buChar char="§"/>
              <a:defRPr sz="1400">
                <a:solidFill>
                  <a:schemeClr val="tx1"/>
                </a:solidFill>
                <a:latin typeface="+mn-lt"/>
                <a:ea typeface="+mn-ea"/>
              </a:defRPr>
            </a:lvl9pPr>
          </a:lstStyle>
          <a:p>
            <a:pPr marL="0" indent="0">
              <a:lnSpc>
                <a:spcPct val="100000"/>
              </a:lnSpc>
              <a:buNone/>
              <a:defRPr/>
            </a:pPr>
            <a:r>
              <a:rPr lang="de-DE" sz="2800" b="1">
                <a:solidFill>
                  <a:schemeClr val="tx2"/>
                </a:solidFill>
              </a:rPr>
              <a:t>Code: </a:t>
            </a:r>
            <a:endParaRPr/>
          </a:p>
        </p:txBody>
      </p:sp>
      <p:sp>
        <p:nvSpPr>
          <p:cNvPr id="11" name="Rechteck 10"/>
          <p:cNvSpPr/>
          <p:nvPr/>
        </p:nvSpPr>
        <p:spPr bwMode="auto">
          <a:xfrm>
            <a:off x="0" y="0"/>
            <a:ext cx="9144000" cy="170881"/>
          </a:xfrm>
          <a:prstGeom prst="rect">
            <a:avLst/>
          </a:prstGeom>
          <a:solidFill>
            <a:schemeClr val="accent2"/>
          </a:solidFill>
          <a:ln w="6350" cap="flat" cmpd="sng" algn="ctr">
            <a:no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10" name="Rechteck 9"/>
          <p:cNvSpPr/>
          <p:nvPr/>
        </p:nvSpPr>
        <p:spPr bwMode="auto">
          <a:xfrm rot="16199998">
            <a:off x="7221740" y="1915784"/>
            <a:ext cx="3667161" cy="177356"/>
          </a:xfrm>
          <a:prstGeom prst="rect">
            <a:avLst/>
          </a:prstGeom>
        </p:spPr>
        <p:txBody>
          <a:bodyPr wrap="square">
            <a:spAutoFit/>
          </a:bodyPr>
          <a:lstStyle/>
          <a:p>
            <a:pPr algn="r">
              <a:defRPr/>
            </a:pPr>
            <a:r>
              <a:rPr lang="de-DE" sz="600">
                <a:latin typeface="Arial"/>
                <a:cs typeface="Arial"/>
              </a:rPr>
              <a:t>Foto: Philipp Marten</a:t>
            </a:r>
            <a:endParaRPr lang="de-DE" sz="800">
              <a:latin typeface="Arial"/>
              <a:cs typeface="Arial"/>
            </a:endParaRPr>
          </a:p>
        </p:txBody>
      </p:sp>
      <p:sp>
        <p:nvSpPr>
          <p:cNvPr id="2" name="Textplatzhalter 4">
            <a:extLst>
              <a:ext uri="{FF2B5EF4-FFF2-40B4-BE49-F238E27FC236}">
                <a16:creationId xmlns:a16="http://schemas.microsoft.com/office/drawing/2014/main" id="{2F6DC40A-894E-E342-D7E0-CFAF0A5FEF9A}"/>
              </a:ext>
            </a:extLst>
          </p:cNvPr>
          <p:cNvSpPr>
            <a:spLocks noGrp="1" noChangeAspect="1"/>
          </p:cNvSpPr>
          <p:nvPr/>
        </p:nvSpPr>
        <p:spPr bwMode="gray">
          <a:xfrm>
            <a:off x="7524000" y="4606335"/>
            <a:ext cx="1620000" cy="548906"/>
          </a:xfrm>
          <a:prstGeom prst="rect">
            <a:avLst/>
          </a:prstGeom>
          <a:blipFill>
            <a:blip r:embed="rId5"/>
            <a:stretch>
              <a:fillRect/>
            </a:stretch>
          </a:blipFill>
          <a:ln>
            <a:noFill/>
          </a:ln>
          <a:effectLst/>
          <a:extLst>
            <a:ext uri="{909E8E84-426E-40dd-AFC4-6F175D3DCCD1}">
              <a14:hiddenFill xmlns:a14="http://schemas.microsoft.com/office/drawing/2010/main" xmlns="" xmlns:lc="http://schemas.openxmlformats.org/drawingml/2006/lockedCanvas">
                <a:solidFill>
                  <a:schemeClr val="accent1"/>
                </a:solidFill>
              </a14:hiddenFill>
            </a:ext>
            <a:ext uri="{91240B29-F687-4f45-9708-019B960494DF}">
              <a14:hiddenLine xmlns:a14="http://schemas.microsoft.com/office/drawing/2010/main" xmlns="" xmlns:lc="http://schemas.openxmlformats.org/drawingml/2006/lockedCanvas" w="9525">
                <a:solidFill>
                  <a:schemeClr val="tx1"/>
                </a:solidFill>
                <a:miter lim="800000"/>
                <a:headEnd/>
                <a:tailEnd/>
              </a14:hiddenLine>
            </a:ext>
            <a:ext uri="{AF507438-7753-43e0-B8FC-AC1667EBCBE1}">
              <a14:hiddenEffects xmlns:a14="http://schemas.microsoft.com/office/drawing/2010/main" xmlns="" xmlns:lc="http://schemas.openxmlformats.org/drawingml/2006/lockedCanva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xmlns:lc="http://schemas.openxmlformats.org/drawingml/2006/lockedCanvas" val="1"/>
            </a:ext>
          </a:extLst>
        </p:spPr>
        <p:txBody>
          <a:bodyPr vert="horz" wrap="square" lIns="0" tIns="18000" rIns="0" bIns="0" numCol="1" anchor="t" anchorCtr="0" compatLnSpc="1">
            <a:prstTxWarp prst="textNoShape">
              <a:avLst/>
            </a:prstTxWarp>
          </a:bodyPr>
          <a:lstStyle>
            <a:lvl1pPr marL="0" indent="0" algn="l" rtl="0" eaLnBrk="1" fontAlgn="base" hangingPunct="1">
              <a:spcBef>
                <a:spcPct val="0"/>
              </a:spcBef>
              <a:spcAft>
                <a:spcPts val="0"/>
              </a:spcAft>
              <a:buClr>
                <a:schemeClr val="tx2"/>
              </a:buClr>
              <a:buFont typeface="Wingdings" panose="05000000000000000000" pitchFamily="2" charset="2"/>
              <a:buNone/>
              <a:defRPr sz="400">
                <a:solidFill>
                  <a:schemeClr val="bg1"/>
                </a:solidFill>
                <a:latin typeface="Arial" panose="020B0604020202020204" pitchFamily="34" charset="0"/>
                <a:ea typeface="+mn-ea"/>
                <a:cs typeface="Arial" panose="020B0604020202020204" pitchFamily="34" charset="0"/>
              </a:defRPr>
            </a:lvl1pPr>
            <a:lvl2pPr marL="269875" indent="-130175"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2pPr>
            <a:lvl3pPr marL="396875" indent="-127000"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3pPr>
            <a:lvl4pPr marL="538163" indent="-147638"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4pPr>
            <a:lvl5pPr marL="673100" indent="-131763" algn="l" rtl="0" eaLnBrk="1" fontAlgn="base" hangingPunct="1">
              <a:spcBef>
                <a:spcPct val="0"/>
              </a:spcBef>
              <a:spcAft>
                <a:spcPts val="0"/>
              </a:spcAft>
              <a:buClr>
                <a:schemeClr val="tx2"/>
              </a:buClr>
              <a:buFont typeface="Wingdings" charset="0"/>
              <a:buChar char="§"/>
              <a:defRPr sz="1400">
                <a:solidFill>
                  <a:schemeClr val="tx1"/>
                </a:solidFill>
                <a:latin typeface="Arial" panose="020B0604020202020204" pitchFamily="34" charset="0"/>
                <a:ea typeface="+mn-ea"/>
                <a:cs typeface="Arial" panose="020B0604020202020204" pitchFamily="34" charset="0"/>
              </a:defRPr>
            </a:lvl5pPr>
            <a:lvl6pPr marL="1175985"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6pPr>
            <a:lvl7pPr marL="1633048"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7pPr>
            <a:lvl8pPr marL="2090111"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8pPr>
            <a:lvl9pPr marL="2547174" indent="-177747" algn="l" rtl="0" eaLnBrk="1" fontAlgn="base" hangingPunct="1">
              <a:spcBef>
                <a:spcPct val="0"/>
              </a:spcBef>
              <a:spcAft>
                <a:spcPct val="50000"/>
              </a:spcAft>
              <a:buClr>
                <a:schemeClr val="tx2"/>
              </a:buClr>
              <a:buFont typeface="Wingdings" charset="0"/>
              <a:buChar char="§"/>
              <a:defRPr sz="1400">
                <a:solidFill>
                  <a:schemeClr val="tx1"/>
                </a:solidFill>
                <a:latin typeface="+mn-lt"/>
                <a:ea typeface="+mn-ea"/>
              </a:defRPr>
            </a:lvl9pPr>
          </a:lstStyle>
          <a:p>
            <a:endParaRPr lang="de-D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rafik 3"/>
          <p:cNvPicPr>
            <a:picLocks noChangeAspect="1"/>
          </p:cNvPicPr>
          <p:nvPr/>
        </p:nvPicPr>
        <p:blipFill>
          <a:blip r:embed="rId3"/>
          <a:stretch/>
        </p:blipFill>
        <p:spPr bwMode="auto">
          <a:xfrm>
            <a:off x="147566" y="4516438"/>
            <a:ext cx="503584" cy="503584"/>
          </a:xfrm>
          <a:prstGeom prst="rect">
            <a:avLst/>
          </a:prstGeom>
        </p:spPr>
      </p:pic>
      <p:pic>
        <p:nvPicPr>
          <p:cNvPr id="9" name="Grafik 8"/>
          <p:cNvPicPr>
            <a:picLocks noChangeAspect="1"/>
          </p:cNvPicPr>
          <p:nvPr/>
        </p:nvPicPr>
        <p:blipFill>
          <a:blip r:embed="rId4"/>
          <a:stretch/>
        </p:blipFill>
        <p:spPr bwMode="auto">
          <a:xfrm>
            <a:off x="334736" y="1086750"/>
            <a:ext cx="8502702" cy="2970000"/>
          </a:xfrm>
          <a:prstGeom prst="rect">
            <a:avLst/>
          </a:prstGeom>
          <a:effectLst>
            <a:outerShdw blurRad="50800" dist="38100" dir="2700000" algn="tl" rotWithShape="0">
              <a:prstClr val="black">
                <a:alpha val="40000"/>
              </a:prstClr>
            </a:outerShdw>
          </a:effectLst>
        </p:spPr>
      </p:pic>
      <p:pic>
        <p:nvPicPr>
          <p:cNvPr id="10" name="Grafik 9"/>
          <p:cNvPicPr>
            <a:picLocks noChangeAspect="1"/>
          </p:cNvPicPr>
          <p:nvPr/>
        </p:nvPicPr>
        <p:blipFill>
          <a:blip r:embed="rId5"/>
          <a:srcRect r="5528"/>
          <a:stretch/>
        </p:blipFill>
        <p:spPr bwMode="auto">
          <a:xfrm>
            <a:off x="791518" y="1970266"/>
            <a:ext cx="7589138" cy="91721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8" name="Grafik 7"/>
          <p:cNvPicPr>
            <a:picLocks noChangeAspect="1"/>
          </p:cNvPicPr>
          <p:nvPr/>
        </p:nvPicPr>
        <p:blipFill>
          <a:blip r:embed="rId3"/>
          <a:stretch/>
        </p:blipFill>
        <p:spPr bwMode="auto">
          <a:xfrm>
            <a:off x="334736" y="1086750"/>
            <a:ext cx="8502702" cy="2970000"/>
          </a:xfrm>
          <a:prstGeom prst="rect">
            <a:avLst/>
          </a:prstGeom>
          <a:effectLst>
            <a:outerShdw blurRad="50800" dist="38100" dir="2700000" algn="tl" rotWithShape="0">
              <a:prstClr val="black">
                <a:alpha val="40000"/>
              </a:prstClr>
            </a:outerShdw>
          </a:effectLst>
        </p:spPr>
      </p:pic>
      <p:pic>
        <p:nvPicPr>
          <p:cNvPr id="4" name="Grafik 3"/>
          <p:cNvPicPr>
            <a:picLocks noChangeAspect="1"/>
          </p:cNvPicPr>
          <p:nvPr/>
        </p:nvPicPr>
        <p:blipFill>
          <a:blip r:embed="rId4"/>
          <a:stretch/>
        </p:blipFill>
        <p:spPr bwMode="auto">
          <a:xfrm>
            <a:off x="147566" y="4516438"/>
            <a:ext cx="503584" cy="503584"/>
          </a:xfrm>
          <a:prstGeom prst="rect">
            <a:avLst/>
          </a:prstGeom>
        </p:spPr>
      </p:pic>
      <p:pic>
        <p:nvPicPr>
          <p:cNvPr id="6" name="Grafik 5"/>
          <p:cNvPicPr>
            <a:picLocks noChangeAspect="1"/>
          </p:cNvPicPr>
          <p:nvPr/>
        </p:nvPicPr>
        <p:blipFill>
          <a:blip r:embed="rId5"/>
          <a:stretch/>
        </p:blipFill>
        <p:spPr bwMode="auto">
          <a:xfrm>
            <a:off x="2467872" y="1939440"/>
            <a:ext cx="4208256" cy="126462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5" name="Grafik 4"/>
          <p:cNvPicPr>
            <a:picLocks noChangeAspect="1"/>
          </p:cNvPicPr>
          <p:nvPr/>
        </p:nvPicPr>
        <p:blipFill>
          <a:blip r:embed="rId3"/>
          <a:stretch/>
        </p:blipFill>
        <p:spPr bwMode="auto">
          <a:xfrm>
            <a:off x="334736" y="1086750"/>
            <a:ext cx="8502702" cy="2970000"/>
          </a:xfrm>
          <a:prstGeom prst="rect">
            <a:avLst/>
          </a:prstGeom>
          <a:effectLst>
            <a:outerShdw blurRad="50800" dist="38100" dir="2700000" algn="tl" rotWithShape="0">
              <a:prstClr val="black">
                <a:alpha val="40000"/>
              </a:prstClr>
            </a:outerShdw>
          </a:effectLst>
        </p:spPr>
      </p:pic>
      <p:pic>
        <p:nvPicPr>
          <p:cNvPr id="4" name="Grafik 3"/>
          <p:cNvPicPr>
            <a:picLocks noChangeAspect="1"/>
          </p:cNvPicPr>
          <p:nvPr/>
        </p:nvPicPr>
        <p:blipFill>
          <a:blip r:embed="rId4"/>
          <a:stretch/>
        </p:blipFill>
        <p:spPr bwMode="auto">
          <a:xfrm>
            <a:off x="147566" y="4516438"/>
            <a:ext cx="503584" cy="503584"/>
          </a:xfrm>
          <a:prstGeom prst="rect">
            <a:avLst/>
          </a:prstGeom>
        </p:spPr>
      </p:pic>
      <p:pic>
        <p:nvPicPr>
          <p:cNvPr id="6" name="Grafik 5"/>
          <p:cNvPicPr>
            <a:picLocks noChangeAspect="1"/>
          </p:cNvPicPr>
          <p:nvPr/>
        </p:nvPicPr>
        <p:blipFill>
          <a:blip r:embed="rId5">
            <a:grayscl/>
          </a:blip>
          <a:srcRect r="8305"/>
          <a:stretch/>
        </p:blipFill>
        <p:spPr bwMode="auto">
          <a:xfrm>
            <a:off x="1249379" y="1809750"/>
            <a:ext cx="6645242" cy="128397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rafik 3"/>
          <p:cNvPicPr>
            <a:picLocks noChangeAspect="1"/>
          </p:cNvPicPr>
          <p:nvPr/>
        </p:nvPicPr>
        <p:blipFill>
          <a:blip r:embed="rId3"/>
          <a:stretch/>
        </p:blipFill>
        <p:spPr bwMode="auto">
          <a:xfrm>
            <a:off x="147566" y="4516438"/>
            <a:ext cx="503584" cy="503584"/>
          </a:xfrm>
          <a:prstGeom prst="rect">
            <a:avLst/>
          </a:prstGeom>
        </p:spPr>
      </p:pic>
      <p:pic>
        <p:nvPicPr>
          <p:cNvPr id="7" name="Grafik 6"/>
          <p:cNvPicPr>
            <a:picLocks noChangeAspect="1"/>
          </p:cNvPicPr>
          <p:nvPr/>
        </p:nvPicPr>
        <p:blipFill>
          <a:blip r:embed="rId4"/>
          <a:stretch/>
        </p:blipFill>
        <p:spPr bwMode="auto">
          <a:xfrm>
            <a:off x="334736" y="1086750"/>
            <a:ext cx="8502702" cy="2970000"/>
          </a:xfrm>
          <a:prstGeom prst="rect">
            <a:avLst/>
          </a:prstGeom>
          <a:effectLst>
            <a:outerShdw blurRad="50800" dist="38100" dir="2700000" algn="tl" rotWithShape="0">
              <a:prstClr val="black">
                <a:alpha val="40000"/>
              </a:prstClr>
            </a:outerShdw>
          </a:effectLst>
        </p:spPr>
      </p:pic>
      <p:pic>
        <p:nvPicPr>
          <p:cNvPr id="8" name="Grafik 7"/>
          <p:cNvPicPr>
            <a:picLocks noChangeAspect="1"/>
          </p:cNvPicPr>
          <p:nvPr/>
        </p:nvPicPr>
        <p:blipFill>
          <a:blip r:embed="rId5"/>
          <a:stretch/>
        </p:blipFill>
        <p:spPr bwMode="auto">
          <a:xfrm>
            <a:off x="984284" y="2185366"/>
            <a:ext cx="6869934" cy="51973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7" name="Grafik 6"/>
          <p:cNvPicPr>
            <a:picLocks noChangeAspect="1"/>
          </p:cNvPicPr>
          <p:nvPr/>
        </p:nvPicPr>
        <p:blipFill>
          <a:blip r:embed="rId3"/>
          <a:stretch/>
        </p:blipFill>
        <p:spPr bwMode="auto">
          <a:xfrm>
            <a:off x="334736" y="1086750"/>
            <a:ext cx="8502702" cy="2970000"/>
          </a:xfrm>
          <a:prstGeom prst="rect">
            <a:avLst/>
          </a:prstGeom>
          <a:effectLst>
            <a:outerShdw blurRad="50800" dist="38100" dir="2700000" algn="tl" rotWithShape="0">
              <a:prstClr val="black">
                <a:alpha val="40000"/>
              </a:prstClr>
            </a:outerShdw>
          </a:effectLst>
        </p:spPr>
      </p:pic>
      <p:pic>
        <p:nvPicPr>
          <p:cNvPr id="4" name="Grafik 3"/>
          <p:cNvPicPr>
            <a:picLocks noChangeAspect="1"/>
          </p:cNvPicPr>
          <p:nvPr/>
        </p:nvPicPr>
        <p:blipFill>
          <a:blip r:embed="rId4"/>
          <a:stretch/>
        </p:blipFill>
        <p:spPr bwMode="auto">
          <a:xfrm>
            <a:off x="147566" y="4516438"/>
            <a:ext cx="503584" cy="503584"/>
          </a:xfrm>
          <a:prstGeom prst="rect">
            <a:avLst/>
          </a:prstGeom>
        </p:spPr>
      </p:pic>
      <p:pic>
        <p:nvPicPr>
          <p:cNvPr id="8" name="Grafik 7" descr="Folie10"/>
          <p:cNvPicPr>
            <a:picLocks noGrp="1" noChangeAspect="1"/>
          </p:cNvPicPr>
          <p:nvPr isPhoto="1"/>
        </p:nvPicPr>
        <p:blipFill>
          <a:blip r:embed="rId5">
            <a:grayscl/>
          </a:blip>
          <a:stretch/>
        </p:blipFill>
        <p:spPr bwMode="auto">
          <a:xfrm>
            <a:off x="1115616" y="1923678"/>
            <a:ext cx="7157516" cy="105175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rafik 3"/>
          <p:cNvPicPr>
            <a:picLocks noChangeAspect="1"/>
          </p:cNvPicPr>
          <p:nvPr/>
        </p:nvPicPr>
        <p:blipFill>
          <a:blip r:embed="rId3"/>
          <a:stretch/>
        </p:blipFill>
        <p:spPr bwMode="auto">
          <a:xfrm>
            <a:off x="147566" y="4516438"/>
            <a:ext cx="503584" cy="503584"/>
          </a:xfrm>
          <a:prstGeom prst="rect">
            <a:avLst/>
          </a:prstGeom>
        </p:spPr>
      </p:pic>
      <p:sp>
        <p:nvSpPr>
          <p:cNvPr id="11" name="Titel 1"/>
          <p:cNvSpPr>
            <a:spLocks noGrp="1"/>
          </p:cNvSpPr>
          <p:nvPr>
            <p:ph type="title"/>
          </p:nvPr>
        </p:nvSpPr>
        <p:spPr bwMode="auto">
          <a:xfrm>
            <a:off x="863599" y="726128"/>
            <a:ext cx="6624638" cy="900000"/>
          </a:xfrm>
          <a:prstGeom prst="rect">
            <a:avLst/>
          </a:prstGeom>
          <a:noFill/>
          <a:ln>
            <a:noFill/>
          </a:ln>
          <a:effectLst/>
        </p:spPr>
        <p:txBody>
          <a:bodyPr vert="horz" wrap="square" lIns="0" tIns="0" rIns="0" bIns="0" numCol="1" anchor="t" anchorCtr="0" compatLnSpc="1">
            <a:prstTxWarp prst="textNoShape">
              <a:avLst/>
            </a:prstTxWarp>
          </a:bodyPr>
          <a:lstStyle/>
          <a:p>
            <a:pPr>
              <a:defRPr/>
            </a:pPr>
            <a:r>
              <a:rPr lang="de-DE"/>
              <a:t>Fazit: </a:t>
            </a:r>
            <a:r>
              <a:rPr lang="de-DE" sz="3600"/>
              <a:t>Schlagzeilen…</a:t>
            </a:r>
            <a:endParaRPr/>
          </a:p>
        </p:txBody>
      </p:sp>
      <p:sp>
        <p:nvSpPr>
          <p:cNvPr id="12" name="Inhaltsplatzhalter 2"/>
          <p:cNvSpPr>
            <a:spLocks noGrp="1"/>
          </p:cNvSpPr>
          <p:nvPr>
            <p:ph idx="1"/>
          </p:nvPr>
        </p:nvSpPr>
        <p:spPr bwMode="auto">
          <a:xfrm>
            <a:off x="863599" y="1671638"/>
            <a:ext cx="7380808" cy="2844800"/>
          </a:xfrm>
          <a:prstGeom prst="rect">
            <a:avLst/>
          </a:prstGeom>
          <a:noFill/>
          <a:ln>
            <a:noFill/>
          </a:ln>
          <a:effectLst/>
        </p:spPr>
        <p:txBody>
          <a:bodyPr vert="horz" wrap="square" lIns="0" tIns="0" rIns="0" bIns="0" numCol="1" anchor="t" anchorCtr="0" compatLnSpc="1">
            <a:prstTxWarp prst="textNoShape">
              <a:avLst/>
            </a:prstTxWarp>
          </a:bodyPr>
          <a:lstStyle/>
          <a:p>
            <a:pPr marL="361950" indent="-361950">
              <a:lnSpc>
                <a:spcPct val="85000"/>
              </a:lnSpc>
              <a:defRPr/>
            </a:pPr>
            <a:r>
              <a:rPr lang="de-DE" sz="2000">
                <a:ea typeface="ヒラギノ角ゴ Pro W3"/>
              </a:rPr>
              <a:t>sollen Interesse bei den Lesenden wecken. </a:t>
            </a:r>
            <a:endParaRPr sz="2000"/>
          </a:p>
          <a:p>
            <a:pPr marL="361950" indent="-361950">
              <a:lnSpc>
                <a:spcPct val="85000"/>
              </a:lnSpc>
              <a:defRPr/>
            </a:pPr>
            <a:r>
              <a:rPr lang="de-DE" sz="2000">
                <a:ea typeface="ヒラギノ角ゴ Pro W3"/>
              </a:rPr>
              <a:t>reichen allein oft nicht aus, um zu entscheiden, ob die</a:t>
            </a:r>
            <a:r>
              <a:rPr lang="de-DE" sz="2000" b="1">
                <a:solidFill>
                  <a:schemeClr val="tx2"/>
                </a:solidFill>
                <a:ea typeface="ヒラギノ角ゴ Pro W3"/>
              </a:rPr>
              <a:t> Behauptung tatsächlich zutrifft</a:t>
            </a:r>
            <a:r>
              <a:rPr lang="de-DE" sz="2000">
                <a:ea typeface="ヒラギノ角ゴ Pro W3"/>
              </a:rPr>
              <a:t>. </a:t>
            </a:r>
            <a:endParaRPr sz="2000"/>
          </a:p>
          <a:p>
            <a:pPr marL="361950" indent="-361950">
              <a:lnSpc>
                <a:spcPct val="85000"/>
              </a:lnSpc>
              <a:defRPr/>
            </a:pPr>
            <a:endParaRPr lang="de-DE" sz="2000">
              <a:ea typeface="ヒラギノ角ゴ Pro W3"/>
            </a:endParaRPr>
          </a:p>
          <a:p>
            <a:pPr marL="0" indent="0">
              <a:lnSpc>
                <a:spcPct val="85000"/>
              </a:lnSpc>
              <a:buNone/>
              <a:defRPr/>
            </a:pPr>
            <a:r>
              <a:rPr lang="de-DE" sz="2000" b="1">
                <a:ea typeface="ヒラギノ角ゴ Pro W3"/>
              </a:rPr>
              <a:t>Deshalb:</a:t>
            </a:r>
            <a:endParaRPr sz="2000"/>
          </a:p>
          <a:p>
            <a:pPr marL="361950" indent="-361950">
              <a:lnSpc>
                <a:spcPct val="85000"/>
              </a:lnSpc>
              <a:buFont typeface="Wingdings"/>
              <a:buChar char="Ø"/>
              <a:defRPr/>
            </a:pPr>
            <a:r>
              <a:rPr lang="de-DE" sz="2000">
                <a:ea typeface="ヒラギノ角ゴ Pro W3"/>
              </a:rPr>
              <a:t>Vermeide Rückschlüsse auf Grundlage von Schlagzeilen oder kurzen Posts in sozialen Medien.</a:t>
            </a:r>
            <a:endParaRPr sz="2000"/>
          </a:p>
          <a:p>
            <a:pPr marL="361950" indent="-361950">
              <a:lnSpc>
                <a:spcPct val="85000"/>
              </a:lnSpc>
              <a:buFont typeface="Wingdings"/>
              <a:buChar char="Ø"/>
              <a:defRPr/>
            </a:pPr>
            <a:r>
              <a:rPr lang="de-DE" sz="2000">
                <a:ea typeface="ヒラギノ角ゴ Pro W3"/>
              </a:rPr>
              <a:t>Kenne Strategien zur Überprüfung von Informationen aus dem Internet.</a:t>
            </a:r>
            <a:endParaRPr sz="2000"/>
          </a:p>
          <a:p>
            <a:pPr marL="0" indent="0">
              <a:lnSpc>
                <a:spcPct val="85000"/>
              </a:lnSpc>
              <a:spcAft>
                <a:spcPts val="0"/>
              </a:spcAft>
              <a:buNone/>
              <a:defRPr/>
            </a:pPr>
            <a:endParaRPr lang="de-DE" sz="2000">
              <a:solidFill>
                <a:schemeClr val="tx2"/>
              </a:solidFill>
              <a:ea typeface="ヒラギノ角ゴ Pro W3"/>
            </a:endParaRPr>
          </a:p>
          <a:p>
            <a:pPr marL="0" indent="0">
              <a:lnSpc>
                <a:spcPct val="85000"/>
              </a:lnSpc>
              <a:spcAft>
                <a:spcPts val="0"/>
              </a:spcAft>
              <a:buNone/>
              <a:defRPr/>
            </a:pPr>
            <a:endParaRPr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3"/>
          <a:stretch/>
        </p:blipFill>
        <p:spPr bwMode="auto">
          <a:xfrm>
            <a:off x="3956306" y="1337956"/>
            <a:ext cx="4019014" cy="3079415"/>
          </a:xfrm>
          <a:prstGeom prst="rect">
            <a:avLst/>
          </a:prstGeom>
        </p:spPr>
      </p:pic>
      <p:sp>
        <p:nvSpPr>
          <p:cNvPr id="2" name="Titel 1"/>
          <p:cNvSpPr>
            <a:spLocks noGrp="1"/>
          </p:cNvSpPr>
          <p:nvPr>
            <p:ph type="title"/>
          </p:nvPr>
        </p:nvSpPr>
        <p:spPr bwMode="auto">
          <a:xfrm>
            <a:off x="863599" y="726128"/>
            <a:ext cx="7596832" cy="900000"/>
          </a:xfrm>
        </p:spPr>
        <p:txBody>
          <a:bodyPr/>
          <a:lstStyle/>
          <a:p>
            <a:pPr>
              <a:defRPr/>
            </a:pPr>
            <a:r>
              <a:rPr lang="de-DE"/>
              <a:t>Fake News &amp; Falschinformationen</a:t>
            </a:r>
            <a:endParaRPr/>
          </a:p>
        </p:txBody>
      </p:sp>
      <p:sp>
        <p:nvSpPr>
          <p:cNvPr id="3" name="Rechteck 2"/>
          <p:cNvSpPr/>
          <p:nvPr/>
        </p:nvSpPr>
        <p:spPr bwMode="auto">
          <a:xfrm flipV="1">
            <a:off x="863599" y="1671638"/>
            <a:ext cx="2412256" cy="1224136"/>
          </a:xfrm>
          <a:prstGeom prst="rect">
            <a:avLst/>
          </a:prstGeom>
          <a:solidFill>
            <a:schemeClr val="accent2"/>
          </a:solidFill>
          <a:ln w="9525" cap="flat" cmpd="sng" algn="ctr">
            <a:solidFill>
              <a:schemeClr val="accent2"/>
            </a:solidFill>
            <a:prstDash val="solid"/>
            <a:round/>
            <a:headEnd type="none" w="med" len="med"/>
            <a:tailEnd type="none" w="med" len="med"/>
          </a:ln>
          <a:effectLst/>
        </p:spPr>
        <p:txBody>
          <a:bodyPr vert="horz" wrap="none" lIns="0" tIns="46800" rIns="0" bIns="46800" numCol="1" rtlCol="0" anchor="ctr" anchorCtr="0" compatLnSpc="1">
            <a:prstTxWarp prst="textNoShape">
              <a:avLst/>
            </a:prstTxWarp>
          </a:bodyPr>
          <a:lstStyle/>
          <a:p>
            <a:pPr marL="0" marR="0" indent="0" algn="ctr" defTabSz="914400">
              <a:lnSpc>
                <a:spcPct val="90000"/>
              </a:lnSpc>
              <a:spcBef>
                <a:spcPts val="0"/>
              </a:spcBef>
              <a:spcAft>
                <a:spcPts val="0"/>
              </a:spcAft>
              <a:buClr>
                <a:srgbClr val="4A5E74"/>
              </a:buClr>
              <a:buSzTx/>
              <a:buFont typeface="Wingdings"/>
              <a:buNone/>
              <a:defRPr/>
            </a:pPr>
            <a:endParaRPr lang="de-DE" sz="1400" b="0" i="0" u="none" strike="noStrike" cap="none">
              <a:ln>
                <a:noFill/>
              </a:ln>
              <a:solidFill>
                <a:srgbClr val="000000"/>
              </a:solidFill>
              <a:latin typeface="Arial"/>
              <a:ea typeface="ヒラギノ角ゴ Pro W3"/>
            </a:endParaRPr>
          </a:p>
        </p:txBody>
      </p:sp>
      <p:sp>
        <p:nvSpPr>
          <p:cNvPr id="4" name="Textfeld 3"/>
          <p:cNvSpPr txBox="1"/>
          <p:nvPr/>
        </p:nvSpPr>
        <p:spPr bwMode="auto">
          <a:xfrm>
            <a:off x="863602" y="1738791"/>
            <a:ext cx="2412254" cy="480131"/>
          </a:xfrm>
          <a:prstGeom prst="rect">
            <a:avLst/>
          </a:prstGeom>
          <a:noFill/>
        </p:spPr>
        <p:txBody>
          <a:bodyPr wrap="square" rtlCol="0">
            <a:spAutoFit/>
          </a:bodyPr>
          <a:lstStyle/>
          <a:p>
            <a:pPr>
              <a:defRPr/>
            </a:pPr>
            <a:r>
              <a:rPr lang="de-DE" sz="1400" b="1">
                <a:latin typeface="Arial"/>
                <a:cs typeface="Arial"/>
              </a:rPr>
              <a:t>Erfundene</a:t>
            </a:r>
            <a:endParaRPr/>
          </a:p>
          <a:p>
            <a:pPr>
              <a:defRPr/>
            </a:pPr>
            <a:r>
              <a:rPr lang="de-DE" sz="1400" b="1">
                <a:latin typeface="Arial"/>
                <a:cs typeface="Arial"/>
              </a:rPr>
              <a:t>Inhalte</a:t>
            </a:r>
            <a:endParaRPr/>
          </a:p>
        </p:txBody>
      </p:sp>
      <p:pic>
        <p:nvPicPr>
          <p:cNvPr id="9" name="Grafik 8" descr="Internet"/>
          <p:cNvPicPr>
            <a:picLocks noChangeAspect="1"/>
          </p:cNvPicPr>
          <p:nvPr/>
        </p:nvPicPr>
        <p:blipFill>
          <a:blip r:embed="rId4"/>
          <a:stretch/>
        </p:blipFill>
        <p:spPr bwMode="auto">
          <a:xfrm>
            <a:off x="1366262" y="2209534"/>
            <a:ext cx="614550" cy="614233"/>
          </a:xfrm>
          <a:prstGeom prst="rect">
            <a:avLst/>
          </a:prstGeom>
        </p:spPr>
      </p:pic>
      <p:pic>
        <p:nvPicPr>
          <p:cNvPr id="10" name="Grafik 9" descr="Bleistift"/>
          <p:cNvPicPr>
            <a:picLocks noChangeAspect="1"/>
          </p:cNvPicPr>
          <p:nvPr/>
        </p:nvPicPr>
        <p:blipFill>
          <a:blip r:embed="rId5"/>
          <a:stretch/>
        </p:blipFill>
        <p:spPr bwMode="auto">
          <a:xfrm>
            <a:off x="2252976" y="2316476"/>
            <a:ext cx="435508" cy="435283"/>
          </a:xfrm>
          <a:prstGeom prst="rect">
            <a:avLst/>
          </a:prstGeom>
        </p:spPr>
      </p:pic>
      <p:pic>
        <p:nvPicPr>
          <p:cNvPr id="21" name="Grafik 20"/>
          <p:cNvPicPr>
            <a:picLocks noChangeAspect="1"/>
          </p:cNvPicPr>
          <p:nvPr/>
        </p:nvPicPr>
        <p:blipFill>
          <a:blip r:embed="rId6"/>
          <a:stretch/>
        </p:blipFill>
        <p:spPr bwMode="auto">
          <a:xfrm>
            <a:off x="147566" y="4516438"/>
            <a:ext cx="503584" cy="503584"/>
          </a:xfrm>
          <a:prstGeom prst="rect">
            <a:avLst/>
          </a:prstGeom>
        </p:spPr>
      </p:pic>
      <p:sp>
        <p:nvSpPr>
          <p:cNvPr id="27" name="Textfeld 26"/>
          <p:cNvSpPr txBox="1"/>
          <p:nvPr/>
        </p:nvSpPr>
        <p:spPr bwMode="auto">
          <a:xfrm>
            <a:off x="863599" y="2895774"/>
            <a:ext cx="2412256" cy="1620663"/>
          </a:xfrm>
          <a:prstGeom prst="rect">
            <a:avLst/>
          </a:prstGeom>
          <a:solidFill>
            <a:schemeClr val="bg1"/>
          </a:solidFill>
          <a:ln w="9525">
            <a:solidFill>
              <a:schemeClr val="accent2"/>
            </a:solidFill>
          </a:ln>
        </p:spPr>
        <p:txBody>
          <a:bodyPr wrap="square" tIns="72000" bIns="72000">
            <a:noAutofit/>
          </a:bodyPr>
          <a:lstStyle/>
          <a:p>
            <a:pPr marL="177800" indent="-177800" algn="l">
              <a:lnSpc>
                <a:spcPct val="100000"/>
              </a:lnSpc>
              <a:spcAft>
                <a:spcPts val="600"/>
              </a:spcAft>
              <a:buClr>
                <a:schemeClr val="tx2"/>
              </a:buClr>
              <a:buFont typeface="Wingdings"/>
              <a:buChar char="§"/>
              <a:defRPr/>
            </a:pPr>
            <a:r>
              <a:rPr lang="de-DE" sz="1200">
                <a:latin typeface="Arial"/>
              </a:rPr>
              <a:t>Ereignisse oder Zitate </a:t>
            </a:r>
            <a:br>
              <a:rPr lang="de-DE" sz="1200">
                <a:latin typeface="Arial"/>
              </a:rPr>
            </a:br>
            <a:r>
              <a:rPr lang="de-DE" sz="1200">
                <a:latin typeface="Arial"/>
              </a:rPr>
              <a:t>werden erfunden </a:t>
            </a:r>
            <a:endParaRPr/>
          </a:p>
          <a:p>
            <a:pPr marL="177800" indent="-177800" algn="l">
              <a:lnSpc>
                <a:spcPct val="100000"/>
              </a:lnSpc>
              <a:spcAft>
                <a:spcPts val="600"/>
              </a:spcAft>
              <a:buClr>
                <a:schemeClr val="tx2"/>
              </a:buClr>
              <a:buFont typeface="Wingdings"/>
              <a:buChar char="§"/>
              <a:defRPr/>
            </a:pPr>
            <a:r>
              <a:rPr lang="de-DE" sz="1200">
                <a:latin typeface="Arial"/>
              </a:rPr>
              <a:t>Bilder oder Videos werden manipuliert </a:t>
            </a:r>
            <a:endParaRPr/>
          </a:p>
          <a:p>
            <a:pPr marL="177800" indent="-177800" algn="l">
              <a:lnSpc>
                <a:spcPct val="100000"/>
              </a:lnSpc>
              <a:spcAft>
                <a:spcPts val="600"/>
              </a:spcAft>
              <a:buClr>
                <a:schemeClr val="tx2"/>
              </a:buClr>
              <a:buFont typeface="Wingdings"/>
              <a:buChar char="§"/>
              <a:defRPr/>
            </a:pPr>
            <a:r>
              <a:rPr lang="de-DE" sz="1200">
                <a:latin typeface="Arial"/>
              </a:rPr>
              <a:t>Nachgemachte Internetseiten oder Fake-Profile verbreiten falsche Informationen</a:t>
            </a:r>
            <a:endParaRPr/>
          </a:p>
        </p:txBody>
      </p:sp>
      <p:sp>
        <p:nvSpPr>
          <p:cNvPr id="11" name="Rechteck 10"/>
          <p:cNvSpPr/>
          <p:nvPr/>
        </p:nvSpPr>
        <p:spPr bwMode="auto">
          <a:xfrm rot="16199998">
            <a:off x="7224915" y="1940389"/>
            <a:ext cx="3667161" cy="177356"/>
          </a:xfrm>
          <a:prstGeom prst="rect">
            <a:avLst/>
          </a:prstGeom>
        </p:spPr>
        <p:txBody>
          <a:bodyPr wrap="square">
            <a:spAutoFit/>
          </a:bodyPr>
          <a:lstStyle/>
          <a:p>
            <a:pPr algn="r">
              <a:defRPr/>
            </a:pPr>
            <a:r>
              <a:rPr lang="de-DE" sz="600">
                <a:latin typeface="Arial"/>
                <a:cs typeface="Arial"/>
              </a:rPr>
              <a:t>Screenshot: </a:t>
            </a:r>
            <a:r>
              <a:rPr lang="pl-PL" sz="600">
                <a:latin typeface="Arial"/>
                <a:cs typeface="Arial"/>
              </a:rPr>
              <a:t>twitter.com/c_w_m_o</a:t>
            </a:r>
            <a:endParaRPr>
              <a:latin typeface="Arial"/>
              <a:cs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par>
                                <p:cTn id="14" presetID="14" presetClass="entr" presetSubtype="1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randombar(horizontal)">
                                      <p:cBhvr>
                                        <p:cTn id="16" dur="500"/>
                                        <p:tgtEl>
                                          <p:spTgt spid="10"/>
                                        </p:tgtEl>
                                      </p:cBhvr>
                                    </p:animEffect>
                                  </p:childTnLst>
                                </p:cTn>
                              </p:par>
                              <p:par>
                                <p:cTn id="17" presetID="14" presetClass="entr" presetSubtype="1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randombar(horizontal)">
                                      <p:cBhvr>
                                        <p:cTn id="19" dur="500"/>
                                        <p:tgtEl>
                                          <p:spTgt spid="27"/>
                                        </p:tgtEl>
                                      </p:cBhvr>
                                    </p:animEffect>
                                  </p:childTnLst>
                                </p:cTn>
                              </p:par>
                            </p:childTnLst>
                          </p:cTn>
                        </p:par>
                        <p:par>
                          <p:cTn id="20" fill="hold">
                            <p:stCondLst>
                              <p:cond delay="500"/>
                            </p:stCondLst>
                            <p:childTnLst>
                              <p:par>
                                <p:cTn id="21" presetID="14" presetClass="entr" presetSubtype="10" fill="hold" nodeType="afterEffect">
                                  <p:stCondLst>
                                    <p:cond delay="500"/>
                                  </p:stCondLst>
                                  <p:childTnLst>
                                    <p:set>
                                      <p:cBhvr>
                                        <p:cTn id="22" dur="1" fill="hold">
                                          <p:stCondLst>
                                            <p:cond delay="0"/>
                                          </p:stCondLst>
                                        </p:cTn>
                                        <p:tgtEl>
                                          <p:spTgt spid="6"/>
                                        </p:tgtEl>
                                        <p:attrNameLst>
                                          <p:attrName>style.visibility</p:attrName>
                                        </p:attrNameLst>
                                      </p:cBhvr>
                                      <p:to>
                                        <p:strVal val="visible"/>
                                      </p:to>
                                    </p:set>
                                    <p:animEffect transition="in" filter="randombar(horizontal)">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utsche Telekom Stiftung">
  <a:themeElements>
    <a:clrScheme name="Benutzerdefiniert 19">
      <a:dk1>
        <a:srgbClr val="000000"/>
      </a:dk1>
      <a:lt1>
        <a:srgbClr val="FFFFFF"/>
      </a:lt1>
      <a:dk2>
        <a:srgbClr val="E20074"/>
      </a:dk2>
      <a:lt2>
        <a:srgbClr val="CCCCCC"/>
      </a:lt2>
      <a:accent1>
        <a:srgbClr val="3D5773"/>
      </a:accent1>
      <a:accent2>
        <a:srgbClr val="E5BB23"/>
      </a:accent2>
      <a:accent3>
        <a:srgbClr val="9BC8E1"/>
      </a:accent3>
      <a:accent4>
        <a:srgbClr val="B7C82B"/>
      </a:accent4>
      <a:accent5>
        <a:srgbClr val="717171"/>
      </a:accent5>
      <a:accent6>
        <a:srgbClr val="E20074"/>
      </a:accent6>
      <a:hlink>
        <a:srgbClr val="000000"/>
      </a:hlink>
      <a:folHlink>
        <a:srgbClr val="000000"/>
      </a:folHlink>
    </a:clrScheme>
    <a:fontScheme name="Benutzerdefiniert 133">
      <a:majorFont>
        <a:latin typeface="Arial"/>
        <a:ea typeface="ヒラギノ角ゴ Pro W3"/>
        <a:cs typeface="Arial"/>
      </a:majorFont>
      <a:minorFont>
        <a:latin typeface="Arial"/>
        <a:ea typeface="ヒラギノ角ゴ Pro W3"/>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solidFill>
          <a:schemeClr val="bg1"/>
        </a:solidFill>
        <a:ln w="6350" cap="flat" cmpd="sng" algn="ctr">
          <a:solidFill>
            <a:schemeClr val="tx1"/>
          </a:solidFill>
          <a:prstDash val="solid"/>
          <a:round/>
          <a:headEnd type="none" w="med" len="med"/>
          <a:tailEnd type="none" w="med" len="med"/>
        </a:ln>
      </a:spPr>
      <a:bodyPr/>
      <a:lstStyle/>
    </a:spDef>
    <a:lnDef>
      <a:spPr bwMode="auto">
        <a:xfrm>
          <a:off x="0" y="0"/>
          <a:ext cx="1" cy="1"/>
        </a:xfrm>
        <a:prstGeom prst="rect">
          <a:avLst/>
        </a:prstGeom>
        <a:solidFill>
          <a:schemeClr val="bg1"/>
        </a:solidFill>
        <a:ln w="6350" cap="flat" cmpd="sng" algn="ctr">
          <a:solidFill>
            <a:schemeClr val="tx1"/>
          </a:solidFill>
          <a:prstDash val="solid"/>
          <a:round/>
          <a:headEnd type="none" w="med" len="med"/>
          <a:tailEnd type="none" w="med" len="med"/>
        </a:ln>
      </a:spPr>
      <a:bodyPr/>
      <a:lstStyle/>
    </a:lnDef>
    <a:txDef>
      <a:spPr bwMode="auto">
        <a:prstGeom prst="rect">
          <a:avLst/>
        </a:prstGeom>
        <a:solidFill>
          <a:schemeClr val="accent2"/>
        </a:solidFill>
      </a:spPr>
      <a:bodyPr/>
      <a:lstStyle/>
    </a:txDef>
  </a:objectDefaults>
  <a:extraClrSchemeLst>
    <a:extraClrScheme>
      <a:clrScheme name="DTS 1">
        <a:dk1>
          <a:srgbClr val="000000"/>
        </a:dk1>
        <a:lt1>
          <a:srgbClr val="FFFFFF"/>
        </a:lt1>
        <a:dk2>
          <a:srgbClr val="E20074"/>
        </a:dk2>
        <a:lt2>
          <a:srgbClr val="CCCCCC"/>
        </a:lt2>
        <a:accent1>
          <a:srgbClr val="4A5E74"/>
        </a:accent1>
        <a:accent2>
          <a:srgbClr val="EBB30C"/>
        </a:accent2>
        <a:accent3>
          <a:srgbClr val="FFFFFF"/>
        </a:accent3>
        <a:accent4>
          <a:srgbClr val="000000"/>
        </a:accent4>
        <a:accent5>
          <a:srgbClr val="B1B6BC"/>
        </a:accent5>
        <a:accent6>
          <a:srgbClr val="D5A20A"/>
        </a:accent6>
        <a:hlink>
          <a:srgbClr val="A62B1F"/>
        </a:hlink>
        <a:folHlink>
          <a:srgbClr val="D2C2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Benutzerdefiniert 19">
      <a:dk1>
        <a:srgbClr val="000000"/>
      </a:dk1>
      <a:lt1>
        <a:srgbClr val="FFFFFF"/>
      </a:lt1>
      <a:dk2>
        <a:srgbClr val="E20074"/>
      </a:dk2>
      <a:lt2>
        <a:srgbClr val="CCCCCC"/>
      </a:lt2>
      <a:accent1>
        <a:srgbClr val="3D5773"/>
      </a:accent1>
      <a:accent2>
        <a:srgbClr val="E5BB23"/>
      </a:accent2>
      <a:accent3>
        <a:srgbClr val="9BC8E1"/>
      </a:accent3>
      <a:accent4>
        <a:srgbClr val="B7C82B"/>
      </a:accent4>
      <a:accent5>
        <a:srgbClr val="717171"/>
      </a:accent5>
      <a:accent6>
        <a:srgbClr val="E20074"/>
      </a:accent6>
      <a:hlink>
        <a:srgbClr val="000000"/>
      </a:hlink>
      <a:folHlink>
        <a:srgbClr val="000000"/>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bodyPr/>
      <a:lstStyle/>
      <a:style>
        <a:lnRef idx="1">
          <a:schemeClr val="accent1"/>
        </a:lnRef>
        <a:fillRef idx="3">
          <a:schemeClr val="accent1"/>
        </a:fillRef>
        <a:effectRef idx="2">
          <a:schemeClr val="accent1"/>
        </a:effectRef>
        <a:fontRef idx="minor">
          <a:schemeClr val="lt1"/>
        </a:fontRef>
      </a:style>
    </a:spDef>
    <a:lnDef>
      <a:spPr bwMode="auto"/>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3693</Words>
  <Application>Microsoft Office PowerPoint</Application>
  <DocSecurity>0</DocSecurity>
  <PresentationFormat>Bildschirmpräsentation (16:9)</PresentationFormat>
  <Paragraphs>279</Paragraphs>
  <Slides>16</Slides>
  <Notes>16</Notes>
  <HiddenSlides>1</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16</vt:i4>
      </vt:variant>
    </vt:vector>
  </HeadingPairs>
  <TitlesOfParts>
    <vt:vector size="23" baseType="lpstr">
      <vt:lpstr>Arial</vt:lpstr>
      <vt:lpstr>Calibri</vt:lpstr>
      <vt:lpstr>Century Gothic</vt:lpstr>
      <vt:lpstr>Tele-GroteskFet</vt:lpstr>
      <vt:lpstr>Tele-GroteskNor</vt:lpstr>
      <vt:lpstr>Wingdings</vt:lpstr>
      <vt:lpstr>Deutsche Telekom Stiftung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Fazit: Schlagzeilen…</vt:lpstr>
      <vt:lpstr>Fake News &amp; Falschinformationen</vt:lpstr>
      <vt:lpstr>Fake News &amp; Falschinformationen</vt:lpstr>
      <vt:lpstr>Fake News &amp; Falschinformationen</vt:lpstr>
      <vt:lpstr>Fake News &amp; Falschinformationen</vt:lpstr>
      <vt:lpstr>PowerPoint-Präsentation</vt:lpstr>
      <vt:lpstr>PowerPoint-Präsentation</vt:lpstr>
      <vt:lpstr>Merkmale vertrauenswürdiger Quellen</vt:lpstr>
      <vt:lpstr>Hausaufgabe</vt:lpstr>
    </vt:vector>
  </TitlesOfParts>
  <Manager/>
  <Company>Deutsche Telekom Stiftung</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Qapito! - Quellen kritisch beurteilen</dc:title>
  <dc:subject/>
  <dc:creator>Deutsche Telekom Stiftung;Marten, Philipp</dc:creator>
  <cp:keywords/>
  <dc:description/>
  <cp:lastModifiedBy>Mina Ghomi</cp:lastModifiedBy>
  <cp:revision>202</cp:revision>
  <dcterms:created xsi:type="dcterms:W3CDTF">2022-01-11T14:53:02Z</dcterms:created>
  <dcterms:modified xsi:type="dcterms:W3CDTF">2023-07-25T14:27:21Z</dcterms:modified>
  <cp:category/>
  <dc:identifier/>
  <cp:contentStatus/>
  <dc:language/>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FilenameSize">
    <vt:i4>7</vt:i4>
  </property>
  <property fmtid="{D5CDD505-2E9C-101B-9397-08002B2CF9AE}" pid="3" name="FileName">
    <vt:lpwstr>&lt;&lt;filename&gt;&gt;</vt:lpwstr>
  </property>
</Properties>
</file>