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20"/>
  </p:notesMasterIdLst>
  <p:handoutMasterIdLst>
    <p:handoutMasterId r:id="rId21"/>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9144000" cy="5143500"/>
  <p:defaultTextStyle>
    <a:defPPr>
      <a:defRPr lang="de-DE"/>
    </a:defPPr>
    <a:lvl1pPr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1pPr>
    <a:lvl2pPr marL="4572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2pPr>
    <a:lvl3pPr marL="9144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3pPr>
    <a:lvl4pPr marL="13716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4pPr>
    <a:lvl5pPr marL="18288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5pPr>
    <a:lvl6pPr marL="2286000" algn="l" defTabSz="457200">
      <a:defRPr sz="2400">
        <a:solidFill>
          <a:schemeClr val="tx1"/>
        </a:solidFill>
        <a:latin typeface="Tele-GroteskNor"/>
        <a:ea typeface="ヒラギノ角ゴ Pro W3"/>
        <a:cs typeface="ヒラギノ角ゴ Pro W3"/>
      </a:defRPr>
    </a:lvl6pPr>
    <a:lvl7pPr marL="2743200" algn="l" defTabSz="457200">
      <a:defRPr sz="2400">
        <a:solidFill>
          <a:schemeClr val="tx1"/>
        </a:solidFill>
        <a:latin typeface="Tele-GroteskNor"/>
        <a:ea typeface="ヒラギノ角ゴ Pro W3"/>
        <a:cs typeface="ヒラギノ角ゴ Pro W3"/>
      </a:defRPr>
    </a:lvl7pPr>
    <a:lvl8pPr marL="3200400" algn="l" defTabSz="457200">
      <a:defRPr sz="2400">
        <a:solidFill>
          <a:schemeClr val="tx1"/>
        </a:solidFill>
        <a:latin typeface="Tele-GroteskNor"/>
        <a:ea typeface="ヒラギノ角ゴ Pro W3"/>
        <a:cs typeface="ヒラギノ角ゴ Pro W3"/>
      </a:defRPr>
    </a:lvl8pPr>
    <a:lvl9pPr marL="3657600" algn="l" defTabSz="457200">
      <a:defRPr sz="2400">
        <a:solidFill>
          <a:schemeClr val="tx1"/>
        </a:solidFill>
        <a:latin typeface="Tele-GroteskNor"/>
        <a:ea typeface="ヒラギノ角ゴ Pro W3"/>
        <a:cs typeface="ヒラギノ角ゴ Pro W3"/>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112" autoAdjust="0"/>
  </p:normalViewPr>
  <p:slideViewPr>
    <p:cSldViewPr>
      <p:cViewPr varScale="1">
        <p:scale>
          <a:sx n="123" d="100"/>
          <a:sy n="123" d="100"/>
        </p:scale>
        <p:origin x="156" y="90"/>
      </p:cViewPr>
      <p:guideLst>
        <p:guide orient="horz" pos="2160"/>
        <p:guide pos="2880"/>
      </p:guideLst>
    </p:cSldViewPr>
  </p:slideViewPr>
  <p:notesTextViewPr>
    <p:cViewPr>
      <p:scale>
        <a:sx n="1" d="1"/>
        <a:sy n="1" d="1"/>
      </p:scale>
      <p:origin x="0" y="0"/>
    </p:cViewPr>
  </p:notesTextViewPr>
  <p:notesViewPr>
    <p:cSldViewPr>
      <p:cViewPr varScale="1">
        <p:scale>
          <a:sx n="113" d="100"/>
          <a:sy n="113" d="100"/>
        </p:scale>
        <p:origin x="1320" y="8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8AFE4436-79C5-1949-9B68-4FBB94C355AB}"/>
              </a:ext>
            </a:extLst>
          </p:cNvPr>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32DF1FA6-0F27-B95B-242A-5E43976B0605}"/>
              </a:ext>
            </a:extLst>
          </p:cNvPr>
          <p:cNvSpPr>
            <a:spLocks noGrp="1"/>
          </p:cNvSpPr>
          <p:nvPr>
            <p:ph type="dt" sz="quarter" idx="1"/>
          </p:nvPr>
        </p:nvSpPr>
        <p:spPr>
          <a:xfrm>
            <a:off x="5180013" y="0"/>
            <a:ext cx="3962400" cy="257175"/>
          </a:xfrm>
          <a:prstGeom prst="rect">
            <a:avLst/>
          </a:prstGeom>
        </p:spPr>
        <p:txBody>
          <a:bodyPr vert="horz" lIns="91440" tIns="45720" rIns="91440" bIns="45720" rtlCol="0"/>
          <a:lstStyle>
            <a:lvl1pPr algn="r">
              <a:defRPr sz="1200"/>
            </a:lvl1pPr>
          </a:lstStyle>
          <a:p>
            <a:fld id="{4CBBB976-CE16-456E-8050-584A953B961E}" type="datetimeFigureOut">
              <a:rPr lang="de-DE" smtClean="0"/>
              <a:t>25.07.2023</a:t>
            </a:fld>
            <a:endParaRPr lang="de-DE"/>
          </a:p>
        </p:txBody>
      </p:sp>
      <p:sp>
        <p:nvSpPr>
          <p:cNvPr id="4" name="Fußzeilenplatzhalter 3">
            <a:extLst>
              <a:ext uri="{FF2B5EF4-FFF2-40B4-BE49-F238E27FC236}">
                <a16:creationId xmlns:a16="http://schemas.microsoft.com/office/drawing/2014/main" id="{5C18BE84-886C-BC8C-560D-1CF87C30CCC8}"/>
              </a:ext>
            </a:extLst>
          </p:cNvPr>
          <p:cNvSpPr>
            <a:spLocks noGrp="1"/>
          </p:cNvSpPr>
          <p:nvPr>
            <p:ph type="ftr" sz="quarter" idx="2"/>
          </p:nvPr>
        </p:nvSpPr>
        <p:spPr>
          <a:xfrm>
            <a:off x="0" y="4886325"/>
            <a:ext cx="3962400" cy="25717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D5DC6971-8FC3-C370-AE57-A0C9242C95A9}"/>
              </a:ext>
            </a:extLst>
          </p:cNvPr>
          <p:cNvSpPr>
            <a:spLocks noGrp="1"/>
          </p:cNvSpPr>
          <p:nvPr>
            <p:ph type="sldNum" sz="quarter" idx="3"/>
          </p:nvPr>
        </p:nvSpPr>
        <p:spPr>
          <a:xfrm>
            <a:off x="5180013" y="4886325"/>
            <a:ext cx="3962400" cy="257175"/>
          </a:xfrm>
          <a:prstGeom prst="rect">
            <a:avLst/>
          </a:prstGeom>
        </p:spPr>
        <p:txBody>
          <a:bodyPr vert="horz" lIns="91440" tIns="45720" rIns="91440" bIns="45720" rtlCol="0" anchor="b"/>
          <a:lstStyle>
            <a:lvl1pPr algn="r">
              <a:defRPr sz="1200"/>
            </a:lvl1pPr>
          </a:lstStyle>
          <a:p>
            <a:fld id="{3885D6F0-B968-491D-894E-3B0F4F0177F6}" type="slidenum">
              <a:rPr lang="de-DE" smtClean="0"/>
              <a:t>‹Nr.›</a:t>
            </a:fld>
            <a:endParaRPr lang="de-DE"/>
          </a:p>
        </p:txBody>
      </p:sp>
    </p:spTree>
    <p:extLst>
      <p:ext uri="{BB962C8B-B14F-4D97-AF65-F5344CB8AC3E}">
        <p14:creationId xmlns:p14="http://schemas.microsoft.com/office/powerpoint/2010/main" val="3292606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76802" name="Rectangle 2"/>
          <p:cNvSpPr>
            <a:spLocks noGrp="1" noChangeArrowheads="1"/>
          </p:cNvSpPr>
          <p:nvPr>
            <p:ph type="hdr" sz="quarter"/>
          </p:nvPr>
        </p:nvSpPr>
        <p:spPr bwMode="auto">
          <a:xfrm>
            <a:off x="877888" y="153730"/>
            <a:ext cx="1710405" cy="184666"/>
          </a:xfrm>
          <a:prstGeom prst="rect">
            <a:avLst/>
          </a:prstGeom>
          <a:noFill/>
          <a:ln>
            <a:noFill/>
          </a:ln>
          <a:effectLst/>
        </p:spPr>
        <p:txBody>
          <a:bodyPr vert="horz" wrap="none" lIns="0" tIns="0" rIns="0" bIns="0" numCol="1" anchor="ctr" anchorCtr="0" compatLnSpc="1">
            <a:prstTxWarp prst="textNoShape">
              <a:avLst/>
            </a:prstTxWarp>
            <a:spAutoFit/>
          </a:bodyPr>
          <a:lstStyle>
            <a:lvl1pPr algn="l" defTabSz="927100">
              <a:lnSpc>
                <a:spcPct val="100000"/>
              </a:lnSpc>
              <a:spcBef>
                <a:spcPts val="0"/>
              </a:spcBef>
              <a:buClrTx/>
              <a:buFontTx/>
              <a:buNone/>
              <a:defRPr sz="1200">
                <a:latin typeface="+mn-lt"/>
                <a:cs typeface="+mn-cs"/>
              </a:defRPr>
            </a:lvl1pPr>
          </a:lstStyle>
          <a:p>
            <a:pPr>
              <a:defRPr/>
            </a:pPr>
            <a:r>
              <a:rPr lang="de-DE"/>
              <a:t>Verfasser · weitere Angaben</a:t>
            </a:r>
            <a:endParaRPr/>
          </a:p>
        </p:txBody>
      </p:sp>
      <p:sp>
        <p:nvSpPr>
          <p:cNvPr id="76803" name="Rectangle 3"/>
          <p:cNvSpPr>
            <a:spLocks noGrp="1" noChangeArrowheads="1"/>
          </p:cNvSpPr>
          <p:nvPr>
            <p:ph type="dt" idx="1"/>
          </p:nvPr>
        </p:nvSpPr>
        <p:spPr bwMode="auto">
          <a:xfrm>
            <a:off x="3887784" y="153730"/>
            <a:ext cx="1970091" cy="184666"/>
          </a:xfrm>
          <a:prstGeom prst="rect">
            <a:avLst/>
          </a:prstGeom>
          <a:noFill/>
          <a:ln>
            <a:noFill/>
          </a:ln>
          <a:effectLst/>
        </p:spPr>
        <p:txBody>
          <a:bodyPr vert="horz" wrap="none" lIns="0" tIns="0" rIns="0" bIns="0" numCol="1" anchor="ctr" anchorCtr="0" compatLnSpc="1">
            <a:prstTxWarp prst="textNoShape">
              <a:avLst/>
            </a:prstTxWarp>
            <a:spAutoFit/>
          </a:bodyPr>
          <a:lstStyle>
            <a:lvl1pPr algn="r" defTabSz="927100">
              <a:lnSpc>
                <a:spcPct val="100000"/>
              </a:lnSpc>
              <a:spcBef>
                <a:spcPts val="0"/>
              </a:spcBef>
              <a:buClrTx/>
              <a:buFontTx/>
              <a:buNone/>
              <a:defRPr sz="1200">
                <a:latin typeface="+mn-lt"/>
                <a:cs typeface="+mn-cs"/>
              </a:defRPr>
            </a:lvl1pPr>
          </a:lstStyle>
          <a:p>
            <a:pPr>
              <a:defRPr/>
            </a:pPr>
            <a:r>
              <a:rPr lang="de-DE"/>
              <a:t>Thema der Präsentation · Datum</a:t>
            </a:r>
            <a:endParaRPr/>
          </a:p>
        </p:txBody>
      </p:sp>
      <p:sp>
        <p:nvSpPr>
          <p:cNvPr id="76804" name="Rectangle 4"/>
          <p:cNvSpPr>
            <a:spLocks noGrp="1" noRot="1" noChangeAspect="1" noChangeArrowheads="1" noTextEdit="1"/>
          </p:cNvSpPr>
          <p:nvPr>
            <p:ph type="sldImg" idx="2"/>
          </p:nvPr>
        </p:nvSpPr>
        <p:spPr bwMode="auto">
          <a:xfrm>
            <a:off x="92075" y="744538"/>
            <a:ext cx="6615113" cy="3722687"/>
          </a:xfrm>
          <a:prstGeom prst="rect">
            <a:avLst/>
          </a:prstGeom>
          <a:noFill/>
          <a:ln w="9525">
            <a:solidFill>
              <a:srgbClr val="000000"/>
            </a:solidFill>
            <a:miter lim="800000"/>
            <a:headEnd/>
            <a:tailEnd/>
          </a:ln>
          <a:effectLst/>
        </p:spPr>
      </p:sp>
      <p:sp>
        <p:nvSpPr>
          <p:cNvPr id="76805" name="Rectangle 5"/>
          <p:cNvSpPr>
            <a:spLocks noGrp="1" noChangeArrowheads="1"/>
          </p:cNvSpPr>
          <p:nvPr>
            <p:ph type="body" sz="quarter" idx="3"/>
          </p:nvPr>
        </p:nvSpPr>
        <p:spPr bwMode="gray">
          <a:xfrm>
            <a:off x="590549" y="4819650"/>
            <a:ext cx="5761038" cy="4608513"/>
          </a:xfrm>
          <a:prstGeom prst="rect">
            <a:avLst/>
          </a:prstGeom>
          <a:noFill/>
          <a:ln>
            <a:noFill/>
          </a:ln>
          <a:effectLst/>
        </p:spPr>
        <p:txBody>
          <a:bodyPr vert="horz" wrap="square" lIns="0" tIns="18000" rIns="0" bIns="0" numCol="1" anchor="t" anchorCtr="0" compatLnSpc="1">
            <a:prstTxWarp prst="textNoShape">
              <a:avLst/>
            </a:prstTxWarp>
          </a:bodyPr>
          <a:lstStyle/>
          <a:p>
            <a:pPr lvl="0">
              <a:defRPr/>
            </a:pPr>
            <a:r>
              <a:rPr lang="de-DE"/>
              <a:t>Klicken Sie, um die Formate des Vorlagentextes zu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6806" name="Rectangle 6"/>
          <p:cNvSpPr>
            <a:spLocks noGrp="1" noChangeArrowheads="1"/>
          </p:cNvSpPr>
          <p:nvPr>
            <p:ph type="ftr" sz="quarter" idx="4"/>
          </p:nvPr>
        </p:nvSpPr>
        <p:spPr bwMode="auto">
          <a:xfrm>
            <a:off x="0" y="9743559"/>
            <a:ext cx="65" cy="184666"/>
          </a:xfrm>
          <a:prstGeom prst="rect">
            <a:avLst/>
          </a:prstGeom>
          <a:noFill/>
          <a:ln>
            <a:noFill/>
          </a:ln>
          <a:effectLst/>
        </p:spPr>
        <p:txBody>
          <a:bodyPr vert="horz" wrap="none" lIns="0" tIns="0" rIns="0" bIns="0" numCol="1" anchor="b" anchorCtr="0" compatLnSpc="1">
            <a:prstTxWarp prst="textNoShape">
              <a:avLst/>
            </a:prstTxWarp>
            <a:spAutoFit/>
          </a:bodyPr>
          <a:lstStyle>
            <a:lvl1pPr algn="l" defTabSz="927100">
              <a:lnSpc>
                <a:spcPct val="100000"/>
              </a:lnSpc>
              <a:spcBef>
                <a:spcPts val="0"/>
              </a:spcBef>
              <a:buClrTx/>
              <a:buFontTx/>
              <a:buNone/>
              <a:defRPr sz="1200">
                <a:latin typeface="+mn-lt"/>
                <a:cs typeface="+mn-cs"/>
              </a:defRPr>
            </a:lvl1pPr>
          </a:lstStyle>
          <a:p>
            <a:pPr>
              <a:defRPr/>
            </a:pPr>
            <a:endParaRPr lang="de-DE"/>
          </a:p>
        </p:txBody>
      </p:sp>
      <p:sp>
        <p:nvSpPr>
          <p:cNvPr id="76807" name="Rectangle 7"/>
          <p:cNvSpPr>
            <a:spLocks noGrp="1" noChangeArrowheads="1"/>
          </p:cNvSpPr>
          <p:nvPr>
            <p:ph type="sldNum" sz="quarter" idx="5"/>
          </p:nvPr>
        </p:nvSpPr>
        <p:spPr bwMode="auto">
          <a:xfrm>
            <a:off x="6523561" y="9743559"/>
            <a:ext cx="274114" cy="184666"/>
          </a:xfrm>
          <a:prstGeom prst="rect">
            <a:avLst/>
          </a:prstGeom>
          <a:noFill/>
          <a:ln>
            <a:noFill/>
          </a:ln>
          <a:effectLst/>
        </p:spPr>
        <p:txBody>
          <a:bodyPr vert="horz" wrap="none" lIns="0" tIns="0" rIns="0" bIns="0" numCol="1" anchor="b" anchorCtr="0" compatLnSpc="1">
            <a:prstTxWarp prst="textNoShape">
              <a:avLst/>
            </a:prstTxWarp>
            <a:spAutoFit/>
          </a:bodyPr>
          <a:lstStyle>
            <a:lvl1pPr algn="r" defTabSz="927100">
              <a:lnSpc>
                <a:spcPct val="100000"/>
              </a:lnSpc>
              <a:spcBef>
                <a:spcPts val="0"/>
              </a:spcBef>
              <a:buClrTx/>
              <a:buFontTx/>
              <a:buNone/>
              <a:defRPr sz="1200">
                <a:latin typeface="+mn-lt"/>
                <a:cs typeface="+mn-cs"/>
              </a:defRPr>
            </a:lvl1pPr>
          </a:lstStyle>
          <a:p>
            <a:pPr>
              <a:defRPr/>
            </a:pPr>
            <a:fld id="{52E70ED1-B8FA-6F4B-8236-F09C2F242E82}" type="slidenum">
              <a:rPr lang="de-DE"/>
              <a:t>‹Nr.›</a:t>
            </a:fld>
            <a:endParaRPr lang="de-DE"/>
          </a:p>
        </p:txBody>
      </p:sp>
    </p:spTree>
  </p:cSld>
  <p:clrMap bg1="lt1" tx1="dk1" bg2="lt2" tx2="dk2" accent1="accent1" accent2="accent2" accent3="accent3" accent4="accent4" accent5="accent5" accent6="accent6" hlink="hlink" folHlink="folHlink"/>
  <p:hf ftr="0"/>
  <p:notesStyle>
    <a:lvl1pPr marL="266700" indent="-266700"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ヒラギノ角ゴ Pro W3"/>
      </a:defRPr>
    </a:lvl1pPr>
    <a:lvl2pPr marL="539750" indent="-27146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2pPr>
    <a:lvl3pPr marL="806450" indent="-26511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3pPr>
    <a:lvl4pPr marL="1073150" indent="-26511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4pPr>
    <a:lvl5pPr marL="1339850" indent="-26511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5pPr>
    <a:lvl6pPr marL="2286000" algn="l" defTabSz="457200">
      <a:defRPr sz="1200">
        <a:solidFill>
          <a:schemeClr val="tx1"/>
        </a:solidFill>
        <a:latin typeface="+mn-lt"/>
        <a:ea typeface="+mn-ea"/>
        <a:cs typeface="+mn-cs"/>
      </a:defRPr>
    </a:lvl6pPr>
    <a:lvl7pPr marL="2743200" algn="l" defTabSz="457200">
      <a:defRPr sz="1200">
        <a:solidFill>
          <a:schemeClr val="tx1"/>
        </a:solidFill>
        <a:latin typeface="+mn-lt"/>
        <a:ea typeface="+mn-ea"/>
        <a:cs typeface="+mn-cs"/>
      </a:defRPr>
    </a:lvl7pPr>
    <a:lvl8pPr marL="3200400" algn="l" defTabSz="457200">
      <a:defRPr sz="1200">
        <a:solidFill>
          <a:schemeClr val="tx1"/>
        </a:solidFill>
        <a:latin typeface="+mn-lt"/>
        <a:ea typeface="+mn-ea"/>
        <a:cs typeface="+mn-cs"/>
      </a:defRPr>
    </a:lvl8pPr>
    <a:lvl9pPr marL="3657600" algn="l" defTabSz="4572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dirty="0"/>
              <a:t>Willkommen zur zweiten der vier Doppelstunden zum Thema „Wie erkenne ich Fake News &amp; Falschinformationen im Internet?“. In der letzten Doppelstunde haben wir schon festgestellt, dass sich Falschinformationen gar nicht so einfach erkennen lassen. Heute wollen wir uns deshalb weiter mit der Rolle von Quellen auseinandersetzen. </a:t>
            </a:r>
            <a:endParaRPr sz="1200" dirty="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 typeface="Wingdings"/>
              <a:buNone/>
              <a:defRPr/>
            </a:pPr>
            <a:r>
              <a:rPr lang="de-DE" sz="1200" b="0" i="1" u="none" strike="noStrike" cap="none" spc="0">
                <a:ln>
                  <a:noFill/>
                </a:ln>
                <a:solidFill>
                  <a:prstClr val="black"/>
                </a:solidFill>
                <a:latin typeface="Arial"/>
                <a:cs typeface="Arial"/>
              </a:rPr>
              <a:t>Arbeitsblatt III wird benötigt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Nun steigern wir nun den Schwierigkeitsgrad ein wenig. </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Stellt Euch vor: Ihr habt euer Interview vereinbart, wollt euch darauf vorbereiten, habt aber nur wenig Zeit. Was macht ihr als erstes? Ihr startet wahrscheinlich mit einer Suche nach Informationen über Aspartam bei einer Internet-Suchmaschine. </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Das Problem *KLICK* : Die Menge der Treffer ist so groß , dass ihr Euch nicht alle Informationen durchlesen könnt. Ihr müsst also entscheiden, welche Treffer ihr ignoriert und welche Ihr Euch näher anschaut.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Wer hat eine Idee, wie wir vorgehen könnten?</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(Antworten der Jugendlichen abholen. Provokant nachfragen: Könnten wir nicht einfach die ersten 3 Treffer aufrufen? Warum nicht?)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Um euch bei der Auswahl einer geeigneten Quelle zu unterstützen, zeigen Suchmaschinen wie Google oder Ecosia euch unter dem Seitentitel auch eine kleine Vorschau der Seite. Das sind die 3-4 Zeilen unter dem Link. Eure Aufgabe wird es jetzt sein, Euch jede einzelne Vorschau näher anzusehen und diese im Hinblick auf das Vorliegen der Merkmale *KLICK* Können und Wollen zu bewerten.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Dafür erhaltet ihr ein Arbeitsblatt und bewertet die einzelnen Ergebnisse anhand der Merkmale „Können“ und „Wollen“ und trefft ein Urteil über die Zuverlässigkeit der Quelle (10 Min). </a:t>
            </a:r>
            <a:endParaRPr>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(Aufgabenstellung auf dem Arbeitsblatt erklären, sobald es allen vorliegt!)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Bewertet jeden Treffer in Bezug darauf, inwiefern die Quelle euch wahre Informationen geben KANN und geben WILL.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Anschließend tauscht ihr eure Einschätzungen mit der Person neben euch aus (5 Min).</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Um die Ergebnisse zu vergleichen, spielen wir anschließend noch ein Menti-Quiz mit euren Einschätzungen.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Die Jugendlichen schätzen die Suchergebnisse nacheinander ein. Anschließend wird ein Mentimeter gestartet, in dem die Ergebnisse miteinander verglichen werden.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endParaRPr lang="de-DE" sz="1200" b="0" i="1" u="none" strike="noStrike" cap="none" spc="0">
              <a:ln>
                <a:noFill/>
              </a:ln>
              <a:solidFill>
                <a:prstClr val="black"/>
              </a:solidFill>
              <a:latin typeface="Calibri"/>
              <a:cs typeface="Arial"/>
            </a:endParaRPr>
          </a:p>
          <a:p>
            <a:pPr marL="0" indent="0">
              <a:lnSpc>
                <a:spcPct val="100000"/>
              </a:lnSpc>
              <a:spcBef>
                <a:spcPts val="600"/>
              </a:spcBef>
              <a:spcAft>
                <a:spcPts val="0"/>
              </a:spcAft>
              <a:buNone/>
              <a:defRPr/>
            </a:pPr>
            <a:endParaRPr lang="de-DE" sz="900" i="1"/>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r>
              <a:rPr lang="de-DE" sz="1200" b="0" i="0" u="none" strike="noStrike" cap="none" spc="0">
                <a:ln>
                  <a:noFill/>
                </a:ln>
                <a:solidFill>
                  <a:prstClr val="black"/>
                </a:solidFill>
                <a:latin typeface="Arial"/>
                <a:cs typeface="Arial"/>
              </a:rPr>
              <a:t>Wikipedia: Eher vertrauenswürdig</a:t>
            </a:r>
            <a:endParaRPr sz="1200">
              <a:latin typeface="Arial"/>
              <a:cs typeface="Arial"/>
            </a:endParaRPr>
          </a:p>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endParaRPr sz="1200" b="0" i="0" u="none" strike="noStrike" cap="none" spc="0">
              <a:ln>
                <a:noFill/>
              </a:ln>
              <a:solidFill>
                <a:prstClr val="black"/>
              </a:solidFill>
              <a:latin typeface="Arial"/>
              <a:cs typeface="Arial"/>
            </a:endParaRPr>
          </a:p>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r>
              <a:rPr lang="de-DE" sz="1200" b="0" i="0" u="none" strike="noStrike" cap="none" spc="0">
                <a:ln>
                  <a:noFill/>
                </a:ln>
                <a:solidFill>
                  <a:prstClr val="black"/>
                </a:solidFill>
                <a:latin typeface="Arial"/>
                <a:cs typeface="Arial"/>
              </a:rPr>
              <a:t>Mehrere Studien erkannten einen hohen Grad an faktisch korrekten Informationen in der Wikipedia, insbesondere im Vergleich mit anderen Enzyklopädien wie bspw. Brockhaus (Giles 2005, Hammwöhner et al. 2007). Dabei punktet die Wikipedia vor allem in den Punkten Umfang, Aktualität und nachprüfbaren Quellenangaben. Allerdings kann die Wikipedia eine „gleichbleibend hohe Qualität nicht garantieren“ (Kalass 2015). Viele der Artikel sind zudem recht komplex formuliert (Reavley et al. 2011). Deshalb sollte die Wikipedia stets als erster Startpunkt für eine Übersicht verwendet werden (Hammwöhner 2007). Die weiterführenden Quellen in der Wikipedia können über Detailfragen Aufschluss geben.</a:t>
            </a:r>
            <a:endParaRPr sz="1200">
              <a:latin typeface="Arial"/>
              <a:cs typeface="Arial"/>
            </a:endParaRPr>
          </a:p>
          <a:p>
            <a:pPr marL="0" indent="0">
              <a:buNone/>
              <a:defRPr/>
            </a:pPr>
            <a:endParaRPr sz="1200" b="0" i="0" u="none" strike="noStrike" cap="none" spc="0">
              <a:ln>
                <a:noFill/>
              </a:ln>
              <a:solidFill>
                <a:prstClr val="black"/>
              </a:solidFill>
              <a:latin typeface="Arial"/>
              <a:cs typeface="Arial"/>
            </a:endParaRPr>
          </a:p>
          <a:p>
            <a:pPr marL="0" indent="0">
              <a:buNone/>
              <a:defRPr/>
            </a:pPr>
            <a:r>
              <a:rPr lang="de-DE" sz="1200" b="0" i="1" u="none" strike="noStrike" cap="none" spc="0">
                <a:ln>
                  <a:noFill/>
                </a:ln>
                <a:solidFill>
                  <a:prstClr val="black"/>
                </a:solidFill>
                <a:latin typeface="Arial"/>
                <a:cs typeface="Arial"/>
              </a:rPr>
              <a:t>Literatur:</a:t>
            </a:r>
            <a:endParaRPr sz="1200" i="1">
              <a:latin typeface="Arial"/>
              <a:cs typeface="Arial"/>
            </a:endParaRPr>
          </a:p>
          <a:p>
            <a:pPr marL="0" indent="0">
              <a:buNone/>
              <a:defRPr/>
            </a:pPr>
            <a:r>
              <a:rPr lang="en-US" sz="1200">
                <a:latin typeface="Arial"/>
                <a:cs typeface="Arial"/>
              </a:rPr>
              <a:t>Giles, J. Internet encyclopaedias go head to head. </a:t>
            </a:r>
            <a:r>
              <a:rPr lang="en-US" sz="1200" i="1">
                <a:latin typeface="Arial"/>
                <a:cs typeface="Arial"/>
              </a:rPr>
              <a:t>Nature</a:t>
            </a:r>
            <a:r>
              <a:rPr lang="en-US" sz="1200">
                <a:latin typeface="Arial"/>
                <a:cs typeface="Arial"/>
              </a:rPr>
              <a:t> </a:t>
            </a:r>
            <a:r>
              <a:rPr lang="en-US" sz="1200" b="0">
                <a:latin typeface="Arial"/>
                <a:cs typeface="Arial"/>
              </a:rPr>
              <a:t>438, </a:t>
            </a:r>
            <a:r>
              <a:rPr lang="en-US" sz="1200">
                <a:latin typeface="Arial"/>
                <a:cs typeface="Arial"/>
              </a:rPr>
              <a:t>900–901 (2005). https://doi.org/10.1038/438900a</a:t>
            </a:r>
            <a:endParaRPr sz="1200">
              <a:latin typeface="Arial"/>
              <a:cs typeface="Arial"/>
            </a:endParaRPr>
          </a:p>
          <a:p>
            <a:pPr marL="0" indent="0">
              <a:buNone/>
              <a:defRPr/>
            </a:pPr>
            <a:r>
              <a:rPr lang="de-DE" sz="1200" b="0" i="0" u="none" strike="noStrike">
                <a:solidFill>
                  <a:schemeClr val="tx1"/>
                </a:solidFill>
                <a:latin typeface="Arial"/>
                <a:ea typeface="ヒラギノ角ゴ Pro W3"/>
                <a:cs typeface="Arial"/>
              </a:rPr>
              <a:t>Hammwöhner, R. &amp; Fuchs, K.: Kattenbeck, M. (2007). Qualität der Wikipedia. In A. Oßwald, M. Stempfhuber &amp; C. Wolff (Hrsg.), Proc. des 10. Int. Symposiums. Open Innovation. Neue Perspektiven im Kontext von Information und Wissen. (S. 77–90). </a:t>
            </a:r>
            <a:endParaRPr sz="1200">
              <a:latin typeface="Arial"/>
              <a:cs typeface="Arial"/>
            </a:endParaRPr>
          </a:p>
          <a:p>
            <a:pPr marL="0" indent="0">
              <a:buNone/>
              <a:defRPr/>
            </a:pPr>
            <a:r>
              <a:rPr lang="de-DE" sz="1200" b="0" i="0" u="none" strike="noStrike">
                <a:solidFill>
                  <a:schemeClr val="tx1"/>
                </a:solidFill>
                <a:latin typeface="Arial"/>
                <a:ea typeface="ヒラギノ角ゴ Pro W3"/>
                <a:cs typeface="Arial"/>
              </a:rPr>
              <a:t>Hammwöhner, R. (2007). Qualitätsaspekte der Wikipedia. In C. Stegbauer &amp; J. Schmidt (Hrsg.), </a:t>
            </a:r>
            <a:r>
              <a:rPr lang="de-DE" sz="1200" b="0" i="1" u="none" strike="noStrike">
                <a:solidFill>
                  <a:schemeClr val="tx1"/>
                </a:solidFill>
                <a:latin typeface="Arial"/>
                <a:ea typeface="ヒラギノ角ゴ Pro W3"/>
                <a:cs typeface="Arial"/>
              </a:rPr>
              <a:t>kommunikation@gesellschaf: Jg. 8. Wikis: Diskurse, Theorien und Anwendun-gen. </a:t>
            </a:r>
            <a:r>
              <a:rPr lang="de-DE" sz="1200" b="0" i="0" u="none" strike="noStrike">
                <a:solidFill>
                  <a:schemeClr val="tx1"/>
                </a:solidFill>
                <a:latin typeface="Arial"/>
                <a:ea typeface="ヒラギノ角ゴ Pro W3"/>
                <a:cs typeface="Arial"/>
              </a:rPr>
              <a:t>http://www.soz.uni-frankfurt.de/K.G/ </a:t>
            </a:r>
            <a:endParaRPr sz="1200">
              <a:latin typeface="Arial"/>
              <a:cs typeface="Arial"/>
            </a:endParaRPr>
          </a:p>
          <a:p>
            <a:pPr marL="0" indent="0">
              <a:buNone/>
              <a:defRPr/>
            </a:pPr>
            <a:r>
              <a:rPr lang="de-DE" sz="1200" b="0" i="0" u="none" strike="noStrike">
                <a:solidFill>
                  <a:schemeClr val="tx1"/>
                </a:solidFill>
                <a:latin typeface="Arial"/>
                <a:ea typeface="ヒラギノ角ゴ Pro W3"/>
                <a:cs typeface="Arial"/>
              </a:rPr>
              <a:t>Kallass, K. (2015). </a:t>
            </a:r>
            <a:r>
              <a:rPr lang="de-DE" sz="1200" b="0" i="1" u="none" strike="noStrike">
                <a:solidFill>
                  <a:schemeClr val="tx1"/>
                </a:solidFill>
                <a:latin typeface="Arial"/>
                <a:ea typeface="ヒラギノ角ゴ Pro W3"/>
                <a:cs typeface="Arial"/>
              </a:rPr>
              <a:t>Schreiben in der Wikipedia</a:t>
            </a:r>
            <a:r>
              <a:rPr lang="de-DE" sz="1200" b="0" i="0" u="none" strike="noStrike">
                <a:solidFill>
                  <a:schemeClr val="tx1"/>
                </a:solidFill>
                <a:latin typeface="Arial"/>
                <a:ea typeface="ヒラギノ角ゴ Pro W3"/>
                <a:cs typeface="Arial"/>
              </a:rPr>
              <a:t>. Springer Fachmedien Wiesbaden. https://doi.org/10.1007/978-3-658-08265-9 </a:t>
            </a:r>
            <a:endParaRPr sz="1200">
              <a:latin typeface="Arial"/>
              <a:cs typeface="Arial"/>
            </a:endParaRPr>
          </a:p>
          <a:p>
            <a:pPr marL="0" indent="0">
              <a:buNone/>
              <a:defRPr/>
            </a:pPr>
            <a:r>
              <a:rPr lang="de-DE" sz="1200" b="0" i="0" u="none" strike="noStrike">
                <a:solidFill>
                  <a:schemeClr val="tx1"/>
                </a:solidFill>
                <a:latin typeface="Arial"/>
                <a:ea typeface="ヒラギノ角ゴ Pro W3"/>
                <a:cs typeface="Arial"/>
              </a:rPr>
              <a:t>Reavley, N. J., Mackinnon, A. J., Morgan, A. J., Alvarez-Jimenez, M., Hetrick, S. E., Kil-lackey, E., Nelson, B., Purcell, R., Yap, M. B. H. &amp; Jorm, A. F. (2012). Quality of infor-mation sources about mental disorders: a comparison of Wikipedia with centrally con-trolled web and printed sources. </a:t>
            </a:r>
            <a:r>
              <a:rPr lang="de-DE" sz="1200" b="0" i="1" u="none" strike="noStrike">
                <a:solidFill>
                  <a:schemeClr val="tx1"/>
                </a:solidFill>
                <a:latin typeface="Arial"/>
                <a:ea typeface="ヒラギノ角ゴ Pro W3"/>
                <a:cs typeface="Arial"/>
              </a:rPr>
              <a:t>Psychological Medicine</a:t>
            </a:r>
            <a:r>
              <a:rPr lang="de-DE" sz="1200" b="0" i="0" u="none" strike="noStrike">
                <a:solidFill>
                  <a:schemeClr val="tx1"/>
                </a:solidFill>
                <a:latin typeface="Arial"/>
                <a:ea typeface="ヒラギノ角ゴ Pro W3"/>
                <a:cs typeface="Arial"/>
              </a:rPr>
              <a:t>, </a:t>
            </a:r>
            <a:r>
              <a:rPr lang="de-DE" sz="1200" b="0" i="1" u="none" strike="noStrike">
                <a:solidFill>
                  <a:schemeClr val="tx1"/>
                </a:solidFill>
                <a:latin typeface="Arial"/>
                <a:ea typeface="ヒラギノ角ゴ Pro W3"/>
                <a:cs typeface="Arial"/>
              </a:rPr>
              <a:t>42</a:t>
            </a:r>
            <a:r>
              <a:rPr lang="de-DE" sz="1200" b="0" i="0" u="none" strike="noStrike">
                <a:solidFill>
                  <a:schemeClr val="tx1"/>
                </a:solidFill>
                <a:latin typeface="Arial"/>
                <a:ea typeface="ヒラギノ角ゴ Pro W3"/>
                <a:cs typeface="Arial"/>
              </a:rPr>
              <a:t>(8), 1753–1762. https://doi.org/10.1017/S003329171100287X </a:t>
            </a: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Red Bull: Nicht vertrauenswürdig</a:t>
            </a:r>
            <a:endParaRPr sz="1200">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Produzenten von Getränken, die Aspartam verwenden. Somit gibt es einen klaren Interessenkonflikt</a:t>
            </a: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Süßstoff-Verband: Nicht vertrauenswürdig</a:t>
            </a:r>
            <a:endParaRPr sz="1200">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Zusammenschluss von Süßstoff-Produzenten, somit gibt es einen klaren Interessenkonflikt</a:t>
            </a: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EFSA: Vertrauenswürdig</a:t>
            </a:r>
            <a:endParaRPr sz="1200">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Europäische Behörde für Lebensmittelsicherheit untersucht die Studienlage zu Nahrungsmitteln und gibt Empfehlungen für die EU. Somit eine </a:t>
            </a:r>
            <a:r>
              <a:rPr lang="de-DE" sz="1200">
                <a:latin typeface="Arial"/>
                <a:cs typeface="Arial"/>
              </a:rPr>
              <a:t>vertrauenswürdige</a:t>
            </a:r>
            <a:r>
              <a:rPr lang="de-DE" sz="1200" b="0" i="0" u="none" strike="noStrike" cap="none" spc="0">
                <a:ln>
                  <a:noFill/>
                </a:ln>
                <a:solidFill>
                  <a:prstClr val="black"/>
                </a:solidFill>
                <a:latin typeface="Arial"/>
                <a:cs typeface="Arial"/>
              </a:rPr>
              <a:t> Quelle. </a:t>
            </a: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 typeface="Arial"/>
              <a:buNone/>
              <a:defRPr/>
            </a:pPr>
            <a:r>
              <a:rPr lang="de-DE" sz="1200" b="0" i="0" u="none" strike="noStrike" cap="none" spc="0" dirty="0">
                <a:ln>
                  <a:noFill/>
                </a:ln>
                <a:solidFill>
                  <a:prstClr val="black"/>
                </a:solidFill>
                <a:latin typeface="Arial"/>
                <a:cs typeface="Arial"/>
              </a:rPr>
              <a:t>Goethe-Universität Frankfurt: Eher nicht vertrauenswürdig</a:t>
            </a:r>
            <a:endParaRPr sz="1200" dirty="0">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dirty="0">
                <a:ln>
                  <a:noFill/>
                </a:ln>
                <a:solidFill>
                  <a:prstClr val="black"/>
                </a:solidFill>
                <a:latin typeface="Arial"/>
                <a:cs typeface="Arial"/>
              </a:rPr>
              <a:t>Die Goethe-Universität Frankfurt ist zwar ebenfalls </a:t>
            </a:r>
            <a:r>
              <a:rPr lang="de-DE" sz="1200" dirty="0">
                <a:latin typeface="Arial"/>
                <a:cs typeface="Arial"/>
              </a:rPr>
              <a:t>vertrauenswürdig</a:t>
            </a:r>
            <a:r>
              <a:rPr lang="de-DE" sz="1200" b="0" i="0" u="none" strike="noStrike" cap="none" spc="0" dirty="0">
                <a:ln>
                  <a:noFill/>
                </a:ln>
                <a:solidFill>
                  <a:prstClr val="black"/>
                </a:solidFill>
                <a:latin typeface="Arial"/>
                <a:cs typeface="Arial"/>
              </a:rPr>
              <a:t>, allerdings sind die Ergebnisse stark veraltet. Hier werden die Jugendlichen aufs Glatteis geführt, um zukünftig auch auf die </a:t>
            </a:r>
            <a:r>
              <a:rPr lang="de-DE" sz="1200" b="0" i="0" u="sng" strike="noStrike" cap="none" spc="0" dirty="0">
                <a:ln>
                  <a:noFill/>
                </a:ln>
                <a:solidFill>
                  <a:prstClr val="black"/>
                </a:solidFill>
                <a:latin typeface="Arial"/>
                <a:cs typeface="Arial"/>
              </a:rPr>
              <a:t>Aktualität von Ergebnissen</a:t>
            </a:r>
            <a:r>
              <a:rPr lang="de-DE" sz="1200" b="0" i="0" u="none" strike="noStrike" cap="none" spc="0" dirty="0">
                <a:ln>
                  <a:noFill/>
                </a:ln>
                <a:solidFill>
                  <a:prstClr val="black"/>
                </a:solidFill>
                <a:latin typeface="Arial"/>
                <a:cs typeface="Arial"/>
              </a:rPr>
              <a:t> zu achten. Dieses Ergebnis ist daher eher keine </a:t>
            </a:r>
            <a:r>
              <a:rPr lang="de-DE" sz="1200" dirty="0">
                <a:latin typeface="Arial"/>
                <a:cs typeface="Arial"/>
              </a:rPr>
              <a:t>vertrauenswürdige</a:t>
            </a:r>
            <a:r>
              <a:rPr lang="de-DE" sz="1200" b="0" i="0" u="none" strike="noStrike" cap="none" spc="0" dirty="0">
                <a:ln>
                  <a:noFill/>
                </a:ln>
                <a:solidFill>
                  <a:prstClr val="black"/>
                </a:solidFill>
                <a:latin typeface="Arial"/>
                <a:cs typeface="Arial"/>
              </a:rPr>
              <a:t> Quelle. </a:t>
            </a:r>
            <a:endParaRPr sz="1200" dirty="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dirty="0">
                <a:ln>
                  <a:noFill/>
                </a:ln>
                <a:solidFill>
                  <a:prstClr val="black"/>
                </a:solidFill>
                <a:latin typeface="Arial"/>
                <a:ea typeface="Arial"/>
                <a:cs typeface="Arial"/>
              </a:rPr>
              <a:t>Wenn ihr bereit seid, lasst uns mit dem </a:t>
            </a:r>
            <a:r>
              <a:rPr lang="de-DE" sz="1200" b="0" i="0" u="none" strike="noStrike" cap="none" spc="0" dirty="0" err="1">
                <a:ln>
                  <a:noFill/>
                </a:ln>
                <a:solidFill>
                  <a:prstClr val="black"/>
                </a:solidFill>
                <a:latin typeface="Arial"/>
                <a:ea typeface="Arial"/>
                <a:cs typeface="Arial"/>
              </a:rPr>
              <a:t>Menti</a:t>
            </a:r>
            <a:r>
              <a:rPr lang="de-DE" sz="1200" b="0" i="0" u="none" strike="noStrike" cap="none" spc="0" dirty="0">
                <a:ln>
                  <a:noFill/>
                </a:ln>
                <a:solidFill>
                  <a:prstClr val="black"/>
                </a:solidFill>
                <a:latin typeface="Arial"/>
                <a:ea typeface="Arial"/>
                <a:cs typeface="Arial"/>
              </a:rPr>
              <a:t>-Quiz starten. Öffnet dafür die Laptops / Tablets und die Seite menti.com. Gebt diesen Code ein: XXX (</a:t>
            </a:r>
            <a:r>
              <a:rPr lang="de-DE" sz="1200" b="0" i="1" u="none" strike="noStrike" cap="none" spc="0" dirty="0">
                <a:ln>
                  <a:noFill/>
                </a:ln>
                <a:solidFill>
                  <a:prstClr val="black"/>
                </a:solidFill>
                <a:latin typeface="Arial"/>
                <a:ea typeface="Arial"/>
                <a:cs typeface="Arial"/>
              </a:rPr>
              <a:t>Der Code wird durch </a:t>
            </a:r>
            <a:r>
              <a:rPr lang="de-DE" sz="1200" b="0" i="1" u="none" strike="noStrike" cap="none" spc="0" dirty="0" err="1">
                <a:ln>
                  <a:noFill/>
                </a:ln>
                <a:solidFill>
                  <a:prstClr val="black"/>
                </a:solidFill>
                <a:latin typeface="Arial"/>
                <a:ea typeface="Arial"/>
                <a:cs typeface="Arial"/>
              </a:rPr>
              <a:t>mentimeter</a:t>
            </a:r>
            <a:r>
              <a:rPr lang="de-DE" sz="1200" b="0" i="1" u="none" strike="noStrike" cap="none" spc="0" dirty="0">
                <a:ln>
                  <a:noFill/>
                </a:ln>
                <a:solidFill>
                  <a:prstClr val="black"/>
                </a:solidFill>
                <a:latin typeface="Arial"/>
                <a:ea typeface="Arial"/>
                <a:cs typeface="Arial"/>
              </a:rPr>
              <a:t> jedes Mal neu generiert und muss daher jedes Mal auf der Folie eingetragen werden</a:t>
            </a:r>
            <a:r>
              <a:rPr lang="de-DE" sz="1200" b="0" i="0" u="none" strike="noStrike" cap="none" spc="0" dirty="0">
                <a:ln>
                  <a:noFill/>
                </a:ln>
                <a:solidFill>
                  <a:prstClr val="black"/>
                </a:solidFill>
                <a:latin typeface="Arial"/>
                <a:ea typeface="Arial"/>
                <a:cs typeface="Arial"/>
              </a:rPr>
              <a:t>). </a:t>
            </a:r>
            <a:endParaRPr sz="1200"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dirty="0">
                <a:ln>
                  <a:noFill/>
                </a:ln>
                <a:solidFill>
                  <a:prstClr val="black"/>
                </a:solidFill>
                <a:latin typeface="Arial"/>
                <a:ea typeface="Arial"/>
                <a:cs typeface="Arial"/>
              </a:rPr>
              <a:t>Das Spiel muss vorab auf </a:t>
            </a:r>
            <a:r>
              <a:rPr lang="de-DE" sz="1200" b="0" i="1" u="none" strike="noStrike" cap="none" spc="0" dirty="0" err="1">
                <a:ln>
                  <a:noFill/>
                </a:ln>
                <a:solidFill>
                  <a:prstClr val="black"/>
                </a:solidFill>
                <a:latin typeface="Arial"/>
                <a:ea typeface="Arial"/>
                <a:cs typeface="Arial"/>
              </a:rPr>
              <a:t>Mentimeter</a:t>
            </a:r>
            <a:r>
              <a:rPr lang="de-DE" sz="1200" b="0" i="1" u="none" strike="noStrike" cap="none" spc="0" dirty="0">
                <a:ln>
                  <a:noFill/>
                </a:ln>
                <a:solidFill>
                  <a:prstClr val="black"/>
                </a:solidFill>
                <a:latin typeface="Arial"/>
                <a:ea typeface="Arial"/>
                <a:cs typeface="Arial"/>
              </a:rPr>
              <a:t> als Quiz vorbereitet werden: Die Suchergebnisse sowie die Wertungen befinden sich in den folgenden Folien, jede Frage sollte 20 Sekunden Zeit zum Antworten erhalten </a:t>
            </a:r>
            <a:endParaRPr sz="1200" dirty="0">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dirty="0">
                <a:ln>
                  <a:noFill/>
                </a:ln>
                <a:solidFill>
                  <a:prstClr val="black"/>
                </a:solidFill>
                <a:latin typeface="Arial"/>
                <a:ea typeface="Arial"/>
                <a:cs typeface="Arial"/>
              </a:rPr>
              <a:t>Die Antwortmöglichkeiten im Quiz sollten Vertrauenswürdig, Eher vertrauenswürdig, Eher nicht vertrauenswürdig und Nicht vertrauenswürdig sein (Die richtige Antwort muss im </a:t>
            </a:r>
            <a:r>
              <a:rPr lang="de-DE" sz="1200" b="0" i="1" u="none" strike="noStrike" cap="none" spc="0" dirty="0" err="1">
                <a:ln>
                  <a:noFill/>
                </a:ln>
                <a:solidFill>
                  <a:prstClr val="black"/>
                </a:solidFill>
                <a:latin typeface="Arial"/>
                <a:ea typeface="Arial"/>
                <a:cs typeface="Arial"/>
              </a:rPr>
              <a:t>Mentimeter</a:t>
            </a:r>
            <a:r>
              <a:rPr lang="de-DE" sz="1200" b="0" i="1" u="none" strike="noStrike" cap="none" spc="0" dirty="0">
                <a:ln>
                  <a:noFill/>
                </a:ln>
                <a:solidFill>
                  <a:prstClr val="black"/>
                </a:solidFill>
                <a:latin typeface="Arial"/>
                <a:ea typeface="Arial"/>
                <a:cs typeface="Arial"/>
              </a:rPr>
              <a:t> markiert werden)</a:t>
            </a:r>
            <a:endParaRPr sz="1200" dirty="0">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dirty="0">
                <a:ln>
                  <a:noFill/>
                </a:ln>
                <a:solidFill>
                  <a:prstClr val="black"/>
                </a:solidFill>
                <a:latin typeface="Arial"/>
                <a:ea typeface="Arial"/>
                <a:cs typeface="Arial"/>
              </a:rPr>
              <a:t>Zum Start muss das Quiz gestartet sein, damit sich alle im Warteraum einfinden können</a:t>
            </a:r>
            <a:endParaRPr sz="1200" dirty="0">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dirty="0">
                <a:ln>
                  <a:noFill/>
                </a:ln>
                <a:solidFill>
                  <a:prstClr val="black"/>
                </a:solidFill>
                <a:latin typeface="Arial"/>
                <a:ea typeface="Arial"/>
                <a:cs typeface="Arial"/>
              </a:rPr>
              <a:t>Nach den oben stehenden, einführenden Erläuterungen kann die Moderation auf </a:t>
            </a:r>
            <a:r>
              <a:rPr lang="de-DE" sz="1200" b="0" i="1" u="none" strike="noStrike" cap="none" spc="0" dirty="0" err="1">
                <a:ln>
                  <a:noFill/>
                </a:ln>
                <a:solidFill>
                  <a:prstClr val="black"/>
                </a:solidFill>
                <a:latin typeface="Arial"/>
                <a:ea typeface="Arial"/>
                <a:cs typeface="Arial"/>
              </a:rPr>
              <a:t>Mentimeter</a:t>
            </a:r>
            <a:r>
              <a:rPr lang="de-DE" sz="1200" b="0" i="1" u="none" strike="noStrike" cap="none" spc="0" dirty="0">
                <a:ln>
                  <a:noFill/>
                </a:ln>
                <a:solidFill>
                  <a:prstClr val="black"/>
                </a:solidFill>
                <a:latin typeface="Arial"/>
                <a:ea typeface="Arial"/>
                <a:cs typeface="Arial"/>
              </a:rPr>
              <a:t> umschalten und das Spiel starten</a:t>
            </a:r>
            <a:endParaRPr sz="1200" dirty="0">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1"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dirty="0">
                <a:ln>
                  <a:noFill/>
                </a:ln>
                <a:solidFill>
                  <a:prstClr val="black"/>
                </a:solidFill>
                <a:latin typeface="Arial"/>
                <a:cs typeface="Arial"/>
              </a:rPr>
              <a:t>Bei dieser Abstimmung müsst ihr angeben, wie ihr das Suchergebnis einschätzt. Die Skala reicht von „sehr </a:t>
            </a:r>
            <a:r>
              <a:rPr lang="de-DE" sz="1200" dirty="0">
                <a:latin typeface="Arial"/>
                <a:cs typeface="Arial"/>
              </a:rPr>
              <a:t>vertrauenswürdig</a:t>
            </a:r>
            <a:r>
              <a:rPr lang="de-DE" sz="1200" b="0" i="0" u="none" strike="noStrike" cap="none" spc="0" dirty="0">
                <a:ln>
                  <a:noFill/>
                </a:ln>
                <a:solidFill>
                  <a:prstClr val="black"/>
                </a:solidFill>
                <a:latin typeface="Arial"/>
                <a:cs typeface="Arial"/>
              </a:rPr>
              <a:t>“ bis „überhaupt nicht </a:t>
            </a:r>
            <a:r>
              <a:rPr lang="de-DE" sz="1200" dirty="0">
                <a:latin typeface="Arial"/>
                <a:cs typeface="Arial"/>
              </a:rPr>
              <a:t>vertrauenswürdig</a:t>
            </a:r>
            <a:r>
              <a:rPr lang="de-DE" sz="1200" b="0" i="0" u="none" strike="noStrike" cap="none" spc="0" dirty="0">
                <a:ln>
                  <a:noFill/>
                </a:ln>
                <a:solidFill>
                  <a:prstClr val="black"/>
                </a:solidFill>
                <a:latin typeface="Arial"/>
                <a:cs typeface="Arial"/>
              </a:rPr>
              <a:t>“. Wie wir gemeinsam festgelegt haben, muss mir eine Quelle sowohl wahre Informationen geben „können“ und „wollen“, um als </a:t>
            </a:r>
            <a:r>
              <a:rPr lang="de-DE" sz="1200" dirty="0">
                <a:latin typeface="Arial"/>
                <a:cs typeface="Arial"/>
              </a:rPr>
              <a:t>vertrauenswürdig</a:t>
            </a:r>
            <a:r>
              <a:rPr lang="de-DE" sz="1200" b="0" i="0" u="none" strike="noStrike" cap="none" spc="0" dirty="0">
                <a:ln>
                  <a:noFill/>
                </a:ln>
                <a:solidFill>
                  <a:prstClr val="black"/>
                </a:solidFill>
                <a:latin typeface="Arial"/>
                <a:cs typeface="Arial"/>
              </a:rPr>
              <a:t> zu gelten. Achtet bei der Abstimmung deshalb darauf, ob ihr bei beiden Kästchen einen Haken gesetzt habt. </a:t>
            </a:r>
            <a:endParaRPr sz="1200"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dirty="0">
                <a:ln>
                  <a:noFill/>
                </a:ln>
                <a:solidFill>
                  <a:prstClr val="black"/>
                </a:solidFill>
                <a:latin typeface="Arial"/>
                <a:cs typeface="Arial"/>
              </a:rPr>
              <a:t>Die Moderation sollte nach jedem Ergebnis eine Quelleneinschätzung geben (auf den folgenden Folien angegeben)</a:t>
            </a:r>
            <a:endParaRPr sz="1200" dirty="0">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dirty="0">
              <a:ln>
                <a:noFill/>
              </a:ln>
              <a:solidFill>
                <a:prstClr val="black"/>
              </a:solidFill>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Laptops / Tablets können geschlossen werden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Nachdem wir nun alle Quellen nacheinander bewertet haben, bitte ich Euch um Euer Urteil: Welche Quelle würdet ihr euch im nächsten Schritt näher ansehen?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Genau: Wir können uns bei der Wikipedia einen Überblick verschaffen und bei der EFSA weitergehende Informationen einholen.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*KLICK*</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Dieses systematische schrittweise Vorgehen ist übrigens eine erfolgversprechende Methode bei der ersten Bewertung von Informationen. Wir nennen sie salopp: Finger Stillhalten. </a:t>
            </a:r>
            <a:br>
              <a:rPr lang="de-DE" sz="1200" b="0" i="0" u="none" strike="noStrike" cap="none" spc="0">
                <a:ln>
                  <a:noFill/>
                </a:ln>
                <a:solidFill>
                  <a:prstClr val="black"/>
                </a:solidFill>
                <a:latin typeface="Arial"/>
                <a:cs typeface="Arial"/>
              </a:rPr>
            </a:br>
            <a:br>
              <a:rPr lang="de-DE" sz="1200" b="0" i="0" u="none" strike="noStrike" cap="none" spc="0">
                <a:ln>
                  <a:noFill/>
                </a:ln>
                <a:solidFill>
                  <a:prstClr val="black"/>
                </a:solidFill>
                <a:latin typeface="Arial"/>
                <a:cs typeface="Arial"/>
              </a:rPr>
            </a:br>
            <a:r>
              <a:rPr lang="de-DE" sz="1200" b="0" i="0" u="none" strike="noStrike" cap="none" spc="0">
                <a:ln>
                  <a:noFill/>
                </a:ln>
                <a:solidFill>
                  <a:prstClr val="black"/>
                </a:solidFill>
                <a:latin typeface="Arial"/>
                <a:cs typeface="Arial"/>
              </a:rPr>
              <a:t>*KLICK*</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Anstatt – wie die meisten Menschen – einfach das erste Ergebnis anzuklicken, schauen wir uns als erstes die Voransichten an und treffen eine Vorauswahl, welche Quelle uns tatsächlich weiterbringen könnte. Die verschiedenen Suchmaschinen sortieren ihre Ergebnisse nämlich mit Hilfe von Regelsystemen, sog. Algorithmen, bei denen nicht notwendigerweise die vertrauenswürdigsten Quellen auf den ersten Plätzen landen. Tatsächlich können gute Programmierer Webseiten so gestalten, dass ihre Seiten weiter oben in den Suchergebnissen landen, unabhängig von deren Vertrauenswürdigkeit.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Wenn ihr im ersten Schritt also etwas Zeit investiert und die Quellen bewertet, spart ihr später Zeit, die ihr auf schwache Quellen verschwendet. Faktenchecker gehen genauso vor (REF). Wir raten euch ebenfalls dazu, diese Methode anzuwenden.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Literatur:</a:t>
            </a:r>
            <a:endParaRPr>
              <a:latin typeface="Arial"/>
              <a:cs typeface="Arial"/>
            </a:endParaRPr>
          </a:p>
          <a:p>
            <a:pPr marL="0" marR="0" lvl="0" indent="0" algn="l" defTabSz="914400">
              <a:lnSpc>
                <a:spcPct val="100000"/>
              </a:lnSpc>
              <a:spcBef>
                <a:spcPts val="0"/>
              </a:spcBef>
              <a:spcAft>
                <a:spcPts val="0"/>
              </a:spcAft>
              <a:buClrTx/>
              <a:buSzTx/>
              <a:buFontTx/>
              <a:buNone/>
              <a:defRPr/>
            </a:pPr>
            <a:r>
              <a:rPr lang="en-US" sz="1200">
                <a:latin typeface="Arial"/>
                <a:cs typeface="Arial"/>
              </a:rPr>
              <a:t>Wineburg, S., &amp; McGrew, S. (2019). Lateral reading and the nature of expertise: Reading less and learning more when evaluating digital information. </a:t>
            </a:r>
            <a:r>
              <a:rPr lang="en-US" sz="1200" i="1">
                <a:latin typeface="Arial"/>
                <a:cs typeface="Arial"/>
              </a:rPr>
              <a:t>Teachers College Record</a:t>
            </a:r>
            <a:r>
              <a:rPr lang="en-US" sz="1200">
                <a:latin typeface="Arial"/>
                <a:cs typeface="Arial"/>
              </a:rPr>
              <a:t>, </a:t>
            </a:r>
            <a:r>
              <a:rPr lang="en-US" sz="1200" i="1">
                <a:latin typeface="Arial"/>
                <a:cs typeface="Arial"/>
              </a:rPr>
              <a:t>121</a:t>
            </a:r>
            <a:r>
              <a:rPr lang="en-US" sz="1200">
                <a:latin typeface="Arial"/>
                <a:cs typeface="Arial"/>
              </a:rPr>
              <a:t>(11).</a:t>
            </a: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dirty="0"/>
              <a:t>Bevor wir diese Stunde für heute beenden, habe ich noch eine Hausaufgabe für euch:</a:t>
            </a:r>
            <a:endParaRPr sz="1200" dirty="0"/>
          </a:p>
          <a:p>
            <a:pPr marL="0" indent="0">
              <a:buNone/>
              <a:defRPr/>
            </a:pPr>
            <a:endParaRPr lang="de-DE" sz="1200" dirty="0"/>
          </a:p>
          <a:p>
            <a:pPr marL="0" indent="0">
              <a:buNone/>
              <a:defRPr/>
            </a:pPr>
            <a:r>
              <a:rPr lang="de-DE" sz="1200" dirty="0"/>
              <a:t>Es gibt viele unterschiedliche Meinungen zu empfehlenswerten „</a:t>
            </a:r>
            <a:r>
              <a:rPr lang="de-DE" sz="1200" dirty="0" err="1"/>
              <a:t>Skincare</a:t>
            </a:r>
            <a:r>
              <a:rPr lang="de-DE" sz="1200" dirty="0"/>
              <a:t>-“ also „Hautpflegeprodukten“. Bitte überlegt euch jeweils eine Person, bei welcher folgende Merkmale zutreffen, wenn sie über das Thema informiert. Ihr müsst keine konkreten Personen benennen, sondern Berufe oder Tätigkeiten von diesen Personen. </a:t>
            </a:r>
            <a:endParaRPr sz="1200" dirty="0"/>
          </a:p>
          <a:p>
            <a:pPr marL="0" indent="0">
              <a:buNone/>
              <a:defRPr/>
            </a:pPr>
            <a:endParaRPr lang="de-DE" sz="1200" dirty="0"/>
          </a:p>
          <a:p>
            <a:pPr marL="0" indent="0">
              <a:buNone/>
              <a:defRPr/>
            </a:pPr>
            <a:r>
              <a:rPr lang="de-DE" sz="1200" dirty="0"/>
              <a:t>Bei Person 1 sollte das Merkmal „Können“ zutreffen, das Merkmal „Wollen“ jedoch nicht. </a:t>
            </a:r>
          </a:p>
          <a:p>
            <a:pPr marL="0" indent="0">
              <a:buNone/>
              <a:defRPr/>
            </a:pPr>
            <a:r>
              <a:rPr lang="de-DE" sz="1200" dirty="0"/>
              <a:t>Person 2 kann nicht verlässlich informieren, will es allerdings. </a:t>
            </a:r>
          </a:p>
          <a:p>
            <a:pPr marL="0" indent="0">
              <a:buNone/>
              <a:defRPr/>
            </a:pPr>
            <a:r>
              <a:rPr lang="de-DE" sz="1200" dirty="0"/>
              <a:t>Und bei Person 3 treffen beide Merkmale zu.</a:t>
            </a:r>
            <a:endParaRPr sz="1200" dirty="0"/>
          </a:p>
          <a:p>
            <a:pPr marL="0" indent="0">
              <a:buNone/>
              <a:defRPr/>
            </a:pPr>
            <a:r>
              <a:rPr lang="de-DE" sz="1200" dirty="0"/>
              <a:t>Ist der Arbeitsauftrag klar? </a:t>
            </a:r>
          </a:p>
          <a:p>
            <a:pPr marL="0" indent="0">
              <a:buNone/>
              <a:defRPr/>
            </a:pPr>
            <a:endParaRPr lang="de-DE" sz="1200" i="1" dirty="0"/>
          </a:p>
          <a:p>
            <a:pPr marL="0" indent="0">
              <a:buNone/>
              <a:defRPr/>
            </a:pPr>
            <a:r>
              <a:rPr lang="de-DE" sz="1200" i="1" dirty="0"/>
              <a:t>(ggf. Erläuterung an einem anderen Beispiel: beim Thema „Autokauf“ würde bei einem Autohändler zwar „Können“ zutreffen, aber nicht „Wollen“, da er zwar über das Thema genügend informiert ist, aber Verkaufsabsichten dir gegenüber verfolgt, und daher nicht neutral informiert.)</a:t>
            </a:r>
            <a:endParaRPr lang="de-DE" sz="1200" dirty="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18</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dirty="0"/>
              <a:t>Zum Einstieg möchte ich mit euch zusammen das Spiel „Glaubst du mir?“ spielen.</a:t>
            </a:r>
            <a:endParaRPr sz="1200" dirty="0"/>
          </a:p>
          <a:p>
            <a:pPr marL="0" indent="0">
              <a:buNone/>
              <a:defRPr/>
            </a:pPr>
            <a:endParaRPr lang="de-DE" sz="1200" dirty="0"/>
          </a:p>
          <a:p>
            <a:pPr marL="0" indent="0">
              <a:buNone/>
              <a:defRPr/>
            </a:pPr>
            <a:r>
              <a:rPr lang="de-DE" sz="1200" dirty="0"/>
              <a:t>Dies funktioniert so: Freiwillige unter euch werden gleich drei Informationen über sich selbst nennen. Zwei davon stimmen, eine davon ist eine Lüge. Dann stimmen die anderen ab, welche der drei Informationen eine Lüge ist. Soll ich das an einem eigenen Beispiel vormachen? </a:t>
            </a:r>
            <a:r>
              <a:rPr lang="de-DE" sz="1200" i="1" dirty="0"/>
              <a:t>(ggf. mit drei eigenen Beispielen erläutern). </a:t>
            </a:r>
            <a:r>
              <a:rPr lang="de-DE" sz="1200" i="0" dirty="0"/>
              <a:t>Wer möchte anfangen?</a:t>
            </a:r>
            <a:endParaRPr sz="1200" dirty="0"/>
          </a:p>
          <a:p>
            <a:pPr marL="0" indent="0">
              <a:buNone/>
              <a:defRPr/>
            </a:pPr>
            <a:endParaRPr lang="de-DE" sz="1200" i="0" dirty="0"/>
          </a:p>
          <a:p>
            <a:pPr marL="0" indent="0">
              <a:buNone/>
              <a:defRPr/>
            </a:pPr>
            <a:r>
              <a:rPr lang="de-DE" sz="1200" b="1" i="0" dirty="0"/>
              <a:t>Schüler stellt 3 Informationen vor</a:t>
            </a:r>
          </a:p>
          <a:p>
            <a:pPr marL="266700" indent="-266700">
              <a:defRPr/>
            </a:pPr>
            <a:r>
              <a:rPr lang="de-DE" sz="1200" b="0" i="1" dirty="0"/>
              <a:t>Abstimmung: Entweder mit den farbigen Karten oder per Handzeichen</a:t>
            </a:r>
            <a:endParaRPr sz="1200" b="0" i="1" dirty="0"/>
          </a:p>
          <a:p>
            <a:pPr marL="0" indent="0">
              <a:buNone/>
              <a:defRPr/>
            </a:pPr>
            <a:endParaRPr lang="de-DE" sz="1200" b="0" i="0" dirty="0"/>
          </a:p>
          <a:p>
            <a:pPr marL="0" indent="0">
              <a:buNone/>
              <a:defRPr/>
            </a:pPr>
            <a:r>
              <a:rPr lang="de-DE" sz="1200" b="0" i="0" dirty="0"/>
              <a:t>Anschließend:</a:t>
            </a:r>
            <a:endParaRPr sz="1200" dirty="0"/>
          </a:p>
          <a:p>
            <a:pPr marL="0" indent="0">
              <a:buNone/>
              <a:defRPr/>
            </a:pPr>
            <a:r>
              <a:rPr lang="de-DE" sz="1200" b="0" i="0" dirty="0"/>
              <a:t>Was hat euch denn geholfen, zu beurteilen, welche der Informationen wahr oder falsch sind? </a:t>
            </a:r>
            <a:endParaRPr sz="1200" dirty="0"/>
          </a:p>
          <a:p>
            <a:pPr marL="0" indent="0">
              <a:buClr>
                <a:schemeClr val="tx2"/>
              </a:buClr>
              <a:buFont typeface="Arial"/>
              <a:buNone/>
              <a:defRPr/>
            </a:pPr>
            <a:r>
              <a:rPr lang="de-DE" sz="1200" b="0" i="0" dirty="0"/>
              <a:t>ggf.: Glaubt ihr, es ist einfacher, die Lügen zu entlarven bei Personen die ihr kennt oder bei Fremden?</a:t>
            </a:r>
          </a:p>
          <a:p>
            <a:pPr marL="0" indent="0">
              <a:buClr>
                <a:schemeClr val="tx2"/>
              </a:buClr>
              <a:buFont typeface="Wingdings"/>
              <a:buNone/>
              <a:defRPr/>
            </a:pPr>
            <a:endParaRPr lang="de-DE" sz="1200" b="0" i="0" dirty="0"/>
          </a:p>
          <a:p>
            <a:pPr marL="0" indent="0">
              <a:buClr>
                <a:schemeClr val="tx2"/>
              </a:buClr>
              <a:buFont typeface="Wingdings"/>
              <a:buNone/>
              <a:defRPr/>
            </a:pPr>
            <a:r>
              <a:rPr lang="de-DE" sz="1200" b="0" i="0" dirty="0"/>
              <a:t>Damit halten wir eine ganz wichtige Erkenntnis fest: Unser Vorwissen hilft uns bei der Beurteilung von Aussagen über </a:t>
            </a:r>
            <a:r>
              <a:rPr lang="de-DE" sz="1200" b="0" i="0" dirty="0" err="1"/>
              <a:t>einn</a:t>
            </a:r>
            <a:r>
              <a:rPr lang="de-DE" sz="1200" b="0" i="0" dirty="0"/>
              <a:t> Sachverhalt oder über eine bestimmte Person</a:t>
            </a:r>
            <a:endParaRPr sz="1200" dirty="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i="0" dirty="0">
                <a:solidFill>
                  <a:schemeClr val="tx1"/>
                </a:solidFill>
              </a:rPr>
              <a:t>Kommen wir nun zu eurer Hausaufgabe: Ihr hattet die Aufgabe, Expertinnen oder Experten in Zeitungs- oder Online-Artikeln zu recherchieren und sie anhand der Merkmale „Können“ und „Wollen“ zu analysieren. Welche Beispiele habt ihr gefunden? </a:t>
            </a:r>
            <a:endParaRPr sz="1200" dirty="0"/>
          </a:p>
          <a:p>
            <a:pPr marL="266700" indent="-266700">
              <a:defRPr/>
            </a:pPr>
            <a:endParaRPr lang="de-DE" sz="1200" b="0" i="1" dirty="0">
              <a:solidFill>
                <a:schemeClr val="tx1"/>
              </a:solidFill>
            </a:endParaRPr>
          </a:p>
          <a:p>
            <a:pPr marL="266700" indent="-266700">
              <a:defRPr/>
            </a:pPr>
            <a:r>
              <a:rPr lang="de-DE" sz="1200" b="0" i="1" dirty="0">
                <a:solidFill>
                  <a:schemeClr val="tx1"/>
                </a:solidFill>
              </a:rPr>
              <a:t>Besprechung der Hausaufgabe, bei der darauf geachtet werden sollte, dass beide Merkmale ausgewertet wurden</a:t>
            </a:r>
            <a:endParaRPr sz="1200" b="0" i="1" dirty="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dirty="0">
                <a:ln>
                  <a:noFill/>
                </a:ln>
                <a:solidFill>
                  <a:prstClr val="black"/>
                </a:solidFill>
                <a:latin typeface="Arial"/>
                <a:ea typeface="Arial"/>
                <a:cs typeface="Arial"/>
              </a:rPr>
              <a:t>Wie zu Beginn angekündigt wollen wir uns heute intensiver mit Quellen auseinandersetzen. Doch zunächst habe ich eine Frage für euch: </a:t>
            </a:r>
            <a:endParaRPr dirty="0">
              <a:latin typeface="Arial"/>
              <a:cs typeface="Arial"/>
            </a:endParaRPr>
          </a:p>
          <a:p>
            <a:pPr marL="0" marR="0" lvl="0" indent="0" algn="l" defTabSz="914400">
              <a:lnSpc>
                <a:spcPct val="100000"/>
              </a:lnSpc>
              <a:spcBef>
                <a:spcPts val="0"/>
              </a:spcBef>
              <a:spcAft>
                <a:spcPts val="0"/>
              </a:spcAft>
              <a:buClrTx/>
              <a:buSzTx/>
              <a:buFontTx/>
              <a:buNone/>
              <a:defRPr/>
            </a:pPr>
            <a:endParaRPr sz="1200" b="1"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dirty="0">
                <a:ln>
                  <a:noFill/>
                </a:ln>
                <a:solidFill>
                  <a:prstClr val="black"/>
                </a:solidFill>
                <a:latin typeface="Arial"/>
                <a:ea typeface="Arial"/>
                <a:cs typeface="Arial"/>
              </a:rPr>
              <a:t>Was haben diese Lebensmittel gemeinsam? </a:t>
            </a:r>
            <a:endParaRPr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defRPr/>
            </a:pPr>
            <a:r>
              <a:rPr lang="de-DE" sz="1200" b="0" i="1" u="none" strike="noStrike" cap="none" spc="0" dirty="0">
                <a:ln>
                  <a:noFill/>
                </a:ln>
                <a:solidFill>
                  <a:prstClr val="black"/>
                </a:solidFill>
                <a:latin typeface="Arial"/>
                <a:ea typeface="Arial"/>
                <a:cs typeface="Arial"/>
              </a:rPr>
              <a:t>Wortmeldungen der Jugendlichen abholen, vielleicht kommen manche darauf, dass es gesüßte Lebensmittel sind. </a:t>
            </a:r>
            <a:endParaRPr dirty="0">
              <a:latin typeface="Arial"/>
              <a:cs typeface="Arial"/>
            </a:endParaRPr>
          </a:p>
          <a:p>
            <a:pPr marL="266700" marR="0" lvl="0" indent="-266700" algn="l" defTabSz="914400">
              <a:lnSpc>
                <a:spcPct val="100000"/>
              </a:lnSpc>
              <a:spcBef>
                <a:spcPts val="0"/>
              </a:spcBef>
              <a:spcAft>
                <a:spcPts val="0"/>
              </a:spcAft>
              <a:buClrTx/>
              <a:buSzTx/>
              <a:defRPr/>
            </a:pPr>
            <a:r>
              <a:rPr lang="de-DE" sz="1200" b="0" i="1" u="none" strike="noStrike" cap="none" spc="0" dirty="0">
                <a:ln>
                  <a:noFill/>
                </a:ln>
                <a:solidFill>
                  <a:prstClr val="black"/>
                </a:solidFill>
                <a:latin typeface="Arial"/>
                <a:ea typeface="Arial"/>
                <a:cs typeface="Arial"/>
              </a:rPr>
              <a:t>Schließlich auflösen: </a:t>
            </a:r>
            <a:endParaRPr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dirty="0">
                <a:ln>
                  <a:noFill/>
                </a:ln>
                <a:solidFill>
                  <a:prstClr val="black"/>
                </a:solidFill>
                <a:latin typeface="Arial"/>
                <a:ea typeface="Arial"/>
                <a:cs typeface="Arial"/>
              </a:rPr>
              <a:t>Es handelt sich bei allen Produkten um Lebensmittel, die ohne Zucker hergestellt wurden, aber dennoch süß sind. Weil manche Menschen gerne auf Zucker verzichten wollen, sind diese Lebensmittel mit einem künstlichen Süßungsmittel versetzt. In diesem Fall hat dieses Süßungsmittel einen schwer aussprechbaren Namen: Aspartam. Aspartam ist in vielen Light-Produkten wie Softdrinks, Joghurts oder Fertiggerichten enthalten. </a:t>
            </a:r>
            <a:endParaRPr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dirty="0">
                <a:ln>
                  <a:noFill/>
                </a:ln>
                <a:solidFill>
                  <a:prstClr val="black"/>
                </a:solidFill>
                <a:latin typeface="Arial"/>
                <a:ea typeface="Arial"/>
                <a:cs typeface="Arial"/>
              </a:rPr>
              <a:t>In der EU wird bei allen Lebensmitteln geprüft, ob diese auch sicher verzehrt werden können. Trotzdem findet man im Internet viele Seiten, die bezweifeln, dass Aspartam unbedenklich verzehrt werden kann. Manche Menschen halten Aspartam sogar für gesundheitsgefährdend. </a:t>
            </a:r>
            <a:endParaRPr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dirty="0">
                <a:ln>
                  <a:noFill/>
                </a:ln>
                <a:solidFill>
                  <a:prstClr val="black"/>
                </a:solidFill>
                <a:latin typeface="Arial"/>
                <a:ea typeface="Arial"/>
                <a:cs typeface="Arial"/>
              </a:rPr>
              <a:t>Stellt Euch für die anstehende Übung vor, dass ihr ein </a:t>
            </a:r>
            <a:r>
              <a:rPr lang="de-DE" sz="1200" b="0" i="0" u="none" strike="noStrike" cap="none" spc="0" dirty="0">
                <a:ln>
                  <a:noFill/>
                </a:ln>
                <a:solidFill>
                  <a:prstClr val="black"/>
                </a:solidFill>
                <a:latin typeface="Arial"/>
                <a:cs typeface="Arial"/>
              </a:rPr>
              <a:t>Referat über Aspartam halten und dabei auf die Frage eingehen sollt, was man über mögliche Gesundheitsgefahren weiß. Klar ist: Ihr wollt keinen Fall Falschinformationen verbreiten und wollt nur vertrauenswürdige Quellen benutzen. Wie ihr diese identifiziert, darum wird es jetzt gehen. </a:t>
            </a:r>
            <a:endParaRPr dirty="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sng" strike="noStrike" cap="none" spc="0" dirty="0">
                <a:ln>
                  <a:noFill/>
                </a:ln>
                <a:solidFill>
                  <a:prstClr val="black"/>
                </a:solidFill>
                <a:latin typeface="Arial"/>
                <a:cs typeface="Arial"/>
              </a:rPr>
              <a:t>Hintergrundinfo: Was ist Aspartam?</a:t>
            </a:r>
            <a:endParaRPr sz="1200" b="0" i="0" u="none" strike="noStrike" cap="none" spc="0" dirty="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dirty="0">
                <a:ln>
                  <a:noFill/>
                </a:ln>
                <a:solidFill>
                  <a:prstClr val="black"/>
                </a:solidFill>
                <a:latin typeface="Arial"/>
                <a:cs typeface="Arial"/>
              </a:rPr>
              <a:t>Aspartam (E 951) ist ein kalorienarmer, künstlicher Süßstoff, der als Lebensmittelzusatzstoff in Produkten wie Erfrischungsgetränken, Süßwaren, Backwaren und Fertiggerichten verwendet wird. In der EU dürfen maximal 40 Milligramm Aspartam pro Kilogramm Körpergewicht zu sich genommen werden. Für einen 60 kg schweren Menschen gelten demnach mehr als 12 l (36 Dosen à 330 ml) einer mit Aspartam gesüßten Diätlimonade als unbedenklich. Es besteht weiterhin Forschungsbedarf, ob und inwiefern Aspartam unerwünschte Nebenwirkungen hat. Bislang gibt es keine verlässlichen Studienergebnisse, die negative gesundheitliche Auswirkungen nachweisen konnten. Aspartam darf jedoch von Menschen mit der angeborenen Stoffwechselerkrankung Phenylketonurie nicht konsumiert werden (https://www.efsa.europa.eu/de/topics/topic/aspartame, Stand 30.03.2022).  </a:t>
            </a:r>
            <a:endParaRPr lang="de-DE" sz="1200" b="0" i="0" u="none" strike="noStrike" cap="none" spc="0" dirty="0">
              <a:ln>
                <a:noFill/>
              </a:ln>
              <a:solidFill>
                <a:prstClr val="black"/>
              </a:solidFill>
              <a:latin typeface="Calibri"/>
              <a:cs typeface="Arial"/>
            </a:endParaRPr>
          </a:p>
          <a:p>
            <a:pPr marL="0" indent="0">
              <a:buNone/>
              <a:defRPr/>
            </a:pPr>
            <a:endParaRPr lang="en-US" dirty="0"/>
          </a:p>
        </p:txBody>
      </p:sp>
      <p:sp>
        <p:nvSpPr>
          <p:cNvPr id="4" name="Kopfzeilenplatzhalter 3"/>
          <p:cNvSpPr>
            <a:spLocks noGrp="1"/>
          </p:cNvSpPr>
          <p:nvPr>
            <p:ph type="hdr" sz="quarter" idx="10"/>
          </p:nvPr>
        </p:nvSpPr>
        <p:spPr bwMode="auto"/>
        <p:txBody>
          <a:bodyPr/>
          <a:lstStyle/>
          <a:p>
            <a:pPr>
              <a:defRPr/>
            </a:pPr>
            <a:r>
              <a:rPr lang="de-DE"/>
              <a:t>Verfasser · weitere Angaben</a:t>
            </a:r>
            <a:endParaRPr/>
          </a:p>
        </p:txBody>
      </p:sp>
      <p:sp>
        <p:nvSpPr>
          <p:cNvPr id="5" name="Datumsplatzhalter 4"/>
          <p:cNvSpPr>
            <a:spLocks noGrp="1"/>
          </p:cNvSpPr>
          <p:nvPr>
            <p:ph type="dt" idx="1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12"/>
          </p:nvPr>
        </p:nvSpPr>
        <p:spPr bwMode="auto"/>
        <p:txBody>
          <a:bodyPr/>
          <a:lstStyle/>
          <a:p>
            <a:pPr>
              <a:defRPr/>
            </a:pPr>
            <a:fld id="{52E70ED1-B8FA-6F4B-8236-F09C2F242E82}" type="slidenum">
              <a:rPr lang="de-DE"/>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Weil Ihr Euch mit Aspartam noch nicht gut auskennt, habt Ihr ausnahmsweise die Möglichkeit, für euer Referat eine Expertin oder einen Experten zu interviewen. Ich habe hierfür einen Aufruf auf dem Kurznachrichtendienst Twitter gestartet und nach Personen gesucht, die euch für ein Interview zur Verfügung stehen würden. Daraufhin haben sich drei Personen gemeldet. Ihr habt aber nur Zeit für </a:t>
            </a:r>
            <a:r>
              <a:rPr lang="de-DE" sz="1200" b="0" i="0" u="sng" strike="noStrike" cap="none" spc="0">
                <a:ln>
                  <a:noFill/>
                </a:ln>
                <a:solidFill>
                  <a:prstClr val="black"/>
                </a:solidFill>
                <a:latin typeface="Arial"/>
                <a:cs typeface="Arial"/>
              </a:rPr>
              <a:t>ein</a:t>
            </a:r>
            <a:r>
              <a:rPr lang="de-DE" sz="1200" b="0" i="0" u="none" strike="noStrike" cap="none" spc="0">
                <a:ln>
                  <a:noFill/>
                </a:ln>
                <a:solidFill>
                  <a:prstClr val="black"/>
                </a:solidFill>
                <a:latin typeface="Arial"/>
                <a:cs typeface="Arial"/>
              </a:rPr>
              <a:t> Interview, müsst also auswählen. *KLICK*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Wir werden uns die Twitter-Profile gleich nacheinander und in großer Darstellung anschauen.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Lasst uns zuvor noch einmal die zwei Merkmale vertrauenswürdiger Quellen wiederholen. Welche sind das?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sollen per Handzeichen die beiden Merkmale „Können“ &amp; „Wollen“ wiederholen</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*KLICK*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Genau. Ihr sollt vertrauenswürdige Quellen identifizieren, indem ihr euch bei allen drei Profilen zunächst die Frage stellt: Kann mir die Person korrekte Informationen liefern? Und anschließend fragt ihr euch: Will mir die Person korrekte Informationen liefern? Nur wenn Ihr beide Fragen mit „Ja“ beantworten könnt, handelt es sich um eine vertrauenswürdige Quelle.</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Wir schauen uns die Profile nacheinander an. </a:t>
            </a:r>
            <a:endParaRPr>
              <a:latin typeface="Arial"/>
              <a:cs typeface="Arial"/>
            </a:endParaRPr>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Wir beginnen mit Veronika Schneider. </a:t>
            </a:r>
            <a:r>
              <a:rPr lang="de-DE" sz="1200" b="1" i="0" u="none" strike="noStrike" cap="none" spc="0">
                <a:ln>
                  <a:noFill/>
                </a:ln>
                <a:solidFill>
                  <a:prstClr val="black"/>
                </a:solidFill>
                <a:latin typeface="Arial"/>
                <a:cs typeface="Arial"/>
              </a:rPr>
              <a:t>Wer kann uns kurz das Profil vorlesen? Welche Begriffe kennt ihr nicht?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Womöglich: Keine Begriffe? Was macht eine Person im Vertrieb?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Wie lautet eure Einschätzung zu Veronika Schneider: </a:t>
            </a:r>
            <a:r>
              <a:rPr lang="de-DE" sz="1200" b="1" i="0" u="none" strike="noStrike" cap="none" spc="0">
                <a:ln>
                  <a:noFill/>
                </a:ln>
                <a:solidFill>
                  <a:prstClr val="black"/>
                </a:solidFill>
                <a:latin typeface="Arial"/>
                <a:cs typeface="Arial"/>
              </a:rPr>
              <a:t>Kann sie euch korrekte Informationen zum Thema Aspartam geben? </a:t>
            </a:r>
            <a:br>
              <a:rPr lang="de-DE" sz="1200" b="0" i="0" u="none" strike="noStrike" cap="none" spc="0">
                <a:ln>
                  <a:noFill/>
                </a:ln>
                <a:solidFill>
                  <a:prstClr val="black"/>
                </a:solidFill>
                <a:latin typeface="Arial"/>
                <a:cs typeface="Arial"/>
              </a:rPr>
            </a:br>
            <a:r>
              <a:rPr lang="de-DE" sz="1200" b="0" i="0" u="none" strike="noStrike" cap="none" spc="0">
                <a:ln>
                  <a:noFill/>
                </a:ln>
                <a:solidFill>
                  <a:prstClr val="black"/>
                </a:solidFill>
                <a:latin typeface="Arial"/>
                <a:cs typeface="Arial"/>
              </a:rPr>
              <a:t>Dafür stimmt ihr bitte mit den farbigen Karten ab (grün heißt: sie kann korrekte Informationen geben; rot heißt: sie kennt sich wahrscheinlich nicht gut genug aus, um korrekte Informationen zu geben; gelb zeigt: ihr seid euch unsicher). </a:t>
            </a:r>
            <a:br>
              <a:rPr lang="de-DE" sz="1200" b="0" i="0" u="none" strike="noStrike" cap="none" spc="0">
                <a:ln>
                  <a:noFill/>
                </a:ln>
                <a:solidFill>
                  <a:prstClr val="black"/>
                </a:solidFill>
                <a:latin typeface="Arial"/>
                <a:cs typeface="Arial"/>
              </a:rPr>
            </a:br>
            <a:br>
              <a:rPr lang="de-DE" sz="1200" b="0" i="0" u="none" strike="noStrike" cap="none" spc="0">
                <a:ln>
                  <a:noFill/>
                </a:ln>
                <a:solidFill>
                  <a:prstClr val="black"/>
                </a:solidFill>
                <a:latin typeface="Arial"/>
                <a:cs typeface="Arial"/>
              </a:rPr>
            </a:br>
            <a:r>
              <a:rPr lang="de-DE" sz="1200" b="1" i="0" u="none" strike="noStrike" cap="none" spc="0">
                <a:ln>
                  <a:noFill/>
                </a:ln>
                <a:solidFill>
                  <a:prstClr val="black"/>
                </a:solidFill>
                <a:latin typeface="Arial"/>
                <a:cs typeface="Arial"/>
              </a:rPr>
              <a:t>Ihr seid gefragt: KANN Veronika Schneider uns korrekte Informationen geben?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 greift ggf. Unterschiede in der Bewertung der Jugendlichen hin und fragt Einzelne nach den Beweggründen für ihr Urteil</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Und WILL Veronika Schneider uns korrekte Informationen geben?</a:t>
            </a:r>
            <a:br>
              <a:rPr lang="de-DE" sz="1200" b="0" i="0" u="none" strike="noStrike" cap="none" spc="0">
                <a:ln>
                  <a:noFill/>
                </a:ln>
                <a:solidFill>
                  <a:prstClr val="black"/>
                </a:solidFill>
                <a:latin typeface="Arial"/>
                <a:cs typeface="Arial"/>
              </a:rPr>
            </a:br>
            <a:endParaRPr sz="1200" b="0" i="0"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 greift ggf. Unterschiede in der Bewertung der Jugendlichen hin und fragt Einzelne nach den Beweggründen für ihr Urteil</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Ist Veronika Schneider damit insgesamt eine vertrauenswürdige Quelle?</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1" u="none" strike="noStrike" cap="none" spc="0">
                <a:ln>
                  <a:noFill/>
                </a:ln>
                <a:solidFill>
                  <a:prstClr val="black"/>
                </a:solidFill>
                <a:latin typeface="Arial"/>
                <a:cs typeface="Arial"/>
              </a:rPr>
              <a:t>Auflösung durch Moderation: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Können: Veronika Schneider fehlt als Vertriebsleiterin die medizinische Fachkenntnis, um zu beurteilen, wie Aspartam im Körper wirkt. </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Wollen: Außerdem arbeitet sie für ein Unternehmen, das Aspartam in seinen Produkten verwendet, und diese Produkte als gesundheitlich unbedenklich bewerben will. Veronika Schneider hat also einen Interessenkonflikt. Wir können uns nicht sicher sein, dass sie uns wahre Informationen geben </a:t>
            </a:r>
            <a:r>
              <a:rPr lang="de-DE" sz="1200" b="0" i="0" u="sng" strike="noStrike" cap="none" spc="0">
                <a:ln>
                  <a:noFill/>
                </a:ln>
                <a:solidFill>
                  <a:prstClr val="black"/>
                </a:solidFill>
                <a:latin typeface="Arial"/>
                <a:cs typeface="Arial"/>
              </a:rPr>
              <a:t>will.</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Urteil: Veronika Schneider ist keine vertrauenswürdige Quelle.</a:t>
            </a:r>
            <a:endParaRPr>
              <a:latin typeface="Arial"/>
              <a:cs typeface="Arial"/>
            </a:endParaRPr>
          </a:p>
          <a:p>
            <a:pPr marL="0" indent="0">
              <a:buNone/>
              <a:defRPr/>
            </a:pPr>
            <a:endParaRPr sz="1200">
              <a:latin typeface="Arial"/>
              <a:cs typeface="Arial"/>
            </a:endParaRPr>
          </a:p>
          <a:p>
            <a:pPr marL="0" indent="0">
              <a:buNone/>
              <a:defRPr/>
            </a:pP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Weiter geht es mit Dr. Dirk Dahlmeier. </a:t>
            </a:r>
            <a:r>
              <a:rPr lang="de-DE" sz="1200" b="1" i="0" u="none" strike="noStrike" cap="none" spc="0">
                <a:ln>
                  <a:noFill/>
                </a:ln>
                <a:solidFill>
                  <a:prstClr val="black"/>
                </a:solidFill>
                <a:latin typeface="Arial"/>
                <a:cs typeface="Arial"/>
              </a:rPr>
              <a:t>Wer kann uns kurz das Profil vorlesen? Welche Begriffe kennt ihr nicht?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Womöglich: </a:t>
            </a:r>
            <a:endParaRPr>
              <a:latin typeface="Arial"/>
              <a:cs typeface="Arial"/>
            </a:endParaRPr>
          </a:p>
          <a:p>
            <a:pPr marL="228600" marR="0" lvl="0" indent="-228600" algn="l" defTabSz="914400">
              <a:lnSpc>
                <a:spcPct val="100000"/>
              </a:lnSpc>
              <a:spcBef>
                <a:spcPts val="0"/>
              </a:spcBef>
              <a:spcAft>
                <a:spcPts val="0"/>
              </a:spcAft>
              <a:buClrTx/>
              <a:buSzTx/>
              <a:buFont typeface="+mj-lt"/>
              <a:buAutoNum type="arabicPeriod"/>
              <a:defRPr/>
            </a:pPr>
            <a:r>
              <a:rPr lang="de-DE" sz="1200" b="0" i="1" u="none" strike="noStrike" cap="none" spc="0">
                <a:ln>
                  <a:noFill/>
                </a:ln>
                <a:solidFill>
                  <a:prstClr val="black"/>
                </a:solidFill>
                <a:latin typeface="Arial"/>
                <a:cs typeface="Arial"/>
              </a:rPr>
              <a:t>Keine Begriffe? Was ist eine Elterninitiative? </a:t>
            </a:r>
            <a:endParaRPr>
              <a:latin typeface="Arial"/>
              <a:cs typeface="Arial"/>
            </a:endParaRPr>
          </a:p>
          <a:p>
            <a:pPr marL="228600" marR="0" lvl="0" indent="-228600" algn="l" defTabSz="914400">
              <a:lnSpc>
                <a:spcPct val="100000"/>
              </a:lnSpc>
              <a:spcBef>
                <a:spcPts val="0"/>
              </a:spcBef>
              <a:spcAft>
                <a:spcPts val="0"/>
              </a:spcAft>
              <a:buClrTx/>
              <a:buSzTx/>
              <a:buFont typeface="+mj-lt"/>
              <a:buAutoNum type="arabicPeriod"/>
              <a:defRPr/>
            </a:pPr>
            <a:r>
              <a:rPr lang="de-DE" sz="1200" b="0" i="1" u="none" strike="noStrike" cap="none" spc="0">
                <a:ln>
                  <a:noFill/>
                </a:ln>
                <a:solidFill>
                  <a:prstClr val="black"/>
                </a:solidFill>
                <a:latin typeface="Arial"/>
                <a:cs typeface="Arial"/>
              </a:rPr>
              <a:t>Was bedeutet Konsum?</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 </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Wie lautet eure Einschätzung zu Dr. Dirk Dahlmeier: Kann und will er euch korrekte Informationen geben? </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KANN Dr. Dirk Dahlmeier uns korrekte Informationen geben?</a:t>
            </a:r>
            <a:br>
              <a:rPr lang="de-DE" sz="1200" b="1" i="0" u="none" strike="noStrike" cap="none" spc="0">
                <a:ln>
                  <a:noFill/>
                </a:ln>
                <a:solidFill>
                  <a:prstClr val="black"/>
                </a:solidFill>
                <a:latin typeface="Arial"/>
                <a:cs typeface="Arial"/>
              </a:rPr>
            </a:br>
            <a:endParaRPr sz="1200" b="1" i="0"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endParaRPr>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Bedeutet ein Doktortitel immer, dass die Person ein Arzt ist? </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WILL Dr. Dirk Dahlmeier uns korrekte Informationen geben?</a:t>
            </a:r>
            <a:br>
              <a:rPr lang="de-DE" sz="1200" b="0" i="0" u="none" strike="noStrike" cap="none" spc="0">
                <a:ln>
                  <a:noFill/>
                </a:ln>
                <a:solidFill>
                  <a:prstClr val="black"/>
                </a:solidFill>
                <a:latin typeface="Arial"/>
                <a:cs typeface="Arial"/>
              </a:rPr>
            </a:br>
            <a:endParaRPr sz="1200" b="0" i="0"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Ist Dr. Dirk Dahlmeier damit insgesamt eine vertrauenswürdige Quelle?</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br>
              <a:rPr lang="de-DE" sz="1200" b="0" i="1" u="none" strike="noStrike" cap="none" spc="0">
                <a:ln>
                  <a:noFill/>
                </a:ln>
                <a:solidFill>
                  <a:prstClr val="black"/>
                </a:solidFill>
                <a:latin typeface="Arial"/>
                <a:cs typeface="Arial"/>
              </a:rPr>
            </a:br>
            <a:endParaRPr sz="1200" b="1"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1" u="none" strike="noStrike" cap="none" spc="0">
                <a:ln>
                  <a:noFill/>
                </a:ln>
                <a:solidFill>
                  <a:prstClr val="black"/>
                </a:solidFill>
                <a:latin typeface="Arial"/>
                <a:cs typeface="Arial"/>
              </a:rPr>
              <a:t>Auflösung durch Moderation: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Können: Dirk Dahlmeier besitzt zwar einen Doktortitel. Diesen hat er aber offenbar in einem themenfremden Sachgebiet (Stadtplanung) erworben. Ihm fehlt also genau wie Veronika Schneider die medizinische Fachkenntnis, um zu beurteilen, wie Aspartam im Körper wirkt.</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Wollen: Seine Absichten decken sich mit allerdings unseren Absichten: Als Mitglied der Elternitiative GesundeSchule ist er an der Gesundheit der Kinder und Jugendlichen interessiert. </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Vertrauenswürdigkeit: Nein. Zwar können wir bei Dr. Dirk Dahlmeier keinen Interessenkonflikt erkennen. Ob er das als Stadtplaner auch kann, ist jedoch nicht gesichert. </a:t>
            </a:r>
            <a:endParaRPr>
              <a:latin typeface="Arial"/>
              <a:cs typeface="Arial"/>
            </a:endParaRPr>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Zum Abschluss schauen wir uns noch Sevim Yilmaz an. </a:t>
            </a:r>
            <a:r>
              <a:rPr lang="de-DE" sz="1200" b="1" i="0" u="none" strike="noStrike" cap="none" spc="0">
                <a:ln>
                  <a:noFill/>
                </a:ln>
                <a:solidFill>
                  <a:prstClr val="black"/>
                </a:solidFill>
                <a:latin typeface="Arial"/>
                <a:cs typeface="Arial"/>
              </a:rPr>
              <a:t>Wer kann uns kurz das Profil vorlesen? Welche Begriffe kennt ihr nicht?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Womöglich: Keine Begriffe? Was ist denn das BMEL?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cs typeface="Arial"/>
              </a:rPr>
              <a:t>Wie lautet eure Einschätzung zu Sevim Yilmaz: Kann und will sie euch korrekte Informationen geben? </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KANN Sevim Yilmaz uns korrekte Informationen geben?</a:t>
            </a:r>
            <a:br>
              <a:rPr lang="de-DE" sz="1200" b="1" i="0" u="none" strike="noStrike" cap="none" spc="0">
                <a:ln>
                  <a:noFill/>
                </a:ln>
                <a:solidFill>
                  <a:prstClr val="black"/>
                </a:solidFill>
                <a:latin typeface="Arial"/>
                <a:cs typeface="Arial"/>
              </a:rPr>
            </a:br>
            <a:endParaRPr sz="1200" b="1" i="0"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WILL Sevim Yilmaz uns korrekte Informationen geben?</a:t>
            </a:r>
            <a:br>
              <a:rPr lang="de-DE" sz="1200" b="0" i="0" u="none" strike="noStrike" cap="none" spc="0">
                <a:ln>
                  <a:noFill/>
                </a:ln>
                <a:solidFill>
                  <a:prstClr val="black"/>
                </a:solidFill>
                <a:latin typeface="Arial"/>
                <a:cs typeface="Arial"/>
              </a:rPr>
            </a:br>
            <a:endParaRPr sz="1200" b="0" i="0"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1" i="0" u="none" strike="noStrike" cap="none" spc="0">
                <a:ln>
                  <a:noFill/>
                </a:ln>
                <a:solidFill>
                  <a:prstClr val="black"/>
                </a:solidFill>
                <a:latin typeface="Arial"/>
                <a:cs typeface="Arial"/>
              </a:rPr>
              <a:t>Ist Sevim Yilmaz damit insgesamt eine vertrauenswürdige Quelle?</a:t>
            </a:r>
            <a:br>
              <a:rPr lang="de-DE" sz="1200" b="0" i="1" u="none" strike="noStrike" cap="none" spc="0">
                <a:ln>
                  <a:noFill/>
                </a:ln>
                <a:solidFill>
                  <a:prstClr val="black"/>
                </a:solidFill>
                <a:latin typeface="Arial"/>
                <a:cs typeface="Arial"/>
              </a:rPr>
            </a:br>
            <a:endParaRPr sz="1200" b="0" i="1" u="none" strike="noStrike" cap="none" spc="0">
              <a:ln>
                <a:noFill/>
              </a:ln>
              <a:solidFill>
                <a:prstClr val="black"/>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Jugendliche stimmen ab, Moderation fasst Ergebnisse kurz zusammen</a:t>
            </a:r>
            <a:br>
              <a:rPr lang="de-DE" sz="1200" b="0" i="1" u="none" strike="noStrike" cap="none" spc="0">
                <a:ln>
                  <a:noFill/>
                </a:ln>
                <a:solidFill>
                  <a:prstClr val="black"/>
                </a:solidFill>
                <a:latin typeface="Arial"/>
                <a:cs typeface="Arial"/>
              </a:rPr>
            </a:b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1" u="none" strike="noStrike" cap="none" spc="0">
                <a:ln>
                  <a:noFill/>
                </a:ln>
                <a:solidFill>
                  <a:prstClr val="black"/>
                </a:solidFill>
                <a:latin typeface="Arial"/>
                <a:cs typeface="Arial"/>
              </a:rPr>
              <a:t>Auflösung durch Moderation: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Können: Sevim Yilmaz ist Professorin für Ernährungswissenschaften. Sie dürfte also über große Fachkenntnis in Bezug auf die Wirkung von Lebensmitteln im Körper verfügen. </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Wollen: Als Forscherin und Beraterin des BMEL verfolgt sie zudem das Ziel, die Wahrheit zu finden und andere über gesunde Lebensmittel aufzuklären. Ihre Interessen decken sich also mit unseren Interessen, korrekte Informationen zu erhalten. </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Vertrauenswürdigkeit: Vorhanden.</a:t>
            </a:r>
            <a:endParaRPr sz="1200">
              <a:latin typeface="Arial"/>
              <a:cs typeface="Arial"/>
            </a:endParaRPr>
          </a:p>
          <a:p>
            <a:pPr>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Falls zusätzlich Zeit besteht:</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1. Wir haben uns nun alle drei Profile im Detail angesehen und </a:t>
            </a:r>
            <a:r>
              <a:rPr lang="de-DE" sz="1200" b="1" i="0" u="none" strike="noStrike" cap="none" spc="0">
                <a:ln>
                  <a:noFill/>
                </a:ln>
                <a:solidFill>
                  <a:prstClr val="black"/>
                </a:solidFill>
                <a:latin typeface="Arial"/>
                <a:cs typeface="Arial"/>
              </a:rPr>
              <a:t>stimmen nun per Handzeichen ab, mit wem Ihr das Interview führen würdet</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Alle nacheinander durchgehen und per Handzeichen abstimmen lassen (jede Jugendlicher hat eine Stimme)</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0" u="none" strike="noStrike" cap="none" spc="0">
                <a:ln>
                  <a:noFill/>
                </a:ln>
                <a:solidFill>
                  <a:prstClr val="black"/>
                </a:solidFill>
                <a:latin typeface="Arial"/>
                <a:cs typeface="Arial"/>
              </a:rPr>
              <a:t>Fazit: Eine vertrauenswürdige Quelle muss uns gleichzeitig korrekte Informationen geben KÖNNEN und WOLLEN</a:t>
            </a:r>
            <a:endParaRPr>
              <a:latin typeface="Arial"/>
              <a:cs typeface="Arial"/>
            </a:endParaRPr>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Bildungschancen)">
    <p:bg>
      <p:bgPr>
        <a:solidFill>
          <a:schemeClr val="accent2"/>
        </a:solidFill>
        <a:effectLst/>
      </p:bgPr>
    </p:bg>
    <p:spTree>
      <p:nvGrpSpPr>
        <p:cNvPr id="1" name=""/>
        <p:cNvGrpSpPr/>
        <p:nvPr/>
      </p:nvGrpSpPr>
      <p:grpSpPr bwMode="auto">
        <a:xfrm>
          <a:off x="0" y="0"/>
          <a:ext cx="0" cy="0"/>
          <a:chOff x="0" y="0"/>
          <a:chExt cx="0" cy="0"/>
        </a:xfrm>
      </p:grpSpPr>
      <p:sp>
        <p:nvSpPr>
          <p:cNvPr id="15" name="Bildplatzhalter 5"/>
          <p:cNvSpPr>
            <a:spLocks noGrp="1"/>
          </p:cNvSpPr>
          <p:nvPr>
            <p:ph type="pic" sz="quarter" idx="11"/>
          </p:nvPr>
        </p:nvSpPr>
        <p:spPr bwMode="auto">
          <a:xfrm>
            <a:off x="0" y="170881"/>
            <a:ext cx="9150350" cy="4972619"/>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
        <p:nvSpPr>
          <p:cNvPr id="329760" name="Rectangle 32"/>
          <p:cNvSpPr>
            <a:spLocks noGrp="1" noChangeArrowheads="1"/>
          </p:cNvSpPr>
          <p:nvPr>
            <p:ph type="ctrTitle" sz="quarter" hasCustomPrompt="1"/>
          </p:nvPr>
        </p:nvSpPr>
        <p:spPr bwMode="auto">
          <a:xfrm>
            <a:off x="863599" y="2374776"/>
            <a:ext cx="2159914" cy="847137"/>
          </a:xfrm>
          <a:prstGeom prst="rect">
            <a:avLst/>
          </a:prstGeom>
          <a:solidFill>
            <a:schemeClr val="bg1"/>
          </a:solidFill>
        </p:spPr>
        <p:txBody>
          <a:bodyPr wrap="none" lIns="180000" tIns="144000" rIns="108000" bIns="0">
            <a:spAutoFit/>
          </a:bodyPr>
          <a:lstStyle>
            <a:lvl1pPr>
              <a:lnSpc>
                <a:spcPct val="80000"/>
              </a:lnSpc>
              <a:spcAft>
                <a:spcPts val="0"/>
              </a:spcAft>
              <a:defRPr sz="5700" b="1" cap="all">
                <a:solidFill>
                  <a:schemeClr val="tx2"/>
                </a:solidFill>
                <a:latin typeface="Arial"/>
                <a:cs typeface="Arial"/>
              </a:defRPr>
            </a:lvl1pPr>
          </a:lstStyle>
          <a:p>
            <a:pPr lvl="0">
              <a:defRPr/>
            </a:pPr>
            <a:r>
              <a:rPr lang="de-DE"/>
              <a:t>Text</a:t>
            </a:r>
            <a:endParaRPr/>
          </a:p>
        </p:txBody>
      </p:sp>
      <p:sp>
        <p:nvSpPr>
          <p:cNvPr id="329761" name="Rectangle 33"/>
          <p:cNvSpPr>
            <a:spLocks noGrp="1" noChangeArrowheads="1"/>
          </p:cNvSpPr>
          <p:nvPr>
            <p:ph type="subTitle" sz="quarter" idx="1" hasCustomPrompt="1"/>
          </p:nvPr>
        </p:nvSpPr>
        <p:spPr bwMode="auto">
          <a:xfrm>
            <a:off x="863599" y="1419504"/>
            <a:ext cx="2159914" cy="847137"/>
          </a:xfrm>
          <a:prstGeom prst="rect">
            <a:avLst/>
          </a:prstGeom>
          <a:solidFill>
            <a:schemeClr val="bg1"/>
          </a:solidFill>
        </p:spPr>
        <p:txBody>
          <a:bodyPr wrap="none" lIns="180000" tIns="144000" rIns="108000" bIns="0">
            <a:spAutoFit/>
          </a:bodyPr>
          <a:lstStyle>
            <a:lvl1pPr marL="0" indent="0">
              <a:lnSpc>
                <a:spcPct val="80000"/>
              </a:lnSpc>
              <a:spcAft>
                <a:spcPts val="0"/>
              </a:spcAft>
              <a:buClrTx/>
              <a:buFontTx/>
              <a:buNone/>
              <a:defRPr sz="5700" cap="all">
                <a:solidFill>
                  <a:schemeClr val="tx2"/>
                </a:solidFill>
                <a:latin typeface="Arial"/>
                <a:cs typeface="Arial"/>
              </a:defRPr>
            </a:lvl1pPr>
          </a:lstStyle>
          <a:p>
            <a:pPr lvl="0">
              <a:defRPr/>
            </a:pPr>
            <a:r>
              <a:rPr lang="de-DE"/>
              <a:t>Text</a:t>
            </a:r>
            <a:endParaRPr/>
          </a:p>
        </p:txBody>
      </p:sp>
      <p:pic>
        <p:nvPicPr>
          <p:cNvPr id="2" name="Grafik 1">
            <a:extLst>
              <a:ext uri="{FF2B5EF4-FFF2-40B4-BE49-F238E27FC236}">
                <a16:creationId xmlns:a16="http://schemas.microsoft.com/office/drawing/2014/main" id="{A7B615B2-7341-1A37-E17C-D3FA18736497}"/>
              </a:ext>
            </a:extLst>
          </p:cNvPr>
          <p:cNvPicPr>
            <a:picLocks noChangeAspect="1"/>
          </p:cNvPicPr>
          <p:nvPr userDrawn="1"/>
        </p:nvPicPr>
        <p:blipFill>
          <a:blip r:embed="rId2"/>
          <a:srcRect/>
          <a:stretch/>
        </p:blipFill>
        <p:spPr>
          <a:xfrm>
            <a:off x="6749150" y="4336355"/>
            <a:ext cx="2401200" cy="8127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 (Bildungschancen)">
    <p:bg>
      <p:bgPr>
        <a:solidFill>
          <a:schemeClr val="accent2"/>
        </a:solidFill>
        <a:effectLst/>
      </p:bgPr>
    </p:bg>
    <p:spTree>
      <p:nvGrpSpPr>
        <p:cNvPr id="1" name=""/>
        <p:cNvGrpSpPr/>
        <p:nvPr/>
      </p:nvGrpSpPr>
      <p:grpSpPr bwMode="auto">
        <a:xfrm>
          <a:off x="0" y="0"/>
          <a:ext cx="0" cy="0"/>
          <a:chOff x="0" y="0"/>
          <a:chExt cx="0" cy="0"/>
        </a:xfrm>
      </p:grpSpPr>
      <p:sp>
        <p:nvSpPr>
          <p:cNvPr id="329760" name="Rectangle 32"/>
          <p:cNvSpPr>
            <a:spLocks noGrp="1" noChangeArrowheads="1"/>
          </p:cNvSpPr>
          <p:nvPr>
            <p:ph type="ctrTitle" sz="quarter" hasCustomPrompt="1"/>
          </p:nvPr>
        </p:nvSpPr>
        <p:spPr bwMode="auto">
          <a:xfrm>
            <a:off x="863599" y="1906841"/>
            <a:ext cx="2159914" cy="847137"/>
          </a:xfrm>
          <a:prstGeom prst="rect">
            <a:avLst/>
          </a:prstGeom>
          <a:solidFill>
            <a:schemeClr val="bg1"/>
          </a:solidFill>
        </p:spPr>
        <p:txBody>
          <a:bodyPr wrap="none" lIns="180000" tIns="144000" rIns="108000" bIns="0">
            <a:spAutoFit/>
          </a:bodyPr>
          <a:lstStyle>
            <a:lvl1pPr>
              <a:lnSpc>
                <a:spcPct val="80000"/>
              </a:lnSpc>
              <a:spcAft>
                <a:spcPts val="0"/>
              </a:spcAft>
              <a:defRPr sz="5700" b="1" cap="all">
                <a:solidFill>
                  <a:schemeClr val="tx2"/>
                </a:solidFill>
                <a:latin typeface="Arial"/>
                <a:cs typeface="Arial"/>
              </a:defRPr>
            </a:lvl1pPr>
          </a:lstStyle>
          <a:p>
            <a:pPr lvl="0">
              <a:defRPr/>
            </a:pPr>
            <a:r>
              <a:rPr lang="de-DE"/>
              <a:t>Text</a:t>
            </a:r>
            <a:endParaRPr/>
          </a:p>
        </p:txBody>
      </p:sp>
      <p:sp>
        <p:nvSpPr>
          <p:cNvPr id="329761" name="Rectangle 33"/>
          <p:cNvSpPr>
            <a:spLocks noGrp="1" noChangeArrowheads="1"/>
          </p:cNvSpPr>
          <p:nvPr>
            <p:ph type="subTitle" sz="quarter" idx="1" hasCustomPrompt="1"/>
          </p:nvPr>
        </p:nvSpPr>
        <p:spPr bwMode="auto">
          <a:xfrm>
            <a:off x="863599" y="951570"/>
            <a:ext cx="2159914" cy="847137"/>
          </a:xfrm>
          <a:prstGeom prst="rect">
            <a:avLst/>
          </a:prstGeom>
          <a:solidFill>
            <a:schemeClr val="bg1"/>
          </a:solidFill>
        </p:spPr>
        <p:txBody>
          <a:bodyPr wrap="none" lIns="180000" tIns="144000" rIns="108000" bIns="0">
            <a:spAutoFit/>
          </a:bodyPr>
          <a:lstStyle>
            <a:lvl1pPr marL="0" indent="0">
              <a:lnSpc>
                <a:spcPct val="80000"/>
              </a:lnSpc>
              <a:spcAft>
                <a:spcPts val="0"/>
              </a:spcAft>
              <a:buClrTx/>
              <a:buFontTx/>
              <a:buNone/>
              <a:defRPr sz="5700" cap="all">
                <a:solidFill>
                  <a:schemeClr val="tx2"/>
                </a:solidFill>
                <a:latin typeface="Arial"/>
                <a:cs typeface="Arial"/>
              </a:defRPr>
            </a:lvl1pPr>
          </a:lstStyle>
          <a:p>
            <a:pPr lvl="0">
              <a:defRPr/>
            </a:pPr>
            <a:r>
              <a:rPr lang="de-DE"/>
              <a:t>Text</a:t>
            </a:r>
            <a:endParaRPr/>
          </a:p>
        </p:txBody>
      </p:sp>
      <p:pic>
        <p:nvPicPr>
          <p:cNvPr id="2" name="Grafik 1">
            <a:extLst>
              <a:ext uri="{FF2B5EF4-FFF2-40B4-BE49-F238E27FC236}">
                <a16:creationId xmlns:a16="http://schemas.microsoft.com/office/drawing/2014/main" id="{212191B6-06AC-9E64-3DE6-6AF8EA72156A}"/>
              </a:ext>
            </a:extLst>
          </p:cNvPr>
          <p:cNvPicPr>
            <a:picLocks noChangeAspect="1"/>
          </p:cNvPicPr>
          <p:nvPr userDrawn="1"/>
        </p:nvPicPr>
        <p:blipFill>
          <a:blip r:embed="rId2"/>
          <a:srcRect/>
          <a:stretch/>
        </p:blipFill>
        <p:spPr>
          <a:xfrm>
            <a:off x="6749150" y="4336355"/>
            <a:ext cx="2401200" cy="8127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Bildungschancen)">
    <p:bg>
      <p:bgPr>
        <a:solidFill>
          <a:schemeClr val="accent2"/>
        </a:solidFill>
        <a:effectLst/>
      </p:bgPr>
    </p:bg>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lvl1pPr>
              <a:defRPr b="1">
                <a:latin typeface="Arial"/>
                <a:cs typeface="Arial"/>
              </a:defRPr>
            </a:lvl1pPr>
          </a:lstStyle>
          <a:p>
            <a:pPr>
              <a:defRPr/>
            </a:pPr>
            <a:r>
              <a:rPr lang="de-DE"/>
              <a:t>Mastertitelformat bearbeiten</a:t>
            </a:r>
            <a:endParaRPr/>
          </a:p>
        </p:txBody>
      </p:sp>
      <p:sp>
        <p:nvSpPr>
          <p:cNvPr id="3" name="Inhaltsplatzhalter 2"/>
          <p:cNvSpPr>
            <a:spLocks noGrp="1"/>
          </p:cNvSpPr>
          <p:nvPr>
            <p:ph idx="1"/>
          </p:nvPr>
        </p:nvSpPr>
        <p:spPr bwMode="auto"/>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4">
            <a:extLst>
              <a:ext uri="{FF2B5EF4-FFF2-40B4-BE49-F238E27FC236}">
                <a16:creationId xmlns:a16="http://schemas.microsoft.com/office/drawing/2014/main" id="{A4907D8D-0313-F652-6B21-6D154A42F704}"/>
              </a:ext>
            </a:extLst>
          </p:cNvPr>
          <p:cNvSpPr>
            <a:spLocks noGrp="1" noChangeAspect="1"/>
          </p:cNvSpPr>
          <p:nvPr userDrawn="1"/>
        </p:nvSpPr>
        <p:spPr bwMode="gray">
          <a:xfrm>
            <a:off x="7524000" y="4606335"/>
            <a:ext cx="1620000" cy="548906"/>
          </a:xfrm>
          <a:prstGeom prst="rect">
            <a:avLst/>
          </a:prstGeom>
          <a:blipFill>
            <a:blip r:embed="rId2"/>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el, Inhalt &amp; Foto">
    <p:bg>
      <p:bgPr>
        <a:solidFill>
          <a:schemeClr val="accent2"/>
        </a:solidFill>
        <a:effectLst/>
      </p:bgPr>
    </p:bg>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lvl1pPr>
              <a:defRPr b="1">
                <a:latin typeface="Arial"/>
                <a:cs typeface="Arial"/>
              </a:defRPr>
            </a:lvl1pPr>
          </a:lstStyle>
          <a:p>
            <a:pPr>
              <a:defRPr/>
            </a:pPr>
            <a:r>
              <a:rPr lang="de-DE"/>
              <a:t>Mastertitelformat bearbeiten</a:t>
            </a:r>
            <a:endParaRPr/>
          </a:p>
        </p:txBody>
      </p:sp>
      <p:sp>
        <p:nvSpPr>
          <p:cNvPr id="3" name="Inhaltsplatzhalter 2"/>
          <p:cNvSpPr>
            <a:spLocks noGrp="1"/>
          </p:cNvSpPr>
          <p:nvPr>
            <p:ph idx="1"/>
          </p:nvPr>
        </p:nvSpPr>
        <p:spPr bwMode="auto"/>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Bildplatzhalter 6"/>
          <p:cNvSpPr>
            <a:spLocks noGrp="1"/>
          </p:cNvSpPr>
          <p:nvPr>
            <p:ph type="pic" sz="quarter" idx="10"/>
          </p:nvPr>
        </p:nvSpPr>
        <p:spPr bwMode="gray">
          <a:xfrm>
            <a:off x="6330905" y="1149349"/>
            <a:ext cx="1949495" cy="2844801"/>
          </a:xfrm>
          <a:custGeom>
            <a:avLst/>
            <a:gdLst>
              <a:gd name="connsiteX0" fmla="*/ 245372 w 1949495"/>
              <a:gd name="connsiteY0" fmla="*/ 0 h 2844801"/>
              <a:gd name="connsiteX1" fmla="*/ 1699346 w 1949495"/>
              <a:gd name="connsiteY1" fmla="*/ 0 h 2844801"/>
              <a:gd name="connsiteX2" fmla="*/ 1944718 w 1949495"/>
              <a:gd name="connsiteY2" fmla="*/ 245372 h 2844801"/>
              <a:gd name="connsiteX3" fmla="*/ 1944718 w 1949495"/>
              <a:gd name="connsiteY3" fmla="*/ 271909 h 2844801"/>
              <a:gd name="connsiteX4" fmla="*/ 1944718 w 1949495"/>
              <a:gd name="connsiteY4" fmla="*/ 490743 h 2844801"/>
              <a:gd name="connsiteX5" fmla="*/ 1944718 w 1949495"/>
              <a:gd name="connsiteY5" fmla="*/ 1834126 h 2844801"/>
              <a:gd name="connsiteX6" fmla="*/ 1944718 w 1949495"/>
              <a:gd name="connsiteY6" fmla="*/ 2353934 h 2844801"/>
              <a:gd name="connsiteX7" fmla="*/ 1949495 w 1949495"/>
              <a:gd name="connsiteY7" fmla="*/ 2353934 h 2844801"/>
              <a:gd name="connsiteX8" fmla="*/ 1949495 w 1949495"/>
              <a:gd name="connsiteY8" fmla="*/ 2599306 h 2844801"/>
              <a:gd name="connsiteX9" fmla="*/ 1704124 w 1949495"/>
              <a:gd name="connsiteY9" fmla="*/ 2844677 h 2844801"/>
              <a:gd name="connsiteX10" fmla="*/ 1444460 w 1949495"/>
              <a:gd name="connsiteY10" fmla="*/ 2844677 h 2844801"/>
              <a:gd name="connsiteX11" fmla="*/ 1444328 w 1949495"/>
              <a:gd name="connsiteY11" fmla="*/ 2844801 h 2844801"/>
              <a:gd name="connsiteX12" fmla="*/ 500390 w 1949495"/>
              <a:gd name="connsiteY12" fmla="*/ 2844801 h 2844801"/>
              <a:gd name="connsiteX13" fmla="*/ 500258 w 1949495"/>
              <a:gd name="connsiteY13" fmla="*/ 2844677 h 2844801"/>
              <a:gd name="connsiteX14" fmla="*/ 250149 w 1949495"/>
              <a:gd name="connsiteY14" fmla="*/ 2844677 h 2844801"/>
              <a:gd name="connsiteX15" fmla="*/ 4778 w 1949495"/>
              <a:gd name="connsiteY15" fmla="*/ 2599306 h 2844801"/>
              <a:gd name="connsiteX16" fmla="*/ 4778 w 1949495"/>
              <a:gd name="connsiteY16" fmla="*/ 2379373 h 2844801"/>
              <a:gd name="connsiteX17" fmla="*/ 0 w 1949495"/>
              <a:gd name="connsiteY17" fmla="*/ 2379373 h 2844801"/>
              <a:gd name="connsiteX18" fmla="*/ 0 w 1949495"/>
              <a:gd name="connsiteY18" fmla="*/ 2374352 h 2844801"/>
              <a:gd name="connsiteX19" fmla="*/ 0 w 1949495"/>
              <a:gd name="connsiteY19" fmla="*/ 1834126 h 2844801"/>
              <a:gd name="connsiteX20" fmla="*/ 0 w 1949495"/>
              <a:gd name="connsiteY20" fmla="*/ 490743 h 2844801"/>
              <a:gd name="connsiteX21" fmla="*/ 0 w 1949495"/>
              <a:gd name="connsiteY21" fmla="*/ 271909 h 2844801"/>
              <a:gd name="connsiteX22" fmla="*/ 0 w 1949495"/>
              <a:gd name="connsiteY22" fmla="*/ 245372 h 2844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49495" h="2844801" extrusionOk="0">
                <a:moveTo>
                  <a:pt x="245372" y="0"/>
                </a:moveTo>
                <a:lnTo>
                  <a:pt x="1699346" y="0"/>
                </a:lnTo>
                <a:lnTo>
                  <a:pt x="1944718" y="245372"/>
                </a:lnTo>
                <a:lnTo>
                  <a:pt x="1944718" y="271909"/>
                </a:lnTo>
                <a:lnTo>
                  <a:pt x="1944718" y="490743"/>
                </a:lnTo>
                <a:lnTo>
                  <a:pt x="1944718" y="1834126"/>
                </a:lnTo>
                <a:lnTo>
                  <a:pt x="1944718" y="2353934"/>
                </a:lnTo>
                <a:lnTo>
                  <a:pt x="1949495" y="2353934"/>
                </a:lnTo>
                <a:lnTo>
                  <a:pt x="1949495" y="2599306"/>
                </a:lnTo>
                <a:lnTo>
                  <a:pt x="1704124" y="2844677"/>
                </a:lnTo>
                <a:lnTo>
                  <a:pt x="1444460" y="2844677"/>
                </a:lnTo>
                <a:lnTo>
                  <a:pt x="1444328" y="2844801"/>
                </a:lnTo>
                <a:lnTo>
                  <a:pt x="500390" y="2844801"/>
                </a:lnTo>
                <a:lnTo>
                  <a:pt x="500258" y="2844677"/>
                </a:lnTo>
                <a:lnTo>
                  <a:pt x="250149" y="2844677"/>
                </a:lnTo>
                <a:lnTo>
                  <a:pt x="4778" y="2599306"/>
                </a:lnTo>
                <a:lnTo>
                  <a:pt x="4778" y="2379373"/>
                </a:lnTo>
                <a:lnTo>
                  <a:pt x="0" y="2379373"/>
                </a:lnTo>
                <a:lnTo>
                  <a:pt x="0" y="2374352"/>
                </a:lnTo>
                <a:lnTo>
                  <a:pt x="0" y="1834126"/>
                </a:lnTo>
                <a:lnTo>
                  <a:pt x="0" y="490743"/>
                </a:lnTo>
                <a:lnTo>
                  <a:pt x="0" y="271909"/>
                </a:lnTo>
                <a:lnTo>
                  <a:pt x="0" y="245372"/>
                </a:lnTo>
                <a:close/>
              </a:path>
            </a:pathLst>
          </a:custGeom>
          <a:noFill/>
          <a:ln>
            <a:noFill/>
          </a:ln>
          <a:effectLst/>
        </p:spPr>
        <p:txBody>
          <a:bodyPr wrap="square">
            <a:noAutofit/>
          </a:bodyPr>
          <a:lstStyle/>
          <a:p>
            <a:pPr>
              <a:defRPr/>
            </a:pPr>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Bildungschancen)">
    <p:bg>
      <p:bgPr>
        <a:solidFill>
          <a:schemeClr val="accent2"/>
        </a:solidFill>
        <a:effectLst/>
      </p:bgPr>
    </p:bg>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lvl1pPr>
              <a:defRPr b="1">
                <a:latin typeface="Arial"/>
                <a:cs typeface="Arial"/>
              </a:defRPr>
            </a:lvl1pPr>
          </a:lstStyle>
          <a:p>
            <a:pPr>
              <a:defRPr/>
            </a:pPr>
            <a:r>
              <a:rPr lang="de-DE"/>
              <a:t>Mastertitelformat bearbeiten</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Leer (Bildungschancen)">
    <p:bg>
      <p:bgPr>
        <a:solidFill>
          <a:schemeClr val="accent2"/>
        </a:solidFill>
        <a:effectLst/>
      </p:bgPr>
    </p:bg>
    <p:spTree>
      <p:nvGrpSpPr>
        <p:cNvPr id="1" name=""/>
        <p:cNvGrpSpPr/>
        <p:nvPr/>
      </p:nvGrpSpPr>
      <p:grpSpPr bwMode="auto">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bwMode="auto">
        <a:xfrm>
          <a:off x="0" y="0"/>
          <a:ext cx="0" cy="0"/>
          <a:chOff x="0" y="0"/>
          <a:chExt cx="0" cy="0"/>
        </a:xfrm>
      </p:grpSpPr>
      <p:sp>
        <p:nvSpPr>
          <p:cNvPr id="4" name="Rechteck 3"/>
          <p:cNvSpPr/>
          <p:nvPr userDrawn="1"/>
        </p:nvSpPr>
        <p:spPr bwMode="auto">
          <a:xfrm rot="10800000" flipV="1">
            <a:off x="0" y="176436"/>
            <a:ext cx="9144000" cy="4967064"/>
          </a:xfrm>
          <a:prstGeom prst="rect">
            <a:avLst/>
          </a:prstGeom>
          <a:solidFill>
            <a:schemeClr val="bg1"/>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328740" name="Rectangle 36"/>
          <p:cNvSpPr>
            <a:spLocks noGrp="1" noChangeArrowheads="1"/>
          </p:cNvSpPr>
          <p:nvPr>
            <p:ph type="title"/>
          </p:nvPr>
        </p:nvSpPr>
        <p:spPr bwMode="gray">
          <a:xfrm>
            <a:off x="863599" y="726128"/>
            <a:ext cx="6624638" cy="900000"/>
          </a:xfrm>
          <a:prstGeom prst="rect">
            <a:avLst/>
          </a:prstGeom>
          <a:noFill/>
          <a:ln>
            <a:noFill/>
          </a:ln>
          <a:effectLst/>
        </p:spPr>
        <p:txBody>
          <a:bodyPr vert="horz" wrap="square" lIns="0" tIns="0" rIns="0" bIns="0" numCol="1" anchor="t" anchorCtr="0" compatLnSpc="1">
            <a:prstTxWarp prst="textNoShape">
              <a:avLst/>
            </a:prstTxWarp>
          </a:bodyPr>
          <a:lstStyle/>
          <a:p>
            <a:pPr lvl="0">
              <a:defRPr/>
            </a:pPr>
            <a:r>
              <a:rPr lang="de-DE"/>
              <a:t>Mastertitelformat bearbeiten</a:t>
            </a:r>
            <a:endParaRPr/>
          </a:p>
        </p:txBody>
      </p:sp>
      <p:sp>
        <p:nvSpPr>
          <p:cNvPr id="328741" name="Rectangle 37"/>
          <p:cNvSpPr>
            <a:spLocks noGrp="1" noChangeArrowheads="1"/>
          </p:cNvSpPr>
          <p:nvPr>
            <p:ph type="body" idx="1"/>
          </p:nvPr>
        </p:nvSpPr>
        <p:spPr bwMode="gray">
          <a:xfrm>
            <a:off x="863599" y="1671638"/>
            <a:ext cx="6624638" cy="2844800"/>
          </a:xfrm>
          <a:prstGeom prst="rect">
            <a:avLst/>
          </a:prstGeom>
          <a:noFill/>
          <a:ln>
            <a:noFill/>
          </a:ln>
          <a:effectLst/>
        </p:spPr>
        <p:txBody>
          <a:bodyPr vert="horz" wrap="square" lIns="0" tIns="18000" rIns="0" bIns="0" numCol="1" anchor="t" anchorCtr="0" compatLnSpc="1">
            <a:prstTxWarp prst="textNoShape">
              <a:avLst/>
            </a:prstTxWarp>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pic>
        <p:nvPicPr>
          <p:cNvPr id="3" name="Grafik 2" descr="Ein Bild, das Text, Screenshot, Schrift, Grafiken enthält.&#10;&#10;Automatisch generierte Beschreibung">
            <a:extLst>
              <a:ext uri="{FF2B5EF4-FFF2-40B4-BE49-F238E27FC236}">
                <a16:creationId xmlns:a16="http://schemas.microsoft.com/office/drawing/2014/main" id="{7C7E88EA-20A9-FCDE-62BF-3DE9367E89C0}"/>
              </a:ext>
            </a:extLst>
          </p:cNvPr>
          <p:cNvPicPr>
            <a:picLocks noChangeAspect="1"/>
          </p:cNvPicPr>
          <p:nvPr userDrawn="1"/>
        </p:nvPicPr>
        <p:blipFill>
          <a:blip r:embed="rId8"/>
          <a:stretch>
            <a:fillRect/>
          </a:stretch>
        </p:blipFill>
        <p:spPr>
          <a:xfrm>
            <a:off x="7560000" y="4623466"/>
            <a:ext cx="1584000" cy="520034"/>
          </a:xfrm>
          <a:prstGeom prst="rect">
            <a:avLst/>
          </a:prstGeom>
        </p:spPr>
      </p:pic>
      <p:sp>
        <p:nvSpPr>
          <p:cNvPr id="2" name="Textplatzhalter 4">
            <a:extLst>
              <a:ext uri="{FF2B5EF4-FFF2-40B4-BE49-F238E27FC236}">
                <a16:creationId xmlns:a16="http://schemas.microsoft.com/office/drawing/2014/main" id="{125CFCAB-C370-DA08-3F4F-5687F88DF7DE}"/>
              </a:ext>
            </a:extLst>
          </p:cNvPr>
          <p:cNvSpPr>
            <a:spLocks noGrp="1" noChangeAspect="1"/>
          </p:cNvSpPr>
          <p:nvPr userDrawn="1"/>
        </p:nvSpPr>
        <p:spPr bwMode="gray">
          <a:xfrm>
            <a:off x="7532324" y="4623466"/>
            <a:ext cx="1620000" cy="548906"/>
          </a:xfrm>
          <a:prstGeom prst="rect">
            <a:avLst/>
          </a:prstGeom>
          <a:blipFill>
            <a:blip r:embed="rId9"/>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lvl1pPr algn="l">
        <a:lnSpc>
          <a:spcPct val="85000"/>
        </a:lnSpc>
        <a:spcBef>
          <a:spcPts val="0"/>
        </a:spcBef>
        <a:spcAft>
          <a:spcPts val="0"/>
        </a:spcAft>
        <a:defRPr sz="3400" b="1">
          <a:solidFill>
            <a:schemeClr val="tx2"/>
          </a:solidFill>
          <a:latin typeface="+mj-lt"/>
          <a:ea typeface="+mj-ea"/>
          <a:cs typeface="Arial"/>
        </a:defRPr>
      </a:lvl1pPr>
      <a:lvl2pPr algn="l">
        <a:lnSpc>
          <a:spcPct val="85000"/>
        </a:lnSpc>
        <a:spcBef>
          <a:spcPts val="0"/>
        </a:spcBef>
        <a:spcAft>
          <a:spcPts val="0"/>
        </a:spcAft>
        <a:defRPr sz="3200">
          <a:solidFill>
            <a:schemeClr val="tx2"/>
          </a:solidFill>
          <a:latin typeface="Tele-GroteskFet"/>
          <a:ea typeface="ヒラギノ角ゴ Pro W3"/>
          <a:cs typeface="ヒラギノ角ゴ Pro W3"/>
        </a:defRPr>
      </a:lvl2pPr>
      <a:lvl3pPr algn="l">
        <a:lnSpc>
          <a:spcPct val="85000"/>
        </a:lnSpc>
        <a:spcBef>
          <a:spcPts val="0"/>
        </a:spcBef>
        <a:spcAft>
          <a:spcPts val="0"/>
        </a:spcAft>
        <a:defRPr sz="3200">
          <a:solidFill>
            <a:schemeClr val="tx2"/>
          </a:solidFill>
          <a:latin typeface="Tele-GroteskFet"/>
          <a:ea typeface="ヒラギノ角ゴ Pro W3"/>
          <a:cs typeface="ヒラギノ角ゴ Pro W3"/>
        </a:defRPr>
      </a:lvl3pPr>
      <a:lvl4pPr algn="l">
        <a:lnSpc>
          <a:spcPct val="85000"/>
        </a:lnSpc>
        <a:spcBef>
          <a:spcPts val="0"/>
        </a:spcBef>
        <a:spcAft>
          <a:spcPts val="0"/>
        </a:spcAft>
        <a:defRPr sz="3200">
          <a:solidFill>
            <a:schemeClr val="tx2"/>
          </a:solidFill>
          <a:latin typeface="Tele-GroteskFet"/>
          <a:ea typeface="ヒラギノ角ゴ Pro W3"/>
          <a:cs typeface="ヒラギノ角ゴ Pro W3"/>
        </a:defRPr>
      </a:lvl4pPr>
      <a:lvl5pPr algn="l">
        <a:lnSpc>
          <a:spcPct val="85000"/>
        </a:lnSpc>
        <a:spcBef>
          <a:spcPts val="0"/>
        </a:spcBef>
        <a:spcAft>
          <a:spcPts val="0"/>
        </a:spcAft>
        <a:defRPr sz="3200">
          <a:solidFill>
            <a:schemeClr val="tx2"/>
          </a:solidFill>
          <a:latin typeface="Tele-GroteskFet"/>
          <a:ea typeface="ヒラギノ角ゴ Pro W3"/>
          <a:cs typeface="ヒラギノ角ゴ Pro W3"/>
        </a:defRPr>
      </a:lvl5pPr>
      <a:lvl6pPr marL="457063" algn="l">
        <a:lnSpc>
          <a:spcPct val="85000"/>
        </a:lnSpc>
        <a:spcBef>
          <a:spcPts val="0"/>
        </a:spcBef>
        <a:spcAft>
          <a:spcPts val="0"/>
        </a:spcAft>
        <a:defRPr sz="3200">
          <a:solidFill>
            <a:schemeClr val="tx2"/>
          </a:solidFill>
          <a:latin typeface="Tele-GroteskFet"/>
          <a:ea typeface="ヒラギノ角ゴ Pro W3"/>
        </a:defRPr>
      </a:lvl6pPr>
      <a:lvl7pPr marL="914126" algn="l">
        <a:lnSpc>
          <a:spcPct val="85000"/>
        </a:lnSpc>
        <a:spcBef>
          <a:spcPts val="0"/>
        </a:spcBef>
        <a:spcAft>
          <a:spcPts val="0"/>
        </a:spcAft>
        <a:defRPr sz="3200">
          <a:solidFill>
            <a:schemeClr val="tx2"/>
          </a:solidFill>
          <a:latin typeface="Tele-GroteskFet"/>
          <a:ea typeface="ヒラギノ角ゴ Pro W3"/>
        </a:defRPr>
      </a:lvl7pPr>
      <a:lvl8pPr marL="1371189" algn="l">
        <a:lnSpc>
          <a:spcPct val="85000"/>
        </a:lnSpc>
        <a:spcBef>
          <a:spcPts val="0"/>
        </a:spcBef>
        <a:spcAft>
          <a:spcPts val="0"/>
        </a:spcAft>
        <a:defRPr sz="3200">
          <a:solidFill>
            <a:schemeClr val="tx2"/>
          </a:solidFill>
          <a:latin typeface="Tele-GroteskFet"/>
          <a:ea typeface="ヒラギノ角ゴ Pro W3"/>
        </a:defRPr>
      </a:lvl8pPr>
      <a:lvl9pPr marL="1828251" algn="l">
        <a:lnSpc>
          <a:spcPct val="85000"/>
        </a:lnSpc>
        <a:spcBef>
          <a:spcPts val="0"/>
        </a:spcBef>
        <a:spcAft>
          <a:spcPts val="0"/>
        </a:spcAft>
        <a:defRPr sz="3200">
          <a:solidFill>
            <a:schemeClr val="tx2"/>
          </a:solidFill>
          <a:latin typeface="Tele-GroteskFet"/>
          <a:ea typeface="ヒラギノ角ゴ Pro W3"/>
        </a:defRPr>
      </a:lvl9pPr>
    </p:titleStyle>
    <p:bodyStyle>
      <a:lvl1pPr marL="133350" indent="-133350" algn="l">
        <a:spcBef>
          <a:spcPts val="0"/>
        </a:spcBef>
        <a:spcAft>
          <a:spcPts val="0"/>
        </a:spcAft>
        <a:buClr>
          <a:schemeClr val="tx2"/>
        </a:buClr>
        <a:buFont typeface="Wingdings"/>
        <a:buChar char="§"/>
        <a:defRPr sz="1400">
          <a:solidFill>
            <a:schemeClr val="tx1"/>
          </a:solidFill>
          <a:latin typeface="+mn-lt"/>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mn-lt"/>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mn-lt"/>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mn-lt"/>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mn-lt"/>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p:bodyStyle>
    <p:otherStyle>
      <a:defPPr>
        <a:defRPr lang="de-DE"/>
      </a:defPPr>
      <a:lvl1pPr marL="0" algn="l" defTabSz="457063">
        <a:defRPr sz="1800">
          <a:solidFill>
            <a:schemeClr val="tx1"/>
          </a:solidFill>
          <a:latin typeface="+mn-lt"/>
          <a:ea typeface="+mn-ea"/>
          <a:cs typeface="+mn-cs"/>
        </a:defRPr>
      </a:lvl1pPr>
      <a:lvl2pPr marL="457063" algn="l" defTabSz="457063">
        <a:defRPr sz="1800">
          <a:solidFill>
            <a:schemeClr val="tx1"/>
          </a:solidFill>
          <a:latin typeface="+mn-lt"/>
          <a:ea typeface="+mn-ea"/>
          <a:cs typeface="+mn-cs"/>
        </a:defRPr>
      </a:lvl2pPr>
      <a:lvl3pPr marL="914126" algn="l" defTabSz="457063">
        <a:defRPr sz="1800">
          <a:solidFill>
            <a:schemeClr val="tx1"/>
          </a:solidFill>
          <a:latin typeface="+mn-lt"/>
          <a:ea typeface="+mn-ea"/>
          <a:cs typeface="+mn-cs"/>
        </a:defRPr>
      </a:lvl3pPr>
      <a:lvl4pPr marL="1371189" algn="l" defTabSz="457063">
        <a:defRPr sz="1800">
          <a:solidFill>
            <a:schemeClr val="tx1"/>
          </a:solidFill>
          <a:latin typeface="+mn-lt"/>
          <a:ea typeface="+mn-ea"/>
          <a:cs typeface="+mn-cs"/>
        </a:defRPr>
      </a:lvl4pPr>
      <a:lvl5pPr marL="1828251" algn="l" defTabSz="457063">
        <a:defRPr sz="1800">
          <a:solidFill>
            <a:schemeClr val="tx1"/>
          </a:solidFill>
          <a:latin typeface="+mn-lt"/>
          <a:ea typeface="+mn-ea"/>
          <a:cs typeface="+mn-cs"/>
        </a:defRPr>
      </a:lvl5pPr>
      <a:lvl6pPr marL="2285314" algn="l" defTabSz="457063">
        <a:defRPr sz="1800">
          <a:solidFill>
            <a:schemeClr val="tx1"/>
          </a:solidFill>
          <a:latin typeface="+mn-lt"/>
          <a:ea typeface="+mn-ea"/>
          <a:cs typeface="+mn-cs"/>
        </a:defRPr>
      </a:lvl6pPr>
      <a:lvl7pPr marL="2742377" algn="l" defTabSz="457063">
        <a:defRPr sz="1800">
          <a:solidFill>
            <a:schemeClr val="tx1"/>
          </a:solidFill>
          <a:latin typeface="+mn-lt"/>
          <a:ea typeface="+mn-ea"/>
          <a:cs typeface="+mn-cs"/>
        </a:defRPr>
      </a:lvl7pPr>
      <a:lvl8pPr marL="3199440" algn="l" defTabSz="457063">
        <a:defRPr sz="1800">
          <a:solidFill>
            <a:schemeClr val="tx1"/>
          </a:solidFill>
          <a:latin typeface="+mn-lt"/>
          <a:ea typeface="+mn-ea"/>
          <a:cs typeface="+mn-cs"/>
        </a:defRPr>
      </a:lvl8pPr>
      <a:lvl9pPr marL="3656503" algn="l" defTabSz="457063">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2.emf"/><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7.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2" name="Bildplatzhalter 6"/>
          <p:cNvPicPr>
            <a:picLocks noChangeAspect="1"/>
          </p:cNvPicPr>
          <p:nvPr/>
        </p:nvPicPr>
        <p:blipFill>
          <a:blip r:embed="rId3"/>
          <a:stretch/>
        </p:blipFill>
        <p:spPr bwMode="auto">
          <a:xfrm>
            <a:off x="0" y="195486"/>
            <a:ext cx="9144000" cy="2971800"/>
          </a:xfrm>
          <a:prstGeom prst="rect">
            <a:avLst/>
          </a:prstGeom>
          <a:solidFill>
            <a:schemeClr val="bg2"/>
          </a:solidFill>
          <a:ln>
            <a:noFill/>
          </a:ln>
          <a:effectLst/>
        </p:spPr>
      </p:pic>
      <p:sp>
        <p:nvSpPr>
          <p:cNvPr id="48" name="Rechteck 47"/>
          <p:cNvSpPr/>
          <p:nvPr/>
        </p:nvSpPr>
        <p:spPr bwMode="auto">
          <a:xfrm>
            <a:off x="0" y="0"/>
            <a:ext cx="9144000" cy="195486"/>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2" name="Rechteck 1"/>
          <p:cNvSpPr/>
          <p:nvPr/>
        </p:nvSpPr>
        <p:spPr bwMode="auto">
          <a:xfrm>
            <a:off x="0" y="3167286"/>
            <a:ext cx="9144000" cy="1976214"/>
          </a:xfrm>
          <a:prstGeom prst="rect">
            <a:avLst/>
          </a:prstGeom>
          <a:solidFill>
            <a:schemeClr val="bg1"/>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46" name="Textfeld 45"/>
          <p:cNvSpPr txBox="1"/>
          <p:nvPr/>
        </p:nvSpPr>
        <p:spPr bwMode="auto">
          <a:xfrm>
            <a:off x="863599" y="3308549"/>
            <a:ext cx="7884864" cy="355482"/>
          </a:xfrm>
          <a:prstGeom prst="rect">
            <a:avLst/>
          </a:prstGeom>
          <a:noFill/>
        </p:spPr>
        <p:txBody>
          <a:bodyPr wrap="square" rtlCol="0">
            <a:spAutoFit/>
          </a:bodyPr>
          <a:lstStyle/>
          <a:p>
            <a:pPr algn="l">
              <a:defRPr/>
            </a:pPr>
            <a:r>
              <a:rPr lang="de-DE" sz="1900" b="1">
                <a:solidFill>
                  <a:schemeClr val="tx2"/>
                </a:solidFill>
                <a:latin typeface="Arial"/>
                <a:cs typeface="Arial"/>
              </a:rPr>
              <a:t>Wie erkenne ich Fake News &amp; Falschinformationen im Internet?</a:t>
            </a:r>
            <a:endParaRPr/>
          </a:p>
        </p:txBody>
      </p:sp>
      <p:pic>
        <p:nvPicPr>
          <p:cNvPr id="10" name="Grafik 9"/>
          <p:cNvPicPr>
            <a:picLocks noChangeAspect="1"/>
          </p:cNvPicPr>
          <p:nvPr/>
        </p:nvPicPr>
        <p:blipFill>
          <a:blip r:embed="rId4"/>
          <a:stretch/>
        </p:blipFill>
        <p:spPr bwMode="auto">
          <a:xfrm>
            <a:off x="147566" y="4303988"/>
            <a:ext cx="716034" cy="716034"/>
          </a:xfrm>
          <a:prstGeom prst="rect">
            <a:avLst/>
          </a:prstGeom>
        </p:spPr>
      </p:pic>
      <p:sp>
        <p:nvSpPr>
          <p:cNvPr id="17" name="Rechteck 16"/>
          <p:cNvSpPr/>
          <p:nvPr/>
        </p:nvSpPr>
        <p:spPr bwMode="auto">
          <a:xfrm rot="16199998">
            <a:off x="7570064" y="1587794"/>
            <a:ext cx="2968357" cy="179512"/>
          </a:xfrm>
          <a:prstGeom prst="rect">
            <a:avLst/>
          </a:prstGeom>
        </p:spPr>
        <p:txBody>
          <a:bodyPr wrap="square">
            <a:spAutoFit/>
          </a:bodyPr>
          <a:lstStyle/>
          <a:p>
            <a:pPr algn="r">
              <a:defRPr/>
            </a:pPr>
            <a:r>
              <a:rPr lang="de-DE" sz="600">
                <a:solidFill>
                  <a:schemeClr val="bg1"/>
                </a:solidFill>
                <a:latin typeface="Arial"/>
                <a:cs typeface="Arial"/>
              </a:rPr>
              <a:t>Foto; unsplash.com</a:t>
            </a:r>
            <a:endParaRPr>
              <a:latin typeface="Arial"/>
              <a:cs typeface="Arial"/>
            </a:endParaRPr>
          </a:p>
        </p:txBody>
      </p:sp>
      <p:sp>
        <p:nvSpPr>
          <p:cNvPr id="3" name="Textfeld 2"/>
          <p:cNvSpPr txBox="1"/>
          <p:nvPr/>
        </p:nvSpPr>
        <p:spPr bwMode="auto">
          <a:xfrm>
            <a:off x="3668183" y="1667933"/>
            <a:ext cx="1828800" cy="1828800"/>
          </a:xfrm>
          <a:prstGeom prst="rect">
            <a:avLst/>
          </a:prstGeom>
          <a:noFill/>
        </p:spPr>
        <p:txBody>
          <a:bodyPr wrap="square" rtlCol="0">
            <a:spAutoFit/>
          </a:bodyPr>
          <a:lstStyle/>
          <a:p>
            <a:pPr algn="l">
              <a:defRPr/>
            </a:pPr>
            <a:endParaRPr lang="de-DE"/>
          </a:p>
        </p:txBody>
      </p:sp>
      <p:sp>
        <p:nvSpPr>
          <p:cNvPr id="11" name="Textfeld 10">
            <a:extLst>
              <a:ext uri="{FF2B5EF4-FFF2-40B4-BE49-F238E27FC236}">
                <a16:creationId xmlns:a16="http://schemas.microsoft.com/office/drawing/2014/main" id="{A4BEF710-F4B5-435A-A4E6-1D7503295104}"/>
              </a:ext>
            </a:extLst>
          </p:cNvPr>
          <p:cNvSpPr txBox="1"/>
          <p:nvPr/>
        </p:nvSpPr>
        <p:spPr bwMode="auto">
          <a:xfrm>
            <a:off x="863599" y="3651869"/>
            <a:ext cx="5652651" cy="722412"/>
          </a:xfrm>
          <a:prstGeom prst="rect">
            <a:avLst/>
          </a:prstGeom>
          <a:noFill/>
        </p:spPr>
        <p:txBody>
          <a:bodyPr wrap="square" rtlCol="0">
            <a:spAutoFit/>
          </a:bodyPr>
          <a:lstStyle/>
          <a:p>
            <a:pPr algn="l">
              <a:lnSpc>
                <a:spcPct val="114999"/>
              </a:lnSpc>
              <a:defRPr/>
            </a:pPr>
            <a:r>
              <a:rPr lang="de-DE" sz="1200" dirty="0">
                <a:latin typeface="Arial"/>
                <a:cs typeface="Arial"/>
              </a:rPr>
              <a:t>Ein Workshop aus dem Projekt „Qapito! – Quellen kritisch beurteilen“</a:t>
            </a:r>
            <a:endParaRPr dirty="0"/>
          </a:p>
          <a:p>
            <a:pPr algn="l">
              <a:lnSpc>
                <a:spcPct val="114999"/>
              </a:lnSpc>
              <a:defRPr/>
            </a:pPr>
            <a:r>
              <a:rPr lang="de-DE" sz="1200" dirty="0">
                <a:latin typeface="Arial"/>
                <a:cs typeface="Arial"/>
              </a:rPr>
              <a:t>Entwickelt von Philipp L. Marten, Sandra Aßmann &amp; Marc Stadtler</a:t>
            </a:r>
            <a:br>
              <a:rPr lang="de-DE" sz="1200" dirty="0">
                <a:latin typeface="Arial"/>
                <a:cs typeface="Arial"/>
              </a:rPr>
            </a:br>
            <a:r>
              <a:rPr lang="de-DE" sz="1200" dirty="0">
                <a:latin typeface="Arial"/>
                <a:cs typeface="Arial"/>
              </a:rPr>
              <a:t>Institut für Erziehungswissenschaft der Ruhr-Universität Bochum</a:t>
            </a:r>
            <a:endParaRPr dirty="0"/>
          </a:p>
        </p:txBody>
      </p:sp>
      <p:pic>
        <p:nvPicPr>
          <p:cNvPr id="4" name="Grafik 3">
            <a:extLst>
              <a:ext uri="{FF2B5EF4-FFF2-40B4-BE49-F238E27FC236}">
                <a16:creationId xmlns:a16="http://schemas.microsoft.com/office/drawing/2014/main" id="{44A59B49-D749-FFDA-EC0B-0B22031B79C9}"/>
              </a:ext>
            </a:extLst>
          </p:cNvPr>
          <p:cNvPicPr>
            <a:picLocks noChangeAspect="1"/>
          </p:cNvPicPr>
          <p:nvPr/>
        </p:nvPicPr>
        <p:blipFill>
          <a:blip r:embed="rId5"/>
          <a:srcRect/>
          <a:stretch/>
        </p:blipFill>
        <p:spPr>
          <a:xfrm>
            <a:off x="6749150" y="4336355"/>
            <a:ext cx="2401200" cy="8127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rcRect l="16079" t="2" r="6584" b="22664"/>
          <a:stretch/>
        </p:blipFill>
        <p:spPr bwMode="auto">
          <a:xfrm>
            <a:off x="4967230" y="215655"/>
            <a:ext cx="4176770" cy="4383639"/>
          </a:xfrm>
          <a:prstGeom prst="rect">
            <a:avLst/>
          </a:prstGeom>
        </p:spPr>
      </p:pic>
      <p:sp>
        <p:nvSpPr>
          <p:cNvPr id="2" name="Titel 1"/>
          <p:cNvSpPr>
            <a:spLocks noGrp="1"/>
          </p:cNvSpPr>
          <p:nvPr>
            <p:ph type="title"/>
          </p:nvPr>
        </p:nvSpPr>
        <p:spPr bwMode="auto">
          <a:xfrm>
            <a:off x="728174" y="726128"/>
            <a:ext cx="6624638" cy="900000"/>
          </a:xfrm>
        </p:spPr>
        <p:txBody>
          <a:bodyPr/>
          <a:lstStyle/>
          <a:p>
            <a:pPr>
              <a:defRPr/>
            </a:pPr>
            <a:r>
              <a:rPr lang="de-DE"/>
              <a:t>Welche Quelle ist vertrauenswürdig?</a:t>
            </a:r>
            <a:endParaRPr/>
          </a:p>
        </p:txBody>
      </p:sp>
      <p:sp>
        <p:nvSpPr>
          <p:cNvPr id="3" name="Inhaltsplatzhalter 2"/>
          <p:cNvSpPr>
            <a:spLocks noGrp="1"/>
          </p:cNvSpPr>
          <p:nvPr>
            <p:ph idx="1"/>
          </p:nvPr>
        </p:nvSpPr>
        <p:spPr bwMode="auto">
          <a:xfrm>
            <a:off x="611560" y="1754495"/>
            <a:ext cx="3680997" cy="2844800"/>
          </a:xfrm>
        </p:spPr>
        <p:txBody>
          <a:bodyPr/>
          <a:lstStyle/>
          <a:p>
            <a:pPr>
              <a:defRPr/>
            </a:pPr>
            <a:endParaRPr lang="de-DE"/>
          </a:p>
          <a:p>
            <a:pPr>
              <a:defRPr/>
            </a:pPr>
            <a:endParaRPr lang="de-DE"/>
          </a:p>
          <a:p>
            <a:pPr>
              <a:defRPr/>
            </a:pPr>
            <a:endParaRPr lang="de-DE"/>
          </a:p>
          <a:p>
            <a:pPr>
              <a:defRPr/>
            </a:pPr>
            <a:endParaRPr lang="de-DE"/>
          </a:p>
          <a:p>
            <a:pPr marL="268288" indent="-268288">
              <a:buFont typeface="+mj-lt"/>
              <a:buAutoNum type="arabicPeriod"/>
              <a:defRPr/>
            </a:pPr>
            <a:r>
              <a:rPr lang="de-DE"/>
              <a:t>Ihr erhaltet ein Arbeitsblatt und bewertet </a:t>
            </a:r>
            <a:br>
              <a:rPr lang="de-DE"/>
            </a:br>
            <a:r>
              <a:rPr lang="de-DE"/>
              <a:t>die einzelnen Ergebnisse anhand der </a:t>
            </a:r>
            <a:br>
              <a:rPr lang="de-DE"/>
            </a:br>
            <a:r>
              <a:rPr lang="de-DE"/>
              <a:t>Merkmale „Können“ und „Wollen“ (10 Min).</a:t>
            </a:r>
            <a:endParaRPr/>
          </a:p>
          <a:p>
            <a:pPr marL="268288" indent="-268288">
              <a:buFont typeface="+mj-lt"/>
              <a:buAutoNum type="arabicPeriod"/>
              <a:defRPr/>
            </a:pPr>
            <a:r>
              <a:rPr lang="de-DE"/>
              <a:t>Anschließend tauscht ihr eure </a:t>
            </a:r>
            <a:br>
              <a:rPr lang="de-DE"/>
            </a:br>
            <a:r>
              <a:rPr lang="de-DE"/>
              <a:t>Einschätzungen mit der Person neben </a:t>
            </a:r>
            <a:br>
              <a:rPr lang="de-DE"/>
            </a:br>
            <a:r>
              <a:rPr lang="de-DE"/>
              <a:t>euch aus (5 Min).</a:t>
            </a:r>
            <a:endParaRPr/>
          </a:p>
          <a:p>
            <a:pPr marL="268288" indent="-268288">
              <a:buFont typeface="+mj-lt"/>
              <a:buAutoNum type="arabicPeriod"/>
              <a:defRPr/>
            </a:pPr>
            <a:r>
              <a:rPr lang="de-DE"/>
              <a:t>Wir spielen ein Menti-Quiz mit euren Einschätzungen.</a:t>
            </a:r>
            <a:endParaRPr/>
          </a:p>
        </p:txBody>
      </p:sp>
      <p:sp>
        <p:nvSpPr>
          <p:cNvPr id="4" name="Oval 13"/>
          <p:cNvSpPr/>
          <p:nvPr/>
        </p:nvSpPr>
        <p:spPr bwMode="auto">
          <a:xfrm rot="10800000" flipV="1">
            <a:off x="1628262" y="1698247"/>
            <a:ext cx="801495" cy="801495"/>
          </a:xfrm>
          <a:prstGeom prst="ellipse">
            <a:avLst/>
          </a:prstGeom>
          <a:ln w="28575">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WOLLEN</a:t>
            </a:r>
            <a:endParaRPr lang="de-DE" sz="1200" b="0" i="0" u="none" strike="noStrike" cap="none">
              <a:ln w="76200">
                <a:solidFill>
                  <a:schemeClr val="tx1"/>
                </a:solidFill>
              </a:ln>
              <a:solidFill>
                <a:srgbClr val="000000"/>
              </a:solidFill>
              <a:latin typeface="Arial"/>
              <a:ea typeface="ヒラギノ角ゴ Pro W3"/>
            </a:endParaRPr>
          </a:p>
        </p:txBody>
      </p:sp>
      <p:sp>
        <p:nvSpPr>
          <p:cNvPr id="5" name="Oval 6"/>
          <p:cNvSpPr/>
          <p:nvPr/>
        </p:nvSpPr>
        <p:spPr bwMode="auto">
          <a:xfrm rot="10800000" flipV="1">
            <a:off x="728174" y="1698247"/>
            <a:ext cx="801495" cy="801495"/>
          </a:xfrm>
          <a:prstGeom prst="ellipse">
            <a:avLst/>
          </a:prstGeom>
          <a:ln w="285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KÖNNEN</a:t>
            </a:r>
            <a:endParaRPr lang="de-DE" sz="1200" b="0" i="0" u="none" strike="noStrike" cap="none">
              <a:ln w="76200">
                <a:solidFill>
                  <a:schemeClr val="tx1"/>
                </a:solidFill>
              </a:ln>
              <a:solidFill>
                <a:srgbClr val="000000"/>
              </a:solidFill>
              <a:latin typeface="Arial"/>
              <a:ea typeface="ヒラギノ角ゴ Pro W3"/>
            </a:endParaRPr>
          </a:p>
        </p:txBody>
      </p:sp>
      <p:sp>
        <p:nvSpPr>
          <p:cNvPr id="7" name="Ellipse 6"/>
          <p:cNvSpPr/>
          <p:nvPr/>
        </p:nvSpPr>
        <p:spPr bwMode="auto">
          <a:xfrm>
            <a:off x="4644008" y="1203598"/>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1</a:t>
            </a:r>
            <a:endParaRPr sz="1000"/>
          </a:p>
        </p:txBody>
      </p:sp>
      <p:sp>
        <p:nvSpPr>
          <p:cNvPr id="8" name="Ellipse 7"/>
          <p:cNvSpPr/>
          <p:nvPr/>
        </p:nvSpPr>
        <p:spPr bwMode="auto">
          <a:xfrm>
            <a:off x="4644008" y="1974989"/>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2</a:t>
            </a:r>
            <a:endParaRPr sz="1000"/>
          </a:p>
        </p:txBody>
      </p:sp>
      <p:sp>
        <p:nvSpPr>
          <p:cNvPr id="9" name="Ellipse 8"/>
          <p:cNvSpPr/>
          <p:nvPr/>
        </p:nvSpPr>
        <p:spPr bwMode="auto">
          <a:xfrm>
            <a:off x="4644008" y="2640916"/>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3</a:t>
            </a:r>
            <a:endParaRPr sz="1000"/>
          </a:p>
        </p:txBody>
      </p:sp>
      <p:sp>
        <p:nvSpPr>
          <p:cNvPr id="10" name="Ellipse 9"/>
          <p:cNvSpPr/>
          <p:nvPr/>
        </p:nvSpPr>
        <p:spPr bwMode="auto">
          <a:xfrm>
            <a:off x="4644008" y="3306843"/>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4</a:t>
            </a:r>
            <a:endParaRPr sz="1000"/>
          </a:p>
        </p:txBody>
      </p:sp>
      <p:sp>
        <p:nvSpPr>
          <p:cNvPr id="11" name="Ellipse 10"/>
          <p:cNvSpPr/>
          <p:nvPr/>
        </p:nvSpPr>
        <p:spPr bwMode="auto">
          <a:xfrm>
            <a:off x="4644008" y="3972770"/>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5</a:t>
            </a:r>
            <a:endParaRPr sz="1000"/>
          </a:p>
        </p:txBody>
      </p:sp>
      <p:pic>
        <p:nvPicPr>
          <p:cNvPr id="15" name="Grafik 14"/>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6" end="6"/>
                                            </p:txEl>
                                          </p:spTgt>
                                        </p:tgtEl>
                                        <p:attrNameLst>
                                          <p:attrName>style.visibility</p:attrName>
                                        </p:attrNameLst>
                                      </p:cBhvr>
                                      <p:to>
                                        <p:strVal val="visible"/>
                                      </p:to>
                                    </p:set>
                                    <p:animEffect transition="in" filter="fade">
                                      <p:cBhvr>
                                        <p:cTn id="26" dur="500"/>
                                        <p:tgtEl>
                                          <p:spTgt spid="3">
                                            <p:txEl>
                                              <p:pRg st="6" end="6"/>
                                            </p:txEl>
                                          </p:spTgt>
                                        </p:tgtEl>
                                      </p:cBhvr>
                                    </p:animEffect>
                                  </p:childTnLst>
                                </p:cTn>
                              </p:par>
                              <p:par>
                                <p:cTn id="27" presetID="10" presetClass="entr" presetSubtype="0" fill="hold"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nodeType="withEffect">
                                  <p:stCondLst>
                                    <p:cond delay="5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nodeType="withEffect">
                                  <p:stCondLst>
                                    <p:cond delay="50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nodeType="withEffect">
                                  <p:stCondLst>
                                    <p:cond delay="50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nodeType="withEffect">
                                  <p:stCondLst>
                                    <p:cond delay="5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4"/>
          <p:cNvPicPr>
            <a:picLocks noGrp="1" noChangeAspect="1"/>
          </p:cNvPicPr>
          <p:nvPr>
            <p:ph idx="1"/>
          </p:nvPr>
        </p:nvPicPr>
        <p:blipFill>
          <a:blip r:embed="rId3"/>
          <a:stretch/>
        </p:blipFill>
        <p:spPr bwMode="auto">
          <a:xfrm>
            <a:off x="972000" y="2024482"/>
            <a:ext cx="7200000" cy="1094536"/>
          </a:xfrm>
          <a:prstGeom prst="rect">
            <a:avLst/>
          </a:prstGeom>
        </p:spPr>
      </p:pic>
      <p:pic>
        <p:nvPicPr>
          <p:cNvPr id="2" name="Grafik 1">
            <a:extLst>
              <a:ext uri="{FF2B5EF4-FFF2-40B4-BE49-F238E27FC236}">
                <a16:creationId xmlns:a16="http://schemas.microsoft.com/office/drawing/2014/main" id="{16D4F398-6369-CC26-59AE-43DF88F51B1E}"/>
              </a:ext>
            </a:extLst>
          </p:cNvPr>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4"/>
          <p:cNvPicPr>
            <a:picLocks noGrp="1" noChangeAspect="1"/>
          </p:cNvPicPr>
          <p:nvPr>
            <p:ph idx="1"/>
          </p:nvPr>
        </p:nvPicPr>
        <p:blipFill>
          <a:blip r:embed="rId3"/>
          <a:stretch/>
        </p:blipFill>
        <p:spPr bwMode="auto">
          <a:xfrm>
            <a:off x="972000" y="2080647"/>
            <a:ext cx="7200000" cy="982205"/>
          </a:xfrm>
          <a:prstGeom prst="rect">
            <a:avLst/>
          </a:prstGeom>
        </p:spPr>
      </p:pic>
      <p:pic>
        <p:nvPicPr>
          <p:cNvPr id="2" name="Grafik 1">
            <a:extLst>
              <a:ext uri="{FF2B5EF4-FFF2-40B4-BE49-F238E27FC236}">
                <a16:creationId xmlns:a16="http://schemas.microsoft.com/office/drawing/2014/main" id="{B3D578F7-02C4-22CD-D1B3-3754FFE8387F}"/>
              </a:ext>
            </a:extLst>
          </p:cNvPr>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4"/>
          <p:cNvPicPr>
            <a:picLocks noGrp="1" noChangeAspect="1"/>
          </p:cNvPicPr>
          <p:nvPr>
            <p:ph idx="1"/>
          </p:nvPr>
        </p:nvPicPr>
        <p:blipFill>
          <a:blip r:embed="rId3"/>
          <a:stretch/>
        </p:blipFill>
        <p:spPr bwMode="auto">
          <a:xfrm>
            <a:off x="972000" y="2078716"/>
            <a:ext cx="7200000" cy="986068"/>
          </a:xfrm>
          <a:prstGeom prst="rect">
            <a:avLst/>
          </a:prstGeom>
        </p:spPr>
      </p:pic>
      <p:pic>
        <p:nvPicPr>
          <p:cNvPr id="2" name="Grafik 1">
            <a:extLst>
              <a:ext uri="{FF2B5EF4-FFF2-40B4-BE49-F238E27FC236}">
                <a16:creationId xmlns:a16="http://schemas.microsoft.com/office/drawing/2014/main" id="{D0B55B63-C9E2-A0AC-DCE8-B60087799040}"/>
              </a:ext>
            </a:extLst>
          </p:cNvPr>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4"/>
          <p:cNvPicPr>
            <a:picLocks noGrp="1" noChangeAspect="1"/>
          </p:cNvPicPr>
          <p:nvPr>
            <p:ph idx="1"/>
          </p:nvPr>
        </p:nvPicPr>
        <p:blipFill>
          <a:blip r:embed="rId3"/>
          <a:stretch/>
        </p:blipFill>
        <p:spPr bwMode="auto">
          <a:xfrm>
            <a:off x="972000" y="1994553"/>
            <a:ext cx="7200000" cy="1154394"/>
          </a:xfrm>
          <a:prstGeom prst="rect">
            <a:avLst/>
          </a:prstGeom>
        </p:spPr>
      </p:pic>
      <p:pic>
        <p:nvPicPr>
          <p:cNvPr id="2" name="Grafik 1">
            <a:extLst>
              <a:ext uri="{FF2B5EF4-FFF2-40B4-BE49-F238E27FC236}">
                <a16:creationId xmlns:a16="http://schemas.microsoft.com/office/drawing/2014/main" id="{4D540DF7-E7A6-539B-4C99-4096B353E3F2}"/>
              </a:ext>
            </a:extLst>
          </p:cNvPr>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5" name="Inhaltsplatzhalter 4"/>
          <p:cNvPicPr>
            <a:picLocks noGrp="1" noChangeAspect="1"/>
          </p:cNvPicPr>
          <p:nvPr>
            <p:ph idx="1"/>
          </p:nvPr>
        </p:nvPicPr>
        <p:blipFill>
          <a:blip r:embed="rId3"/>
          <a:stretch/>
        </p:blipFill>
        <p:spPr bwMode="auto">
          <a:xfrm>
            <a:off x="972000" y="2081228"/>
            <a:ext cx="7200000" cy="981043"/>
          </a:xfrm>
          <a:prstGeom prst="rect">
            <a:avLst/>
          </a:prstGeom>
        </p:spPr>
      </p:pic>
      <p:pic>
        <p:nvPicPr>
          <p:cNvPr id="2" name="Grafik 1">
            <a:extLst>
              <a:ext uri="{FF2B5EF4-FFF2-40B4-BE49-F238E27FC236}">
                <a16:creationId xmlns:a16="http://schemas.microsoft.com/office/drawing/2014/main" id="{06BF9E9B-DF7D-F55D-220F-F79B99C7B51D}"/>
              </a:ext>
            </a:extLst>
          </p:cNvPr>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2" name="Bildplatzhalter 9"/>
          <p:cNvPicPr>
            <a:picLocks noChangeAspect="1"/>
          </p:cNvPicPr>
          <p:nvPr/>
        </p:nvPicPr>
        <p:blipFill>
          <a:blip r:embed="rId3"/>
          <a:stretch/>
        </p:blipFill>
        <p:spPr bwMode="auto">
          <a:xfrm>
            <a:off x="0" y="2335"/>
            <a:ext cx="9144000" cy="5143500"/>
          </a:xfrm>
          <a:prstGeom prst="rect">
            <a:avLst/>
          </a:prstGeom>
        </p:spPr>
      </p:pic>
      <p:pic>
        <p:nvPicPr>
          <p:cNvPr id="4" name="Grafik 3"/>
          <p:cNvPicPr>
            <a:picLocks noChangeAspect="1"/>
          </p:cNvPicPr>
          <p:nvPr/>
        </p:nvPicPr>
        <p:blipFill>
          <a:blip r:embed="rId4"/>
          <a:stretch/>
        </p:blipFill>
        <p:spPr bwMode="auto">
          <a:xfrm>
            <a:off x="147566" y="4516438"/>
            <a:ext cx="503584" cy="503584"/>
          </a:xfrm>
          <a:prstGeom prst="rect">
            <a:avLst/>
          </a:prstGeom>
        </p:spPr>
      </p:pic>
      <p:sp>
        <p:nvSpPr>
          <p:cNvPr id="8" name="Untertitel 3"/>
          <p:cNvSpPr txBox="1"/>
          <p:nvPr/>
        </p:nvSpPr>
        <p:spPr bwMode="gray">
          <a:xfrm>
            <a:off x="869989" y="3075806"/>
            <a:ext cx="2015076" cy="503590"/>
          </a:xfrm>
          <a:prstGeom prst="rect">
            <a:avLst/>
          </a:prstGeom>
          <a:solidFill>
            <a:schemeClr val="bg1"/>
          </a:solidFill>
          <a:ln>
            <a:noFill/>
          </a:ln>
          <a:effectLst/>
        </p:spPr>
        <p:txBody>
          <a:bodyPr vert="horz" wrap="squar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a:solidFill>
                  <a:schemeClr val="tx2"/>
                </a:solidFill>
              </a:rPr>
              <a:t>menti.com</a:t>
            </a:r>
            <a:endParaRPr/>
          </a:p>
        </p:txBody>
      </p:sp>
      <p:sp>
        <p:nvSpPr>
          <p:cNvPr id="9" name="Untertitel 3"/>
          <p:cNvSpPr txBox="1"/>
          <p:nvPr/>
        </p:nvSpPr>
        <p:spPr bwMode="gray">
          <a:xfrm>
            <a:off x="869988" y="3651870"/>
            <a:ext cx="3125947" cy="503590"/>
          </a:xfrm>
          <a:prstGeom prst="rect">
            <a:avLst/>
          </a:prstGeom>
          <a:solidFill>
            <a:schemeClr val="bg1"/>
          </a:solidFill>
          <a:ln>
            <a:noFill/>
          </a:ln>
          <a:effectLst/>
        </p:spPr>
        <p:txBody>
          <a:bodyPr vert="horz" wrap="squar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a:solidFill>
                  <a:schemeClr val="tx2"/>
                </a:solidFill>
              </a:rPr>
              <a:t>Code: </a:t>
            </a:r>
            <a:endParaRPr/>
          </a:p>
        </p:txBody>
      </p:sp>
      <p:sp>
        <p:nvSpPr>
          <p:cNvPr id="11" name="Rechteck 10"/>
          <p:cNvSpPr/>
          <p:nvPr/>
        </p:nvSpPr>
        <p:spPr bwMode="auto">
          <a:xfrm>
            <a:off x="0" y="0"/>
            <a:ext cx="9144000" cy="170881"/>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10" name="Rechteck 9"/>
          <p:cNvSpPr/>
          <p:nvPr/>
        </p:nvSpPr>
        <p:spPr bwMode="auto">
          <a:xfrm rot="16199998">
            <a:off x="7221740" y="1915784"/>
            <a:ext cx="3667161" cy="177356"/>
          </a:xfrm>
          <a:prstGeom prst="rect">
            <a:avLst/>
          </a:prstGeom>
        </p:spPr>
        <p:txBody>
          <a:bodyPr wrap="square">
            <a:spAutoFit/>
          </a:bodyPr>
          <a:lstStyle/>
          <a:p>
            <a:pPr algn="r">
              <a:defRPr/>
            </a:pPr>
            <a:r>
              <a:rPr lang="de-DE" sz="600">
                <a:latin typeface="Arial"/>
                <a:cs typeface="Arial"/>
              </a:rPr>
              <a:t>Foto: Philipp Marten</a:t>
            </a:r>
            <a:endParaRPr lang="de-DE" sz="800">
              <a:latin typeface="Arial"/>
              <a:cs typeface="Arial"/>
            </a:endParaRPr>
          </a:p>
        </p:txBody>
      </p:sp>
      <p:sp>
        <p:nvSpPr>
          <p:cNvPr id="5" name="Textplatzhalter 4">
            <a:extLst>
              <a:ext uri="{FF2B5EF4-FFF2-40B4-BE49-F238E27FC236}">
                <a16:creationId xmlns:a16="http://schemas.microsoft.com/office/drawing/2014/main" id="{F4F67168-807C-99FA-F379-975848B6FB06}"/>
              </a:ext>
            </a:extLst>
          </p:cNvPr>
          <p:cNvSpPr>
            <a:spLocks noGrp="1" noChangeAspect="1"/>
          </p:cNvSpPr>
          <p:nvPr/>
        </p:nvSpPr>
        <p:spPr bwMode="gray">
          <a:xfrm>
            <a:off x="7524000" y="4606335"/>
            <a:ext cx="1620000" cy="548906"/>
          </a:xfrm>
          <a:prstGeom prst="rect">
            <a:avLst/>
          </a:prstGeom>
          <a:blipFill>
            <a:blip r:embed="rId5"/>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467544" y="701260"/>
            <a:ext cx="6624638" cy="900000"/>
          </a:xfrm>
        </p:spPr>
        <p:txBody>
          <a:bodyPr/>
          <a:lstStyle/>
          <a:p>
            <a:pPr>
              <a:defRPr/>
            </a:pPr>
            <a:r>
              <a:rPr lang="de-DE"/>
              <a:t>Methode: </a:t>
            </a:r>
            <a:br>
              <a:rPr lang="de-DE"/>
            </a:br>
            <a:r>
              <a:rPr lang="de-DE"/>
              <a:t>Finger stillhalten</a:t>
            </a:r>
            <a:endParaRPr/>
          </a:p>
        </p:txBody>
      </p:sp>
      <p:sp>
        <p:nvSpPr>
          <p:cNvPr id="3" name="Inhaltsplatzhalter 2"/>
          <p:cNvSpPr>
            <a:spLocks noGrp="1"/>
          </p:cNvSpPr>
          <p:nvPr>
            <p:ph idx="1"/>
          </p:nvPr>
        </p:nvSpPr>
        <p:spPr bwMode="auto">
          <a:xfrm>
            <a:off x="467544" y="1671638"/>
            <a:ext cx="3624629" cy="2844800"/>
          </a:xfrm>
        </p:spPr>
        <p:txBody>
          <a:bodyPr/>
          <a:lstStyle/>
          <a:p>
            <a:pPr>
              <a:defRPr/>
            </a:pPr>
            <a:r>
              <a:rPr lang="de-DE" b="1"/>
              <a:t>Überblick verschaffen: </a:t>
            </a:r>
            <a:r>
              <a:rPr lang="de-DE"/>
              <a:t>Zunächst verschaffen wir uns einen Überblick über die Suchergebnisse</a:t>
            </a:r>
            <a:endParaRPr/>
          </a:p>
          <a:p>
            <a:pPr>
              <a:defRPr/>
            </a:pPr>
            <a:endParaRPr lang="de-DE"/>
          </a:p>
          <a:p>
            <a:pPr>
              <a:defRPr/>
            </a:pPr>
            <a:r>
              <a:rPr lang="de-DE" b="1"/>
              <a:t>Beachte:</a:t>
            </a:r>
            <a:r>
              <a:rPr lang="de-DE"/>
              <a:t> Suchmaschinen sortieren ihre Ergebnisse mit Hilfe eines ‚Algorithmus‘: </a:t>
            </a:r>
            <a:br>
              <a:rPr lang="de-DE"/>
            </a:br>
            <a:r>
              <a:rPr lang="de-DE"/>
              <a:t>Der erste Treffer muss nicht der beste sein.</a:t>
            </a:r>
            <a:endParaRPr/>
          </a:p>
          <a:p>
            <a:pPr>
              <a:defRPr/>
            </a:pPr>
            <a:endParaRPr lang="de-DE"/>
          </a:p>
          <a:p>
            <a:pPr>
              <a:defRPr/>
            </a:pPr>
            <a:r>
              <a:rPr lang="de-DE" b="1"/>
              <a:t>Vorgehen wie die Profis: </a:t>
            </a:r>
            <a:r>
              <a:rPr lang="de-DE"/>
              <a:t>Faktencheckerinnen und Faktenchecker gehen genauso vor</a:t>
            </a:r>
            <a:endParaRPr/>
          </a:p>
          <a:p>
            <a:pPr>
              <a:defRPr/>
            </a:pPr>
            <a:endParaRPr lang="de-DE"/>
          </a:p>
          <a:p>
            <a:pPr marL="0" indent="0">
              <a:buNone/>
              <a:defRPr/>
            </a:pPr>
            <a:r>
              <a:rPr lang="de-DE" sz="1000"/>
              <a:t>Wineburg &amp; McGrew (2019)</a:t>
            </a:r>
            <a:endParaRPr/>
          </a:p>
        </p:txBody>
      </p:sp>
      <p:sp>
        <p:nvSpPr>
          <p:cNvPr id="5" name="Ellipse 4"/>
          <p:cNvSpPr/>
          <p:nvPr/>
        </p:nvSpPr>
        <p:spPr bwMode="auto">
          <a:xfrm>
            <a:off x="4587858" y="1275606"/>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1</a:t>
            </a:r>
            <a:endParaRPr sz="1000"/>
          </a:p>
        </p:txBody>
      </p:sp>
      <p:sp>
        <p:nvSpPr>
          <p:cNvPr id="6" name="Ellipse 5"/>
          <p:cNvSpPr/>
          <p:nvPr/>
        </p:nvSpPr>
        <p:spPr bwMode="auto">
          <a:xfrm>
            <a:off x="4587858" y="1995159"/>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2</a:t>
            </a:r>
            <a:endParaRPr sz="1000"/>
          </a:p>
        </p:txBody>
      </p:sp>
      <p:sp>
        <p:nvSpPr>
          <p:cNvPr id="7" name="Ellipse 6"/>
          <p:cNvSpPr/>
          <p:nvPr/>
        </p:nvSpPr>
        <p:spPr bwMode="auto">
          <a:xfrm>
            <a:off x="4608818" y="2653748"/>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3</a:t>
            </a:r>
            <a:endParaRPr sz="1000"/>
          </a:p>
        </p:txBody>
      </p:sp>
      <p:sp>
        <p:nvSpPr>
          <p:cNvPr id="8" name="Ellipse 7"/>
          <p:cNvSpPr/>
          <p:nvPr/>
        </p:nvSpPr>
        <p:spPr bwMode="auto">
          <a:xfrm>
            <a:off x="4635193" y="3291829"/>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4</a:t>
            </a:r>
            <a:endParaRPr sz="1000"/>
          </a:p>
        </p:txBody>
      </p:sp>
      <p:sp>
        <p:nvSpPr>
          <p:cNvPr id="9" name="Ellipse 8"/>
          <p:cNvSpPr/>
          <p:nvPr/>
        </p:nvSpPr>
        <p:spPr bwMode="auto">
          <a:xfrm>
            <a:off x="4635193" y="4011944"/>
            <a:ext cx="323222" cy="323222"/>
          </a:xfrm>
          <a:prstGeom prst="ellipse">
            <a:avLst/>
          </a:prstGeom>
          <a:solidFill>
            <a:schemeClr val="bg1"/>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de-DE" sz="1500" b="1">
                <a:solidFill>
                  <a:schemeClr val="tx1"/>
                </a:solidFill>
              </a:rPr>
              <a:t>5</a:t>
            </a:r>
            <a:endParaRPr sz="1000"/>
          </a:p>
        </p:txBody>
      </p:sp>
      <p:cxnSp>
        <p:nvCxnSpPr>
          <p:cNvPr id="10" name="Gerader Verbinder 9"/>
          <p:cNvCxnSpPr>
            <a:cxnSpLocks/>
          </p:cNvCxnSpPr>
          <p:nvPr/>
        </p:nvCxnSpPr>
        <p:spPr bwMode="auto">
          <a:xfrm flipV="1">
            <a:off x="4682528" y="4059279"/>
            <a:ext cx="228552" cy="22855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1" name="Gerader Verbinder 10"/>
          <p:cNvCxnSpPr>
            <a:cxnSpLocks/>
          </p:cNvCxnSpPr>
          <p:nvPr/>
        </p:nvCxnSpPr>
        <p:spPr bwMode="auto">
          <a:xfrm flipV="1">
            <a:off x="4635193" y="2041498"/>
            <a:ext cx="228552" cy="22855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Gerader Verbinder 11"/>
          <p:cNvCxnSpPr>
            <a:cxnSpLocks/>
          </p:cNvCxnSpPr>
          <p:nvPr/>
        </p:nvCxnSpPr>
        <p:spPr bwMode="auto">
          <a:xfrm flipV="1">
            <a:off x="4656153" y="2701083"/>
            <a:ext cx="228552" cy="228552"/>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pic>
        <p:nvPicPr>
          <p:cNvPr id="13" name="Grafik 12"/>
          <p:cNvPicPr>
            <a:picLocks noChangeAspect="1"/>
          </p:cNvPicPr>
          <p:nvPr/>
        </p:nvPicPr>
        <p:blipFill>
          <a:blip r:embed="rId3"/>
          <a:stretch/>
        </p:blipFill>
        <p:spPr bwMode="auto">
          <a:xfrm>
            <a:off x="147566" y="4516438"/>
            <a:ext cx="503584" cy="503584"/>
          </a:xfrm>
          <a:prstGeom prst="rect">
            <a:avLst/>
          </a:prstGeom>
        </p:spPr>
      </p:pic>
      <p:pic>
        <p:nvPicPr>
          <p:cNvPr id="14" name="Grafik 13"/>
          <p:cNvPicPr>
            <a:picLocks noChangeAspect="1"/>
          </p:cNvPicPr>
          <p:nvPr/>
        </p:nvPicPr>
        <p:blipFill>
          <a:blip r:embed="rId4"/>
          <a:srcRect l="16079" t="2" r="6584" b="22664"/>
          <a:stretch/>
        </p:blipFill>
        <p:spPr bwMode="auto">
          <a:xfrm>
            <a:off x="4967230" y="215655"/>
            <a:ext cx="4176770" cy="438363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randombar(horizontal)">
                                      <p:cBhvr>
                                        <p:cTn id="7" dur="500"/>
                                        <p:tgtEl>
                                          <p:spTgt spid="11"/>
                                        </p:tgtEl>
                                      </p:cBhvr>
                                    </p:animEffect>
                                  </p:childTnLst>
                                </p:cTn>
                              </p:par>
                              <p:par>
                                <p:cTn id="8" presetID="14" presetClass="entr" presetSubtype="1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nodeType="withEffect">
                                  <p:stCondLst>
                                    <p:cond delay="500"/>
                                  </p:stCondLst>
                                  <p:childTnLst>
                                    <p:set>
                                      <p:cBhvr>
                                        <p:cTn id="12" dur="1" fill="hold">
                                          <p:stCondLst>
                                            <p:cond delay="0"/>
                                          </p:stCondLst>
                                        </p:cTn>
                                        <p:tgtEl>
                                          <p:spTgt spid="10"/>
                                        </p:tgtEl>
                                        <p:attrNameLst>
                                          <p:attrName>style.visibility</p:attrName>
                                        </p:attrNameLst>
                                      </p:cBhvr>
                                      <p:to>
                                        <p:strVal val="visible"/>
                                      </p:to>
                                    </p:set>
                                    <p:animEffect transition="in" filter="randombar(horizontal)">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500"/>
                                        <p:tgtEl>
                                          <p:spTgt spid="2"/>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500"/>
                                        <p:tgtEl>
                                          <p:spTgt spid="3">
                                            <p:txEl>
                                              <p:pRg st="0" end="0"/>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500"/>
                                        <p:tgtEl>
                                          <p:spTgt spid="3">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44544" y="726128"/>
            <a:ext cx="8131912" cy="900000"/>
          </a:xfrm>
        </p:spPr>
        <p:txBody>
          <a:bodyPr/>
          <a:lstStyle/>
          <a:p>
            <a:pPr>
              <a:defRPr/>
            </a:pPr>
            <a:r>
              <a:rPr lang="de-DE"/>
              <a:t>Hausaufgabe</a:t>
            </a:r>
            <a:endParaRPr/>
          </a:p>
        </p:txBody>
      </p:sp>
      <p:pic>
        <p:nvPicPr>
          <p:cNvPr id="20" name="Grafik 19"/>
          <p:cNvPicPr>
            <a:picLocks noChangeAspect="1"/>
          </p:cNvPicPr>
          <p:nvPr/>
        </p:nvPicPr>
        <p:blipFill>
          <a:blip r:embed="rId3"/>
          <a:stretch/>
        </p:blipFill>
        <p:spPr bwMode="auto">
          <a:xfrm>
            <a:off x="147566" y="4516438"/>
            <a:ext cx="503584" cy="503584"/>
          </a:xfrm>
          <a:prstGeom prst="rect">
            <a:avLst/>
          </a:prstGeom>
        </p:spPr>
      </p:pic>
      <p:sp>
        <p:nvSpPr>
          <p:cNvPr id="7" name="Rechteck 6"/>
          <p:cNvSpPr/>
          <p:nvPr/>
        </p:nvSpPr>
        <p:spPr bwMode="auto">
          <a:xfrm>
            <a:off x="617820" y="1264449"/>
            <a:ext cx="7521250" cy="2252924"/>
          </a:xfrm>
          <a:prstGeom prst="rect">
            <a:avLst/>
          </a:prstGeom>
        </p:spPr>
        <p:txBody>
          <a:bodyPr wrap="square">
            <a:spAutoFit/>
          </a:bodyPr>
          <a:lstStyle/>
          <a:p>
            <a:pPr>
              <a:defRPr/>
            </a:pPr>
            <a:r>
              <a:rPr lang="de-DE" sz="1800" b="1" dirty="0">
                <a:latin typeface="Arial"/>
                <a:ea typeface="Arial"/>
              </a:rPr>
              <a:t>Zum Thema „Empfehlenswerte </a:t>
            </a:r>
            <a:r>
              <a:rPr lang="de-DE" sz="1800" b="1" dirty="0" err="1">
                <a:latin typeface="Arial"/>
                <a:ea typeface="Arial"/>
              </a:rPr>
              <a:t>Skincare</a:t>
            </a:r>
            <a:r>
              <a:rPr lang="de-DE" sz="1800" b="1" dirty="0">
                <a:latin typeface="Arial"/>
                <a:ea typeface="Arial"/>
              </a:rPr>
              <a:t>-Produkte“ gibt es viele Meinungen: Von ganz speziellen Tipps bis hin zum Rat, nur Wasser zu benutzen, wirst du in den Medien alles finden.</a:t>
            </a:r>
            <a:endParaRPr dirty="0"/>
          </a:p>
          <a:p>
            <a:pPr>
              <a:defRPr/>
            </a:pPr>
            <a:endParaRPr lang="de-DE" sz="1800" b="1" dirty="0">
              <a:latin typeface="Arial"/>
              <a:ea typeface="Arial"/>
            </a:endParaRPr>
          </a:p>
          <a:p>
            <a:pPr>
              <a:defRPr/>
            </a:pPr>
            <a:r>
              <a:rPr lang="de-DE" sz="1800" b="1" dirty="0">
                <a:latin typeface="Arial"/>
                <a:ea typeface="Arial"/>
              </a:rPr>
              <a:t> Überlege dir jeweils eine Person, die über das Thema informiert oder berichtet, auf die folgende Merkmale zutreffen:</a:t>
            </a:r>
            <a:endParaRPr dirty="0"/>
          </a:p>
          <a:p>
            <a:pPr>
              <a:defRPr/>
            </a:pPr>
            <a:endParaRPr lang="de-DE" b="1" dirty="0"/>
          </a:p>
          <a:p>
            <a:pPr>
              <a:defRPr/>
            </a:pPr>
            <a:endParaRPr lang="de-DE" b="1" dirty="0"/>
          </a:p>
        </p:txBody>
      </p:sp>
      <p:graphicFrame>
        <p:nvGraphicFramePr>
          <p:cNvPr id="6" name="Tabelle 7"/>
          <p:cNvGraphicFramePr>
            <a:graphicFrameLocks noGrp="1"/>
          </p:cNvGraphicFramePr>
          <p:nvPr/>
        </p:nvGraphicFramePr>
        <p:xfrm>
          <a:off x="1403648" y="3020670"/>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ctr">
                        <a:defRPr/>
                      </a:pPr>
                      <a:r>
                        <a:rPr lang="de-DE" b="1">
                          <a:solidFill>
                            <a:schemeClr val="tx2"/>
                          </a:solidFill>
                          <a:latin typeface="Arial"/>
                          <a:ea typeface="Arial"/>
                        </a:rPr>
                        <a:t>„Können“</a:t>
                      </a:r>
                      <a:r>
                        <a:rPr lang="de-DE" b="1">
                          <a:latin typeface="Arial"/>
                          <a:ea typeface="Arial"/>
                        </a:rPr>
                        <a:t> </a:t>
                      </a:r>
                      <a:endParaRPr lang="de-DE"/>
                    </a:p>
                  </a:txBody>
                  <a:tcPr>
                    <a:solidFill>
                      <a:schemeClr val="bg2"/>
                    </a:solidFill>
                  </a:tcPr>
                </a:tc>
                <a:tc>
                  <a:txBody>
                    <a:bodyPr/>
                    <a:lstStyle/>
                    <a:p>
                      <a:pPr algn="ctr">
                        <a:defRPr/>
                      </a:pPr>
                      <a:r>
                        <a:rPr lang="de-DE" b="1">
                          <a:solidFill>
                            <a:schemeClr val="tx2"/>
                          </a:solidFill>
                          <a:latin typeface="Arial"/>
                          <a:ea typeface="Arial"/>
                        </a:rPr>
                        <a:t>„Wollen“</a:t>
                      </a:r>
                      <a:endParaRPr lang="de-DE"/>
                    </a:p>
                  </a:txBody>
                  <a:tcPr>
                    <a:solidFill>
                      <a:schemeClr val="bg2"/>
                    </a:solidFill>
                  </a:tcPr>
                </a:tc>
                <a:extLst>
                  <a:ext uri="{0D108BD9-81ED-4DB2-BD59-A6C34878D82A}">
                    <a16:rowId xmlns:a16="http://schemas.microsoft.com/office/drawing/2014/main" val="10000"/>
                  </a:ext>
                </a:extLst>
              </a:tr>
              <a:tr h="370840">
                <a:tc>
                  <a:txBody>
                    <a:bodyPr/>
                    <a:lstStyle/>
                    <a:p>
                      <a:pPr algn="ctr">
                        <a:defRPr/>
                      </a:pPr>
                      <a:r>
                        <a:rPr lang="de-DE" b="1"/>
                        <a:t>+</a:t>
                      </a:r>
                      <a:endParaRPr/>
                    </a:p>
                  </a:txBody>
                  <a:tcPr>
                    <a:solidFill>
                      <a:schemeClr val="bg1">
                        <a:lumMod val="95000"/>
                      </a:schemeClr>
                    </a:solidFill>
                  </a:tcPr>
                </a:tc>
                <a:tc>
                  <a:txBody>
                    <a:bodyPr/>
                    <a:lstStyle/>
                    <a:p>
                      <a:pPr algn="ctr">
                        <a:defRPr/>
                      </a:pPr>
                      <a:r>
                        <a:rPr lang="de-DE" b="1"/>
                        <a:t>-</a:t>
                      </a:r>
                      <a:endParaRPr/>
                    </a:p>
                  </a:txBody>
                  <a:tcPr>
                    <a:solidFill>
                      <a:schemeClr val="bg1">
                        <a:lumMod val="95000"/>
                      </a:schemeClr>
                    </a:solidFill>
                  </a:tcPr>
                </a:tc>
                <a:extLst>
                  <a:ext uri="{0D108BD9-81ED-4DB2-BD59-A6C34878D82A}">
                    <a16:rowId xmlns:a16="http://schemas.microsoft.com/office/drawing/2014/main" val="10001"/>
                  </a:ext>
                </a:extLst>
              </a:tr>
              <a:tr h="370840">
                <a:tc>
                  <a:txBody>
                    <a:bodyPr/>
                    <a:lstStyle/>
                    <a:p>
                      <a:pPr algn="ctr">
                        <a:defRPr/>
                      </a:pPr>
                      <a:r>
                        <a:rPr lang="de-DE" b="1"/>
                        <a:t>-</a:t>
                      </a:r>
                      <a:endParaRPr/>
                    </a:p>
                  </a:txBody>
                  <a:tcPr>
                    <a:solidFill>
                      <a:schemeClr val="bg1">
                        <a:lumMod val="95000"/>
                      </a:schemeClr>
                    </a:solidFill>
                  </a:tcPr>
                </a:tc>
                <a:tc>
                  <a:txBody>
                    <a:bodyPr/>
                    <a:lstStyle/>
                    <a:p>
                      <a:pPr algn="ctr">
                        <a:defRPr/>
                      </a:pPr>
                      <a:r>
                        <a:rPr lang="de-DE" b="1"/>
                        <a:t>+</a:t>
                      </a:r>
                      <a:endParaRPr/>
                    </a:p>
                  </a:txBody>
                  <a:tcPr>
                    <a:solidFill>
                      <a:schemeClr val="bg1">
                        <a:lumMod val="95000"/>
                      </a:schemeClr>
                    </a:solidFill>
                  </a:tcPr>
                </a:tc>
                <a:extLst>
                  <a:ext uri="{0D108BD9-81ED-4DB2-BD59-A6C34878D82A}">
                    <a16:rowId xmlns:a16="http://schemas.microsoft.com/office/drawing/2014/main" val="10002"/>
                  </a:ext>
                </a:extLst>
              </a:tr>
              <a:tr h="370840">
                <a:tc>
                  <a:txBody>
                    <a:bodyPr/>
                    <a:lstStyle/>
                    <a:p>
                      <a:pPr algn="ctr">
                        <a:defRPr/>
                      </a:pPr>
                      <a:r>
                        <a:rPr lang="de-DE" b="1"/>
                        <a:t>+</a:t>
                      </a:r>
                      <a:endParaRPr/>
                    </a:p>
                  </a:txBody>
                  <a:tcPr>
                    <a:solidFill>
                      <a:schemeClr val="bg1">
                        <a:lumMod val="95000"/>
                      </a:schemeClr>
                    </a:solidFill>
                  </a:tcPr>
                </a:tc>
                <a:tc>
                  <a:txBody>
                    <a:bodyPr/>
                    <a:lstStyle/>
                    <a:p>
                      <a:pPr algn="ctr">
                        <a:defRPr/>
                      </a:pPr>
                      <a:r>
                        <a:rPr lang="de-DE" b="1"/>
                        <a:t>+</a:t>
                      </a:r>
                      <a:endParaRPr/>
                    </a:p>
                  </a:txBody>
                  <a:tcPr>
                    <a:solidFill>
                      <a:schemeClr val="bg1">
                        <a:lumMod val="95000"/>
                      </a:schemeClr>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5" name="Explosion: 14 Zacken 14"/>
          <p:cNvSpPr/>
          <p:nvPr/>
        </p:nvSpPr>
        <p:spPr bwMode="auto">
          <a:xfrm rot="445931">
            <a:off x="2789497" y="2786365"/>
            <a:ext cx="3816424" cy="2191539"/>
          </a:xfrm>
          <a:prstGeom prst="irregularSeal2">
            <a:avLst/>
          </a:prstGeom>
          <a:solidFill>
            <a:schemeClr val="tx2"/>
          </a:solidFill>
          <a:ln w="6350" cap="flat" cmpd="sng" algn="ctr">
            <a:solidFill>
              <a:schemeClr val="tx1"/>
            </a:solidFill>
            <a:prstDash val="solid"/>
            <a:round/>
            <a:headEnd type="none" w="med" len="med"/>
            <a:tailEnd type="none" w="med" len="med"/>
          </a:ln>
        </p:spPr>
        <p:txBody>
          <a:bodyPr rtlCol="0" anchor="ctr"/>
          <a:lstStyle/>
          <a:p>
            <a:pPr algn="ctr">
              <a:defRPr/>
            </a:pPr>
            <a:endParaRPr lang="de-DE"/>
          </a:p>
        </p:txBody>
      </p:sp>
      <p:sp>
        <p:nvSpPr>
          <p:cNvPr id="2" name="Titel 1"/>
          <p:cNvSpPr>
            <a:spLocks noGrp="1"/>
          </p:cNvSpPr>
          <p:nvPr>
            <p:ph type="title"/>
          </p:nvPr>
        </p:nvSpPr>
        <p:spPr bwMode="auto">
          <a:xfrm>
            <a:off x="544544" y="726128"/>
            <a:ext cx="8131912" cy="900000"/>
          </a:xfrm>
        </p:spPr>
        <p:txBody>
          <a:bodyPr/>
          <a:lstStyle/>
          <a:p>
            <a:pPr>
              <a:defRPr/>
            </a:pPr>
            <a:r>
              <a:rPr lang="de-DE"/>
              <a:t>Spiel: „Glaubst du mir?“</a:t>
            </a:r>
            <a:endParaRPr/>
          </a:p>
        </p:txBody>
      </p:sp>
      <p:pic>
        <p:nvPicPr>
          <p:cNvPr id="20" name="Grafik 19"/>
          <p:cNvPicPr>
            <a:picLocks noChangeAspect="1"/>
          </p:cNvPicPr>
          <p:nvPr/>
        </p:nvPicPr>
        <p:blipFill>
          <a:blip r:embed="rId3"/>
          <a:stretch/>
        </p:blipFill>
        <p:spPr bwMode="auto">
          <a:xfrm>
            <a:off x="147566" y="4516438"/>
            <a:ext cx="503584" cy="503584"/>
          </a:xfrm>
          <a:prstGeom prst="rect">
            <a:avLst/>
          </a:prstGeom>
        </p:spPr>
      </p:pic>
      <p:sp>
        <p:nvSpPr>
          <p:cNvPr id="7" name="Rechteck 6"/>
          <p:cNvSpPr/>
          <p:nvPr/>
        </p:nvSpPr>
        <p:spPr bwMode="auto">
          <a:xfrm>
            <a:off x="651150" y="1694587"/>
            <a:ext cx="7521250" cy="1421928"/>
          </a:xfrm>
          <a:prstGeom prst="rect">
            <a:avLst/>
          </a:prstGeom>
        </p:spPr>
        <p:txBody>
          <a:bodyPr wrap="square">
            <a:spAutoFit/>
          </a:bodyPr>
          <a:lstStyle/>
          <a:p>
            <a:pPr>
              <a:defRPr/>
            </a:pPr>
            <a:r>
              <a:rPr lang="de-DE" sz="1800" b="1" dirty="0">
                <a:latin typeface="Arial"/>
                <a:ea typeface="Arial"/>
              </a:rPr>
              <a:t>Anleitung: Freiwillige nennen drei Informationen über sich selbst, von denen eine nicht stimmt.</a:t>
            </a:r>
            <a:endParaRPr dirty="0"/>
          </a:p>
          <a:p>
            <a:pPr>
              <a:defRPr/>
            </a:pPr>
            <a:endParaRPr lang="de-DE" sz="1800" b="1" dirty="0">
              <a:latin typeface="Arial"/>
              <a:ea typeface="Arial"/>
            </a:endParaRPr>
          </a:p>
          <a:p>
            <a:pPr>
              <a:defRPr/>
            </a:pPr>
            <a:r>
              <a:rPr lang="de-DE" sz="1800" b="1" dirty="0">
                <a:latin typeface="Arial"/>
                <a:ea typeface="Arial"/>
              </a:rPr>
              <a:t> Die anderen raten, welche Information falsch ist!</a:t>
            </a:r>
            <a:endParaRPr dirty="0"/>
          </a:p>
          <a:p>
            <a:pPr>
              <a:defRPr/>
            </a:pPr>
            <a:endParaRPr lang="de-DE" b="1" dirty="0"/>
          </a:p>
        </p:txBody>
      </p:sp>
      <p:sp>
        <p:nvSpPr>
          <p:cNvPr id="10" name="Textfeld 9"/>
          <p:cNvSpPr txBox="1"/>
          <p:nvPr/>
        </p:nvSpPr>
        <p:spPr bwMode="auto">
          <a:xfrm>
            <a:off x="4139952" y="3301626"/>
            <a:ext cx="864096" cy="1311128"/>
          </a:xfrm>
          <a:prstGeom prst="rect">
            <a:avLst/>
          </a:prstGeom>
          <a:noFill/>
        </p:spPr>
        <p:txBody>
          <a:bodyPr wrap="square" rtlCol="0">
            <a:spAutoFit/>
          </a:bodyPr>
          <a:lstStyle/>
          <a:p>
            <a:pPr>
              <a:defRPr/>
            </a:pPr>
            <a:r>
              <a:rPr lang="de-DE" sz="8800" b="1"/>
              <a: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44544" y="726128"/>
            <a:ext cx="8131912" cy="900000"/>
          </a:xfrm>
        </p:spPr>
        <p:txBody>
          <a:bodyPr/>
          <a:lstStyle/>
          <a:p>
            <a:pPr>
              <a:defRPr/>
            </a:pPr>
            <a:r>
              <a:rPr lang="de-DE"/>
              <a:t>Merkmale vertrauenswürdiger Quellen</a:t>
            </a:r>
            <a:endParaRPr/>
          </a:p>
        </p:txBody>
      </p:sp>
      <p:sp>
        <p:nvSpPr>
          <p:cNvPr id="3" name="Oval 6"/>
          <p:cNvSpPr/>
          <p:nvPr/>
        </p:nvSpPr>
        <p:spPr bwMode="auto">
          <a:xfrm rot="10800000" flipV="1">
            <a:off x="1763687" y="1358158"/>
            <a:ext cx="1738123" cy="1738123"/>
          </a:xfrm>
          <a:prstGeom prst="ellipse">
            <a:avLst/>
          </a:prstGeom>
          <a:ln w="571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2000" b="1">
                <a:latin typeface="Arial"/>
                <a:cs typeface="Arial"/>
              </a:rPr>
              <a:t>KÖNNEN</a:t>
            </a:r>
            <a:endParaRPr lang="de-DE" sz="2000" b="0" i="0" u="none" strike="noStrike" cap="none">
              <a:ln w="76200">
                <a:solidFill>
                  <a:schemeClr val="tx1"/>
                </a:solidFill>
              </a:ln>
              <a:solidFill>
                <a:srgbClr val="000000"/>
              </a:solidFill>
              <a:latin typeface="Arial"/>
              <a:ea typeface="ヒラギノ角ゴ Pro W3"/>
            </a:endParaRPr>
          </a:p>
        </p:txBody>
      </p:sp>
      <p:sp>
        <p:nvSpPr>
          <p:cNvPr id="4" name="Rechteck 3"/>
          <p:cNvSpPr/>
          <p:nvPr/>
        </p:nvSpPr>
        <p:spPr bwMode="auto">
          <a:xfrm rot="10800000" flipV="1">
            <a:off x="1701612" y="3226575"/>
            <a:ext cx="1800200"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Beruf</a:t>
            </a:r>
            <a:endParaRPr/>
          </a:p>
        </p:txBody>
      </p:sp>
      <p:sp>
        <p:nvSpPr>
          <p:cNvPr id="5" name="Rechteck 4"/>
          <p:cNvSpPr/>
          <p:nvPr/>
        </p:nvSpPr>
        <p:spPr bwMode="auto">
          <a:xfrm rot="10800000" flipV="1">
            <a:off x="1701612" y="3680970"/>
            <a:ext cx="1800200"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Ausbildung</a:t>
            </a:r>
            <a:endParaRPr/>
          </a:p>
        </p:txBody>
      </p:sp>
      <p:sp>
        <p:nvSpPr>
          <p:cNvPr id="6" name="Rechteck 5"/>
          <p:cNvSpPr/>
          <p:nvPr/>
        </p:nvSpPr>
        <p:spPr bwMode="auto">
          <a:xfrm rot="10800000" flipV="1">
            <a:off x="1701612" y="4113018"/>
            <a:ext cx="1800200"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Arbeitsgebiet</a:t>
            </a:r>
            <a:endParaRPr/>
          </a:p>
        </p:txBody>
      </p:sp>
      <p:sp>
        <p:nvSpPr>
          <p:cNvPr id="10" name="Oval 13"/>
          <p:cNvSpPr/>
          <p:nvPr/>
        </p:nvSpPr>
        <p:spPr bwMode="auto">
          <a:xfrm rot="10800000" flipV="1">
            <a:off x="5245585" y="1358160"/>
            <a:ext cx="1738123" cy="1738123"/>
          </a:xfrm>
          <a:prstGeom prst="ellipse">
            <a:avLst/>
          </a:prstGeom>
          <a:ln w="57150">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2000" b="1">
                <a:latin typeface="Arial"/>
                <a:cs typeface="Arial"/>
              </a:rPr>
              <a:t>WOLLEN</a:t>
            </a:r>
            <a:endParaRPr lang="de-DE" sz="2000" b="0" i="0" u="none" strike="noStrike" cap="none">
              <a:ln w="76200">
                <a:solidFill>
                  <a:schemeClr val="tx1"/>
                </a:solidFill>
              </a:ln>
              <a:solidFill>
                <a:srgbClr val="000000"/>
              </a:solidFill>
              <a:latin typeface="Arial"/>
              <a:ea typeface="ヒラギノ角ゴ Pro W3"/>
            </a:endParaRPr>
          </a:p>
        </p:txBody>
      </p:sp>
      <p:sp>
        <p:nvSpPr>
          <p:cNvPr id="11" name="Rechteck 10"/>
          <p:cNvSpPr/>
          <p:nvPr/>
        </p:nvSpPr>
        <p:spPr bwMode="auto">
          <a:xfrm rot="10800000" flipV="1">
            <a:off x="5214547" y="3223061"/>
            <a:ext cx="1800200" cy="310379"/>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Werbeabsicht?</a:t>
            </a:r>
            <a:endParaRPr/>
          </a:p>
        </p:txBody>
      </p:sp>
      <p:sp>
        <p:nvSpPr>
          <p:cNvPr id="12" name="Rechteck 11"/>
          <p:cNvSpPr/>
          <p:nvPr/>
        </p:nvSpPr>
        <p:spPr bwMode="auto">
          <a:xfrm rot="10800000" flipV="1">
            <a:off x="5214547" y="3646283"/>
            <a:ext cx="1800200" cy="432048"/>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Zugehörigkeit zu </a:t>
            </a:r>
            <a:endParaRPr/>
          </a:p>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Interessenverband?</a:t>
            </a:r>
            <a:endParaRPr/>
          </a:p>
        </p:txBody>
      </p:sp>
      <p:sp>
        <p:nvSpPr>
          <p:cNvPr id="13" name="Rechteck 12"/>
          <p:cNvSpPr/>
          <p:nvPr/>
        </p:nvSpPr>
        <p:spPr bwMode="auto">
          <a:xfrm rot="10800000" flipV="1">
            <a:off x="5212051" y="4155926"/>
            <a:ext cx="1800200" cy="310379"/>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Interessenskonflikt</a:t>
            </a:r>
            <a:endParaRPr/>
          </a:p>
        </p:txBody>
      </p:sp>
      <p:sp>
        <p:nvSpPr>
          <p:cNvPr id="17" name="Textfeld 16"/>
          <p:cNvSpPr txBox="1"/>
          <p:nvPr/>
        </p:nvSpPr>
        <p:spPr bwMode="auto">
          <a:xfrm>
            <a:off x="976566" y="4536800"/>
            <a:ext cx="3307402" cy="286232"/>
          </a:xfrm>
          <a:prstGeom prst="rect">
            <a:avLst/>
          </a:prstGeom>
          <a:noFill/>
        </p:spPr>
        <p:txBody>
          <a:bodyPr wrap="square" rtlCol="0">
            <a:spAutoFit/>
          </a:bodyPr>
          <a:lstStyle/>
          <a:p>
            <a:pPr>
              <a:defRPr/>
            </a:pPr>
            <a:r>
              <a:rPr lang="de-DE" sz="1400" b="1">
                <a:solidFill>
                  <a:sysClr val="windowText" lastClr="000000"/>
                </a:solidFill>
                <a:latin typeface="Arial"/>
                <a:cs typeface="Arial"/>
              </a:rPr>
              <a:t>Fachwissen &amp; spezielle Fähigkeiten</a:t>
            </a:r>
            <a:endParaRPr/>
          </a:p>
        </p:txBody>
      </p:sp>
      <p:pic>
        <p:nvPicPr>
          <p:cNvPr id="20" name="Grafik 19"/>
          <p:cNvPicPr>
            <a:picLocks noChangeAspect="1"/>
          </p:cNvPicPr>
          <p:nvPr/>
        </p:nvPicPr>
        <p:blipFill>
          <a:blip r:embed="rId3"/>
          <a:stretch/>
        </p:blipFill>
        <p:spPr bwMode="auto">
          <a:xfrm>
            <a:off x="147566" y="4516438"/>
            <a:ext cx="503584" cy="503584"/>
          </a:xfrm>
          <a:prstGeom prst="rect">
            <a:avLst/>
          </a:prstGeom>
        </p:spPr>
      </p:pic>
      <p:cxnSp>
        <p:nvCxnSpPr>
          <p:cNvPr id="15" name="Verbinder: gewinkelt 14"/>
          <p:cNvCxnSpPr>
            <a:cxnSpLocks/>
          </p:cNvCxnSpPr>
          <p:nvPr/>
        </p:nvCxnSpPr>
        <p:spPr bwMode="auto">
          <a:xfrm flipH="1">
            <a:off x="7012251" y="3378250"/>
            <a:ext cx="2496" cy="932865"/>
          </a:xfrm>
          <a:prstGeom prst="bentConnector3">
            <a:avLst>
              <a:gd name="adj1" fmla="val -12992508"/>
            </a:avLst>
          </a:prstGeom>
          <a:ln w="28575">
            <a:solidFill>
              <a:srgbClr val="4A5E74"/>
            </a:solidFill>
            <a:tailEnd type="triangle"/>
          </a:ln>
        </p:spPr>
        <p:style>
          <a:lnRef idx="1">
            <a:schemeClr val="accent1"/>
          </a:lnRef>
          <a:fillRef idx="0">
            <a:schemeClr val="accent1"/>
          </a:fillRef>
          <a:effectRef idx="0">
            <a:schemeClr val="accent1"/>
          </a:effectRef>
          <a:fontRef idx="minor">
            <a:schemeClr val="tx1"/>
          </a:fontRef>
        </p:style>
      </p:cxnSp>
      <p:cxnSp>
        <p:nvCxnSpPr>
          <p:cNvPr id="16" name="Verbinder: gewinkelt 15"/>
          <p:cNvCxnSpPr>
            <a:cxnSpLocks/>
            <a:stCxn id="12" idx="1"/>
            <a:endCxn id="13" idx="1"/>
          </p:cNvCxnSpPr>
          <p:nvPr/>
        </p:nvCxnSpPr>
        <p:spPr bwMode="auto">
          <a:xfrm flipH="1">
            <a:off x="7012251" y="3862307"/>
            <a:ext cx="2496" cy="448809"/>
          </a:xfrm>
          <a:prstGeom prst="bentConnector3">
            <a:avLst>
              <a:gd name="adj1" fmla="val -8306691"/>
            </a:avLst>
          </a:prstGeom>
          <a:ln w="28575">
            <a:solidFill>
              <a:srgbClr val="4A5E74"/>
            </a:solidFill>
            <a:tailEnd type="triangle"/>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bwMode="auto">
          <a:xfrm>
            <a:off x="4960580" y="4536800"/>
            <a:ext cx="2303140" cy="286232"/>
          </a:xfrm>
          <a:prstGeom prst="rect">
            <a:avLst/>
          </a:prstGeom>
          <a:noFill/>
        </p:spPr>
        <p:txBody>
          <a:bodyPr wrap="square" rtlCol="0">
            <a:spAutoFit/>
          </a:bodyPr>
          <a:lstStyle/>
          <a:p>
            <a:pPr>
              <a:defRPr/>
            </a:pPr>
            <a:r>
              <a:rPr lang="de-DE" sz="1400" b="1">
                <a:solidFill>
                  <a:sysClr val="windowText" lastClr="000000"/>
                </a:solidFill>
                <a:latin typeface="Arial"/>
                <a:cs typeface="Arial"/>
              </a:rPr>
              <a:t>Wohlwollen</a:t>
            </a:r>
            <a:endParaRPr/>
          </a:p>
        </p:txBody>
      </p:sp>
      <p:sp>
        <p:nvSpPr>
          <p:cNvPr id="18" name="Rechteck 17"/>
          <p:cNvSpPr/>
          <p:nvPr/>
        </p:nvSpPr>
        <p:spPr bwMode="auto">
          <a:xfrm rot="5400000" flipV="1">
            <a:off x="753907" y="3656778"/>
            <a:ext cx="1177814"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a:solidFill>
                  <a:schemeClr val="bg1"/>
                </a:solidFill>
                <a:latin typeface="Arial"/>
              </a:rPr>
              <a:t>Ich checke: </a:t>
            </a:r>
            <a:endParaRPr lang="de-DE" sz="1400" b="1" i="0" u="none" strike="noStrike" cap="none">
              <a:ln>
                <a:noFill/>
              </a:ln>
              <a:solidFill>
                <a:schemeClr val="bg1"/>
              </a:solidFill>
              <a:latin typeface="Arial"/>
              <a:ea typeface="ヒラギノ角ゴ Pro W3"/>
            </a:endParaRPr>
          </a:p>
        </p:txBody>
      </p:sp>
      <p:sp>
        <p:nvSpPr>
          <p:cNvPr id="19" name="Rechteck 18"/>
          <p:cNvSpPr/>
          <p:nvPr/>
        </p:nvSpPr>
        <p:spPr bwMode="auto">
          <a:xfrm rot="5400000" flipV="1">
            <a:off x="4252736" y="3678320"/>
            <a:ext cx="1220899" cy="310379"/>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a:solidFill>
                  <a:schemeClr val="bg1"/>
                </a:solidFill>
                <a:latin typeface="Arial"/>
              </a:rPr>
              <a:t>Ich checke:</a:t>
            </a:r>
            <a:endParaRPr lang="de-DE" sz="1400" b="1" i="0" u="none" strike="noStrike" cap="none">
              <a:ln>
                <a:noFill/>
              </a:ln>
              <a:solidFill>
                <a:schemeClr val="bg1"/>
              </a:solidFill>
              <a:latin typeface="Arial"/>
              <a:ea typeface="ヒラギノ角ゴ Pro W3"/>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6" name="Bildplatzhalter 15"/>
          <p:cNvPicPr>
            <a:picLocks noGrp="1" noChangeAspect="1"/>
          </p:cNvPicPr>
          <p:nvPr>
            <p:ph type="pic" sz="quarter" idx="11"/>
          </p:nvPr>
        </p:nvPicPr>
        <p:blipFill>
          <a:blip r:embed="rId3"/>
          <a:srcRect t="1608" r="5387" b="6995"/>
          <a:stretch/>
        </p:blipFill>
        <p:spPr bwMode="auto">
          <a:xfrm>
            <a:off x="0" y="170881"/>
            <a:ext cx="9150350" cy="4972619"/>
          </a:xfrm>
          <a:prstGeom prst="rect">
            <a:avLst/>
          </a:prstGeom>
        </p:spPr>
      </p:pic>
      <p:pic>
        <p:nvPicPr>
          <p:cNvPr id="9" name="Grafik 8"/>
          <p:cNvPicPr>
            <a:picLocks noChangeAspect="1"/>
          </p:cNvPicPr>
          <p:nvPr/>
        </p:nvPicPr>
        <p:blipFill>
          <a:blip r:embed="rId4"/>
          <a:stretch/>
        </p:blipFill>
        <p:spPr bwMode="auto">
          <a:xfrm>
            <a:off x="147566" y="4516438"/>
            <a:ext cx="503584" cy="503584"/>
          </a:xfrm>
          <a:prstGeom prst="rect">
            <a:avLst/>
          </a:prstGeom>
        </p:spPr>
      </p:pic>
      <p:sp>
        <p:nvSpPr>
          <p:cNvPr id="7" name="Untertitel 3"/>
          <p:cNvSpPr txBox="1"/>
          <p:nvPr/>
        </p:nvSpPr>
        <p:spPr bwMode="gray">
          <a:xfrm>
            <a:off x="879476" y="587693"/>
            <a:ext cx="3116460" cy="503590"/>
          </a:xfrm>
          <a:prstGeom prst="rect">
            <a:avLst/>
          </a:prstGeom>
          <a:solidFill>
            <a:schemeClr val="bg1"/>
          </a:solidFill>
          <a:ln>
            <a:noFill/>
          </a:ln>
          <a:effectLst/>
        </p:spPr>
        <p:txBody>
          <a:bodyPr vert="horz" wrap="squar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lvl="0" indent="0">
              <a:lnSpc>
                <a:spcPct val="100000"/>
              </a:lnSpc>
              <a:spcBef>
                <a:spcPts val="0"/>
              </a:spcBef>
              <a:buClrTx/>
              <a:buNone/>
              <a:defRPr/>
            </a:pPr>
            <a:r>
              <a:rPr lang="de-DE" sz="2800" b="1" spc="-60">
                <a:solidFill>
                  <a:schemeClr val="tx2"/>
                </a:solidFill>
                <a:latin typeface="Arial"/>
                <a:cs typeface="Arial"/>
              </a:rPr>
              <a:t>Was haben diese </a:t>
            </a:r>
            <a:endParaRPr lang="en-US" sz="1050">
              <a:solidFill>
                <a:sysClr val="windowText" lastClr="000000"/>
              </a:solidFill>
              <a:latin typeface="Arial"/>
            </a:endParaRPr>
          </a:p>
        </p:txBody>
      </p:sp>
      <p:sp>
        <p:nvSpPr>
          <p:cNvPr id="12" name="Untertitel 3"/>
          <p:cNvSpPr txBox="1"/>
          <p:nvPr/>
        </p:nvSpPr>
        <p:spPr bwMode="gray">
          <a:xfrm>
            <a:off x="879476" y="1270687"/>
            <a:ext cx="4556620" cy="503590"/>
          </a:xfrm>
          <a:prstGeom prst="rect">
            <a:avLst/>
          </a:prstGeom>
          <a:solidFill>
            <a:schemeClr val="bg1"/>
          </a:solidFill>
          <a:ln>
            <a:noFill/>
          </a:ln>
          <a:effectLst/>
        </p:spPr>
        <p:txBody>
          <a:bodyPr vert="horz" wrap="squar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spc="-60">
                <a:solidFill>
                  <a:schemeClr val="tx2"/>
                </a:solidFill>
                <a:cs typeface="Arial"/>
              </a:rPr>
              <a:t>Lebensmittel gemeinsam?</a:t>
            </a:r>
            <a:endParaRPr lang="en-US" sz="1050">
              <a:solidFill>
                <a:sysClr val="windowText" lastClr="000000"/>
              </a:solidFill>
            </a:endParaRPr>
          </a:p>
        </p:txBody>
      </p:sp>
      <p:sp>
        <p:nvSpPr>
          <p:cNvPr id="22" name="Rechteck 21"/>
          <p:cNvSpPr/>
          <p:nvPr/>
        </p:nvSpPr>
        <p:spPr bwMode="auto">
          <a:xfrm rot="16199998">
            <a:off x="7221740" y="1915784"/>
            <a:ext cx="3667161" cy="177356"/>
          </a:xfrm>
          <a:prstGeom prst="rect">
            <a:avLst/>
          </a:prstGeom>
        </p:spPr>
        <p:txBody>
          <a:bodyPr wrap="square">
            <a:spAutoFit/>
          </a:bodyPr>
          <a:lstStyle/>
          <a:p>
            <a:pPr algn="r">
              <a:defRPr/>
            </a:pPr>
            <a:r>
              <a:rPr lang="de-DE" sz="600">
                <a:solidFill>
                  <a:schemeClr val="bg1"/>
                </a:solidFill>
                <a:latin typeface="Arial"/>
                <a:cs typeface="Arial"/>
              </a:rPr>
              <a:t>Foto: Philipp Marten</a:t>
            </a:r>
            <a:endParaRPr lang="de-DE" sz="800">
              <a:solidFill>
                <a:schemeClr val="bg1"/>
              </a:solidFill>
              <a:latin typeface="Arial"/>
              <a:cs typeface="Arial"/>
            </a:endParaRPr>
          </a:p>
        </p:txBody>
      </p:sp>
      <p:pic>
        <p:nvPicPr>
          <p:cNvPr id="3" name="Grafik 2">
            <a:extLst>
              <a:ext uri="{FF2B5EF4-FFF2-40B4-BE49-F238E27FC236}">
                <a16:creationId xmlns:a16="http://schemas.microsoft.com/office/drawing/2014/main" id="{0DCC2DA8-88EA-0ED8-8FFF-46C17DF0BCB8}"/>
              </a:ext>
            </a:extLst>
          </p:cNvPr>
          <p:cNvPicPr>
            <a:picLocks noChangeAspect="1"/>
          </p:cNvPicPr>
          <p:nvPr/>
        </p:nvPicPr>
        <p:blipFill>
          <a:blip r:embed="rId5"/>
          <a:stretch>
            <a:fillRect/>
          </a:stretch>
        </p:blipFill>
        <p:spPr>
          <a:xfrm>
            <a:off x="7566350" y="4628143"/>
            <a:ext cx="1584000" cy="52003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Oval 13"/>
          <p:cNvSpPr/>
          <p:nvPr/>
        </p:nvSpPr>
        <p:spPr bwMode="auto">
          <a:xfrm rot="10800000" flipV="1">
            <a:off x="7888985" y="726127"/>
            <a:ext cx="801495" cy="801495"/>
          </a:xfrm>
          <a:prstGeom prst="ellipse">
            <a:avLst/>
          </a:prstGeom>
          <a:ln w="28575">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WOLLEN</a:t>
            </a:r>
            <a:endParaRPr lang="de-DE" sz="1200" b="0" i="0" u="none" strike="noStrike" cap="none">
              <a:ln w="76200">
                <a:solidFill>
                  <a:schemeClr val="tx1"/>
                </a:solidFill>
              </a:ln>
              <a:solidFill>
                <a:srgbClr val="000000"/>
              </a:solidFill>
              <a:latin typeface="Arial"/>
              <a:ea typeface="ヒラギノ角ゴ Pro W3"/>
            </a:endParaRPr>
          </a:p>
        </p:txBody>
      </p:sp>
      <p:sp>
        <p:nvSpPr>
          <p:cNvPr id="2" name="Titel 1"/>
          <p:cNvSpPr>
            <a:spLocks noGrp="1"/>
          </p:cNvSpPr>
          <p:nvPr>
            <p:ph type="title"/>
          </p:nvPr>
        </p:nvSpPr>
        <p:spPr bwMode="auto"/>
        <p:txBody>
          <a:bodyPr/>
          <a:lstStyle/>
          <a:p>
            <a:pPr>
              <a:defRPr/>
            </a:pPr>
            <a:r>
              <a:rPr lang="de-DE"/>
              <a:t>Wie erkenne ich </a:t>
            </a:r>
            <a:br>
              <a:rPr lang="de-DE"/>
            </a:br>
            <a:r>
              <a:rPr lang="de-DE"/>
              <a:t>vertrauenswürdige Quellen? </a:t>
            </a:r>
            <a:endParaRPr/>
          </a:p>
        </p:txBody>
      </p:sp>
      <p:sp>
        <p:nvSpPr>
          <p:cNvPr id="3" name="Oval 6"/>
          <p:cNvSpPr/>
          <p:nvPr/>
        </p:nvSpPr>
        <p:spPr bwMode="auto">
          <a:xfrm rot="10800000" flipV="1">
            <a:off x="7087490" y="726127"/>
            <a:ext cx="801495" cy="801495"/>
          </a:xfrm>
          <a:prstGeom prst="ellipse">
            <a:avLst/>
          </a:prstGeom>
          <a:ln w="285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KÖNNEN</a:t>
            </a:r>
            <a:endParaRPr lang="de-DE" sz="1200" b="0" i="0" u="none" strike="noStrike" cap="none">
              <a:ln w="76200">
                <a:solidFill>
                  <a:schemeClr val="tx1"/>
                </a:solidFill>
              </a:ln>
              <a:solidFill>
                <a:srgbClr val="000000"/>
              </a:solidFill>
              <a:latin typeface="Arial"/>
              <a:ea typeface="ヒラギノ角ゴ Pro W3"/>
            </a:endParaRPr>
          </a:p>
        </p:txBody>
      </p:sp>
      <p:pic>
        <p:nvPicPr>
          <p:cNvPr id="5" name="Grafik 4"/>
          <p:cNvPicPr>
            <a:picLocks noChangeAspect="1"/>
          </p:cNvPicPr>
          <p:nvPr/>
        </p:nvPicPr>
        <p:blipFill>
          <a:blip r:embed="rId3"/>
          <a:stretch/>
        </p:blipFill>
        <p:spPr bwMode="auto">
          <a:xfrm>
            <a:off x="61315" y="1671638"/>
            <a:ext cx="2969999" cy="2563744"/>
          </a:xfrm>
          <a:prstGeom prst="rect">
            <a:avLst/>
          </a:prstGeom>
        </p:spPr>
      </p:pic>
      <p:pic>
        <p:nvPicPr>
          <p:cNvPr id="7" name="Grafik 6"/>
          <p:cNvPicPr>
            <a:picLocks noChangeAspect="1"/>
          </p:cNvPicPr>
          <p:nvPr/>
        </p:nvPicPr>
        <p:blipFill>
          <a:blip r:embed="rId4"/>
          <a:stretch/>
        </p:blipFill>
        <p:spPr bwMode="auto">
          <a:xfrm>
            <a:off x="6096567" y="1671638"/>
            <a:ext cx="2969997" cy="2563745"/>
          </a:xfrm>
          <a:prstGeom prst="rect">
            <a:avLst/>
          </a:prstGeom>
        </p:spPr>
      </p:pic>
      <p:pic>
        <p:nvPicPr>
          <p:cNvPr id="8" name="Grafik 7"/>
          <p:cNvPicPr>
            <a:picLocks noChangeAspect="1"/>
          </p:cNvPicPr>
          <p:nvPr/>
        </p:nvPicPr>
        <p:blipFill>
          <a:blip r:embed="rId5"/>
          <a:stretch/>
        </p:blipFill>
        <p:spPr bwMode="auto">
          <a:xfrm>
            <a:off x="147566" y="4516438"/>
            <a:ext cx="503584" cy="503584"/>
          </a:xfrm>
          <a:prstGeom prst="rect">
            <a:avLst/>
          </a:prstGeom>
        </p:spPr>
      </p:pic>
      <p:pic>
        <p:nvPicPr>
          <p:cNvPr id="9" name="Grafik 8"/>
          <p:cNvPicPr>
            <a:picLocks noChangeAspect="1"/>
          </p:cNvPicPr>
          <p:nvPr/>
        </p:nvPicPr>
        <p:blipFill>
          <a:blip r:embed="rId6"/>
          <a:stretch/>
        </p:blipFill>
        <p:spPr bwMode="auto">
          <a:xfrm>
            <a:off x="3097348" y="1671638"/>
            <a:ext cx="2933184" cy="25319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Oval 13"/>
          <p:cNvSpPr/>
          <p:nvPr/>
        </p:nvSpPr>
        <p:spPr bwMode="auto">
          <a:xfrm rot="10800000" flipV="1">
            <a:off x="7888985" y="726127"/>
            <a:ext cx="801495" cy="801495"/>
          </a:xfrm>
          <a:prstGeom prst="ellipse">
            <a:avLst/>
          </a:prstGeom>
          <a:ln w="28575">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WOLLEN</a:t>
            </a:r>
            <a:endParaRPr lang="de-DE" sz="1200" b="0" i="0" u="none" strike="noStrike" cap="none">
              <a:ln w="76200">
                <a:solidFill>
                  <a:schemeClr val="tx1"/>
                </a:solidFill>
              </a:ln>
              <a:solidFill>
                <a:srgbClr val="000000"/>
              </a:solidFill>
              <a:latin typeface="Arial"/>
              <a:ea typeface="ヒラギノ角ゴ Pro W3"/>
            </a:endParaRPr>
          </a:p>
        </p:txBody>
      </p:sp>
      <p:sp>
        <p:nvSpPr>
          <p:cNvPr id="2" name="Titel 1"/>
          <p:cNvSpPr>
            <a:spLocks noGrp="1"/>
          </p:cNvSpPr>
          <p:nvPr>
            <p:ph type="title"/>
          </p:nvPr>
        </p:nvSpPr>
        <p:spPr bwMode="auto"/>
        <p:txBody>
          <a:bodyPr/>
          <a:lstStyle/>
          <a:p>
            <a:pPr>
              <a:defRPr/>
            </a:pPr>
            <a:r>
              <a:rPr lang="de-DE"/>
              <a:t>Wie erkenne ich </a:t>
            </a:r>
            <a:br>
              <a:rPr lang="de-DE"/>
            </a:br>
            <a:r>
              <a:rPr lang="de-DE"/>
              <a:t>vertrauenswürdige Quellen? </a:t>
            </a:r>
            <a:endParaRPr/>
          </a:p>
        </p:txBody>
      </p:sp>
      <p:sp>
        <p:nvSpPr>
          <p:cNvPr id="3" name="Oval 6"/>
          <p:cNvSpPr/>
          <p:nvPr/>
        </p:nvSpPr>
        <p:spPr bwMode="auto">
          <a:xfrm rot="10800000" flipV="1">
            <a:off x="7087490" y="726127"/>
            <a:ext cx="801495" cy="801495"/>
          </a:xfrm>
          <a:prstGeom prst="ellipse">
            <a:avLst/>
          </a:prstGeom>
          <a:ln w="285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KÖNNEN</a:t>
            </a:r>
            <a:endParaRPr lang="de-DE" sz="1200" b="0" i="0" u="none" strike="noStrike" cap="none">
              <a:ln w="76200">
                <a:solidFill>
                  <a:schemeClr val="tx1"/>
                </a:solidFill>
              </a:ln>
              <a:solidFill>
                <a:srgbClr val="000000"/>
              </a:solidFill>
              <a:latin typeface="Arial"/>
              <a:ea typeface="ヒラギノ角ゴ Pro W3"/>
            </a:endParaRPr>
          </a:p>
        </p:txBody>
      </p:sp>
      <p:pic>
        <p:nvPicPr>
          <p:cNvPr id="5" name="Grafik 4"/>
          <p:cNvPicPr>
            <a:picLocks noChangeAspect="1"/>
          </p:cNvPicPr>
          <p:nvPr/>
        </p:nvPicPr>
        <p:blipFill>
          <a:blip r:embed="rId3"/>
          <a:stretch/>
        </p:blipFill>
        <p:spPr bwMode="auto">
          <a:xfrm>
            <a:off x="863599" y="1671639"/>
            <a:ext cx="3753414" cy="3239997"/>
          </a:xfrm>
          <a:prstGeom prst="rect">
            <a:avLst/>
          </a:prstGeom>
        </p:spPr>
      </p:pic>
      <p:sp>
        <p:nvSpPr>
          <p:cNvPr id="8" name="Textfeld 7"/>
          <p:cNvSpPr txBox="1"/>
          <p:nvPr/>
        </p:nvSpPr>
        <p:spPr bwMode="auto">
          <a:xfrm>
            <a:off x="5436096" y="1671638"/>
            <a:ext cx="3096344" cy="861774"/>
          </a:xfrm>
          <a:prstGeom prst="rect">
            <a:avLst/>
          </a:prstGeom>
          <a:noFill/>
        </p:spPr>
        <p:txBody>
          <a:bodyPr wrap="square" lIns="0" tIns="0" rIns="0" bIns="0" rtlCol="0">
            <a:spAutoFit/>
          </a:bodyPr>
          <a:lstStyle/>
          <a:p>
            <a:pPr>
              <a:lnSpc>
                <a:spcPct val="100000"/>
              </a:lnSpc>
              <a:defRPr/>
            </a:pPr>
            <a:r>
              <a:rPr lang="de-DE" sz="1400" b="1">
                <a:latin typeface="Arial"/>
              </a:rPr>
              <a:t>Eine Person liest das Profil </a:t>
            </a:r>
            <a:endParaRPr/>
          </a:p>
          <a:p>
            <a:pPr>
              <a:lnSpc>
                <a:spcPct val="100000"/>
              </a:lnSpc>
              <a:defRPr/>
            </a:pPr>
            <a:r>
              <a:rPr lang="de-DE" sz="1400" b="1">
                <a:latin typeface="Arial"/>
              </a:rPr>
              <a:t>und den Tweet vor. </a:t>
            </a:r>
            <a:endParaRPr/>
          </a:p>
          <a:p>
            <a:pPr>
              <a:lnSpc>
                <a:spcPct val="100000"/>
              </a:lnSpc>
              <a:defRPr/>
            </a:pPr>
            <a:endParaRPr lang="de-DE" sz="1400" b="1">
              <a:latin typeface="Arial"/>
            </a:endParaRPr>
          </a:p>
          <a:p>
            <a:pPr>
              <a:lnSpc>
                <a:spcPct val="100000"/>
              </a:lnSpc>
              <a:defRPr/>
            </a:pPr>
            <a:r>
              <a:rPr lang="de-DE" sz="1400" b="1">
                <a:latin typeface="Arial"/>
              </a:rPr>
              <a:t>Welche Begriffe kennt ihr nicht?</a:t>
            </a:r>
            <a:endParaRPr/>
          </a:p>
        </p:txBody>
      </p:sp>
      <p:pic>
        <p:nvPicPr>
          <p:cNvPr id="17" name="Grafik 16"/>
          <p:cNvPicPr>
            <a:picLocks noChangeAspect="1"/>
          </p:cNvPicPr>
          <p:nvPr/>
        </p:nvPicPr>
        <p:blipFill>
          <a:blip r:embed="rId4"/>
          <a:stretch/>
        </p:blipFill>
        <p:spPr bwMode="auto">
          <a:xfrm>
            <a:off x="147566" y="4516438"/>
            <a:ext cx="503584" cy="50358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0" name="Grafik 29"/>
          <p:cNvPicPr>
            <a:picLocks noChangeAspect="1"/>
          </p:cNvPicPr>
          <p:nvPr/>
        </p:nvPicPr>
        <p:blipFill>
          <a:blip r:embed="rId3"/>
          <a:stretch/>
        </p:blipFill>
        <p:spPr bwMode="auto">
          <a:xfrm>
            <a:off x="863599" y="1671638"/>
            <a:ext cx="3754197" cy="3240675"/>
          </a:xfrm>
          <a:prstGeom prst="rect">
            <a:avLst/>
          </a:prstGeom>
        </p:spPr>
      </p:pic>
      <p:sp>
        <p:nvSpPr>
          <p:cNvPr id="4" name="Oval 13"/>
          <p:cNvSpPr/>
          <p:nvPr/>
        </p:nvSpPr>
        <p:spPr bwMode="auto">
          <a:xfrm rot="10800000" flipV="1">
            <a:off x="7888985" y="726127"/>
            <a:ext cx="801495" cy="801495"/>
          </a:xfrm>
          <a:prstGeom prst="ellipse">
            <a:avLst/>
          </a:prstGeom>
          <a:ln w="28575">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WOLLEN</a:t>
            </a:r>
            <a:endParaRPr lang="de-DE" sz="1200" b="0" i="0" u="none" strike="noStrike" cap="none">
              <a:ln w="76200">
                <a:solidFill>
                  <a:schemeClr val="tx1"/>
                </a:solidFill>
              </a:ln>
              <a:solidFill>
                <a:srgbClr val="000000"/>
              </a:solidFill>
              <a:latin typeface="Arial"/>
              <a:ea typeface="ヒラギノ角ゴ Pro W3"/>
            </a:endParaRPr>
          </a:p>
        </p:txBody>
      </p:sp>
      <p:sp>
        <p:nvSpPr>
          <p:cNvPr id="2" name="Titel 1"/>
          <p:cNvSpPr>
            <a:spLocks noGrp="1"/>
          </p:cNvSpPr>
          <p:nvPr>
            <p:ph type="title"/>
          </p:nvPr>
        </p:nvSpPr>
        <p:spPr bwMode="auto"/>
        <p:txBody>
          <a:bodyPr/>
          <a:lstStyle/>
          <a:p>
            <a:pPr>
              <a:defRPr/>
            </a:pPr>
            <a:r>
              <a:rPr lang="de-DE"/>
              <a:t>Wie erkenne ich </a:t>
            </a:r>
            <a:br>
              <a:rPr lang="de-DE"/>
            </a:br>
            <a:r>
              <a:rPr lang="de-DE"/>
              <a:t>vertrauenswürdige Quellen? </a:t>
            </a:r>
            <a:endParaRPr/>
          </a:p>
        </p:txBody>
      </p:sp>
      <p:sp>
        <p:nvSpPr>
          <p:cNvPr id="3" name="Oval 6"/>
          <p:cNvSpPr/>
          <p:nvPr/>
        </p:nvSpPr>
        <p:spPr bwMode="auto">
          <a:xfrm rot="10800000" flipV="1">
            <a:off x="7087490" y="726127"/>
            <a:ext cx="801495" cy="801495"/>
          </a:xfrm>
          <a:prstGeom prst="ellipse">
            <a:avLst/>
          </a:prstGeom>
          <a:ln w="285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KÖNNEN</a:t>
            </a:r>
            <a:endParaRPr lang="de-DE" sz="1200" b="0" i="0" u="none" strike="noStrike" cap="none">
              <a:ln w="76200">
                <a:solidFill>
                  <a:schemeClr val="tx1"/>
                </a:solidFill>
              </a:ln>
              <a:solidFill>
                <a:srgbClr val="000000"/>
              </a:solidFill>
              <a:latin typeface="Arial"/>
              <a:ea typeface="ヒラギノ角ゴ Pro W3"/>
            </a:endParaRPr>
          </a:p>
        </p:txBody>
      </p:sp>
      <p:sp>
        <p:nvSpPr>
          <p:cNvPr id="19" name="Rechteck 18"/>
          <p:cNvSpPr/>
          <p:nvPr/>
        </p:nvSpPr>
        <p:spPr bwMode="auto">
          <a:xfrm>
            <a:off x="2699792" y="4151229"/>
            <a:ext cx="447774" cy="16867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200"/>
          </a:p>
        </p:txBody>
      </p:sp>
      <p:grpSp>
        <p:nvGrpSpPr>
          <p:cNvPr id="20" name="Gruppieren 19"/>
          <p:cNvGrpSpPr/>
          <p:nvPr/>
        </p:nvGrpSpPr>
        <p:grpSpPr bwMode="auto">
          <a:xfrm>
            <a:off x="2901752" y="2978680"/>
            <a:ext cx="4185738" cy="661407"/>
            <a:chOff x="3480649" y="3543157"/>
            <a:chExt cx="5580983" cy="881876"/>
          </a:xfrm>
        </p:grpSpPr>
        <p:sp>
          <p:nvSpPr>
            <p:cNvPr id="21" name="Textfeld 20"/>
            <p:cNvSpPr txBox="1"/>
            <p:nvPr/>
          </p:nvSpPr>
          <p:spPr bwMode="auto">
            <a:xfrm>
              <a:off x="6268918" y="3637126"/>
              <a:ext cx="2792714" cy="787907"/>
            </a:xfrm>
            <a:prstGeom prst="rect">
              <a:avLst/>
            </a:prstGeom>
            <a:solidFill>
              <a:schemeClr val="bg1"/>
            </a:solidFill>
            <a:ln w="28575">
              <a:solidFill>
                <a:schemeClr val="accent3"/>
              </a:solidFill>
            </a:ln>
          </p:spPr>
          <p:txBody>
            <a:bodyPr wrap="square" rtlCol="0">
              <a:spAutoFit/>
            </a:bodyPr>
            <a:lstStyle/>
            <a:p>
              <a:pPr algn="l">
                <a:defRPr/>
              </a:pPr>
              <a:r>
                <a:rPr lang="de-DE" sz="1200">
                  <a:latin typeface="Arial"/>
                </a:rPr>
                <a:t>Ein Zusammenschluss von Eltern, die etwas verändern möchten.</a:t>
              </a:r>
              <a:endParaRPr/>
            </a:p>
          </p:txBody>
        </p:sp>
        <p:cxnSp>
          <p:nvCxnSpPr>
            <p:cNvPr id="22" name="Gerader Verbinder 21"/>
            <p:cNvCxnSpPr>
              <a:cxnSpLocks/>
              <a:stCxn id="21" idx="1"/>
              <a:endCxn id="29" idx="3"/>
            </p:cNvCxnSpPr>
            <p:nvPr/>
          </p:nvCxnSpPr>
          <p:spPr bwMode="auto">
            <a:xfrm flipH="1" flipV="1">
              <a:off x="3480649" y="3543157"/>
              <a:ext cx="2788269" cy="48792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23" name="Gruppieren 22"/>
          <p:cNvGrpSpPr/>
          <p:nvPr/>
        </p:nvGrpSpPr>
        <p:grpSpPr bwMode="auto">
          <a:xfrm>
            <a:off x="3147565" y="3952539"/>
            <a:ext cx="3306422" cy="283025"/>
            <a:chOff x="5339933" y="3197543"/>
            <a:chExt cx="4408563" cy="377367"/>
          </a:xfrm>
        </p:grpSpPr>
        <p:cxnSp>
          <p:nvCxnSpPr>
            <p:cNvPr id="24" name="Gerader Verbinder 23"/>
            <p:cNvCxnSpPr>
              <a:cxnSpLocks/>
              <a:stCxn id="25" idx="1"/>
              <a:endCxn id="19" idx="3"/>
            </p:cNvCxnSpPr>
            <p:nvPr/>
          </p:nvCxnSpPr>
          <p:spPr bwMode="auto">
            <a:xfrm flipH="1">
              <a:off x="5339933" y="3369898"/>
              <a:ext cx="2381081" cy="205012"/>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bwMode="auto">
            <a:xfrm>
              <a:off x="7721015" y="3197543"/>
              <a:ext cx="2027481" cy="344710"/>
            </a:xfrm>
            <a:prstGeom prst="rect">
              <a:avLst/>
            </a:prstGeom>
            <a:solidFill>
              <a:schemeClr val="bg1"/>
            </a:solidFill>
            <a:ln w="28575">
              <a:solidFill>
                <a:schemeClr val="accent3"/>
              </a:solidFill>
            </a:ln>
          </p:spPr>
          <p:txBody>
            <a:bodyPr wrap="square" rtlCol="0">
              <a:spAutoFit/>
            </a:bodyPr>
            <a:lstStyle/>
            <a:p>
              <a:pPr algn="l">
                <a:defRPr/>
              </a:pPr>
              <a:r>
                <a:rPr lang="de-DE" sz="1200">
                  <a:latin typeface="Arial"/>
                </a:rPr>
                <a:t>Verbrauch/Verzehr</a:t>
              </a:r>
              <a:endParaRPr sz="1200">
                <a:latin typeface="Arial"/>
              </a:endParaRPr>
            </a:p>
          </p:txBody>
        </p:sp>
      </p:grpSp>
      <p:sp>
        <p:nvSpPr>
          <p:cNvPr id="29" name="Rechteck 28"/>
          <p:cNvSpPr/>
          <p:nvPr/>
        </p:nvSpPr>
        <p:spPr bwMode="auto">
          <a:xfrm>
            <a:off x="2195736" y="2894346"/>
            <a:ext cx="706016" cy="168670"/>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200"/>
          </a:p>
        </p:txBody>
      </p:sp>
      <p:pic>
        <p:nvPicPr>
          <p:cNvPr id="46" name="Grafik 45"/>
          <p:cNvPicPr>
            <a:picLocks noChangeAspect="1"/>
          </p:cNvPicPr>
          <p:nvPr/>
        </p:nvPicPr>
        <p:blipFill>
          <a:blip r:embed="rId4"/>
          <a:stretch/>
        </p:blipFill>
        <p:spPr bwMode="auto">
          <a:xfrm>
            <a:off x="147566" y="4516438"/>
            <a:ext cx="503584" cy="503584"/>
          </a:xfrm>
          <a:prstGeom prst="rect">
            <a:avLst/>
          </a:prstGeom>
        </p:spPr>
      </p:pic>
      <p:sp>
        <p:nvSpPr>
          <p:cNvPr id="16" name="Textfeld 15"/>
          <p:cNvSpPr txBox="1"/>
          <p:nvPr/>
        </p:nvSpPr>
        <p:spPr bwMode="auto">
          <a:xfrm>
            <a:off x="5436096" y="1671638"/>
            <a:ext cx="3096344" cy="861774"/>
          </a:xfrm>
          <a:prstGeom prst="rect">
            <a:avLst/>
          </a:prstGeom>
          <a:noFill/>
        </p:spPr>
        <p:txBody>
          <a:bodyPr wrap="square" lIns="0" tIns="0" rIns="0" bIns="0" rtlCol="0">
            <a:spAutoFit/>
          </a:bodyPr>
          <a:lstStyle/>
          <a:p>
            <a:pPr>
              <a:lnSpc>
                <a:spcPct val="100000"/>
              </a:lnSpc>
              <a:defRPr/>
            </a:pPr>
            <a:r>
              <a:rPr lang="de-DE" sz="1400" b="1">
                <a:latin typeface="Arial"/>
              </a:rPr>
              <a:t>Eine Person liest das Profil </a:t>
            </a:r>
            <a:endParaRPr/>
          </a:p>
          <a:p>
            <a:pPr>
              <a:lnSpc>
                <a:spcPct val="100000"/>
              </a:lnSpc>
              <a:defRPr/>
            </a:pPr>
            <a:r>
              <a:rPr lang="de-DE" sz="1400" b="1">
                <a:latin typeface="Arial"/>
              </a:rPr>
              <a:t>und den Tweet vor. </a:t>
            </a:r>
            <a:endParaRPr/>
          </a:p>
          <a:p>
            <a:pPr>
              <a:lnSpc>
                <a:spcPct val="100000"/>
              </a:lnSpc>
              <a:defRPr/>
            </a:pPr>
            <a:endParaRPr lang="de-DE" sz="1400" b="1">
              <a:latin typeface="Arial"/>
            </a:endParaRPr>
          </a:p>
          <a:p>
            <a:pPr>
              <a:lnSpc>
                <a:spcPct val="100000"/>
              </a:lnSpc>
              <a:defRPr/>
            </a:pPr>
            <a:r>
              <a:rPr lang="de-DE" sz="1400" b="1">
                <a:latin typeface="Arial"/>
              </a:rPr>
              <a:t>Welche Begriffe kennt ihr nicht?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Oval 13"/>
          <p:cNvSpPr/>
          <p:nvPr/>
        </p:nvSpPr>
        <p:spPr bwMode="auto">
          <a:xfrm rot="10800000" flipV="1">
            <a:off x="7888985" y="726127"/>
            <a:ext cx="801495" cy="801495"/>
          </a:xfrm>
          <a:prstGeom prst="ellipse">
            <a:avLst/>
          </a:prstGeom>
          <a:ln w="28575">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WOLLEN</a:t>
            </a:r>
            <a:endParaRPr lang="de-DE" sz="1200" b="0" i="0" u="none" strike="noStrike" cap="none">
              <a:ln w="76200">
                <a:solidFill>
                  <a:schemeClr val="tx1"/>
                </a:solidFill>
              </a:ln>
              <a:solidFill>
                <a:srgbClr val="000000"/>
              </a:solidFill>
              <a:latin typeface="Arial"/>
              <a:ea typeface="ヒラギノ角ゴ Pro W3"/>
            </a:endParaRPr>
          </a:p>
        </p:txBody>
      </p:sp>
      <p:sp>
        <p:nvSpPr>
          <p:cNvPr id="2" name="Titel 1"/>
          <p:cNvSpPr>
            <a:spLocks noGrp="1"/>
          </p:cNvSpPr>
          <p:nvPr>
            <p:ph type="title"/>
          </p:nvPr>
        </p:nvSpPr>
        <p:spPr bwMode="auto"/>
        <p:txBody>
          <a:bodyPr/>
          <a:lstStyle/>
          <a:p>
            <a:pPr>
              <a:defRPr/>
            </a:pPr>
            <a:r>
              <a:rPr lang="de-DE"/>
              <a:t>Wie erkenne ich </a:t>
            </a:r>
            <a:br>
              <a:rPr lang="de-DE"/>
            </a:br>
            <a:r>
              <a:rPr lang="de-DE"/>
              <a:t>vertrauenswürdige Quellen? </a:t>
            </a:r>
            <a:endParaRPr/>
          </a:p>
        </p:txBody>
      </p:sp>
      <p:sp>
        <p:nvSpPr>
          <p:cNvPr id="3" name="Oval 6"/>
          <p:cNvSpPr/>
          <p:nvPr/>
        </p:nvSpPr>
        <p:spPr bwMode="auto">
          <a:xfrm rot="10800000" flipV="1">
            <a:off x="7087490" y="726127"/>
            <a:ext cx="801495" cy="801495"/>
          </a:xfrm>
          <a:prstGeom prst="ellipse">
            <a:avLst/>
          </a:prstGeom>
          <a:ln w="285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KÖNNEN</a:t>
            </a:r>
            <a:endParaRPr lang="de-DE" sz="1200" b="0" i="0" u="none" strike="noStrike" cap="none">
              <a:ln w="76200">
                <a:solidFill>
                  <a:schemeClr val="tx1"/>
                </a:solidFill>
              </a:ln>
              <a:solidFill>
                <a:srgbClr val="000000"/>
              </a:solidFill>
              <a:latin typeface="Arial"/>
              <a:ea typeface="ヒラギノ角ゴ Pro W3"/>
            </a:endParaRPr>
          </a:p>
        </p:txBody>
      </p:sp>
      <p:pic>
        <p:nvPicPr>
          <p:cNvPr id="7" name="Grafik 6"/>
          <p:cNvPicPr>
            <a:picLocks noChangeAspect="1"/>
          </p:cNvPicPr>
          <p:nvPr/>
        </p:nvPicPr>
        <p:blipFill>
          <a:blip r:embed="rId3"/>
          <a:stretch/>
        </p:blipFill>
        <p:spPr bwMode="auto">
          <a:xfrm>
            <a:off x="863599" y="1671638"/>
            <a:ext cx="3753413" cy="3240000"/>
          </a:xfrm>
          <a:prstGeom prst="rect">
            <a:avLst/>
          </a:prstGeom>
        </p:spPr>
      </p:pic>
      <p:sp>
        <p:nvSpPr>
          <p:cNvPr id="9" name="Rechteck 8"/>
          <p:cNvSpPr/>
          <p:nvPr/>
        </p:nvSpPr>
        <p:spPr bwMode="auto">
          <a:xfrm>
            <a:off x="1143922" y="3046596"/>
            <a:ext cx="451304" cy="166463"/>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00000"/>
              </a:lnSpc>
              <a:defRPr/>
            </a:pPr>
            <a:endParaRPr lang="de-DE" sz="1200"/>
          </a:p>
        </p:txBody>
      </p:sp>
      <p:grpSp>
        <p:nvGrpSpPr>
          <p:cNvPr id="10" name="Gruppieren 9"/>
          <p:cNvGrpSpPr/>
          <p:nvPr/>
        </p:nvGrpSpPr>
        <p:grpSpPr bwMode="auto">
          <a:xfrm>
            <a:off x="1369574" y="3213059"/>
            <a:ext cx="6241337" cy="1322210"/>
            <a:chOff x="864818" y="241545"/>
            <a:chExt cx="8321782" cy="1762943"/>
          </a:xfrm>
        </p:grpSpPr>
        <p:sp>
          <p:nvSpPr>
            <p:cNvPr id="11" name="Textfeld 10"/>
            <p:cNvSpPr txBox="1"/>
            <p:nvPr/>
          </p:nvSpPr>
          <p:spPr bwMode="auto">
            <a:xfrm>
              <a:off x="5832791" y="1388935"/>
              <a:ext cx="3353809" cy="615553"/>
            </a:xfrm>
            <a:prstGeom prst="rect">
              <a:avLst/>
            </a:prstGeom>
            <a:solidFill>
              <a:schemeClr val="bg1"/>
            </a:solidFill>
            <a:ln w="28575">
              <a:solidFill>
                <a:schemeClr val="accent3"/>
              </a:solidFill>
            </a:ln>
          </p:spPr>
          <p:txBody>
            <a:bodyPr wrap="square" rtlCol="0" anchor="ctr">
              <a:spAutoFit/>
            </a:bodyPr>
            <a:lstStyle/>
            <a:p>
              <a:pPr algn="l">
                <a:lnSpc>
                  <a:spcPct val="100000"/>
                </a:lnSpc>
                <a:defRPr/>
              </a:pPr>
              <a:r>
                <a:rPr lang="de-DE" sz="1200">
                  <a:latin typeface="Arial"/>
                </a:rPr>
                <a:t>Bundesministerium für Ernährung und Landwirtschaft</a:t>
              </a:r>
              <a:endParaRPr sz="1200">
                <a:latin typeface="Arial"/>
              </a:endParaRPr>
            </a:p>
          </p:txBody>
        </p:sp>
        <p:cxnSp>
          <p:nvCxnSpPr>
            <p:cNvPr id="12" name="Gerader Verbinder 11"/>
            <p:cNvCxnSpPr>
              <a:cxnSpLocks/>
              <a:stCxn id="11" idx="1"/>
              <a:endCxn id="9" idx="2"/>
            </p:cNvCxnSpPr>
            <p:nvPr/>
          </p:nvCxnSpPr>
          <p:spPr bwMode="auto">
            <a:xfrm flipH="1" flipV="1">
              <a:off x="864818" y="241545"/>
              <a:ext cx="4967973" cy="1455165"/>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13" name="Rechteck 12"/>
          <p:cNvSpPr/>
          <p:nvPr/>
        </p:nvSpPr>
        <p:spPr bwMode="auto">
          <a:xfrm>
            <a:off x="1771705" y="3041658"/>
            <a:ext cx="1379102" cy="176335"/>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00000"/>
              </a:lnSpc>
              <a:defRPr/>
            </a:pPr>
            <a:endParaRPr lang="de-DE" sz="1200"/>
          </a:p>
        </p:txBody>
      </p:sp>
      <p:grpSp>
        <p:nvGrpSpPr>
          <p:cNvPr id="14" name="Gruppieren 13"/>
          <p:cNvGrpSpPr/>
          <p:nvPr/>
        </p:nvGrpSpPr>
        <p:grpSpPr bwMode="auto">
          <a:xfrm>
            <a:off x="3150807" y="2843925"/>
            <a:ext cx="5129594" cy="830997"/>
            <a:chOff x="1523045" y="2027877"/>
            <a:chExt cx="6839458" cy="1107998"/>
          </a:xfrm>
        </p:grpSpPr>
        <p:sp>
          <p:nvSpPr>
            <p:cNvPr id="15" name="Textfeld 14"/>
            <p:cNvSpPr txBox="1"/>
            <p:nvPr/>
          </p:nvSpPr>
          <p:spPr bwMode="auto">
            <a:xfrm>
              <a:off x="4618087" y="2027877"/>
              <a:ext cx="3744416" cy="1107998"/>
            </a:xfrm>
            <a:prstGeom prst="rect">
              <a:avLst/>
            </a:prstGeom>
            <a:solidFill>
              <a:schemeClr val="bg1"/>
            </a:solidFill>
            <a:ln w="28575">
              <a:solidFill>
                <a:schemeClr val="accent3"/>
              </a:solidFill>
            </a:ln>
          </p:spPr>
          <p:txBody>
            <a:bodyPr wrap="square" rtlCol="0" anchor="ctr">
              <a:spAutoFit/>
            </a:bodyPr>
            <a:lstStyle/>
            <a:p>
              <a:pPr algn="l">
                <a:lnSpc>
                  <a:spcPct val="100000"/>
                </a:lnSpc>
                <a:defRPr/>
              </a:pPr>
              <a:r>
                <a:rPr lang="de-DE" sz="1200">
                  <a:latin typeface="Arial"/>
                </a:rPr>
                <a:t>Initiative zur Vorbeugung von falscher Ernährung, Bewegungsmangel, Übergewicht und damit zusammen-hängenden Krankheiten</a:t>
              </a:r>
              <a:endParaRPr sz="1200">
                <a:latin typeface="Arial"/>
              </a:endParaRPr>
            </a:p>
          </p:txBody>
        </p:sp>
        <p:cxnSp>
          <p:nvCxnSpPr>
            <p:cNvPr id="16" name="Gerader Verbinder 15"/>
            <p:cNvCxnSpPr>
              <a:cxnSpLocks/>
              <a:stCxn id="15" idx="1"/>
            </p:cNvCxnSpPr>
            <p:nvPr/>
          </p:nvCxnSpPr>
          <p:spPr bwMode="auto">
            <a:xfrm flipH="1" flipV="1">
              <a:off x="1523045" y="2409078"/>
              <a:ext cx="3095042" cy="172799"/>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grpSp>
      <p:pic>
        <p:nvPicPr>
          <p:cNvPr id="25" name="Grafik 24"/>
          <p:cNvPicPr>
            <a:picLocks noChangeAspect="1"/>
          </p:cNvPicPr>
          <p:nvPr/>
        </p:nvPicPr>
        <p:blipFill>
          <a:blip r:embed="rId4"/>
          <a:stretch/>
        </p:blipFill>
        <p:spPr bwMode="auto">
          <a:xfrm>
            <a:off x="147566" y="4516438"/>
            <a:ext cx="503584" cy="503584"/>
          </a:xfrm>
          <a:prstGeom prst="rect">
            <a:avLst/>
          </a:prstGeom>
        </p:spPr>
      </p:pic>
      <p:sp>
        <p:nvSpPr>
          <p:cNvPr id="17" name="Textfeld 16"/>
          <p:cNvSpPr txBox="1"/>
          <p:nvPr/>
        </p:nvSpPr>
        <p:spPr bwMode="auto">
          <a:xfrm>
            <a:off x="5436096" y="1671638"/>
            <a:ext cx="3096344" cy="861774"/>
          </a:xfrm>
          <a:prstGeom prst="rect">
            <a:avLst/>
          </a:prstGeom>
          <a:noFill/>
        </p:spPr>
        <p:txBody>
          <a:bodyPr wrap="square" lIns="0" tIns="0" rIns="0" bIns="0" rtlCol="0">
            <a:spAutoFit/>
          </a:bodyPr>
          <a:lstStyle/>
          <a:p>
            <a:pPr>
              <a:lnSpc>
                <a:spcPct val="100000"/>
              </a:lnSpc>
              <a:defRPr/>
            </a:pPr>
            <a:r>
              <a:rPr lang="de-DE" sz="1400" b="1">
                <a:latin typeface="Arial"/>
              </a:rPr>
              <a:t>Eine Person liest das Profil </a:t>
            </a:r>
            <a:endParaRPr/>
          </a:p>
          <a:p>
            <a:pPr>
              <a:lnSpc>
                <a:spcPct val="100000"/>
              </a:lnSpc>
              <a:defRPr/>
            </a:pPr>
            <a:r>
              <a:rPr lang="de-DE" sz="1400" b="1">
                <a:latin typeface="Arial"/>
              </a:rPr>
              <a:t>und den Tweet vor. </a:t>
            </a:r>
            <a:endParaRPr/>
          </a:p>
          <a:p>
            <a:pPr>
              <a:lnSpc>
                <a:spcPct val="100000"/>
              </a:lnSpc>
              <a:defRPr/>
            </a:pPr>
            <a:endParaRPr lang="de-DE" sz="1400" b="1">
              <a:latin typeface="Arial"/>
            </a:endParaRPr>
          </a:p>
          <a:p>
            <a:pPr>
              <a:lnSpc>
                <a:spcPct val="100000"/>
              </a:lnSpc>
              <a:defRPr/>
            </a:pPr>
            <a:r>
              <a:rPr lang="de-DE" sz="1400" b="1">
                <a:latin typeface="Arial"/>
              </a:rPr>
              <a:t>Welche Begriffe kennt ihr nicht?</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Oval 13"/>
          <p:cNvSpPr/>
          <p:nvPr/>
        </p:nvSpPr>
        <p:spPr bwMode="auto">
          <a:xfrm rot="10800000" flipV="1">
            <a:off x="7888985" y="726127"/>
            <a:ext cx="801495" cy="801495"/>
          </a:xfrm>
          <a:prstGeom prst="ellipse">
            <a:avLst/>
          </a:prstGeom>
          <a:ln w="28575">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WOLLEN</a:t>
            </a:r>
            <a:endParaRPr lang="de-DE" sz="1200" b="0" i="0" u="none" strike="noStrike" cap="none">
              <a:ln w="76200">
                <a:solidFill>
                  <a:schemeClr val="tx1"/>
                </a:solidFill>
              </a:ln>
              <a:solidFill>
                <a:srgbClr val="000000"/>
              </a:solidFill>
              <a:latin typeface="Arial"/>
              <a:ea typeface="ヒラギノ角ゴ Pro W3"/>
            </a:endParaRPr>
          </a:p>
        </p:txBody>
      </p:sp>
      <p:sp>
        <p:nvSpPr>
          <p:cNvPr id="2" name="Titel 1"/>
          <p:cNvSpPr>
            <a:spLocks noGrp="1"/>
          </p:cNvSpPr>
          <p:nvPr>
            <p:ph type="title"/>
          </p:nvPr>
        </p:nvSpPr>
        <p:spPr bwMode="auto"/>
        <p:txBody>
          <a:bodyPr/>
          <a:lstStyle/>
          <a:p>
            <a:pPr>
              <a:defRPr/>
            </a:pPr>
            <a:r>
              <a:rPr lang="de-DE"/>
              <a:t>Wie erkenne ich </a:t>
            </a:r>
            <a:br>
              <a:rPr lang="de-DE"/>
            </a:br>
            <a:r>
              <a:rPr lang="de-DE"/>
              <a:t>vertrauenswürdige Quellen? </a:t>
            </a:r>
            <a:endParaRPr/>
          </a:p>
        </p:txBody>
      </p:sp>
      <p:sp>
        <p:nvSpPr>
          <p:cNvPr id="3" name="Oval 6"/>
          <p:cNvSpPr/>
          <p:nvPr/>
        </p:nvSpPr>
        <p:spPr bwMode="auto">
          <a:xfrm rot="10800000" flipV="1">
            <a:off x="7087490" y="726127"/>
            <a:ext cx="801495" cy="801495"/>
          </a:xfrm>
          <a:prstGeom prst="ellipse">
            <a:avLst/>
          </a:prstGeom>
          <a:ln w="28575">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100000"/>
              </a:lnSpc>
              <a:spcBef>
                <a:spcPts val="0"/>
              </a:spcBef>
              <a:spcAft>
                <a:spcPts val="0"/>
              </a:spcAft>
              <a:buClr>
                <a:srgbClr val="4A5E74"/>
              </a:buClr>
              <a:buSzTx/>
              <a:buFont typeface="Wingdings"/>
              <a:buNone/>
              <a:defRPr/>
            </a:pPr>
            <a:r>
              <a:rPr lang="de-DE" sz="1200" b="1">
                <a:latin typeface="Arial"/>
                <a:cs typeface="Arial"/>
              </a:rPr>
              <a:t>KÖNNEN</a:t>
            </a:r>
            <a:endParaRPr lang="de-DE" sz="1200" b="0" i="0" u="none" strike="noStrike" cap="none">
              <a:ln w="76200">
                <a:solidFill>
                  <a:schemeClr val="tx1"/>
                </a:solidFill>
              </a:ln>
              <a:solidFill>
                <a:srgbClr val="000000"/>
              </a:solidFill>
              <a:latin typeface="Arial"/>
              <a:ea typeface="ヒラギノ角ゴ Pro W3"/>
            </a:endParaRPr>
          </a:p>
        </p:txBody>
      </p:sp>
      <p:pic>
        <p:nvPicPr>
          <p:cNvPr id="5" name="Grafik 4"/>
          <p:cNvPicPr>
            <a:picLocks noChangeAspect="1"/>
          </p:cNvPicPr>
          <p:nvPr/>
        </p:nvPicPr>
        <p:blipFill>
          <a:blip r:embed="rId3"/>
          <a:stretch/>
        </p:blipFill>
        <p:spPr bwMode="auto">
          <a:xfrm>
            <a:off x="61315" y="1671638"/>
            <a:ext cx="2969999" cy="2563744"/>
          </a:xfrm>
          <a:prstGeom prst="rect">
            <a:avLst/>
          </a:prstGeom>
        </p:spPr>
      </p:pic>
      <p:pic>
        <p:nvPicPr>
          <p:cNvPr id="6" name="Grafik 5"/>
          <p:cNvPicPr>
            <a:picLocks noChangeAspect="1"/>
          </p:cNvPicPr>
          <p:nvPr/>
        </p:nvPicPr>
        <p:blipFill>
          <a:blip r:embed="rId4"/>
          <a:stretch/>
        </p:blipFill>
        <p:spPr bwMode="auto">
          <a:xfrm>
            <a:off x="3078940" y="1671639"/>
            <a:ext cx="2969997" cy="2563743"/>
          </a:xfrm>
          <a:prstGeom prst="rect">
            <a:avLst/>
          </a:prstGeom>
        </p:spPr>
      </p:pic>
      <p:pic>
        <p:nvPicPr>
          <p:cNvPr id="7" name="Grafik 6"/>
          <p:cNvPicPr>
            <a:picLocks noChangeAspect="1"/>
          </p:cNvPicPr>
          <p:nvPr/>
        </p:nvPicPr>
        <p:blipFill>
          <a:blip r:embed="rId5"/>
          <a:stretch/>
        </p:blipFill>
        <p:spPr bwMode="auto">
          <a:xfrm>
            <a:off x="6096567" y="1671638"/>
            <a:ext cx="2969997" cy="2563745"/>
          </a:xfrm>
          <a:prstGeom prst="rect">
            <a:avLst/>
          </a:prstGeom>
        </p:spPr>
      </p:pic>
      <p:pic>
        <p:nvPicPr>
          <p:cNvPr id="9" name="Grafik 8"/>
          <p:cNvPicPr>
            <a:picLocks noChangeAspect="1"/>
          </p:cNvPicPr>
          <p:nvPr/>
        </p:nvPicPr>
        <p:blipFill>
          <a:blip r:embed="rId6"/>
          <a:stretch/>
        </p:blipFill>
        <p:spPr bwMode="auto">
          <a:xfrm>
            <a:off x="147566" y="4516438"/>
            <a:ext cx="503584" cy="503584"/>
          </a:xfrm>
          <a:prstGeom prst="rect">
            <a:avLst/>
          </a:prstGeom>
        </p:spPr>
      </p:pic>
    </p:spTree>
  </p:cSld>
  <p:clrMapOvr>
    <a:masterClrMapping/>
  </p:clrMapOvr>
</p:sld>
</file>

<file path=ppt/theme/theme1.xml><?xml version="1.0" encoding="utf-8"?>
<a:theme xmlns:a="http://schemas.openxmlformats.org/drawingml/2006/main" name="Deutsche Telekom Stiftung">
  <a:themeElements>
    <a:clrScheme name="Benutzerdefiniert 19">
      <a:dk1>
        <a:srgbClr val="000000"/>
      </a:dk1>
      <a:lt1>
        <a:srgbClr val="FFFFFF"/>
      </a:lt1>
      <a:dk2>
        <a:srgbClr val="E20074"/>
      </a:dk2>
      <a:lt2>
        <a:srgbClr val="CCCCCC"/>
      </a:lt2>
      <a:accent1>
        <a:srgbClr val="3D5773"/>
      </a:accent1>
      <a:accent2>
        <a:srgbClr val="E5BB23"/>
      </a:accent2>
      <a:accent3>
        <a:srgbClr val="9BC8E1"/>
      </a:accent3>
      <a:accent4>
        <a:srgbClr val="B7C82B"/>
      </a:accent4>
      <a:accent5>
        <a:srgbClr val="717171"/>
      </a:accent5>
      <a:accent6>
        <a:srgbClr val="E20074"/>
      </a:accent6>
      <a:hlink>
        <a:srgbClr val="000000"/>
      </a:hlink>
      <a:folHlink>
        <a:srgbClr val="000000"/>
      </a:folHlink>
    </a:clrScheme>
    <a:fontScheme name="Benutzerdefiniert 133">
      <a:majorFont>
        <a:latin typeface="Arial"/>
        <a:ea typeface="ヒラギノ角ゴ Pro W3"/>
        <a:cs typeface="Arial"/>
      </a:majorFont>
      <a:minorFont>
        <a:latin typeface="Arial"/>
        <a:ea typeface="ヒラギノ角ゴ Pro W3"/>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chemeClr val="bg1"/>
        </a:solidFill>
        <a:ln w="6350" cap="flat" cmpd="sng" algn="ctr">
          <a:solidFill>
            <a:schemeClr val="tx1"/>
          </a:solidFill>
          <a:prstDash val="solid"/>
          <a:round/>
          <a:headEnd type="none" w="med" len="med"/>
          <a:tailEnd type="none" w="med" len="med"/>
        </a:ln>
      </a:spPr>
      <a:bodyPr/>
      <a:lstStyle/>
    </a:spDef>
    <a:lnDef>
      <a:spPr bwMode="auto">
        <a:xfrm>
          <a:off x="0" y="0"/>
          <a:ext cx="1" cy="1"/>
        </a:xfrm>
        <a:prstGeom prst="rect">
          <a:avLst/>
        </a:prstGeom>
        <a:solidFill>
          <a:schemeClr val="bg1"/>
        </a:solidFill>
        <a:ln w="6350" cap="flat" cmpd="sng" algn="ctr">
          <a:solidFill>
            <a:schemeClr val="tx1"/>
          </a:solidFill>
          <a:prstDash val="solid"/>
          <a:round/>
          <a:headEnd type="none" w="med" len="med"/>
          <a:tailEnd type="none" w="med" len="med"/>
        </a:ln>
      </a:spPr>
      <a:bodyPr/>
      <a:lstStyle/>
    </a:lnDef>
    <a:txDef>
      <a:spPr bwMode="auto">
        <a:prstGeom prst="rect">
          <a:avLst/>
        </a:prstGeom>
        <a:solidFill>
          <a:schemeClr val="accent2"/>
        </a:solidFill>
      </a:spPr>
      <a:bodyPr/>
      <a:lstStyle/>
    </a:txDef>
  </a:objectDefaults>
  <a:extraClrSchemeLst>
    <a:extraClrScheme>
      <a:clrScheme name="DTS 1">
        <a:dk1>
          <a:srgbClr val="000000"/>
        </a:dk1>
        <a:lt1>
          <a:srgbClr val="FFFFFF"/>
        </a:lt1>
        <a:dk2>
          <a:srgbClr val="E20074"/>
        </a:dk2>
        <a:lt2>
          <a:srgbClr val="CCCCCC"/>
        </a:lt2>
        <a:accent1>
          <a:srgbClr val="4A5E74"/>
        </a:accent1>
        <a:accent2>
          <a:srgbClr val="EBB30C"/>
        </a:accent2>
        <a:accent3>
          <a:srgbClr val="FFFFFF"/>
        </a:accent3>
        <a:accent4>
          <a:srgbClr val="000000"/>
        </a:accent4>
        <a:accent5>
          <a:srgbClr val="B1B6BC"/>
        </a:accent5>
        <a:accent6>
          <a:srgbClr val="D5A20A"/>
        </a:accent6>
        <a:hlink>
          <a:srgbClr val="A62B1F"/>
        </a:hlink>
        <a:folHlink>
          <a:srgbClr val="D2C2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Benutzerdefiniert 19">
      <a:dk1>
        <a:srgbClr val="000000"/>
      </a:dk1>
      <a:lt1>
        <a:srgbClr val="FFFFFF"/>
      </a:lt1>
      <a:dk2>
        <a:srgbClr val="E20074"/>
      </a:dk2>
      <a:lt2>
        <a:srgbClr val="CCCCCC"/>
      </a:lt2>
      <a:accent1>
        <a:srgbClr val="3D5773"/>
      </a:accent1>
      <a:accent2>
        <a:srgbClr val="E5BB23"/>
      </a:accent2>
      <a:accent3>
        <a:srgbClr val="9BC8E1"/>
      </a:accent3>
      <a:accent4>
        <a:srgbClr val="B7C82B"/>
      </a:accent4>
      <a:accent5>
        <a:srgbClr val="717171"/>
      </a:accent5>
      <a:accent6>
        <a:srgbClr val="E20074"/>
      </a:accent6>
      <a:hlink>
        <a:srgbClr val="000000"/>
      </a:hlink>
      <a:folHlink>
        <a:srgbClr val="00000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3617</Words>
  <Application>Microsoft Office PowerPoint</Application>
  <DocSecurity>0</DocSecurity>
  <PresentationFormat>Bildschirmpräsentation (16:9)</PresentationFormat>
  <Paragraphs>335</Paragraphs>
  <Slides>18</Slides>
  <Notes>18</Notes>
  <HiddenSlides>5</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18</vt:i4>
      </vt:variant>
    </vt:vector>
  </HeadingPairs>
  <TitlesOfParts>
    <vt:vector size="24" baseType="lpstr">
      <vt:lpstr>Arial</vt:lpstr>
      <vt:lpstr>Calibri</vt:lpstr>
      <vt:lpstr>Tele-GroteskFet</vt:lpstr>
      <vt:lpstr>Tele-GroteskNor</vt:lpstr>
      <vt:lpstr>Wingdings</vt:lpstr>
      <vt:lpstr>Deutsche Telekom Stiftung</vt:lpstr>
      <vt:lpstr>PowerPoint-Präsentation</vt:lpstr>
      <vt:lpstr>Spiel: „Glaubst du mir?“</vt:lpstr>
      <vt:lpstr>Merkmale vertrauenswürdiger Quellen</vt:lpstr>
      <vt:lpstr>PowerPoint-Präsentation</vt:lpstr>
      <vt:lpstr>Wie erkenne ich  vertrauenswürdige Quellen? </vt:lpstr>
      <vt:lpstr>Wie erkenne ich  vertrauenswürdige Quellen? </vt:lpstr>
      <vt:lpstr>Wie erkenne ich  vertrauenswürdige Quellen? </vt:lpstr>
      <vt:lpstr>Wie erkenne ich  vertrauenswürdige Quellen? </vt:lpstr>
      <vt:lpstr>Wie erkenne ich  vertrauenswürdige Quellen? </vt:lpstr>
      <vt:lpstr>Welche Quelle ist vertrauenswürdig?</vt:lpstr>
      <vt:lpstr>PowerPoint-Präsentation</vt:lpstr>
      <vt:lpstr>PowerPoint-Präsentation</vt:lpstr>
      <vt:lpstr>PowerPoint-Präsentation</vt:lpstr>
      <vt:lpstr>PowerPoint-Präsentation</vt:lpstr>
      <vt:lpstr>PowerPoint-Präsentation</vt:lpstr>
      <vt:lpstr>PowerPoint-Präsentation</vt:lpstr>
      <vt:lpstr>Methode:  Finger stillhalten</vt:lpstr>
      <vt:lpstr>Hausaufgabe</vt:lpstr>
    </vt:vector>
  </TitlesOfParts>
  <Manager/>
  <Company>Deutsche Telekom Stiftung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Qapito! - Quellen kritisch beurteilen</dc:title>
  <dc:subject/>
  <dc:creator>Deutsche Telekom Stiftung;Marten, Philipp</dc:creator>
  <cp:keywords/>
  <dc:description/>
  <cp:lastModifiedBy>Mina Ghomi</cp:lastModifiedBy>
  <cp:revision>182</cp:revision>
  <dcterms:created xsi:type="dcterms:W3CDTF">2022-01-11T14:53:02Z</dcterms:created>
  <dcterms:modified xsi:type="dcterms:W3CDTF">2023-07-25T14:30:20Z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ilenameSize">
    <vt:i4>7</vt:i4>
  </property>
  <property fmtid="{D5CDD505-2E9C-101B-9397-08002B2CF9AE}" pid="3" name="FileName">
    <vt:lpwstr>&lt;&lt;filename&gt;&gt;</vt:lpwstr>
  </property>
</Properties>
</file>