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9144000" cy="5143500"/>
  <p:defaultTextStyle>
    <a:defPPr>
      <a:defRPr lang="de-DE"/>
    </a:defPPr>
    <a:lvl1pPr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1pPr>
    <a:lvl2pPr marL="4572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2pPr>
    <a:lvl3pPr marL="9144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3pPr>
    <a:lvl4pPr marL="13716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4pPr>
    <a:lvl5pPr marL="18288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5pPr>
    <a:lvl6pPr marL="2286000" algn="l" defTabSz="457200">
      <a:defRPr sz="2400">
        <a:solidFill>
          <a:schemeClr val="tx1"/>
        </a:solidFill>
        <a:latin typeface="Tele-GroteskNor"/>
        <a:ea typeface="ヒラギノ角ゴ Pro W3"/>
        <a:cs typeface="ヒラギノ角ゴ Pro W3"/>
      </a:defRPr>
    </a:lvl6pPr>
    <a:lvl7pPr marL="2743200" algn="l" defTabSz="457200">
      <a:defRPr sz="2400">
        <a:solidFill>
          <a:schemeClr val="tx1"/>
        </a:solidFill>
        <a:latin typeface="Tele-GroteskNor"/>
        <a:ea typeface="ヒラギノ角ゴ Pro W3"/>
        <a:cs typeface="ヒラギノ角ゴ Pro W3"/>
      </a:defRPr>
    </a:lvl7pPr>
    <a:lvl8pPr marL="3200400" algn="l" defTabSz="457200">
      <a:defRPr sz="2400">
        <a:solidFill>
          <a:schemeClr val="tx1"/>
        </a:solidFill>
        <a:latin typeface="Tele-GroteskNor"/>
        <a:ea typeface="ヒラギノ角ゴ Pro W3"/>
        <a:cs typeface="ヒラギノ角ゴ Pro W3"/>
      </a:defRPr>
    </a:lvl8pPr>
    <a:lvl9pPr marL="3657600" algn="l" defTabSz="457200">
      <a:defRPr sz="2400">
        <a:solidFill>
          <a:schemeClr val="tx1"/>
        </a:solidFill>
        <a:latin typeface="Tele-GroteskNor"/>
        <a:ea typeface="ヒラギノ角ゴ Pro W3"/>
        <a:cs typeface="ヒラギノ角ゴ Pro W3"/>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DFD65AB-BDBD-990E-E245-3438ED07BBF1}">
  <a:tblStyle styleId="{3DFD65AB-BDBD-990E-E245-3438ED07BBF1}" styleName="Mittlere Formatvorlage 2 - Akzent 6">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fill>
          <a:solidFill>
            <a:schemeClr val="accent6">
              <a:tint val="40000"/>
            </a:schemeClr>
          </a:solidFill>
        </a:fill>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a:solidFill>
                <a:schemeClr val="lt1"/>
              </a:solidFill>
            </a:ln>
          </a:top>
        </a:tcBdr>
        <a:fill>
          <a:solidFill>
            <a:schemeClr val="accent6"/>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6"/>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3" d="100"/>
          <a:sy n="123" d="100"/>
        </p:scale>
        <p:origin x="210"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bwMode="auto">
        <a:xfrm>
          <a:off x="0" y="0"/>
          <a:ext cx="0" cy="0"/>
          <a:chOff x="0" y="0"/>
          <a:chExt cx="0" cy="0"/>
        </a:xfrm>
      </p:grpSpPr>
      <p:sp>
        <p:nvSpPr>
          <p:cNvPr id="76802" name="Rectangle 2"/>
          <p:cNvSpPr>
            <a:spLocks noGrp="1" noChangeArrowheads="1"/>
          </p:cNvSpPr>
          <p:nvPr>
            <p:ph type="hdr" sz="quarter"/>
          </p:nvPr>
        </p:nvSpPr>
        <p:spPr bwMode="auto">
          <a:xfrm>
            <a:off x="877888" y="153730"/>
            <a:ext cx="1710405" cy="184666"/>
          </a:xfrm>
          <a:prstGeom prst="rect">
            <a:avLst/>
          </a:prstGeom>
          <a:noFill/>
          <a:ln>
            <a:noFill/>
          </a:ln>
          <a:effectLst/>
        </p:spPr>
        <p:txBody>
          <a:bodyPr vert="horz" wrap="none" lIns="0" tIns="0" rIns="0" bIns="0" numCol="1" anchor="ctr" anchorCtr="0" compatLnSpc="1">
            <a:prstTxWarp prst="textNoShape">
              <a:avLst/>
            </a:prstTxWarp>
            <a:spAutoFit/>
          </a:bodyPr>
          <a:lstStyle>
            <a:lvl1pPr algn="l" defTabSz="927100">
              <a:lnSpc>
                <a:spcPct val="100000"/>
              </a:lnSpc>
              <a:spcBef>
                <a:spcPts val="0"/>
              </a:spcBef>
              <a:buClrTx/>
              <a:buFontTx/>
              <a:buNone/>
              <a:defRPr sz="1200">
                <a:latin typeface="+mn-lt"/>
                <a:cs typeface="+mn-cs"/>
              </a:defRPr>
            </a:lvl1pPr>
          </a:lstStyle>
          <a:p>
            <a:pPr>
              <a:defRPr/>
            </a:pPr>
            <a:r>
              <a:rPr lang="de-DE"/>
              <a:t>Verfasser · weitere Angaben</a:t>
            </a:r>
            <a:endParaRPr/>
          </a:p>
        </p:txBody>
      </p:sp>
      <p:sp>
        <p:nvSpPr>
          <p:cNvPr id="76803" name="Rectangle 3"/>
          <p:cNvSpPr>
            <a:spLocks noGrp="1" noChangeArrowheads="1"/>
          </p:cNvSpPr>
          <p:nvPr>
            <p:ph type="dt" idx="1"/>
          </p:nvPr>
        </p:nvSpPr>
        <p:spPr bwMode="auto">
          <a:xfrm>
            <a:off x="3887784" y="153730"/>
            <a:ext cx="1970091" cy="184666"/>
          </a:xfrm>
          <a:prstGeom prst="rect">
            <a:avLst/>
          </a:prstGeom>
          <a:noFill/>
          <a:ln>
            <a:noFill/>
          </a:ln>
          <a:effectLst/>
        </p:spPr>
        <p:txBody>
          <a:bodyPr vert="horz" wrap="none" lIns="0" tIns="0" rIns="0" bIns="0" numCol="1" anchor="ctr" anchorCtr="0" compatLnSpc="1">
            <a:prstTxWarp prst="textNoShape">
              <a:avLst/>
            </a:prstTxWarp>
            <a:spAutoFit/>
          </a:bodyPr>
          <a:lstStyle>
            <a:lvl1pPr algn="r" defTabSz="927100">
              <a:lnSpc>
                <a:spcPct val="100000"/>
              </a:lnSpc>
              <a:spcBef>
                <a:spcPts val="0"/>
              </a:spcBef>
              <a:buClrTx/>
              <a:buFontTx/>
              <a:buNone/>
              <a:defRPr sz="1200">
                <a:latin typeface="+mn-lt"/>
                <a:cs typeface="+mn-cs"/>
              </a:defRPr>
            </a:lvl1pPr>
          </a:lstStyle>
          <a:p>
            <a:pPr>
              <a:defRPr/>
            </a:pPr>
            <a:r>
              <a:rPr lang="de-DE"/>
              <a:t>Thema der Präsentation · Datum</a:t>
            </a:r>
            <a:endParaRPr/>
          </a:p>
        </p:txBody>
      </p:sp>
      <p:sp>
        <p:nvSpPr>
          <p:cNvPr id="76804" name="Rectangle 4"/>
          <p:cNvSpPr>
            <a:spLocks noGrp="1" noRot="1" noChangeAspect="1" noChangeArrowheads="1" noTextEdit="1"/>
          </p:cNvSpPr>
          <p:nvPr>
            <p:ph type="sldImg" idx="2"/>
          </p:nvPr>
        </p:nvSpPr>
        <p:spPr bwMode="auto">
          <a:xfrm>
            <a:off x="92075" y="744538"/>
            <a:ext cx="6615113" cy="3722687"/>
          </a:xfrm>
          <a:prstGeom prst="rect">
            <a:avLst/>
          </a:prstGeom>
          <a:noFill/>
          <a:ln w="9525">
            <a:solidFill>
              <a:srgbClr val="000000"/>
            </a:solidFill>
            <a:miter lim="800000"/>
            <a:headEnd/>
            <a:tailEnd/>
          </a:ln>
          <a:effectLst/>
        </p:spPr>
      </p:sp>
      <p:sp>
        <p:nvSpPr>
          <p:cNvPr id="76805" name="Rectangle 5"/>
          <p:cNvSpPr>
            <a:spLocks noGrp="1" noChangeArrowheads="1"/>
          </p:cNvSpPr>
          <p:nvPr>
            <p:ph type="body" sz="quarter" idx="3"/>
          </p:nvPr>
        </p:nvSpPr>
        <p:spPr bwMode="gray">
          <a:xfrm>
            <a:off x="590549" y="4819650"/>
            <a:ext cx="5761038" cy="4608513"/>
          </a:xfrm>
          <a:prstGeom prst="rect">
            <a:avLst/>
          </a:prstGeom>
          <a:noFill/>
          <a:ln>
            <a:noFill/>
          </a:ln>
          <a:effectLst/>
        </p:spPr>
        <p:txBody>
          <a:bodyPr vert="horz" wrap="square" lIns="0" tIns="18000" rIns="0" bIns="0" numCol="1" anchor="t" anchorCtr="0" compatLnSpc="1">
            <a:prstTxWarp prst="textNoShape">
              <a:avLst/>
            </a:prstTxWarp>
          </a:bodyPr>
          <a:lstStyle/>
          <a:p>
            <a:pPr lvl="0">
              <a:defRPr/>
            </a:pPr>
            <a:r>
              <a:rPr lang="de-DE"/>
              <a:t>Klicken Sie, um die Formate des Vorlagentextes zu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6806" name="Rectangle 6"/>
          <p:cNvSpPr>
            <a:spLocks noGrp="1" noChangeArrowheads="1"/>
          </p:cNvSpPr>
          <p:nvPr>
            <p:ph type="ftr" sz="quarter" idx="4"/>
          </p:nvPr>
        </p:nvSpPr>
        <p:spPr bwMode="auto">
          <a:xfrm>
            <a:off x="0" y="9743559"/>
            <a:ext cx="65" cy="184666"/>
          </a:xfrm>
          <a:prstGeom prst="rect">
            <a:avLst/>
          </a:prstGeom>
          <a:noFill/>
          <a:ln>
            <a:noFill/>
          </a:ln>
          <a:effectLst/>
        </p:spPr>
        <p:txBody>
          <a:bodyPr vert="horz" wrap="none" lIns="0" tIns="0" rIns="0" bIns="0" numCol="1" anchor="b" anchorCtr="0" compatLnSpc="1">
            <a:prstTxWarp prst="textNoShape">
              <a:avLst/>
            </a:prstTxWarp>
            <a:spAutoFit/>
          </a:bodyPr>
          <a:lstStyle>
            <a:lvl1pPr algn="l" defTabSz="927100">
              <a:lnSpc>
                <a:spcPct val="100000"/>
              </a:lnSpc>
              <a:spcBef>
                <a:spcPts val="0"/>
              </a:spcBef>
              <a:buClrTx/>
              <a:buFontTx/>
              <a:buNone/>
              <a:defRPr sz="1200">
                <a:latin typeface="+mn-lt"/>
                <a:cs typeface="+mn-cs"/>
              </a:defRPr>
            </a:lvl1pPr>
          </a:lstStyle>
          <a:p>
            <a:pPr>
              <a:defRPr/>
            </a:pPr>
            <a:endParaRPr lang="de-DE"/>
          </a:p>
        </p:txBody>
      </p:sp>
      <p:sp>
        <p:nvSpPr>
          <p:cNvPr id="76807" name="Rectangle 7"/>
          <p:cNvSpPr>
            <a:spLocks noGrp="1" noChangeArrowheads="1"/>
          </p:cNvSpPr>
          <p:nvPr>
            <p:ph type="sldNum" sz="quarter" idx="5"/>
          </p:nvPr>
        </p:nvSpPr>
        <p:spPr bwMode="auto">
          <a:xfrm>
            <a:off x="6523561" y="9743559"/>
            <a:ext cx="274114" cy="184666"/>
          </a:xfrm>
          <a:prstGeom prst="rect">
            <a:avLst/>
          </a:prstGeom>
          <a:noFill/>
          <a:ln>
            <a:noFill/>
          </a:ln>
          <a:effectLst/>
        </p:spPr>
        <p:txBody>
          <a:bodyPr vert="horz" wrap="none" lIns="0" tIns="0" rIns="0" bIns="0" numCol="1" anchor="b" anchorCtr="0" compatLnSpc="1">
            <a:prstTxWarp prst="textNoShape">
              <a:avLst/>
            </a:prstTxWarp>
            <a:spAutoFit/>
          </a:bodyPr>
          <a:lstStyle>
            <a:lvl1pPr algn="r" defTabSz="927100">
              <a:lnSpc>
                <a:spcPct val="100000"/>
              </a:lnSpc>
              <a:spcBef>
                <a:spcPts val="0"/>
              </a:spcBef>
              <a:buClrTx/>
              <a:buFontTx/>
              <a:buNone/>
              <a:defRPr sz="1200">
                <a:latin typeface="+mn-lt"/>
                <a:cs typeface="+mn-cs"/>
              </a:defRPr>
            </a:lvl1pPr>
          </a:lstStyle>
          <a:p>
            <a:pPr>
              <a:defRPr/>
            </a:pPr>
            <a:fld id="{52E70ED1-B8FA-6F4B-8236-F09C2F242E82}" type="slidenum">
              <a:rPr lang="de-DE"/>
              <a:t>‹Nr.›</a:t>
            </a:fld>
            <a:endParaRPr lang="de-DE"/>
          </a:p>
        </p:txBody>
      </p:sp>
    </p:spTree>
  </p:cSld>
  <p:clrMap bg1="lt1" tx1="dk1" bg2="lt2" tx2="dk2" accent1="accent1" accent2="accent2" accent3="accent3" accent4="accent4" accent5="accent5" accent6="accent6" hlink="hlink" folHlink="folHlink"/>
  <p:hf ftr="0"/>
  <p:notesStyle>
    <a:lvl1pPr marL="266700" indent="-266700"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ヒラギノ角ゴ Pro W3"/>
      </a:defRPr>
    </a:lvl1pPr>
    <a:lvl2pPr marL="539750" indent="-27146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2pPr>
    <a:lvl3pPr marL="8064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3pPr>
    <a:lvl4pPr marL="10731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4pPr>
    <a:lvl5pPr marL="13398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5pPr>
    <a:lvl6pPr marL="2286000" algn="l" defTabSz="457200">
      <a:defRPr sz="1200">
        <a:solidFill>
          <a:schemeClr val="tx1"/>
        </a:solidFill>
        <a:latin typeface="+mn-lt"/>
        <a:ea typeface="+mn-ea"/>
        <a:cs typeface="+mn-cs"/>
      </a:defRPr>
    </a:lvl6pPr>
    <a:lvl7pPr marL="2743200" algn="l" defTabSz="457200">
      <a:defRPr sz="1200">
        <a:solidFill>
          <a:schemeClr val="tx1"/>
        </a:solidFill>
        <a:latin typeface="+mn-lt"/>
        <a:ea typeface="+mn-ea"/>
        <a:cs typeface="+mn-cs"/>
      </a:defRPr>
    </a:lvl7pPr>
    <a:lvl8pPr marL="3200400" algn="l" defTabSz="457200">
      <a:defRPr sz="1200">
        <a:solidFill>
          <a:schemeClr val="tx1"/>
        </a:solidFill>
        <a:latin typeface="+mn-lt"/>
        <a:ea typeface="+mn-ea"/>
        <a:cs typeface="+mn-cs"/>
      </a:defRPr>
    </a:lvl8pPr>
    <a:lvl9pPr marL="3657600" algn="l" defTabSz="4572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bit.ly/was-ist-ein-deepfake"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saferinternet.at/faq/informationskompetenz/was-ist-ein-deepfake"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tiktok.com/@dieterbohlen/video/6987057466185960710"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a:t>Heute begeben wir uns in die vierte und abschließende Doppelstunde zum Thema „Wie erkenne ich Fake News &amp; Falschinformationen im Internet“. </a:t>
            </a:r>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de-DE" sz="1200">
                <a:latin typeface="Arial"/>
                <a:ea typeface="ヒラギノ角ゴ Pro W3"/>
                <a:cs typeface="Arial"/>
              </a:rPr>
              <a:t>Fazit: Während im ersten Video der Fake mit Hilfe der Checkliste noch recht einfach zu erkennen ist, stellt es bei den anderen beiden eine größere Herausforderung dar. Daher müssen wir einen weiteren Schritt gehen, um die Echtheit der Videos zu überprüfen. </a:t>
            </a:r>
            <a:endParaRPr sz="1200">
              <a:latin typeface="Arial"/>
              <a:cs typeface="Arial"/>
            </a:endParaRPr>
          </a:p>
          <a:p>
            <a:pPr>
              <a:defRPr/>
            </a:pP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de-DE" sz="1200">
                <a:solidFill>
                  <a:schemeClr val="tx1"/>
                </a:solidFill>
                <a:latin typeface="Arial"/>
                <a:ea typeface="ヒラギノ角ゴ Pro W3"/>
                <a:cs typeface="Arial"/>
              </a:rPr>
              <a:t>Ich schlage deshalb einen Strategiewechsel vor: „Erinnert euch an unsere letzte Stunde: Wie seid ihr vorgegangen, um den Insta-Post mit dem Vogeltod aufzudecken?“</a:t>
            </a:r>
            <a:endParaRPr sz="1200">
              <a:latin typeface="Arial"/>
              <a:cs typeface="Arial"/>
            </a:endParaRPr>
          </a:p>
          <a:p>
            <a:pPr marL="0" marR="0" lvl="0" indent="0" algn="l" defTabSz="914400">
              <a:lnSpc>
                <a:spcPct val="90000"/>
              </a:lnSpc>
              <a:spcBef>
                <a:spcPts val="0"/>
              </a:spcBef>
              <a:spcAft>
                <a:spcPts val="0"/>
              </a:spcAft>
              <a:buClr>
                <a:schemeClr val="tx2"/>
              </a:buClr>
              <a:buSzTx/>
              <a:buFont typeface="Wingdings"/>
              <a:buNone/>
              <a:tabLst>
                <a:tab pos="266699" algn="l"/>
                <a:tab pos="542925" algn="l"/>
                <a:tab pos="809624" algn="l"/>
                <a:tab pos="1076324" algn="l"/>
                <a:tab pos="1343025" algn="l"/>
              </a:tabLst>
              <a:defRPr/>
            </a:pPr>
            <a:endParaRPr sz="1200">
              <a:solidFill>
                <a:schemeClr val="tx1"/>
              </a:solidFill>
              <a:latin typeface="Arial"/>
              <a:cs typeface="Arial"/>
            </a:endParaRPr>
          </a:p>
          <a:p>
            <a:pPr marL="289559">
              <a:defRPr/>
            </a:pPr>
            <a:r>
              <a:rPr>
                <a:cs typeface="Arial"/>
              </a:rPr>
              <a:t>Gemeinsame Sammlung des Lösungswegs  </a:t>
            </a:r>
            <a:endParaRPr/>
          </a:p>
          <a:p>
            <a:pPr marL="289559">
              <a:defRPr/>
            </a:pPr>
            <a:r>
              <a:rPr i="1">
                <a:cs typeface="Arial"/>
              </a:rPr>
              <a:t>Mögl. Suchbegriffe Video 2: tom cruise zaubertrick ODER tom cruise tiktok </a:t>
            </a:r>
            <a:r>
              <a:rPr lang="de-DE" sz="1000" b="0" i="1" u="none" strike="noStrike" cap="none" spc="0">
                <a:solidFill>
                  <a:schemeClr val="tx1"/>
                </a:solidFill>
                <a:latin typeface="+mn-lt"/>
                <a:ea typeface="ヒラギノ角ゴ Pro W3"/>
                <a:cs typeface="Arial"/>
              </a:rPr>
              <a:t>(falls Jugendliche die Plattform erkannt haben)</a:t>
            </a:r>
            <a:endParaRPr/>
          </a:p>
          <a:p>
            <a:pPr marL="289559">
              <a:defRPr/>
            </a:pPr>
            <a:r>
              <a:rPr i="1">
                <a:cs typeface="Arial"/>
              </a:rPr>
              <a:t>Mögl. Suchbegriffe Video 3: dieter bohlen keks ODER dieter bohlen tiktok (falls Jugendliche die Plattform erkannt haben)</a:t>
            </a:r>
            <a:endParaRPr/>
          </a:p>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i="1">
                <a:ea typeface="Arial"/>
                <a:cs typeface="Arial"/>
              </a:rPr>
              <a:t>Mögliche Regel: Verwendung der Suchbegriffe „Name der Protagonistin“ + „Deep Fake“.</a:t>
            </a:r>
            <a:endParaRPr sz="1200">
              <a:solidFill>
                <a:schemeClr val="tx1"/>
              </a:solidFill>
              <a:latin typeface="Arial"/>
              <a:cs typeface="Arial"/>
            </a:endParaRPr>
          </a:p>
          <a:p>
            <a:pPr>
              <a:defRPr/>
            </a:pPr>
            <a:endParaRPr sz="1200">
              <a:latin typeface="Arial"/>
              <a:cs typeface="Arial"/>
            </a:endParaRPr>
          </a:p>
          <a:p>
            <a:pPr>
              <a:defRPr/>
            </a:pP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11</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22859" indent="0">
              <a:buClr>
                <a:schemeClr val="tx2"/>
              </a:buClr>
              <a:buFont typeface="Wingdings"/>
              <a:buNone/>
              <a:defRPr/>
            </a:pPr>
            <a:r>
              <a:rPr lang="de-DE" sz="1200">
                <a:latin typeface="Arial"/>
                <a:cs typeface="Arial"/>
              </a:rPr>
              <a:t>Genau diese Strategie sollt ihr jetzt auch auf die Deep Fake-Videos anwenden. </a:t>
            </a:r>
            <a:endParaRPr sz="1200">
              <a:latin typeface="Arial"/>
              <a:cs typeface="Arial"/>
            </a:endParaRPr>
          </a:p>
          <a:p>
            <a:pPr marL="22859" indent="0">
              <a:buClr>
                <a:schemeClr val="tx2"/>
              </a:buClr>
              <a:buFont typeface="Wingdings"/>
              <a:buNone/>
              <a:defRPr/>
            </a:pPr>
            <a:endParaRPr>
              <a:cs typeface="Arial"/>
            </a:endParaRPr>
          </a:p>
          <a:p>
            <a:pPr marL="22859" indent="0">
              <a:buClr>
                <a:schemeClr val="tx2"/>
              </a:buClr>
              <a:buFont typeface="Wingdings"/>
              <a:buNone/>
              <a:defRPr/>
            </a:pPr>
            <a:r>
              <a:rPr>
                <a:cs typeface="Arial"/>
              </a:rPr>
              <a:t>Aufteilung der Klasse in zwei Gruppen: Jeweils Recherche zu einem der gezeigten beiden Videos </a:t>
            </a:r>
            <a:endParaRPr/>
          </a:p>
          <a:p>
            <a:pPr marL="0" indent="0">
              <a:buClr>
                <a:schemeClr val="tx2"/>
              </a:buClr>
              <a:buFont typeface="Wingdings"/>
              <a:buNone/>
              <a:defRPr/>
            </a:pPr>
            <a:r>
              <a:rPr>
                <a:cs typeface="Arial"/>
              </a:rPr>
              <a:t>Abschließend: Austausch über die Rechercheergebnisse &amp; Ergebnissicherung</a:t>
            </a:r>
            <a:endParaRPr lang="de-DE"/>
          </a:p>
          <a:p>
            <a:pPr marL="0" indent="0">
              <a:buClr>
                <a:schemeClr val="tx2"/>
              </a:buClr>
              <a:buFont typeface="Wingdings"/>
              <a:buNone/>
              <a:defRPr/>
            </a:pPr>
            <a:endParaRPr lang="de-DE"/>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12</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indent="0">
              <a:buClr>
                <a:schemeClr val="tx2"/>
              </a:buClr>
              <a:buFont typeface="Wingdings"/>
              <a:buNone/>
              <a:defRPr/>
            </a:pPr>
            <a:r>
              <a:rPr lang="de-DE" sz="1200" b="0" i="0" u="sng" strike="noStrike" cap="none" spc="0">
                <a:solidFill>
                  <a:schemeClr val="tx1"/>
                </a:solidFill>
                <a:latin typeface="Arial"/>
                <a:ea typeface="ヒラギノ角ゴ Pro W3"/>
                <a:cs typeface="Arial"/>
              </a:rPr>
              <a:t>Unser Fazit:</a:t>
            </a:r>
            <a:r>
              <a:rPr lang="de-DE" sz="1200" b="0" i="0" u="none" strike="noStrike" cap="none" spc="0">
                <a:solidFill>
                  <a:schemeClr val="tx1"/>
                </a:solidFill>
                <a:latin typeface="Arial"/>
                <a:ea typeface="ヒラギノ角ゴ Pro W3"/>
                <a:cs typeface="Arial"/>
              </a:rPr>
              <a:t> Tatsächlich ist das dritte Video gar kein Fake. Dementsprechend funktioniert die Checkliste nicht in allen Fällen und muss um den Punkt der „Überprüfung bei vertrauenswürdigen Webseiten“ ergänzt werden. </a:t>
            </a:r>
            <a:endParaRPr/>
          </a:p>
          <a:p>
            <a:pPr marL="0" indent="0">
              <a:buClr>
                <a:schemeClr val="tx2"/>
              </a:buClr>
              <a:buFont typeface="Wingdings"/>
              <a:buNone/>
              <a:defRPr/>
            </a:pPr>
            <a:endParaRPr sz="1200">
              <a:latin typeface="Arial"/>
              <a:cs typeface="Arial"/>
            </a:endParaRPr>
          </a:p>
          <a:p>
            <a:pPr marL="0" indent="0">
              <a:buClr>
                <a:schemeClr val="tx2"/>
              </a:buClr>
              <a:buFont typeface="Wingdings"/>
              <a:buNone/>
              <a:defRPr/>
            </a:pPr>
            <a:r>
              <a:rPr lang="de-DE" sz="1200" b="0" i="0" u="none" strike="noStrike" cap="none" spc="0">
                <a:solidFill>
                  <a:schemeClr val="tx1"/>
                </a:solidFill>
                <a:latin typeface="Arial"/>
                <a:ea typeface="ヒラギノ角ゴ Pro W3"/>
                <a:cs typeface="Arial"/>
              </a:rPr>
              <a:t>Auch bei (vermeintlichen) Deep Fakes bietet die Überprüfung von Tatsachenbehauptungen einen guten Weg, um sich einen Eindruck über den wahrscheinlichen Wahrheitsgehalt einer Behauptung oder Aussage zu bilden. Da Deep Fakes technisch immer besser werden, können wir uns nicht darauf verlassen, Fehler im Bild mit bloßen Auge zu erkennen. Stattdessen sollten diese Videos kritisch reflektiert werden: Wie plausibel ist es, dass dieses Video echt sein kann? Wo wird das Video verbreitet – und von wem? Haben bereits andere vertrauenswürdige Quellen über das Video berichtet? </a:t>
            </a:r>
            <a:endParaRPr sz="1200">
              <a:latin typeface="Arial"/>
              <a:cs typeface="Arial"/>
            </a:endParaRPr>
          </a:p>
          <a:p>
            <a:pPr marL="0" indent="0">
              <a:buClr>
                <a:schemeClr val="tx2"/>
              </a:buClr>
              <a:buFont typeface="Wingdings"/>
              <a:buNone/>
              <a:defRPr/>
            </a:pPr>
            <a:endParaRPr sz="1200">
              <a:latin typeface="Arial"/>
              <a:cs typeface="Arial"/>
            </a:endParaRPr>
          </a:p>
          <a:p>
            <a:pPr>
              <a:defRPr/>
            </a:pPr>
            <a:endParaRPr/>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Wenn wir nun noch einen Schritt weiterdenken, sollten wir auch mögliche Gefahren in den Blick nehmen. </a:t>
            </a:r>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ea typeface="Arial"/>
                <a:cs typeface="Arial"/>
              </a:rPr>
              <a:t> </a:t>
            </a:r>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ea typeface="Arial"/>
                <a:cs typeface="Arial"/>
              </a:rPr>
              <a:t>Inwiefern stellen technisch manipulierte Videos und Deep Fakes eine Gefahr für unsere Gesellschaft dar?</a:t>
            </a:r>
            <a:br>
              <a:rPr lang="de-DE" sz="1200" b="0" i="0" u="none" strike="noStrike" cap="none" spc="0">
                <a:ln>
                  <a:noFill/>
                </a:ln>
                <a:solidFill>
                  <a:prstClr val="black"/>
                </a:solidFill>
                <a:latin typeface="Arial"/>
                <a:ea typeface="Arial"/>
                <a:cs typeface="Arial"/>
              </a:rPr>
            </a:br>
            <a:br>
              <a:rPr lang="de-DE" sz="1200" b="0" i="0" u="none" strike="noStrike" cap="none" spc="0">
                <a:ln>
                  <a:noFill/>
                </a:ln>
                <a:solidFill>
                  <a:prstClr val="black"/>
                </a:solidFill>
                <a:latin typeface="Arial"/>
                <a:ea typeface="Arial"/>
                <a:cs typeface="Arial"/>
              </a:rPr>
            </a:br>
            <a:r>
              <a:rPr lang="de-DE" sz="1200" b="0" i="1" u="none" strike="noStrike" cap="none" spc="0">
                <a:ln>
                  <a:noFill/>
                </a:ln>
                <a:solidFill>
                  <a:prstClr val="black"/>
                </a:solidFill>
                <a:latin typeface="Arial"/>
                <a:ea typeface="Arial"/>
                <a:cs typeface="Arial"/>
              </a:rPr>
              <a:t>Jugendliche diskutieren </a:t>
            </a:r>
            <a:br>
              <a:rPr lang="de-DE" sz="1200" b="0" i="1" u="none" strike="noStrike" cap="none" spc="0">
                <a:ln>
                  <a:noFill/>
                </a:ln>
                <a:solidFill>
                  <a:prstClr val="black"/>
                </a:solidFill>
                <a:latin typeface="Arial"/>
                <a:ea typeface="Arial"/>
                <a:cs typeface="Arial"/>
              </a:rPr>
            </a:br>
            <a:br>
              <a:rPr lang="de-DE" sz="1200" b="0" i="1" u="none" strike="noStrike" cap="none" spc="0">
                <a:ln>
                  <a:noFill/>
                </a:ln>
                <a:solidFill>
                  <a:prstClr val="black"/>
                </a:solidFill>
                <a:latin typeface="Arial"/>
                <a:ea typeface="Arial"/>
                <a:cs typeface="Arial"/>
              </a:rPr>
            </a:br>
            <a:r>
              <a:rPr lang="de-DE" sz="1200" b="0" i="1" u="none" strike="noStrike" cap="none" spc="0">
                <a:ln>
                  <a:noFill/>
                </a:ln>
                <a:solidFill>
                  <a:prstClr val="black"/>
                </a:solidFill>
                <a:latin typeface="Arial"/>
                <a:ea typeface="Arial"/>
                <a:cs typeface="Arial"/>
              </a:rPr>
              <a:t>Erläutern: </a:t>
            </a:r>
            <a:r>
              <a:rPr lang="de-DE" sz="1200" b="0" i="0" u="none" strike="noStrike" cap="none" spc="0">
                <a:ln>
                  <a:noFill/>
                </a:ln>
                <a:solidFill>
                  <a:prstClr val="black"/>
                </a:solidFill>
                <a:latin typeface="Arial"/>
                <a:ea typeface="ヒラギノ角ゴ Pro W3"/>
                <a:cs typeface="Arial"/>
              </a:rPr>
              <a:t>In Zukunft könnten mit solchen sogenannten Deep Fakes Politiker oder Wirtschaftsbossen Worte in den Mund gelegt werden, die diese gar nicht gesagt haben. Es gibt bereits Beispiele von Obama oder Putin, die schwieriger zu erkennen sind. Dadurch könnten weltweite Krisen oder sogar Kriege ausgelöst werden. In anderen Beispielen könnte Elon Musk den Kauf einer Firma ankündigen, deren Börsenwert daraufhin durch die Decke geht. Auch das hätte Auswirkungen auf unsere Wirtschaft. </a:t>
            </a:r>
            <a:endParaRPr sz="1200" b="0" i="1"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Deshalb wird von einigen Internetpionieren schon KI-basierte Software entwickelt, die solche Deep Fakes enttarnen soll. Außerdem sollen die großen Plattformbetreiber Hinweise bei Deep Fake-Videos einblenden müssen. Bislang gibt es hierfür jedoch noch kein Gesetz. </a:t>
            </a:r>
            <a:br>
              <a:rPr lang="de-DE" sz="1200" b="0" i="0" u="none" strike="noStrike" cap="none" spc="0">
                <a:ln>
                  <a:noFill/>
                </a:ln>
                <a:solidFill>
                  <a:prstClr val="black"/>
                </a:solidFill>
                <a:latin typeface="Arial"/>
                <a:ea typeface="Arial"/>
                <a:cs typeface="Arial"/>
              </a:rPr>
            </a:br>
            <a:br>
              <a:rPr lang="de-DE" sz="1200" b="0" i="0" u="none" strike="noStrike" cap="none" spc="0">
                <a:ln>
                  <a:noFill/>
                </a:ln>
                <a:solidFill>
                  <a:prstClr val="black"/>
                </a:solidFill>
                <a:latin typeface="Arial"/>
                <a:ea typeface="Arial"/>
                <a:cs typeface="Arial"/>
              </a:rPr>
            </a:br>
            <a:r>
              <a:rPr lang="de-DE" sz="1200" b="0" i="0" u="none" strike="noStrike" cap="none" spc="0">
                <a:ln>
                  <a:noFill/>
                </a:ln>
                <a:solidFill>
                  <a:prstClr val="black"/>
                </a:solidFill>
                <a:latin typeface="Arial"/>
                <a:ea typeface="Arial"/>
                <a:cs typeface="Arial"/>
              </a:rPr>
              <a:t>Wir sehen also: auch Videos können mittlerweile täuschend echt gefälscht werden und somit auch Fake News verbreiten. </a:t>
            </a:r>
            <a:endParaRPr>
              <a:latin typeface="Arial"/>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Mögliche Argumente der Jugendlichen:</a:t>
            </a:r>
            <a:endParaRPr sz="1200" b="0" i="0" u="none" strike="noStrike" cap="none" spc="0">
              <a:ln>
                <a:noFill/>
              </a:ln>
              <a:solidFill>
                <a:prstClr val="black"/>
              </a:solidFill>
              <a:latin typeface="Arial"/>
              <a:cs typeface="Arial"/>
            </a:endParaRPr>
          </a:p>
          <a:p>
            <a:pPr marL="266700" indent="-266700">
              <a:defRPr/>
            </a:pPr>
            <a:r>
              <a:rPr lang="de-DE" sz="1200">
                <a:latin typeface="Arial"/>
                <a:cs typeface="Arial"/>
              </a:rPr>
              <a:t>Da Deep Fakes sehr realistisch aussehen können, können sie leicht in sozialen Medien und anderen Online-Plattformen verbreitet werden, um eine große Anzahl von Menschen zu beeinflussen. </a:t>
            </a:r>
            <a:endParaRPr/>
          </a:p>
          <a:p>
            <a:pPr marL="266700" indent="-266700">
              <a:defRPr/>
            </a:pPr>
            <a:r>
              <a:rPr lang="de-DE" sz="1200">
                <a:latin typeface="Arial"/>
                <a:cs typeface="Arial"/>
              </a:rPr>
              <a:t>Wenn Deep Fakes gezielt verwendet werden, können sie Vertrauen in Medien und Institutionen untergraben und das Risiko von Konflikten und Spannungen erhöhen. </a:t>
            </a:r>
            <a:endParaRPr/>
          </a:p>
          <a:p>
            <a:pPr marL="266700" indent="-266700">
              <a:defRPr/>
            </a:pPr>
            <a:r>
              <a:rPr lang="de-DE" sz="1200">
                <a:latin typeface="Arial"/>
                <a:cs typeface="Arial"/>
              </a:rPr>
              <a:t>Visuelle Falschinformationen verfangen mehr bei den Menschen, da sie vor allem ihren eigenen Augen vertrauen. </a:t>
            </a:r>
            <a:endParaRPr/>
          </a:p>
          <a:p>
            <a:pPr marL="266700" indent="-266700">
              <a:defRPr/>
            </a:pPr>
            <a:r>
              <a:rPr lang="de-DE" sz="1200">
                <a:latin typeface="Arial"/>
                <a:cs typeface="Arial"/>
              </a:rPr>
              <a:t>Richtigstellungen erreichen zudem nicht so viele Menschen, wie die Falschinformationen.</a:t>
            </a:r>
            <a:endParaRPr/>
          </a:p>
          <a:p>
            <a:pPr marL="266700" indent="-266700">
              <a:defRPr/>
            </a:pPr>
            <a:endParaRPr>
              <a:latin typeface="Arial"/>
              <a:cs typeface="Arial"/>
            </a:endParaRPr>
          </a:p>
          <a:p>
            <a:pPr marL="0" marR="0" lvl="0" indent="0" algn="l" defTabSz="914400">
              <a:lnSpc>
                <a:spcPct val="100000"/>
              </a:lnSpc>
              <a:spcBef>
                <a:spcPts val="0"/>
              </a:spcBef>
              <a:spcAft>
                <a:spcPts val="0"/>
              </a:spcAft>
              <a:buClrTx/>
              <a:buSzTx/>
              <a:buFontTx/>
              <a:buNone/>
              <a:defRPr/>
            </a:pPr>
            <a:endParaRPr sz="1200">
              <a:latin typeface="Arial"/>
              <a:cs typeface="Arial"/>
            </a:endParaRPr>
          </a:p>
          <a:p>
            <a:pPr>
              <a:defRPr/>
            </a:pP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14</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b="0" i="0" u="none" strike="noStrike" cap="none" spc="0">
                <a:ln>
                  <a:noFill/>
                </a:ln>
                <a:solidFill>
                  <a:prstClr val="black"/>
                </a:solidFill>
                <a:latin typeface="Arial"/>
                <a:ea typeface="Arial"/>
                <a:cs typeface="Arial"/>
              </a:rPr>
              <a:t>Wenn wir nun noch einen Schritt weiterdenken, sollten wir auch daran denken, unser neu gewonnenes Wissen mit anderen zu teilen.</a:t>
            </a:r>
            <a:endParaRPr/>
          </a:p>
          <a:p>
            <a:pPr marL="0" indent="0">
              <a:buNone/>
              <a:defRPr/>
            </a:pPr>
            <a:endParaRPr lang="de-DE" sz="1200" b="0" i="0" u="none" strike="noStrike" cap="none" spc="0">
              <a:ln>
                <a:noFill/>
              </a:ln>
              <a:solidFill>
                <a:prstClr val="black"/>
              </a:solidFill>
              <a:latin typeface="Arial"/>
              <a:cs typeface="Arial"/>
            </a:endParaRPr>
          </a:p>
          <a:p>
            <a:pPr marL="0" indent="0">
              <a:buNone/>
              <a:defRPr/>
            </a:pPr>
            <a:r>
              <a:rPr lang="de-DE" sz="1200" b="1">
                <a:latin typeface="Arial"/>
                <a:cs typeface="Arial"/>
              </a:rPr>
              <a:t>Wie würdet ihr einer Freundin helfen, wenn sie auf ein verdächtiges Video stößt und um eine Überprüfung bittet?</a:t>
            </a:r>
            <a:endParaRPr sz="1200">
              <a:latin typeface="Arial"/>
              <a:cs typeface="Arial"/>
            </a:endParaRPr>
          </a:p>
          <a:p>
            <a:pPr marL="0" indent="0">
              <a:buNone/>
              <a:defRPr/>
            </a:pPr>
            <a:endParaRPr sz="1200" i="1">
              <a:latin typeface="Arial"/>
              <a:cs typeface="Arial"/>
            </a:endParaRPr>
          </a:p>
          <a:p>
            <a:pPr marL="0" indent="0">
              <a:buNone/>
              <a:defRPr/>
            </a:pPr>
            <a:r>
              <a:rPr lang="de-DE" sz="1200" i="1">
                <a:latin typeface="Arial"/>
                <a:cs typeface="Arial"/>
              </a:rPr>
              <a:t>Jugendliche diskutieren</a:t>
            </a:r>
            <a:endParaRPr sz="1200" i="1">
              <a:latin typeface="Arial"/>
              <a:cs typeface="Arial"/>
            </a:endParaRPr>
          </a:p>
          <a:p>
            <a:pPr marL="0" indent="0">
              <a:buNone/>
              <a:defRPr/>
            </a:pPr>
            <a:endParaRPr sz="1200" i="1">
              <a:latin typeface="Arial"/>
              <a:cs typeface="Arial"/>
            </a:endParaRPr>
          </a:p>
          <a:p>
            <a:pPr marL="0" indent="0">
              <a:buNone/>
              <a:defRPr/>
            </a:pPr>
            <a:r>
              <a:rPr lang="de-DE" sz="1200" i="1">
                <a:latin typeface="Arial"/>
                <a:cs typeface="Arial"/>
              </a:rPr>
              <a:t>Erläutern: </a:t>
            </a:r>
            <a:r>
              <a:rPr lang="de-DE" sz="1200" i="0">
                <a:latin typeface="Arial"/>
                <a:cs typeface="Arial"/>
              </a:rPr>
              <a:t>Wenn eine Freundin auf ein verdächtiges Video stößt, sollte ihr geraten werden, dass sie dem Inhalt nicht direkt vertraut. Wenn ein Video oder dessen Aussage einem kurios vorkommt, sollte dieses überprüft werden. Die Strategien der Quellenbewertung (Überprüfung der Merkmale Können und Wollen) und des Aussagenabgleichs bieten gute Ansätze, um Hintergründe des Videos zu erfahren. Faktencheck-Portale können ebenfalls hinzugezogen werden. Idealerweise nennen SuS weitere Strategien wie Recherche mittels der W-Fragen, etc.</a:t>
            </a:r>
            <a:endParaRPr sz="1200" i="0">
              <a:latin typeface="Arial"/>
              <a:cs typeface="Arial"/>
            </a:endParaRPr>
          </a:p>
          <a:p>
            <a:pPr marL="0" indent="0">
              <a:buNone/>
              <a:defRPr/>
            </a:pPr>
            <a:endParaRPr sz="1200" i="0">
              <a:latin typeface="Arial"/>
              <a:cs typeface="Arial"/>
            </a:endParaRPr>
          </a:p>
          <a:p>
            <a:pPr marL="0" indent="0">
              <a:buNone/>
              <a:defRPr/>
            </a:pPr>
            <a:r>
              <a:rPr lang="de-DE" sz="1200" b="0" i="0">
                <a:latin typeface="Arial"/>
                <a:cs typeface="Arial"/>
              </a:rPr>
              <a:t>An das Plenum: </a:t>
            </a:r>
            <a:r>
              <a:rPr lang="de-DE" sz="1200" b="1" i="0">
                <a:latin typeface="Arial"/>
                <a:cs typeface="Arial"/>
              </a:rPr>
              <a:t>Welche Regeln könnten für das Posten von Texten, Bildern oder Videos im Klassenchat vereinbart werden?</a:t>
            </a:r>
            <a:endParaRPr sz="1200" b="1" i="0">
              <a:latin typeface="Arial"/>
              <a:cs typeface="Arial"/>
            </a:endParaRPr>
          </a:p>
          <a:p>
            <a:pPr marL="0" indent="0">
              <a:buClr>
                <a:schemeClr val="tx2"/>
              </a:buClr>
              <a:buFont typeface="Wingdings"/>
              <a:buNone/>
              <a:defRPr/>
            </a:pPr>
            <a:endParaRPr sz="1200">
              <a:latin typeface="Arial"/>
              <a:cs typeface="Arial"/>
            </a:endParaRPr>
          </a:p>
          <a:p>
            <a:pPr marL="0" indent="0">
              <a:buClr>
                <a:schemeClr val="tx2"/>
              </a:buClr>
              <a:buFont typeface="Wingdings"/>
              <a:buNone/>
              <a:defRPr/>
            </a:pPr>
            <a:r>
              <a:rPr lang="de-DE" sz="1200">
                <a:latin typeface="Arial"/>
                <a:cs typeface="Arial"/>
              </a:rPr>
              <a:t>SuS tragen Regeln zusammen</a:t>
            </a: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15</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indent="0">
              <a:buNone/>
              <a:defRPr/>
            </a:pPr>
            <a:r>
              <a:rPr lang="de-DE" sz="1200"/>
              <a:t>In der vergangenen Stunde habe ich euch eine Hausaufgabe mitgegeben: Ihr solltet eine Falschinformation von Mimikama oder Correctiv auswählen und überlegen, mit welcher Absicht diese verbreitet wurde. </a:t>
            </a:r>
            <a:endParaRPr/>
          </a:p>
          <a:p>
            <a:pPr marL="0" indent="0">
              <a:buNone/>
              <a:defRPr/>
            </a:pPr>
            <a:endParaRPr lang="de-DE" sz="1200"/>
          </a:p>
          <a:p>
            <a:pPr marL="0" indent="0">
              <a:buNone/>
              <a:defRPr/>
            </a:pPr>
            <a:r>
              <a:rPr lang="de-DE" sz="1200"/>
              <a:t>Welche Beispiele habt ihr gefunden? </a:t>
            </a:r>
            <a:endParaRPr/>
          </a:p>
          <a:p>
            <a:pPr marL="0" indent="0">
              <a:buNone/>
              <a:defRPr/>
            </a:pPr>
            <a:endParaRPr lang="de-DE" sz="1200"/>
          </a:p>
          <a:p>
            <a:pPr marL="266700" indent="-266700">
              <a:defRPr/>
            </a:pPr>
            <a:r>
              <a:rPr lang="de-DE" sz="1800" i="1">
                <a:solidFill>
                  <a:schemeClr val="tx1"/>
                </a:solidFill>
                <a:latin typeface="+mn-lt"/>
                <a:ea typeface="ヒラギノ角ゴ Pro W3"/>
                <a:cs typeface="ヒラギノ角ゴ Pro W3"/>
              </a:rPr>
              <a:t>Es sollen exemplarisch 3-4 Beispiele vorgestellt werden.</a:t>
            </a:r>
            <a:endParaRPr sz="1200" i="1"/>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Zum Einstieg in möchte ich euch ein Video präsentieren:</a:t>
            </a:r>
            <a:br>
              <a:rPr lang="de-DE" sz="1200" b="0" i="0" u="none" strike="noStrike" cap="none" spc="0">
                <a:ln>
                  <a:noFill/>
                </a:ln>
                <a:solidFill>
                  <a:prstClr val="black"/>
                </a:solidFill>
                <a:latin typeface="Calibri"/>
                <a:ea typeface="Arial"/>
                <a:cs typeface="Arial"/>
              </a:rPr>
            </a:b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Video auf YouTube zeigen: </a:t>
            </a:r>
            <a:r>
              <a:rPr lang="de-DE" sz="1200" b="0" i="0" u="none" strike="noStrike" cap="none" spc="0">
                <a:ln>
                  <a:noFill/>
                </a:ln>
                <a:solidFill>
                  <a:prstClr val="black"/>
                </a:solidFill>
                <a:latin typeface="Calibri"/>
                <a:cs typeface="Arial"/>
              </a:rPr>
              <a:t>https://youtu.be/dLAjWtlTpnY?t=4</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ea typeface="Arial"/>
                <a:cs typeface="Arial"/>
              </a:rPr>
              <a:t>Was haben wir hier gerade gesehen? </a:t>
            </a:r>
            <a:r>
              <a:rPr lang="de-DE" sz="1200" b="0" i="1" u="none" strike="noStrike" cap="none" spc="0">
                <a:ln>
                  <a:noFill/>
                </a:ln>
                <a:solidFill>
                  <a:prstClr val="black"/>
                </a:solidFill>
                <a:latin typeface="Calibri"/>
                <a:ea typeface="Arial"/>
                <a:cs typeface="Arial"/>
              </a:rPr>
              <a:t> Wortmeldungen der Jugendlichen sammeln</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In diesem Video hat ein Stromanbieter Werbung mit Angela Merkel gemacht. Allerdings hat die Ex-Kanzlerin keinen neuen Job in ihrer Rente angenommen. Stattdessen wurde dieses Video mit Hilfe der so genannten Deep Fake Technologie erstellt. </a:t>
            </a:r>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*KLICK*</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Solche Videos können auch mit verschiedenen Apps erstellt werden, die ihr sicherlich schon kennt: ReFace, FaceSwap, Snapchat und andere kopieren dein Gesicht bspw. in eine Filmsequenz oder auf den Kopf deines Freundes. </a:t>
            </a:r>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3</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ea typeface="Arial"/>
                <a:cs typeface="Arial"/>
              </a:rPr>
              <a:t>Doch was genau sind Deep Fakes eigentlich? </a:t>
            </a:r>
            <a:endParaRPr sz="1200">
              <a:latin typeface="Arial"/>
              <a:cs typeface="Arial"/>
            </a:endParaRPr>
          </a:p>
          <a:p>
            <a:pPr marL="0" marR="0" lvl="0" indent="0" algn="l" defTabSz="914400">
              <a:lnSpc>
                <a:spcPct val="100000"/>
              </a:lnSpc>
              <a:spcBef>
                <a:spcPts val="0"/>
              </a:spcBef>
              <a:spcAft>
                <a:spcPts val="0"/>
              </a:spcAft>
              <a:buClrTx/>
              <a:buSzTx/>
              <a:buFontTx/>
              <a:buNone/>
              <a:defRPr/>
            </a:pPr>
            <a:endParaRPr sz="1200" b="1"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Um Antworten auf diese Fragen zu erhalten, lesen wir individuell einen kurzen Text von Safer Internet.at: </a:t>
            </a:r>
            <a:r>
              <a:rPr lang="de-DE" sz="1200" b="0" i="0" u="sng" strike="noStrike" cap="none" spc="0">
                <a:ln>
                  <a:noFill/>
                </a:ln>
                <a:latin typeface="Arial"/>
                <a:ea typeface="Arial"/>
                <a:cs typeface="Arial"/>
                <a:hlinkClick r:id="rId3" tooltip="https://bit.ly/was-ist-ein-deepfake"/>
              </a:rPr>
              <a:t>https://bit.ly/was-ist-ein-deepfake</a:t>
            </a:r>
            <a:r>
              <a:rPr lang="de-DE" sz="1200" b="0" i="0" u="none" strike="noStrike" cap="none" spc="0">
                <a:ln>
                  <a:noFill/>
                </a:ln>
                <a:solidFill>
                  <a:prstClr val="black"/>
                </a:solidFill>
                <a:latin typeface="Arial"/>
                <a:ea typeface="Arial"/>
                <a:cs typeface="Arial"/>
              </a:rPr>
              <a:t> bzw. </a:t>
            </a:r>
            <a:r>
              <a:rPr lang="de-DE" sz="1200" b="0" i="0" u="sng" strike="noStrike" cap="none" spc="0">
                <a:ln>
                  <a:noFill/>
                </a:ln>
                <a:latin typeface="Arial"/>
                <a:ea typeface="Arial"/>
                <a:cs typeface="Arial"/>
                <a:hlinkClick r:id="rId4" tooltip="https://www.saferinternet.at/faq/informationskompetenz/was-ist-ein-deepfake"/>
              </a:rPr>
              <a:t>https://www.saferinternet.at/faq/informationskompetenz/was-ist-ein-deepfake</a:t>
            </a:r>
            <a:r>
              <a:rPr lang="de-DE" sz="1200" b="0" i="0" u="none" strike="noStrike" cap="none" spc="0">
                <a:ln>
                  <a:noFill/>
                </a:ln>
                <a:solidFill>
                  <a:prstClr val="black"/>
                </a:solidFill>
                <a:latin typeface="Arial"/>
                <a:ea typeface="Arial"/>
                <a:cs typeface="Arial"/>
              </a:rPr>
              <a:t> </a:t>
            </a:r>
            <a:endParaRPr/>
          </a:p>
          <a:p>
            <a:pPr marL="0" marR="0" lvl="0" indent="0" algn="l" defTabSz="914400">
              <a:lnSpc>
                <a:spcPct val="100000"/>
              </a:lnSpc>
              <a:spcBef>
                <a:spcPts val="0"/>
              </a:spcBef>
              <a:spcAft>
                <a:spcPts val="0"/>
              </a:spcAft>
              <a:buClrTx/>
              <a:buSzTx/>
              <a:buFontTx/>
              <a:buNone/>
              <a:defRPr/>
            </a:pPr>
            <a:endParaRPr sz="1200">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Macht euch bitte zu drei Fragen Notizen: </a:t>
            </a:r>
            <a:endParaRPr sz="1200">
              <a:latin typeface="Arial"/>
              <a:cs typeface="Arial"/>
            </a:endParaRPr>
          </a:p>
          <a:p>
            <a:pPr marL="342900" indent="-342900" algn="l">
              <a:buClr>
                <a:schemeClr val="tx2"/>
              </a:buClr>
              <a:buFont typeface="+mj-lt"/>
              <a:buAutoNum type="arabicPeriod"/>
              <a:defRPr/>
            </a:pPr>
            <a:r>
              <a:rPr lang="de-DE" sz="1200">
                <a:latin typeface="Arial"/>
                <a:cs typeface="Arial"/>
              </a:rPr>
              <a:t>Was sind Deep Fakes? </a:t>
            </a:r>
            <a:endParaRPr sz="1200">
              <a:latin typeface="Arial"/>
              <a:cs typeface="Arial"/>
            </a:endParaRPr>
          </a:p>
          <a:p>
            <a:pPr marL="342900" indent="-342900" algn="l">
              <a:buClr>
                <a:schemeClr val="tx2"/>
              </a:buClr>
              <a:buFont typeface="+mj-lt"/>
              <a:buAutoNum type="arabicPeriod"/>
              <a:defRPr/>
            </a:pPr>
            <a:r>
              <a:rPr lang="de-DE" sz="1200">
                <a:latin typeface="Arial"/>
                <a:cs typeface="Arial"/>
              </a:rPr>
              <a:t>In welchen Formaten werden Deep Fakes erstellt?</a:t>
            </a:r>
            <a:endParaRPr sz="1200">
              <a:latin typeface="Arial"/>
              <a:cs typeface="Arial"/>
            </a:endParaRPr>
          </a:p>
          <a:p>
            <a:pPr marL="342900" indent="-342900" algn="l">
              <a:buClr>
                <a:schemeClr val="tx2"/>
              </a:buClr>
              <a:buFont typeface="+mj-lt"/>
              <a:buAutoNum type="arabicPeriod"/>
              <a:defRPr/>
            </a:pPr>
            <a:r>
              <a:rPr lang="de-DE" sz="1200">
                <a:latin typeface="Arial"/>
                <a:cs typeface="Arial"/>
              </a:rPr>
              <a:t>Warum werden Deep Fakes verbreitet? </a:t>
            </a:r>
            <a:endParaRPr sz="1200">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a:defRPr/>
            </a:pP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4</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Fazit: Deep Fake ist eine Technik, mit der durch Künstliche Intelligenz Videos, Audioaufnahmen oder Bilder erstellt werden, die echt wirken. Häufig geschieht dies, um Menschen in die Irre zu führen oder politischen Gegnern zu schaden. Allerdings kann die Technologie auch für gute Zwecke eingesetzt werden, bspw. um Menschen eine Botschaft in einer Fremdsprache sprechen zu lassen oder um in Filmen verstorbene Schauspielerinnen in Filme zu holen oder Schauspieler zu verjüngen. </a:t>
            </a:r>
            <a:endParaRPr sz="1200">
              <a:latin typeface="Arial"/>
              <a:cs typeface="Arial"/>
            </a:endParaRPr>
          </a:p>
          <a:p>
            <a:pPr marL="0" marR="0" lvl="0" indent="0" algn="l" defTabSz="914400">
              <a:lnSpc>
                <a:spcPct val="100000"/>
              </a:lnSpc>
              <a:spcBef>
                <a:spcPts val="0"/>
              </a:spcBef>
              <a:spcAft>
                <a:spcPts val="0"/>
              </a:spcAft>
              <a:buClrTx/>
              <a:buSzTx/>
              <a:buFontTx/>
              <a:buNone/>
              <a:defRPr/>
            </a:pPr>
            <a:endParaRPr sz="1200" b="0" i="1"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1"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ea typeface="Arial"/>
                <a:cs typeface="Arial"/>
              </a:rPr>
              <a:t>Wenn wir uns an das Video mit Angela Merkel zurückerinnern, wurde dort genau diese Technik angewendet: </a:t>
            </a:r>
            <a:r>
              <a:rPr lang="de-DE" sz="1200" b="0" i="0" u="none" strike="noStrike" cap="none" spc="0">
                <a:ln>
                  <a:noFill/>
                </a:ln>
                <a:solidFill>
                  <a:prstClr val="black"/>
                </a:solidFill>
                <a:latin typeface="Arial"/>
                <a:ea typeface="Arial"/>
                <a:cs typeface="Arial"/>
              </a:rPr>
              <a:t>Eine Künstliche Intelligenz analysierte Angela Merkels Gesicht und kopierte dieses auf Grundlage von 10.000 Datenpunkten in das Gesicht einer Schauspielerin. Durch den Wechsel der Gesichter zur eigentlichen Schauspielerin wurde dies in dem Werbeclip offensichtlich. Es gab jedoch eine erste Version, die ausschließlich Merkels Gesicht verwendete, die von den Fernsehsendern, auf denen der Clip gezeigt werden sollte, abgelehnt wurde, weil das Video zu realistisch wirkte und Menschen glauben könnten, dass Angela Merkel Werbung für einen Stromanbieter mache. </a:t>
            </a:r>
            <a:endParaRPr sz="1200">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Ihr seht: Sobald von einer Person genügend Fotos und Videos zur Verfügung stehen, können mit Hilfe von künstlicher Intelligenz Deep Fakes erstellt werden. Deshalb möchten wir uns heute damit beschäftigen, wie diese identifiziert werden können. </a:t>
            </a:r>
            <a:endParaRPr sz="1200" b="0" i="0" u="none" strike="noStrike" cap="none" spc="0">
              <a:ln>
                <a:noFill/>
              </a:ln>
              <a:solidFill>
                <a:prstClr val="black"/>
              </a:solidFill>
              <a:latin typeface="Arial"/>
              <a:cs typeface="Arial"/>
            </a:endParaRPr>
          </a:p>
          <a:p>
            <a:pPr>
              <a:defRPr/>
            </a:pP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5</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de-DE" sz="1200" b="0" i="0" u="none" strike="noStrike" cap="none" spc="0">
                <a:ln>
                  <a:noFill/>
                </a:ln>
                <a:solidFill>
                  <a:prstClr val="black"/>
                </a:solidFill>
                <a:latin typeface="Arial"/>
                <a:ea typeface="Arial"/>
                <a:cs typeface="Arial"/>
              </a:rPr>
              <a:t>Wenn wir uns das Deep Fake-Video von Angela Merkel nochmal genauer anschauen würden, </a:t>
            </a:r>
            <a:r>
              <a:rPr lang="de-DE" sz="1200" b="1" i="0" u="none" strike="noStrike" cap="none" spc="0">
                <a:ln>
                  <a:noFill/>
                </a:ln>
                <a:solidFill>
                  <a:prstClr val="black"/>
                </a:solidFill>
                <a:latin typeface="Arial"/>
                <a:ea typeface="Arial"/>
                <a:cs typeface="Arial"/>
              </a:rPr>
              <a:t>auf welche Merkmale sollten wir achten, um Deep Fakes zu erkennen? </a:t>
            </a:r>
            <a:endParaRPr sz="1200">
              <a:latin typeface="Arial"/>
              <a:cs typeface="Arial"/>
            </a:endParaRPr>
          </a:p>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endParaRPr sz="1200" b="0" i="0" u="none" strike="noStrike" cap="none" spc="0">
              <a:ln>
                <a:noFill/>
              </a:ln>
              <a:solidFill>
                <a:prstClr val="black"/>
              </a:solidFill>
              <a:latin typeface="Arial"/>
              <a:cs typeface="Arial"/>
            </a:endParaRPr>
          </a:p>
          <a:p>
            <a:pPr marL="266700" marR="0" lvl="0" indent="-266700" algn="l" defTabSz="914400">
              <a:lnSpc>
                <a:spcPct val="90000"/>
              </a:lnSpc>
              <a:spcBef>
                <a:spcPts val="0"/>
              </a:spcBef>
              <a:spcAft>
                <a:spcPts val="0"/>
              </a:spcAft>
              <a:buClr>
                <a:schemeClr val="tx2"/>
              </a:buClr>
              <a:buSzTx/>
              <a:tabLst>
                <a:tab pos="266700" algn="l"/>
                <a:tab pos="542925" algn="l"/>
                <a:tab pos="809625" algn="l"/>
                <a:tab pos="1076325" algn="l"/>
                <a:tab pos="1343025" algn="l"/>
              </a:tabLst>
              <a:defRPr/>
            </a:pPr>
            <a:r>
              <a:rPr lang="de-DE" sz="1200" b="0" i="1" u="none" strike="noStrike" cap="none" spc="0">
                <a:ln>
                  <a:noFill/>
                </a:ln>
                <a:solidFill>
                  <a:prstClr val="black"/>
                </a:solidFill>
                <a:latin typeface="Arial"/>
                <a:ea typeface="Arial"/>
                <a:cs typeface="Arial"/>
              </a:rPr>
              <a:t>Ideen mit den Teilnehmenden sammeln, ggfs. an einem Whiteboard o.ä. </a:t>
            </a:r>
            <a:endParaRPr sz="1200">
              <a:latin typeface="Arial"/>
              <a:cs typeface="Arial"/>
            </a:endParaRPr>
          </a:p>
          <a:p>
            <a:pPr marL="266700" marR="0" lvl="0" indent="-266700" algn="l" defTabSz="914400">
              <a:lnSpc>
                <a:spcPct val="90000"/>
              </a:lnSpc>
              <a:spcBef>
                <a:spcPts val="0"/>
              </a:spcBef>
              <a:spcAft>
                <a:spcPts val="0"/>
              </a:spcAft>
              <a:buClr>
                <a:schemeClr val="tx2"/>
              </a:buClr>
              <a:buSzTx/>
              <a:tabLst>
                <a:tab pos="266700" algn="l"/>
                <a:tab pos="542925" algn="l"/>
                <a:tab pos="809625" algn="l"/>
                <a:tab pos="1076325" algn="l"/>
                <a:tab pos="1343025" algn="l"/>
              </a:tabLst>
              <a:defRPr/>
            </a:pPr>
            <a:endParaRPr sz="1200" b="0" i="1" u="none" strike="noStrike" cap="none" spc="0">
              <a:ln>
                <a:noFill/>
              </a:ln>
              <a:solidFill>
                <a:prstClr val="black"/>
              </a:solidFill>
              <a:latin typeface="Arial"/>
              <a:cs typeface="Arial"/>
            </a:endParaRPr>
          </a:p>
          <a:p>
            <a:pPr marL="0" marR="0" lvl="0" indent="0" algn="l" defTabSz="914400">
              <a:lnSpc>
                <a:spcPct val="90000"/>
              </a:lnSpc>
              <a:spcBef>
                <a:spcPts val="0"/>
              </a:spcBef>
              <a:spcAft>
                <a:spcPts val="0"/>
              </a:spcAft>
              <a:buClr>
                <a:schemeClr val="tx2"/>
              </a:buClr>
              <a:buSzTx/>
              <a:buNone/>
              <a:tabLst>
                <a:tab pos="266700" algn="l"/>
                <a:tab pos="542925" algn="l"/>
                <a:tab pos="809625" algn="l"/>
                <a:tab pos="1076325" algn="l"/>
                <a:tab pos="1343025" algn="l"/>
              </a:tabLst>
              <a:defRPr/>
            </a:pPr>
            <a:r>
              <a:rPr lang="de-DE" sz="1200" b="0" i="0" u="none" strike="noStrike" cap="none" spc="0">
                <a:ln>
                  <a:noFill/>
                </a:ln>
                <a:solidFill>
                  <a:prstClr val="black"/>
                </a:solidFill>
                <a:latin typeface="Arial"/>
                <a:cs typeface="Arial"/>
              </a:rPr>
              <a:t>Zur Vorbereitung haben wir uns die Tipps von logo!, der Deutschen Welle und Teach Today angesehen und drei zentrale Kategorien entdeckt. Diese lauten wie folgt</a:t>
            </a:r>
            <a:endParaRPr sz="1200">
              <a:latin typeface="Arial"/>
              <a:cs typeface="Arial"/>
            </a:endParaRPr>
          </a:p>
          <a:p>
            <a:pPr marL="0" marR="0" lvl="0" indent="0" algn="l" defTabSz="914400">
              <a:lnSpc>
                <a:spcPct val="90000"/>
              </a:lnSpc>
              <a:spcBef>
                <a:spcPts val="0"/>
              </a:spcBef>
              <a:spcAft>
                <a:spcPts val="0"/>
              </a:spcAft>
              <a:buClr>
                <a:schemeClr val="tx2"/>
              </a:buClr>
              <a:buSzTx/>
              <a:buNone/>
              <a:tabLst>
                <a:tab pos="266700" algn="l"/>
                <a:tab pos="542925" algn="l"/>
                <a:tab pos="809625" algn="l"/>
                <a:tab pos="1076325" algn="l"/>
                <a:tab pos="1343025" algn="l"/>
              </a:tabLst>
              <a:defRPr/>
            </a:pPr>
            <a:r>
              <a:rPr lang="de-DE" sz="1200" b="0" i="0" u="none" strike="noStrike" cap="none" spc="0">
                <a:ln>
                  <a:noFill/>
                </a:ln>
                <a:solidFill>
                  <a:prstClr val="black"/>
                </a:solidFill>
                <a:latin typeface="Arial"/>
                <a:cs typeface="Arial"/>
              </a:rPr>
              <a:t>*KLICK &amp; KATEGORIEN ERLÄUTERN</a:t>
            </a:r>
            <a:endParaRPr sz="1200">
              <a:latin typeface="Arial"/>
              <a:cs typeface="Arial"/>
            </a:endParaRPr>
          </a:p>
          <a:p>
            <a:pPr marL="0" marR="0" lvl="0" indent="0" algn="l" defTabSz="914400">
              <a:lnSpc>
                <a:spcPct val="90000"/>
              </a:lnSpc>
              <a:spcBef>
                <a:spcPts val="0"/>
              </a:spcBef>
              <a:spcAft>
                <a:spcPts val="0"/>
              </a:spcAft>
              <a:buClr>
                <a:schemeClr val="tx2"/>
              </a:buClr>
              <a:buSzTx/>
              <a:buNone/>
              <a:tabLst>
                <a:tab pos="266700" algn="l"/>
                <a:tab pos="542925" algn="l"/>
                <a:tab pos="809625" algn="l"/>
                <a:tab pos="1076325" algn="l"/>
                <a:tab pos="1343025" algn="l"/>
              </a:tabLst>
              <a:defRPr/>
            </a:pPr>
            <a:endParaRPr sz="1200" b="0" i="0" u="none" strike="noStrike" cap="none" spc="0">
              <a:ln>
                <a:noFill/>
              </a:ln>
              <a:solidFill>
                <a:prstClr val="black"/>
              </a:solidFill>
              <a:latin typeface="Arial"/>
              <a:cs typeface="Arial"/>
            </a:endParaRPr>
          </a:p>
          <a:p>
            <a:pPr marL="0" marR="0" lvl="0" indent="0" algn="l" defTabSz="914400">
              <a:lnSpc>
                <a:spcPct val="90000"/>
              </a:lnSpc>
              <a:spcBef>
                <a:spcPts val="0"/>
              </a:spcBef>
              <a:spcAft>
                <a:spcPts val="0"/>
              </a:spcAft>
              <a:buClr>
                <a:schemeClr val="tx2"/>
              </a:buClr>
              <a:buSzTx/>
              <a:buNone/>
              <a:tabLst>
                <a:tab pos="266700" algn="l"/>
                <a:tab pos="542925" algn="l"/>
                <a:tab pos="809625" algn="l"/>
                <a:tab pos="1076325" algn="l"/>
                <a:tab pos="1343025" algn="l"/>
              </a:tabLst>
              <a:defRPr/>
            </a:pPr>
            <a:r>
              <a:rPr lang="de-DE" sz="1200" b="0" i="0" u="none" strike="noStrike" cap="none" spc="0">
                <a:ln>
                  <a:noFill/>
                </a:ln>
                <a:solidFill>
                  <a:prstClr val="black"/>
                </a:solidFill>
                <a:latin typeface="Arial"/>
                <a:cs typeface="Arial"/>
              </a:rPr>
              <a:t>Mit Hilfe dieser Kategorien werden wir nun drei Videos auswerten. Hierfür werden wir euch in drei Gruppen aufteilen, sodass ihr euch bei jedem Video auf eine andere Kategorie konzentrieren könnt. Zur Orientierung erhaltet ihr ein Arbeitsblatt. </a:t>
            </a:r>
            <a:r>
              <a:rPr lang="de-DE" sz="1200">
                <a:solidFill>
                  <a:schemeClr val="tx1"/>
                </a:solidFill>
                <a:latin typeface="Arial"/>
                <a:ea typeface="ヒラギノ角ゴ Pro W3"/>
                <a:cs typeface="Arial"/>
              </a:rPr>
              <a:t>Nach jedem Video erhaltet ihr eine Minute, um eure Beobachtungen untereinander auszutauschen, danach wird das Ergebnis im Plenum gesammelt. </a:t>
            </a:r>
            <a:endParaRPr sz="1200" b="0" i="0" u="none" strike="noStrike" cap="none" spc="0">
              <a:ln>
                <a:noFill/>
              </a:ln>
              <a:solidFill>
                <a:prstClr val="black"/>
              </a:solidFill>
              <a:latin typeface="Arial"/>
              <a:cs typeface="Arial"/>
            </a:endParaRPr>
          </a:p>
          <a:p>
            <a:pPr marL="0" indent="0">
              <a:buNone/>
              <a:defRPr/>
            </a:pPr>
            <a:r>
              <a:rPr lang="de-DE" sz="1200">
                <a:solidFill>
                  <a:schemeClr val="tx1"/>
                </a:solidFill>
                <a:latin typeface="Arial"/>
                <a:ea typeface="ヒラギノ角ゴ Pro W3"/>
                <a:cs typeface="Arial"/>
              </a:rPr>
              <a:t> </a:t>
            </a:r>
            <a:endParaRPr sz="1200">
              <a:latin typeface="Arial"/>
              <a:cs typeface="Arial"/>
            </a:endParaRPr>
          </a:p>
          <a:p>
            <a:pPr marL="0" indent="0">
              <a:buNone/>
              <a:defRPr/>
            </a:pPr>
            <a:r>
              <a:rPr lang="de-DE" sz="1200">
                <a:latin typeface="Arial"/>
                <a:cs typeface="Arial"/>
              </a:rPr>
              <a:t>Gibt es noch Fragen zu dem Arbeitsblatt? Falls nicht legen wir nun los.</a:t>
            </a: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6</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a:latin typeface="Arial"/>
                <a:cs typeface="Arial"/>
              </a:rPr>
              <a:t>https://www.youtube.com/watch?v=AjN3S2Ic2Z0&amp;t=3s</a:t>
            </a:r>
            <a:endParaRPr sz="1200">
              <a:latin typeface="Arial"/>
              <a:cs typeface="Arial"/>
            </a:endParaRPr>
          </a:p>
          <a:p>
            <a:pPr marL="0" indent="0">
              <a:buNone/>
              <a:defRPr/>
            </a:pPr>
            <a:endParaRPr lang="de-DE"/>
          </a:p>
          <a:p>
            <a:pPr marL="0" indent="0">
              <a:buNone/>
              <a:defRPr/>
            </a:pPr>
            <a:r>
              <a:rPr lang="de-DE"/>
              <a:t>Handelt es sich bei dem Video von Sebastian Kurz, dem ehemaligen österreichischen Bundeskanzler, um einen Deep Fake? </a:t>
            </a:r>
            <a:endParaRPr/>
          </a:p>
          <a:p>
            <a:pPr marL="0" indent="0">
              <a:buNone/>
              <a:defRPr/>
            </a:pPr>
            <a:endParaRPr lang="de-DE"/>
          </a:p>
          <a:p>
            <a:pPr marL="0" indent="0">
              <a:buNone/>
              <a:defRPr/>
            </a:pPr>
            <a:r>
              <a:rPr lang="de-DE" i="1"/>
              <a:t>Auflösung: Ja</a:t>
            </a:r>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7</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266700" indent="-266700">
              <a:defRPr/>
            </a:pPr>
            <a:r>
              <a:rPr lang="de-DE" sz="1200">
                <a:latin typeface="Arial"/>
                <a:cs typeface="Arial"/>
              </a:rPr>
              <a:t>Hier muss auf den ursprünglichen Post zurückgegriffen werden, bitte direkt in den Vollbildmodus umschalten: https://www.tiktok.com/@deeptomcruise/video/6933305746130046214 </a:t>
            </a:r>
            <a:endParaRPr sz="1200">
              <a:latin typeface="Arial"/>
              <a:cs typeface="Arial"/>
            </a:endParaRPr>
          </a:p>
          <a:p>
            <a:pPr marL="0" indent="0">
              <a:buNone/>
              <a:defRPr/>
            </a:pPr>
            <a:endParaRPr sz="1200">
              <a:latin typeface="Arial"/>
              <a:cs typeface="Arial"/>
            </a:endParaRPr>
          </a:p>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de-DE" sz="1200">
                <a:latin typeface="Arial"/>
                <a:cs typeface="Arial"/>
              </a:rPr>
              <a:t>Handelt es sich bei dem Video von Schauspieler Tom Cruise um einen Deep Fake? </a:t>
            </a:r>
            <a:endParaRPr sz="1200">
              <a:latin typeface="Arial"/>
              <a:cs typeface="Arial"/>
            </a:endParaRPr>
          </a:p>
          <a:p>
            <a:pPr marL="0" indent="0">
              <a:buNone/>
              <a:defRPr/>
            </a:pPr>
            <a:endParaRPr sz="1200" i="1">
              <a:latin typeface="Arial"/>
              <a:cs typeface="Arial"/>
            </a:endParaRPr>
          </a:p>
          <a:p>
            <a:pPr marL="0" indent="0">
              <a:buNone/>
              <a:defRPr/>
            </a:pPr>
            <a:r>
              <a:rPr lang="de-DE" sz="1200" i="1">
                <a:latin typeface="Arial"/>
                <a:cs typeface="Arial"/>
              </a:rPr>
              <a:t>Auflösung: Ja (</a:t>
            </a:r>
            <a:r>
              <a:rPr lang="de-DE" sz="1200" b="1" i="1">
                <a:latin typeface="Arial"/>
                <a:cs typeface="Arial"/>
              </a:rPr>
              <a:t>Antwort nicht vorwegnehmen</a:t>
            </a:r>
            <a:r>
              <a:rPr lang="de-DE" sz="1200" i="1">
                <a:latin typeface="Arial"/>
                <a:cs typeface="Arial"/>
              </a:rPr>
              <a:t>, ggfs. Zweifel säen).</a:t>
            </a:r>
            <a:endParaRPr sz="1200">
              <a:latin typeface="Arial"/>
              <a:cs typeface="Arial"/>
            </a:endParaRPr>
          </a:p>
          <a:p>
            <a:pPr marL="0" indent="0">
              <a:buNone/>
              <a:defRPr/>
            </a:pPr>
            <a:endParaRPr sz="1200" i="1">
              <a:latin typeface="Arial"/>
              <a:cs typeface="Arial"/>
            </a:endParaRPr>
          </a:p>
          <a:p>
            <a:pPr marL="0" indent="0">
              <a:buNone/>
              <a:defRPr/>
            </a:pPr>
            <a:r>
              <a:rPr lang="de-DE" sz="1200" i="1">
                <a:latin typeface="Arial"/>
                <a:cs typeface="Arial"/>
              </a:rPr>
              <a:t>Woran können wir das erkennen? </a:t>
            </a: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r>
              <a:rPr lang="de-DE" sz="1200">
                <a:latin typeface="Arial"/>
                <a:cs typeface="Arial"/>
              </a:rPr>
              <a:t>Hier muss auf den ursprünglichen Post zurückgegriffen werden, bitte direkt in den Vollbildmodus umschalten: </a:t>
            </a:r>
            <a:r>
              <a:rPr sz="1200" b="0" i="0" u="sng">
                <a:latin typeface="Arial"/>
                <a:ea typeface="Arial"/>
                <a:cs typeface="Arial"/>
                <a:hlinkClick r:id="rId3" tooltip="https://www.tiktok.com/@dieterbohlen/video/6987057466185960710"/>
              </a:rPr>
              <a:t>https://www.tiktok.com/@dieterbohlen/video/6987057466185960710</a:t>
            </a:r>
            <a:endParaRPr sz="1200" b="0" i="0" u="none">
              <a:solidFill>
                <a:srgbClr val="000000"/>
              </a:solidFill>
              <a:latin typeface="Arial"/>
              <a:ea typeface="Arial"/>
              <a:cs typeface="Arial"/>
            </a:endParaRPr>
          </a:p>
          <a:p>
            <a:pPr>
              <a:defRPr/>
            </a:pPr>
            <a:endParaRPr sz="1200">
              <a:latin typeface="Arial"/>
              <a:cs typeface="Arial"/>
            </a:endParaRPr>
          </a:p>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de-DE" sz="1200">
                <a:latin typeface="Arial"/>
                <a:cs typeface="Arial"/>
              </a:rPr>
              <a:t>Handelt es sich bei dem Video von Popmusiker Dieter Bohlen um einen Deep Fake? </a:t>
            </a:r>
            <a:endParaRPr sz="1200">
              <a:latin typeface="Arial"/>
              <a:cs typeface="Arial"/>
            </a:endParaRPr>
          </a:p>
          <a:p>
            <a:pPr marL="0" indent="0">
              <a:buNone/>
              <a:defRPr/>
            </a:pPr>
            <a:endParaRPr sz="1200" i="1">
              <a:latin typeface="Arial"/>
              <a:cs typeface="Arial"/>
            </a:endParaRPr>
          </a:p>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de-DE" sz="1200" i="1">
                <a:latin typeface="Arial"/>
                <a:cs typeface="Arial"/>
              </a:rPr>
              <a:t>Auflösung: Nein. (</a:t>
            </a:r>
            <a:r>
              <a:rPr lang="de-DE" sz="1200" b="1" i="1">
                <a:latin typeface="Arial"/>
                <a:cs typeface="Arial"/>
              </a:rPr>
              <a:t>Antwort nicht vorwegnehmen</a:t>
            </a:r>
            <a:r>
              <a:rPr lang="de-DE" sz="1200" i="1">
                <a:latin typeface="Arial"/>
                <a:cs typeface="Arial"/>
              </a:rPr>
              <a:t>, ggfs. Zweifel säen).</a:t>
            </a:r>
            <a:endParaRPr sz="1200">
              <a:latin typeface="Arial"/>
              <a:cs typeface="Arial"/>
            </a:endParaRPr>
          </a:p>
          <a:p>
            <a:pPr marL="0" indent="0">
              <a:buNone/>
              <a:defRPr/>
            </a:pPr>
            <a:endParaRPr sz="1200" i="1">
              <a:latin typeface="Arial"/>
              <a:cs typeface="Arial"/>
            </a:endParaRPr>
          </a:p>
          <a:p>
            <a:pPr marL="0" indent="0">
              <a:buNone/>
              <a:defRPr/>
            </a:pPr>
            <a:r>
              <a:rPr lang="de-DE" sz="1200" i="1">
                <a:latin typeface="Arial"/>
                <a:cs typeface="Arial"/>
              </a:rPr>
              <a:t>Woran können wir das erkennen? </a:t>
            </a:r>
            <a:endParaRPr sz="1200">
              <a:latin typeface="Arial"/>
              <a:cs typeface="Arial"/>
            </a:endParaRPr>
          </a:p>
          <a:p>
            <a:pPr marL="0" indent="0">
              <a:buNone/>
              <a:defRPr/>
            </a:pP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9</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Bildungschancen)">
    <p:bg>
      <p:bgPr>
        <a:solidFill>
          <a:schemeClr val="accent2"/>
        </a:solidFill>
        <a:effectLst/>
      </p:bgPr>
    </p:bg>
    <p:spTree>
      <p:nvGrpSpPr>
        <p:cNvPr id="1" name=""/>
        <p:cNvGrpSpPr/>
        <p:nvPr/>
      </p:nvGrpSpPr>
      <p:grpSpPr bwMode="auto">
        <a:xfrm>
          <a:off x="0" y="0"/>
          <a:ext cx="0" cy="0"/>
          <a:chOff x="0" y="0"/>
          <a:chExt cx="0" cy="0"/>
        </a:xfrm>
      </p:grpSpPr>
      <p:sp>
        <p:nvSpPr>
          <p:cNvPr id="15" name="Bildplatzhalter 5"/>
          <p:cNvSpPr>
            <a:spLocks noGrp="1"/>
          </p:cNvSpPr>
          <p:nvPr>
            <p:ph type="pic" sz="quarter" idx="11"/>
          </p:nvPr>
        </p:nvSpPr>
        <p:spPr bwMode="auto">
          <a:xfrm>
            <a:off x="0" y="170881"/>
            <a:ext cx="9150350" cy="4972619"/>
          </a:xfrm>
          <a:prstGeom prst="rect">
            <a:avLst/>
          </a:prstGeom>
          <a:solidFill>
            <a:schemeClr val="bg2"/>
          </a:solidFill>
        </p:spPr>
        <p:txBody>
          <a:bodyPr anchor="ctr"/>
          <a:lstStyle>
            <a:lvl1pPr marL="0" indent="0" algn="ctr">
              <a:buNone/>
              <a:defRPr/>
            </a:lvl1pPr>
          </a:lstStyle>
          <a:p>
            <a:pPr>
              <a:defRPr/>
            </a:pPr>
            <a:r>
              <a:rPr lang="de-DE"/>
              <a:t>Bild durch Klicken auf Symbol hinzufügen</a:t>
            </a:r>
            <a:endParaRPr/>
          </a:p>
        </p:txBody>
      </p:sp>
      <p:sp>
        <p:nvSpPr>
          <p:cNvPr id="329760" name="Rectangle 32"/>
          <p:cNvSpPr>
            <a:spLocks noGrp="1" noChangeArrowheads="1"/>
          </p:cNvSpPr>
          <p:nvPr>
            <p:ph type="ctrTitle" sz="quarter" hasCustomPrompt="1"/>
          </p:nvPr>
        </p:nvSpPr>
        <p:spPr bwMode="auto">
          <a:xfrm>
            <a:off x="863599" y="2374776"/>
            <a:ext cx="2159914" cy="847137"/>
          </a:xfrm>
          <a:prstGeom prst="rect">
            <a:avLst/>
          </a:prstGeom>
          <a:solidFill>
            <a:schemeClr val="bg1"/>
          </a:solidFill>
        </p:spPr>
        <p:txBody>
          <a:bodyPr wrap="none" lIns="180000" tIns="144000" rIns="108000" bIns="0">
            <a:spAutoFit/>
          </a:bodyPr>
          <a:lstStyle>
            <a:lvl1pPr>
              <a:lnSpc>
                <a:spcPct val="80000"/>
              </a:lnSpc>
              <a:spcAft>
                <a:spcPts val="0"/>
              </a:spcAft>
              <a:defRPr sz="5700" b="1" cap="all">
                <a:solidFill>
                  <a:schemeClr val="tx2"/>
                </a:solidFill>
                <a:latin typeface="Arial"/>
                <a:cs typeface="Arial"/>
              </a:defRPr>
            </a:lvl1pPr>
          </a:lstStyle>
          <a:p>
            <a:pPr lvl="0">
              <a:defRPr/>
            </a:pPr>
            <a:r>
              <a:rPr lang="de-DE"/>
              <a:t>Text</a:t>
            </a:r>
            <a:endParaRPr/>
          </a:p>
        </p:txBody>
      </p:sp>
      <p:sp>
        <p:nvSpPr>
          <p:cNvPr id="329761" name="Rectangle 33"/>
          <p:cNvSpPr>
            <a:spLocks noGrp="1" noChangeArrowheads="1"/>
          </p:cNvSpPr>
          <p:nvPr>
            <p:ph type="subTitle" sz="quarter" idx="1" hasCustomPrompt="1"/>
          </p:nvPr>
        </p:nvSpPr>
        <p:spPr bwMode="auto">
          <a:xfrm>
            <a:off x="863599" y="1419504"/>
            <a:ext cx="2159914" cy="847137"/>
          </a:xfrm>
          <a:prstGeom prst="rect">
            <a:avLst/>
          </a:prstGeom>
          <a:solidFill>
            <a:schemeClr val="bg1"/>
          </a:solidFill>
        </p:spPr>
        <p:txBody>
          <a:bodyPr wrap="none" lIns="180000" tIns="144000" rIns="108000" bIns="0">
            <a:spAutoFit/>
          </a:bodyPr>
          <a:lstStyle>
            <a:lvl1pPr marL="0" indent="0">
              <a:lnSpc>
                <a:spcPct val="80000"/>
              </a:lnSpc>
              <a:spcAft>
                <a:spcPts val="0"/>
              </a:spcAft>
              <a:buClrTx/>
              <a:buFontTx/>
              <a:buNone/>
              <a:defRPr sz="5700" cap="all">
                <a:solidFill>
                  <a:schemeClr val="tx2"/>
                </a:solidFill>
                <a:latin typeface="Arial"/>
                <a:cs typeface="Arial"/>
              </a:defRPr>
            </a:lvl1pPr>
          </a:lstStyle>
          <a:p>
            <a:pPr lvl="0">
              <a:defRPr/>
            </a:pPr>
            <a:r>
              <a:rPr lang="de-DE"/>
              <a:t>Text</a:t>
            </a:r>
            <a:endParaRPr/>
          </a:p>
        </p:txBody>
      </p:sp>
      <p:pic>
        <p:nvPicPr>
          <p:cNvPr id="2" name="Grafik 1">
            <a:extLst>
              <a:ext uri="{FF2B5EF4-FFF2-40B4-BE49-F238E27FC236}">
                <a16:creationId xmlns:a16="http://schemas.microsoft.com/office/drawing/2014/main" id="{F5953A9D-9451-B896-8D80-9BDEA17B1A6A}"/>
              </a:ext>
            </a:extLst>
          </p:cNvPr>
          <p:cNvPicPr>
            <a:picLocks noChangeAspect="1"/>
          </p:cNvPicPr>
          <p:nvPr userDrawn="1"/>
        </p:nvPicPr>
        <p:blipFill>
          <a:blip r:embed="rId2"/>
          <a:srcRect/>
          <a:stretch/>
        </p:blipFill>
        <p:spPr>
          <a:xfrm>
            <a:off x="6769812" y="4330800"/>
            <a:ext cx="2401200" cy="8127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2 (Bildungschancen)">
    <p:bg>
      <p:bgPr>
        <a:solidFill>
          <a:schemeClr val="accent2"/>
        </a:solidFill>
        <a:effectLst/>
      </p:bgPr>
    </p:bg>
    <p:spTree>
      <p:nvGrpSpPr>
        <p:cNvPr id="1" name=""/>
        <p:cNvGrpSpPr/>
        <p:nvPr/>
      </p:nvGrpSpPr>
      <p:grpSpPr bwMode="auto">
        <a:xfrm>
          <a:off x="0" y="0"/>
          <a:ext cx="0" cy="0"/>
          <a:chOff x="0" y="0"/>
          <a:chExt cx="0" cy="0"/>
        </a:xfrm>
      </p:grpSpPr>
      <p:sp>
        <p:nvSpPr>
          <p:cNvPr id="329760" name="Rectangle 32"/>
          <p:cNvSpPr>
            <a:spLocks noGrp="1" noChangeArrowheads="1"/>
          </p:cNvSpPr>
          <p:nvPr>
            <p:ph type="ctrTitle" sz="quarter" hasCustomPrompt="1"/>
          </p:nvPr>
        </p:nvSpPr>
        <p:spPr bwMode="auto">
          <a:xfrm>
            <a:off x="863599" y="1906841"/>
            <a:ext cx="2159914" cy="847137"/>
          </a:xfrm>
          <a:prstGeom prst="rect">
            <a:avLst/>
          </a:prstGeom>
          <a:solidFill>
            <a:schemeClr val="bg1"/>
          </a:solidFill>
        </p:spPr>
        <p:txBody>
          <a:bodyPr wrap="none" lIns="180000" tIns="144000" rIns="108000" bIns="0">
            <a:spAutoFit/>
          </a:bodyPr>
          <a:lstStyle>
            <a:lvl1pPr>
              <a:lnSpc>
                <a:spcPct val="80000"/>
              </a:lnSpc>
              <a:spcAft>
                <a:spcPts val="0"/>
              </a:spcAft>
              <a:defRPr sz="5700" b="1" cap="all">
                <a:solidFill>
                  <a:schemeClr val="tx2"/>
                </a:solidFill>
                <a:latin typeface="Arial"/>
                <a:cs typeface="Arial"/>
              </a:defRPr>
            </a:lvl1pPr>
          </a:lstStyle>
          <a:p>
            <a:pPr lvl="0">
              <a:defRPr/>
            </a:pPr>
            <a:r>
              <a:rPr lang="de-DE"/>
              <a:t>Text</a:t>
            </a:r>
            <a:endParaRPr/>
          </a:p>
        </p:txBody>
      </p:sp>
      <p:sp>
        <p:nvSpPr>
          <p:cNvPr id="329761" name="Rectangle 33"/>
          <p:cNvSpPr>
            <a:spLocks noGrp="1" noChangeArrowheads="1"/>
          </p:cNvSpPr>
          <p:nvPr>
            <p:ph type="subTitle" sz="quarter" idx="1" hasCustomPrompt="1"/>
          </p:nvPr>
        </p:nvSpPr>
        <p:spPr bwMode="auto">
          <a:xfrm>
            <a:off x="863599" y="951570"/>
            <a:ext cx="2159914" cy="847137"/>
          </a:xfrm>
          <a:prstGeom prst="rect">
            <a:avLst/>
          </a:prstGeom>
          <a:solidFill>
            <a:schemeClr val="bg1"/>
          </a:solidFill>
        </p:spPr>
        <p:txBody>
          <a:bodyPr wrap="none" lIns="180000" tIns="144000" rIns="108000" bIns="0">
            <a:spAutoFit/>
          </a:bodyPr>
          <a:lstStyle>
            <a:lvl1pPr marL="0" indent="0">
              <a:lnSpc>
                <a:spcPct val="80000"/>
              </a:lnSpc>
              <a:spcAft>
                <a:spcPts val="0"/>
              </a:spcAft>
              <a:buClrTx/>
              <a:buFontTx/>
              <a:buNone/>
              <a:defRPr sz="5700" cap="all">
                <a:solidFill>
                  <a:schemeClr val="tx2"/>
                </a:solidFill>
                <a:latin typeface="Arial"/>
                <a:cs typeface="Arial"/>
              </a:defRPr>
            </a:lvl1pPr>
          </a:lstStyle>
          <a:p>
            <a:pPr lvl="0">
              <a:defRPr/>
            </a:pPr>
            <a:r>
              <a:rPr lang="de-DE"/>
              <a:t>Text</a:t>
            </a:r>
            <a:endParaRPr/>
          </a:p>
        </p:txBody>
      </p:sp>
      <p:pic>
        <p:nvPicPr>
          <p:cNvPr id="2" name="Grafik 1">
            <a:extLst>
              <a:ext uri="{FF2B5EF4-FFF2-40B4-BE49-F238E27FC236}">
                <a16:creationId xmlns:a16="http://schemas.microsoft.com/office/drawing/2014/main" id="{D0C5D6E5-B46C-E473-9905-7CB67C34C4E8}"/>
              </a:ext>
            </a:extLst>
          </p:cNvPr>
          <p:cNvPicPr>
            <a:picLocks noChangeAspect="1"/>
          </p:cNvPicPr>
          <p:nvPr userDrawn="1"/>
        </p:nvPicPr>
        <p:blipFill>
          <a:blip r:embed="rId2"/>
          <a:srcRect/>
          <a:stretch/>
        </p:blipFill>
        <p:spPr>
          <a:xfrm>
            <a:off x="6742800" y="4330800"/>
            <a:ext cx="2401200" cy="8127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Bildungschancen)">
    <p:bg>
      <p:bgPr>
        <a:solidFill>
          <a:schemeClr val="accent2"/>
        </a:solidFill>
        <a:effectLst/>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
        <p:nvSpPr>
          <p:cNvPr id="3" name="Inhaltsplatzhalter 2"/>
          <p:cNvSpPr>
            <a:spLocks noGrp="1"/>
          </p:cNvSpPr>
          <p:nvPr>
            <p:ph idx="1"/>
          </p:nvPr>
        </p:nvSpPr>
        <p:spPr bwMode="auto"/>
        <p:txBody>
          <a:bodyPr/>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Bildungschancen)">
    <p:bg>
      <p:bgPr>
        <a:solidFill>
          <a:schemeClr val="accent2"/>
        </a:solidFill>
        <a:effectLst/>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Leer (Bildungschancen)">
    <p:bg>
      <p:bgPr>
        <a:solidFill>
          <a:schemeClr val="accent2"/>
        </a:solidFill>
        <a:effectLst/>
      </p:bgPr>
    </p:bg>
    <p:spTree>
      <p:nvGrpSpPr>
        <p:cNvPr id="1" name=""/>
        <p:cNvGrpSpPr/>
        <p:nvPr/>
      </p:nvGrpSpPr>
      <p:grpSpPr bwMode="auto">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bwMode="auto">
        <a:xfrm>
          <a:off x="0" y="0"/>
          <a:ext cx="0" cy="0"/>
          <a:chOff x="0" y="0"/>
          <a:chExt cx="0" cy="0"/>
        </a:xfrm>
      </p:grpSpPr>
      <p:sp>
        <p:nvSpPr>
          <p:cNvPr id="4" name="Rechteck 3"/>
          <p:cNvSpPr/>
          <p:nvPr userDrawn="1"/>
        </p:nvSpPr>
        <p:spPr bwMode="auto">
          <a:xfrm rot="10800000" flipV="1">
            <a:off x="0" y="176436"/>
            <a:ext cx="9144000" cy="4967064"/>
          </a:xfrm>
          <a:prstGeom prst="rect">
            <a:avLst/>
          </a:prstGeom>
          <a:solidFill>
            <a:schemeClr val="bg1"/>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328740" name="Rectangle 36"/>
          <p:cNvSpPr>
            <a:spLocks noGrp="1" noChangeArrowheads="1"/>
          </p:cNvSpPr>
          <p:nvPr>
            <p:ph type="title"/>
          </p:nvPr>
        </p:nvSpPr>
        <p:spPr bwMode="gray">
          <a:xfrm>
            <a:off x="863599" y="726128"/>
            <a:ext cx="6624638" cy="900000"/>
          </a:xfrm>
          <a:prstGeom prst="rect">
            <a:avLst/>
          </a:prstGeom>
          <a:noFill/>
          <a:ln>
            <a:noFill/>
          </a:ln>
          <a:effectLst/>
        </p:spPr>
        <p:txBody>
          <a:bodyPr vert="horz" wrap="square" lIns="0" tIns="0" rIns="0" bIns="0" numCol="1" anchor="t" anchorCtr="0" compatLnSpc="1">
            <a:prstTxWarp prst="textNoShape">
              <a:avLst/>
            </a:prstTxWarp>
          </a:bodyPr>
          <a:lstStyle/>
          <a:p>
            <a:pPr lvl="0">
              <a:defRPr/>
            </a:pPr>
            <a:r>
              <a:rPr lang="de-DE"/>
              <a:t>Mastertitelformat bearbeiten</a:t>
            </a:r>
            <a:endParaRPr/>
          </a:p>
        </p:txBody>
      </p:sp>
      <p:sp>
        <p:nvSpPr>
          <p:cNvPr id="328741" name="Rectangle 37"/>
          <p:cNvSpPr>
            <a:spLocks noGrp="1" noChangeArrowheads="1"/>
          </p:cNvSpPr>
          <p:nvPr>
            <p:ph type="body" idx="1"/>
          </p:nvPr>
        </p:nvSpPr>
        <p:spPr bwMode="gray">
          <a:xfrm>
            <a:off x="863599" y="1671638"/>
            <a:ext cx="6624638" cy="2844800"/>
          </a:xfrm>
          <a:prstGeom prst="rect">
            <a:avLst/>
          </a:prstGeom>
          <a:noFill/>
          <a:ln>
            <a:noFill/>
          </a:ln>
          <a:effectLst/>
        </p:spPr>
        <p:txBody>
          <a:bodyPr vert="horz" wrap="square" lIns="0" tIns="18000" rIns="0" bIns="0" numCol="1" anchor="t" anchorCtr="0" compatLnSpc="1">
            <a:prstTxWarp prst="textNoShape">
              <a:avLst/>
            </a:prstTxWarp>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pic>
        <p:nvPicPr>
          <p:cNvPr id="3" name="Grafik 2"/>
          <p:cNvPicPr>
            <a:picLocks noChangeAspect="1"/>
          </p:cNvPicPr>
          <p:nvPr userDrawn="1"/>
        </p:nvPicPr>
        <p:blipFill>
          <a:blip r:embed="rId7"/>
          <a:stretch/>
        </p:blipFill>
        <p:spPr bwMode="auto">
          <a:xfrm>
            <a:off x="7560000" y="4623466"/>
            <a:ext cx="1584000" cy="520034"/>
          </a:xfrm>
          <a:prstGeom prst="rect">
            <a:avLst/>
          </a:prstGeom>
        </p:spPr>
      </p:pic>
      <p:sp>
        <p:nvSpPr>
          <p:cNvPr id="2" name="Textplatzhalter 4">
            <a:extLst>
              <a:ext uri="{FF2B5EF4-FFF2-40B4-BE49-F238E27FC236}">
                <a16:creationId xmlns:a16="http://schemas.microsoft.com/office/drawing/2014/main" id="{51D2EC2E-3D1F-ABF5-5E3E-244A76EEB2C1}"/>
              </a:ext>
            </a:extLst>
          </p:cNvPr>
          <p:cNvSpPr>
            <a:spLocks noGrp="1" noChangeAspect="1"/>
          </p:cNvSpPr>
          <p:nvPr userDrawn="1"/>
        </p:nvSpPr>
        <p:spPr bwMode="gray">
          <a:xfrm>
            <a:off x="7542000" y="4609030"/>
            <a:ext cx="1620000" cy="548906"/>
          </a:xfrm>
          <a:prstGeom prst="rect">
            <a:avLst/>
          </a:prstGeom>
          <a:blipFill>
            <a:blip r:embed="rId8"/>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xStyles>
    <p:titleStyle>
      <a:lvl1pPr algn="l">
        <a:lnSpc>
          <a:spcPct val="85000"/>
        </a:lnSpc>
        <a:spcBef>
          <a:spcPts val="0"/>
        </a:spcBef>
        <a:spcAft>
          <a:spcPts val="0"/>
        </a:spcAft>
        <a:defRPr sz="3400" b="1">
          <a:solidFill>
            <a:schemeClr val="tx2"/>
          </a:solidFill>
          <a:latin typeface="Arial"/>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p:titleStyle>
    <p:body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p:bodyStyle>
    <p:otherStyle>
      <a:defPPr>
        <a:defRPr lang="de-DE"/>
      </a:defPPr>
      <a:lvl1pPr marL="0" algn="l" defTabSz="457063">
        <a:defRPr sz="1800">
          <a:solidFill>
            <a:schemeClr val="tx1"/>
          </a:solidFill>
          <a:latin typeface="+mn-lt"/>
          <a:ea typeface="+mn-ea"/>
          <a:cs typeface="+mn-cs"/>
        </a:defRPr>
      </a:lvl1pPr>
      <a:lvl2pPr marL="457063" algn="l" defTabSz="457063">
        <a:defRPr sz="1800">
          <a:solidFill>
            <a:schemeClr val="tx1"/>
          </a:solidFill>
          <a:latin typeface="+mn-lt"/>
          <a:ea typeface="+mn-ea"/>
          <a:cs typeface="+mn-cs"/>
        </a:defRPr>
      </a:lvl2pPr>
      <a:lvl3pPr marL="914126" algn="l" defTabSz="457063">
        <a:defRPr sz="1800">
          <a:solidFill>
            <a:schemeClr val="tx1"/>
          </a:solidFill>
          <a:latin typeface="+mn-lt"/>
          <a:ea typeface="+mn-ea"/>
          <a:cs typeface="+mn-cs"/>
        </a:defRPr>
      </a:lvl3pPr>
      <a:lvl4pPr marL="1371189" algn="l" defTabSz="457063">
        <a:defRPr sz="1800">
          <a:solidFill>
            <a:schemeClr val="tx1"/>
          </a:solidFill>
          <a:latin typeface="+mn-lt"/>
          <a:ea typeface="+mn-ea"/>
          <a:cs typeface="+mn-cs"/>
        </a:defRPr>
      </a:lvl4pPr>
      <a:lvl5pPr marL="1828251" algn="l" defTabSz="457063">
        <a:defRPr sz="1800">
          <a:solidFill>
            <a:schemeClr val="tx1"/>
          </a:solidFill>
          <a:latin typeface="+mn-lt"/>
          <a:ea typeface="+mn-ea"/>
          <a:cs typeface="+mn-cs"/>
        </a:defRPr>
      </a:lvl5pPr>
      <a:lvl6pPr marL="2285314" algn="l" defTabSz="457063">
        <a:defRPr sz="1800">
          <a:solidFill>
            <a:schemeClr val="tx1"/>
          </a:solidFill>
          <a:latin typeface="+mn-lt"/>
          <a:ea typeface="+mn-ea"/>
          <a:cs typeface="+mn-cs"/>
        </a:defRPr>
      </a:lvl6pPr>
      <a:lvl7pPr marL="2742377" algn="l" defTabSz="457063">
        <a:defRPr sz="1800">
          <a:solidFill>
            <a:schemeClr val="tx1"/>
          </a:solidFill>
          <a:latin typeface="+mn-lt"/>
          <a:ea typeface="+mn-ea"/>
          <a:cs typeface="+mn-cs"/>
        </a:defRPr>
      </a:lvl7pPr>
      <a:lvl8pPr marL="3199440" algn="l" defTabSz="457063">
        <a:defRPr sz="1800">
          <a:solidFill>
            <a:schemeClr val="tx1"/>
          </a:solidFill>
          <a:latin typeface="+mn-lt"/>
          <a:ea typeface="+mn-ea"/>
          <a:cs typeface="+mn-cs"/>
        </a:defRPr>
      </a:lvl8pPr>
      <a:lvl9pPr marL="3656503" algn="l" defTabSz="457063">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s://youtu.be/dLAjWtlTpnY?t=4"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hyperlink" Target="https://bit.ly/was-ist-ein-deepfake"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2" name="Bildplatzhalter 6"/>
          <p:cNvPicPr>
            <a:picLocks noChangeAspect="1"/>
          </p:cNvPicPr>
          <p:nvPr/>
        </p:nvPicPr>
        <p:blipFill>
          <a:blip r:embed="rId3"/>
          <a:stretch/>
        </p:blipFill>
        <p:spPr bwMode="auto">
          <a:xfrm>
            <a:off x="0" y="195486"/>
            <a:ext cx="9144000" cy="2971800"/>
          </a:xfrm>
          <a:prstGeom prst="rect">
            <a:avLst/>
          </a:prstGeom>
          <a:solidFill>
            <a:schemeClr val="bg2"/>
          </a:solidFill>
          <a:ln>
            <a:noFill/>
          </a:ln>
          <a:effectLst/>
        </p:spPr>
      </p:pic>
      <p:sp>
        <p:nvSpPr>
          <p:cNvPr id="48" name="Rechteck 47"/>
          <p:cNvSpPr/>
          <p:nvPr/>
        </p:nvSpPr>
        <p:spPr bwMode="auto">
          <a:xfrm>
            <a:off x="0" y="0"/>
            <a:ext cx="9144000" cy="195486"/>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2" name="Rechteck 1"/>
          <p:cNvSpPr/>
          <p:nvPr/>
        </p:nvSpPr>
        <p:spPr bwMode="auto">
          <a:xfrm>
            <a:off x="10583" y="3169401"/>
            <a:ext cx="9144000" cy="1976214"/>
          </a:xfrm>
          <a:prstGeom prst="rect">
            <a:avLst/>
          </a:prstGeom>
          <a:solidFill>
            <a:schemeClr val="bg1"/>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46" name="Textfeld 45"/>
          <p:cNvSpPr txBox="1"/>
          <p:nvPr/>
        </p:nvSpPr>
        <p:spPr bwMode="auto">
          <a:xfrm>
            <a:off x="863599" y="3308549"/>
            <a:ext cx="7884864" cy="355482"/>
          </a:xfrm>
          <a:prstGeom prst="rect">
            <a:avLst/>
          </a:prstGeom>
          <a:noFill/>
        </p:spPr>
        <p:txBody>
          <a:bodyPr wrap="square" rtlCol="0">
            <a:spAutoFit/>
          </a:bodyPr>
          <a:lstStyle/>
          <a:p>
            <a:pPr algn="l">
              <a:defRPr/>
            </a:pPr>
            <a:r>
              <a:rPr lang="de-DE" sz="1900" b="1">
                <a:solidFill>
                  <a:schemeClr val="tx2"/>
                </a:solidFill>
                <a:latin typeface="Arial"/>
                <a:cs typeface="Arial"/>
              </a:rPr>
              <a:t>Wie erkenne ich Fake News &amp; Falschinformationen im Internet?</a:t>
            </a:r>
            <a:endParaRPr/>
          </a:p>
        </p:txBody>
      </p:sp>
      <p:pic>
        <p:nvPicPr>
          <p:cNvPr id="10" name="Grafik 9"/>
          <p:cNvPicPr>
            <a:picLocks noChangeAspect="1"/>
          </p:cNvPicPr>
          <p:nvPr/>
        </p:nvPicPr>
        <p:blipFill>
          <a:blip r:embed="rId4"/>
          <a:stretch/>
        </p:blipFill>
        <p:spPr bwMode="auto">
          <a:xfrm>
            <a:off x="147566" y="4303988"/>
            <a:ext cx="716034" cy="716034"/>
          </a:xfrm>
          <a:prstGeom prst="rect">
            <a:avLst/>
          </a:prstGeom>
        </p:spPr>
      </p:pic>
      <p:sp>
        <p:nvSpPr>
          <p:cNvPr id="17" name="Rechteck 16"/>
          <p:cNvSpPr/>
          <p:nvPr/>
        </p:nvSpPr>
        <p:spPr bwMode="auto">
          <a:xfrm rot="16199998">
            <a:off x="7570064" y="1587794"/>
            <a:ext cx="2968357" cy="179512"/>
          </a:xfrm>
          <a:prstGeom prst="rect">
            <a:avLst/>
          </a:prstGeom>
        </p:spPr>
        <p:txBody>
          <a:bodyPr wrap="square">
            <a:spAutoFit/>
          </a:bodyPr>
          <a:lstStyle/>
          <a:p>
            <a:pPr algn="r">
              <a:defRPr/>
            </a:pPr>
            <a:r>
              <a:rPr lang="de-DE" sz="600">
                <a:solidFill>
                  <a:schemeClr val="bg1"/>
                </a:solidFill>
                <a:latin typeface="Arial"/>
                <a:cs typeface="Arial"/>
              </a:rPr>
              <a:t>Foto: unsplash.com</a:t>
            </a:r>
            <a:endParaRPr>
              <a:latin typeface="Arial"/>
              <a:cs typeface="Arial"/>
            </a:endParaRPr>
          </a:p>
        </p:txBody>
      </p:sp>
      <p:sp>
        <p:nvSpPr>
          <p:cNvPr id="3" name="Textfeld 2"/>
          <p:cNvSpPr txBox="1"/>
          <p:nvPr/>
        </p:nvSpPr>
        <p:spPr bwMode="auto">
          <a:xfrm>
            <a:off x="3668183" y="1667933"/>
            <a:ext cx="1828800" cy="1828800"/>
          </a:xfrm>
          <a:prstGeom prst="rect">
            <a:avLst/>
          </a:prstGeom>
          <a:noFill/>
        </p:spPr>
        <p:txBody>
          <a:bodyPr wrap="square" rtlCol="0">
            <a:spAutoFit/>
          </a:bodyPr>
          <a:lstStyle/>
          <a:p>
            <a:pPr algn="l">
              <a:defRPr/>
            </a:pPr>
            <a:endParaRPr lang="de-DE"/>
          </a:p>
        </p:txBody>
      </p:sp>
      <p:sp>
        <p:nvSpPr>
          <p:cNvPr id="11" name="Textfeld 10"/>
          <p:cNvSpPr txBox="1"/>
          <p:nvPr/>
        </p:nvSpPr>
        <p:spPr bwMode="auto">
          <a:xfrm>
            <a:off x="863599" y="3651869"/>
            <a:ext cx="5652651" cy="722412"/>
          </a:xfrm>
          <a:prstGeom prst="rect">
            <a:avLst/>
          </a:prstGeom>
          <a:noFill/>
        </p:spPr>
        <p:txBody>
          <a:bodyPr wrap="square" rtlCol="0">
            <a:spAutoFit/>
          </a:bodyPr>
          <a:lstStyle/>
          <a:p>
            <a:pPr algn="l">
              <a:lnSpc>
                <a:spcPct val="114999"/>
              </a:lnSpc>
              <a:defRPr/>
            </a:pPr>
            <a:r>
              <a:rPr lang="de-DE" sz="1200">
                <a:latin typeface="Arial"/>
                <a:cs typeface="Arial"/>
              </a:rPr>
              <a:t>Ein Workshop aus dem Projekt „Qapito! – Quellen kritisch beurteilen“</a:t>
            </a:r>
            <a:endParaRPr/>
          </a:p>
          <a:p>
            <a:pPr algn="l">
              <a:lnSpc>
                <a:spcPct val="114999"/>
              </a:lnSpc>
              <a:defRPr/>
            </a:pPr>
            <a:r>
              <a:rPr lang="de-DE" sz="1200">
                <a:latin typeface="Arial"/>
                <a:cs typeface="Arial"/>
              </a:rPr>
              <a:t>Entwickelt von Philipp L. Marten, Sandra Aßmann &amp; Marc Stadtler</a:t>
            </a:r>
            <a:br>
              <a:rPr lang="de-DE" sz="1200">
                <a:latin typeface="Arial"/>
                <a:cs typeface="Arial"/>
              </a:rPr>
            </a:br>
            <a:r>
              <a:rPr lang="de-DE" sz="1200">
                <a:latin typeface="Arial"/>
                <a:cs typeface="Arial"/>
              </a:rPr>
              <a:t>Institut für Erziehungswissenschaft der Ruhr-Universität Bochum</a:t>
            </a:r>
            <a:endParaRPr/>
          </a:p>
        </p:txBody>
      </p:sp>
      <p:pic>
        <p:nvPicPr>
          <p:cNvPr id="4" name="Grafik 3">
            <a:extLst>
              <a:ext uri="{FF2B5EF4-FFF2-40B4-BE49-F238E27FC236}">
                <a16:creationId xmlns:a16="http://schemas.microsoft.com/office/drawing/2014/main" id="{0D441625-CB8A-F7AB-6705-DC97AB7BE5E1}"/>
              </a:ext>
            </a:extLst>
          </p:cNvPr>
          <p:cNvPicPr>
            <a:picLocks noChangeAspect="1"/>
          </p:cNvPicPr>
          <p:nvPr/>
        </p:nvPicPr>
        <p:blipFill>
          <a:blip r:embed="rId5"/>
          <a:srcRect/>
          <a:stretch/>
        </p:blipFill>
        <p:spPr>
          <a:xfrm>
            <a:off x="6763966" y="4340587"/>
            <a:ext cx="2401200" cy="8127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0" name="Bildplatzhalter 9"/>
          <p:cNvPicPr>
            <a:picLocks noGrp="1" noChangeAspect="1"/>
          </p:cNvPicPr>
          <p:nvPr>
            <p:ph type="pic" sz="quarter" idx="11"/>
          </p:nvPr>
        </p:nvPicPr>
        <p:blipFill>
          <a:blip r:embed="rId3"/>
          <a:srcRect t="13761" b="4724"/>
          <a:stretch/>
        </p:blipFill>
        <p:spPr bwMode="auto">
          <a:xfrm>
            <a:off x="0" y="170881"/>
            <a:ext cx="9150350" cy="4972619"/>
          </a:xfrm>
          <a:prstGeom prst="rect">
            <a:avLst/>
          </a:prstGeom>
        </p:spPr>
      </p:pic>
      <p:sp>
        <p:nvSpPr>
          <p:cNvPr id="13" name="Titel 1"/>
          <p:cNvSpPr>
            <a:spLocks noGrp="1"/>
          </p:cNvSpPr>
          <p:nvPr>
            <p:ph type="ctrTitle" sz="quarter"/>
          </p:nvPr>
        </p:nvSpPr>
        <p:spPr bwMode="auto">
          <a:xfrm>
            <a:off x="539552" y="3003798"/>
            <a:ext cx="6679347" cy="575712"/>
          </a:xfrm>
        </p:spPr>
        <p:txBody>
          <a:bodyPr rIns="180000" bIns="36000" anchor="ctr"/>
          <a:lstStyle/>
          <a:p>
            <a:pPr>
              <a:defRPr/>
            </a:pPr>
            <a:r>
              <a:rPr lang="de-DE" sz="3200"/>
              <a:t>Mit der Checkliste können</a:t>
            </a:r>
            <a:endParaRPr/>
          </a:p>
        </p:txBody>
      </p:sp>
      <p:sp>
        <p:nvSpPr>
          <p:cNvPr id="14" name="Titel 1"/>
          <p:cNvSpPr txBox="1"/>
          <p:nvPr/>
        </p:nvSpPr>
        <p:spPr bwMode="gray">
          <a:xfrm>
            <a:off x="539552" y="3720991"/>
            <a:ext cx="7182690" cy="575712"/>
          </a:xfrm>
          <a:prstGeom prst="rect">
            <a:avLst/>
          </a:prstGeom>
          <a:solidFill>
            <a:schemeClr val="bg1"/>
          </a:solidFill>
          <a:ln>
            <a:noFill/>
          </a:ln>
          <a:effectLst/>
        </p:spPr>
        <p:txBody>
          <a:bodyPr vert="horz" wrap="none" lIns="180000" tIns="144000" rIns="180000" bIns="36000" numCol="1" anchor="ctr" anchorCtr="0" compatLnSpc="1">
            <a:prstTxWarp prst="textNoShape">
              <a:avLst/>
            </a:prstTxWarp>
            <a:spAutoFit/>
          </a:bodyPr>
          <a:lstStyle>
            <a:lvl1pPr algn="l">
              <a:lnSpc>
                <a:spcPct val="80000"/>
              </a:lnSpc>
              <a:spcBef>
                <a:spcPts val="0"/>
              </a:spcBef>
              <a:spcAft>
                <a:spcPts val="0"/>
              </a:spcAft>
              <a:defRPr sz="5700" b="1" cap="all">
                <a:solidFill>
                  <a:schemeClr val="tx2"/>
                </a:solidFill>
                <a:latin typeface="Arial"/>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a:lstStyle>
          <a:p>
            <a:pPr>
              <a:buClrTx/>
              <a:buFontTx/>
              <a:defRPr/>
            </a:pPr>
            <a:r>
              <a:rPr lang="de-DE" sz="3200"/>
              <a:t>Wir nicht jedes Video prüfen</a:t>
            </a:r>
            <a:endParaRPr/>
          </a:p>
        </p:txBody>
      </p:sp>
      <p:pic>
        <p:nvPicPr>
          <p:cNvPr id="2080371205" name="Grafik 3"/>
          <p:cNvPicPr>
            <a:picLocks noChangeAspect="1"/>
          </p:cNvPicPr>
          <p:nvPr/>
        </p:nvPicPr>
        <p:blipFill>
          <a:blip r:embed="rId4"/>
          <a:stretch/>
        </p:blipFill>
        <p:spPr bwMode="auto">
          <a:xfrm>
            <a:off x="147565" y="4516437"/>
            <a:ext cx="503582" cy="503582"/>
          </a:xfrm>
          <a:prstGeom prst="rect">
            <a:avLst/>
          </a:prstGeom>
        </p:spPr>
      </p:pic>
      <p:sp>
        <p:nvSpPr>
          <p:cNvPr id="2" name="Textplatzhalter 4">
            <a:extLst>
              <a:ext uri="{FF2B5EF4-FFF2-40B4-BE49-F238E27FC236}">
                <a16:creationId xmlns:a16="http://schemas.microsoft.com/office/drawing/2014/main" id="{C56E8E67-9FCA-DF4A-8CF6-0DE862AAAE95}"/>
              </a:ext>
            </a:extLst>
          </p:cNvPr>
          <p:cNvSpPr>
            <a:spLocks noGrp="1" noChangeAspect="1"/>
          </p:cNvSpPr>
          <p:nvPr/>
        </p:nvSpPr>
        <p:spPr bwMode="gray">
          <a:xfrm>
            <a:off x="7530350" y="4600911"/>
            <a:ext cx="1620000" cy="548906"/>
          </a:xfrm>
          <a:prstGeom prst="rect">
            <a:avLst/>
          </a:prstGeom>
          <a:blipFill>
            <a:blip r:embed="rId5"/>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Strategiewechsel</a:t>
            </a:r>
            <a:endParaRPr/>
          </a:p>
        </p:txBody>
      </p:sp>
      <p:sp>
        <p:nvSpPr>
          <p:cNvPr id="6" name="Inhaltsplatzhalter 5"/>
          <p:cNvSpPr>
            <a:spLocks noGrp="1"/>
          </p:cNvSpPr>
          <p:nvPr>
            <p:ph idx="1"/>
          </p:nvPr>
        </p:nvSpPr>
        <p:spPr bwMode="auto">
          <a:xfrm>
            <a:off x="863599" y="1671638"/>
            <a:ext cx="6444703" cy="2844800"/>
          </a:xfrm>
        </p:spPr>
        <p:txBody>
          <a:bodyPr/>
          <a:lstStyle/>
          <a:p>
            <a:pPr>
              <a:defRPr/>
            </a:pPr>
            <a:r>
              <a:rPr lang="de-DE" sz="1800"/>
              <a:t>Wie sind wir bei der Recherche zum Insta-Post mit den verstorbenen Vögeln vorgegangen? </a:t>
            </a:r>
            <a:endParaRPr/>
          </a:p>
          <a:p>
            <a:pPr>
              <a:defRPr/>
            </a:pPr>
            <a:endParaRPr lang="de-DE" sz="1800"/>
          </a:p>
          <a:p>
            <a:pPr>
              <a:defRPr/>
            </a:pPr>
            <a:r>
              <a:rPr lang="de-DE" sz="1800"/>
              <a:t>Welche Suchbegriffe bieten sich für die beiden Videos von Tom Cruise und Dieter Bohlen an? </a:t>
            </a:r>
            <a:endParaRPr/>
          </a:p>
        </p:txBody>
      </p:sp>
      <p:pic>
        <p:nvPicPr>
          <p:cNvPr id="7" name="Inhaltsplatzhalter 4"/>
          <p:cNvPicPr>
            <a:picLocks noChangeAspect="1"/>
          </p:cNvPicPr>
          <p:nvPr/>
        </p:nvPicPr>
        <p:blipFill>
          <a:blip r:embed="rId3"/>
          <a:stretch/>
        </p:blipFill>
        <p:spPr bwMode="gray">
          <a:xfrm>
            <a:off x="6660232" y="203728"/>
            <a:ext cx="2844800" cy="2844800"/>
          </a:xfrm>
          <a:prstGeom prst="rect">
            <a:avLst/>
          </a:prstGeom>
          <a:noFill/>
          <a:ln>
            <a:noFill/>
          </a:ln>
          <a:effectLst/>
        </p:spPr>
      </p:pic>
      <p:pic>
        <p:nvPicPr>
          <p:cNvPr id="1949258683" name="Grafik 3"/>
          <p:cNvPicPr>
            <a:picLocks noChangeAspect="1"/>
          </p:cNvPicPr>
          <p:nvPr/>
        </p:nvPicPr>
        <p:blipFill>
          <a:blip r:embed="rId4"/>
          <a:stretch/>
        </p:blipFill>
        <p:spPr bwMode="auto">
          <a:xfrm>
            <a:off x="147565" y="4516437"/>
            <a:ext cx="503582" cy="5035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4" name="Bildplatzhalter 13"/>
          <p:cNvPicPr>
            <a:picLocks noGrp="1" noChangeAspect="1"/>
          </p:cNvPicPr>
          <p:nvPr>
            <p:ph type="pic" sz="quarter" idx="11"/>
          </p:nvPr>
        </p:nvPicPr>
        <p:blipFill>
          <a:blip r:embed="rId3"/>
          <a:srcRect t="9247" b="9247"/>
          <a:stretch/>
        </p:blipFill>
        <p:spPr bwMode="auto">
          <a:prstGeom prst="rect">
            <a:avLst/>
          </a:prstGeom>
        </p:spPr>
      </p:pic>
      <p:sp>
        <p:nvSpPr>
          <p:cNvPr id="4" name="Untertitel 3"/>
          <p:cNvSpPr>
            <a:spLocks noGrp="1"/>
          </p:cNvSpPr>
          <p:nvPr>
            <p:ph type="subTitle" sz="quarter" idx="1"/>
          </p:nvPr>
        </p:nvSpPr>
        <p:spPr bwMode="auto">
          <a:xfrm>
            <a:off x="539552" y="2252825"/>
            <a:ext cx="4890396" cy="637849"/>
          </a:xfrm>
        </p:spPr>
        <p:txBody>
          <a:bodyPr rIns="180000"/>
          <a:lstStyle/>
          <a:p>
            <a:pPr>
              <a:defRPr/>
            </a:pPr>
            <a:r>
              <a:rPr lang="de-DE" sz="4000"/>
              <a:t>Gruppenarbeit:</a:t>
            </a:r>
            <a:endParaRPr/>
          </a:p>
        </p:txBody>
      </p:sp>
      <p:sp>
        <p:nvSpPr>
          <p:cNvPr id="15" name="Titel 1"/>
          <p:cNvSpPr txBox="1"/>
          <p:nvPr/>
        </p:nvSpPr>
        <p:spPr bwMode="gray">
          <a:xfrm>
            <a:off x="539552" y="3017977"/>
            <a:ext cx="5925936" cy="575712"/>
          </a:xfrm>
          <a:prstGeom prst="rect">
            <a:avLst/>
          </a:prstGeom>
          <a:solidFill>
            <a:schemeClr val="bg1"/>
          </a:solidFill>
          <a:ln>
            <a:noFill/>
          </a:ln>
          <a:effectLst/>
        </p:spPr>
        <p:txBody>
          <a:bodyPr vert="horz" wrap="none" lIns="180000" tIns="144000" rIns="180000" bIns="36000" numCol="1" anchor="ctr" anchorCtr="0" compatLnSpc="1">
            <a:prstTxWarp prst="textNoShape">
              <a:avLst/>
            </a:prstTxWarp>
            <a:spAutoFit/>
          </a:bodyPr>
          <a:lstStyle>
            <a:lvl1pPr algn="l">
              <a:lnSpc>
                <a:spcPct val="80000"/>
              </a:lnSpc>
              <a:spcBef>
                <a:spcPts val="0"/>
              </a:spcBef>
              <a:spcAft>
                <a:spcPts val="0"/>
              </a:spcAft>
              <a:defRPr sz="5700" b="1" cap="all">
                <a:solidFill>
                  <a:schemeClr val="tx2"/>
                </a:solidFill>
                <a:latin typeface="Arial"/>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a:lstStyle>
          <a:p>
            <a:pPr>
              <a:buClrTx/>
              <a:buFontTx/>
              <a:defRPr/>
            </a:pPr>
            <a:r>
              <a:rPr lang="de-DE" sz="3200"/>
              <a:t>Welche Infos findet ihr</a:t>
            </a:r>
            <a:endParaRPr/>
          </a:p>
        </p:txBody>
      </p:sp>
      <p:sp>
        <p:nvSpPr>
          <p:cNvPr id="16" name="Titel 1"/>
          <p:cNvSpPr txBox="1"/>
          <p:nvPr/>
        </p:nvSpPr>
        <p:spPr bwMode="gray">
          <a:xfrm>
            <a:off x="539552" y="3720991"/>
            <a:ext cx="7136204" cy="575712"/>
          </a:xfrm>
          <a:prstGeom prst="rect">
            <a:avLst/>
          </a:prstGeom>
          <a:solidFill>
            <a:schemeClr val="bg1"/>
          </a:solidFill>
          <a:ln>
            <a:noFill/>
          </a:ln>
          <a:effectLst/>
        </p:spPr>
        <p:txBody>
          <a:bodyPr vert="horz" wrap="none" lIns="180000" tIns="144000" rIns="180000" bIns="36000" numCol="1" anchor="ctr" anchorCtr="0" compatLnSpc="1">
            <a:prstTxWarp prst="textNoShape">
              <a:avLst/>
            </a:prstTxWarp>
            <a:spAutoFit/>
          </a:bodyPr>
          <a:lstStyle>
            <a:lvl1pPr algn="l">
              <a:lnSpc>
                <a:spcPct val="80000"/>
              </a:lnSpc>
              <a:spcBef>
                <a:spcPts val="0"/>
              </a:spcBef>
              <a:spcAft>
                <a:spcPts val="0"/>
              </a:spcAft>
              <a:defRPr sz="5700" b="1" cap="all">
                <a:solidFill>
                  <a:schemeClr val="tx2"/>
                </a:solidFill>
                <a:latin typeface="Arial"/>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a:lstStyle>
          <a:p>
            <a:pPr>
              <a:buClrTx/>
              <a:buFontTx/>
              <a:defRPr/>
            </a:pPr>
            <a:r>
              <a:rPr lang="de-DE" sz="3200"/>
              <a:t>zu den beiden Videos online?</a:t>
            </a:r>
            <a:endParaRPr/>
          </a:p>
        </p:txBody>
      </p:sp>
      <p:pic>
        <p:nvPicPr>
          <p:cNvPr id="839654989" name="Grafik 3"/>
          <p:cNvPicPr>
            <a:picLocks noChangeAspect="1"/>
          </p:cNvPicPr>
          <p:nvPr/>
        </p:nvPicPr>
        <p:blipFill>
          <a:blip r:embed="rId4"/>
          <a:stretch/>
        </p:blipFill>
        <p:spPr bwMode="auto">
          <a:xfrm>
            <a:off x="147565" y="4516437"/>
            <a:ext cx="503582" cy="503582"/>
          </a:xfrm>
          <a:prstGeom prst="rect">
            <a:avLst/>
          </a:prstGeom>
        </p:spPr>
      </p:pic>
      <p:sp>
        <p:nvSpPr>
          <p:cNvPr id="2" name="Textplatzhalter 4">
            <a:extLst>
              <a:ext uri="{FF2B5EF4-FFF2-40B4-BE49-F238E27FC236}">
                <a16:creationId xmlns:a16="http://schemas.microsoft.com/office/drawing/2014/main" id="{3351E0E0-5854-4A29-9F82-167DA7741A66}"/>
              </a:ext>
            </a:extLst>
          </p:cNvPr>
          <p:cNvSpPr>
            <a:spLocks noGrp="1" noChangeAspect="1"/>
          </p:cNvSpPr>
          <p:nvPr/>
        </p:nvSpPr>
        <p:spPr bwMode="gray">
          <a:xfrm>
            <a:off x="7558045" y="4598973"/>
            <a:ext cx="1620000" cy="548906"/>
          </a:xfrm>
          <a:prstGeom prst="rect">
            <a:avLst/>
          </a:prstGeom>
          <a:blipFill>
            <a:blip r:embed="rId5"/>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Untertitel 2"/>
          <p:cNvSpPr>
            <a:spLocks noGrp="1"/>
          </p:cNvSpPr>
          <p:nvPr>
            <p:ph type="subTitle" sz="quarter" idx="1"/>
          </p:nvPr>
        </p:nvSpPr>
        <p:spPr bwMode="auto">
          <a:xfrm>
            <a:off x="376322" y="1005944"/>
            <a:ext cx="5984679" cy="588605"/>
          </a:xfrm>
        </p:spPr>
        <p:txBody>
          <a:bodyPr/>
          <a:lstStyle/>
          <a:p>
            <a:pPr>
              <a:defRPr/>
            </a:pPr>
            <a:r>
              <a:rPr lang="de-DE" sz="3600" b="1"/>
              <a:t>Hilfreiche Strategie:</a:t>
            </a:r>
            <a:endParaRPr/>
          </a:p>
        </p:txBody>
      </p:sp>
      <p:sp>
        <p:nvSpPr>
          <p:cNvPr id="4" name="Titel 1"/>
          <p:cNvSpPr txBox="1"/>
          <p:nvPr/>
        </p:nvSpPr>
        <p:spPr bwMode="gray">
          <a:xfrm>
            <a:off x="376323" y="2434350"/>
            <a:ext cx="6767513" cy="575712"/>
          </a:xfrm>
          <a:prstGeom prst="rect">
            <a:avLst/>
          </a:prstGeom>
          <a:solidFill>
            <a:schemeClr val="bg1"/>
          </a:solidFill>
          <a:ln>
            <a:noFill/>
          </a:ln>
          <a:effectLst/>
        </p:spPr>
        <p:txBody>
          <a:bodyPr vert="horz" wrap="none" lIns="180000" tIns="144000" rIns="180000" bIns="36000" numCol="1" anchor="ctr" anchorCtr="0" compatLnSpc="1">
            <a:prstTxWarp prst="textNoShape">
              <a:avLst/>
            </a:prstTxWarp>
            <a:spAutoFit/>
          </a:bodyPr>
          <a:lstStyle>
            <a:lvl1pPr algn="l">
              <a:lnSpc>
                <a:spcPct val="80000"/>
              </a:lnSpc>
              <a:spcBef>
                <a:spcPts val="0"/>
              </a:spcBef>
              <a:spcAft>
                <a:spcPts val="0"/>
              </a:spcAft>
              <a:defRPr sz="5700" b="1" cap="all">
                <a:solidFill>
                  <a:schemeClr val="tx2"/>
                </a:solidFill>
                <a:latin typeface="Arial"/>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a:lstStyle>
          <a:p>
            <a:pPr>
              <a:buClrTx/>
              <a:buFontTx/>
              <a:defRPr/>
            </a:pPr>
            <a:r>
              <a:rPr lang="de-DE" sz="3200"/>
              <a:t>Vermeintlichen Deep Fakes</a:t>
            </a:r>
            <a:endParaRPr/>
          </a:p>
        </p:txBody>
      </p:sp>
      <p:sp>
        <p:nvSpPr>
          <p:cNvPr id="5" name="Titel 1"/>
          <p:cNvSpPr txBox="1"/>
          <p:nvPr/>
        </p:nvSpPr>
        <p:spPr bwMode="gray">
          <a:xfrm>
            <a:off x="376323" y="3147814"/>
            <a:ext cx="8391354" cy="575712"/>
          </a:xfrm>
          <a:prstGeom prst="rect">
            <a:avLst/>
          </a:prstGeom>
          <a:solidFill>
            <a:schemeClr val="bg1"/>
          </a:solidFill>
          <a:ln>
            <a:noFill/>
          </a:ln>
          <a:effectLst/>
        </p:spPr>
        <p:txBody>
          <a:bodyPr vert="horz" wrap="none" lIns="180000" tIns="144000" rIns="180000" bIns="36000" numCol="1" anchor="ctr" anchorCtr="0" compatLnSpc="1">
            <a:prstTxWarp prst="textNoShape">
              <a:avLst/>
            </a:prstTxWarp>
            <a:spAutoFit/>
          </a:bodyPr>
          <a:lstStyle>
            <a:lvl1pPr algn="l">
              <a:lnSpc>
                <a:spcPct val="80000"/>
              </a:lnSpc>
              <a:spcBef>
                <a:spcPts val="0"/>
              </a:spcBef>
              <a:spcAft>
                <a:spcPts val="0"/>
              </a:spcAft>
              <a:defRPr sz="5700" b="1" cap="all">
                <a:solidFill>
                  <a:schemeClr val="tx2"/>
                </a:solidFill>
                <a:latin typeface="Arial"/>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a:lstStyle>
          <a:p>
            <a:pPr>
              <a:buClrTx/>
              <a:buFontTx/>
              <a:defRPr/>
            </a:pPr>
            <a:r>
              <a:rPr lang="de-DE" sz="3200"/>
              <a:t>auf vertrauenswürdigen Seiten? </a:t>
            </a:r>
            <a:endParaRPr/>
          </a:p>
        </p:txBody>
      </p:sp>
      <p:sp>
        <p:nvSpPr>
          <p:cNvPr id="6" name="Titel 1"/>
          <p:cNvSpPr txBox="1"/>
          <p:nvPr/>
        </p:nvSpPr>
        <p:spPr bwMode="gray">
          <a:xfrm>
            <a:off x="376322" y="1720886"/>
            <a:ext cx="6767513" cy="575712"/>
          </a:xfrm>
          <a:prstGeom prst="rect">
            <a:avLst/>
          </a:prstGeom>
          <a:solidFill>
            <a:schemeClr val="bg1"/>
          </a:solidFill>
          <a:ln>
            <a:noFill/>
          </a:ln>
          <a:effectLst/>
        </p:spPr>
        <p:txBody>
          <a:bodyPr vert="horz" wrap="none" lIns="180000" tIns="144000" rIns="180000" bIns="36000" numCol="1" anchor="ctr" anchorCtr="0" compatLnSpc="1">
            <a:prstTxWarp prst="textNoShape">
              <a:avLst/>
            </a:prstTxWarp>
            <a:spAutoFit/>
          </a:bodyPr>
          <a:lstStyle>
            <a:lvl1pPr algn="l">
              <a:lnSpc>
                <a:spcPct val="80000"/>
              </a:lnSpc>
              <a:spcBef>
                <a:spcPts val="0"/>
              </a:spcBef>
              <a:spcAft>
                <a:spcPts val="0"/>
              </a:spcAft>
              <a:defRPr sz="5700" b="1" cap="all">
                <a:solidFill>
                  <a:schemeClr val="tx2"/>
                </a:solidFill>
                <a:latin typeface="Arial"/>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a:lstStyle>
          <a:p>
            <a:pPr>
              <a:buClrTx/>
              <a:buFontTx/>
              <a:defRPr/>
            </a:pPr>
            <a:r>
              <a:rPr lang="de-DE" sz="3200"/>
              <a:t>Finde ich Informationen zu</a:t>
            </a:r>
            <a:endParaRPr/>
          </a:p>
        </p:txBody>
      </p:sp>
      <p:pic>
        <p:nvPicPr>
          <p:cNvPr id="121765847" name="Grafik 3"/>
          <p:cNvPicPr>
            <a:picLocks noChangeAspect="1"/>
          </p:cNvPicPr>
          <p:nvPr/>
        </p:nvPicPr>
        <p:blipFill>
          <a:blip r:embed="rId3"/>
          <a:stretch/>
        </p:blipFill>
        <p:spPr bwMode="auto">
          <a:xfrm>
            <a:off x="147565" y="4516437"/>
            <a:ext cx="503582" cy="50358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9" name="Bildplatzhalter 6"/>
          <p:cNvPicPr>
            <a:picLocks noChangeAspect="1"/>
          </p:cNvPicPr>
          <p:nvPr/>
        </p:nvPicPr>
        <p:blipFill>
          <a:blip r:embed="rId3"/>
          <a:stretch/>
        </p:blipFill>
        <p:spPr bwMode="auto">
          <a:xfrm>
            <a:off x="1" y="0"/>
            <a:ext cx="4571999" cy="5143500"/>
          </a:xfrm>
          <a:prstGeom prst="rect">
            <a:avLst/>
          </a:prstGeom>
        </p:spPr>
      </p:pic>
      <p:sp>
        <p:nvSpPr>
          <p:cNvPr id="2" name="Titel 1"/>
          <p:cNvSpPr>
            <a:spLocks noGrp="1"/>
          </p:cNvSpPr>
          <p:nvPr>
            <p:ph type="title"/>
          </p:nvPr>
        </p:nvSpPr>
        <p:spPr bwMode="auto">
          <a:xfrm>
            <a:off x="5076824" y="726128"/>
            <a:ext cx="3671639" cy="900000"/>
          </a:xfrm>
        </p:spPr>
        <p:txBody>
          <a:bodyPr/>
          <a:lstStyle/>
          <a:p>
            <a:pPr>
              <a:defRPr/>
            </a:pPr>
            <a:r>
              <a:rPr lang="de-DE"/>
              <a:t>Reflexion</a:t>
            </a:r>
            <a:endParaRPr/>
          </a:p>
        </p:txBody>
      </p:sp>
      <p:sp>
        <p:nvSpPr>
          <p:cNvPr id="3" name="Inhaltsplatzhalter 2"/>
          <p:cNvSpPr>
            <a:spLocks noGrp="1"/>
          </p:cNvSpPr>
          <p:nvPr>
            <p:ph idx="1"/>
          </p:nvPr>
        </p:nvSpPr>
        <p:spPr bwMode="auto">
          <a:xfrm>
            <a:off x="5076824" y="1671638"/>
            <a:ext cx="3671639" cy="2844800"/>
          </a:xfrm>
        </p:spPr>
        <p:txBody>
          <a:bodyPr/>
          <a:lstStyle/>
          <a:p>
            <a:pPr marL="0" indent="0">
              <a:buNone/>
              <a:defRPr/>
            </a:pPr>
            <a:r>
              <a:rPr lang="de-DE" sz="2000" b="1"/>
              <a:t>Inwiefern stellen Deep Fakes eine Gefahr für unsere Gesellschaft dar? </a:t>
            </a:r>
            <a:endParaRPr/>
          </a:p>
          <a:p>
            <a:pPr marL="0" indent="0">
              <a:buNone/>
              <a:defRPr/>
            </a:pPr>
            <a:endParaRPr lang="de-DE" sz="2000" b="1"/>
          </a:p>
          <a:p>
            <a:pPr marL="0" indent="0">
              <a:buNone/>
              <a:defRPr/>
            </a:pPr>
            <a:r>
              <a:rPr lang="de-DE" sz="2000" b="1"/>
              <a:t>Was würdet ihr euren Eltern beibringen, damit sie besser gegen Falschinformationen und Deep Fakes gewappnet sind? </a:t>
            </a:r>
            <a:endParaRPr sz="2000" b="1"/>
          </a:p>
          <a:p>
            <a:pPr marL="0" indent="0">
              <a:buNone/>
              <a:defRPr/>
            </a:pPr>
            <a:endParaRPr lang="de-DE" sz="2000" b="1"/>
          </a:p>
        </p:txBody>
      </p:sp>
      <p:pic>
        <p:nvPicPr>
          <p:cNvPr id="7" name="Grafik 6"/>
          <p:cNvPicPr>
            <a:picLocks noChangeAspect="1"/>
          </p:cNvPicPr>
          <p:nvPr/>
        </p:nvPicPr>
        <p:blipFill>
          <a:blip r:embed="rId4"/>
          <a:stretch/>
        </p:blipFill>
        <p:spPr bwMode="auto">
          <a:xfrm>
            <a:off x="147566" y="4516438"/>
            <a:ext cx="503584" cy="503584"/>
          </a:xfrm>
          <a:prstGeom prst="rect">
            <a:avLst/>
          </a:prstGeom>
        </p:spPr>
      </p:pic>
      <p:sp>
        <p:nvSpPr>
          <p:cNvPr id="8" name="Rechteck 7"/>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10" name="Rechteck 9"/>
          <p:cNvSpPr/>
          <p:nvPr/>
        </p:nvSpPr>
        <p:spPr bwMode="auto">
          <a:xfrm rot="16199998">
            <a:off x="-1744901" y="2138039"/>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lang="de-DE" sz="800">
              <a:latin typeface="Arial"/>
              <a:cs typeface="Arial"/>
            </a:endParaRPr>
          </a:p>
        </p:txBody>
      </p:sp>
      <p:sp>
        <p:nvSpPr>
          <p:cNvPr id="11" name="Titel 1"/>
          <p:cNvSpPr txBox="1"/>
          <p:nvPr/>
        </p:nvSpPr>
        <p:spPr bwMode="gray">
          <a:xfrm>
            <a:off x="-5359" y="-505698"/>
            <a:ext cx="7313663" cy="900000"/>
          </a:xfrm>
          <a:prstGeom prst="rect">
            <a:avLst/>
          </a:prstGeom>
          <a:noFill/>
          <a:ln>
            <a:noFill/>
          </a:ln>
          <a:effectLst/>
        </p:spPr>
        <p:txBody>
          <a:bodyPr vert="horz" wrap="square" lIns="0" tIns="0" rIns="0" bIns="0" numCol="1" anchor="t" anchorCtr="0" compatLnSpc="1">
            <a:prstTxWarp prst="textNoShape">
              <a:avLst/>
            </a:prstTxWarp>
          </a:bodyPr>
          <a:lstStyle>
            <a:lvl1pPr algn="l">
              <a:lnSpc>
                <a:spcPct val="85000"/>
              </a:lnSpc>
              <a:spcBef>
                <a:spcPts val="0"/>
              </a:spcBef>
              <a:spcAft>
                <a:spcPts val="0"/>
              </a:spcAft>
              <a:defRPr sz="3400" b="1">
                <a:solidFill>
                  <a:schemeClr val="tx2"/>
                </a:solidFill>
                <a:latin typeface="Arial"/>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a:lstStyle>
          <a:p>
            <a:pPr>
              <a:buClrTx/>
              <a:buFontTx/>
              <a:defRPr/>
            </a:pPr>
            <a:r>
              <a:rPr lang="de-DE"/>
              <a:t>Variante A: für Ältere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9" name="Bildplatzhalter 6"/>
          <p:cNvPicPr>
            <a:picLocks noChangeAspect="1"/>
          </p:cNvPicPr>
          <p:nvPr/>
        </p:nvPicPr>
        <p:blipFill>
          <a:blip r:embed="rId3"/>
          <a:stretch/>
        </p:blipFill>
        <p:spPr bwMode="auto">
          <a:xfrm>
            <a:off x="1" y="0"/>
            <a:ext cx="4571999" cy="5143500"/>
          </a:xfrm>
          <a:prstGeom prst="rect">
            <a:avLst/>
          </a:prstGeom>
        </p:spPr>
      </p:pic>
      <p:sp>
        <p:nvSpPr>
          <p:cNvPr id="2" name="Titel 1"/>
          <p:cNvSpPr>
            <a:spLocks noGrp="1"/>
          </p:cNvSpPr>
          <p:nvPr>
            <p:ph type="title"/>
          </p:nvPr>
        </p:nvSpPr>
        <p:spPr bwMode="auto">
          <a:xfrm>
            <a:off x="5076824" y="726128"/>
            <a:ext cx="3671639" cy="900000"/>
          </a:xfrm>
        </p:spPr>
        <p:txBody>
          <a:bodyPr/>
          <a:lstStyle/>
          <a:p>
            <a:pPr>
              <a:defRPr/>
            </a:pPr>
            <a:r>
              <a:rPr lang="de-DE"/>
              <a:t>Reflexion</a:t>
            </a:r>
            <a:endParaRPr/>
          </a:p>
        </p:txBody>
      </p:sp>
      <p:sp>
        <p:nvSpPr>
          <p:cNvPr id="3" name="Inhaltsplatzhalter 2"/>
          <p:cNvSpPr>
            <a:spLocks noGrp="1"/>
          </p:cNvSpPr>
          <p:nvPr>
            <p:ph idx="1"/>
          </p:nvPr>
        </p:nvSpPr>
        <p:spPr bwMode="auto">
          <a:xfrm>
            <a:off x="5076824" y="1671638"/>
            <a:ext cx="3671639" cy="2844800"/>
          </a:xfrm>
        </p:spPr>
        <p:txBody>
          <a:bodyPr/>
          <a:lstStyle/>
          <a:p>
            <a:pPr marL="0" indent="0">
              <a:buNone/>
              <a:defRPr/>
            </a:pPr>
            <a:r>
              <a:rPr lang="de-DE" sz="2000" b="1"/>
              <a:t>Wie würdet ihr einer Freundin helfen, wenn sie auf ein verdächtiges Video stößt und um eine Überprüfung bittet?</a:t>
            </a:r>
            <a:br>
              <a:rPr lang="de-DE" sz="2000"/>
            </a:br>
            <a:endParaRPr lang="de-DE" sz="2000" b="1"/>
          </a:p>
          <a:p>
            <a:pPr marL="0" indent="0">
              <a:buNone/>
              <a:defRPr/>
            </a:pPr>
            <a:r>
              <a:rPr lang="de-DE" sz="2000" b="1"/>
              <a:t>Welche Regeln könnten für das Posten von Texten, Bildern oder Videos im Klassenchat vereinbart werden?</a:t>
            </a:r>
            <a:endParaRPr/>
          </a:p>
        </p:txBody>
      </p:sp>
      <p:pic>
        <p:nvPicPr>
          <p:cNvPr id="7" name="Grafik 6"/>
          <p:cNvPicPr>
            <a:picLocks noChangeAspect="1"/>
          </p:cNvPicPr>
          <p:nvPr/>
        </p:nvPicPr>
        <p:blipFill>
          <a:blip r:embed="rId4"/>
          <a:stretch/>
        </p:blipFill>
        <p:spPr bwMode="auto">
          <a:xfrm>
            <a:off x="147566" y="4516438"/>
            <a:ext cx="503584" cy="503584"/>
          </a:xfrm>
          <a:prstGeom prst="rect">
            <a:avLst/>
          </a:prstGeom>
        </p:spPr>
      </p:pic>
      <p:sp>
        <p:nvSpPr>
          <p:cNvPr id="8" name="Rechteck 7"/>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10" name="Rechteck 9"/>
          <p:cNvSpPr/>
          <p:nvPr/>
        </p:nvSpPr>
        <p:spPr bwMode="auto">
          <a:xfrm rot="16199998">
            <a:off x="-1744901" y="2138039"/>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lang="de-DE" sz="800">
              <a:latin typeface="Arial"/>
              <a:cs typeface="Arial"/>
            </a:endParaRPr>
          </a:p>
        </p:txBody>
      </p:sp>
      <p:sp>
        <p:nvSpPr>
          <p:cNvPr id="11" name="Titel 1"/>
          <p:cNvSpPr txBox="1"/>
          <p:nvPr/>
        </p:nvSpPr>
        <p:spPr bwMode="gray">
          <a:xfrm>
            <a:off x="-5359" y="-505698"/>
            <a:ext cx="7313663" cy="900000"/>
          </a:xfrm>
          <a:prstGeom prst="rect">
            <a:avLst/>
          </a:prstGeom>
          <a:noFill/>
          <a:ln>
            <a:noFill/>
          </a:ln>
          <a:effectLst/>
        </p:spPr>
        <p:txBody>
          <a:bodyPr vert="horz" wrap="square" lIns="0" tIns="0" rIns="0" bIns="0" numCol="1" anchor="t" anchorCtr="0" compatLnSpc="1">
            <a:prstTxWarp prst="textNoShape">
              <a:avLst/>
            </a:prstTxWarp>
          </a:bodyPr>
          <a:lstStyle>
            <a:lvl1pPr algn="l">
              <a:lnSpc>
                <a:spcPct val="85000"/>
              </a:lnSpc>
              <a:spcBef>
                <a:spcPts val="0"/>
              </a:spcBef>
              <a:spcAft>
                <a:spcPts val="0"/>
              </a:spcAft>
              <a:defRPr sz="3400" b="1">
                <a:solidFill>
                  <a:schemeClr val="tx2"/>
                </a:solidFill>
                <a:latin typeface="Arial"/>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a:lstStyle>
          <a:p>
            <a:pPr>
              <a:buClrTx/>
              <a:buFontTx/>
              <a:defRPr/>
            </a:pPr>
            <a:r>
              <a:rPr lang="de-DE"/>
              <a:t>Variante B: für Jüngere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Hausaufgabe</a:t>
            </a:r>
            <a:endParaRPr/>
          </a:p>
        </p:txBody>
      </p:sp>
      <p:pic>
        <p:nvPicPr>
          <p:cNvPr id="20" name="Grafik 19"/>
          <p:cNvPicPr>
            <a:picLocks noChangeAspect="1"/>
          </p:cNvPicPr>
          <p:nvPr/>
        </p:nvPicPr>
        <p:blipFill>
          <a:blip r:embed="rId3"/>
          <a:stretch/>
        </p:blipFill>
        <p:spPr bwMode="auto">
          <a:xfrm>
            <a:off x="147566" y="4516438"/>
            <a:ext cx="503584" cy="503584"/>
          </a:xfrm>
          <a:prstGeom prst="rect">
            <a:avLst/>
          </a:prstGeom>
        </p:spPr>
      </p:pic>
      <p:sp>
        <p:nvSpPr>
          <p:cNvPr id="7" name="Rechteck 6"/>
          <p:cNvSpPr/>
          <p:nvPr/>
        </p:nvSpPr>
        <p:spPr bwMode="auto">
          <a:xfrm>
            <a:off x="651150" y="1707653"/>
            <a:ext cx="7521250" cy="1588127"/>
          </a:xfrm>
          <a:prstGeom prst="rect">
            <a:avLst/>
          </a:prstGeom>
        </p:spPr>
        <p:txBody>
          <a:bodyPr wrap="square">
            <a:spAutoFit/>
          </a:bodyPr>
          <a:lstStyle/>
          <a:p>
            <a:pPr>
              <a:defRPr/>
            </a:pPr>
            <a:r>
              <a:rPr lang="de-DE" sz="1800" b="1">
                <a:latin typeface="Arial"/>
                <a:ea typeface="Arial"/>
              </a:rPr>
              <a:t>Wähle eine neue Falschinformation von Mimikama oder Correctiv aus und überlege, mit welcher Absichten diese verbreitet wurden.</a:t>
            </a:r>
            <a:endParaRPr sz="1800"/>
          </a:p>
          <a:p>
            <a:pPr>
              <a:defRPr/>
            </a:pPr>
            <a:endParaRPr lang="de-DE" sz="1800" b="1">
              <a:latin typeface="Arial"/>
              <a:ea typeface="Arial"/>
            </a:endParaRPr>
          </a:p>
          <a:p>
            <a:pPr>
              <a:defRPr/>
            </a:pPr>
            <a:r>
              <a:rPr lang="de-DE" sz="1800" b="1">
                <a:latin typeface="Arial"/>
                <a:ea typeface="Arial"/>
              </a:rPr>
              <a:t>Notiere deine Überlegungen bitte in vollständigen Sätzen.</a:t>
            </a:r>
            <a:endParaRPr sz="1800"/>
          </a:p>
          <a:p>
            <a:pPr>
              <a:defRPr/>
            </a:pPr>
            <a:endParaRPr lang="de-DE" sz="1800" b="1"/>
          </a:p>
          <a:p>
            <a:pPr>
              <a:defRPr/>
            </a:pPr>
            <a:endParaRPr lang="de-DE" sz="1800" b="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63599" y="726128"/>
            <a:ext cx="7740848" cy="900000"/>
          </a:xfrm>
        </p:spPr>
        <p:txBody>
          <a:bodyPr/>
          <a:lstStyle/>
          <a:p>
            <a:pPr>
              <a:defRPr/>
            </a:pPr>
            <a:r>
              <a:rPr lang="de-DE"/>
              <a:t>Können wir unseren Augen trauen?</a:t>
            </a:r>
            <a:endParaRPr/>
          </a:p>
        </p:txBody>
      </p:sp>
      <p:sp>
        <p:nvSpPr>
          <p:cNvPr id="4" name="Textfeld 3"/>
          <p:cNvSpPr txBox="1"/>
          <p:nvPr/>
        </p:nvSpPr>
        <p:spPr bwMode="auto">
          <a:xfrm rot="16199998">
            <a:off x="-401834" y="2959827"/>
            <a:ext cx="2844800" cy="313932"/>
          </a:xfrm>
          <a:prstGeom prst="rect">
            <a:avLst/>
          </a:prstGeom>
          <a:noFill/>
        </p:spPr>
        <p:txBody>
          <a:bodyPr wrap="square" rtlCol="0">
            <a:spAutoFit/>
          </a:bodyPr>
          <a:lstStyle/>
          <a:p>
            <a:pPr algn="ctr">
              <a:defRPr/>
            </a:pPr>
            <a:r>
              <a:rPr lang="de-DE" sz="1600" b="1">
                <a:latin typeface="+mn-lt"/>
              </a:rPr>
              <a:t>Deep Fakes</a:t>
            </a:r>
            <a:endParaRPr sz="1050">
              <a:latin typeface="+mn-lt"/>
            </a:endParaRPr>
          </a:p>
        </p:txBody>
      </p:sp>
      <p:pic>
        <p:nvPicPr>
          <p:cNvPr id="5" name="Bildplatzhalter 13">
            <a:hlinkClick r:id="rId3"/>
          </p:cNvPr>
          <p:cNvPicPr>
            <a:picLocks noChangeAspect="1"/>
          </p:cNvPicPr>
          <p:nvPr/>
        </p:nvPicPr>
        <p:blipFill>
          <a:blip r:embed="rId4"/>
          <a:srcRect l="-83" r="81"/>
          <a:stretch/>
        </p:blipFill>
        <p:spPr bwMode="auto">
          <a:xfrm>
            <a:off x="1177533" y="1563638"/>
            <a:ext cx="6130770" cy="3448729"/>
          </a:xfrm>
          <a:prstGeom prst="rect">
            <a:avLst/>
          </a:prstGeom>
        </p:spPr>
      </p:pic>
      <p:pic>
        <p:nvPicPr>
          <p:cNvPr id="7" name="Grafik 6"/>
          <p:cNvPicPr>
            <a:picLocks noChangeAspect="1"/>
          </p:cNvPicPr>
          <p:nvPr/>
        </p:nvPicPr>
        <p:blipFill>
          <a:blip r:embed="rId5"/>
          <a:stretch/>
        </p:blipFill>
        <p:spPr bwMode="auto">
          <a:xfrm>
            <a:off x="147566" y="4516438"/>
            <a:ext cx="503584" cy="503584"/>
          </a:xfrm>
          <a:prstGeom prst="rect">
            <a:avLst/>
          </a:prstGeom>
        </p:spPr>
      </p:pic>
      <p:sp>
        <p:nvSpPr>
          <p:cNvPr id="8" name="Rechteck 7"/>
          <p:cNvSpPr/>
          <p:nvPr/>
        </p:nvSpPr>
        <p:spPr bwMode="auto">
          <a:xfrm rot="16199998">
            <a:off x="7939198" y="2483072"/>
            <a:ext cx="2232248" cy="177356"/>
          </a:xfrm>
          <a:prstGeom prst="rect">
            <a:avLst/>
          </a:prstGeom>
        </p:spPr>
        <p:txBody>
          <a:bodyPr wrap="square">
            <a:spAutoFit/>
          </a:bodyPr>
          <a:lstStyle/>
          <a:p>
            <a:pPr>
              <a:defRPr/>
            </a:pPr>
            <a:r>
              <a:rPr lang="de-DE" sz="600">
                <a:latin typeface="Arial"/>
                <a:cs typeface="Arial"/>
              </a:rPr>
              <a:t>Screenshot: https://youtu.be/cQ54GDm1eL0</a:t>
            </a:r>
            <a:endParaRPr/>
          </a:p>
        </p:txBody>
      </p:sp>
      <p:sp>
        <p:nvSpPr>
          <p:cNvPr id="9" name="Textfeld 8"/>
          <p:cNvSpPr txBox="1"/>
          <p:nvPr/>
        </p:nvSpPr>
        <p:spPr bwMode="auto">
          <a:xfrm>
            <a:off x="863599" y="1131590"/>
            <a:ext cx="7308801" cy="432048"/>
          </a:xfrm>
          <a:prstGeom prst="rect">
            <a:avLst/>
          </a:prstGeom>
          <a:noFill/>
        </p:spPr>
        <p:txBody>
          <a:bodyPr wrap="square" lIns="0" tIns="72000" bIns="72000" rtlCol="0">
            <a:noAutofit/>
          </a:bodyPr>
          <a:lstStyle/>
          <a:p>
            <a:pPr algn="l">
              <a:defRPr/>
            </a:pPr>
            <a:r>
              <a:rPr lang="de-DE" b="1">
                <a:latin typeface="+mn-lt"/>
              </a:rPr>
              <a:t>Auch Videos können gefälscht werden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el 2"/>
          <p:cNvSpPr>
            <a:spLocks noGrp="1"/>
          </p:cNvSpPr>
          <p:nvPr>
            <p:ph type="title"/>
          </p:nvPr>
        </p:nvSpPr>
        <p:spPr bwMode="auto"/>
        <p:txBody>
          <a:bodyPr/>
          <a:lstStyle/>
          <a:p>
            <a:pPr>
              <a:defRPr/>
            </a:pPr>
            <a:r>
              <a:rPr lang="de-DE"/>
              <a:t>Was sind Deep Fakes? </a:t>
            </a:r>
            <a:endParaRPr/>
          </a:p>
        </p:txBody>
      </p:sp>
      <p:sp>
        <p:nvSpPr>
          <p:cNvPr id="1360022112" name="Inhaltsplatzhalter 2"/>
          <p:cNvSpPr>
            <a:spLocks noGrp="1"/>
          </p:cNvSpPr>
          <p:nvPr>
            <p:ph idx="1"/>
          </p:nvPr>
        </p:nvSpPr>
        <p:spPr bwMode="auto"/>
        <p:txBody>
          <a:bodyPr/>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marL="0" indent="0" algn="l">
              <a:buClr>
                <a:schemeClr val="tx2"/>
              </a:buClr>
              <a:buFont typeface="Wingdings"/>
              <a:buNone/>
              <a:defRPr/>
            </a:pPr>
            <a:r>
              <a:rPr lang="de-DE" sz="1600" b="1" i="0" u="none" strike="noStrike" cap="none" spc="0">
                <a:solidFill>
                  <a:schemeClr val="tx1"/>
                </a:solidFill>
                <a:latin typeface="Arial"/>
                <a:ea typeface="Arial"/>
                <a:cs typeface="Arial"/>
              </a:rPr>
              <a:t>Macht euch bitte Notizen: </a:t>
            </a:r>
            <a:endParaRPr sz="1600"/>
          </a:p>
          <a:p>
            <a:pPr marL="342900" indent="-342900" algn="l">
              <a:spcBef>
                <a:spcPts val="599"/>
              </a:spcBef>
              <a:spcAft>
                <a:spcPts val="599"/>
              </a:spcAft>
              <a:buClr>
                <a:schemeClr val="tx2"/>
              </a:buClr>
              <a:buFont typeface="+mj-lt"/>
              <a:buAutoNum type="arabicPeriod"/>
              <a:defRPr/>
            </a:pPr>
            <a:r>
              <a:rPr lang="de-DE" sz="1600" b="0" i="0" u="none" strike="noStrike" cap="none" spc="0">
                <a:solidFill>
                  <a:schemeClr val="tx1"/>
                </a:solidFill>
                <a:latin typeface="Arial"/>
                <a:ea typeface="Arial"/>
                <a:cs typeface="Arial"/>
              </a:rPr>
              <a:t>Was sind Deep Fakes? </a:t>
            </a:r>
            <a:endParaRPr sz="1600"/>
          </a:p>
          <a:p>
            <a:pPr marL="342900" indent="-342900" algn="l">
              <a:spcBef>
                <a:spcPts val="599"/>
              </a:spcBef>
              <a:spcAft>
                <a:spcPts val="599"/>
              </a:spcAft>
              <a:buClr>
                <a:schemeClr val="tx2"/>
              </a:buClr>
              <a:buFont typeface="+mj-lt"/>
              <a:buAutoNum type="arabicPeriod"/>
              <a:defRPr/>
            </a:pPr>
            <a:r>
              <a:rPr lang="de-DE" sz="1600" b="0" i="0" u="none" strike="noStrike" cap="none" spc="0">
                <a:solidFill>
                  <a:schemeClr val="tx1"/>
                </a:solidFill>
                <a:latin typeface="Arial"/>
                <a:ea typeface="Arial"/>
                <a:cs typeface="Arial"/>
              </a:rPr>
              <a:t>In welchen Formaten werden Deep Fakes erstellt?</a:t>
            </a:r>
            <a:endParaRPr sz="1600"/>
          </a:p>
          <a:p>
            <a:pPr marL="342900" indent="-342900" algn="l">
              <a:spcBef>
                <a:spcPts val="599"/>
              </a:spcBef>
              <a:spcAft>
                <a:spcPts val="599"/>
              </a:spcAft>
              <a:buClr>
                <a:schemeClr val="tx2"/>
              </a:buClr>
              <a:buFont typeface="+mj-lt"/>
              <a:buAutoNum type="arabicPeriod"/>
              <a:defRPr/>
            </a:pPr>
            <a:r>
              <a:rPr lang="de-DE" sz="1600" b="0" i="0" u="none" strike="noStrike" cap="none" spc="0">
                <a:solidFill>
                  <a:schemeClr val="tx1"/>
                </a:solidFill>
                <a:latin typeface="Arial"/>
                <a:ea typeface="Arial"/>
                <a:cs typeface="Arial"/>
              </a:rPr>
              <a:t>Warum werden Deep Fakes verbreitet? </a:t>
            </a:r>
            <a:endParaRPr sz="1600"/>
          </a:p>
          <a:p>
            <a:pPr>
              <a:defRPr/>
            </a:pPr>
            <a:endParaRPr sz="1600">
              <a:latin typeface="Arial"/>
              <a:cs typeface="Arial"/>
            </a:endParaRPr>
          </a:p>
          <a:p>
            <a:pPr marL="0" indent="0">
              <a:buClr>
                <a:schemeClr val="tx2"/>
              </a:buClr>
              <a:buFont typeface="Wingdings"/>
              <a:buNone/>
              <a:defRPr/>
            </a:pPr>
            <a:r>
              <a:rPr lang="de-DE" sz="1600" b="0" i="0" u="none" strike="noStrike" cap="none" spc="0">
                <a:solidFill>
                  <a:schemeClr val="tx1"/>
                </a:solidFill>
                <a:latin typeface="Arial"/>
                <a:ea typeface="Arial"/>
                <a:cs typeface="Arial"/>
              </a:rPr>
              <a:t>Recherchiert auf dieser Website:</a:t>
            </a:r>
          </a:p>
          <a:p>
            <a:pPr marL="0" indent="0">
              <a:buClr>
                <a:schemeClr val="tx2"/>
              </a:buClr>
              <a:buFont typeface="Wingdings"/>
              <a:buNone/>
              <a:defRPr/>
            </a:pPr>
            <a:r>
              <a:rPr lang="de-DE" sz="1600" b="0" i="0" u="none" strike="noStrike" cap="none" spc="0">
                <a:solidFill>
                  <a:schemeClr val="tx1"/>
                </a:solidFill>
                <a:latin typeface="Arial"/>
                <a:ea typeface="Arial"/>
                <a:cs typeface="Arial"/>
              </a:rPr>
              <a:t>	</a:t>
            </a:r>
            <a:r>
              <a:rPr lang="de-DE" sz="1600" b="0" i="0" u="none" strike="noStrike" cap="none" spc="0">
                <a:latin typeface="Arial"/>
                <a:ea typeface="Arial"/>
                <a:cs typeface="Arial"/>
                <a:hlinkClick r:id="rId3" tooltip="https://bit.ly/was-ist-ein-deepfake"/>
              </a:rPr>
              <a:t>bit.ly/was-ist-ein-deepfake</a:t>
            </a:r>
            <a:r>
              <a:rPr lang="de-DE" sz="1600" b="0" i="0" u="none" strike="noStrike" cap="none" spc="0">
                <a:solidFill>
                  <a:schemeClr val="tx1"/>
                </a:solidFill>
                <a:latin typeface="Arial"/>
                <a:ea typeface="Arial"/>
                <a:cs typeface="Arial"/>
              </a:rPr>
              <a:t> </a:t>
            </a:r>
            <a:endParaRPr sz="1600" u="none"/>
          </a:p>
        </p:txBody>
      </p:sp>
      <p:pic>
        <p:nvPicPr>
          <p:cNvPr id="1239511604" name="Grafik 3"/>
          <p:cNvPicPr>
            <a:picLocks noChangeAspect="1"/>
          </p:cNvPicPr>
          <p:nvPr/>
        </p:nvPicPr>
        <p:blipFill>
          <a:blip r:embed="rId4"/>
          <a:stretch/>
        </p:blipFill>
        <p:spPr bwMode="auto">
          <a:xfrm>
            <a:off x="147565" y="4516437"/>
            <a:ext cx="503582" cy="503582"/>
          </a:xfrm>
          <a:prstGeom prst="rect">
            <a:avLst/>
          </a:prstGeom>
        </p:spPr>
      </p:pic>
      <p:pic>
        <p:nvPicPr>
          <p:cNvPr id="2009808542" name="Grafik 2009808541" descr="https://www.saferinternet.at/faq/informationskompetenz/was-ist-ein-deepfake"/>
          <p:cNvPicPr>
            <a:picLocks noChangeAspect="1"/>
          </p:cNvPicPr>
          <p:nvPr/>
        </p:nvPicPr>
        <p:blipFill>
          <a:blip r:embed="rId5"/>
          <a:stretch/>
        </p:blipFill>
        <p:spPr bwMode="auto">
          <a:xfrm>
            <a:off x="6994800" y="2715766"/>
            <a:ext cx="1803599" cy="180359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Was sind Deep Fakes?</a:t>
            </a:r>
            <a:endParaRPr/>
          </a:p>
        </p:txBody>
      </p:sp>
      <p:sp>
        <p:nvSpPr>
          <p:cNvPr id="3" name="Inhaltsplatzhalter 2"/>
          <p:cNvSpPr>
            <a:spLocks noGrp="1"/>
          </p:cNvSpPr>
          <p:nvPr>
            <p:ph idx="1"/>
          </p:nvPr>
        </p:nvSpPr>
        <p:spPr bwMode="auto"/>
        <p:txBody>
          <a:bodyPr/>
          <a:lstStyle/>
          <a:p>
            <a:pPr marL="342900" indent="-342900">
              <a:spcAft>
                <a:spcPts val="600"/>
              </a:spcAft>
              <a:buFont typeface="+mj-lt"/>
              <a:buAutoNum type="arabicPeriod"/>
              <a:defRPr/>
            </a:pPr>
            <a:r>
              <a:rPr lang="de-DE" sz="1600">
                <a:solidFill>
                  <a:prstClr val="black"/>
                </a:solidFill>
                <a:ea typeface="Arial"/>
              </a:rPr>
              <a:t>Ein Deep Fake ist eine mit Hilfe von künstlicher Intelligenz erstellte Fälschung </a:t>
            </a:r>
            <a:endParaRPr/>
          </a:p>
          <a:p>
            <a:pPr marL="342900" indent="-342900">
              <a:spcAft>
                <a:spcPts val="600"/>
              </a:spcAft>
              <a:buFont typeface="+mj-lt"/>
              <a:buAutoNum type="arabicPeriod"/>
              <a:defRPr/>
            </a:pPr>
            <a:r>
              <a:rPr lang="de-DE" sz="1600">
                <a:solidFill>
                  <a:prstClr val="black"/>
                </a:solidFill>
                <a:ea typeface="Arial"/>
              </a:rPr>
              <a:t>Diese können als Videos, Audioaufnahmen oder Bilder erstellt werden</a:t>
            </a:r>
            <a:endParaRPr/>
          </a:p>
          <a:p>
            <a:pPr marL="342900" indent="-342900">
              <a:spcAft>
                <a:spcPts val="600"/>
              </a:spcAft>
              <a:buFont typeface="+mj-lt"/>
              <a:buAutoNum type="arabicPeriod"/>
              <a:defRPr/>
            </a:pPr>
            <a:r>
              <a:rPr lang="de-DE" sz="1600">
                <a:solidFill>
                  <a:prstClr val="black"/>
                </a:solidFill>
              </a:rPr>
              <a:t>Ziel: Personen in einen anderen Zusammenhang zu setzen</a:t>
            </a:r>
            <a:endParaRPr/>
          </a:p>
          <a:p>
            <a:pPr marL="479425" lvl="1" indent="-342900">
              <a:spcAft>
                <a:spcPts val="600"/>
              </a:spcAft>
              <a:defRPr/>
            </a:pPr>
            <a:r>
              <a:rPr lang="de-DE" sz="1600">
                <a:solidFill>
                  <a:prstClr val="black"/>
                </a:solidFill>
              </a:rPr>
              <a:t>Um Menschen in die Irre zu führen</a:t>
            </a:r>
            <a:endParaRPr/>
          </a:p>
          <a:p>
            <a:pPr marL="479425" lvl="1" indent="-342900">
              <a:spcAft>
                <a:spcPts val="600"/>
              </a:spcAft>
              <a:defRPr/>
            </a:pPr>
            <a:r>
              <a:rPr lang="de-DE" sz="1600">
                <a:solidFill>
                  <a:prstClr val="black"/>
                </a:solidFill>
              </a:rPr>
              <a:t>Um politischen Gegnern zu schaden</a:t>
            </a:r>
            <a:endParaRPr/>
          </a:p>
          <a:p>
            <a:pPr marL="479425" lvl="1" indent="-342900">
              <a:spcAft>
                <a:spcPts val="600"/>
              </a:spcAft>
              <a:defRPr/>
            </a:pPr>
            <a:r>
              <a:rPr lang="de-DE" sz="1600">
                <a:solidFill>
                  <a:prstClr val="black"/>
                </a:solidFill>
              </a:rPr>
              <a:t>Um Menschen andere Sprachen sprechen zu lassen</a:t>
            </a:r>
            <a:endParaRPr/>
          </a:p>
          <a:p>
            <a:pPr marL="479425" lvl="1" indent="-342900">
              <a:spcAft>
                <a:spcPts val="600"/>
              </a:spcAft>
              <a:defRPr/>
            </a:pPr>
            <a:r>
              <a:rPr lang="de-DE" sz="1600">
                <a:solidFill>
                  <a:prstClr val="black"/>
                </a:solidFill>
              </a:rPr>
              <a:t>Um Menschen in Filmen wiederzubeleben oder zu verjüngen </a:t>
            </a:r>
            <a:endParaRPr/>
          </a:p>
          <a:p>
            <a:pPr marL="136525" lvl="1" indent="0">
              <a:spcAft>
                <a:spcPts val="600"/>
              </a:spcAft>
              <a:buNone/>
              <a:defRPr/>
            </a:pPr>
            <a:endParaRPr lang="de-DE" sz="1600"/>
          </a:p>
        </p:txBody>
      </p:sp>
      <p:pic>
        <p:nvPicPr>
          <p:cNvPr id="419962566" name="Grafik 3"/>
          <p:cNvPicPr>
            <a:picLocks noChangeAspect="1"/>
          </p:cNvPicPr>
          <p:nvPr/>
        </p:nvPicPr>
        <p:blipFill>
          <a:blip r:embed="rId3"/>
          <a:stretch/>
        </p:blipFill>
        <p:spPr bwMode="auto">
          <a:xfrm>
            <a:off x="147565" y="4516437"/>
            <a:ext cx="503582" cy="5035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el 2"/>
          <p:cNvSpPr>
            <a:spLocks noGrp="1"/>
          </p:cNvSpPr>
          <p:nvPr>
            <p:ph type="title"/>
          </p:nvPr>
        </p:nvSpPr>
        <p:spPr bwMode="auto"/>
        <p:txBody>
          <a:bodyPr/>
          <a:lstStyle/>
          <a:p>
            <a:pPr>
              <a:defRPr/>
            </a:pPr>
            <a:r>
              <a:rPr lang="de-DE"/>
              <a:t>Wie erkennen wir Deep Fakes?</a:t>
            </a:r>
            <a:endParaRPr/>
          </a:p>
        </p:txBody>
      </p:sp>
      <p:graphicFrame>
        <p:nvGraphicFramePr>
          <p:cNvPr id="5" name="Inhaltsplatzhalter 4"/>
          <p:cNvGraphicFramePr>
            <a:graphicFrameLocks noGrp="1"/>
          </p:cNvGraphicFramePr>
          <p:nvPr>
            <p:ph idx="1"/>
          </p:nvPr>
        </p:nvGraphicFramePr>
        <p:xfrm>
          <a:off x="863599" y="1671638"/>
          <a:ext cx="2484272" cy="2865120"/>
        </p:xfrm>
        <a:graphic>
          <a:graphicData uri="http://schemas.openxmlformats.org/drawingml/2006/table">
            <a:tbl>
              <a:tblPr firstRow="1" bandRow="1">
                <a:tableStyleId>{3DFD65AB-BDBD-990E-E245-3438ED07BBF1}</a:tableStyleId>
              </a:tblPr>
              <a:tblGrid>
                <a:gridCol w="2484272">
                  <a:extLst>
                    <a:ext uri="{9D8B030D-6E8A-4147-A177-3AD203B41FA5}">
                      <a16:colId xmlns:a16="http://schemas.microsoft.com/office/drawing/2014/main" val="20000"/>
                    </a:ext>
                  </a:extLst>
                </a:gridCol>
              </a:tblGrid>
              <a:tr h="370840">
                <a:tc>
                  <a:txBody>
                    <a:bodyPr/>
                    <a:lstStyle/>
                    <a:p>
                      <a:pPr algn="ctr">
                        <a:defRPr/>
                      </a:pPr>
                      <a:r>
                        <a:rPr lang="de-DE">
                          <a:latin typeface="Arial"/>
                          <a:cs typeface="Arial"/>
                        </a:rPr>
                        <a:t>Auffälligkeiten im Gesicht</a:t>
                      </a:r>
                      <a:endParaRPr/>
                    </a:p>
                  </a:txBody>
                  <a:tcPr/>
                </a:tc>
                <a:extLst>
                  <a:ext uri="{0D108BD9-81ED-4DB2-BD59-A6C34878D82A}">
                    <a16:rowId xmlns:a16="http://schemas.microsoft.com/office/drawing/2014/main" val="10000"/>
                  </a:ext>
                </a:extLst>
              </a:tr>
              <a:tr h="370840">
                <a:tc>
                  <a:txBody>
                    <a:bodyPr/>
                    <a:lstStyle/>
                    <a:p>
                      <a:pPr marL="200025" indent="-200025">
                        <a:buFont typeface="Arial"/>
                        <a:buChar char="•"/>
                        <a:defRPr/>
                      </a:pPr>
                      <a:r>
                        <a:rPr lang="de-DE" sz="1400">
                          <a:solidFill>
                            <a:schemeClr val="dk1"/>
                          </a:solidFill>
                          <a:latin typeface="Arial"/>
                          <a:ea typeface="+mn-ea"/>
                          <a:cs typeface="Arial"/>
                        </a:rPr>
                        <a:t>Ist das Gesicht genauso scharf wie der restliche Videoausschnitt?</a:t>
                      </a:r>
                      <a:endParaRPr/>
                    </a:p>
                    <a:p>
                      <a:pPr marL="200025" indent="-200025">
                        <a:buFont typeface="Arial"/>
                        <a:buChar char="•"/>
                        <a:defRPr/>
                      </a:pPr>
                      <a:r>
                        <a:rPr lang="de-DE" sz="1400">
                          <a:solidFill>
                            <a:schemeClr val="dk1"/>
                          </a:solidFill>
                          <a:latin typeface="Arial"/>
                          <a:ea typeface="+mn-ea"/>
                          <a:cs typeface="Arial"/>
                        </a:rPr>
                        <a:t>Sind Augenbrauen, Leber-flecke oder Sommer-sprossen immer an der richtigen Stelle?</a:t>
                      </a:r>
                      <a:endParaRPr/>
                    </a:p>
                    <a:p>
                      <a:pPr marL="200025" indent="-200025">
                        <a:buFont typeface="Arial"/>
                        <a:buChar char="•"/>
                        <a:defRPr/>
                      </a:pPr>
                      <a:r>
                        <a:rPr lang="de-DE" sz="1400">
                          <a:solidFill>
                            <a:schemeClr val="dk1"/>
                          </a:solidFill>
                          <a:latin typeface="Arial"/>
                          <a:ea typeface="+mn-ea"/>
                          <a:cs typeface="Arial"/>
                        </a:rPr>
                        <a:t>Blinzelt die Person? </a:t>
                      </a:r>
                      <a:endParaRPr/>
                    </a:p>
                    <a:p>
                      <a:pPr marL="200025" indent="-200025">
                        <a:buFont typeface="Arial"/>
                        <a:buChar char="•"/>
                        <a:defRPr/>
                      </a:pPr>
                      <a:r>
                        <a:rPr lang="de-DE" sz="1400">
                          <a:solidFill>
                            <a:schemeClr val="dk1"/>
                          </a:solidFill>
                          <a:latin typeface="Arial"/>
                          <a:ea typeface="+mn-ea"/>
                          <a:cs typeface="Arial"/>
                        </a:rPr>
                        <a:t>Passen die Lippen-bewegungen? </a:t>
                      </a:r>
                      <a:endParaRPr/>
                    </a:p>
                  </a:txBody>
                  <a:tcPr/>
                </a:tc>
                <a:extLst>
                  <a:ext uri="{0D108BD9-81ED-4DB2-BD59-A6C34878D82A}">
                    <a16:rowId xmlns:a16="http://schemas.microsoft.com/office/drawing/2014/main" val="10001"/>
                  </a:ext>
                </a:extLst>
              </a:tr>
            </a:tbl>
          </a:graphicData>
        </a:graphic>
      </p:graphicFrame>
      <p:graphicFrame>
        <p:nvGraphicFramePr>
          <p:cNvPr id="8" name="Tabelle 7"/>
          <p:cNvGraphicFramePr>
            <a:graphicFrameLocks noGrp="1"/>
          </p:cNvGraphicFramePr>
          <p:nvPr/>
        </p:nvGraphicFramePr>
        <p:xfrm>
          <a:off x="5940152" y="1671638"/>
          <a:ext cx="2484272" cy="2868107"/>
        </p:xfrm>
        <a:graphic>
          <a:graphicData uri="http://schemas.openxmlformats.org/drawingml/2006/table">
            <a:tbl>
              <a:tblPr firstRow="1" bandRow="1">
                <a:tableStyleId>{3DFD65AB-BDBD-990E-E245-3438ED07BBF1}</a:tableStyleId>
              </a:tblPr>
              <a:tblGrid>
                <a:gridCol w="2484272">
                  <a:extLst>
                    <a:ext uri="{9D8B030D-6E8A-4147-A177-3AD203B41FA5}">
                      <a16:colId xmlns:a16="http://schemas.microsoft.com/office/drawing/2014/main" val="20000"/>
                    </a:ext>
                  </a:extLst>
                </a:gridCol>
              </a:tblGrid>
              <a:tr h="636837">
                <a:tc>
                  <a:txBody>
                    <a:bodyPr/>
                    <a:lstStyle/>
                    <a:p>
                      <a:pPr algn="ctr">
                        <a:defRPr/>
                      </a:pPr>
                      <a:r>
                        <a:rPr lang="de-DE">
                          <a:latin typeface="Arial"/>
                          <a:cs typeface="Arial"/>
                        </a:rPr>
                        <a:t>Artefakte im Bild</a:t>
                      </a:r>
                      <a:endParaRPr/>
                    </a:p>
                    <a:p>
                      <a:pPr algn="ctr">
                        <a:defRPr/>
                      </a:pPr>
                      <a:endParaRPr lang="de-DE">
                        <a:latin typeface="Arial"/>
                        <a:cs typeface="Arial"/>
                      </a:endParaRPr>
                    </a:p>
                  </a:txBody>
                  <a:tcPr/>
                </a:tc>
                <a:extLst>
                  <a:ext uri="{0D108BD9-81ED-4DB2-BD59-A6C34878D82A}">
                    <a16:rowId xmlns:a16="http://schemas.microsoft.com/office/drawing/2014/main" val="10000"/>
                  </a:ext>
                </a:extLst>
              </a:tr>
              <a:tr h="2228027">
                <a:tc>
                  <a:txBody>
                    <a:bodyPr/>
                    <a:lstStyle/>
                    <a:p>
                      <a:pPr>
                        <a:defRPr/>
                      </a:pPr>
                      <a:r>
                        <a:rPr lang="de-DE" sz="1400">
                          <a:latin typeface="Arial"/>
                          <a:cs typeface="Arial"/>
                        </a:rPr>
                        <a:t>Gibt es Unregelmäßigkeiten im Bild, z.B. </a:t>
                      </a:r>
                      <a:endParaRPr/>
                    </a:p>
                    <a:p>
                      <a:pPr marL="200025" indent="-200025" algn="l" defTabSz="457063">
                        <a:buFont typeface="Arial"/>
                        <a:buChar char="•"/>
                        <a:defRPr/>
                      </a:pPr>
                      <a:r>
                        <a:rPr lang="de-DE" sz="1400">
                          <a:solidFill>
                            <a:schemeClr val="dk1"/>
                          </a:solidFill>
                          <a:latin typeface="Arial"/>
                          <a:ea typeface="+mn-ea"/>
                          <a:cs typeface="Arial"/>
                        </a:rPr>
                        <a:t>verschwommene Über-gänge zwischen Gesicht und Hals oder Haaren </a:t>
                      </a:r>
                      <a:endParaRPr/>
                    </a:p>
                    <a:p>
                      <a:pPr marL="200025" indent="-200025" algn="l" defTabSz="457063">
                        <a:buFont typeface="Arial"/>
                        <a:buChar char="•"/>
                        <a:defRPr/>
                      </a:pPr>
                      <a:r>
                        <a:rPr lang="de-DE" sz="1400">
                          <a:solidFill>
                            <a:schemeClr val="dk1"/>
                          </a:solidFill>
                          <a:latin typeface="Arial"/>
                          <a:ea typeface="+mn-ea"/>
                          <a:cs typeface="Arial"/>
                        </a:rPr>
                        <a:t>Verzerrte Gesichtspartien</a:t>
                      </a:r>
                      <a:endParaRPr/>
                    </a:p>
                    <a:p>
                      <a:pPr marL="200025" indent="-200025" algn="l" defTabSz="457063">
                        <a:buFont typeface="Arial"/>
                        <a:buChar char="•"/>
                        <a:defRPr/>
                      </a:pPr>
                      <a:r>
                        <a:rPr lang="de-DE" sz="1400">
                          <a:solidFill>
                            <a:schemeClr val="dk1"/>
                          </a:solidFill>
                          <a:latin typeface="Arial"/>
                          <a:ea typeface="+mn-ea"/>
                          <a:cs typeface="Arial"/>
                        </a:rPr>
                        <a:t>Seltsam geformte Ohren, Haare oder Gliedmaßen</a:t>
                      </a:r>
                      <a:endParaRPr/>
                    </a:p>
                  </a:txBody>
                  <a:tcPr/>
                </a:tc>
                <a:extLst>
                  <a:ext uri="{0D108BD9-81ED-4DB2-BD59-A6C34878D82A}">
                    <a16:rowId xmlns:a16="http://schemas.microsoft.com/office/drawing/2014/main" val="10001"/>
                  </a:ext>
                </a:extLst>
              </a:tr>
            </a:tbl>
          </a:graphicData>
        </a:graphic>
      </p:graphicFrame>
      <p:graphicFrame>
        <p:nvGraphicFramePr>
          <p:cNvPr id="9" name="Tabelle 8"/>
          <p:cNvGraphicFramePr>
            <a:graphicFrameLocks noGrp="1"/>
          </p:cNvGraphicFramePr>
          <p:nvPr/>
        </p:nvGraphicFramePr>
        <p:xfrm>
          <a:off x="3401876" y="1671638"/>
          <a:ext cx="2484272" cy="2864864"/>
        </p:xfrm>
        <a:graphic>
          <a:graphicData uri="http://schemas.openxmlformats.org/drawingml/2006/table">
            <a:tbl>
              <a:tblPr firstRow="1" bandRow="1">
                <a:tableStyleId>{3DFD65AB-BDBD-990E-E245-3438ED07BBF1}</a:tableStyleId>
              </a:tblPr>
              <a:tblGrid>
                <a:gridCol w="2484272">
                  <a:extLst>
                    <a:ext uri="{9D8B030D-6E8A-4147-A177-3AD203B41FA5}">
                      <a16:colId xmlns:a16="http://schemas.microsoft.com/office/drawing/2014/main" val="20000"/>
                    </a:ext>
                  </a:extLst>
                </a:gridCol>
              </a:tblGrid>
              <a:tr h="651532">
                <a:tc>
                  <a:txBody>
                    <a:bodyPr/>
                    <a:lstStyle/>
                    <a:p>
                      <a:pPr algn="ctr">
                        <a:defRPr/>
                      </a:pPr>
                      <a:r>
                        <a:rPr lang="de-DE">
                          <a:latin typeface="Arial"/>
                          <a:cs typeface="Arial"/>
                        </a:rPr>
                        <a:t>Auffälligkeiten im Ton</a:t>
                      </a:r>
                      <a:endParaRPr/>
                    </a:p>
                  </a:txBody>
                  <a:tcPr/>
                </a:tc>
                <a:extLst>
                  <a:ext uri="{0D108BD9-81ED-4DB2-BD59-A6C34878D82A}">
                    <a16:rowId xmlns:a16="http://schemas.microsoft.com/office/drawing/2014/main" val="10000"/>
                  </a:ext>
                </a:extLst>
              </a:tr>
              <a:tr h="2213332">
                <a:tc>
                  <a:txBody>
                    <a:bodyPr/>
                    <a:lstStyle/>
                    <a:p>
                      <a:pPr marL="200025" indent="-200025">
                        <a:buFont typeface="Arial"/>
                        <a:buChar char="•"/>
                        <a:defRPr/>
                      </a:pPr>
                      <a:r>
                        <a:rPr lang="de-DE" sz="1400">
                          <a:solidFill>
                            <a:schemeClr val="dk1"/>
                          </a:solidFill>
                          <a:latin typeface="Arial"/>
                          <a:ea typeface="+mn-ea"/>
                          <a:cs typeface="Arial"/>
                        </a:rPr>
                        <a:t>Klingt die Stimme mechanisch? </a:t>
                      </a:r>
                      <a:endParaRPr/>
                    </a:p>
                    <a:p>
                      <a:pPr marL="200025" indent="-200025" algn="l" defTabSz="457063">
                        <a:buFont typeface="Arial"/>
                        <a:buChar char="•"/>
                        <a:defRPr/>
                      </a:pPr>
                      <a:r>
                        <a:rPr lang="de-DE" sz="1400">
                          <a:solidFill>
                            <a:schemeClr val="dk1"/>
                          </a:solidFill>
                          <a:latin typeface="Arial"/>
                          <a:ea typeface="+mn-ea"/>
                          <a:cs typeface="Arial"/>
                        </a:rPr>
                        <a:t>Betont die Stimme bestimmte Wörter merkwürdig? </a:t>
                      </a:r>
                      <a:endParaRPr/>
                    </a:p>
                    <a:p>
                      <a:pPr marL="200025" indent="-200025" algn="l" defTabSz="457063">
                        <a:buFont typeface="Arial"/>
                        <a:buChar char="•"/>
                        <a:defRPr/>
                      </a:pPr>
                      <a:r>
                        <a:rPr lang="de-DE" sz="1400">
                          <a:solidFill>
                            <a:schemeClr val="dk1"/>
                          </a:solidFill>
                          <a:latin typeface="Arial"/>
                          <a:ea typeface="+mn-ea"/>
                          <a:cs typeface="Arial"/>
                        </a:rPr>
                        <a:t>Ist die Audioqualität schlecht? </a:t>
                      </a:r>
                      <a:endParaRPr/>
                    </a:p>
                    <a:p>
                      <a:pPr marL="200025" indent="-200025" algn="l" defTabSz="457063">
                        <a:buFont typeface="Arial"/>
                        <a:buChar char="•"/>
                        <a:defRPr/>
                      </a:pPr>
                      <a:r>
                        <a:rPr lang="de-DE" sz="1400">
                          <a:solidFill>
                            <a:schemeClr val="dk1"/>
                          </a:solidFill>
                          <a:latin typeface="Arial"/>
                          <a:ea typeface="+mn-ea"/>
                          <a:cs typeface="Arial"/>
                        </a:rPr>
                        <a:t>Kennst du die Person: Spricht sie wirklich so? </a:t>
                      </a:r>
                      <a:endParaRPr/>
                    </a:p>
                  </a:txBody>
                  <a:tcPr/>
                </a:tc>
                <a:extLst>
                  <a:ext uri="{0D108BD9-81ED-4DB2-BD59-A6C34878D82A}">
                    <a16:rowId xmlns:a16="http://schemas.microsoft.com/office/drawing/2014/main" val="10001"/>
                  </a:ext>
                </a:extLst>
              </a:tr>
            </a:tbl>
          </a:graphicData>
        </a:graphic>
      </p:graphicFrame>
      <p:pic>
        <p:nvPicPr>
          <p:cNvPr id="9651532" name="Grafik 3"/>
          <p:cNvPicPr>
            <a:picLocks noChangeAspect="1"/>
          </p:cNvPicPr>
          <p:nvPr/>
        </p:nvPicPr>
        <p:blipFill>
          <a:blip r:embed="rId3"/>
          <a:stretch/>
        </p:blipFill>
        <p:spPr bwMode="auto">
          <a:xfrm>
            <a:off x="147565" y="4516437"/>
            <a:ext cx="503582" cy="5035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Sebastian Kurz: Deep Fake?</a:t>
            </a:r>
            <a:endParaRPr/>
          </a:p>
        </p:txBody>
      </p:sp>
      <p:pic>
        <p:nvPicPr>
          <p:cNvPr id="10" name="Inhaltsplatzhalter 9"/>
          <p:cNvPicPr>
            <a:picLocks noGrp="1" noChangeAspect="1"/>
          </p:cNvPicPr>
          <p:nvPr>
            <p:ph idx="1"/>
          </p:nvPr>
        </p:nvPicPr>
        <p:blipFill>
          <a:blip r:embed="rId3"/>
          <a:stretch/>
        </p:blipFill>
        <p:spPr bwMode="auto">
          <a:xfrm>
            <a:off x="1657275" y="1671638"/>
            <a:ext cx="5037288" cy="2844800"/>
          </a:xfrm>
          <a:prstGeom prst="rect">
            <a:avLst/>
          </a:prstGeom>
        </p:spPr>
      </p:pic>
      <p:sp>
        <p:nvSpPr>
          <p:cNvPr id="4" name="Rechteck 3"/>
          <p:cNvSpPr/>
          <p:nvPr/>
        </p:nvSpPr>
        <p:spPr bwMode="auto">
          <a:xfrm rot="16199998">
            <a:off x="7939198" y="2483072"/>
            <a:ext cx="2232248" cy="177356"/>
          </a:xfrm>
          <a:prstGeom prst="rect">
            <a:avLst/>
          </a:prstGeom>
        </p:spPr>
        <p:txBody>
          <a:bodyPr wrap="square">
            <a:spAutoFit/>
          </a:bodyPr>
          <a:lstStyle/>
          <a:p>
            <a:pPr>
              <a:defRPr/>
            </a:pPr>
            <a:r>
              <a:rPr lang="de-DE" sz="600">
                <a:latin typeface="Arial"/>
                <a:cs typeface="Arial"/>
              </a:rPr>
              <a:t>Screenshot: https://youtu.be/AjN3S2Ic2Z0</a:t>
            </a:r>
            <a:endParaRPr/>
          </a:p>
        </p:txBody>
      </p:sp>
      <p:pic>
        <p:nvPicPr>
          <p:cNvPr id="82999005" name="Grafik 3"/>
          <p:cNvPicPr>
            <a:picLocks noChangeAspect="1"/>
          </p:cNvPicPr>
          <p:nvPr/>
        </p:nvPicPr>
        <p:blipFill>
          <a:blip r:embed="rId4"/>
          <a:stretch/>
        </p:blipFill>
        <p:spPr bwMode="auto">
          <a:xfrm>
            <a:off x="147565" y="4516437"/>
            <a:ext cx="503582" cy="50358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Tom Cruise: Deep Fake?</a:t>
            </a:r>
            <a:endParaRPr/>
          </a:p>
        </p:txBody>
      </p:sp>
      <p:pic>
        <p:nvPicPr>
          <p:cNvPr id="5" name="Inhaltsplatzhalter 4"/>
          <p:cNvPicPr>
            <a:picLocks noGrp="1" noChangeAspect="1"/>
          </p:cNvPicPr>
          <p:nvPr>
            <p:ph idx="1"/>
          </p:nvPr>
        </p:nvPicPr>
        <p:blipFill>
          <a:blip r:embed="rId3"/>
          <a:stretch/>
        </p:blipFill>
        <p:spPr bwMode="auto">
          <a:xfrm>
            <a:off x="1154496" y="1671638"/>
            <a:ext cx="6042845" cy="2844800"/>
          </a:xfrm>
          <a:prstGeom prst="rect">
            <a:avLst/>
          </a:prstGeom>
        </p:spPr>
      </p:pic>
      <p:sp>
        <p:nvSpPr>
          <p:cNvPr id="6" name="Rechteck 5"/>
          <p:cNvSpPr/>
          <p:nvPr/>
        </p:nvSpPr>
        <p:spPr bwMode="auto">
          <a:xfrm rot="16199998">
            <a:off x="6483573" y="2484032"/>
            <a:ext cx="5143499" cy="175433"/>
          </a:xfrm>
          <a:prstGeom prst="rect">
            <a:avLst/>
          </a:prstGeom>
        </p:spPr>
        <p:txBody>
          <a:bodyPr wrap="square">
            <a:spAutoFit/>
          </a:bodyPr>
          <a:lstStyle/>
          <a:p>
            <a:pPr>
              <a:defRPr/>
            </a:pPr>
            <a:r>
              <a:rPr lang="en-US" sz="600">
                <a:latin typeface="Arial"/>
                <a:cs typeface="Arial"/>
              </a:rPr>
              <a:t>Screenshot: https://www.tiktok.com/@deeptomcruise/video/6933305746130046214 </a:t>
            </a:r>
            <a:endParaRPr/>
          </a:p>
        </p:txBody>
      </p:sp>
      <p:pic>
        <p:nvPicPr>
          <p:cNvPr id="23849940" name="Grafik 3"/>
          <p:cNvPicPr>
            <a:picLocks noChangeAspect="1"/>
          </p:cNvPicPr>
          <p:nvPr/>
        </p:nvPicPr>
        <p:blipFill>
          <a:blip r:embed="rId4"/>
          <a:stretch/>
        </p:blipFill>
        <p:spPr bwMode="auto">
          <a:xfrm>
            <a:off x="147565" y="4516437"/>
            <a:ext cx="503582" cy="50358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Dieter Bohlen: Deep Fake?</a:t>
            </a:r>
            <a:endParaRPr/>
          </a:p>
        </p:txBody>
      </p:sp>
      <p:sp>
        <p:nvSpPr>
          <p:cNvPr id="4" name="Rechteck 3"/>
          <p:cNvSpPr/>
          <p:nvPr/>
        </p:nvSpPr>
        <p:spPr bwMode="auto">
          <a:xfrm rot="16199998">
            <a:off x="6483573" y="2484898"/>
            <a:ext cx="5143570" cy="173772"/>
          </a:xfrm>
          <a:prstGeom prst="rect">
            <a:avLst/>
          </a:prstGeom>
        </p:spPr>
        <p:txBody>
          <a:bodyPr wrap="square">
            <a:spAutoFit/>
          </a:bodyPr>
          <a:lstStyle/>
          <a:p>
            <a:pPr>
              <a:defRPr/>
            </a:pPr>
            <a:r>
              <a:rPr sz="600" b="0" i="0" u="none">
                <a:solidFill>
                  <a:srgbClr val="000000"/>
                </a:solidFill>
                <a:latin typeface="Arial"/>
                <a:ea typeface="Arial"/>
                <a:cs typeface="Arial"/>
              </a:rPr>
              <a:t>Screenshot: hthttps://www.tiktok.com/@dieterbohlen/video/6987057466185960710</a:t>
            </a:r>
            <a:endParaRPr/>
          </a:p>
        </p:txBody>
      </p:sp>
      <p:pic>
        <p:nvPicPr>
          <p:cNvPr id="1818785382" name="Grafik 3"/>
          <p:cNvPicPr>
            <a:picLocks noChangeAspect="1"/>
          </p:cNvPicPr>
          <p:nvPr/>
        </p:nvPicPr>
        <p:blipFill>
          <a:blip r:embed="rId3"/>
          <a:stretch/>
        </p:blipFill>
        <p:spPr bwMode="auto">
          <a:xfrm>
            <a:off x="147565" y="4516437"/>
            <a:ext cx="503582" cy="503582"/>
          </a:xfrm>
          <a:prstGeom prst="rect">
            <a:avLst/>
          </a:prstGeom>
        </p:spPr>
      </p:pic>
      <p:sp>
        <p:nvSpPr>
          <p:cNvPr id="873806897" name=" 873806896"/>
          <p:cNvSpPr/>
          <p:nvPr/>
        </p:nvSpPr>
        <p:spPr bwMode="auto">
          <a:xfrm>
            <a:off x="5457059" y="3967157"/>
            <a:ext cx="254916" cy="420659"/>
          </a:xfrm>
        </p:spPr>
        <p:txBody>
          <a:bodyPr rot="0" spcFirstLastPara="0" vertOverflow="overflow" horzOverflow="clip" vert="horz" wrap="square" lIns="91440" tIns="45720" rIns="91440" bIns="45720" numCol="1" spcCol="0" rtlCol="0" fromWordArt="0" anchor="t" anchorCtr="0" forceAA="0" compatLnSpc="1">
            <a:prstTxWarp prst="textNoShape">
              <a:avLst/>
            </a:prstTxWarp>
            <a:spAutoFit/>
          </a:bodyPr>
          <a:lstStyle/>
          <a:p>
            <a:pPr>
              <a:defRPr/>
            </a:pPr>
            <a:endParaRPr/>
          </a:p>
        </p:txBody>
      </p:sp>
      <p:pic>
        <p:nvPicPr>
          <p:cNvPr id="724092438" name="Grafik 724092437"/>
          <p:cNvPicPr>
            <a:picLocks noChangeAspect="1"/>
          </p:cNvPicPr>
          <p:nvPr/>
        </p:nvPicPr>
        <p:blipFill>
          <a:blip r:embed="rId4"/>
          <a:stretch/>
        </p:blipFill>
        <p:spPr bwMode="auto">
          <a:xfrm>
            <a:off x="1194592" y="1559999"/>
            <a:ext cx="5962649" cy="2847974"/>
          </a:xfrm>
          <a:prstGeom prst="rect">
            <a:avLst/>
          </a:prstGeom>
        </p:spPr>
      </p:pic>
    </p:spTree>
  </p:cSld>
  <p:clrMapOvr>
    <a:masterClrMapping/>
  </p:clrMapOvr>
</p:sld>
</file>

<file path=ppt/theme/theme1.xml><?xml version="1.0" encoding="utf-8"?>
<a:theme xmlns:a="http://schemas.openxmlformats.org/drawingml/2006/main" name="Deutsche Telekom Stiftung">
  <a:themeElements>
    <a:clrScheme name="Benutzerdefiniert 19">
      <a:dk1>
        <a:srgbClr val="000000"/>
      </a:dk1>
      <a:lt1>
        <a:srgbClr val="FFFFFF"/>
      </a:lt1>
      <a:dk2>
        <a:srgbClr val="E20074"/>
      </a:dk2>
      <a:lt2>
        <a:srgbClr val="CCCCCC"/>
      </a:lt2>
      <a:accent1>
        <a:srgbClr val="3D5773"/>
      </a:accent1>
      <a:accent2>
        <a:srgbClr val="E5BB23"/>
      </a:accent2>
      <a:accent3>
        <a:srgbClr val="9BC8E1"/>
      </a:accent3>
      <a:accent4>
        <a:srgbClr val="B7C82B"/>
      </a:accent4>
      <a:accent5>
        <a:srgbClr val="717171"/>
      </a:accent5>
      <a:accent6>
        <a:srgbClr val="E20074"/>
      </a:accent6>
      <a:hlink>
        <a:srgbClr val="000000"/>
      </a:hlink>
      <a:folHlink>
        <a:srgbClr val="000000"/>
      </a:folHlink>
    </a:clrScheme>
    <a:fontScheme name="Benutzerdefiniert 13">
      <a:majorFont>
        <a:latin typeface="TeleNeo ExtraBold"/>
        <a:ea typeface="ヒラギノ角ゴ Pro W3"/>
        <a:cs typeface="Arial"/>
      </a:majorFont>
      <a:minorFont>
        <a:latin typeface="TeleNeo"/>
        <a:ea typeface="ヒラギノ角ゴ Pro W3"/>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prstGeom prst="rect">
          <a:avLst/>
        </a:prstGeom>
        <a:solidFill>
          <a:schemeClr val="bg1"/>
        </a:solidFill>
        <a:ln w="6350" cap="flat" cmpd="sng" algn="ctr">
          <a:solidFill>
            <a:schemeClr val="tx1"/>
          </a:solidFill>
          <a:prstDash val="solid"/>
          <a:round/>
          <a:headEnd type="none" w="med" len="med"/>
          <a:tailEnd type="none" w="med" len="med"/>
        </a:ln>
      </a:spPr>
      <a:bodyPr/>
      <a:lstStyle/>
    </a:spDef>
    <a:lnDef>
      <a:spPr bwMode="auto">
        <a:xfrm>
          <a:off x="0" y="0"/>
          <a:ext cx="1" cy="1"/>
        </a:xfrm>
        <a:prstGeom prst="rect">
          <a:avLst/>
        </a:prstGeom>
        <a:solidFill>
          <a:schemeClr val="bg1"/>
        </a:solidFill>
        <a:ln w="6350" cap="flat" cmpd="sng" algn="ctr">
          <a:solidFill>
            <a:schemeClr val="tx1"/>
          </a:solidFill>
          <a:prstDash val="solid"/>
          <a:round/>
          <a:headEnd type="none" w="med" len="med"/>
          <a:tailEnd type="none" w="med" len="med"/>
        </a:ln>
      </a:spPr>
      <a:bodyPr/>
      <a:lstStyle/>
    </a:lnDef>
    <a:txDef>
      <a:spPr bwMode="auto">
        <a:prstGeom prst="rect">
          <a:avLst/>
        </a:prstGeom>
        <a:noFill/>
      </a:spPr>
      <a:bodyPr/>
      <a:lstStyle/>
    </a:txDef>
  </a:objectDefaults>
  <a:extraClrSchemeLst>
    <a:extraClrScheme>
      <a:clrScheme name="DTS 1">
        <a:dk1>
          <a:srgbClr val="000000"/>
        </a:dk1>
        <a:lt1>
          <a:srgbClr val="FFFFFF"/>
        </a:lt1>
        <a:dk2>
          <a:srgbClr val="E20074"/>
        </a:dk2>
        <a:lt2>
          <a:srgbClr val="CCCCCC"/>
        </a:lt2>
        <a:accent1>
          <a:srgbClr val="4A5E74"/>
        </a:accent1>
        <a:accent2>
          <a:srgbClr val="EBB30C"/>
        </a:accent2>
        <a:accent3>
          <a:srgbClr val="FFFFFF"/>
        </a:accent3>
        <a:accent4>
          <a:srgbClr val="000000"/>
        </a:accent4>
        <a:accent5>
          <a:srgbClr val="B1B6BC"/>
        </a:accent5>
        <a:accent6>
          <a:srgbClr val="D5A20A"/>
        </a:accent6>
        <a:hlink>
          <a:srgbClr val="A62B1F"/>
        </a:hlink>
        <a:folHlink>
          <a:srgbClr val="D2C2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Design">
  <a:themeElements>
    <a:clrScheme name="Benutzerdefiniert 19">
      <a:dk1>
        <a:srgbClr val="000000"/>
      </a:dk1>
      <a:lt1>
        <a:srgbClr val="FFFFFF"/>
      </a:lt1>
      <a:dk2>
        <a:srgbClr val="E20074"/>
      </a:dk2>
      <a:lt2>
        <a:srgbClr val="CCCCCC"/>
      </a:lt2>
      <a:accent1>
        <a:srgbClr val="3D5773"/>
      </a:accent1>
      <a:accent2>
        <a:srgbClr val="E5BB23"/>
      </a:accent2>
      <a:accent3>
        <a:srgbClr val="9BC8E1"/>
      </a:accent3>
      <a:accent4>
        <a:srgbClr val="B7C82B"/>
      </a:accent4>
      <a:accent5>
        <a:srgbClr val="717171"/>
      </a:accent5>
      <a:accent6>
        <a:srgbClr val="E20074"/>
      </a:accent6>
      <a:hlink>
        <a:srgbClr val="000000"/>
      </a:hlink>
      <a:folHlink>
        <a:srgbClr val="000000"/>
      </a:folHlink>
    </a:clrScheme>
    <a:fontScheme name="Benutzerdefiniert 13">
      <a:majorFont>
        <a:latin typeface="TeleNeo ExtraBold"/>
        <a:ea typeface="ヒラギノ角ゴ Pro W3"/>
        <a:cs typeface="Arial"/>
      </a:majorFont>
      <a:minorFont>
        <a:latin typeface="TeleNeo"/>
        <a:ea typeface="ヒラギノ角ゴ Pro W3"/>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bodyPr/>
      <a:lstStyle/>
      <a:style>
        <a:lnRef idx="1">
          <a:schemeClr val="accent1"/>
        </a:lnRef>
        <a:fillRef idx="3">
          <a:schemeClr val="accent1"/>
        </a:fillRef>
        <a:effectRef idx="2">
          <a:schemeClr val="accent1"/>
        </a:effectRef>
        <a:fontRef idx="minor">
          <a:schemeClr val="lt1"/>
        </a:fontRef>
      </a:style>
    </a:spDef>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DTS_PPT_16x9_Arial</Template>
  <TotalTime>0</TotalTime>
  <Words>2171</Words>
  <Application>Microsoft Office PowerPoint</Application>
  <DocSecurity>0</DocSecurity>
  <PresentationFormat>Bildschirmpräsentation (16:9)</PresentationFormat>
  <Paragraphs>213</Paragraphs>
  <Slides>15</Slides>
  <Notes>15</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15</vt:i4>
      </vt:variant>
    </vt:vector>
  </HeadingPairs>
  <TitlesOfParts>
    <vt:vector size="22" baseType="lpstr">
      <vt:lpstr>Arial</vt:lpstr>
      <vt:lpstr>Calibri</vt:lpstr>
      <vt:lpstr>Tele-GroteskFet</vt:lpstr>
      <vt:lpstr>Tele-GroteskNor</vt:lpstr>
      <vt:lpstr>TeleNeo</vt:lpstr>
      <vt:lpstr>Wingdings</vt:lpstr>
      <vt:lpstr>Deutsche Telekom Stiftung</vt:lpstr>
      <vt:lpstr>PowerPoint-Präsentation</vt:lpstr>
      <vt:lpstr>Hausaufgabe</vt:lpstr>
      <vt:lpstr>Können wir unseren Augen trauen?</vt:lpstr>
      <vt:lpstr>Was sind Deep Fakes? </vt:lpstr>
      <vt:lpstr>Was sind Deep Fakes?</vt:lpstr>
      <vt:lpstr>Wie erkennen wir Deep Fakes?</vt:lpstr>
      <vt:lpstr>Sebastian Kurz: Deep Fake?</vt:lpstr>
      <vt:lpstr>Tom Cruise: Deep Fake?</vt:lpstr>
      <vt:lpstr>Dieter Bohlen: Deep Fake?</vt:lpstr>
      <vt:lpstr>Mit der Checkliste können</vt:lpstr>
      <vt:lpstr>Strategiewechsel</vt:lpstr>
      <vt:lpstr>PowerPoint-Präsentation</vt:lpstr>
      <vt:lpstr>PowerPoint-Präsentation</vt:lpstr>
      <vt:lpstr>Reflexion</vt:lpstr>
      <vt:lpstr>Reflexion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Philipp Marten (RUB)</dc:creator>
  <cp:keywords/>
  <dc:description/>
  <cp:lastModifiedBy>Mina Ghomi</cp:lastModifiedBy>
  <cp:revision>51</cp:revision>
  <dcterms:created xsi:type="dcterms:W3CDTF">2023-02-10T15:59:26Z</dcterms:created>
  <dcterms:modified xsi:type="dcterms:W3CDTF">2023-07-25T14:36:15Z</dcterms:modified>
  <cp:category/>
  <dc:identifier/>
  <cp:contentStatus/>
  <dc:language/>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FilenameSize">
    <vt:i4>7</vt:i4>
  </property>
  <property fmtid="{D5CDD505-2E9C-101B-9397-08002B2CF9AE}" pid="3" name="FileName">
    <vt:lpwstr>&lt;&lt;filename&gt;&gt;</vt:lpwstr>
  </property>
</Properties>
</file>