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8" r:id="rId2"/>
    <p:sldId id="385" r:id="rId3"/>
    <p:sldId id="384" r:id="rId4"/>
    <p:sldId id="339" r:id="rId5"/>
    <p:sldId id="343" r:id="rId6"/>
    <p:sldId id="346" r:id="rId7"/>
    <p:sldId id="342" r:id="rId8"/>
    <p:sldId id="363" r:id="rId9"/>
    <p:sldId id="349" r:id="rId10"/>
    <p:sldId id="383" r:id="rId11"/>
    <p:sldId id="377" r:id="rId12"/>
    <p:sldId id="374" r:id="rId13"/>
    <p:sldId id="376" r:id="rId14"/>
    <p:sldId id="360" r:id="rId15"/>
    <p:sldId id="382" r:id="rId16"/>
    <p:sldId id="352" r:id="rId17"/>
    <p:sldId id="330" r:id="rId18"/>
    <p:sldId id="331" r:id="rId19"/>
    <p:sldId id="354" r:id="rId20"/>
    <p:sldId id="337" r:id="rId21"/>
    <p:sldId id="380" r:id="rId22"/>
    <p:sldId id="379" r:id="rId23"/>
    <p:sldId id="333" r:id="rId24"/>
    <p:sldId id="356" r:id="rId25"/>
    <p:sldId id="335" r:id="rId26"/>
    <p:sldId id="372" r:id="rId27"/>
    <p:sldId id="381" r:id="rId28"/>
    <p:sldId id="323" r:id="rId29"/>
    <p:sldId id="364" r:id="rId30"/>
    <p:sldId id="373" r:id="rId3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ksdwdbg2nf@goetheuniversitaet.onmicrosoft.com" initials="k" lastIdx="1" clrIdx="4">
    <p:extLst>
      <p:ext uri="{19B8F6BF-5375-455C-9EA6-DF929625EA0E}">
        <p15:presenceInfo xmlns:p15="http://schemas.microsoft.com/office/powerpoint/2012/main" userId="ksdwdbg2nf@goetheuniversitaet.onmicrosoft.com" providerId="None"/>
      </p:ext>
    </p:extLst>
  </p:cmAuthor>
  <p:cmAuthor id="8" name="Greiwe, Carolin" initials="GC" lastIdx="7" clrIdx="5">
    <p:extLst>
      <p:ext uri="{19B8F6BF-5375-455C-9EA6-DF929625EA0E}">
        <p15:presenceInfo xmlns:p15="http://schemas.microsoft.com/office/powerpoint/2012/main" userId="S-1-5-21-1880078766-1776770297-1804922951-85580" providerId="AD"/>
      </p:ext>
    </p:extLst>
  </p:cmAuthor>
  <p:cmAuthor id="2" name="Philipp Hartmann" initials="PH" lastIdx="14" clrIdx="0">
    <p:extLst>
      <p:ext uri="{19B8F6BF-5375-455C-9EA6-DF929625EA0E}">
        <p15:presenceInfo xmlns:p15="http://schemas.microsoft.com/office/powerpoint/2012/main" userId="Philipp Hartmann" providerId="None"/>
      </p:ext>
    </p:extLst>
  </p:cmAuthor>
  <p:cmAuthor id="9" name="Seeber, Susan" initials="SS" lastIdx="2" clrIdx="6">
    <p:extLst>
      <p:ext uri="{19B8F6BF-5375-455C-9EA6-DF929625EA0E}">
        <p15:presenceInfo xmlns:p15="http://schemas.microsoft.com/office/powerpoint/2012/main" userId="S-1-5-21-1880078766-1776770297-1804922951-43001" providerId="AD"/>
      </p:ext>
    </p:extLst>
  </p:cmAuthor>
  <p:cmAuthor id="4" name="Lütfiye Turhan" initials="LT" lastIdx="19" clrIdx="3">
    <p:extLst>
      <p:ext uri="{19B8F6BF-5375-455C-9EA6-DF929625EA0E}">
        <p15:presenceInfo xmlns:p15="http://schemas.microsoft.com/office/powerpoint/2012/main" userId="Lütfiye Turhan" providerId="None"/>
      </p:ext>
    </p:extLst>
  </p:cmAuthor>
  <p:cmAuthor id="5" name="Wuttke, Eveline" initials="WE" lastIdx="5" clrIdx="1">
    <p:extLst>
      <p:ext uri="{19B8F6BF-5375-455C-9EA6-DF929625EA0E}">
        <p15:presenceInfo xmlns:p15="http://schemas.microsoft.com/office/powerpoint/2012/main" userId="Wuttke, Eveline" providerId="None"/>
      </p:ext>
    </p:extLst>
  </p:cmAuthor>
  <p:cmAuthor id="6" name="Anonym" initials="AAA" lastIdx="50" clrIdx="2">
    <p:extLst>
      <p:ext uri="{19B8F6BF-5375-455C-9EA6-DF929625EA0E}">
        <p15:presenceInfo xmlns:p15="http://schemas.microsoft.com/office/powerpoint/2012/main" userId="Anonym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8D230F3-CF80-4859-8CE7-A43EE81993B5}" styleName="Helle Formatvorlage 1 - Akz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Mittlere Formatvorlage 1 - Akz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75" autoAdjust="0"/>
    <p:restoredTop sz="77520" autoAdjust="0"/>
  </p:normalViewPr>
  <p:slideViewPr>
    <p:cSldViewPr snapToGrid="0">
      <p:cViewPr>
        <p:scale>
          <a:sx n="75" d="100"/>
          <a:sy n="75" d="100"/>
        </p:scale>
        <p:origin x="2046" y="6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246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Mappe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Mappe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de-DE">
                <a:solidFill>
                  <a:schemeClr val="tx1"/>
                </a:solidFill>
              </a:rPr>
              <a:t>Neuabschlüsse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Neuabschlüsse!$A$3</c:f>
              <c:strCache>
                <c:ptCount val="1"/>
                <c:pt idx="0">
                  <c:v>Industriekaufleute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Neuabschlüsse!$B$2:$D$2</c:f>
              <c:numCache>
                <c:formatCode>General</c:formatCod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numCache>
            </c:numRef>
          </c:cat>
          <c:val>
            <c:numRef>
              <c:f>Neuabschlüsse!$B$3:$D$3</c:f>
              <c:numCache>
                <c:formatCode>General</c:formatCode>
                <c:ptCount val="3"/>
                <c:pt idx="0">
                  <c:v>17673</c:v>
                </c:pt>
                <c:pt idx="1">
                  <c:v>17925</c:v>
                </c:pt>
                <c:pt idx="2">
                  <c:v>16899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2C-4C8F-822C-D5E8F91DC82F}"/>
            </c:ext>
          </c:extLst>
        </c:ser>
        <c:ser>
          <c:idx val="1"/>
          <c:order val="1"/>
          <c:tx>
            <c:strRef>
              <c:f>Neuabschlüsse!$A$4</c:f>
              <c:strCache>
                <c:ptCount val="1"/>
                <c:pt idx="0">
                  <c:v>Kaufleute für Büromanagement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numRef>
              <c:f>Neuabschlüsse!$B$2:$D$2</c:f>
              <c:numCache>
                <c:formatCode>General</c:formatCod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numCache>
            </c:numRef>
          </c:cat>
          <c:val>
            <c:numRef>
              <c:f>Neuabschlüsse!$B$4:$D$4</c:f>
              <c:numCache>
                <c:formatCode>General</c:formatCode>
                <c:ptCount val="3"/>
                <c:pt idx="0">
                  <c:v>27927</c:v>
                </c:pt>
                <c:pt idx="1">
                  <c:v>27372</c:v>
                </c:pt>
                <c:pt idx="2">
                  <c:v>26061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52C-4C8F-822C-D5E8F91DC8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75639992"/>
        <c:axId val="475643600"/>
      </c:barChart>
      <c:catAx>
        <c:axId val="4756399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DE" sz="1000">
                    <a:solidFill>
                      <a:schemeClr val="tx1"/>
                    </a:solidFill>
                  </a:rPr>
                  <a:t>Berichtsjahr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160000" spcFirstLastPara="1" vertOverflow="ellipsis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475643600"/>
        <c:crosses val="autoZero"/>
        <c:auto val="1"/>
        <c:lblAlgn val="ctr"/>
        <c:lblOffset val="100"/>
        <c:noMultiLvlLbl val="0"/>
      </c:catAx>
      <c:valAx>
        <c:axId val="475643600"/>
        <c:scaling>
          <c:orientation val="minMax"/>
          <c:max val="3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DE" sz="1000">
                    <a:solidFill>
                      <a:schemeClr val="tx1"/>
                    </a:solidFill>
                  </a:rPr>
                  <a:t>Anzahl</a:t>
                </a:r>
                <a:r>
                  <a:rPr lang="de-DE" sz="1000" baseline="0">
                    <a:solidFill>
                      <a:schemeClr val="tx1"/>
                    </a:solidFill>
                  </a:rPr>
                  <a:t> Auszubildende absolut</a:t>
                </a:r>
                <a:endParaRPr lang="de-DE" sz="1000">
                  <a:solidFill>
                    <a:schemeClr val="tx1"/>
                  </a:solidFill>
                </a:endParaRPr>
              </a:p>
            </c:rich>
          </c:tx>
          <c:layout>
            <c:manualLayout>
              <c:xMode val="edge"/>
              <c:yMode val="edge"/>
              <c:x val="2.153937774545378E-2"/>
              <c:y val="0.2208848432603411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4756399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de-DE" dirty="0">
                <a:solidFill>
                  <a:schemeClr val="tx1"/>
                </a:solidFill>
              </a:rPr>
              <a:t>Höchster allgemeinbildender Schulabschluss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Vorbildung!$A$3</c:f>
              <c:strCache>
                <c:ptCount val="1"/>
                <c:pt idx="0">
                  <c:v>Industriekaufleute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Vorbildung!$B$2:$F$2</c:f>
              <c:strCache>
                <c:ptCount val="5"/>
                <c:pt idx="0">
                  <c:v>ohne Hauptschulabschluss</c:v>
                </c:pt>
                <c:pt idx="1">
                  <c:v>mit Hauptschulabschluss</c:v>
                </c:pt>
                <c:pt idx="2">
                  <c:v>Realschulabschluss</c:v>
                </c:pt>
                <c:pt idx="3">
                  <c:v>Hoch-/Fachhochschulreife</c:v>
                </c:pt>
                <c:pt idx="4">
                  <c:v>im Ausland erworben, 
nicht zuzuordnen</c:v>
                </c:pt>
              </c:strCache>
            </c:strRef>
          </c:cat>
          <c:val>
            <c:numRef>
              <c:f>Vorbildung!$B$3:$F$3</c:f>
              <c:numCache>
                <c:formatCode>General</c:formatCode>
                <c:ptCount val="5"/>
                <c:pt idx="0">
                  <c:v>201</c:v>
                </c:pt>
                <c:pt idx="1">
                  <c:v>297</c:v>
                </c:pt>
                <c:pt idx="2">
                  <c:v>4575</c:v>
                </c:pt>
                <c:pt idx="3">
                  <c:v>11769</c:v>
                </c:pt>
                <c:pt idx="4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25-4DE7-A575-150ED7E30561}"/>
            </c:ext>
          </c:extLst>
        </c:ser>
        <c:ser>
          <c:idx val="1"/>
          <c:order val="1"/>
          <c:tx>
            <c:strRef>
              <c:f>Vorbildung!$A$4</c:f>
              <c:strCache>
                <c:ptCount val="1"/>
                <c:pt idx="0">
                  <c:v>Kaufleute für Büromanagement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Vorbildung!$B$2:$F$2</c:f>
              <c:strCache>
                <c:ptCount val="5"/>
                <c:pt idx="0">
                  <c:v>ohne Hauptschulabschluss</c:v>
                </c:pt>
                <c:pt idx="1">
                  <c:v>mit Hauptschulabschluss</c:v>
                </c:pt>
                <c:pt idx="2">
                  <c:v>Realschulabschluss</c:v>
                </c:pt>
                <c:pt idx="3">
                  <c:v>Hoch-/Fachhochschulreife</c:v>
                </c:pt>
                <c:pt idx="4">
                  <c:v>im Ausland erworben, 
nicht zuzuordnen</c:v>
                </c:pt>
              </c:strCache>
            </c:strRef>
          </c:cat>
          <c:val>
            <c:numRef>
              <c:f>Vorbildung!$B$4:$F$4</c:f>
              <c:numCache>
                <c:formatCode>General</c:formatCode>
                <c:ptCount val="5"/>
                <c:pt idx="0">
                  <c:v>474</c:v>
                </c:pt>
                <c:pt idx="1">
                  <c:v>2544</c:v>
                </c:pt>
                <c:pt idx="2">
                  <c:v>12441</c:v>
                </c:pt>
                <c:pt idx="3">
                  <c:v>10335</c:v>
                </c:pt>
                <c:pt idx="4">
                  <c:v>267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E25-4DE7-A575-150ED7E305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75639992"/>
        <c:axId val="475643600"/>
      </c:barChart>
      <c:catAx>
        <c:axId val="4756399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DE" sz="1000">
                    <a:solidFill>
                      <a:schemeClr val="tx1"/>
                    </a:solidFill>
                  </a:rPr>
                  <a:t>Bildungsabschluss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16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475643600"/>
        <c:crosses val="autoZero"/>
        <c:auto val="1"/>
        <c:lblAlgn val="ctr"/>
        <c:lblOffset val="100"/>
        <c:noMultiLvlLbl val="0"/>
      </c:catAx>
      <c:valAx>
        <c:axId val="475643600"/>
        <c:scaling>
          <c:orientation val="minMax"/>
          <c:max val="13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DE" sz="1000">
                    <a:solidFill>
                      <a:schemeClr val="tx1"/>
                    </a:solidFill>
                  </a:rPr>
                  <a:t>Anzahl</a:t>
                </a:r>
                <a:r>
                  <a:rPr lang="de-DE" sz="1000" baseline="0">
                    <a:solidFill>
                      <a:schemeClr val="tx1"/>
                    </a:solidFill>
                  </a:rPr>
                  <a:t> Auszubildende absolut</a:t>
                </a:r>
                <a:endParaRPr lang="de-DE" sz="1000">
                  <a:solidFill>
                    <a:schemeClr val="tx1"/>
                  </a:solidFill>
                </a:endParaRPr>
              </a:p>
            </c:rich>
          </c:tx>
          <c:layout>
            <c:manualLayout>
              <c:xMode val="edge"/>
              <c:yMode val="edge"/>
              <c:x val="2.7084262272719501E-2"/>
              <c:y val="0.1813163185910788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4756399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4968E8-442E-46A2-9E61-BC971386A497}" type="doc">
      <dgm:prSet loTypeId="urn:microsoft.com/office/officeart/2005/8/layout/hierarchy1" loCatId="hierarchy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de-DE"/>
        </a:p>
      </dgm:t>
    </dgm:pt>
    <dgm:pt modelId="{73CAEABB-8068-41C1-8C73-A2E1CD02B444}">
      <dgm:prSet phldrT="[Text]" custT="1"/>
      <dgm:spPr/>
      <dgm:t>
        <a:bodyPr/>
        <a:lstStyle/>
        <a:p>
          <a:r>
            <a:rPr lang="de-DE" sz="1800" b="0" dirty="0"/>
            <a:t>Anforderungen an die Qualität </a:t>
          </a:r>
          <a:br>
            <a:rPr lang="de-DE" sz="1800" b="0" dirty="0"/>
          </a:br>
          <a:r>
            <a:rPr lang="de-DE" sz="1800" b="0" dirty="0"/>
            <a:t>von Tests/Abschlussprüfungen</a:t>
          </a:r>
        </a:p>
      </dgm:t>
    </dgm:pt>
    <dgm:pt modelId="{697E07EE-61EE-443C-B661-D67F4B58A2E4}" type="parTrans" cxnId="{03488D61-8CF8-4188-BEEF-D9086330D850}">
      <dgm:prSet/>
      <dgm:spPr/>
      <dgm:t>
        <a:bodyPr/>
        <a:lstStyle/>
        <a:p>
          <a:endParaRPr lang="de-DE" sz="1800"/>
        </a:p>
      </dgm:t>
    </dgm:pt>
    <dgm:pt modelId="{2434A6FC-03EC-44E0-9766-599EB3EC8E1B}" type="sibTrans" cxnId="{03488D61-8CF8-4188-BEEF-D9086330D850}">
      <dgm:prSet/>
      <dgm:spPr/>
      <dgm:t>
        <a:bodyPr/>
        <a:lstStyle/>
        <a:p>
          <a:endParaRPr lang="de-DE" sz="1800"/>
        </a:p>
      </dgm:t>
    </dgm:pt>
    <dgm:pt modelId="{784F1876-3B40-4C1F-8D1B-E762B32443BD}">
      <dgm:prSet phldrT="[Text]" custT="1"/>
      <dgm:spPr/>
      <dgm:t>
        <a:bodyPr/>
        <a:lstStyle/>
        <a:p>
          <a:r>
            <a:rPr lang="de-DE" sz="1800" dirty="0"/>
            <a:t>Haupt-</a:t>
          </a:r>
          <a:r>
            <a:rPr lang="de-DE" sz="1800" dirty="0" err="1"/>
            <a:t>gütekriterien</a:t>
          </a:r>
          <a:endParaRPr lang="de-DE" sz="1800" dirty="0"/>
        </a:p>
      </dgm:t>
    </dgm:pt>
    <dgm:pt modelId="{3401B8CA-A011-4168-96E5-10D2349E129E}" type="parTrans" cxnId="{ECE2C614-5B6C-4461-9A2B-C3733FCA0CF0}">
      <dgm:prSet/>
      <dgm:spPr/>
      <dgm:t>
        <a:bodyPr/>
        <a:lstStyle/>
        <a:p>
          <a:endParaRPr lang="de-DE" sz="1800"/>
        </a:p>
      </dgm:t>
    </dgm:pt>
    <dgm:pt modelId="{2669F4C2-7A8A-443D-A9EE-49C5304ACBDB}" type="sibTrans" cxnId="{ECE2C614-5B6C-4461-9A2B-C3733FCA0CF0}">
      <dgm:prSet/>
      <dgm:spPr/>
      <dgm:t>
        <a:bodyPr/>
        <a:lstStyle/>
        <a:p>
          <a:endParaRPr lang="de-DE" sz="1800"/>
        </a:p>
      </dgm:t>
    </dgm:pt>
    <dgm:pt modelId="{33C269E8-F5F0-423E-A18C-B6C4EA7DA5EB}">
      <dgm:prSet phldrT="[Text]" custT="1"/>
      <dgm:spPr/>
      <dgm:t>
        <a:bodyPr/>
        <a:lstStyle/>
        <a:p>
          <a:r>
            <a:rPr lang="de-DE" sz="1800" dirty="0"/>
            <a:t>Objektivität</a:t>
          </a:r>
        </a:p>
      </dgm:t>
    </dgm:pt>
    <dgm:pt modelId="{CBAF26FF-2F3F-40E0-81CF-814B0F9B295A}" type="parTrans" cxnId="{691CBB6C-4366-4E08-BB4D-0DE88EEFF754}">
      <dgm:prSet/>
      <dgm:spPr/>
      <dgm:t>
        <a:bodyPr/>
        <a:lstStyle/>
        <a:p>
          <a:endParaRPr lang="de-DE" sz="1800"/>
        </a:p>
      </dgm:t>
    </dgm:pt>
    <dgm:pt modelId="{DF11A274-9427-4940-A779-761A52F43E04}" type="sibTrans" cxnId="{691CBB6C-4366-4E08-BB4D-0DE88EEFF754}">
      <dgm:prSet/>
      <dgm:spPr/>
      <dgm:t>
        <a:bodyPr/>
        <a:lstStyle/>
        <a:p>
          <a:endParaRPr lang="de-DE" sz="1800"/>
        </a:p>
      </dgm:t>
    </dgm:pt>
    <dgm:pt modelId="{5BB3199C-C985-4CCE-8877-370F19A689E7}">
      <dgm:prSet phldrT="[Text]" custT="1"/>
      <dgm:spPr/>
      <dgm:t>
        <a:bodyPr/>
        <a:lstStyle/>
        <a:p>
          <a:r>
            <a:rPr lang="de-DE" sz="1800" dirty="0"/>
            <a:t>Reliabilität</a:t>
          </a:r>
        </a:p>
      </dgm:t>
    </dgm:pt>
    <dgm:pt modelId="{56824BDB-7698-4A2A-B3E1-EF50620E959B}" type="parTrans" cxnId="{7E7193B2-3F1C-47DC-92AB-1C844D00C7AC}">
      <dgm:prSet/>
      <dgm:spPr/>
      <dgm:t>
        <a:bodyPr/>
        <a:lstStyle/>
        <a:p>
          <a:endParaRPr lang="de-DE" sz="1800"/>
        </a:p>
      </dgm:t>
    </dgm:pt>
    <dgm:pt modelId="{E9899893-9E7B-4C93-A14E-E23F44E9D5C6}" type="sibTrans" cxnId="{7E7193B2-3F1C-47DC-92AB-1C844D00C7AC}">
      <dgm:prSet/>
      <dgm:spPr/>
      <dgm:t>
        <a:bodyPr/>
        <a:lstStyle/>
        <a:p>
          <a:endParaRPr lang="de-DE" sz="1800"/>
        </a:p>
      </dgm:t>
    </dgm:pt>
    <dgm:pt modelId="{38C2CAD1-A34B-47C6-B603-C8DDE8B3E7B7}">
      <dgm:prSet phldrT="[Text]" custT="1"/>
      <dgm:spPr/>
      <dgm:t>
        <a:bodyPr/>
        <a:lstStyle/>
        <a:p>
          <a:r>
            <a:rPr lang="de-DE" sz="1800" dirty="0"/>
            <a:t>Testökonomie</a:t>
          </a:r>
        </a:p>
      </dgm:t>
    </dgm:pt>
    <dgm:pt modelId="{D3F897CF-FB6C-4BBE-9395-67640A640E26}" type="parTrans" cxnId="{464F23BF-46BC-4C85-834E-A6AE1123267B}">
      <dgm:prSet/>
      <dgm:spPr/>
      <dgm:t>
        <a:bodyPr/>
        <a:lstStyle/>
        <a:p>
          <a:endParaRPr lang="de-DE" sz="1800"/>
        </a:p>
      </dgm:t>
    </dgm:pt>
    <dgm:pt modelId="{AB55F14A-54CA-43AE-A4A9-38D1B1A3147D}" type="sibTrans" cxnId="{464F23BF-46BC-4C85-834E-A6AE1123267B}">
      <dgm:prSet/>
      <dgm:spPr/>
      <dgm:t>
        <a:bodyPr/>
        <a:lstStyle/>
        <a:p>
          <a:endParaRPr lang="de-DE" sz="1800"/>
        </a:p>
      </dgm:t>
    </dgm:pt>
    <dgm:pt modelId="{F9749421-1BCA-4296-8442-9B138E2C8B03}">
      <dgm:prSet phldrT="[Text]" custT="1"/>
      <dgm:spPr/>
      <dgm:t>
        <a:bodyPr/>
        <a:lstStyle/>
        <a:p>
          <a:r>
            <a:rPr lang="de-DE" sz="1800" dirty="0"/>
            <a:t>Weitere Kriterien, u. a.</a:t>
          </a:r>
        </a:p>
      </dgm:t>
    </dgm:pt>
    <dgm:pt modelId="{F2780264-89B1-4861-9515-BA23DA687C14}" type="parTrans" cxnId="{C813A8B8-355D-4BFC-A6E8-712A447852C9}">
      <dgm:prSet/>
      <dgm:spPr/>
      <dgm:t>
        <a:bodyPr/>
        <a:lstStyle/>
        <a:p>
          <a:endParaRPr lang="de-DE" sz="1800"/>
        </a:p>
      </dgm:t>
    </dgm:pt>
    <dgm:pt modelId="{D827C35B-070F-4E71-A20C-60D331B168D9}" type="sibTrans" cxnId="{C813A8B8-355D-4BFC-A6E8-712A447852C9}">
      <dgm:prSet/>
      <dgm:spPr/>
      <dgm:t>
        <a:bodyPr/>
        <a:lstStyle/>
        <a:p>
          <a:endParaRPr lang="de-DE" sz="1800"/>
        </a:p>
      </dgm:t>
    </dgm:pt>
    <dgm:pt modelId="{C69BB594-9ABD-40C1-ACA1-15CAF128D98C}">
      <dgm:prSet phldrT="[Text]" custT="1"/>
      <dgm:spPr/>
      <dgm:t>
        <a:bodyPr/>
        <a:lstStyle/>
        <a:p>
          <a:r>
            <a:rPr lang="de-DE" sz="1800" dirty="0"/>
            <a:t>Validität</a:t>
          </a:r>
        </a:p>
      </dgm:t>
    </dgm:pt>
    <dgm:pt modelId="{5C9E8790-FB9F-4661-B9D0-DF7128C435B6}" type="parTrans" cxnId="{2D93648B-6B2C-4A48-8A8C-2683EB5C7EBE}">
      <dgm:prSet/>
      <dgm:spPr/>
      <dgm:t>
        <a:bodyPr/>
        <a:lstStyle/>
        <a:p>
          <a:endParaRPr lang="de-DE" sz="1800"/>
        </a:p>
      </dgm:t>
    </dgm:pt>
    <dgm:pt modelId="{9E7F48A2-118F-4398-ACF2-256D5F5121DA}" type="sibTrans" cxnId="{2D93648B-6B2C-4A48-8A8C-2683EB5C7EBE}">
      <dgm:prSet/>
      <dgm:spPr/>
      <dgm:t>
        <a:bodyPr/>
        <a:lstStyle/>
        <a:p>
          <a:endParaRPr lang="de-DE" sz="1800"/>
        </a:p>
      </dgm:t>
    </dgm:pt>
    <dgm:pt modelId="{743F6904-8038-4B8C-8BD2-015F35B50711}">
      <dgm:prSet phldrT="[Text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e-DE" sz="1800" dirty="0"/>
            <a:t>Normierung</a:t>
          </a:r>
        </a:p>
      </dgm:t>
    </dgm:pt>
    <dgm:pt modelId="{D64F1E33-F4AB-4183-83EE-CD8F702B4ACE}" type="parTrans" cxnId="{295AD474-0637-4365-88E0-AF67FF97B641}">
      <dgm:prSet/>
      <dgm:spPr/>
      <dgm:t>
        <a:bodyPr/>
        <a:lstStyle/>
        <a:p>
          <a:endParaRPr lang="de-DE" sz="1800"/>
        </a:p>
      </dgm:t>
    </dgm:pt>
    <dgm:pt modelId="{3670CF19-1747-4260-A01D-88A977BBCC68}" type="sibTrans" cxnId="{295AD474-0637-4365-88E0-AF67FF97B641}">
      <dgm:prSet/>
      <dgm:spPr/>
      <dgm:t>
        <a:bodyPr/>
        <a:lstStyle/>
        <a:p>
          <a:endParaRPr lang="de-DE" sz="1800"/>
        </a:p>
      </dgm:t>
    </dgm:pt>
    <dgm:pt modelId="{610DDC5B-91E4-4788-9EBE-89407A99315E}">
      <dgm:prSet phldrT="[Text]" custT="1"/>
      <dgm:spPr/>
      <dgm:t>
        <a:bodyPr/>
        <a:lstStyle/>
        <a:p>
          <a:r>
            <a:rPr lang="de-DE" sz="1800" dirty="0"/>
            <a:t>Testfairness</a:t>
          </a:r>
        </a:p>
      </dgm:t>
    </dgm:pt>
    <dgm:pt modelId="{012D8599-85C6-4607-9036-239D09F70CBB}" type="sibTrans" cxnId="{C6D71E3E-4E4E-4D6D-9A0F-780AD3F06FD1}">
      <dgm:prSet/>
      <dgm:spPr/>
      <dgm:t>
        <a:bodyPr/>
        <a:lstStyle/>
        <a:p>
          <a:endParaRPr lang="de-DE" sz="1800"/>
        </a:p>
      </dgm:t>
    </dgm:pt>
    <dgm:pt modelId="{55FC1448-BF7D-4AE9-AF37-1106A38DB548}" type="parTrans" cxnId="{C6D71E3E-4E4E-4D6D-9A0F-780AD3F06FD1}">
      <dgm:prSet/>
      <dgm:spPr/>
      <dgm:t>
        <a:bodyPr/>
        <a:lstStyle/>
        <a:p>
          <a:endParaRPr lang="de-DE" sz="1800"/>
        </a:p>
      </dgm:t>
    </dgm:pt>
    <dgm:pt modelId="{95B94B56-FC25-47A2-B495-AA84C76EBBB7}" type="pres">
      <dgm:prSet presAssocID="{8F4968E8-442E-46A2-9E61-BC971386A49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de-DE"/>
        </a:p>
      </dgm:t>
    </dgm:pt>
    <dgm:pt modelId="{B317D0ED-CE03-429C-8597-A6986599C1D4}" type="pres">
      <dgm:prSet presAssocID="{73CAEABB-8068-41C1-8C73-A2E1CD02B444}" presName="hierRoot1" presStyleCnt="0"/>
      <dgm:spPr/>
    </dgm:pt>
    <dgm:pt modelId="{CB9EC9B2-2650-4523-B4EC-3BDD5C045EF2}" type="pres">
      <dgm:prSet presAssocID="{73CAEABB-8068-41C1-8C73-A2E1CD02B444}" presName="composite" presStyleCnt="0"/>
      <dgm:spPr/>
    </dgm:pt>
    <dgm:pt modelId="{CED3BA7D-A528-4BE4-93BE-A2A26F48B826}" type="pres">
      <dgm:prSet presAssocID="{73CAEABB-8068-41C1-8C73-A2E1CD02B444}" presName="background" presStyleLbl="node0" presStyleIdx="0" presStyleCnt="1"/>
      <dgm:spPr/>
    </dgm:pt>
    <dgm:pt modelId="{3DF04582-2F3B-432B-B829-2B3728B0FA28}" type="pres">
      <dgm:prSet presAssocID="{73CAEABB-8068-41C1-8C73-A2E1CD02B444}" presName="text" presStyleLbl="fgAcc0" presStyleIdx="0" presStyleCnt="1" custScaleX="233358" custScaleY="83665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84B061C8-A320-40B9-8E2B-69573292228B}" type="pres">
      <dgm:prSet presAssocID="{73CAEABB-8068-41C1-8C73-A2E1CD02B444}" presName="hierChild2" presStyleCnt="0"/>
      <dgm:spPr/>
    </dgm:pt>
    <dgm:pt modelId="{F946C15C-ACA2-401D-AAE9-A0E70514CE03}" type="pres">
      <dgm:prSet presAssocID="{3401B8CA-A011-4168-96E5-10D2349E129E}" presName="Name10" presStyleLbl="parChTrans1D2" presStyleIdx="0" presStyleCnt="2"/>
      <dgm:spPr/>
      <dgm:t>
        <a:bodyPr/>
        <a:lstStyle/>
        <a:p>
          <a:endParaRPr lang="de-DE"/>
        </a:p>
      </dgm:t>
    </dgm:pt>
    <dgm:pt modelId="{116D7C13-B352-4C82-9125-1C8D349E9DA4}" type="pres">
      <dgm:prSet presAssocID="{784F1876-3B40-4C1F-8D1B-E762B32443BD}" presName="hierRoot2" presStyleCnt="0"/>
      <dgm:spPr/>
    </dgm:pt>
    <dgm:pt modelId="{1AFE66AD-EB0D-481A-91F3-2D335DA2E3B6}" type="pres">
      <dgm:prSet presAssocID="{784F1876-3B40-4C1F-8D1B-E762B32443BD}" presName="composite2" presStyleCnt="0"/>
      <dgm:spPr/>
    </dgm:pt>
    <dgm:pt modelId="{3B4B8DB8-02A5-4409-B8E1-AD145DD83668}" type="pres">
      <dgm:prSet presAssocID="{784F1876-3B40-4C1F-8D1B-E762B32443BD}" presName="background2" presStyleLbl="node2" presStyleIdx="0" presStyleCnt="2"/>
      <dgm:spPr/>
    </dgm:pt>
    <dgm:pt modelId="{43A9DC7F-B2AF-425A-BC74-047EC6295D6B}" type="pres">
      <dgm:prSet presAssocID="{784F1876-3B40-4C1F-8D1B-E762B32443BD}" presName="text2" presStyleLbl="fgAcc2" presStyleIdx="0" presStyleCnt="2" custScaleY="100686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EEF2F088-1A48-4AA7-9E7B-9C0185F3D52D}" type="pres">
      <dgm:prSet presAssocID="{784F1876-3B40-4C1F-8D1B-E762B32443BD}" presName="hierChild3" presStyleCnt="0"/>
      <dgm:spPr/>
    </dgm:pt>
    <dgm:pt modelId="{8075C67C-FF08-4F2D-A464-247D9812C47C}" type="pres">
      <dgm:prSet presAssocID="{CBAF26FF-2F3F-40E0-81CF-814B0F9B295A}" presName="Name17" presStyleLbl="parChTrans1D3" presStyleIdx="0" presStyleCnt="6"/>
      <dgm:spPr/>
      <dgm:t>
        <a:bodyPr/>
        <a:lstStyle/>
        <a:p>
          <a:endParaRPr lang="de-DE"/>
        </a:p>
      </dgm:t>
    </dgm:pt>
    <dgm:pt modelId="{4D1D7402-3D85-4566-852E-117BCF20C8D9}" type="pres">
      <dgm:prSet presAssocID="{33C269E8-F5F0-423E-A18C-B6C4EA7DA5EB}" presName="hierRoot3" presStyleCnt="0"/>
      <dgm:spPr/>
    </dgm:pt>
    <dgm:pt modelId="{7A21F32D-BE3B-4F0F-9ABB-B4D623C89AE1}" type="pres">
      <dgm:prSet presAssocID="{33C269E8-F5F0-423E-A18C-B6C4EA7DA5EB}" presName="composite3" presStyleCnt="0"/>
      <dgm:spPr/>
    </dgm:pt>
    <dgm:pt modelId="{5825313E-DC68-4C16-BA8B-3041BDF3032D}" type="pres">
      <dgm:prSet presAssocID="{33C269E8-F5F0-423E-A18C-B6C4EA7DA5EB}" presName="background3" presStyleLbl="node3" presStyleIdx="0" presStyleCnt="6"/>
      <dgm:spPr/>
    </dgm:pt>
    <dgm:pt modelId="{23A7A8BD-9362-42B3-AFFB-3DC8A7925A79}" type="pres">
      <dgm:prSet presAssocID="{33C269E8-F5F0-423E-A18C-B6C4EA7DA5EB}" presName="text3" presStyleLbl="fgAcc3" presStyleIdx="0" presStyleCnt="6" custScaleY="97630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161BE3CB-5970-45B7-8671-95BA87A7192A}" type="pres">
      <dgm:prSet presAssocID="{33C269E8-F5F0-423E-A18C-B6C4EA7DA5EB}" presName="hierChild4" presStyleCnt="0"/>
      <dgm:spPr/>
    </dgm:pt>
    <dgm:pt modelId="{F466E747-3EE3-4579-B49E-3524DBEB839F}" type="pres">
      <dgm:prSet presAssocID="{56824BDB-7698-4A2A-B3E1-EF50620E959B}" presName="Name17" presStyleLbl="parChTrans1D3" presStyleIdx="1" presStyleCnt="6"/>
      <dgm:spPr/>
      <dgm:t>
        <a:bodyPr/>
        <a:lstStyle/>
        <a:p>
          <a:endParaRPr lang="de-DE"/>
        </a:p>
      </dgm:t>
    </dgm:pt>
    <dgm:pt modelId="{1E8D6D36-D929-4ACF-82AE-3F450139C645}" type="pres">
      <dgm:prSet presAssocID="{5BB3199C-C985-4CCE-8877-370F19A689E7}" presName="hierRoot3" presStyleCnt="0"/>
      <dgm:spPr/>
    </dgm:pt>
    <dgm:pt modelId="{BD3DFDD0-CF81-478B-B4D8-0A88FF81225B}" type="pres">
      <dgm:prSet presAssocID="{5BB3199C-C985-4CCE-8877-370F19A689E7}" presName="composite3" presStyleCnt="0"/>
      <dgm:spPr/>
    </dgm:pt>
    <dgm:pt modelId="{A7D1BD27-52A4-46D7-A150-047CF66360E4}" type="pres">
      <dgm:prSet presAssocID="{5BB3199C-C985-4CCE-8877-370F19A689E7}" presName="background3" presStyleLbl="node3" presStyleIdx="1" presStyleCnt="6"/>
      <dgm:spPr/>
    </dgm:pt>
    <dgm:pt modelId="{04F5CEF7-D909-4423-AF17-CE6AF10E24CE}" type="pres">
      <dgm:prSet presAssocID="{5BB3199C-C985-4CCE-8877-370F19A689E7}" presName="text3" presStyleLbl="fgAcc3" presStyleIdx="1" presStyleCnt="6" custScaleY="9746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22E5347F-374E-487E-A779-9DDBE9101078}" type="pres">
      <dgm:prSet presAssocID="{5BB3199C-C985-4CCE-8877-370F19A689E7}" presName="hierChild4" presStyleCnt="0"/>
      <dgm:spPr/>
    </dgm:pt>
    <dgm:pt modelId="{6D704668-0EAC-4960-8DA7-243D3A968F46}" type="pres">
      <dgm:prSet presAssocID="{5C9E8790-FB9F-4661-B9D0-DF7128C435B6}" presName="Name17" presStyleLbl="parChTrans1D3" presStyleIdx="2" presStyleCnt="6"/>
      <dgm:spPr/>
      <dgm:t>
        <a:bodyPr/>
        <a:lstStyle/>
        <a:p>
          <a:endParaRPr lang="de-DE"/>
        </a:p>
      </dgm:t>
    </dgm:pt>
    <dgm:pt modelId="{38D427ED-D649-481A-AE51-AF84718BE4AA}" type="pres">
      <dgm:prSet presAssocID="{C69BB594-9ABD-40C1-ACA1-15CAF128D98C}" presName="hierRoot3" presStyleCnt="0"/>
      <dgm:spPr/>
    </dgm:pt>
    <dgm:pt modelId="{65A2DF9A-7A8F-47A1-B82F-DCF22A457E02}" type="pres">
      <dgm:prSet presAssocID="{C69BB594-9ABD-40C1-ACA1-15CAF128D98C}" presName="composite3" presStyleCnt="0"/>
      <dgm:spPr/>
    </dgm:pt>
    <dgm:pt modelId="{63B9E8B8-FE9C-4B1A-8698-CC88D15DC51C}" type="pres">
      <dgm:prSet presAssocID="{C69BB594-9ABD-40C1-ACA1-15CAF128D98C}" presName="background3" presStyleLbl="node3" presStyleIdx="2" presStyleCnt="6"/>
      <dgm:spPr/>
    </dgm:pt>
    <dgm:pt modelId="{49F7D0DB-3240-464C-9190-D981B9E430B7}" type="pres">
      <dgm:prSet presAssocID="{C69BB594-9ABD-40C1-ACA1-15CAF128D98C}" presName="text3" presStyleLbl="fgAcc3" presStyleIdx="2" presStyleCnt="6" custScaleY="97630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5262F86F-FF32-4DF6-BB83-90CD0396A1D6}" type="pres">
      <dgm:prSet presAssocID="{C69BB594-9ABD-40C1-ACA1-15CAF128D98C}" presName="hierChild4" presStyleCnt="0"/>
      <dgm:spPr/>
    </dgm:pt>
    <dgm:pt modelId="{8680FC81-4A71-42F3-AE5D-3FA05261CC5A}" type="pres">
      <dgm:prSet presAssocID="{F2780264-89B1-4861-9515-BA23DA687C14}" presName="Name10" presStyleLbl="parChTrans1D2" presStyleIdx="1" presStyleCnt="2"/>
      <dgm:spPr/>
      <dgm:t>
        <a:bodyPr/>
        <a:lstStyle/>
        <a:p>
          <a:endParaRPr lang="de-DE"/>
        </a:p>
      </dgm:t>
    </dgm:pt>
    <dgm:pt modelId="{97AD8A38-47EF-4820-87A4-A979ED5AC547}" type="pres">
      <dgm:prSet presAssocID="{F9749421-1BCA-4296-8442-9B138E2C8B03}" presName="hierRoot2" presStyleCnt="0"/>
      <dgm:spPr/>
    </dgm:pt>
    <dgm:pt modelId="{D86A35FD-D673-4924-9DA4-1D71D489E8AF}" type="pres">
      <dgm:prSet presAssocID="{F9749421-1BCA-4296-8442-9B138E2C8B03}" presName="composite2" presStyleCnt="0"/>
      <dgm:spPr/>
    </dgm:pt>
    <dgm:pt modelId="{D7D4EEFA-F515-4817-A3F7-999A0E01A79A}" type="pres">
      <dgm:prSet presAssocID="{F9749421-1BCA-4296-8442-9B138E2C8B03}" presName="background2" presStyleLbl="node2" presStyleIdx="1" presStyleCnt="2"/>
      <dgm:spPr/>
    </dgm:pt>
    <dgm:pt modelId="{429B757B-BB1E-4877-A48E-5B3EB224B87C}" type="pres">
      <dgm:prSet presAssocID="{F9749421-1BCA-4296-8442-9B138E2C8B03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223D92C7-694E-4DD9-AA1E-A0D5C1FF0D86}" type="pres">
      <dgm:prSet presAssocID="{F9749421-1BCA-4296-8442-9B138E2C8B03}" presName="hierChild3" presStyleCnt="0"/>
      <dgm:spPr/>
    </dgm:pt>
    <dgm:pt modelId="{D71A661E-4F20-4782-9A0F-602CA48282DF}" type="pres">
      <dgm:prSet presAssocID="{55FC1448-BF7D-4AE9-AF37-1106A38DB548}" presName="Name17" presStyleLbl="parChTrans1D3" presStyleIdx="3" presStyleCnt="6"/>
      <dgm:spPr/>
      <dgm:t>
        <a:bodyPr/>
        <a:lstStyle/>
        <a:p>
          <a:endParaRPr lang="de-DE"/>
        </a:p>
      </dgm:t>
    </dgm:pt>
    <dgm:pt modelId="{E4200215-9918-4E03-A6C9-814CB649C292}" type="pres">
      <dgm:prSet presAssocID="{610DDC5B-91E4-4788-9EBE-89407A99315E}" presName="hierRoot3" presStyleCnt="0"/>
      <dgm:spPr/>
    </dgm:pt>
    <dgm:pt modelId="{FE1822BD-5C28-4B71-B397-FE88FA6BA2FB}" type="pres">
      <dgm:prSet presAssocID="{610DDC5B-91E4-4788-9EBE-89407A99315E}" presName="composite3" presStyleCnt="0"/>
      <dgm:spPr/>
    </dgm:pt>
    <dgm:pt modelId="{2431420E-4166-4654-931B-9D4B3DE7C29F}" type="pres">
      <dgm:prSet presAssocID="{610DDC5B-91E4-4788-9EBE-89407A99315E}" presName="background3" presStyleLbl="node3" presStyleIdx="3" presStyleCnt="6"/>
      <dgm:spPr/>
    </dgm:pt>
    <dgm:pt modelId="{511CC8D1-CE1E-40D3-87A6-CD9D4567DEDC}" type="pres">
      <dgm:prSet presAssocID="{610DDC5B-91E4-4788-9EBE-89407A99315E}" presName="text3" presStyleLbl="fgAcc3" presStyleIdx="3" presStyleCnt="6" custLinFactNeighborX="3234" custLinFactNeighborY="-509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C239726B-596F-47AA-83F5-C179942F85EF}" type="pres">
      <dgm:prSet presAssocID="{610DDC5B-91E4-4788-9EBE-89407A99315E}" presName="hierChild4" presStyleCnt="0"/>
      <dgm:spPr/>
    </dgm:pt>
    <dgm:pt modelId="{576D4EEE-41C8-47B0-BEC2-B30639499928}" type="pres">
      <dgm:prSet presAssocID="{D3F897CF-FB6C-4BBE-9395-67640A640E26}" presName="Name17" presStyleLbl="parChTrans1D3" presStyleIdx="4" presStyleCnt="6"/>
      <dgm:spPr/>
      <dgm:t>
        <a:bodyPr/>
        <a:lstStyle/>
        <a:p>
          <a:endParaRPr lang="de-DE"/>
        </a:p>
      </dgm:t>
    </dgm:pt>
    <dgm:pt modelId="{E1D66B6F-19BD-4B0F-883B-124FBAF4B242}" type="pres">
      <dgm:prSet presAssocID="{38C2CAD1-A34B-47C6-B603-C8DDE8B3E7B7}" presName="hierRoot3" presStyleCnt="0"/>
      <dgm:spPr/>
    </dgm:pt>
    <dgm:pt modelId="{A5A39113-95C3-4C43-9F8B-178A35F74DF3}" type="pres">
      <dgm:prSet presAssocID="{38C2CAD1-A34B-47C6-B603-C8DDE8B3E7B7}" presName="composite3" presStyleCnt="0"/>
      <dgm:spPr/>
    </dgm:pt>
    <dgm:pt modelId="{877322FC-BC0B-4FFF-8E63-952E1328B1CD}" type="pres">
      <dgm:prSet presAssocID="{38C2CAD1-A34B-47C6-B603-C8DDE8B3E7B7}" presName="background3" presStyleLbl="node3" presStyleIdx="4" presStyleCnt="6"/>
      <dgm:spPr/>
    </dgm:pt>
    <dgm:pt modelId="{142F55A2-DFC9-4312-BA07-FD4D20D02208}" type="pres">
      <dgm:prSet presAssocID="{38C2CAD1-A34B-47C6-B603-C8DDE8B3E7B7}" presName="text3" presStyleLbl="fgAcc3" presStyleIdx="4" presStyleCnt="6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AA2FF5A1-B5B5-4FD9-9CEF-98283D129CDC}" type="pres">
      <dgm:prSet presAssocID="{38C2CAD1-A34B-47C6-B603-C8DDE8B3E7B7}" presName="hierChild4" presStyleCnt="0"/>
      <dgm:spPr/>
    </dgm:pt>
    <dgm:pt modelId="{DEEB1FEB-E8D3-4977-8B33-F26C584BE479}" type="pres">
      <dgm:prSet presAssocID="{D64F1E33-F4AB-4183-83EE-CD8F702B4ACE}" presName="Name17" presStyleLbl="parChTrans1D3" presStyleIdx="5" presStyleCnt="6"/>
      <dgm:spPr/>
      <dgm:t>
        <a:bodyPr/>
        <a:lstStyle/>
        <a:p>
          <a:endParaRPr lang="de-DE"/>
        </a:p>
      </dgm:t>
    </dgm:pt>
    <dgm:pt modelId="{8B02EA03-F779-4FC4-B86D-2E84E808E864}" type="pres">
      <dgm:prSet presAssocID="{743F6904-8038-4B8C-8BD2-015F35B50711}" presName="hierRoot3" presStyleCnt="0"/>
      <dgm:spPr/>
    </dgm:pt>
    <dgm:pt modelId="{30D8A2F6-33F4-4EC9-91F2-3BE7E3B1DF4D}" type="pres">
      <dgm:prSet presAssocID="{743F6904-8038-4B8C-8BD2-015F35B50711}" presName="composite3" presStyleCnt="0"/>
      <dgm:spPr/>
    </dgm:pt>
    <dgm:pt modelId="{5DEA780D-C49D-4182-8EF2-E64AF328315E}" type="pres">
      <dgm:prSet presAssocID="{743F6904-8038-4B8C-8BD2-015F35B50711}" presName="background3" presStyleLbl="node3" presStyleIdx="5" presStyleCnt="6"/>
      <dgm:spPr/>
    </dgm:pt>
    <dgm:pt modelId="{4ECEB83E-353E-449E-8240-32E29252EB52}" type="pres">
      <dgm:prSet presAssocID="{743F6904-8038-4B8C-8BD2-015F35B50711}" presName="text3" presStyleLbl="fgAcc3" presStyleIdx="5" presStyleCnt="6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A30C1811-5871-4082-A250-D4F55CE71F73}" type="pres">
      <dgm:prSet presAssocID="{743F6904-8038-4B8C-8BD2-015F35B50711}" presName="hierChild4" presStyleCnt="0"/>
      <dgm:spPr/>
    </dgm:pt>
  </dgm:ptLst>
  <dgm:cxnLst>
    <dgm:cxn modelId="{8BDC8B29-5532-4766-BC38-2566CFEF330D}" type="presOf" srcId="{56824BDB-7698-4A2A-B3E1-EF50620E959B}" destId="{F466E747-3EE3-4579-B49E-3524DBEB839F}" srcOrd="0" destOrd="0" presId="urn:microsoft.com/office/officeart/2005/8/layout/hierarchy1"/>
    <dgm:cxn modelId="{C03A9D8B-FAC7-4C0F-8807-45320902B222}" type="presOf" srcId="{5BB3199C-C985-4CCE-8877-370F19A689E7}" destId="{04F5CEF7-D909-4423-AF17-CE6AF10E24CE}" srcOrd="0" destOrd="0" presId="urn:microsoft.com/office/officeart/2005/8/layout/hierarchy1"/>
    <dgm:cxn modelId="{D527DE96-C4DF-4CC8-B8F4-011850B11808}" type="presOf" srcId="{38C2CAD1-A34B-47C6-B603-C8DDE8B3E7B7}" destId="{142F55A2-DFC9-4312-BA07-FD4D20D02208}" srcOrd="0" destOrd="0" presId="urn:microsoft.com/office/officeart/2005/8/layout/hierarchy1"/>
    <dgm:cxn modelId="{7E7193B2-3F1C-47DC-92AB-1C844D00C7AC}" srcId="{784F1876-3B40-4C1F-8D1B-E762B32443BD}" destId="{5BB3199C-C985-4CCE-8877-370F19A689E7}" srcOrd="1" destOrd="0" parTransId="{56824BDB-7698-4A2A-B3E1-EF50620E959B}" sibTransId="{E9899893-9E7B-4C93-A14E-E23F44E9D5C6}"/>
    <dgm:cxn modelId="{C813A8B8-355D-4BFC-A6E8-712A447852C9}" srcId="{73CAEABB-8068-41C1-8C73-A2E1CD02B444}" destId="{F9749421-1BCA-4296-8442-9B138E2C8B03}" srcOrd="1" destOrd="0" parTransId="{F2780264-89B1-4861-9515-BA23DA687C14}" sibTransId="{D827C35B-070F-4E71-A20C-60D331B168D9}"/>
    <dgm:cxn modelId="{4FF0D383-56CB-4797-B713-70D2CA5780A5}" type="presOf" srcId="{743F6904-8038-4B8C-8BD2-015F35B50711}" destId="{4ECEB83E-353E-449E-8240-32E29252EB52}" srcOrd="0" destOrd="0" presId="urn:microsoft.com/office/officeart/2005/8/layout/hierarchy1"/>
    <dgm:cxn modelId="{691CBB6C-4366-4E08-BB4D-0DE88EEFF754}" srcId="{784F1876-3B40-4C1F-8D1B-E762B32443BD}" destId="{33C269E8-F5F0-423E-A18C-B6C4EA7DA5EB}" srcOrd="0" destOrd="0" parTransId="{CBAF26FF-2F3F-40E0-81CF-814B0F9B295A}" sibTransId="{DF11A274-9427-4940-A779-761A52F43E04}"/>
    <dgm:cxn modelId="{646FDBE9-50BD-4D03-8D3F-417A01B97090}" type="presOf" srcId="{55FC1448-BF7D-4AE9-AF37-1106A38DB548}" destId="{D71A661E-4F20-4782-9A0F-602CA48282DF}" srcOrd="0" destOrd="0" presId="urn:microsoft.com/office/officeart/2005/8/layout/hierarchy1"/>
    <dgm:cxn modelId="{C6D71E3E-4E4E-4D6D-9A0F-780AD3F06FD1}" srcId="{F9749421-1BCA-4296-8442-9B138E2C8B03}" destId="{610DDC5B-91E4-4788-9EBE-89407A99315E}" srcOrd="0" destOrd="0" parTransId="{55FC1448-BF7D-4AE9-AF37-1106A38DB548}" sibTransId="{012D8599-85C6-4607-9036-239D09F70CBB}"/>
    <dgm:cxn modelId="{3A385B9F-9D27-4DFF-BC31-4F8FF1EE026D}" type="presOf" srcId="{F9749421-1BCA-4296-8442-9B138E2C8B03}" destId="{429B757B-BB1E-4877-A48E-5B3EB224B87C}" srcOrd="0" destOrd="0" presId="urn:microsoft.com/office/officeart/2005/8/layout/hierarchy1"/>
    <dgm:cxn modelId="{CEF1CF7F-58FF-4446-9897-71BFE3012A35}" type="presOf" srcId="{F2780264-89B1-4861-9515-BA23DA687C14}" destId="{8680FC81-4A71-42F3-AE5D-3FA05261CC5A}" srcOrd="0" destOrd="0" presId="urn:microsoft.com/office/officeart/2005/8/layout/hierarchy1"/>
    <dgm:cxn modelId="{250430FB-90BF-4696-906A-7E09BCFC7BA1}" type="presOf" srcId="{5C9E8790-FB9F-4661-B9D0-DF7128C435B6}" destId="{6D704668-0EAC-4960-8DA7-243D3A968F46}" srcOrd="0" destOrd="0" presId="urn:microsoft.com/office/officeart/2005/8/layout/hierarchy1"/>
    <dgm:cxn modelId="{9546E0E8-07C4-4887-8BC0-E272BDA5F099}" type="presOf" srcId="{D64F1E33-F4AB-4183-83EE-CD8F702B4ACE}" destId="{DEEB1FEB-E8D3-4977-8B33-F26C584BE479}" srcOrd="0" destOrd="0" presId="urn:microsoft.com/office/officeart/2005/8/layout/hierarchy1"/>
    <dgm:cxn modelId="{0E368304-5A0C-4B91-89EA-4A67D3328169}" type="presOf" srcId="{D3F897CF-FB6C-4BBE-9395-67640A640E26}" destId="{576D4EEE-41C8-47B0-BEC2-B30639499928}" srcOrd="0" destOrd="0" presId="urn:microsoft.com/office/officeart/2005/8/layout/hierarchy1"/>
    <dgm:cxn modelId="{6907734F-A194-4DF7-B68A-DDF53D61C225}" type="presOf" srcId="{610DDC5B-91E4-4788-9EBE-89407A99315E}" destId="{511CC8D1-CE1E-40D3-87A6-CD9D4567DEDC}" srcOrd="0" destOrd="0" presId="urn:microsoft.com/office/officeart/2005/8/layout/hierarchy1"/>
    <dgm:cxn modelId="{03488D61-8CF8-4188-BEEF-D9086330D850}" srcId="{8F4968E8-442E-46A2-9E61-BC971386A497}" destId="{73CAEABB-8068-41C1-8C73-A2E1CD02B444}" srcOrd="0" destOrd="0" parTransId="{697E07EE-61EE-443C-B661-D67F4B58A2E4}" sibTransId="{2434A6FC-03EC-44E0-9766-599EB3EC8E1B}"/>
    <dgm:cxn modelId="{2D93648B-6B2C-4A48-8A8C-2683EB5C7EBE}" srcId="{784F1876-3B40-4C1F-8D1B-E762B32443BD}" destId="{C69BB594-9ABD-40C1-ACA1-15CAF128D98C}" srcOrd="2" destOrd="0" parTransId="{5C9E8790-FB9F-4661-B9D0-DF7128C435B6}" sibTransId="{9E7F48A2-118F-4398-ACF2-256D5F5121DA}"/>
    <dgm:cxn modelId="{A57C7BE9-9C24-458D-B798-24BA7638BC93}" type="presOf" srcId="{CBAF26FF-2F3F-40E0-81CF-814B0F9B295A}" destId="{8075C67C-FF08-4F2D-A464-247D9812C47C}" srcOrd="0" destOrd="0" presId="urn:microsoft.com/office/officeart/2005/8/layout/hierarchy1"/>
    <dgm:cxn modelId="{8A71DD11-5C8F-44C5-9AF9-BDACAC2EEAFC}" type="presOf" srcId="{3401B8CA-A011-4168-96E5-10D2349E129E}" destId="{F946C15C-ACA2-401D-AAE9-A0E70514CE03}" srcOrd="0" destOrd="0" presId="urn:microsoft.com/office/officeart/2005/8/layout/hierarchy1"/>
    <dgm:cxn modelId="{464F23BF-46BC-4C85-834E-A6AE1123267B}" srcId="{F9749421-1BCA-4296-8442-9B138E2C8B03}" destId="{38C2CAD1-A34B-47C6-B603-C8DDE8B3E7B7}" srcOrd="1" destOrd="0" parTransId="{D3F897CF-FB6C-4BBE-9395-67640A640E26}" sibTransId="{AB55F14A-54CA-43AE-A4A9-38D1B1A3147D}"/>
    <dgm:cxn modelId="{40D35D27-72A1-4703-BB12-B2A168E84DA3}" type="presOf" srcId="{784F1876-3B40-4C1F-8D1B-E762B32443BD}" destId="{43A9DC7F-B2AF-425A-BC74-047EC6295D6B}" srcOrd="0" destOrd="0" presId="urn:microsoft.com/office/officeart/2005/8/layout/hierarchy1"/>
    <dgm:cxn modelId="{4BF7FFBD-2FFC-4C01-8F01-3F976BF61AE6}" type="presOf" srcId="{73CAEABB-8068-41C1-8C73-A2E1CD02B444}" destId="{3DF04582-2F3B-432B-B829-2B3728B0FA28}" srcOrd="0" destOrd="0" presId="urn:microsoft.com/office/officeart/2005/8/layout/hierarchy1"/>
    <dgm:cxn modelId="{ECE2C614-5B6C-4461-9A2B-C3733FCA0CF0}" srcId="{73CAEABB-8068-41C1-8C73-A2E1CD02B444}" destId="{784F1876-3B40-4C1F-8D1B-E762B32443BD}" srcOrd="0" destOrd="0" parTransId="{3401B8CA-A011-4168-96E5-10D2349E129E}" sibTransId="{2669F4C2-7A8A-443D-A9EE-49C5304ACBDB}"/>
    <dgm:cxn modelId="{A1CDFCDB-636F-4A75-85C5-CD620CCA5814}" type="presOf" srcId="{C69BB594-9ABD-40C1-ACA1-15CAF128D98C}" destId="{49F7D0DB-3240-464C-9190-D981B9E430B7}" srcOrd="0" destOrd="0" presId="urn:microsoft.com/office/officeart/2005/8/layout/hierarchy1"/>
    <dgm:cxn modelId="{295AD474-0637-4365-88E0-AF67FF97B641}" srcId="{F9749421-1BCA-4296-8442-9B138E2C8B03}" destId="{743F6904-8038-4B8C-8BD2-015F35B50711}" srcOrd="2" destOrd="0" parTransId="{D64F1E33-F4AB-4183-83EE-CD8F702B4ACE}" sibTransId="{3670CF19-1747-4260-A01D-88A977BBCC68}"/>
    <dgm:cxn modelId="{4905F58C-3D19-43B3-8BAC-8F9F380F6BD9}" type="presOf" srcId="{8F4968E8-442E-46A2-9E61-BC971386A497}" destId="{95B94B56-FC25-47A2-B495-AA84C76EBBB7}" srcOrd="0" destOrd="0" presId="urn:microsoft.com/office/officeart/2005/8/layout/hierarchy1"/>
    <dgm:cxn modelId="{81A6B5EB-0C0A-4929-BDD5-236C50C6BF4C}" type="presOf" srcId="{33C269E8-F5F0-423E-A18C-B6C4EA7DA5EB}" destId="{23A7A8BD-9362-42B3-AFFB-3DC8A7925A79}" srcOrd="0" destOrd="0" presId="urn:microsoft.com/office/officeart/2005/8/layout/hierarchy1"/>
    <dgm:cxn modelId="{CCB4C9CE-4CF2-48CD-B82F-89BBA448A78C}" type="presParOf" srcId="{95B94B56-FC25-47A2-B495-AA84C76EBBB7}" destId="{B317D0ED-CE03-429C-8597-A6986599C1D4}" srcOrd="0" destOrd="0" presId="urn:microsoft.com/office/officeart/2005/8/layout/hierarchy1"/>
    <dgm:cxn modelId="{D0FCA355-7604-4A3E-A4A3-1E1FEAAAEBE1}" type="presParOf" srcId="{B317D0ED-CE03-429C-8597-A6986599C1D4}" destId="{CB9EC9B2-2650-4523-B4EC-3BDD5C045EF2}" srcOrd="0" destOrd="0" presId="urn:microsoft.com/office/officeart/2005/8/layout/hierarchy1"/>
    <dgm:cxn modelId="{3A330B06-0D4D-4ADD-B7E1-D4911C041425}" type="presParOf" srcId="{CB9EC9B2-2650-4523-B4EC-3BDD5C045EF2}" destId="{CED3BA7D-A528-4BE4-93BE-A2A26F48B826}" srcOrd="0" destOrd="0" presId="urn:microsoft.com/office/officeart/2005/8/layout/hierarchy1"/>
    <dgm:cxn modelId="{39D6520C-BCBF-4458-AA4D-7CBDD3ECC436}" type="presParOf" srcId="{CB9EC9B2-2650-4523-B4EC-3BDD5C045EF2}" destId="{3DF04582-2F3B-432B-B829-2B3728B0FA28}" srcOrd="1" destOrd="0" presId="urn:microsoft.com/office/officeart/2005/8/layout/hierarchy1"/>
    <dgm:cxn modelId="{DB4D56DD-8DA3-46C3-BC5F-F188762ED26A}" type="presParOf" srcId="{B317D0ED-CE03-429C-8597-A6986599C1D4}" destId="{84B061C8-A320-40B9-8E2B-69573292228B}" srcOrd="1" destOrd="0" presId="urn:microsoft.com/office/officeart/2005/8/layout/hierarchy1"/>
    <dgm:cxn modelId="{687BCBC0-8F2C-46AB-A008-A57DE30EC18D}" type="presParOf" srcId="{84B061C8-A320-40B9-8E2B-69573292228B}" destId="{F946C15C-ACA2-401D-AAE9-A0E70514CE03}" srcOrd="0" destOrd="0" presId="urn:microsoft.com/office/officeart/2005/8/layout/hierarchy1"/>
    <dgm:cxn modelId="{F00E5F62-69C0-4697-B359-C41E88E70A53}" type="presParOf" srcId="{84B061C8-A320-40B9-8E2B-69573292228B}" destId="{116D7C13-B352-4C82-9125-1C8D349E9DA4}" srcOrd="1" destOrd="0" presId="urn:microsoft.com/office/officeart/2005/8/layout/hierarchy1"/>
    <dgm:cxn modelId="{59DA19AF-D499-4344-9A22-7D862BEC7795}" type="presParOf" srcId="{116D7C13-B352-4C82-9125-1C8D349E9DA4}" destId="{1AFE66AD-EB0D-481A-91F3-2D335DA2E3B6}" srcOrd="0" destOrd="0" presId="urn:microsoft.com/office/officeart/2005/8/layout/hierarchy1"/>
    <dgm:cxn modelId="{F30B8AEB-0B3D-4101-9139-A12DA7DD923F}" type="presParOf" srcId="{1AFE66AD-EB0D-481A-91F3-2D335DA2E3B6}" destId="{3B4B8DB8-02A5-4409-B8E1-AD145DD83668}" srcOrd="0" destOrd="0" presId="urn:microsoft.com/office/officeart/2005/8/layout/hierarchy1"/>
    <dgm:cxn modelId="{F46D5434-530E-4CB6-84DB-E4297B0C36E3}" type="presParOf" srcId="{1AFE66AD-EB0D-481A-91F3-2D335DA2E3B6}" destId="{43A9DC7F-B2AF-425A-BC74-047EC6295D6B}" srcOrd="1" destOrd="0" presId="urn:microsoft.com/office/officeart/2005/8/layout/hierarchy1"/>
    <dgm:cxn modelId="{18767113-25D3-49DE-95CA-EBCA42024013}" type="presParOf" srcId="{116D7C13-B352-4C82-9125-1C8D349E9DA4}" destId="{EEF2F088-1A48-4AA7-9E7B-9C0185F3D52D}" srcOrd="1" destOrd="0" presId="urn:microsoft.com/office/officeart/2005/8/layout/hierarchy1"/>
    <dgm:cxn modelId="{8D383982-D7C2-4847-B34B-27F6C52D45FF}" type="presParOf" srcId="{EEF2F088-1A48-4AA7-9E7B-9C0185F3D52D}" destId="{8075C67C-FF08-4F2D-A464-247D9812C47C}" srcOrd="0" destOrd="0" presId="urn:microsoft.com/office/officeart/2005/8/layout/hierarchy1"/>
    <dgm:cxn modelId="{999EA5DA-5757-421A-9D64-B4AE13FA2251}" type="presParOf" srcId="{EEF2F088-1A48-4AA7-9E7B-9C0185F3D52D}" destId="{4D1D7402-3D85-4566-852E-117BCF20C8D9}" srcOrd="1" destOrd="0" presId="urn:microsoft.com/office/officeart/2005/8/layout/hierarchy1"/>
    <dgm:cxn modelId="{0A8A82BF-F9AB-4B16-9C9C-57367EE3C90C}" type="presParOf" srcId="{4D1D7402-3D85-4566-852E-117BCF20C8D9}" destId="{7A21F32D-BE3B-4F0F-9ABB-B4D623C89AE1}" srcOrd="0" destOrd="0" presId="urn:microsoft.com/office/officeart/2005/8/layout/hierarchy1"/>
    <dgm:cxn modelId="{9700BF2B-F275-4221-A13C-62FB5F118481}" type="presParOf" srcId="{7A21F32D-BE3B-4F0F-9ABB-B4D623C89AE1}" destId="{5825313E-DC68-4C16-BA8B-3041BDF3032D}" srcOrd="0" destOrd="0" presId="urn:microsoft.com/office/officeart/2005/8/layout/hierarchy1"/>
    <dgm:cxn modelId="{731909DF-76E4-4A3E-9690-6FBAC04D53DE}" type="presParOf" srcId="{7A21F32D-BE3B-4F0F-9ABB-B4D623C89AE1}" destId="{23A7A8BD-9362-42B3-AFFB-3DC8A7925A79}" srcOrd="1" destOrd="0" presId="urn:microsoft.com/office/officeart/2005/8/layout/hierarchy1"/>
    <dgm:cxn modelId="{6DE1914E-5942-46D8-A88F-F929E9CA0ABF}" type="presParOf" srcId="{4D1D7402-3D85-4566-852E-117BCF20C8D9}" destId="{161BE3CB-5970-45B7-8671-95BA87A7192A}" srcOrd="1" destOrd="0" presId="urn:microsoft.com/office/officeart/2005/8/layout/hierarchy1"/>
    <dgm:cxn modelId="{01EB3A7C-7168-4DDA-A45D-8D132FD8B11E}" type="presParOf" srcId="{EEF2F088-1A48-4AA7-9E7B-9C0185F3D52D}" destId="{F466E747-3EE3-4579-B49E-3524DBEB839F}" srcOrd="2" destOrd="0" presId="urn:microsoft.com/office/officeart/2005/8/layout/hierarchy1"/>
    <dgm:cxn modelId="{B4DDF8B1-289F-4907-AE47-E96DB37A6572}" type="presParOf" srcId="{EEF2F088-1A48-4AA7-9E7B-9C0185F3D52D}" destId="{1E8D6D36-D929-4ACF-82AE-3F450139C645}" srcOrd="3" destOrd="0" presId="urn:microsoft.com/office/officeart/2005/8/layout/hierarchy1"/>
    <dgm:cxn modelId="{F63F5209-BBBB-47E4-9B90-94DA771032C4}" type="presParOf" srcId="{1E8D6D36-D929-4ACF-82AE-3F450139C645}" destId="{BD3DFDD0-CF81-478B-B4D8-0A88FF81225B}" srcOrd="0" destOrd="0" presId="urn:microsoft.com/office/officeart/2005/8/layout/hierarchy1"/>
    <dgm:cxn modelId="{C9FCFD42-4466-4EF4-843A-6267BB48DE9F}" type="presParOf" srcId="{BD3DFDD0-CF81-478B-B4D8-0A88FF81225B}" destId="{A7D1BD27-52A4-46D7-A150-047CF66360E4}" srcOrd="0" destOrd="0" presId="urn:microsoft.com/office/officeart/2005/8/layout/hierarchy1"/>
    <dgm:cxn modelId="{2463B371-CCE8-4C08-9C70-ABF0F2FB3811}" type="presParOf" srcId="{BD3DFDD0-CF81-478B-B4D8-0A88FF81225B}" destId="{04F5CEF7-D909-4423-AF17-CE6AF10E24CE}" srcOrd="1" destOrd="0" presId="urn:microsoft.com/office/officeart/2005/8/layout/hierarchy1"/>
    <dgm:cxn modelId="{2927F84D-3CF3-4E0C-9990-88861D1913C7}" type="presParOf" srcId="{1E8D6D36-D929-4ACF-82AE-3F450139C645}" destId="{22E5347F-374E-487E-A779-9DDBE9101078}" srcOrd="1" destOrd="0" presId="urn:microsoft.com/office/officeart/2005/8/layout/hierarchy1"/>
    <dgm:cxn modelId="{6D2CFB24-17BD-4834-8004-FF3F6B36AE4B}" type="presParOf" srcId="{EEF2F088-1A48-4AA7-9E7B-9C0185F3D52D}" destId="{6D704668-0EAC-4960-8DA7-243D3A968F46}" srcOrd="4" destOrd="0" presId="urn:microsoft.com/office/officeart/2005/8/layout/hierarchy1"/>
    <dgm:cxn modelId="{BE364086-85F9-4FBD-8434-2B7CBC0E9DAD}" type="presParOf" srcId="{EEF2F088-1A48-4AA7-9E7B-9C0185F3D52D}" destId="{38D427ED-D649-481A-AE51-AF84718BE4AA}" srcOrd="5" destOrd="0" presId="urn:microsoft.com/office/officeart/2005/8/layout/hierarchy1"/>
    <dgm:cxn modelId="{6B2CF373-5F74-4886-B0B9-E9D6FD7ED76A}" type="presParOf" srcId="{38D427ED-D649-481A-AE51-AF84718BE4AA}" destId="{65A2DF9A-7A8F-47A1-B82F-DCF22A457E02}" srcOrd="0" destOrd="0" presId="urn:microsoft.com/office/officeart/2005/8/layout/hierarchy1"/>
    <dgm:cxn modelId="{327E2732-513E-4FE3-A218-B5D0CAFE9ACB}" type="presParOf" srcId="{65A2DF9A-7A8F-47A1-B82F-DCF22A457E02}" destId="{63B9E8B8-FE9C-4B1A-8698-CC88D15DC51C}" srcOrd="0" destOrd="0" presId="urn:microsoft.com/office/officeart/2005/8/layout/hierarchy1"/>
    <dgm:cxn modelId="{CB3BF235-8E34-46D4-9180-B0BE2EC81FC1}" type="presParOf" srcId="{65A2DF9A-7A8F-47A1-B82F-DCF22A457E02}" destId="{49F7D0DB-3240-464C-9190-D981B9E430B7}" srcOrd="1" destOrd="0" presId="urn:microsoft.com/office/officeart/2005/8/layout/hierarchy1"/>
    <dgm:cxn modelId="{896C4B32-D163-4FAC-9AE4-DC939B265AB1}" type="presParOf" srcId="{38D427ED-D649-481A-AE51-AF84718BE4AA}" destId="{5262F86F-FF32-4DF6-BB83-90CD0396A1D6}" srcOrd="1" destOrd="0" presId="urn:microsoft.com/office/officeart/2005/8/layout/hierarchy1"/>
    <dgm:cxn modelId="{B3F8B4C9-4F9B-4BD5-B55A-93A17E0CA80F}" type="presParOf" srcId="{84B061C8-A320-40B9-8E2B-69573292228B}" destId="{8680FC81-4A71-42F3-AE5D-3FA05261CC5A}" srcOrd="2" destOrd="0" presId="urn:microsoft.com/office/officeart/2005/8/layout/hierarchy1"/>
    <dgm:cxn modelId="{91744B87-051E-4B4D-81E2-6995761FD4D6}" type="presParOf" srcId="{84B061C8-A320-40B9-8E2B-69573292228B}" destId="{97AD8A38-47EF-4820-87A4-A979ED5AC547}" srcOrd="3" destOrd="0" presId="urn:microsoft.com/office/officeart/2005/8/layout/hierarchy1"/>
    <dgm:cxn modelId="{EDD127B4-53B6-4554-877B-C77F5FEECDBE}" type="presParOf" srcId="{97AD8A38-47EF-4820-87A4-A979ED5AC547}" destId="{D86A35FD-D673-4924-9DA4-1D71D489E8AF}" srcOrd="0" destOrd="0" presId="urn:microsoft.com/office/officeart/2005/8/layout/hierarchy1"/>
    <dgm:cxn modelId="{BE35D360-F2F5-45A3-BE3A-EA5912321BA2}" type="presParOf" srcId="{D86A35FD-D673-4924-9DA4-1D71D489E8AF}" destId="{D7D4EEFA-F515-4817-A3F7-999A0E01A79A}" srcOrd="0" destOrd="0" presId="urn:microsoft.com/office/officeart/2005/8/layout/hierarchy1"/>
    <dgm:cxn modelId="{FD086019-CADA-4EFB-8243-3E62C742FB0B}" type="presParOf" srcId="{D86A35FD-D673-4924-9DA4-1D71D489E8AF}" destId="{429B757B-BB1E-4877-A48E-5B3EB224B87C}" srcOrd="1" destOrd="0" presId="urn:microsoft.com/office/officeart/2005/8/layout/hierarchy1"/>
    <dgm:cxn modelId="{3D7FEA01-1F27-4418-BFAD-9CE8FAD0ABA6}" type="presParOf" srcId="{97AD8A38-47EF-4820-87A4-A979ED5AC547}" destId="{223D92C7-694E-4DD9-AA1E-A0D5C1FF0D86}" srcOrd="1" destOrd="0" presId="urn:microsoft.com/office/officeart/2005/8/layout/hierarchy1"/>
    <dgm:cxn modelId="{F27E6E73-37F8-4568-8751-A5F848B7E013}" type="presParOf" srcId="{223D92C7-694E-4DD9-AA1E-A0D5C1FF0D86}" destId="{D71A661E-4F20-4782-9A0F-602CA48282DF}" srcOrd="0" destOrd="0" presId="urn:microsoft.com/office/officeart/2005/8/layout/hierarchy1"/>
    <dgm:cxn modelId="{9F260838-590F-4F55-BA0D-651B4CC9B62B}" type="presParOf" srcId="{223D92C7-694E-4DD9-AA1E-A0D5C1FF0D86}" destId="{E4200215-9918-4E03-A6C9-814CB649C292}" srcOrd="1" destOrd="0" presId="urn:microsoft.com/office/officeart/2005/8/layout/hierarchy1"/>
    <dgm:cxn modelId="{BE06DA5D-52A8-431B-AB63-F419CE1A9F09}" type="presParOf" srcId="{E4200215-9918-4E03-A6C9-814CB649C292}" destId="{FE1822BD-5C28-4B71-B397-FE88FA6BA2FB}" srcOrd="0" destOrd="0" presId="urn:microsoft.com/office/officeart/2005/8/layout/hierarchy1"/>
    <dgm:cxn modelId="{001FAB7F-A7AC-41C6-B4E2-D77548AE0CE4}" type="presParOf" srcId="{FE1822BD-5C28-4B71-B397-FE88FA6BA2FB}" destId="{2431420E-4166-4654-931B-9D4B3DE7C29F}" srcOrd="0" destOrd="0" presId="urn:microsoft.com/office/officeart/2005/8/layout/hierarchy1"/>
    <dgm:cxn modelId="{1B195EC9-1C86-4138-AE88-5CECF683A5F7}" type="presParOf" srcId="{FE1822BD-5C28-4B71-B397-FE88FA6BA2FB}" destId="{511CC8D1-CE1E-40D3-87A6-CD9D4567DEDC}" srcOrd="1" destOrd="0" presId="urn:microsoft.com/office/officeart/2005/8/layout/hierarchy1"/>
    <dgm:cxn modelId="{CF56BC37-68C3-43BE-A416-D8305EF30102}" type="presParOf" srcId="{E4200215-9918-4E03-A6C9-814CB649C292}" destId="{C239726B-596F-47AA-83F5-C179942F85EF}" srcOrd="1" destOrd="0" presId="urn:microsoft.com/office/officeart/2005/8/layout/hierarchy1"/>
    <dgm:cxn modelId="{C08D2720-B9DE-4074-A72C-25A8E37ACDCB}" type="presParOf" srcId="{223D92C7-694E-4DD9-AA1E-A0D5C1FF0D86}" destId="{576D4EEE-41C8-47B0-BEC2-B30639499928}" srcOrd="2" destOrd="0" presId="urn:microsoft.com/office/officeart/2005/8/layout/hierarchy1"/>
    <dgm:cxn modelId="{8A8F8954-CFAB-4DFD-B31B-CC91161F7FBB}" type="presParOf" srcId="{223D92C7-694E-4DD9-AA1E-A0D5C1FF0D86}" destId="{E1D66B6F-19BD-4B0F-883B-124FBAF4B242}" srcOrd="3" destOrd="0" presId="urn:microsoft.com/office/officeart/2005/8/layout/hierarchy1"/>
    <dgm:cxn modelId="{729FB8C5-075C-4CBE-958F-637D126AE98E}" type="presParOf" srcId="{E1D66B6F-19BD-4B0F-883B-124FBAF4B242}" destId="{A5A39113-95C3-4C43-9F8B-178A35F74DF3}" srcOrd="0" destOrd="0" presId="urn:microsoft.com/office/officeart/2005/8/layout/hierarchy1"/>
    <dgm:cxn modelId="{9D3ECDF0-38A6-4DFB-8DE1-FC010B635239}" type="presParOf" srcId="{A5A39113-95C3-4C43-9F8B-178A35F74DF3}" destId="{877322FC-BC0B-4FFF-8E63-952E1328B1CD}" srcOrd="0" destOrd="0" presId="urn:microsoft.com/office/officeart/2005/8/layout/hierarchy1"/>
    <dgm:cxn modelId="{32E2309C-61BC-4E59-ABBF-8FCEC2DEBBD7}" type="presParOf" srcId="{A5A39113-95C3-4C43-9F8B-178A35F74DF3}" destId="{142F55A2-DFC9-4312-BA07-FD4D20D02208}" srcOrd="1" destOrd="0" presId="urn:microsoft.com/office/officeart/2005/8/layout/hierarchy1"/>
    <dgm:cxn modelId="{392759B3-2DA7-4C71-8B37-5EC7079CEA5A}" type="presParOf" srcId="{E1D66B6F-19BD-4B0F-883B-124FBAF4B242}" destId="{AA2FF5A1-B5B5-4FD9-9CEF-98283D129CDC}" srcOrd="1" destOrd="0" presId="urn:microsoft.com/office/officeart/2005/8/layout/hierarchy1"/>
    <dgm:cxn modelId="{BE5C8D23-246B-42CB-BF37-E0BF4A47D21C}" type="presParOf" srcId="{223D92C7-694E-4DD9-AA1E-A0D5C1FF0D86}" destId="{DEEB1FEB-E8D3-4977-8B33-F26C584BE479}" srcOrd="4" destOrd="0" presId="urn:microsoft.com/office/officeart/2005/8/layout/hierarchy1"/>
    <dgm:cxn modelId="{99BABFB0-BC48-48D9-8270-66DBF13CDC39}" type="presParOf" srcId="{223D92C7-694E-4DD9-AA1E-A0D5C1FF0D86}" destId="{8B02EA03-F779-4FC4-B86D-2E84E808E864}" srcOrd="5" destOrd="0" presId="urn:microsoft.com/office/officeart/2005/8/layout/hierarchy1"/>
    <dgm:cxn modelId="{17339745-BFED-4FB0-9149-4D2E9FEE0B36}" type="presParOf" srcId="{8B02EA03-F779-4FC4-B86D-2E84E808E864}" destId="{30D8A2F6-33F4-4EC9-91F2-3BE7E3B1DF4D}" srcOrd="0" destOrd="0" presId="urn:microsoft.com/office/officeart/2005/8/layout/hierarchy1"/>
    <dgm:cxn modelId="{F996AE3C-61EB-4066-B87E-E3592258F494}" type="presParOf" srcId="{30D8A2F6-33F4-4EC9-91F2-3BE7E3B1DF4D}" destId="{5DEA780D-C49D-4182-8EF2-E64AF328315E}" srcOrd="0" destOrd="0" presId="urn:microsoft.com/office/officeart/2005/8/layout/hierarchy1"/>
    <dgm:cxn modelId="{9F054E2A-008E-4F86-9794-DDECE1F0004D}" type="presParOf" srcId="{30D8A2F6-33F4-4EC9-91F2-3BE7E3B1DF4D}" destId="{4ECEB83E-353E-449E-8240-32E29252EB52}" srcOrd="1" destOrd="0" presId="urn:microsoft.com/office/officeart/2005/8/layout/hierarchy1"/>
    <dgm:cxn modelId="{4646C756-F213-4215-99F1-E2E4735C1F47}" type="presParOf" srcId="{8B02EA03-F779-4FC4-B86D-2E84E808E864}" destId="{A30C1811-5871-4082-A250-D4F55CE71F7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F4968E8-442E-46A2-9E61-BC971386A497}" type="doc">
      <dgm:prSet loTypeId="urn:microsoft.com/office/officeart/2005/8/layout/hierarchy1" loCatId="hierarchy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de-DE"/>
        </a:p>
      </dgm:t>
    </dgm:pt>
    <dgm:pt modelId="{73CAEABB-8068-41C1-8C73-A2E1CD02B444}">
      <dgm:prSet phldrT="[Text]" custT="1"/>
      <dgm:spPr/>
      <dgm:t>
        <a:bodyPr/>
        <a:lstStyle/>
        <a:p>
          <a:r>
            <a:rPr lang="de-DE" sz="1800" dirty="0"/>
            <a:t>Hauptgütekriterien im Kontext </a:t>
          </a:r>
          <a:br>
            <a:rPr lang="de-DE" sz="1800" dirty="0"/>
          </a:br>
          <a:r>
            <a:rPr lang="de-DE" sz="1800" dirty="0"/>
            <a:t>kaufmännischer Abschlussprüfungen</a:t>
          </a:r>
        </a:p>
      </dgm:t>
    </dgm:pt>
    <dgm:pt modelId="{697E07EE-61EE-443C-B661-D67F4B58A2E4}" type="parTrans" cxnId="{03488D61-8CF8-4188-BEEF-D9086330D850}">
      <dgm:prSet/>
      <dgm:spPr/>
      <dgm:t>
        <a:bodyPr/>
        <a:lstStyle/>
        <a:p>
          <a:endParaRPr lang="de-DE" sz="2000"/>
        </a:p>
      </dgm:t>
    </dgm:pt>
    <dgm:pt modelId="{2434A6FC-03EC-44E0-9766-599EB3EC8E1B}" type="sibTrans" cxnId="{03488D61-8CF8-4188-BEEF-D9086330D850}">
      <dgm:prSet/>
      <dgm:spPr/>
      <dgm:t>
        <a:bodyPr/>
        <a:lstStyle/>
        <a:p>
          <a:endParaRPr lang="de-DE" sz="2000"/>
        </a:p>
      </dgm:t>
    </dgm:pt>
    <dgm:pt modelId="{784F1876-3B40-4C1F-8D1B-E762B32443BD}">
      <dgm:prSet phldrT="[Text]" custT="1"/>
      <dgm:spPr/>
      <dgm:t>
        <a:bodyPr/>
        <a:lstStyle/>
        <a:p>
          <a:r>
            <a:rPr lang="de-DE" sz="1800" dirty="0"/>
            <a:t>Objektivität</a:t>
          </a:r>
        </a:p>
      </dgm:t>
    </dgm:pt>
    <dgm:pt modelId="{3401B8CA-A011-4168-96E5-10D2349E129E}" type="parTrans" cxnId="{ECE2C614-5B6C-4461-9A2B-C3733FCA0CF0}">
      <dgm:prSet/>
      <dgm:spPr/>
      <dgm:t>
        <a:bodyPr/>
        <a:lstStyle/>
        <a:p>
          <a:endParaRPr lang="de-DE" sz="2000"/>
        </a:p>
      </dgm:t>
    </dgm:pt>
    <dgm:pt modelId="{2669F4C2-7A8A-443D-A9EE-49C5304ACBDB}" type="sibTrans" cxnId="{ECE2C614-5B6C-4461-9A2B-C3733FCA0CF0}">
      <dgm:prSet/>
      <dgm:spPr/>
      <dgm:t>
        <a:bodyPr/>
        <a:lstStyle/>
        <a:p>
          <a:endParaRPr lang="de-DE" sz="2000"/>
        </a:p>
      </dgm:t>
    </dgm:pt>
    <dgm:pt modelId="{33C269E8-F5F0-423E-A18C-B6C4EA7DA5EB}">
      <dgm:prSet phldrT="[Text]" custT="1"/>
      <dgm:spPr/>
      <dgm:t>
        <a:bodyPr/>
        <a:lstStyle/>
        <a:p>
          <a:r>
            <a:rPr lang="de-DE" sz="1800" dirty="0"/>
            <a:t>Reliabilität</a:t>
          </a:r>
        </a:p>
      </dgm:t>
    </dgm:pt>
    <dgm:pt modelId="{CBAF26FF-2F3F-40E0-81CF-814B0F9B295A}" type="parTrans" cxnId="{691CBB6C-4366-4E08-BB4D-0DE88EEFF754}">
      <dgm:prSet/>
      <dgm:spPr/>
      <dgm:t>
        <a:bodyPr/>
        <a:lstStyle/>
        <a:p>
          <a:endParaRPr lang="de-DE" sz="2000"/>
        </a:p>
      </dgm:t>
    </dgm:pt>
    <dgm:pt modelId="{DF11A274-9427-4940-A779-761A52F43E04}" type="sibTrans" cxnId="{691CBB6C-4366-4E08-BB4D-0DE88EEFF754}">
      <dgm:prSet/>
      <dgm:spPr/>
      <dgm:t>
        <a:bodyPr/>
        <a:lstStyle/>
        <a:p>
          <a:endParaRPr lang="de-DE" sz="2000"/>
        </a:p>
      </dgm:t>
    </dgm:pt>
    <dgm:pt modelId="{5BB3199C-C985-4CCE-8877-370F19A689E7}">
      <dgm:prSet phldrT="[Text]" custT="1"/>
      <dgm:spPr/>
      <dgm:t>
        <a:bodyPr/>
        <a:lstStyle/>
        <a:p>
          <a:r>
            <a:rPr lang="de-DE" sz="1800" dirty="0"/>
            <a:t>Validität</a:t>
          </a:r>
        </a:p>
      </dgm:t>
    </dgm:pt>
    <dgm:pt modelId="{56824BDB-7698-4A2A-B3E1-EF50620E959B}" type="parTrans" cxnId="{7E7193B2-3F1C-47DC-92AB-1C844D00C7AC}">
      <dgm:prSet/>
      <dgm:spPr/>
      <dgm:t>
        <a:bodyPr/>
        <a:lstStyle/>
        <a:p>
          <a:endParaRPr lang="de-DE" sz="2000"/>
        </a:p>
      </dgm:t>
    </dgm:pt>
    <dgm:pt modelId="{E9899893-9E7B-4C93-A14E-E23F44E9D5C6}" type="sibTrans" cxnId="{7E7193B2-3F1C-47DC-92AB-1C844D00C7AC}">
      <dgm:prSet/>
      <dgm:spPr/>
      <dgm:t>
        <a:bodyPr/>
        <a:lstStyle/>
        <a:p>
          <a:endParaRPr lang="de-DE" sz="2000"/>
        </a:p>
      </dgm:t>
    </dgm:pt>
    <dgm:pt modelId="{95B94B56-FC25-47A2-B495-AA84C76EBBB7}" type="pres">
      <dgm:prSet presAssocID="{8F4968E8-442E-46A2-9E61-BC971386A49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de-DE"/>
        </a:p>
      </dgm:t>
    </dgm:pt>
    <dgm:pt modelId="{B317D0ED-CE03-429C-8597-A6986599C1D4}" type="pres">
      <dgm:prSet presAssocID="{73CAEABB-8068-41C1-8C73-A2E1CD02B444}" presName="hierRoot1" presStyleCnt="0"/>
      <dgm:spPr/>
    </dgm:pt>
    <dgm:pt modelId="{CB9EC9B2-2650-4523-B4EC-3BDD5C045EF2}" type="pres">
      <dgm:prSet presAssocID="{73CAEABB-8068-41C1-8C73-A2E1CD02B444}" presName="composite" presStyleCnt="0"/>
      <dgm:spPr/>
    </dgm:pt>
    <dgm:pt modelId="{CED3BA7D-A528-4BE4-93BE-A2A26F48B826}" type="pres">
      <dgm:prSet presAssocID="{73CAEABB-8068-41C1-8C73-A2E1CD02B444}" presName="background" presStyleLbl="node0" presStyleIdx="0" presStyleCnt="1"/>
      <dgm:spPr/>
    </dgm:pt>
    <dgm:pt modelId="{3DF04582-2F3B-432B-B829-2B3728B0FA28}" type="pres">
      <dgm:prSet presAssocID="{73CAEABB-8068-41C1-8C73-A2E1CD02B444}" presName="text" presStyleLbl="fgAcc0" presStyleIdx="0" presStyleCnt="1" custScaleX="233358" custScaleY="69539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84B061C8-A320-40B9-8E2B-69573292228B}" type="pres">
      <dgm:prSet presAssocID="{73CAEABB-8068-41C1-8C73-A2E1CD02B444}" presName="hierChild2" presStyleCnt="0"/>
      <dgm:spPr/>
    </dgm:pt>
    <dgm:pt modelId="{F946C15C-ACA2-401D-AAE9-A0E70514CE03}" type="pres">
      <dgm:prSet presAssocID="{3401B8CA-A011-4168-96E5-10D2349E129E}" presName="Name10" presStyleLbl="parChTrans1D2" presStyleIdx="0" presStyleCnt="3"/>
      <dgm:spPr/>
      <dgm:t>
        <a:bodyPr/>
        <a:lstStyle/>
        <a:p>
          <a:endParaRPr lang="de-DE"/>
        </a:p>
      </dgm:t>
    </dgm:pt>
    <dgm:pt modelId="{116D7C13-B352-4C82-9125-1C8D349E9DA4}" type="pres">
      <dgm:prSet presAssocID="{784F1876-3B40-4C1F-8D1B-E762B32443BD}" presName="hierRoot2" presStyleCnt="0"/>
      <dgm:spPr/>
    </dgm:pt>
    <dgm:pt modelId="{1AFE66AD-EB0D-481A-91F3-2D335DA2E3B6}" type="pres">
      <dgm:prSet presAssocID="{784F1876-3B40-4C1F-8D1B-E762B32443BD}" presName="composite2" presStyleCnt="0"/>
      <dgm:spPr/>
    </dgm:pt>
    <dgm:pt modelId="{3B4B8DB8-02A5-4409-B8E1-AD145DD83668}" type="pres">
      <dgm:prSet presAssocID="{784F1876-3B40-4C1F-8D1B-E762B32443BD}" presName="background2" presStyleLbl="node2" presStyleIdx="0" presStyleCnt="3"/>
      <dgm:spPr/>
    </dgm:pt>
    <dgm:pt modelId="{43A9DC7F-B2AF-425A-BC74-047EC6295D6B}" type="pres">
      <dgm:prSet presAssocID="{784F1876-3B40-4C1F-8D1B-E762B32443BD}" presName="text2" presStyleLbl="fgAcc2" presStyleIdx="0" presStyleCnt="3" custScaleY="72035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EEF2F088-1A48-4AA7-9E7B-9C0185F3D52D}" type="pres">
      <dgm:prSet presAssocID="{784F1876-3B40-4C1F-8D1B-E762B32443BD}" presName="hierChild3" presStyleCnt="0"/>
      <dgm:spPr/>
    </dgm:pt>
    <dgm:pt modelId="{B534540B-93D8-4DD8-8D3F-7F3F8C0DDEEB}" type="pres">
      <dgm:prSet presAssocID="{CBAF26FF-2F3F-40E0-81CF-814B0F9B295A}" presName="Name10" presStyleLbl="parChTrans1D2" presStyleIdx="1" presStyleCnt="3"/>
      <dgm:spPr/>
      <dgm:t>
        <a:bodyPr/>
        <a:lstStyle/>
        <a:p>
          <a:endParaRPr lang="de-DE"/>
        </a:p>
      </dgm:t>
    </dgm:pt>
    <dgm:pt modelId="{B7456B98-645E-420D-B1C6-AE26C358AA17}" type="pres">
      <dgm:prSet presAssocID="{33C269E8-F5F0-423E-A18C-B6C4EA7DA5EB}" presName="hierRoot2" presStyleCnt="0"/>
      <dgm:spPr/>
    </dgm:pt>
    <dgm:pt modelId="{ECAB3F58-73D5-47B2-B6A0-DE31E13067A5}" type="pres">
      <dgm:prSet presAssocID="{33C269E8-F5F0-423E-A18C-B6C4EA7DA5EB}" presName="composite2" presStyleCnt="0"/>
      <dgm:spPr/>
    </dgm:pt>
    <dgm:pt modelId="{5771EE58-9D68-4384-8C01-DAF187DEC0C1}" type="pres">
      <dgm:prSet presAssocID="{33C269E8-F5F0-423E-A18C-B6C4EA7DA5EB}" presName="background2" presStyleLbl="node2" presStyleIdx="1" presStyleCnt="3"/>
      <dgm:spPr/>
    </dgm:pt>
    <dgm:pt modelId="{3D7C313A-022E-4FC4-95A3-99F5A0747670}" type="pres">
      <dgm:prSet presAssocID="{33C269E8-F5F0-423E-A18C-B6C4EA7DA5EB}" presName="text2" presStyleLbl="fgAcc2" presStyleIdx="1" presStyleCnt="3" custScaleY="70176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06FD142A-5C46-4537-A3C2-3C520E61A383}" type="pres">
      <dgm:prSet presAssocID="{33C269E8-F5F0-423E-A18C-B6C4EA7DA5EB}" presName="hierChild3" presStyleCnt="0"/>
      <dgm:spPr/>
    </dgm:pt>
    <dgm:pt modelId="{61CF8FB1-A402-40BA-B6D5-547BB6D4BCF2}" type="pres">
      <dgm:prSet presAssocID="{56824BDB-7698-4A2A-B3E1-EF50620E959B}" presName="Name10" presStyleLbl="parChTrans1D2" presStyleIdx="2" presStyleCnt="3"/>
      <dgm:spPr/>
      <dgm:t>
        <a:bodyPr/>
        <a:lstStyle/>
        <a:p>
          <a:endParaRPr lang="de-DE"/>
        </a:p>
      </dgm:t>
    </dgm:pt>
    <dgm:pt modelId="{43A678CF-ECB7-4E22-A129-4E25F9C7BA81}" type="pres">
      <dgm:prSet presAssocID="{5BB3199C-C985-4CCE-8877-370F19A689E7}" presName="hierRoot2" presStyleCnt="0"/>
      <dgm:spPr/>
    </dgm:pt>
    <dgm:pt modelId="{4B3CD428-08EC-4F26-8354-2DDE354D5311}" type="pres">
      <dgm:prSet presAssocID="{5BB3199C-C985-4CCE-8877-370F19A689E7}" presName="composite2" presStyleCnt="0"/>
      <dgm:spPr/>
    </dgm:pt>
    <dgm:pt modelId="{B2D3BCF7-B62B-48B2-87D3-CF3429FB518D}" type="pres">
      <dgm:prSet presAssocID="{5BB3199C-C985-4CCE-8877-370F19A689E7}" presName="background2" presStyleLbl="node2" presStyleIdx="2" presStyleCnt="3"/>
      <dgm:spPr/>
    </dgm:pt>
    <dgm:pt modelId="{9125A1A5-422A-4AD4-B4D6-FF92C011CDEA}" type="pres">
      <dgm:prSet presAssocID="{5BB3199C-C985-4CCE-8877-370F19A689E7}" presName="text2" presStyleLbl="fgAcc2" presStyleIdx="2" presStyleCnt="3" custScaleY="69946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1F2752E3-2F93-4E7F-8423-87D464867B48}" type="pres">
      <dgm:prSet presAssocID="{5BB3199C-C985-4CCE-8877-370F19A689E7}" presName="hierChild3" presStyleCnt="0"/>
      <dgm:spPr/>
    </dgm:pt>
  </dgm:ptLst>
  <dgm:cxnLst>
    <dgm:cxn modelId="{14C778CE-4DE1-4472-A231-5C0BE55DB16D}" type="presOf" srcId="{CBAF26FF-2F3F-40E0-81CF-814B0F9B295A}" destId="{B534540B-93D8-4DD8-8D3F-7F3F8C0DDEEB}" srcOrd="0" destOrd="0" presId="urn:microsoft.com/office/officeart/2005/8/layout/hierarchy1"/>
    <dgm:cxn modelId="{BA0BC19E-F2CB-40FC-923E-6542B55C64E8}" type="presOf" srcId="{33C269E8-F5F0-423E-A18C-B6C4EA7DA5EB}" destId="{3D7C313A-022E-4FC4-95A3-99F5A0747670}" srcOrd="0" destOrd="0" presId="urn:microsoft.com/office/officeart/2005/8/layout/hierarchy1"/>
    <dgm:cxn modelId="{40D35D27-72A1-4703-BB12-B2A168E84DA3}" type="presOf" srcId="{784F1876-3B40-4C1F-8D1B-E762B32443BD}" destId="{43A9DC7F-B2AF-425A-BC74-047EC6295D6B}" srcOrd="0" destOrd="0" presId="urn:microsoft.com/office/officeart/2005/8/layout/hierarchy1"/>
    <dgm:cxn modelId="{7E7193B2-3F1C-47DC-92AB-1C844D00C7AC}" srcId="{73CAEABB-8068-41C1-8C73-A2E1CD02B444}" destId="{5BB3199C-C985-4CCE-8877-370F19A689E7}" srcOrd="2" destOrd="0" parTransId="{56824BDB-7698-4A2A-B3E1-EF50620E959B}" sibTransId="{E9899893-9E7B-4C93-A14E-E23F44E9D5C6}"/>
    <dgm:cxn modelId="{ECE2C614-5B6C-4461-9A2B-C3733FCA0CF0}" srcId="{73CAEABB-8068-41C1-8C73-A2E1CD02B444}" destId="{784F1876-3B40-4C1F-8D1B-E762B32443BD}" srcOrd="0" destOrd="0" parTransId="{3401B8CA-A011-4168-96E5-10D2349E129E}" sibTransId="{2669F4C2-7A8A-443D-A9EE-49C5304ACBDB}"/>
    <dgm:cxn modelId="{4BF7FFBD-2FFC-4C01-8F01-3F976BF61AE6}" type="presOf" srcId="{73CAEABB-8068-41C1-8C73-A2E1CD02B444}" destId="{3DF04582-2F3B-432B-B829-2B3728B0FA28}" srcOrd="0" destOrd="0" presId="urn:microsoft.com/office/officeart/2005/8/layout/hierarchy1"/>
    <dgm:cxn modelId="{6606EF5A-9C1E-4E14-BD11-DE4C5DEBCDF5}" type="presOf" srcId="{56824BDB-7698-4A2A-B3E1-EF50620E959B}" destId="{61CF8FB1-A402-40BA-B6D5-547BB6D4BCF2}" srcOrd="0" destOrd="0" presId="urn:microsoft.com/office/officeart/2005/8/layout/hierarchy1"/>
    <dgm:cxn modelId="{4905F58C-3D19-43B3-8BAC-8F9F380F6BD9}" type="presOf" srcId="{8F4968E8-442E-46A2-9E61-BC971386A497}" destId="{95B94B56-FC25-47A2-B495-AA84C76EBBB7}" srcOrd="0" destOrd="0" presId="urn:microsoft.com/office/officeart/2005/8/layout/hierarchy1"/>
    <dgm:cxn modelId="{727C3047-4A5A-4559-8B96-9AF1C79AC92B}" type="presOf" srcId="{5BB3199C-C985-4CCE-8877-370F19A689E7}" destId="{9125A1A5-422A-4AD4-B4D6-FF92C011CDEA}" srcOrd="0" destOrd="0" presId="urn:microsoft.com/office/officeart/2005/8/layout/hierarchy1"/>
    <dgm:cxn modelId="{03488D61-8CF8-4188-BEEF-D9086330D850}" srcId="{8F4968E8-442E-46A2-9E61-BC971386A497}" destId="{73CAEABB-8068-41C1-8C73-A2E1CD02B444}" srcOrd="0" destOrd="0" parTransId="{697E07EE-61EE-443C-B661-D67F4B58A2E4}" sibTransId="{2434A6FC-03EC-44E0-9766-599EB3EC8E1B}"/>
    <dgm:cxn modelId="{691CBB6C-4366-4E08-BB4D-0DE88EEFF754}" srcId="{73CAEABB-8068-41C1-8C73-A2E1CD02B444}" destId="{33C269E8-F5F0-423E-A18C-B6C4EA7DA5EB}" srcOrd="1" destOrd="0" parTransId="{CBAF26FF-2F3F-40E0-81CF-814B0F9B295A}" sibTransId="{DF11A274-9427-4940-A779-761A52F43E04}"/>
    <dgm:cxn modelId="{8A71DD11-5C8F-44C5-9AF9-BDACAC2EEAFC}" type="presOf" srcId="{3401B8CA-A011-4168-96E5-10D2349E129E}" destId="{F946C15C-ACA2-401D-AAE9-A0E70514CE03}" srcOrd="0" destOrd="0" presId="urn:microsoft.com/office/officeart/2005/8/layout/hierarchy1"/>
    <dgm:cxn modelId="{CCB4C9CE-4CF2-48CD-B82F-89BBA448A78C}" type="presParOf" srcId="{95B94B56-FC25-47A2-B495-AA84C76EBBB7}" destId="{B317D0ED-CE03-429C-8597-A6986599C1D4}" srcOrd="0" destOrd="0" presId="urn:microsoft.com/office/officeart/2005/8/layout/hierarchy1"/>
    <dgm:cxn modelId="{D0FCA355-7604-4A3E-A4A3-1E1FEAAAEBE1}" type="presParOf" srcId="{B317D0ED-CE03-429C-8597-A6986599C1D4}" destId="{CB9EC9B2-2650-4523-B4EC-3BDD5C045EF2}" srcOrd="0" destOrd="0" presId="urn:microsoft.com/office/officeart/2005/8/layout/hierarchy1"/>
    <dgm:cxn modelId="{3A330B06-0D4D-4ADD-B7E1-D4911C041425}" type="presParOf" srcId="{CB9EC9B2-2650-4523-B4EC-3BDD5C045EF2}" destId="{CED3BA7D-A528-4BE4-93BE-A2A26F48B826}" srcOrd="0" destOrd="0" presId="urn:microsoft.com/office/officeart/2005/8/layout/hierarchy1"/>
    <dgm:cxn modelId="{39D6520C-BCBF-4458-AA4D-7CBDD3ECC436}" type="presParOf" srcId="{CB9EC9B2-2650-4523-B4EC-3BDD5C045EF2}" destId="{3DF04582-2F3B-432B-B829-2B3728B0FA28}" srcOrd="1" destOrd="0" presId="urn:microsoft.com/office/officeart/2005/8/layout/hierarchy1"/>
    <dgm:cxn modelId="{DB4D56DD-8DA3-46C3-BC5F-F188762ED26A}" type="presParOf" srcId="{B317D0ED-CE03-429C-8597-A6986599C1D4}" destId="{84B061C8-A320-40B9-8E2B-69573292228B}" srcOrd="1" destOrd="0" presId="urn:microsoft.com/office/officeart/2005/8/layout/hierarchy1"/>
    <dgm:cxn modelId="{687BCBC0-8F2C-46AB-A008-A57DE30EC18D}" type="presParOf" srcId="{84B061C8-A320-40B9-8E2B-69573292228B}" destId="{F946C15C-ACA2-401D-AAE9-A0E70514CE03}" srcOrd="0" destOrd="0" presId="urn:microsoft.com/office/officeart/2005/8/layout/hierarchy1"/>
    <dgm:cxn modelId="{F00E5F62-69C0-4697-B359-C41E88E70A53}" type="presParOf" srcId="{84B061C8-A320-40B9-8E2B-69573292228B}" destId="{116D7C13-B352-4C82-9125-1C8D349E9DA4}" srcOrd="1" destOrd="0" presId="urn:microsoft.com/office/officeart/2005/8/layout/hierarchy1"/>
    <dgm:cxn modelId="{59DA19AF-D499-4344-9A22-7D862BEC7795}" type="presParOf" srcId="{116D7C13-B352-4C82-9125-1C8D349E9DA4}" destId="{1AFE66AD-EB0D-481A-91F3-2D335DA2E3B6}" srcOrd="0" destOrd="0" presId="urn:microsoft.com/office/officeart/2005/8/layout/hierarchy1"/>
    <dgm:cxn modelId="{F30B8AEB-0B3D-4101-9139-A12DA7DD923F}" type="presParOf" srcId="{1AFE66AD-EB0D-481A-91F3-2D335DA2E3B6}" destId="{3B4B8DB8-02A5-4409-B8E1-AD145DD83668}" srcOrd="0" destOrd="0" presId="urn:microsoft.com/office/officeart/2005/8/layout/hierarchy1"/>
    <dgm:cxn modelId="{F46D5434-530E-4CB6-84DB-E4297B0C36E3}" type="presParOf" srcId="{1AFE66AD-EB0D-481A-91F3-2D335DA2E3B6}" destId="{43A9DC7F-B2AF-425A-BC74-047EC6295D6B}" srcOrd="1" destOrd="0" presId="urn:microsoft.com/office/officeart/2005/8/layout/hierarchy1"/>
    <dgm:cxn modelId="{18767113-25D3-49DE-95CA-EBCA42024013}" type="presParOf" srcId="{116D7C13-B352-4C82-9125-1C8D349E9DA4}" destId="{EEF2F088-1A48-4AA7-9E7B-9C0185F3D52D}" srcOrd="1" destOrd="0" presId="urn:microsoft.com/office/officeart/2005/8/layout/hierarchy1"/>
    <dgm:cxn modelId="{D58E7A04-7D26-4399-85F7-8E25881795FF}" type="presParOf" srcId="{84B061C8-A320-40B9-8E2B-69573292228B}" destId="{B534540B-93D8-4DD8-8D3F-7F3F8C0DDEEB}" srcOrd="2" destOrd="0" presId="urn:microsoft.com/office/officeart/2005/8/layout/hierarchy1"/>
    <dgm:cxn modelId="{F0470B8B-0E18-4F21-A988-A846F2F037F1}" type="presParOf" srcId="{84B061C8-A320-40B9-8E2B-69573292228B}" destId="{B7456B98-645E-420D-B1C6-AE26C358AA17}" srcOrd="3" destOrd="0" presId="urn:microsoft.com/office/officeart/2005/8/layout/hierarchy1"/>
    <dgm:cxn modelId="{7BABA152-1830-44BB-9C9A-3CF82F6B1368}" type="presParOf" srcId="{B7456B98-645E-420D-B1C6-AE26C358AA17}" destId="{ECAB3F58-73D5-47B2-B6A0-DE31E13067A5}" srcOrd="0" destOrd="0" presId="urn:microsoft.com/office/officeart/2005/8/layout/hierarchy1"/>
    <dgm:cxn modelId="{EF583542-E2FE-4814-93BF-B4F53E8D517C}" type="presParOf" srcId="{ECAB3F58-73D5-47B2-B6A0-DE31E13067A5}" destId="{5771EE58-9D68-4384-8C01-DAF187DEC0C1}" srcOrd="0" destOrd="0" presId="urn:microsoft.com/office/officeart/2005/8/layout/hierarchy1"/>
    <dgm:cxn modelId="{1E1DBFFA-2BF8-498C-B724-F9A7E4DB1239}" type="presParOf" srcId="{ECAB3F58-73D5-47B2-B6A0-DE31E13067A5}" destId="{3D7C313A-022E-4FC4-95A3-99F5A0747670}" srcOrd="1" destOrd="0" presId="urn:microsoft.com/office/officeart/2005/8/layout/hierarchy1"/>
    <dgm:cxn modelId="{E36D26F7-62FE-4D2A-8055-12DAB3334FFC}" type="presParOf" srcId="{B7456B98-645E-420D-B1C6-AE26C358AA17}" destId="{06FD142A-5C46-4537-A3C2-3C520E61A383}" srcOrd="1" destOrd="0" presId="urn:microsoft.com/office/officeart/2005/8/layout/hierarchy1"/>
    <dgm:cxn modelId="{7F45E297-757B-4986-9FDC-B6E0241E616D}" type="presParOf" srcId="{84B061C8-A320-40B9-8E2B-69573292228B}" destId="{61CF8FB1-A402-40BA-B6D5-547BB6D4BCF2}" srcOrd="4" destOrd="0" presId="urn:microsoft.com/office/officeart/2005/8/layout/hierarchy1"/>
    <dgm:cxn modelId="{8BE6D7BD-52FF-4DDE-AAEB-BF289AFED8C0}" type="presParOf" srcId="{84B061C8-A320-40B9-8E2B-69573292228B}" destId="{43A678CF-ECB7-4E22-A129-4E25F9C7BA81}" srcOrd="5" destOrd="0" presId="urn:microsoft.com/office/officeart/2005/8/layout/hierarchy1"/>
    <dgm:cxn modelId="{52797E76-C44D-4EC6-B976-092E4DF480FE}" type="presParOf" srcId="{43A678CF-ECB7-4E22-A129-4E25F9C7BA81}" destId="{4B3CD428-08EC-4F26-8354-2DDE354D5311}" srcOrd="0" destOrd="0" presId="urn:microsoft.com/office/officeart/2005/8/layout/hierarchy1"/>
    <dgm:cxn modelId="{9B35235A-64DC-4415-A436-F71A51CF513B}" type="presParOf" srcId="{4B3CD428-08EC-4F26-8354-2DDE354D5311}" destId="{B2D3BCF7-B62B-48B2-87D3-CF3429FB518D}" srcOrd="0" destOrd="0" presId="urn:microsoft.com/office/officeart/2005/8/layout/hierarchy1"/>
    <dgm:cxn modelId="{50AE95CD-ABF3-4775-AD27-35D6F9065180}" type="presParOf" srcId="{4B3CD428-08EC-4F26-8354-2DDE354D5311}" destId="{9125A1A5-422A-4AD4-B4D6-FF92C011CDEA}" srcOrd="1" destOrd="0" presId="urn:microsoft.com/office/officeart/2005/8/layout/hierarchy1"/>
    <dgm:cxn modelId="{3682C9CB-0603-4E9F-8344-0B8C9FF4033A}" type="presParOf" srcId="{43A678CF-ECB7-4E22-A129-4E25F9C7BA81}" destId="{1F2752E3-2F93-4E7F-8423-87D464867B4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EB1FEB-E8D3-4977-8B33-F26C584BE479}">
      <dsp:nvSpPr>
        <dsp:cNvPr id="0" name=""/>
        <dsp:cNvSpPr/>
      </dsp:nvSpPr>
      <dsp:spPr>
        <a:xfrm>
          <a:off x="8561493" y="3495491"/>
          <a:ext cx="1941464" cy="4619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4826"/>
              </a:lnTo>
              <a:lnTo>
                <a:pt x="1941464" y="314826"/>
              </a:lnTo>
              <a:lnTo>
                <a:pt x="1941464" y="461980"/>
              </a:lnTo>
            </a:path>
          </a:pathLst>
        </a:custGeom>
        <a:noFill/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6D4EEE-41C8-47B0-BEC2-B30639499928}">
      <dsp:nvSpPr>
        <dsp:cNvPr id="0" name=""/>
        <dsp:cNvSpPr/>
      </dsp:nvSpPr>
      <dsp:spPr>
        <a:xfrm>
          <a:off x="8515773" y="3495491"/>
          <a:ext cx="91440" cy="46198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61980"/>
              </a:lnTo>
            </a:path>
          </a:pathLst>
        </a:custGeom>
        <a:noFill/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1A661E-4F20-4782-9A0F-602CA48282DF}">
      <dsp:nvSpPr>
        <dsp:cNvPr id="0" name=""/>
        <dsp:cNvSpPr/>
      </dsp:nvSpPr>
      <dsp:spPr>
        <a:xfrm>
          <a:off x="6671400" y="3495491"/>
          <a:ext cx="1890093" cy="456846"/>
        </a:xfrm>
        <a:custGeom>
          <a:avLst/>
          <a:gdLst/>
          <a:ahLst/>
          <a:cxnLst/>
          <a:rect l="0" t="0" r="0" b="0"/>
          <a:pathLst>
            <a:path>
              <a:moveTo>
                <a:pt x="1890093" y="0"/>
              </a:moveTo>
              <a:lnTo>
                <a:pt x="1890093" y="309691"/>
              </a:lnTo>
              <a:lnTo>
                <a:pt x="0" y="309691"/>
              </a:lnTo>
              <a:lnTo>
                <a:pt x="0" y="456846"/>
              </a:lnTo>
            </a:path>
          </a:pathLst>
        </a:custGeom>
        <a:noFill/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80FC81-4A71-42F3-AE5D-3FA05261CC5A}">
      <dsp:nvSpPr>
        <dsp:cNvPr id="0" name=""/>
        <dsp:cNvSpPr/>
      </dsp:nvSpPr>
      <dsp:spPr>
        <a:xfrm>
          <a:off x="5649297" y="2024832"/>
          <a:ext cx="2912196" cy="4619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4826"/>
              </a:lnTo>
              <a:lnTo>
                <a:pt x="2912196" y="314826"/>
              </a:lnTo>
              <a:lnTo>
                <a:pt x="2912196" y="461980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704668-0EAC-4960-8DA7-243D3A968F46}">
      <dsp:nvSpPr>
        <dsp:cNvPr id="0" name=""/>
        <dsp:cNvSpPr/>
      </dsp:nvSpPr>
      <dsp:spPr>
        <a:xfrm>
          <a:off x="2737100" y="3502411"/>
          <a:ext cx="1941464" cy="4619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4826"/>
              </a:lnTo>
              <a:lnTo>
                <a:pt x="1941464" y="314826"/>
              </a:lnTo>
              <a:lnTo>
                <a:pt x="1941464" y="461980"/>
              </a:lnTo>
            </a:path>
          </a:pathLst>
        </a:custGeom>
        <a:noFill/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66E747-3EE3-4579-B49E-3524DBEB839F}">
      <dsp:nvSpPr>
        <dsp:cNvPr id="0" name=""/>
        <dsp:cNvSpPr/>
      </dsp:nvSpPr>
      <dsp:spPr>
        <a:xfrm>
          <a:off x="2691380" y="3502411"/>
          <a:ext cx="91440" cy="46198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61980"/>
              </a:lnTo>
            </a:path>
          </a:pathLst>
        </a:custGeom>
        <a:noFill/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75C67C-FF08-4F2D-A464-247D9812C47C}">
      <dsp:nvSpPr>
        <dsp:cNvPr id="0" name=""/>
        <dsp:cNvSpPr/>
      </dsp:nvSpPr>
      <dsp:spPr>
        <a:xfrm>
          <a:off x="795636" y="3502411"/>
          <a:ext cx="1941464" cy="461980"/>
        </a:xfrm>
        <a:custGeom>
          <a:avLst/>
          <a:gdLst/>
          <a:ahLst/>
          <a:cxnLst/>
          <a:rect l="0" t="0" r="0" b="0"/>
          <a:pathLst>
            <a:path>
              <a:moveTo>
                <a:pt x="1941464" y="0"/>
              </a:moveTo>
              <a:lnTo>
                <a:pt x="1941464" y="314826"/>
              </a:lnTo>
              <a:lnTo>
                <a:pt x="0" y="314826"/>
              </a:lnTo>
              <a:lnTo>
                <a:pt x="0" y="461980"/>
              </a:lnTo>
            </a:path>
          </a:pathLst>
        </a:custGeom>
        <a:noFill/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46C15C-ACA2-401D-AAE9-A0E70514CE03}">
      <dsp:nvSpPr>
        <dsp:cNvPr id="0" name=""/>
        <dsp:cNvSpPr/>
      </dsp:nvSpPr>
      <dsp:spPr>
        <a:xfrm>
          <a:off x="2737100" y="2024832"/>
          <a:ext cx="2912196" cy="461980"/>
        </a:xfrm>
        <a:custGeom>
          <a:avLst/>
          <a:gdLst/>
          <a:ahLst/>
          <a:cxnLst/>
          <a:rect l="0" t="0" r="0" b="0"/>
          <a:pathLst>
            <a:path>
              <a:moveTo>
                <a:pt x="2912196" y="0"/>
              </a:moveTo>
              <a:lnTo>
                <a:pt x="2912196" y="314826"/>
              </a:lnTo>
              <a:lnTo>
                <a:pt x="0" y="314826"/>
              </a:lnTo>
              <a:lnTo>
                <a:pt x="0" y="461980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D3BA7D-A528-4BE4-93BE-A2A26F48B826}">
      <dsp:nvSpPr>
        <dsp:cNvPr id="0" name=""/>
        <dsp:cNvSpPr/>
      </dsp:nvSpPr>
      <dsp:spPr>
        <a:xfrm>
          <a:off x="3795885" y="1180921"/>
          <a:ext cx="3706823" cy="843911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F04582-2F3B-432B-B829-2B3728B0FA28}">
      <dsp:nvSpPr>
        <dsp:cNvPr id="0" name=""/>
        <dsp:cNvSpPr/>
      </dsp:nvSpPr>
      <dsp:spPr>
        <a:xfrm>
          <a:off x="3972381" y="1348593"/>
          <a:ext cx="3706823" cy="8439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b="0" kern="1200" dirty="0"/>
            <a:t>Anforderungen an die Qualität </a:t>
          </a:r>
          <a:br>
            <a:rPr lang="de-DE" sz="1800" b="0" kern="1200" dirty="0"/>
          </a:br>
          <a:r>
            <a:rPr lang="de-DE" sz="1800" b="0" kern="1200" dirty="0"/>
            <a:t>von Tests/Abschlussprüfungen</a:t>
          </a:r>
        </a:p>
      </dsp:txBody>
      <dsp:txXfrm>
        <a:off x="3997098" y="1373310"/>
        <a:ext cx="3657389" cy="794477"/>
      </dsp:txXfrm>
    </dsp:sp>
    <dsp:sp modelId="{3B4B8DB8-02A5-4409-B8E1-AD145DD83668}">
      <dsp:nvSpPr>
        <dsp:cNvPr id="0" name=""/>
        <dsp:cNvSpPr/>
      </dsp:nvSpPr>
      <dsp:spPr>
        <a:xfrm>
          <a:off x="1942865" y="2486812"/>
          <a:ext cx="1588470" cy="101559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A9DC7F-B2AF-425A-BC74-047EC6295D6B}">
      <dsp:nvSpPr>
        <dsp:cNvPr id="0" name=""/>
        <dsp:cNvSpPr/>
      </dsp:nvSpPr>
      <dsp:spPr>
        <a:xfrm>
          <a:off x="2119361" y="2654484"/>
          <a:ext cx="1588470" cy="10155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/>
            <a:t>Haupt-</a:t>
          </a:r>
          <a:r>
            <a:rPr lang="de-DE" sz="1800" kern="1200" dirty="0" err="1"/>
            <a:t>gütekriterien</a:t>
          </a:r>
          <a:endParaRPr lang="de-DE" sz="1800" kern="1200" dirty="0"/>
        </a:p>
      </dsp:txBody>
      <dsp:txXfrm>
        <a:off x="2149107" y="2684230"/>
        <a:ext cx="1528978" cy="956106"/>
      </dsp:txXfrm>
    </dsp:sp>
    <dsp:sp modelId="{5825313E-DC68-4C16-BA8B-3041BDF3032D}">
      <dsp:nvSpPr>
        <dsp:cNvPr id="0" name=""/>
        <dsp:cNvSpPr/>
      </dsp:nvSpPr>
      <dsp:spPr>
        <a:xfrm>
          <a:off x="1400" y="3964391"/>
          <a:ext cx="1588470" cy="98477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A7A8BD-9362-42B3-AFFB-3DC8A7925A79}">
      <dsp:nvSpPr>
        <dsp:cNvPr id="0" name=""/>
        <dsp:cNvSpPr/>
      </dsp:nvSpPr>
      <dsp:spPr>
        <a:xfrm>
          <a:off x="177897" y="4132063"/>
          <a:ext cx="1588470" cy="9847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/>
            <a:t>Objektivität</a:t>
          </a:r>
        </a:p>
      </dsp:txBody>
      <dsp:txXfrm>
        <a:off x="206740" y="4160906"/>
        <a:ext cx="1530784" cy="927087"/>
      </dsp:txXfrm>
    </dsp:sp>
    <dsp:sp modelId="{A7D1BD27-52A4-46D7-A150-047CF66360E4}">
      <dsp:nvSpPr>
        <dsp:cNvPr id="0" name=""/>
        <dsp:cNvSpPr/>
      </dsp:nvSpPr>
      <dsp:spPr>
        <a:xfrm>
          <a:off x="1942865" y="3964391"/>
          <a:ext cx="1588470" cy="98308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F5CEF7-D909-4423-AF17-CE6AF10E24CE}">
      <dsp:nvSpPr>
        <dsp:cNvPr id="0" name=""/>
        <dsp:cNvSpPr/>
      </dsp:nvSpPr>
      <dsp:spPr>
        <a:xfrm>
          <a:off x="2119361" y="4132063"/>
          <a:ext cx="1588470" cy="9830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/>
            <a:t>Reliabilität</a:t>
          </a:r>
        </a:p>
      </dsp:txBody>
      <dsp:txXfrm>
        <a:off x="2148155" y="4160857"/>
        <a:ext cx="1530882" cy="925500"/>
      </dsp:txXfrm>
    </dsp:sp>
    <dsp:sp modelId="{63B9E8B8-FE9C-4B1A-8698-CC88D15DC51C}">
      <dsp:nvSpPr>
        <dsp:cNvPr id="0" name=""/>
        <dsp:cNvSpPr/>
      </dsp:nvSpPr>
      <dsp:spPr>
        <a:xfrm>
          <a:off x="3884329" y="3964391"/>
          <a:ext cx="1588470" cy="98477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F7D0DB-3240-464C-9190-D981B9E430B7}">
      <dsp:nvSpPr>
        <dsp:cNvPr id="0" name=""/>
        <dsp:cNvSpPr/>
      </dsp:nvSpPr>
      <dsp:spPr>
        <a:xfrm>
          <a:off x="4060826" y="4132063"/>
          <a:ext cx="1588470" cy="9847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/>
            <a:t>Validität</a:t>
          </a:r>
        </a:p>
      </dsp:txBody>
      <dsp:txXfrm>
        <a:off x="4089669" y="4160906"/>
        <a:ext cx="1530784" cy="927087"/>
      </dsp:txXfrm>
    </dsp:sp>
    <dsp:sp modelId="{D7D4EEFA-F515-4817-A3F7-999A0E01A79A}">
      <dsp:nvSpPr>
        <dsp:cNvPr id="0" name=""/>
        <dsp:cNvSpPr/>
      </dsp:nvSpPr>
      <dsp:spPr>
        <a:xfrm>
          <a:off x="7767258" y="2486812"/>
          <a:ext cx="1588470" cy="100867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9B757B-BB1E-4877-A48E-5B3EB224B87C}">
      <dsp:nvSpPr>
        <dsp:cNvPr id="0" name=""/>
        <dsp:cNvSpPr/>
      </dsp:nvSpPr>
      <dsp:spPr>
        <a:xfrm>
          <a:off x="7943755" y="2654484"/>
          <a:ext cx="1588470" cy="10086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/>
            <a:t>Weitere Kriterien, u. a.</a:t>
          </a:r>
        </a:p>
      </dsp:txBody>
      <dsp:txXfrm>
        <a:off x="7973298" y="2684027"/>
        <a:ext cx="1529384" cy="949592"/>
      </dsp:txXfrm>
    </dsp:sp>
    <dsp:sp modelId="{2431420E-4166-4654-931B-9D4B3DE7C29F}">
      <dsp:nvSpPr>
        <dsp:cNvPr id="0" name=""/>
        <dsp:cNvSpPr/>
      </dsp:nvSpPr>
      <dsp:spPr>
        <a:xfrm>
          <a:off x="5877165" y="3952337"/>
          <a:ext cx="1588470" cy="100867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1CC8D1-CE1E-40D3-87A6-CD9D4567DEDC}">
      <dsp:nvSpPr>
        <dsp:cNvPr id="0" name=""/>
        <dsp:cNvSpPr/>
      </dsp:nvSpPr>
      <dsp:spPr>
        <a:xfrm>
          <a:off x="6053661" y="4120009"/>
          <a:ext cx="1588470" cy="10086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/>
            <a:t>Testfairness</a:t>
          </a:r>
        </a:p>
      </dsp:txBody>
      <dsp:txXfrm>
        <a:off x="6083204" y="4149552"/>
        <a:ext cx="1529384" cy="949592"/>
      </dsp:txXfrm>
    </dsp:sp>
    <dsp:sp modelId="{877322FC-BC0B-4FFF-8E63-952E1328B1CD}">
      <dsp:nvSpPr>
        <dsp:cNvPr id="0" name=""/>
        <dsp:cNvSpPr/>
      </dsp:nvSpPr>
      <dsp:spPr>
        <a:xfrm>
          <a:off x="7767258" y="3957471"/>
          <a:ext cx="1588470" cy="100867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2F55A2-DFC9-4312-BA07-FD4D20D02208}">
      <dsp:nvSpPr>
        <dsp:cNvPr id="0" name=""/>
        <dsp:cNvSpPr/>
      </dsp:nvSpPr>
      <dsp:spPr>
        <a:xfrm>
          <a:off x="7943755" y="4125143"/>
          <a:ext cx="1588470" cy="10086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/>
            <a:t>Testökonomie</a:t>
          </a:r>
        </a:p>
      </dsp:txBody>
      <dsp:txXfrm>
        <a:off x="7973298" y="4154686"/>
        <a:ext cx="1529384" cy="949592"/>
      </dsp:txXfrm>
    </dsp:sp>
    <dsp:sp modelId="{5DEA780D-C49D-4182-8EF2-E64AF328315E}">
      <dsp:nvSpPr>
        <dsp:cNvPr id="0" name=""/>
        <dsp:cNvSpPr/>
      </dsp:nvSpPr>
      <dsp:spPr>
        <a:xfrm>
          <a:off x="9708722" y="3957471"/>
          <a:ext cx="1588470" cy="100867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CEB83E-353E-449E-8240-32E29252EB52}">
      <dsp:nvSpPr>
        <dsp:cNvPr id="0" name=""/>
        <dsp:cNvSpPr/>
      </dsp:nvSpPr>
      <dsp:spPr>
        <a:xfrm>
          <a:off x="9885219" y="4125143"/>
          <a:ext cx="1588470" cy="10086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e-DE" sz="1800" kern="1200" dirty="0"/>
            <a:t>Normierung</a:t>
          </a:r>
        </a:p>
      </dsp:txBody>
      <dsp:txXfrm>
        <a:off x="9914762" y="4154686"/>
        <a:ext cx="1529384" cy="9495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CF8FB1-A402-40BA-B6D5-547BB6D4BCF2}">
      <dsp:nvSpPr>
        <dsp:cNvPr id="0" name=""/>
        <dsp:cNvSpPr/>
      </dsp:nvSpPr>
      <dsp:spPr>
        <a:xfrm>
          <a:off x="3982175" y="837656"/>
          <a:ext cx="2313904" cy="5506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5220"/>
              </a:lnTo>
              <a:lnTo>
                <a:pt x="2313904" y="375220"/>
              </a:lnTo>
              <a:lnTo>
                <a:pt x="2313904" y="550604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34540B-93D8-4DD8-8D3F-7F3F8C0DDEEB}">
      <dsp:nvSpPr>
        <dsp:cNvPr id="0" name=""/>
        <dsp:cNvSpPr/>
      </dsp:nvSpPr>
      <dsp:spPr>
        <a:xfrm>
          <a:off x="3936455" y="837656"/>
          <a:ext cx="91440" cy="55060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50604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46C15C-ACA2-401D-AAE9-A0E70514CE03}">
      <dsp:nvSpPr>
        <dsp:cNvPr id="0" name=""/>
        <dsp:cNvSpPr/>
      </dsp:nvSpPr>
      <dsp:spPr>
        <a:xfrm>
          <a:off x="1668270" y="837656"/>
          <a:ext cx="2313904" cy="550604"/>
        </a:xfrm>
        <a:custGeom>
          <a:avLst/>
          <a:gdLst/>
          <a:ahLst/>
          <a:cxnLst/>
          <a:rect l="0" t="0" r="0" b="0"/>
          <a:pathLst>
            <a:path>
              <a:moveTo>
                <a:pt x="2313904" y="0"/>
              </a:moveTo>
              <a:lnTo>
                <a:pt x="2313904" y="375220"/>
              </a:lnTo>
              <a:lnTo>
                <a:pt x="0" y="375220"/>
              </a:lnTo>
              <a:lnTo>
                <a:pt x="0" y="550604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D3BA7D-A528-4BE4-93BE-A2A26F48B826}">
      <dsp:nvSpPr>
        <dsp:cNvPr id="0" name=""/>
        <dsp:cNvSpPr/>
      </dsp:nvSpPr>
      <dsp:spPr>
        <a:xfrm>
          <a:off x="1773214" y="1673"/>
          <a:ext cx="4417921" cy="835982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F04582-2F3B-432B-B829-2B3728B0FA28}">
      <dsp:nvSpPr>
        <dsp:cNvPr id="0" name=""/>
        <dsp:cNvSpPr/>
      </dsp:nvSpPr>
      <dsp:spPr>
        <a:xfrm>
          <a:off x="1983569" y="201510"/>
          <a:ext cx="4417921" cy="8359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/>
            <a:t>Hauptgütekriterien im Kontext </a:t>
          </a:r>
          <a:br>
            <a:rPr lang="de-DE" sz="1800" kern="1200" dirty="0"/>
          </a:br>
          <a:r>
            <a:rPr lang="de-DE" sz="1800" kern="1200" dirty="0"/>
            <a:t>kaufmännischer Abschlussprüfungen</a:t>
          </a:r>
        </a:p>
      </dsp:txBody>
      <dsp:txXfrm>
        <a:off x="2008054" y="225995"/>
        <a:ext cx="4368951" cy="787012"/>
      </dsp:txXfrm>
    </dsp:sp>
    <dsp:sp modelId="{3B4B8DB8-02A5-4409-B8E1-AD145DD83668}">
      <dsp:nvSpPr>
        <dsp:cNvPr id="0" name=""/>
        <dsp:cNvSpPr/>
      </dsp:nvSpPr>
      <dsp:spPr>
        <a:xfrm>
          <a:off x="721673" y="1388260"/>
          <a:ext cx="1893194" cy="86598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A9DC7F-B2AF-425A-BC74-047EC6295D6B}">
      <dsp:nvSpPr>
        <dsp:cNvPr id="0" name=""/>
        <dsp:cNvSpPr/>
      </dsp:nvSpPr>
      <dsp:spPr>
        <a:xfrm>
          <a:off x="932028" y="1588097"/>
          <a:ext cx="1893194" cy="8659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/>
            <a:t>Objektivität</a:t>
          </a:r>
        </a:p>
      </dsp:txBody>
      <dsp:txXfrm>
        <a:off x="957392" y="1613461"/>
        <a:ext cx="1842466" cy="815261"/>
      </dsp:txXfrm>
    </dsp:sp>
    <dsp:sp modelId="{5771EE58-9D68-4384-8C01-DAF187DEC0C1}">
      <dsp:nvSpPr>
        <dsp:cNvPr id="0" name=""/>
        <dsp:cNvSpPr/>
      </dsp:nvSpPr>
      <dsp:spPr>
        <a:xfrm>
          <a:off x="3035577" y="1388260"/>
          <a:ext cx="1893194" cy="843640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7C313A-022E-4FC4-95A3-99F5A0747670}">
      <dsp:nvSpPr>
        <dsp:cNvPr id="0" name=""/>
        <dsp:cNvSpPr/>
      </dsp:nvSpPr>
      <dsp:spPr>
        <a:xfrm>
          <a:off x="3245932" y="1588097"/>
          <a:ext cx="1893194" cy="8436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/>
            <a:t>Reliabilität</a:t>
          </a:r>
        </a:p>
      </dsp:txBody>
      <dsp:txXfrm>
        <a:off x="3270641" y="1612806"/>
        <a:ext cx="1843776" cy="794222"/>
      </dsp:txXfrm>
    </dsp:sp>
    <dsp:sp modelId="{B2D3BCF7-B62B-48B2-87D3-CF3429FB518D}">
      <dsp:nvSpPr>
        <dsp:cNvPr id="0" name=""/>
        <dsp:cNvSpPr/>
      </dsp:nvSpPr>
      <dsp:spPr>
        <a:xfrm>
          <a:off x="5349482" y="1388260"/>
          <a:ext cx="1893194" cy="840875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25A1A5-422A-4AD4-B4D6-FF92C011CDEA}">
      <dsp:nvSpPr>
        <dsp:cNvPr id="0" name=""/>
        <dsp:cNvSpPr/>
      </dsp:nvSpPr>
      <dsp:spPr>
        <a:xfrm>
          <a:off x="5559837" y="1588097"/>
          <a:ext cx="1893194" cy="840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/>
            <a:t>Validität</a:t>
          </a:r>
        </a:p>
      </dsp:txBody>
      <dsp:txXfrm>
        <a:off x="5584465" y="1612725"/>
        <a:ext cx="1843938" cy="7916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AF4816-3FF5-4619-BF87-B6991E156765}" type="datetimeFigureOut">
              <a:rPr lang="de-DE" smtClean="0"/>
              <a:t>23.09.2022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E4F8E9-6AC4-43A5-BA07-4A6FB26263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91141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B7A3B-2F03-4182-87A1-3AD2DB0FD8F0}" type="datetimeFigureOut">
              <a:rPr lang="de-DE" smtClean="0"/>
              <a:t>23.09.2022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F6FED7-02F9-4F3B-9D2F-0D6B4F0D949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746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Zu den Branchen: „In Industriebetrieb A müssen für die Produktion eines riesigen Metallbohrers günstig Materialien eingekauft werden. In Handelsunternehmen B fehlt es an Arbeitskräften für einen anstehenden Großauftrag. Und in Handwerksfirma C muss schleunigst ein Kostenvoranschlag für ein Projekt erstellt werden. Unterschiedliche Branchen, unterschiedliche Aufgaben – und trotzdem haben alle drei Vorgänge eines gemeinsam: Sie werden von Industriekaufleuten betreut. Die Multitalente arbeiten in Unternehmen verschiedener Wirtschaftszweige und übernehmen dort vielfältige Tätigkeiten.“</a:t>
            </a:r>
          </a:p>
          <a:p>
            <a:r>
              <a:rPr lang="de-DE" dirty="0"/>
              <a:t>Quelle: https://www.ausbildungspark.com/berufsbilder/industriekaufmann/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F6FED7-02F9-4F3B-9D2F-0D6B4F0D949F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33607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F6FED7-02F9-4F3B-9D2F-0D6B4F0D949F}" type="slidenum">
              <a:rPr lang="de-DE" smtClean="0"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52504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F6FED7-02F9-4F3B-9D2F-0D6B4F0D949F}" type="slidenum">
              <a:rPr lang="de-DE" smtClean="0"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26042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F6FED7-02F9-4F3B-9D2F-0D6B4F0D949F}" type="slidenum">
              <a:rPr lang="de-DE" smtClean="0"/>
              <a:t>30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2994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636682" y="4040554"/>
            <a:ext cx="10031318" cy="1217246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FORMATVORLAGE DES UNTERTITELMASTERS DURCH KLICKEN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t>‹Nr.›</a:t>
            </a:fld>
            <a:endParaRPr lang="de-DE"/>
          </a:p>
        </p:txBody>
      </p:sp>
      <p:pic>
        <p:nvPicPr>
          <p:cNvPr id="12" name="Grafik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6" t="24850" b="15276"/>
          <a:stretch/>
        </p:blipFill>
        <p:spPr>
          <a:xfrm>
            <a:off x="636682" y="1637777"/>
            <a:ext cx="6439877" cy="2255618"/>
          </a:xfrm>
          <a:prstGeom prst="rect">
            <a:avLst/>
          </a:prstGeom>
        </p:spPr>
      </p:pic>
      <p:grpSp>
        <p:nvGrpSpPr>
          <p:cNvPr id="22" name="Gruppieren 21"/>
          <p:cNvGrpSpPr/>
          <p:nvPr userDrawn="1"/>
        </p:nvGrpSpPr>
        <p:grpSpPr>
          <a:xfrm>
            <a:off x="184195" y="39471"/>
            <a:ext cx="11943257" cy="676075"/>
            <a:chOff x="184195" y="39471"/>
            <a:chExt cx="11943257" cy="676075"/>
          </a:xfrm>
        </p:grpSpPr>
        <p:cxnSp>
          <p:nvCxnSpPr>
            <p:cNvPr id="23" name="Gerader Verbinder 22">
              <a:extLst>
                <a:ext uri="{FF2B5EF4-FFF2-40B4-BE49-F238E27FC236}">
                  <a16:creationId xmlns:a16="http://schemas.microsoft.com/office/drawing/2014/main" id="{43220596-AA63-4FFA-B3CE-5AA0BC6CAA3D}"/>
                </a:ext>
              </a:extLst>
            </p:cNvPr>
            <p:cNvCxnSpPr/>
            <p:nvPr userDrawn="1"/>
          </p:nvCxnSpPr>
          <p:spPr>
            <a:xfrm>
              <a:off x="184195" y="651049"/>
              <a:ext cx="11935606" cy="27735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r Verbinder 23">
              <a:extLst>
                <a:ext uri="{FF2B5EF4-FFF2-40B4-BE49-F238E27FC236}">
                  <a16:creationId xmlns:a16="http://schemas.microsoft.com/office/drawing/2014/main" id="{F3016910-3F0E-4232-BDA5-76647CF9B96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203270" y="715546"/>
              <a:ext cx="6924182" cy="0"/>
            </a:xfrm>
            <a:prstGeom prst="line">
              <a:avLst/>
            </a:prstGeom>
            <a:ln w="28575">
              <a:solidFill>
                <a:schemeClr val="accent6"/>
              </a:solidFill>
            </a:ln>
            <a:effectLst>
              <a:softEdge rad="12700"/>
            </a:effectLst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pic>
          <p:nvPicPr>
            <p:cNvPr id="25" name="Grafik 24">
              <a:extLst>
                <a:ext uri="{FF2B5EF4-FFF2-40B4-BE49-F238E27FC236}">
                  <a16:creationId xmlns:a16="http://schemas.microsoft.com/office/drawing/2014/main" id="{7237CCD3-35D4-44BB-BC63-AF70E4F658E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1" t="23400" r="3266" b="27600"/>
            <a:stretch/>
          </p:blipFill>
          <p:spPr>
            <a:xfrm>
              <a:off x="10273098" y="57862"/>
              <a:ext cx="1783980" cy="545133"/>
            </a:xfrm>
            <a:prstGeom prst="rect">
              <a:avLst/>
            </a:prstGeom>
          </p:spPr>
        </p:pic>
        <p:pic>
          <p:nvPicPr>
            <p:cNvPr id="26" name="Grafik 25">
              <a:extLst>
                <a:ext uri="{FF2B5EF4-FFF2-40B4-BE49-F238E27FC236}">
                  <a16:creationId xmlns:a16="http://schemas.microsoft.com/office/drawing/2014/main" id="{D883F94D-12E1-4FD7-88C7-8B37AC636FF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936" t="49933"/>
            <a:stretch/>
          </p:blipFill>
          <p:spPr>
            <a:xfrm>
              <a:off x="6558709" y="89115"/>
              <a:ext cx="2095469" cy="482627"/>
            </a:xfrm>
            <a:prstGeom prst="rect">
              <a:avLst/>
            </a:prstGeom>
          </p:spPr>
        </p:pic>
        <p:pic>
          <p:nvPicPr>
            <p:cNvPr id="27" name="Grafik 26">
              <a:extLst>
                <a:ext uri="{FF2B5EF4-FFF2-40B4-BE49-F238E27FC236}">
                  <a16:creationId xmlns:a16="http://schemas.microsoft.com/office/drawing/2014/main" id="{A5F303DF-92F9-4030-82D3-7B57E295F9C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982" t="18708" r="13578" b="19961"/>
            <a:stretch/>
          </p:blipFill>
          <p:spPr>
            <a:xfrm>
              <a:off x="5433997" y="41229"/>
              <a:ext cx="1095077" cy="578399"/>
            </a:xfrm>
            <a:prstGeom prst="rect">
              <a:avLst/>
            </a:prstGeom>
          </p:spPr>
        </p:pic>
        <p:pic>
          <p:nvPicPr>
            <p:cNvPr id="28" name="Grafik 27">
              <a:extLst>
                <a:ext uri="{FF2B5EF4-FFF2-40B4-BE49-F238E27FC236}">
                  <a16:creationId xmlns:a16="http://schemas.microsoft.com/office/drawing/2014/main" id="{4FA523C5-D1E3-435F-9445-AA358EDC72D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658" y="39471"/>
              <a:ext cx="1011059" cy="562864"/>
            </a:xfrm>
            <a:prstGeom prst="rect">
              <a:avLst/>
            </a:prstGeom>
          </p:spPr>
        </p:pic>
        <p:pic>
          <p:nvPicPr>
            <p:cNvPr id="29" name="Grafik 28"/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9525" y="39471"/>
              <a:ext cx="3174307" cy="56608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98190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4800" y="720000"/>
            <a:ext cx="11160000" cy="540000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t>‹Nr.›</a:t>
            </a:fld>
            <a:endParaRPr lang="de-DE"/>
          </a:p>
        </p:txBody>
      </p:sp>
      <p:grpSp>
        <p:nvGrpSpPr>
          <p:cNvPr id="15" name="Gruppieren 14"/>
          <p:cNvGrpSpPr/>
          <p:nvPr userDrawn="1"/>
        </p:nvGrpSpPr>
        <p:grpSpPr>
          <a:xfrm>
            <a:off x="184195" y="39471"/>
            <a:ext cx="11943257" cy="676075"/>
            <a:chOff x="184195" y="39471"/>
            <a:chExt cx="11943257" cy="676075"/>
          </a:xfrm>
        </p:grpSpPr>
        <p:cxnSp>
          <p:nvCxnSpPr>
            <p:cNvPr id="16" name="Gerader Verbinder 15">
              <a:extLst>
                <a:ext uri="{FF2B5EF4-FFF2-40B4-BE49-F238E27FC236}">
                  <a16:creationId xmlns:a16="http://schemas.microsoft.com/office/drawing/2014/main" id="{43220596-AA63-4FFA-B3CE-5AA0BC6CAA3D}"/>
                </a:ext>
              </a:extLst>
            </p:cNvPr>
            <p:cNvCxnSpPr/>
            <p:nvPr userDrawn="1"/>
          </p:nvCxnSpPr>
          <p:spPr>
            <a:xfrm>
              <a:off x="184195" y="651049"/>
              <a:ext cx="11935606" cy="27735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Gerader Verbinder 16">
              <a:extLst>
                <a:ext uri="{FF2B5EF4-FFF2-40B4-BE49-F238E27FC236}">
                  <a16:creationId xmlns:a16="http://schemas.microsoft.com/office/drawing/2014/main" id="{F3016910-3F0E-4232-BDA5-76647CF9B96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203270" y="715546"/>
              <a:ext cx="6924182" cy="0"/>
            </a:xfrm>
            <a:prstGeom prst="line">
              <a:avLst/>
            </a:prstGeom>
            <a:ln w="28575">
              <a:solidFill>
                <a:schemeClr val="accent6"/>
              </a:solidFill>
            </a:ln>
            <a:effectLst>
              <a:softEdge rad="12700"/>
            </a:effectLst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pic>
          <p:nvPicPr>
            <p:cNvPr id="18" name="Grafik 17">
              <a:extLst>
                <a:ext uri="{FF2B5EF4-FFF2-40B4-BE49-F238E27FC236}">
                  <a16:creationId xmlns:a16="http://schemas.microsoft.com/office/drawing/2014/main" id="{7237CCD3-35D4-44BB-BC63-AF70E4F658E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1" t="23400" r="3266" b="27600"/>
            <a:stretch/>
          </p:blipFill>
          <p:spPr>
            <a:xfrm>
              <a:off x="10273098" y="57862"/>
              <a:ext cx="1783980" cy="545133"/>
            </a:xfrm>
            <a:prstGeom prst="rect">
              <a:avLst/>
            </a:prstGeom>
          </p:spPr>
        </p:pic>
        <p:pic>
          <p:nvPicPr>
            <p:cNvPr id="19" name="Grafik 18">
              <a:extLst>
                <a:ext uri="{FF2B5EF4-FFF2-40B4-BE49-F238E27FC236}">
                  <a16:creationId xmlns:a16="http://schemas.microsoft.com/office/drawing/2014/main" id="{D883F94D-12E1-4FD7-88C7-8B37AC636FF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936" t="49933"/>
            <a:stretch/>
          </p:blipFill>
          <p:spPr>
            <a:xfrm>
              <a:off x="6558709" y="89115"/>
              <a:ext cx="2095469" cy="482627"/>
            </a:xfrm>
            <a:prstGeom prst="rect">
              <a:avLst/>
            </a:prstGeom>
          </p:spPr>
        </p:pic>
        <p:pic>
          <p:nvPicPr>
            <p:cNvPr id="28" name="Grafik 27">
              <a:extLst>
                <a:ext uri="{FF2B5EF4-FFF2-40B4-BE49-F238E27FC236}">
                  <a16:creationId xmlns:a16="http://schemas.microsoft.com/office/drawing/2014/main" id="{A5F303DF-92F9-4030-82D3-7B57E295F9C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982" t="18708" r="13578" b="19961"/>
            <a:stretch/>
          </p:blipFill>
          <p:spPr>
            <a:xfrm>
              <a:off x="5433997" y="41229"/>
              <a:ext cx="1095077" cy="578399"/>
            </a:xfrm>
            <a:prstGeom prst="rect">
              <a:avLst/>
            </a:prstGeom>
          </p:spPr>
        </p:pic>
        <p:pic>
          <p:nvPicPr>
            <p:cNvPr id="29" name="Grafik 28">
              <a:extLst>
                <a:ext uri="{FF2B5EF4-FFF2-40B4-BE49-F238E27FC236}">
                  <a16:creationId xmlns:a16="http://schemas.microsoft.com/office/drawing/2014/main" id="{4FA523C5-D1E3-435F-9445-AA358EDC72D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658" y="39471"/>
              <a:ext cx="1011059" cy="562864"/>
            </a:xfrm>
            <a:prstGeom prst="rect">
              <a:avLst/>
            </a:prstGeom>
          </p:spPr>
        </p:pic>
        <p:pic>
          <p:nvPicPr>
            <p:cNvPr id="30" name="Grafik 29"/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9525" y="39471"/>
              <a:ext cx="3174307" cy="56608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55830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t>‹Nr.›</a:t>
            </a:fld>
            <a:endParaRPr lang="de-DE"/>
          </a:p>
        </p:txBody>
      </p:sp>
      <p:grpSp>
        <p:nvGrpSpPr>
          <p:cNvPr id="15" name="Gruppieren 14"/>
          <p:cNvGrpSpPr/>
          <p:nvPr userDrawn="1"/>
        </p:nvGrpSpPr>
        <p:grpSpPr>
          <a:xfrm>
            <a:off x="184195" y="39471"/>
            <a:ext cx="11943257" cy="676075"/>
            <a:chOff x="184195" y="39471"/>
            <a:chExt cx="11943257" cy="676075"/>
          </a:xfrm>
        </p:grpSpPr>
        <p:cxnSp>
          <p:nvCxnSpPr>
            <p:cNvPr id="16" name="Gerader Verbinder 15">
              <a:extLst>
                <a:ext uri="{FF2B5EF4-FFF2-40B4-BE49-F238E27FC236}">
                  <a16:creationId xmlns:a16="http://schemas.microsoft.com/office/drawing/2014/main" id="{43220596-AA63-4FFA-B3CE-5AA0BC6CAA3D}"/>
                </a:ext>
              </a:extLst>
            </p:cNvPr>
            <p:cNvCxnSpPr/>
            <p:nvPr userDrawn="1"/>
          </p:nvCxnSpPr>
          <p:spPr>
            <a:xfrm>
              <a:off x="184195" y="651049"/>
              <a:ext cx="11935606" cy="27735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Gerader Verbinder 16">
              <a:extLst>
                <a:ext uri="{FF2B5EF4-FFF2-40B4-BE49-F238E27FC236}">
                  <a16:creationId xmlns:a16="http://schemas.microsoft.com/office/drawing/2014/main" id="{F3016910-3F0E-4232-BDA5-76647CF9B96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203270" y="715546"/>
              <a:ext cx="6924182" cy="0"/>
            </a:xfrm>
            <a:prstGeom prst="line">
              <a:avLst/>
            </a:prstGeom>
            <a:ln w="28575">
              <a:solidFill>
                <a:schemeClr val="accent6"/>
              </a:solidFill>
            </a:ln>
            <a:effectLst>
              <a:softEdge rad="12700"/>
            </a:effectLst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pic>
          <p:nvPicPr>
            <p:cNvPr id="18" name="Grafik 17">
              <a:extLst>
                <a:ext uri="{FF2B5EF4-FFF2-40B4-BE49-F238E27FC236}">
                  <a16:creationId xmlns:a16="http://schemas.microsoft.com/office/drawing/2014/main" id="{7237CCD3-35D4-44BB-BC63-AF70E4F658E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1" t="23400" r="3266" b="27600"/>
            <a:stretch/>
          </p:blipFill>
          <p:spPr>
            <a:xfrm>
              <a:off x="10273098" y="57862"/>
              <a:ext cx="1783980" cy="545133"/>
            </a:xfrm>
            <a:prstGeom prst="rect">
              <a:avLst/>
            </a:prstGeom>
          </p:spPr>
        </p:pic>
        <p:pic>
          <p:nvPicPr>
            <p:cNvPr id="19" name="Grafik 18">
              <a:extLst>
                <a:ext uri="{FF2B5EF4-FFF2-40B4-BE49-F238E27FC236}">
                  <a16:creationId xmlns:a16="http://schemas.microsoft.com/office/drawing/2014/main" id="{D883F94D-12E1-4FD7-88C7-8B37AC636FF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936" t="49933"/>
            <a:stretch/>
          </p:blipFill>
          <p:spPr>
            <a:xfrm>
              <a:off x="6558709" y="89115"/>
              <a:ext cx="2095469" cy="482627"/>
            </a:xfrm>
            <a:prstGeom prst="rect">
              <a:avLst/>
            </a:prstGeom>
          </p:spPr>
        </p:pic>
        <p:pic>
          <p:nvPicPr>
            <p:cNvPr id="28" name="Grafik 27">
              <a:extLst>
                <a:ext uri="{FF2B5EF4-FFF2-40B4-BE49-F238E27FC236}">
                  <a16:creationId xmlns:a16="http://schemas.microsoft.com/office/drawing/2014/main" id="{A5F303DF-92F9-4030-82D3-7B57E295F9C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982" t="18708" r="13578" b="19961"/>
            <a:stretch/>
          </p:blipFill>
          <p:spPr>
            <a:xfrm>
              <a:off x="5433997" y="41229"/>
              <a:ext cx="1095077" cy="578399"/>
            </a:xfrm>
            <a:prstGeom prst="rect">
              <a:avLst/>
            </a:prstGeom>
          </p:spPr>
        </p:pic>
        <p:pic>
          <p:nvPicPr>
            <p:cNvPr id="29" name="Grafik 28">
              <a:extLst>
                <a:ext uri="{FF2B5EF4-FFF2-40B4-BE49-F238E27FC236}">
                  <a16:creationId xmlns:a16="http://schemas.microsoft.com/office/drawing/2014/main" id="{4FA523C5-D1E3-435F-9445-AA358EDC72D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658" y="39471"/>
              <a:ext cx="1011059" cy="562864"/>
            </a:xfrm>
            <a:prstGeom prst="rect">
              <a:avLst/>
            </a:prstGeom>
          </p:spPr>
        </p:pic>
        <p:pic>
          <p:nvPicPr>
            <p:cNvPr id="30" name="Grafik 29"/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9525" y="39471"/>
              <a:ext cx="3174307" cy="56608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61074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3984" y="720000"/>
            <a:ext cx="11160000" cy="538023"/>
          </a:xfrm>
        </p:spPr>
        <p:txBody>
          <a:bodyPr>
            <a:noAutofit/>
          </a:bodyPr>
          <a:lstStyle>
            <a:lvl1pPr>
              <a:defRPr sz="4000" b="0">
                <a:latin typeface="+mn-lt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23984" y="1289538"/>
            <a:ext cx="11160000" cy="4887425"/>
          </a:xfrm>
        </p:spPr>
        <p:txBody>
          <a:bodyPr/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100" b="1"/>
            </a:lvl1pPr>
          </a:lstStyle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100" b="1"/>
            </a:lvl1pPr>
          </a:lstStyle>
          <a:p>
            <a:fld id="{A34E550B-A5C8-472B-8C0F-594213A0DDE7}" type="slidenum">
              <a:rPr lang="de-DE" smtClean="0"/>
              <a:pPr/>
              <a:t>‹Nr.›</a:t>
            </a:fld>
            <a:endParaRPr lang="de-DE"/>
          </a:p>
        </p:txBody>
      </p:sp>
      <p:grpSp>
        <p:nvGrpSpPr>
          <p:cNvPr id="14" name="Gruppieren 13"/>
          <p:cNvGrpSpPr/>
          <p:nvPr userDrawn="1"/>
        </p:nvGrpSpPr>
        <p:grpSpPr>
          <a:xfrm>
            <a:off x="184195" y="39471"/>
            <a:ext cx="11943257" cy="676075"/>
            <a:chOff x="184195" y="39471"/>
            <a:chExt cx="11943257" cy="676075"/>
          </a:xfrm>
        </p:grpSpPr>
        <p:cxnSp>
          <p:nvCxnSpPr>
            <p:cNvPr id="15" name="Gerader Verbinder 14">
              <a:extLst>
                <a:ext uri="{FF2B5EF4-FFF2-40B4-BE49-F238E27FC236}">
                  <a16:creationId xmlns:a16="http://schemas.microsoft.com/office/drawing/2014/main" id="{43220596-AA63-4FFA-B3CE-5AA0BC6CAA3D}"/>
                </a:ext>
              </a:extLst>
            </p:cNvPr>
            <p:cNvCxnSpPr/>
            <p:nvPr userDrawn="1"/>
          </p:nvCxnSpPr>
          <p:spPr>
            <a:xfrm>
              <a:off x="184195" y="651049"/>
              <a:ext cx="11935606" cy="27735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Gerader Verbinder 15">
              <a:extLst>
                <a:ext uri="{FF2B5EF4-FFF2-40B4-BE49-F238E27FC236}">
                  <a16:creationId xmlns:a16="http://schemas.microsoft.com/office/drawing/2014/main" id="{F3016910-3F0E-4232-BDA5-76647CF9B96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203270" y="715546"/>
              <a:ext cx="6924182" cy="0"/>
            </a:xfrm>
            <a:prstGeom prst="line">
              <a:avLst/>
            </a:prstGeom>
            <a:ln w="28575">
              <a:solidFill>
                <a:schemeClr val="accent6"/>
              </a:solidFill>
            </a:ln>
            <a:effectLst>
              <a:softEdge rad="12700"/>
            </a:effectLst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pic>
          <p:nvPicPr>
            <p:cNvPr id="21" name="Grafik 20">
              <a:extLst>
                <a:ext uri="{FF2B5EF4-FFF2-40B4-BE49-F238E27FC236}">
                  <a16:creationId xmlns:a16="http://schemas.microsoft.com/office/drawing/2014/main" id="{7237CCD3-35D4-44BB-BC63-AF70E4F658E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1" t="23400" r="3266" b="27600"/>
            <a:stretch/>
          </p:blipFill>
          <p:spPr>
            <a:xfrm>
              <a:off x="10273098" y="57862"/>
              <a:ext cx="1783980" cy="545133"/>
            </a:xfrm>
            <a:prstGeom prst="rect">
              <a:avLst/>
            </a:prstGeom>
          </p:spPr>
        </p:pic>
        <p:pic>
          <p:nvPicPr>
            <p:cNvPr id="23" name="Grafik 22">
              <a:extLst>
                <a:ext uri="{FF2B5EF4-FFF2-40B4-BE49-F238E27FC236}">
                  <a16:creationId xmlns:a16="http://schemas.microsoft.com/office/drawing/2014/main" id="{D883F94D-12E1-4FD7-88C7-8B37AC636FF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936" t="49933"/>
            <a:stretch/>
          </p:blipFill>
          <p:spPr>
            <a:xfrm>
              <a:off x="6558709" y="89115"/>
              <a:ext cx="2095469" cy="482627"/>
            </a:xfrm>
            <a:prstGeom prst="rect">
              <a:avLst/>
            </a:prstGeom>
          </p:spPr>
        </p:pic>
        <p:pic>
          <p:nvPicPr>
            <p:cNvPr id="24" name="Grafik 23">
              <a:extLst>
                <a:ext uri="{FF2B5EF4-FFF2-40B4-BE49-F238E27FC236}">
                  <a16:creationId xmlns:a16="http://schemas.microsoft.com/office/drawing/2014/main" id="{A5F303DF-92F9-4030-82D3-7B57E295F9C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982" t="18708" r="13578" b="19961"/>
            <a:stretch/>
          </p:blipFill>
          <p:spPr>
            <a:xfrm>
              <a:off x="5433997" y="41229"/>
              <a:ext cx="1095077" cy="578399"/>
            </a:xfrm>
            <a:prstGeom prst="rect">
              <a:avLst/>
            </a:prstGeom>
          </p:spPr>
        </p:pic>
        <p:pic>
          <p:nvPicPr>
            <p:cNvPr id="25" name="Grafik 24">
              <a:extLst>
                <a:ext uri="{FF2B5EF4-FFF2-40B4-BE49-F238E27FC236}">
                  <a16:creationId xmlns:a16="http://schemas.microsoft.com/office/drawing/2014/main" id="{4FA523C5-D1E3-435F-9445-AA358EDC72D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658" y="39471"/>
              <a:ext cx="1011059" cy="562864"/>
            </a:xfrm>
            <a:prstGeom prst="rect">
              <a:avLst/>
            </a:prstGeom>
          </p:spPr>
        </p:pic>
        <p:pic>
          <p:nvPicPr>
            <p:cNvPr id="26" name="Grafik 25"/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9525" y="39471"/>
              <a:ext cx="3174307" cy="56608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46289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t>‹Nr.›</a:t>
            </a:fld>
            <a:endParaRPr lang="de-DE"/>
          </a:p>
        </p:txBody>
      </p:sp>
      <p:grpSp>
        <p:nvGrpSpPr>
          <p:cNvPr id="14" name="Gruppieren 13"/>
          <p:cNvGrpSpPr/>
          <p:nvPr userDrawn="1"/>
        </p:nvGrpSpPr>
        <p:grpSpPr>
          <a:xfrm>
            <a:off x="184195" y="39471"/>
            <a:ext cx="11943257" cy="676075"/>
            <a:chOff x="184195" y="39471"/>
            <a:chExt cx="11943257" cy="676075"/>
          </a:xfrm>
        </p:grpSpPr>
        <p:cxnSp>
          <p:nvCxnSpPr>
            <p:cNvPr id="15" name="Gerader Verbinder 14">
              <a:extLst>
                <a:ext uri="{FF2B5EF4-FFF2-40B4-BE49-F238E27FC236}">
                  <a16:creationId xmlns:a16="http://schemas.microsoft.com/office/drawing/2014/main" id="{43220596-AA63-4FFA-B3CE-5AA0BC6CAA3D}"/>
                </a:ext>
              </a:extLst>
            </p:cNvPr>
            <p:cNvCxnSpPr/>
            <p:nvPr userDrawn="1"/>
          </p:nvCxnSpPr>
          <p:spPr>
            <a:xfrm>
              <a:off x="184195" y="651049"/>
              <a:ext cx="11935606" cy="27735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Gerader Verbinder 15">
              <a:extLst>
                <a:ext uri="{FF2B5EF4-FFF2-40B4-BE49-F238E27FC236}">
                  <a16:creationId xmlns:a16="http://schemas.microsoft.com/office/drawing/2014/main" id="{F3016910-3F0E-4232-BDA5-76647CF9B96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203270" y="715546"/>
              <a:ext cx="6924182" cy="0"/>
            </a:xfrm>
            <a:prstGeom prst="line">
              <a:avLst/>
            </a:prstGeom>
            <a:ln w="28575">
              <a:solidFill>
                <a:schemeClr val="accent6"/>
              </a:solidFill>
            </a:ln>
            <a:effectLst>
              <a:softEdge rad="12700"/>
            </a:effectLst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pic>
          <p:nvPicPr>
            <p:cNvPr id="17" name="Grafik 16">
              <a:extLst>
                <a:ext uri="{FF2B5EF4-FFF2-40B4-BE49-F238E27FC236}">
                  <a16:creationId xmlns:a16="http://schemas.microsoft.com/office/drawing/2014/main" id="{7237CCD3-35D4-44BB-BC63-AF70E4F658E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1" t="23400" r="3266" b="27600"/>
            <a:stretch/>
          </p:blipFill>
          <p:spPr>
            <a:xfrm>
              <a:off x="10273098" y="57862"/>
              <a:ext cx="1783980" cy="545133"/>
            </a:xfrm>
            <a:prstGeom prst="rect">
              <a:avLst/>
            </a:prstGeom>
          </p:spPr>
        </p:pic>
        <p:pic>
          <p:nvPicPr>
            <p:cNvPr id="18" name="Grafik 17">
              <a:extLst>
                <a:ext uri="{FF2B5EF4-FFF2-40B4-BE49-F238E27FC236}">
                  <a16:creationId xmlns:a16="http://schemas.microsoft.com/office/drawing/2014/main" id="{D883F94D-12E1-4FD7-88C7-8B37AC636FF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936" t="49933"/>
            <a:stretch/>
          </p:blipFill>
          <p:spPr>
            <a:xfrm>
              <a:off x="6558709" y="89115"/>
              <a:ext cx="2095469" cy="482627"/>
            </a:xfrm>
            <a:prstGeom prst="rect">
              <a:avLst/>
            </a:prstGeom>
          </p:spPr>
        </p:pic>
        <p:pic>
          <p:nvPicPr>
            <p:cNvPr id="19" name="Grafik 18">
              <a:extLst>
                <a:ext uri="{FF2B5EF4-FFF2-40B4-BE49-F238E27FC236}">
                  <a16:creationId xmlns:a16="http://schemas.microsoft.com/office/drawing/2014/main" id="{A5F303DF-92F9-4030-82D3-7B57E295F9C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982" t="18708" r="13578" b="19961"/>
            <a:stretch/>
          </p:blipFill>
          <p:spPr>
            <a:xfrm>
              <a:off x="5433997" y="41229"/>
              <a:ext cx="1095077" cy="578399"/>
            </a:xfrm>
            <a:prstGeom prst="rect">
              <a:avLst/>
            </a:prstGeom>
          </p:spPr>
        </p:pic>
        <p:pic>
          <p:nvPicPr>
            <p:cNvPr id="28" name="Grafik 27">
              <a:extLst>
                <a:ext uri="{FF2B5EF4-FFF2-40B4-BE49-F238E27FC236}">
                  <a16:creationId xmlns:a16="http://schemas.microsoft.com/office/drawing/2014/main" id="{4FA523C5-D1E3-435F-9445-AA358EDC72D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658" y="39471"/>
              <a:ext cx="1011059" cy="562864"/>
            </a:xfrm>
            <a:prstGeom prst="rect">
              <a:avLst/>
            </a:prstGeom>
          </p:spPr>
        </p:pic>
        <p:pic>
          <p:nvPicPr>
            <p:cNvPr id="29" name="Grafik 28"/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9525" y="39471"/>
              <a:ext cx="3174307" cy="56608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46224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4800" y="720000"/>
            <a:ext cx="11160000" cy="540000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24800" y="1288800"/>
            <a:ext cx="5580000" cy="488880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04800" y="1288800"/>
            <a:ext cx="5580000" cy="488880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t>‹Nr.›</a:t>
            </a:fld>
            <a:endParaRPr lang="de-DE"/>
          </a:p>
        </p:txBody>
      </p:sp>
      <p:grpSp>
        <p:nvGrpSpPr>
          <p:cNvPr id="15" name="Gruppieren 14"/>
          <p:cNvGrpSpPr/>
          <p:nvPr userDrawn="1"/>
        </p:nvGrpSpPr>
        <p:grpSpPr>
          <a:xfrm>
            <a:off x="184195" y="39471"/>
            <a:ext cx="11943257" cy="676075"/>
            <a:chOff x="184195" y="39471"/>
            <a:chExt cx="11943257" cy="676075"/>
          </a:xfrm>
        </p:grpSpPr>
        <p:cxnSp>
          <p:nvCxnSpPr>
            <p:cNvPr id="16" name="Gerader Verbinder 15">
              <a:extLst>
                <a:ext uri="{FF2B5EF4-FFF2-40B4-BE49-F238E27FC236}">
                  <a16:creationId xmlns:a16="http://schemas.microsoft.com/office/drawing/2014/main" id="{43220596-AA63-4FFA-B3CE-5AA0BC6CAA3D}"/>
                </a:ext>
              </a:extLst>
            </p:cNvPr>
            <p:cNvCxnSpPr/>
            <p:nvPr userDrawn="1"/>
          </p:nvCxnSpPr>
          <p:spPr>
            <a:xfrm>
              <a:off x="184195" y="651049"/>
              <a:ext cx="11935606" cy="27735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Gerader Verbinder 16">
              <a:extLst>
                <a:ext uri="{FF2B5EF4-FFF2-40B4-BE49-F238E27FC236}">
                  <a16:creationId xmlns:a16="http://schemas.microsoft.com/office/drawing/2014/main" id="{F3016910-3F0E-4232-BDA5-76647CF9B96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203270" y="715546"/>
              <a:ext cx="6924182" cy="0"/>
            </a:xfrm>
            <a:prstGeom prst="line">
              <a:avLst/>
            </a:prstGeom>
            <a:ln w="28575">
              <a:solidFill>
                <a:schemeClr val="accent6"/>
              </a:solidFill>
            </a:ln>
            <a:effectLst>
              <a:softEdge rad="12700"/>
            </a:effectLst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pic>
          <p:nvPicPr>
            <p:cNvPr id="18" name="Grafik 17">
              <a:extLst>
                <a:ext uri="{FF2B5EF4-FFF2-40B4-BE49-F238E27FC236}">
                  <a16:creationId xmlns:a16="http://schemas.microsoft.com/office/drawing/2014/main" id="{7237CCD3-35D4-44BB-BC63-AF70E4F658E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1" t="23400" r="3266" b="27600"/>
            <a:stretch/>
          </p:blipFill>
          <p:spPr>
            <a:xfrm>
              <a:off x="10273098" y="57862"/>
              <a:ext cx="1783980" cy="545133"/>
            </a:xfrm>
            <a:prstGeom prst="rect">
              <a:avLst/>
            </a:prstGeom>
          </p:spPr>
        </p:pic>
        <p:pic>
          <p:nvPicPr>
            <p:cNvPr id="19" name="Grafik 18">
              <a:extLst>
                <a:ext uri="{FF2B5EF4-FFF2-40B4-BE49-F238E27FC236}">
                  <a16:creationId xmlns:a16="http://schemas.microsoft.com/office/drawing/2014/main" id="{D883F94D-12E1-4FD7-88C7-8B37AC636FF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936" t="49933"/>
            <a:stretch/>
          </p:blipFill>
          <p:spPr>
            <a:xfrm>
              <a:off x="6558709" y="89115"/>
              <a:ext cx="2095469" cy="482627"/>
            </a:xfrm>
            <a:prstGeom prst="rect">
              <a:avLst/>
            </a:prstGeom>
          </p:spPr>
        </p:pic>
        <p:pic>
          <p:nvPicPr>
            <p:cNvPr id="20" name="Grafik 19">
              <a:extLst>
                <a:ext uri="{FF2B5EF4-FFF2-40B4-BE49-F238E27FC236}">
                  <a16:creationId xmlns:a16="http://schemas.microsoft.com/office/drawing/2014/main" id="{A5F303DF-92F9-4030-82D3-7B57E295F9C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982" t="18708" r="13578" b="19961"/>
            <a:stretch/>
          </p:blipFill>
          <p:spPr>
            <a:xfrm>
              <a:off x="5433997" y="41229"/>
              <a:ext cx="1095077" cy="578399"/>
            </a:xfrm>
            <a:prstGeom prst="rect">
              <a:avLst/>
            </a:prstGeom>
          </p:spPr>
        </p:pic>
        <p:pic>
          <p:nvPicPr>
            <p:cNvPr id="29" name="Grafik 28">
              <a:extLst>
                <a:ext uri="{FF2B5EF4-FFF2-40B4-BE49-F238E27FC236}">
                  <a16:creationId xmlns:a16="http://schemas.microsoft.com/office/drawing/2014/main" id="{4FA523C5-D1E3-435F-9445-AA358EDC72D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658" y="39471"/>
              <a:ext cx="1011059" cy="562864"/>
            </a:xfrm>
            <a:prstGeom prst="rect">
              <a:avLst/>
            </a:prstGeom>
          </p:spPr>
        </p:pic>
        <p:pic>
          <p:nvPicPr>
            <p:cNvPr id="30" name="Grafik 29"/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9525" y="39471"/>
              <a:ext cx="3174307" cy="56608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59640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4800" y="720000"/>
            <a:ext cx="11160000" cy="540000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24799" y="1269207"/>
            <a:ext cx="5580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25787" y="2093081"/>
            <a:ext cx="5580000" cy="3987837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004800" y="1270800"/>
            <a:ext cx="5580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004800" y="2091600"/>
            <a:ext cx="5580000" cy="398931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t>‹Nr.›</a:t>
            </a:fld>
            <a:endParaRPr lang="de-DE"/>
          </a:p>
        </p:txBody>
      </p:sp>
      <p:grpSp>
        <p:nvGrpSpPr>
          <p:cNvPr id="17" name="Gruppieren 16"/>
          <p:cNvGrpSpPr/>
          <p:nvPr userDrawn="1"/>
        </p:nvGrpSpPr>
        <p:grpSpPr>
          <a:xfrm>
            <a:off x="184195" y="39471"/>
            <a:ext cx="11943257" cy="676075"/>
            <a:chOff x="184195" y="39471"/>
            <a:chExt cx="11943257" cy="676075"/>
          </a:xfrm>
        </p:grpSpPr>
        <p:cxnSp>
          <p:nvCxnSpPr>
            <p:cNvPr id="18" name="Gerader Verbinder 17">
              <a:extLst>
                <a:ext uri="{FF2B5EF4-FFF2-40B4-BE49-F238E27FC236}">
                  <a16:creationId xmlns:a16="http://schemas.microsoft.com/office/drawing/2014/main" id="{43220596-AA63-4FFA-B3CE-5AA0BC6CAA3D}"/>
                </a:ext>
              </a:extLst>
            </p:cNvPr>
            <p:cNvCxnSpPr/>
            <p:nvPr userDrawn="1"/>
          </p:nvCxnSpPr>
          <p:spPr>
            <a:xfrm>
              <a:off x="184195" y="651049"/>
              <a:ext cx="11935606" cy="27735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Gerader Verbinder 18">
              <a:extLst>
                <a:ext uri="{FF2B5EF4-FFF2-40B4-BE49-F238E27FC236}">
                  <a16:creationId xmlns:a16="http://schemas.microsoft.com/office/drawing/2014/main" id="{F3016910-3F0E-4232-BDA5-76647CF9B96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203270" y="715546"/>
              <a:ext cx="6924182" cy="0"/>
            </a:xfrm>
            <a:prstGeom prst="line">
              <a:avLst/>
            </a:prstGeom>
            <a:ln w="28575">
              <a:solidFill>
                <a:schemeClr val="accent6"/>
              </a:solidFill>
            </a:ln>
            <a:effectLst>
              <a:softEdge rad="12700"/>
            </a:effectLst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pic>
          <p:nvPicPr>
            <p:cNvPr id="20" name="Grafik 19">
              <a:extLst>
                <a:ext uri="{FF2B5EF4-FFF2-40B4-BE49-F238E27FC236}">
                  <a16:creationId xmlns:a16="http://schemas.microsoft.com/office/drawing/2014/main" id="{7237CCD3-35D4-44BB-BC63-AF70E4F658E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1" t="23400" r="3266" b="27600"/>
            <a:stretch/>
          </p:blipFill>
          <p:spPr>
            <a:xfrm>
              <a:off x="10273098" y="57862"/>
              <a:ext cx="1783980" cy="545133"/>
            </a:xfrm>
            <a:prstGeom prst="rect">
              <a:avLst/>
            </a:prstGeom>
          </p:spPr>
        </p:pic>
        <p:pic>
          <p:nvPicPr>
            <p:cNvPr id="21" name="Grafik 20">
              <a:extLst>
                <a:ext uri="{FF2B5EF4-FFF2-40B4-BE49-F238E27FC236}">
                  <a16:creationId xmlns:a16="http://schemas.microsoft.com/office/drawing/2014/main" id="{D883F94D-12E1-4FD7-88C7-8B37AC636FF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936" t="49933"/>
            <a:stretch/>
          </p:blipFill>
          <p:spPr>
            <a:xfrm>
              <a:off x="6558709" y="89115"/>
              <a:ext cx="2095469" cy="482627"/>
            </a:xfrm>
            <a:prstGeom prst="rect">
              <a:avLst/>
            </a:prstGeom>
          </p:spPr>
        </p:pic>
        <p:pic>
          <p:nvPicPr>
            <p:cNvPr id="22" name="Grafik 21">
              <a:extLst>
                <a:ext uri="{FF2B5EF4-FFF2-40B4-BE49-F238E27FC236}">
                  <a16:creationId xmlns:a16="http://schemas.microsoft.com/office/drawing/2014/main" id="{A5F303DF-92F9-4030-82D3-7B57E295F9C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982" t="18708" r="13578" b="19961"/>
            <a:stretch/>
          </p:blipFill>
          <p:spPr>
            <a:xfrm>
              <a:off x="5433997" y="41229"/>
              <a:ext cx="1095077" cy="578399"/>
            </a:xfrm>
            <a:prstGeom prst="rect">
              <a:avLst/>
            </a:prstGeom>
          </p:spPr>
        </p:pic>
        <p:pic>
          <p:nvPicPr>
            <p:cNvPr id="31" name="Grafik 30">
              <a:extLst>
                <a:ext uri="{FF2B5EF4-FFF2-40B4-BE49-F238E27FC236}">
                  <a16:creationId xmlns:a16="http://schemas.microsoft.com/office/drawing/2014/main" id="{4FA523C5-D1E3-435F-9445-AA358EDC72D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658" y="39471"/>
              <a:ext cx="1011059" cy="562864"/>
            </a:xfrm>
            <a:prstGeom prst="rect">
              <a:avLst/>
            </a:prstGeom>
          </p:spPr>
        </p:pic>
        <p:pic>
          <p:nvPicPr>
            <p:cNvPr id="32" name="Grafik 31"/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9525" y="39471"/>
              <a:ext cx="3174307" cy="56608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64607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4800" y="720000"/>
            <a:ext cx="11160000" cy="540000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t>‹Nr.›</a:t>
            </a:fld>
            <a:endParaRPr lang="de-DE"/>
          </a:p>
        </p:txBody>
      </p:sp>
      <p:grpSp>
        <p:nvGrpSpPr>
          <p:cNvPr id="14" name="Gruppieren 13"/>
          <p:cNvGrpSpPr/>
          <p:nvPr userDrawn="1"/>
        </p:nvGrpSpPr>
        <p:grpSpPr>
          <a:xfrm>
            <a:off x="184195" y="39471"/>
            <a:ext cx="11943257" cy="676075"/>
            <a:chOff x="184195" y="39471"/>
            <a:chExt cx="11943257" cy="676075"/>
          </a:xfrm>
        </p:grpSpPr>
        <p:cxnSp>
          <p:nvCxnSpPr>
            <p:cNvPr id="15" name="Gerader Verbinder 14">
              <a:extLst>
                <a:ext uri="{FF2B5EF4-FFF2-40B4-BE49-F238E27FC236}">
                  <a16:creationId xmlns:a16="http://schemas.microsoft.com/office/drawing/2014/main" id="{43220596-AA63-4FFA-B3CE-5AA0BC6CAA3D}"/>
                </a:ext>
              </a:extLst>
            </p:cNvPr>
            <p:cNvCxnSpPr/>
            <p:nvPr userDrawn="1"/>
          </p:nvCxnSpPr>
          <p:spPr>
            <a:xfrm>
              <a:off x="184195" y="651049"/>
              <a:ext cx="11935606" cy="27735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Gerader Verbinder 15">
              <a:extLst>
                <a:ext uri="{FF2B5EF4-FFF2-40B4-BE49-F238E27FC236}">
                  <a16:creationId xmlns:a16="http://schemas.microsoft.com/office/drawing/2014/main" id="{F3016910-3F0E-4232-BDA5-76647CF9B96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203270" y="715546"/>
              <a:ext cx="6924182" cy="0"/>
            </a:xfrm>
            <a:prstGeom prst="line">
              <a:avLst/>
            </a:prstGeom>
            <a:ln w="28575">
              <a:solidFill>
                <a:schemeClr val="accent6"/>
              </a:solidFill>
            </a:ln>
            <a:effectLst>
              <a:softEdge rad="12700"/>
            </a:effectLst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pic>
          <p:nvPicPr>
            <p:cNvPr id="17" name="Grafik 16">
              <a:extLst>
                <a:ext uri="{FF2B5EF4-FFF2-40B4-BE49-F238E27FC236}">
                  <a16:creationId xmlns:a16="http://schemas.microsoft.com/office/drawing/2014/main" id="{7237CCD3-35D4-44BB-BC63-AF70E4F658E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1" t="23400" r="3266" b="27600"/>
            <a:stretch/>
          </p:blipFill>
          <p:spPr>
            <a:xfrm>
              <a:off x="10273098" y="57862"/>
              <a:ext cx="1783980" cy="545133"/>
            </a:xfrm>
            <a:prstGeom prst="rect">
              <a:avLst/>
            </a:prstGeom>
          </p:spPr>
        </p:pic>
        <p:pic>
          <p:nvPicPr>
            <p:cNvPr id="18" name="Grafik 17">
              <a:extLst>
                <a:ext uri="{FF2B5EF4-FFF2-40B4-BE49-F238E27FC236}">
                  <a16:creationId xmlns:a16="http://schemas.microsoft.com/office/drawing/2014/main" id="{D883F94D-12E1-4FD7-88C7-8B37AC636FF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936" t="49933"/>
            <a:stretch/>
          </p:blipFill>
          <p:spPr>
            <a:xfrm>
              <a:off x="6558709" y="89115"/>
              <a:ext cx="2095469" cy="482627"/>
            </a:xfrm>
            <a:prstGeom prst="rect">
              <a:avLst/>
            </a:prstGeom>
          </p:spPr>
        </p:pic>
        <p:pic>
          <p:nvPicPr>
            <p:cNvPr id="27" name="Grafik 26">
              <a:extLst>
                <a:ext uri="{FF2B5EF4-FFF2-40B4-BE49-F238E27FC236}">
                  <a16:creationId xmlns:a16="http://schemas.microsoft.com/office/drawing/2014/main" id="{A5F303DF-92F9-4030-82D3-7B57E295F9C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982" t="18708" r="13578" b="19961"/>
            <a:stretch/>
          </p:blipFill>
          <p:spPr>
            <a:xfrm>
              <a:off x="5433997" y="41229"/>
              <a:ext cx="1095077" cy="578399"/>
            </a:xfrm>
            <a:prstGeom prst="rect">
              <a:avLst/>
            </a:prstGeom>
          </p:spPr>
        </p:pic>
        <p:pic>
          <p:nvPicPr>
            <p:cNvPr id="28" name="Grafik 27">
              <a:extLst>
                <a:ext uri="{FF2B5EF4-FFF2-40B4-BE49-F238E27FC236}">
                  <a16:creationId xmlns:a16="http://schemas.microsoft.com/office/drawing/2014/main" id="{4FA523C5-D1E3-435F-9445-AA358EDC72D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658" y="39471"/>
              <a:ext cx="1011059" cy="562864"/>
            </a:xfrm>
            <a:prstGeom prst="rect">
              <a:avLst/>
            </a:prstGeom>
          </p:spPr>
        </p:pic>
        <p:pic>
          <p:nvPicPr>
            <p:cNvPr id="29" name="Grafik 28"/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9525" y="39471"/>
              <a:ext cx="3174307" cy="56608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17603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t>‹Nr.›</a:t>
            </a:fld>
            <a:endParaRPr lang="de-DE"/>
          </a:p>
        </p:txBody>
      </p:sp>
      <p:grpSp>
        <p:nvGrpSpPr>
          <p:cNvPr id="12" name="Gruppieren 11"/>
          <p:cNvGrpSpPr/>
          <p:nvPr userDrawn="1"/>
        </p:nvGrpSpPr>
        <p:grpSpPr>
          <a:xfrm>
            <a:off x="184195" y="39471"/>
            <a:ext cx="11943257" cy="676075"/>
            <a:chOff x="184195" y="39471"/>
            <a:chExt cx="11943257" cy="676075"/>
          </a:xfrm>
        </p:grpSpPr>
        <p:cxnSp>
          <p:nvCxnSpPr>
            <p:cNvPr id="13" name="Gerader Verbinder 12">
              <a:extLst>
                <a:ext uri="{FF2B5EF4-FFF2-40B4-BE49-F238E27FC236}">
                  <a16:creationId xmlns:a16="http://schemas.microsoft.com/office/drawing/2014/main" id="{43220596-AA63-4FFA-B3CE-5AA0BC6CAA3D}"/>
                </a:ext>
              </a:extLst>
            </p:cNvPr>
            <p:cNvCxnSpPr/>
            <p:nvPr userDrawn="1"/>
          </p:nvCxnSpPr>
          <p:spPr>
            <a:xfrm>
              <a:off x="184195" y="651049"/>
              <a:ext cx="11935606" cy="27735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r Verbinder 13">
              <a:extLst>
                <a:ext uri="{FF2B5EF4-FFF2-40B4-BE49-F238E27FC236}">
                  <a16:creationId xmlns:a16="http://schemas.microsoft.com/office/drawing/2014/main" id="{F3016910-3F0E-4232-BDA5-76647CF9B96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203270" y="715546"/>
              <a:ext cx="6924182" cy="0"/>
            </a:xfrm>
            <a:prstGeom prst="line">
              <a:avLst/>
            </a:prstGeom>
            <a:ln w="28575">
              <a:solidFill>
                <a:schemeClr val="accent6"/>
              </a:solidFill>
            </a:ln>
            <a:effectLst>
              <a:softEdge rad="12700"/>
            </a:effectLst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pic>
          <p:nvPicPr>
            <p:cNvPr id="15" name="Grafik 14">
              <a:extLst>
                <a:ext uri="{FF2B5EF4-FFF2-40B4-BE49-F238E27FC236}">
                  <a16:creationId xmlns:a16="http://schemas.microsoft.com/office/drawing/2014/main" id="{7237CCD3-35D4-44BB-BC63-AF70E4F658E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1" t="23400" r="3266" b="27600"/>
            <a:stretch/>
          </p:blipFill>
          <p:spPr>
            <a:xfrm>
              <a:off x="10273098" y="57862"/>
              <a:ext cx="1783980" cy="545133"/>
            </a:xfrm>
            <a:prstGeom prst="rect">
              <a:avLst/>
            </a:prstGeom>
          </p:spPr>
        </p:pic>
        <p:pic>
          <p:nvPicPr>
            <p:cNvPr id="16" name="Grafik 15">
              <a:extLst>
                <a:ext uri="{FF2B5EF4-FFF2-40B4-BE49-F238E27FC236}">
                  <a16:creationId xmlns:a16="http://schemas.microsoft.com/office/drawing/2014/main" id="{D883F94D-12E1-4FD7-88C7-8B37AC636FF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936" t="49933"/>
            <a:stretch/>
          </p:blipFill>
          <p:spPr>
            <a:xfrm>
              <a:off x="6558709" y="89115"/>
              <a:ext cx="2095469" cy="482627"/>
            </a:xfrm>
            <a:prstGeom prst="rect">
              <a:avLst/>
            </a:prstGeom>
          </p:spPr>
        </p:pic>
        <p:pic>
          <p:nvPicPr>
            <p:cNvPr id="17" name="Grafik 16">
              <a:extLst>
                <a:ext uri="{FF2B5EF4-FFF2-40B4-BE49-F238E27FC236}">
                  <a16:creationId xmlns:a16="http://schemas.microsoft.com/office/drawing/2014/main" id="{A5F303DF-92F9-4030-82D3-7B57E295F9C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982" t="18708" r="13578" b="19961"/>
            <a:stretch/>
          </p:blipFill>
          <p:spPr>
            <a:xfrm>
              <a:off x="5433997" y="41229"/>
              <a:ext cx="1095077" cy="578399"/>
            </a:xfrm>
            <a:prstGeom prst="rect">
              <a:avLst/>
            </a:prstGeom>
          </p:spPr>
        </p:pic>
        <p:pic>
          <p:nvPicPr>
            <p:cNvPr id="26" name="Grafik 25">
              <a:extLst>
                <a:ext uri="{FF2B5EF4-FFF2-40B4-BE49-F238E27FC236}">
                  <a16:creationId xmlns:a16="http://schemas.microsoft.com/office/drawing/2014/main" id="{4FA523C5-D1E3-435F-9445-AA358EDC72D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658" y="39471"/>
              <a:ext cx="1011059" cy="562864"/>
            </a:xfrm>
            <a:prstGeom prst="rect">
              <a:avLst/>
            </a:prstGeom>
          </p:spPr>
        </p:pic>
        <p:pic>
          <p:nvPicPr>
            <p:cNvPr id="27" name="Grafik 26"/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9525" y="39471"/>
              <a:ext cx="3174307" cy="56608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8874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4800" y="720000"/>
            <a:ext cx="3932237" cy="13195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720000"/>
            <a:ext cx="6172200" cy="51327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24800" y="20412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t>‹Nr.›</a:t>
            </a:fld>
            <a:endParaRPr lang="de-DE"/>
          </a:p>
        </p:txBody>
      </p:sp>
      <p:grpSp>
        <p:nvGrpSpPr>
          <p:cNvPr id="16" name="Gruppieren 15"/>
          <p:cNvGrpSpPr/>
          <p:nvPr userDrawn="1"/>
        </p:nvGrpSpPr>
        <p:grpSpPr>
          <a:xfrm>
            <a:off x="184195" y="39471"/>
            <a:ext cx="11943257" cy="676075"/>
            <a:chOff x="184195" y="39471"/>
            <a:chExt cx="11943257" cy="676075"/>
          </a:xfrm>
        </p:grpSpPr>
        <p:cxnSp>
          <p:nvCxnSpPr>
            <p:cNvPr id="17" name="Gerader Verbinder 16">
              <a:extLst>
                <a:ext uri="{FF2B5EF4-FFF2-40B4-BE49-F238E27FC236}">
                  <a16:creationId xmlns:a16="http://schemas.microsoft.com/office/drawing/2014/main" id="{43220596-AA63-4FFA-B3CE-5AA0BC6CAA3D}"/>
                </a:ext>
              </a:extLst>
            </p:cNvPr>
            <p:cNvCxnSpPr/>
            <p:nvPr userDrawn="1"/>
          </p:nvCxnSpPr>
          <p:spPr>
            <a:xfrm>
              <a:off x="184195" y="651049"/>
              <a:ext cx="11935606" cy="27735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Gerader Verbinder 17">
              <a:extLst>
                <a:ext uri="{FF2B5EF4-FFF2-40B4-BE49-F238E27FC236}">
                  <a16:creationId xmlns:a16="http://schemas.microsoft.com/office/drawing/2014/main" id="{F3016910-3F0E-4232-BDA5-76647CF9B96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203270" y="715546"/>
              <a:ext cx="6924182" cy="0"/>
            </a:xfrm>
            <a:prstGeom prst="line">
              <a:avLst/>
            </a:prstGeom>
            <a:ln w="28575">
              <a:solidFill>
                <a:schemeClr val="accent6"/>
              </a:solidFill>
            </a:ln>
            <a:effectLst>
              <a:softEdge rad="12700"/>
            </a:effectLst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pic>
          <p:nvPicPr>
            <p:cNvPr id="19" name="Grafik 18">
              <a:extLst>
                <a:ext uri="{FF2B5EF4-FFF2-40B4-BE49-F238E27FC236}">
                  <a16:creationId xmlns:a16="http://schemas.microsoft.com/office/drawing/2014/main" id="{7237CCD3-35D4-44BB-BC63-AF70E4F658E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1" t="23400" r="3266" b="27600"/>
            <a:stretch/>
          </p:blipFill>
          <p:spPr>
            <a:xfrm>
              <a:off x="10273098" y="57862"/>
              <a:ext cx="1783980" cy="545133"/>
            </a:xfrm>
            <a:prstGeom prst="rect">
              <a:avLst/>
            </a:prstGeom>
          </p:spPr>
        </p:pic>
        <p:pic>
          <p:nvPicPr>
            <p:cNvPr id="20" name="Grafik 19">
              <a:extLst>
                <a:ext uri="{FF2B5EF4-FFF2-40B4-BE49-F238E27FC236}">
                  <a16:creationId xmlns:a16="http://schemas.microsoft.com/office/drawing/2014/main" id="{D883F94D-12E1-4FD7-88C7-8B37AC636FF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936" t="49933"/>
            <a:stretch/>
          </p:blipFill>
          <p:spPr>
            <a:xfrm>
              <a:off x="6558709" y="89115"/>
              <a:ext cx="2095469" cy="482627"/>
            </a:xfrm>
            <a:prstGeom prst="rect">
              <a:avLst/>
            </a:prstGeom>
          </p:spPr>
        </p:pic>
        <p:pic>
          <p:nvPicPr>
            <p:cNvPr id="29" name="Grafik 28">
              <a:extLst>
                <a:ext uri="{FF2B5EF4-FFF2-40B4-BE49-F238E27FC236}">
                  <a16:creationId xmlns:a16="http://schemas.microsoft.com/office/drawing/2014/main" id="{A5F303DF-92F9-4030-82D3-7B57E295F9C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982" t="18708" r="13578" b="19961"/>
            <a:stretch/>
          </p:blipFill>
          <p:spPr>
            <a:xfrm>
              <a:off x="5433997" y="41229"/>
              <a:ext cx="1095077" cy="578399"/>
            </a:xfrm>
            <a:prstGeom prst="rect">
              <a:avLst/>
            </a:prstGeom>
          </p:spPr>
        </p:pic>
        <p:pic>
          <p:nvPicPr>
            <p:cNvPr id="30" name="Grafik 29">
              <a:extLst>
                <a:ext uri="{FF2B5EF4-FFF2-40B4-BE49-F238E27FC236}">
                  <a16:creationId xmlns:a16="http://schemas.microsoft.com/office/drawing/2014/main" id="{4FA523C5-D1E3-435F-9445-AA358EDC72D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658" y="39471"/>
              <a:ext cx="1011059" cy="562864"/>
            </a:xfrm>
            <a:prstGeom prst="rect">
              <a:avLst/>
            </a:prstGeom>
          </p:spPr>
        </p:pic>
        <p:pic>
          <p:nvPicPr>
            <p:cNvPr id="31" name="Grafik 30"/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9525" y="39471"/>
              <a:ext cx="3174307" cy="56608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76459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4800" y="7200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720000"/>
            <a:ext cx="6172200" cy="51489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24800" y="2320200"/>
            <a:ext cx="3932237" cy="35487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t>‹Nr.›</a:t>
            </a:fld>
            <a:endParaRPr lang="de-DE"/>
          </a:p>
        </p:txBody>
      </p:sp>
      <p:grpSp>
        <p:nvGrpSpPr>
          <p:cNvPr id="16" name="Gruppieren 15"/>
          <p:cNvGrpSpPr/>
          <p:nvPr userDrawn="1"/>
        </p:nvGrpSpPr>
        <p:grpSpPr>
          <a:xfrm>
            <a:off x="184195" y="39471"/>
            <a:ext cx="11943257" cy="676075"/>
            <a:chOff x="184195" y="39471"/>
            <a:chExt cx="11943257" cy="676075"/>
          </a:xfrm>
        </p:grpSpPr>
        <p:cxnSp>
          <p:nvCxnSpPr>
            <p:cNvPr id="17" name="Gerader Verbinder 16">
              <a:extLst>
                <a:ext uri="{FF2B5EF4-FFF2-40B4-BE49-F238E27FC236}">
                  <a16:creationId xmlns:a16="http://schemas.microsoft.com/office/drawing/2014/main" id="{43220596-AA63-4FFA-B3CE-5AA0BC6CAA3D}"/>
                </a:ext>
              </a:extLst>
            </p:cNvPr>
            <p:cNvCxnSpPr/>
            <p:nvPr userDrawn="1"/>
          </p:nvCxnSpPr>
          <p:spPr>
            <a:xfrm>
              <a:off x="184195" y="651049"/>
              <a:ext cx="11935606" cy="27735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Gerader Verbinder 17">
              <a:extLst>
                <a:ext uri="{FF2B5EF4-FFF2-40B4-BE49-F238E27FC236}">
                  <a16:creationId xmlns:a16="http://schemas.microsoft.com/office/drawing/2014/main" id="{F3016910-3F0E-4232-BDA5-76647CF9B96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203270" y="715546"/>
              <a:ext cx="6924182" cy="0"/>
            </a:xfrm>
            <a:prstGeom prst="line">
              <a:avLst/>
            </a:prstGeom>
            <a:ln w="28575">
              <a:solidFill>
                <a:schemeClr val="accent6"/>
              </a:solidFill>
            </a:ln>
            <a:effectLst>
              <a:softEdge rad="12700"/>
            </a:effectLst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pic>
          <p:nvPicPr>
            <p:cNvPr id="19" name="Grafik 18">
              <a:extLst>
                <a:ext uri="{FF2B5EF4-FFF2-40B4-BE49-F238E27FC236}">
                  <a16:creationId xmlns:a16="http://schemas.microsoft.com/office/drawing/2014/main" id="{7237CCD3-35D4-44BB-BC63-AF70E4F658E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1" t="23400" r="3266" b="27600"/>
            <a:stretch/>
          </p:blipFill>
          <p:spPr>
            <a:xfrm>
              <a:off x="10273098" y="57862"/>
              <a:ext cx="1783980" cy="545133"/>
            </a:xfrm>
            <a:prstGeom prst="rect">
              <a:avLst/>
            </a:prstGeom>
          </p:spPr>
        </p:pic>
        <p:pic>
          <p:nvPicPr>
            <p:cNvPr id="20" name="Grafik 19">
              <a:extLst>
                <a:ext uri="{FF2B5EF4-FFF2-40B4-BE49-F238E27FC236}">
                  <a16:creationId xmlns:a16="http://schemas.microsoft.com/office/drawing/2014/main" id="{D883F94D-12E1-4FD7-88C7-8B37AC636FF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936" t="49933"/>
            <a:stretch/>
          </p:blipFill>
          <p:spPr>
            <a:xfrm>
              <a:off x="6558709" y="89115"/>
              <a:ext cx="2095469" cy="482627"/>
            </a:xfrm>
            <a:prstGeom prst="rect">
              <a:avLst/>
            </a:prstGeom>
          </p:spPr>
        </p:pic>
        <p:pic>
          <p:nvPicPr>
            <p:cNvPr id="29" name="Grafik 28">
              <a:extLst>
                <a:ext uri="{FF2B5EF4-FFF2-40B4-BE49-F238E27FC236}">
                  <a16:creationId xmlns:a16="http://schemas.microsoft.com/office/drawing/2014/main" id="{A5F303DF-92F9-4030-82D3-7B57E295F9C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982" t="18708" r="13578" b="19961"/>
            <a:stretch/>
          </p:blipFill>
          <p:spPr>
            <a:xfrm>
              <a:off x="5433997" y="41229"/>
              <a:ext cx="1095077" cy="578399"/>
            </a:xfrm>
            <a:prstGeom prst="rect">
              <a:avLst/>
            </a:prstGeom>
          </p:spPr>
        </p:pic>
        <p:pic>
          <p:nvPicPr>
            <p:cNvPr id="30" name="Grafik 29">
              <a:extLst>
                <a:ext uri="{FF2B5EF4-FFF2-40B4-BE49-F238E27FC236}">
                  <a16:creationId xmlns:a16="http://schemas.microsoft.com/office/drawing/2014/main" id="{4FA523C5-D1E3-435F-9445-AA358EDC72D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658" y="39471"/>
              <a:ext cx="1011059" cy="562864"/>
            </a:xfrm>
            <a:prstGeom prst="rect">
              <a:avLst/>
            </a:prstGeom>
          </p:spPr>
        </p:pic>
        <p:pic>
          <p:nvPicPr>
            <p:cNvPr id="31" name="Grafik 30"/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9525" y="39471"/>
              <a:ext cx="3174307" cy="56608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04801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8" name="object 2"/>
          <p:cNvSpPr/>
          <p:nvPr userDrawn="1"/>
        </p:nvSpPr>
        <p:spPr>
          <a:xfrm>
            <a:off x="0" y="6496348"/>
            <a:ext cx="12192000" cy="361652"/>
          </a:xfrm>
          <a:custGeom>
            <a:avLst/>
            <a:gdLst/>
            <a:ahLst/>
            <a:cxnLst/>
            <a:rect l="l" t="t" r="r" b="b"/>
            <a:pathLst>
              <a:path w="13004800" h="6896100">
                <a:moveTo>
                  <a:pt x="0" y="6896100"/>
                </a:moveTo>
                <a:lnTo>
                  <a:pt x="13004800" y="6896100"/>
                </a:lnTo>
                <a:lnTo>
                  <a:pt x="13004800" y="0"/>
                </a:lnTo>
                <a:lnTo>
                  <a:pt x="0" y="0"/>
                </a:lnTo>
                <a:lnTo>
                  <a:pt x="0" y="68961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0" tIns="0" rIns="0" bIns="0" rtlCol="0"/>
          <a:lstStyle/>
          <a:p>
            <a:endParaRPr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9448800" y="64928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E550B-A5C8-472B-8C0F-594213A0DDE7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7697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berufenet.arbeitsagentur.de/berufenet/faces/index?path=null/kurzbeschreibung&amp;dkz=123266" TargetMode="External"/><Relationship Id="rId2" Type="http://schemas.openxmlformats.org/officeDocument/2006/relationships/hyperlink" Target="https://berufenet.arbeitsagentur.de/berufenet/faces/index;BERUFENETJSESSIONID=VrkKI1JaYF0FnmF_6O-2aVzOoNq2-Ar7D8TS95lz37kpnS8rhU7W!-1135847033?path=null/kurzbeschreibung&amp;dkz=7965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bibb.de/tools/berufesuche/index.php/regulation/industriekaufmann_2002.pdf" TargetMode="External"/><Relationship Id="rId5" Type="http://schemas.openxmlformats.org/officeDocument/2006/relationships/hyperlink" Target="https://www.bibb.de/dienst/berufesuche/de/index_berufesuche.php/profile/apprenticeship/239212" TargetMode="External"/><Relationship Id="rId4" Type="http://schemas.openxmlformats.org/officeDocument/2006/relationships/hyperlink" Target="https://www.bibb.de/de/1871.php" TargetMode="Externa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mk.org/fileadmin/pdf/Bildung/BeruflicheBildung/rlp/industriekfm.pdf" TargetMode="External"/><Relationship Id="rId2" Type="http://schemas.openxmlformats.org/officeDocument/2006/relationships/hyperlink" Target="https://www.kmk.org/fileadmin/pdf/Bildung/BeruflicheBildung/rlp/KaufmannBueromanagement13-09-27-E_01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tudyflix.de/statistik/gutekriterien-1516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gdeburg.ihk.de/blueprint/servlet/resource/blob/4452338/81b557f329f5a52293bed3f1e7243103/aus-der-arbeit-der-aka-data.pdf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tertitel 1"/>
          <p:cNvSpPr>
            <a:spLocks noGrp="1"/>
          </p:cNvSpPr>
          <p:nvPr>
            <p:ph type="subTitle" idx="1"/>
          </p:nvPr>
        </p:nvSpPr>
        <p:spPr>
          <a:xfrm>
            <a:off x="636682" y="4040554"/>
            <a:ext cx="10728004" cy="1996452"/>
          </a:xfrm>
        </p:spPr>
        <p:txBody>
          <a:bodyPr>
            <a:normAutofit/>
          </a:bodyPr>
          <a:lstStyle/>
          <a:p>
            <a:r>
              <a:rPr lang="de-DE" b="1" dirty="0"/>
              <a:t>Transfer auf andere kaufmännische Berufe und diagnostische Güte von Testaufgaben</a:t>
            </a:r>
          </a:p>
          <a:p>
            <a:endParaRPr lang="de-DE" b="1" dirty="0"/>
          </a:p>
          <a:p>
            <a:r>
              <a:rPr lang="de-DE" dirty="0"/>
              <a:t>Prof. Dr. Eveline Wuttke, Prof. Dr. Susan Seeber, Prof. Dr. Matthias Schumann, </a:t>
            </a:r>
            <a:br>
              <a:rPr lang="de-DE" dirty="0"/>
            </a:br>
            <a:r>
              <a:rPr lang="de-DE" dirty="0"/>
              <a:t>Prof. Dr. Helmut M. Niegemann</a:t>
            </a:r>
            <a:br>
              <a:rPr lang="de-DE" dirty="0"/>
            </a:br>
            <a:r>
              <a:rPr lang="de-DE" sz="1800" dirty="0"/>
              <a:t>Lütfiye Turhan (M. Sc.), Dr. Carolin Greiwe</a:t>
            </a:r>
            <a:r>
              <a:rPr lang="de-DE" sz="1800" dirty="0" smtClean="0"/>
              <a:t>, Hanna Meiners (M. Ed.) </a:t>
            </a:r>
            <a:r>
              <a:rPr lang="de-DE" sz="1800" dirty="0"/>
              <a:t>Philipp Hartmann (M. Sc.)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62095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600" b="0" dirty="0">
                <a:latin typeface="+mn-lt"/>
              </a:rPr>
              <a:t>Gliederung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t>10</a:t>
            </a:fld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578340" y="2501049"/>
            <a:ext cx="540000" cy="54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8" name="Rechteck 7"/>
          <p:cNvSpPr/>
          <p:nvPr/>
        </p:nvSpPr>
        <p:spPr>
          <a:xfrm>
            <a:off x="1172480" y="2501049"/>
            <a:ext cx="7133320" cy="540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bg1"/>
                </a:solidFill>
              </a:rPr>
              <a:t>Relevanz diagnostischer Gütekriterien</a:t>
            </a:r>
          </a:p>
        </p:txBody>
      </p:sp>
      <p:sp>
        <p:nvSpPr>
          <p:cNvPr id="9" name="Rechteck 8"/>
          <p:cNvSpPr/>
          <p:nvPr/>
        </p:nvSpPr>
        <p:spPr>
          <a:xfrm>
            <a:off x="578340" y="3092720"/>
            <a:ext cx="540000" cy="54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0" name="Rechteck 9"/>
          <p:cNvSpPr/>
          <p:nvPr/>
        </p:nvSpPr>
        <p:spPr>
          <a:xfrm>
            <a:off x="1172480" y="3092720"/>
            <a:ext cx="7133320" cy="540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bg1"/>
                </a:solidFill>
              </a:rPr>
              <a:t>Zentrale Gütekriterien</a:t>
            </a:r>
          </a:p>
        </p:txBody>
      </p:sp>
      <p:sp>
        <p:nvSpPr>
          <p:cNvPr id="18" name="Rechteck 17"/>
          <p:cNvSpPr/>
          <p:nvPr/>
        </p:nvSpPr>
        <p:spPr>
          <a:xfrm>
            <a:off x="578340" y="1909378"/>
            <a:ext cx="540000" cy="54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9" name="Rechteck 18"/>
          <p:cNvSpPr/>
          <p:nvPr/>
        </p:nvSpPr>
        <p:spPr>
          <a:xfrm>
            <a:off x="1172480" y="1909378"/>
            <a:ext cx="7133319" cy="540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bg1"/>
                </a:solidFill>
              </a:rPr>
              <a:t>Transfer: Kaufleute für Büromanagement</a:t>
            </a:r>
          </a:p>
        </p:txBody>
      </p:sp>
    </p:spTree>
    <p:extLst>
      <p:ext uri="{BB962C8B-B14F-4D97-AF65-F5344CB8AC3E}">
        <p14:creationId xmlns:p14="http://schemas.microsoft.com/office/powerpoint/2010/main" val="37288843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pPr/>
              <a:t>11</a:t>
            </a:fld>
            <a:endParaRPr lang="de-DE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2183" y="2442028"/>
            <a:ext cx="7804937" cy="2955886"/>
          </a:xfrm>
          <a:prstGeom prst="rect">
            <a:avLst/>
          </a:prstGeom>
        </p:spPr>
      </p:pic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423984" y="720000"/>
            <a:ext cx="11160000" cy="538023"/>
          </a:xfrm>
        </p:spPr>
        <p:txBody>
          <a:bodyPr/>
          <a:lstStyle/>
          <a:p>
            <a:r>
              <a:rPr lang="de-DE" sz="3600" dirty="0"/>
              <a:t>2. Relevanz diagnostischer Gütekriterien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9731196" y="2663774"/>
            <a:ext cx="17568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Psychologische Diagnostik</a:t>
            </a:r>
          </a:p>
        </p:txBody>
      </p:sp>
      <p:sp>
        <p:nvSpPr>
          <p:cNvPr id="11" name="Pfeil nach links 10"/>
          <p:cNvSpPr/>
          <p:nvPr/>
        </p:nvSpPr>
        <p:spPr>
          <a:xfrm>
            <a:off x="9304818" y="2820370"/>
            <a:ext cx="426378" cy="36473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/>
          <p:cNvSpPr txBox="1"/>
          <p:nvPr/>
        </p:nvSpPr>
        <p:spPr>
          <a:xfrm>
            <a:off x="115873" y="2662183"/>
            <a:ext cx="17568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Pädagogische Diagnostik</a:t>
            </a:r>
          </a:p>
        </p:txBody>
      </p:sp>
      <p:sp>
        <p:nvSpPr>
          <p:cNvPr id="14" name="Pfeil nach rechts 13"/>
          <p:cNvSpPr/>
          <p:nvPr/>
        </p:nvSpPr>
        <p:spPr>
          <a:xfrm>
            <a:off x="1558107" y="2809711"/>
            <a:ext cx="462337" cy="3544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Rechteck 14"/>
          <p:cNvSpPr/>
          <p:nvPr/>
        </p:nvSpPr>
        <p:spPr>
          <a:xfrm>
            <a:off x="1789275" y="1906569"/>
            <a:ext cx="541636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buNone/>
            </a:pPr>
            <a:r>
              <a:rPr lang="de-DE" b="1" dirty="0">
                <a:solidFill>
                  <a:schemeClr val="accent6"/>
                </a:solidFill>
              </a:rPr>
              <a:t>Berufliche Prüfungsergebnisse/Abschlusszeugnisse </a:t>
            </a:r>
            <a:br>
              <a:rPr lang="de-DE" b="1" dirty="0">
                <a:solidFill>
                  <a:schemeClr val="accent6"/>
                </a:solidFill>
              </a:rPr>
            </a:br>
            <a:r>
              <a:rPr lang="de-DE" b="1" dirty="0">
                <a:solidFill>
                  <a:schemeClr val="accent6"/>
                </a:solidFill>
              </a:rPr>
              <a:t>sind Instrumente der ….</a:t>
            </a:r>
          </a:p>
        </p:txBody>
      </p:sp>
      <p:sp>
        <p:nvSpPr>
          <p:cNvPr id="16" name="Textfeld 15"/>
          <p:cNvSpPr txBox="1"/>
          <p:nvPr/>
        </p:nvSpPr>
        <p:spPr>
          <a:xfrm>
            <a:off x="1789275" y="5241489"/>
            <a:ext cx="56684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accent6"/>
                </a:solidFill>
              </a:rPr>
              <a:t>… und von ihnen hängt ab, u.a.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b="1" dirty="0">
                <a:solidFill>
                  <a:schemeClr val="accent6"/>
                </a:solidFill>
              </a:rPr>
              <a:t>Bewerbungserfolg nach Ausbildung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b="1" dirty="0">
                <a:solidFill>
                  <a:schemeClr val="accent6"/>
                </a:solidFill>
              </a:rPr>
              <a:t>Übernahme des Betriebs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b="1" dirty="0">
                <a:solidFill>
                  <a:schemeClr val="accent6"/>
                </a:solidFill>
              </a:rPr>
              <a:t>ggfs. Einmündung in weiterführende Bildung</a:t>
            </a:r>
          </a:p>
        </p:txBody>
      </p:sp>
      <p:sp>
        <p:nvSpPr>
          <p:cNvPr id="17" name="Inhaltsplatzhalter 2"/>
          <p:cNvSpPr>
            <a:spLocks noGrp="1"/>
          </p:cNvSpPr>
          <p:nvPr>
            <p:ph idx="1"/>
          </p:nvPr>
        </p:nvSpPr>
        <p:spPr>
          <a:xfrm>
            <a:off x="423983" y="1281411"/>
            <a:ext cx="11476279" cy="48874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None/>
            </a:pPr>
            <a:r>
              <a:rPr lang="de-DE" b="1" dirty="0">
                <a:solidFill>
                  <a:schemeClr val="accent6"/>
                </a:solidFill>
              </a:rPr>
              <a:t>Warum diagnostische Gütekriterien?</a:t>
            </a:r>
          </a:p>
        </p:txBody>
      </p:sp>
    </p:spTree>
    <p:extLst>
      <p:ext uri="{BB962C8B-B14F-4D97-AF65-F5344CB8AC3E}">
        <p14:creationId xmlns:p14="http://schemas.microsoft.com/office/powerpoint/2010/main" val="28027307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600" dirty="0"/>
              <a:t>2. Relevanz diagnostischer Gütekriterien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pPr/>
              <a:t>12</a:t>
            </a:fld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23983" y="1322196"/>
            <a:ext cx="11476279" cy="4887425"/>
          </a:xfrm>
        </p:spPr>
        <p:txBody>
          <a:bodyPr>
            <a:normAutofit lnSpcReduction="10000"/>
          </a:bodyPr>
          <a:lstStyle/>
          <a:p>
            <a:pPr>
              <a:spcAft>
                <a:spcPts val="600"/>
              </a:spcAft>
              <a:buNone/>
            </a:pPr>
            <a:r>
              <a:rPr lang="de-DE" b="1" dirty="0">
                <a:solidFill>
                  <a:schemeClr val="accent6"/>
                </a:solidFill>
              </a:rPr>
              <a:t>Warum diagnostische Gütekriterien?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de-DE" sz="2400" dirty="0"/>
              <a:t>Vergleich von bestimmten Merkmalen/von Leistung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de-DE" dirty="0"/>
              <a:t> Lehr- oder Ausbildungserfolg</a:t>
            </a:r>
          </a:p>
          <a:p>
            <a:pPr lvl="2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de-DE" dirty="0"/>
              <a:t> Lernerfolg feststellen</a:t>
            </a:r>
          </a:p>
          <a:p>
            <a:pPr lvl="2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de-DE" dirty="0"/>
              <a:t> Lücken aufdecken, um sie ausgleichen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de-DE" dirty="0"/>
              <a:t> Personalauswahl</a:t>
            </a:r>
          </a:p>
          <a:p>
            <a:pPr lvl="2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de-DE" dirty="0"/>
              <a:t> Rekrutierung</a:t>
            </a:r>
          </a:p>
          <a:p>
            <a:pPr lvl="2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de-DE" dirty="0"/>
              <a:t> Differentieller Personaleinsatz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de-DE" dirty="0"/>
              <a:t> Personalentwicklung</a:t>
            </a:r>
          </a:p>
          <a:p>
            <a:pPr lvl="2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de-DE" dirty="0"/>
              <a:t> Defizite ermitteln, um sie zu beseitigen oder auszugleichen</a:t>
            </a:r>
          </a:p>
          <a:p>
            <a:pPr lvl="2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de-DE" dirty="0"/>
              <a:t> Erfolg von PE-Maßnahmen bestimmen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326600" y="6158651"/>
            <a:ext cx="70778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Quelle: in Anlehnung an Niegemann, 2020</a:t>
            </a:r>
          </a:p>
        </p:txBody>
      </p:sp>
    </p:spTree>
    <p:extLst>
      <p:ext uri="{BB962C8B-B14F-4D97-AF65-F5344CB8AC3E}">
        <p14:creationId xmlns:p14="http://schemas.microsoft.com/office/powerpoint/2010/main" val="12606455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600" dirty="0"/>
              <a:t>2. Relevanz diagnostischer Gütekriterien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pPr/>
              <a:t>13</a:t>
            </a:fld>
            <a:endParaRPr lang="de-DE"/>
          </a:p>
        </p:txBody>
      </p:sp>
      <p:sp>
        <p:nvSpPr>
          <p:cNvPr id="8" name="Textfeld 7"/>
          <p:cNvSpPr txBox="1"/>
          <p:nvPr/>
        </p:nvSpPr>
        <p:spPr>
          <a:xfrm>
            <a:off x="326600" y="6158651"/>
            <a:ext cx="70778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Quelle: in Anlehnung an Niegemann, 2020 </a:t>
            </a:r>
          </a:p>
        </p:txBody>
      </p:sp>
      <p:sp>
        <p:nvSpPr>
          <p:cNvPr id="9" name="Inhaltsplatzhalter 2"/>
          <p:cNvSpPr txBox="1">
            <a:spLocks/>
          </p:cNvSpPr>
          <p:nvPr/>
        </p:nvSpPr>
        <p:spPr>
          <a:xfrm>
            <a:off x="423983" y="1289538"/>
            <a:ext cx="11476279" cy="48874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de-DE" b="1" dirty="0">
                <a:solidFill>
                  <a:schemeClr val="accent6"/>
                </a:solidFill>
              </a:rPr>
              <a:t>Warum diagnostische Gütekriterien?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de-DE" sz="2400" dirty="0"/>
              <a:t>Problem </a:t>
            </a:r>
            <a:r>
              <a:rPr lang="de-DE" sz="2400" dirty="0">
                <a:sym typeface="Wingdings" panose="05000000000000000000" pitchFamily="2" charset="2"/>
              </a:rPr>
              <a:t> </a:t>
            </a:r>
            <a:r>
              <a:rPr lang="de-DE" sz="2400" dirty="0"/>
              <a:t>Messung beruflich relevanter Kompetenzen nicht trivial (hohe Anforderungen an Methodik und Präzision)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de-DE" sz="2400" dirty="0"/>
              <a:t>fehlerhafte Messungen oder Interpretationen von Prüfungsleistungen </a:t>
            </a:r>
            <a:r>
              <a:rPr lang="de-DE" sz="2400" dirty="0">
                <a:sym typeface="Wingdings" panose="05000000000000000000" pitchFamily="2" charset="2"/>
              </a:rPr>
              <a:t> </a:t>
            </a:r>
            <a:r>
              <a:rPr lang="de-DE" sz="2400" dirty="0"/>
              <a:t>negative Auswirkungen für Prüfungsteilnehmende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de-DE" sz="2000" dirty="0"/>
              <a:t>Berufschancen auf attraktive Stellen/in als attraktiv geltenden Unternehmen (Selektionsfunktion)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de-DE" sz="2000" dirty="0"/>
              <a:t>Stabilität von Erwerbslaufbahnen [befristete/unbefristete Stellen] (Allokationsfunktion)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de-DE" sz="2000" dirty="0"/>
              <a:t>späteres Erwerbseinkommen (Allokationsfunktion)</a:t>
            </a:r>
          </a:p>
          <a:p>
            <a:pPr>
              <a:spcBef>
                <a:spcPts val="1440"/>
              </a:spcBef>
              <a:spcAft>
                <a:spcPts val="600"/>
              </a:spcAft>
            </a:pPr>
            <a:r>
              <a:rPr lang="de-DE" sz="2400" dirty="0"/>
              <a:t>fehlerhafte Messungen oder Interpretationen von Prüfungsleistungen </a:t>
            </a:r>
            <a:r>
              <a:rPr lang="de-DE" sz="2400" dirty="0">
                <a:sym typeface="Wingdings" panose="05000000000000000000" pitchFamily="2" charset="2"/>
              </a:rPr>
              <a:t> </a:t>
            </a:r>
            <a:r>
              <a:rPr lang="de-DE" sz="2400" dirty="0"/>
              <a:t>negative Auswirkungen für Unternehmen (z. B. bei Auswahl von Stellenbewerber*innen aufgrund von Abschlussprüfungen/Zeugnissen auf Stellen bzw. Positionen)</a:t>
            </a:r>
          </a:p>
          <a:p>
            <a:pPr>
              <a:spcAft>
                <a:spcPts val="600"/>
              </a:spcAft>
              <a:buFont typeface="Arial" panose="020B0604020202020204" pitchFamily="34" charset="0"/>
              <a:buNone/>
            </a:pPr>
            <a:endParaRPr lang="de-DE" sz="2400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91665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Inhaltsplatzhalter 2"/>
          <p:cNvSpPr txBox="1">
            <a:spLocks/>
          </p:cNvSpPr>
          <p:nvPr/>
        </p:nvSpPr>
        <p:spPr>
          <a:xfrm>
            <a:off x="423983" y="1289538"/>
            <a:ext cx="11476279" cy="48874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de-DE" b="1" dirty="0">
                <a:solidFill>
                  <a:schemeClr val="accent6"/>
                </a:solidFill>
              </a:rPr>
              <a:t>Warum diagnostische Gütekriterien?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de-DE" sz="2400" b="1" dirty="0"/>
              <a:t>Ziel: </a:t>
            </a:r>
            <a:r>
              <a:rPr lang="de-DE" sz="2400" dirty="0"/>
              <a:t>Beurteilung der Qualität eines Tests, um </a:t>
            </a:r>
            <a:r>
              <a:rPr lang="de-DE" sz="2400" u="sng" dirty="0"/>
              <a:t>sichere</a:t>
            </a:r>
            <a:r>
              <a:rPr lang="de-DE" sz="2400" dirty="0"/>
              <a:t> Rückschlüsse auf bestimmte Merk-male (z. B. Fachleistungen in einer Domäne wie Kaufmännische Kompetenzen) einer Per-</a:t>
            </a:r>
            <a:r>
              <a:rPr lang="de-DE" sz="2400" dirty="0" err="1"/>
              <a:t>son</a:t>
            </a:r>
            <a:r>
              <a:rPr lang="de-DE" sz="2400" dirty="0"/>
              <a:t> zu ziehen und ihre Ausprägung zu vergleichen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de-DE" dirty="0"/>
              <a:t> mit der Leistung einer anderen Person (oder mehrerer)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de-DE" dirty="0"/>
              <a:t> mit der durchschnittlichen Leistung einer Gruppe von Personen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de-DE" dirty="0"/>
              <a:t> mit der bisherigen Leistung derselben Person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de-DE" dirty="0"/>
              <a:t> mit einem Kriteriumswert </a:t>
            </a:r>
          </a:p>
          <a:p>
            <a:pPr>
              <a:spcAft>
                <a:spcPts val="600"/>
              </a:spcAft>
              <a:buFont typeface="Arial" panose="020B0604020202020204" pitchFamily="34" charset="0"/>
              <a:buNone/>
            </a:pPr>
            <a:endParaRPr lang="de-DE" b="1" dirty="0">
              <a:solidFill>
                <a:schemeClr val="accent6"/>
              </a:solidFill>
            </a:endParaRPr>
          </a:p>
          <a:p>
            <a:pPr>
              <a:spcAft>
                <a:spcPts val="600"/>
              </a:spcAft>
              <a:buFont typeface="Arial" panose="020B0604020202020204" pitchFamily="34" charset="0"/>
              <a:buNone/>
            </a:pPr>
            <a:endParaRPr lang="de-DE" sz="2400" b="1" dirty="0">
              <a:solidFill>
                <a:schemeClr val="accent6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600" dirty="0"/>
              <a:t>2. Relevanz diagnostischer Gütekriterien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pPr/>
              <a:t>14</a:t>
            </a:fld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326600" y="6158651"/>
            <a:ext cx="70778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Quelle: in Anlehnung an Niegemann, 2020 </a:t>
            </a:r>
          </a:p>
        </p:txBody>
      </p:sp>
      <p:sp>
        <p:nvSpPr>
          <p:cNvPr id="7" name="Geschweifte Klammer rechts 6"/>
          <p:cNvSpPr/>
          <p:nvPr/>
        </p:nvSpPr>
        <p:spPr>
          <a:xfrm>
            <a:off x="9173529" y="3042381"/>
            <a:ext cx="395555" cy="804062"/>
          </a:xfrm>
          <a:prstGeom prst="rightBrace">
            <a:avLst>
              <a:gd name="adj1" fmla="val 33009"/>
              <a:gd name="adj2" fmla="val 50000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Textfeld 8"/>
          <p:cNvSpPr txBox="1"/>
          <p:nvPr/>
        </p:nvSpPr>
        <p:spPr>
          <a:xfrm>
            <a:off x="9681355" y="3085489"/>
            <a:ext cx="196750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Soziale Bezugsnorm</a:t>
            </a:r>
            <a:b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Geschweifte Klammer rechts 9"/>
          <p:cNvSpPr/>
          <p:nvPr/>
        </p:nvSpPr>
        <p:spPr>
          <a:xfrm>
            <a:off x="9183468" y="4464333"/>
            <a:ext cx="395555" cy="471461"/>
          </a:xfrm>
          <a:prstGeom prst="rightBrace">
            <a:avLst>
              <a:gd name="adj1" fmla="val 13528"/>
              <a:gd name="adj2" fmla="val 50000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Textfeld 10"/>
          <p:cNvSpPr txBox="1"/>
          <p:nvPr/>
        </p:nvSpPr>
        <p:spPr>
          <a:xfrm>
            <a:off x="9711173" y="4381857"/>
            <a:ext cx="20873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Kriteriale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Bezugsnorm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(z. B. curriculare Anforderungen)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A8F7C915-7CD9-3365-0DA8-6A243CE9BB0B}"/>
              </a:ext>
            </a:extLst>
          </p:cNvPr>
          <p:cNvSpPr txBox="1"/>
          <p:nvPr/>
        </p:nvSpPr>
        <p:spPr>
          <a:xfrm>
            <a:off x="9718182" y="3750207"/>
            <a:ext cx="196750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Individuelle Bezugsnorm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Geschweifte Klammer rechts 3">
            <a:extLst>
              <a:ext uri="{FF2B5EF4-FFF2-40B4-BE49-F238E27FC236}">
                <a16:creationId xmlns:a16="http://schemas.microsoft.com/office/drawing/2014/main" id="{A5E56CA1-376D-691E-EB1E-FF17B5CFC0CD}"/>
              </a:ext>
            </a:extLst>
          </p:cNvPr>
          <p:cNvSpPr/>
          <p:nvPr/>
        </p:nvSpPr>
        <p:spPr>
          <a:xfrm>
            <a:off x="9176843" y="3891172"/>
            <a:ext cx="395555" cy="471461"/>
          </a:xfrm>
          <a:prstGeom prst="rightBrace">
            <a:avLst>
              <a:gd name="adj1" fmla="val 13528"/>
              <a:gd name="adj2" fmla="val 50000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49466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600" b="0" dirty="0">
                <a:latin typeface="+mn-lt"/>
              </a:rPr>
              <a:t>Gliederung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4294967295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t>15</a:t>
            </a:fld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578340" y="2501049"/>
            <a:ext cx="540000" cy="54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8" name="Rechteck 7"/>
          <p:cNvSpPr/>
          <p:nvPr/>
        </p:nvSpPr>
        <p:spPr>
          <a:xfrm>
            <a:off x="1172480" y="2501049"/>
            <a:ext cx="7133320" cy="540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bg1"/>
                </a:solidFill>
              </a:rPr>
              <a:t>Relevanz diagnostischer Gütekriterien</a:t>
            </a:r>
          </a:p>
        </p:txBody>
      </p:sp>
      <p:sp>
        <p:nvSpPr>
          <p:cNvPr id="9" name="Rechteck 8"/>
          <p:cNvSpPr/>
          <p:nvPr/>
        </p:nvSpPr>
        <p:spPr>
          <a:xfrm>
            <a:off x="578340" y="3092720"/>
            <a:ext cx="540000" cy="54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0" name="Rechteck 9"/>
          <p:cNvSpPr/>
          <p:nvPr/>
        </p:nvSpPr>
        <p:spPr>
          <a:xfrm>
            <a:off x="1172480" y="3092720"/>
            <a:ext cx="7133320" cy="540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bg1"/>
                </a:solidFill>
              </a:rPr>
              <a:t>Zentrale Gütekriterien</a:t>
            </a:r>
          </a:p>
        </p:txBody>
      </p:sp>
      <p:sp>
        <p:nvSpPr>
          <p:cNvPr id="18" name="Rechteck 17"/>
          <p:cNvSpPr/>
          <p:nvPr/>
        </p:nvSpPr>
        <p:spPr>
          <a:xfrm>
            <a:off x="578340" y="1909378"/>
            <a:ext cx="540000" cy="54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9" name="Rechteck 18"/>
          <p:cNvSpPr/>
          <p:nvPr/>
        </p:nvSpPr>
        <p:spPr>
          <a:xfrm>
            <a:off x="1172480" y="1909378"/>
            <a:ext cx="7133319" cy="540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bg1"/>
                </a:solidFill>
              </a:rPr>
              <a:t>Transfer: Kaufleute für Büromanagement</a:t>
            </a:r>
          </a:p>
        </p:txBody>
      </p:sp>
    </p:spTree>
    <p:extLst>
      <p:ext uri="{BB962C8B-B14F-4D97-AF65-F5344CB8AC3E}">
        <p14:creationId xmlns:p14="http://schemas.microsoft.com/office/powerpoint/2010/main" val="23999085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Inhaltsplatzhalt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875944"/>
              </p:ext>
            </p:extLst>
          </p:nvPr>
        </p:nvGraphicFramePr>
        <p:xfrm>
          <a:off x="400232" y="341905"/>
          <a:ext cx="11475091" cy="63147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600" dirty="0"/>
              <a:t>3. Zentrale Gütekriterien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pPr/>
              <a:t>16</a:t>
            </a:fld>
            <a:endParaRPr lang="de-DE"/>
          </a:p>
        </p:txBody>
      </p:sp>
      <p:sp>
        <p:nvSpPr>
          <p:cNvPr id="26" name="Textfeld 25"/>
          <p:cNvSpPr txBox="1"/>
          <p:nvPr/>
        </p:nvSpPr>
        <p:spPr>
          <a:xfrm>
            <a:off x="326600" y="6158651"/>
            <a:ext cx="11257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Quelle: Badura, 2015, S. 18; Hewlett &amp; Kahl-Andresen, 2014, S. 8; Moosbrugger &amp; Kelava, 2012, S. 8</a:t>
            </a:r>
          </a:p>
        </p:txBody>
      </p:sp>
    </p:spTree>
    <p:extLst>
      <p:ext uri="{BB962C8B-B14F-4D97-AF65-F5344CB8AC3E}">
        <p14:creationId xmlns:p14="http://schemas.microsoft.com/office/powerpoint/2010/main" val="13141290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600" dirty="0"/>
              <a:t>3. Zentrale Gütekriterien</a:t>
            </a:r>
          </a:p>
        </p:txBody>
      </p:sp>
      <p:graphicFrame>
        <p:nvGraphicFramePr>
          <p:cNvPr id="7" name="Inhaltsplatzhalt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9005422"/>
              </p:ext>
            </p:extLst>
          </p:nvPr>
        </p:nvGraphicFramePr>
        <p:xfrm>
          <a:off x="-21305" y="1574372"/>
          <a:ext cx="8174705" cy="24557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pPr/>
              <a:t>17</a:t>
            </a:fld>
            <a:endParaRPr lang="de-DE"/>
          </a:p>
        </p:txBody>
      </p:sp>
      <p:sp>
        <p:nvSpPr>
          <p:cNvPr id="8" name="Textfeld 7"/>
          <p:cNvSpPr txBox="1"/>
          <p:nvPr/>
        </p:nvSpPr>
        <p:spPr>
          <a:xfrm>
            <a:off x="601585" y="4110120"/>
            <a:ext cx="3003884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de-DE" sz="1600" dirty="0"/>
              <a:t>Sicherung der Vergleich-</a:t>
            </a:r>
            <a:br>
              <a:rPr lang="de-DE" sz="1600" dirty="0"/>
            </a:br>
            <a:r>
              <a:rPr lang="de-DE" sz="1600" dirty="0"/>
              <a:t>barkeit von Testleistungen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/>
              <a:t>Durchführung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b="1" dirty="0"/>
              <a:t>Auswertung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/>
              <a:t>Interpretation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3158823" y="4110120"/>
            <a:ext cx="28451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de-DE" sz="1600" dirty="0"/>
              <a:t>Sicherung der Mess-</a:t>
            </a:r>
            <a:br>
              <a:rPr lang="de-DE" sz="1600" dirty="0"/>
            </a:br>
            <a:r>
              <a:rPr lang="de-DE" sz="1600" dirty="0"/>
              <a:t>genauigkeit des Tests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5471863" y="4110120"/>
            <a:ext cx="4755870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de-DE" sz="1600" dirty="0"/>
              <a:t>Sicherung der Übereinstimmung zwischen beabsich-tigtem und tatsächlich erfasstem Merkmal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b="1" dirty="0"/>
              <a:t>Inhaltsvalidität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/>
              <a:t>Konstruktvalidität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/>
              <a:t>Kriteriumsvalidität</a:t>
            </a:r>
          </a:p>
        </p:txBody>
      </p:sp>
      <p:cxnSp>
        <p:nvCxnSpPr>
          <p:cNvPr id="12" name="Gewinkelter Verbinder 11"/>
          <p:cNvCxnSpPr/>
          <p:nvPr/>
        </p:nvCxnSpPr>
        <p:spPr>
          <a:xfrm>
            <a:off x="2345688" y="5044862"/>
            <a:ext cx="1006642" cy="43736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3" name="Gewinkelter Verbinder 12"/>
          <p:cNvCxnSpPr/>
          <p:nvPr/>
        </p:nvCxnSpPr>
        <p:spPr>
          <a:xfrm>
            <a:off x="4715403" y="5476232"/>
            <a:ext cx="1006642" cy="43736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4" name="Textfeld 13"/>
          <p:cNvSpPr txBox="1"/>
          <p:nvPr/>
        </p:nvSpPr>
        <p:spPr>
          <a:xfrm>
            <a:off x="2849009" y="5087600"/>
            <a:ext cx="17093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>
                <a:solidFill>
                  <a:schemeClr val="accent6"/>
                </a:solidFill>
              </a:rPr>
              <a:t>Voraussetzung für…</a:t>
            </a:r>
          </a:p>
        </p:txBody>
      </p:sp>
      <p:sp>
        <p:nvSpPr>
          <p:cNvPr id="15" name="Textfeld 14"/>
          <p:cNvSpPr txBox="1"/>
          <p:nvPr/>
        </p:nvSpPr>
        <p:spPr>
          <a:xfrm>
            <a:off x="5232457" y="5485066"/>
            <a:ext cx="17093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>
                <a:solidFill>
                  <a:schemeClr val="accent6"/>
                </a:solidFill>
              </a:rPr>
              <a:t>Voraussetzung für…</a:t>
            </a:r>
          </a:p>
        </p:txBody>
      </p:sp>
      <p:sp>
        <p:nvSpPr>
          <p:cNvPr id="16" name="Textfeld 15"/>
          <p:cNvSpPr txBox="1"/>
          <p:nvPr/>
        </p:nvSpPr>
        <p:spPr>
          <a:xfrm>
            <a:off x="326600" y="6158651"/>
            <a:ext cx="70778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Quelle: Moosbrugger &amp; Kelava, 2012, S. 8-13</a:t>
            </a:r>
          </a:p>
        </p:txBody>
      </p:sp>
    </p:spTree>
    <p:extLst>
      <p:ext uri="{BB962C8B-B14F-4D97-AF65-F5344CB8AC3E}">
        <p14:creationId xmlns:p14="http://schemas.microsoft.com/office/powerpoint/2010/main" val="29563534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600" dirty="0"/>
              <a:t>3. Zentrale Gütekriterien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pPr/>
              <a:t>18</a:t>
            </a:fld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23983" y="1289538"/>
            <a:ext cx="11476279" cy="4887425"/>
          </a:xfrm>
        </p:spPr>
        <p:txBody>
          <a:bodyPr/>
          <a:lstStyle/>
          <a:p>
            <a:pPr>
              <a:spcAft>
                <a:spcPts val="600"/>
              </a:spcAft>
              <a:buNone/>
            </a:pPr>
            <a:r>
              <a:rPr lang="de-DE" b="1" dirty="0">
                <a:solidFill>
                  <a:schemeClr val="accent6"/>
                </a:solidFill>
              </a:rPr>
              <a:t>Objektivität</a:t>
            </a:r>
          </a:p>
          <a:p>
            <a:pPr marL="108000" indent="-144000">
              <a:buNone/>
            </a:pPr>
            <a:r>
              <a:rPr lang="de-DE" sz="2400" dirty="0"/>
              <a:t>„Ein Test ist dann objektiv, wenn er dasjenige Merkmal, das er misst, unabhängig von Test-leiter und Testauswerter misst. Außerdem müssen klare und anwendungsunabhängige Re-</a:t>
            </a:r>
            <a:r>
              <a:rPr lang="de-DE" sz="2400" dirty="0" err="1"/>
              <a:t>geln</a:t>
            </a:r>
            <a:r>
              <a:rPr lang="de-DE" sz="2400" dirty="0"/>
              <a:t> für die Ergebnisinterpretation vorliegen.“</a:t>
            </a:r>
          </a:p>
          <a:p>
            <a:pPr>
              <a:spcBef>
                <a:spcPts val="0"/>
              </a:spcBef>
              <a:buNone/>
            </a:pPr>
            <a:endParaRPr lang="de-DE" sz="1600" dirty="0"/>
          </a:p>
          <a:p>
            <a:pPr>
              <a:spcBef>
                <a:spcPts val="1440"/>
              </a:spcBef>
              <a:spcAft>
                <a:spcPts val="600"/>
              </a:spcAft>
              <a:buNone/>
            </a:pPr>
            <a:r>
              <a:rPr lang="de-DE" sz="2400" b="1" dirty="0"/>
              <a:t>Kein</a:t>
            </a:r>
            <a:r>
              <a:rPr lang="de-DE" sz="2400" dirty="0"/>
              <a:t> Verhaltensspielraum der testleitenden und -auswertenden Person bei der</a:t>
            </a:r>
          </a:p>
          <a:p>
            <a:pPr>
              <a:lnSpc>
                <a:spcPct val="100000"/>
              </a:lnSpc>
              <a:spcBef>
                <a:spcPts val="1200"/>
              </a:spcBef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Ø"/>
            </a:pPr>
            <a:r>
              <a:rPr lang="de-DE" sz="2400" dirty="0"/>
              <a:t> </a:t>
            </a:r>
            <a:r>
              <a:rPr lang="de-DE" sz="2400" b="1" dirty="0"/>
              <a:t>Durchführung: kontrollierte Durchführungsbedingungen</a:t>
            </a:r>
          </a:p>
          <a:p>
            <a:pPr>
              <a:lnSpc>
                <a:spcPct val="100000"/>
              </a:lnSpc>
              <a:spcBef>
                <a:spcPts val="1200"/>
              </a:spcBef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Ø"/>
            </a:pPr>
            <a:r>
              <a:rPr lang="de-DE" sz="2400" b="1" dirty="0"/>
              <a:t> </a:t>
            </a:r>
            <a:r>
              <a:rPr lang="de-DE" sz="2400" dirty="0"/>
              <a:t>Auswertung: Übereinstimmung verschiedener Prüfungsauswertender</a:t>
            </a:r>
          </a:p>
          <a:p>
            <a:pPr>
              <a:lnSpc>
                <a:spcPct val="100000"/>
              </a:lnSpc>
              <a:spcBef>
                <a:spcPts val="1200"/>
              </a:spcBef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Ø"/>
            </a:pPr>
            <a:r>
              <a:rPr lang="de-DE" sz="2400" dirty="0"/>
              <a:t> Interpretation: Regeln für die Testinterpretation</a:t>
            </a:r>
          </a:p>
        </p:txBody>
      </p:sp>
      <p:sp>
        <p:nvSpPr>
          <p:cNvPr id="18" name="Rechteck 17"/>
          <p:cNvSpPr/>
          <p:nvPr/>
        </p:nvSpPr>
        <p:spPr>
          <a:xfrm>
            <a:off x="423983" y="1837324"/>
            <a:ext cx="11476280" cy="1114882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extfeld 7"/>
          <p:cNvSpPr txBox="1"/>
          <p:nvPr/>
        </p:nvSpPr>
        <p:spPr>
          <a:xfrm>
            <a:off x="326600" y="6158651"/>
            <a:ext cx="70778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Quelle: Moosbrugger &amp; Kelava, 2012, S. 8-10</a:t>
            </a:r>
          </a:p>
        </p:txBody>
      </p:sp>
    </p:spTree>
    <p:extLst>
      <p:ext uri="{BB962C8B-B14F-4D97-AF65-F5344CB8AC3E}">
        <p14:creationId xmlns:p14="http://schemas.microsoft.com/office/powerpoint/2010/main" val="33109279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600" dirty="0"/>
              <a:t>3. Zentrale Gütekriterien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pPr/>
              <a:t>19</a:t>
            </a:fld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23983" y="1289538"/>
            <a:ext cx="11476279" cy="4887425"/>
          </a:xfrm>
        </p:spPr>
        <p:txBody>
          <a:bodyPr/>
          <a:lstStyle/>
          <a:p>
            <a:pPr>
              <a:spcAft>
                <a:spcPts val="600"/>
              </a:spcAft>
              <a:buNone/>
            </a:pPr>
            <a:r>
              <a:rPr lang="de-DE" b="1" dirty="0">
                <a:solidFill>
                  <a:schemeClr val="accent6"/>
                </a:solidFill>
              </a:rPr>
              <a:t>Auswertungsobjektivität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de-DE" sz="2400" dirty="0"/>
              <a:t>Unabhängigkeit des Prüfungsergebnisses von der auswertenden Person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de-DE" sz="2400" dirty="0"/>
              <a:t>Bei geschlossenen Aufgabenformaten zumeist problemlos gegeben</a:t>
            </a:r>
            <a:endParaRPr lang="de-DE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de-DE" sz="2400" dirty="0"/>
              <a:t>Bei offenen Aufgabenformaten sind umfassende Auswertungsregeln mit klaren Angaben zur Punkteverteilung erforderlich (vor allem für die Vergabe von Teilpunkten relevant)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de-DE" sz="2400" dirty="0"/>
              <a:t>Empirische Prüfung der Regeln über den Grad der Übereinstimmung verschiedener Prü-fungsauswertender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326600" y="6158651"/>
            <a:ext cx="70778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Quelle: Badura, 2015, S. 19; Moosbrugger &amp; Kelava, 2012, S. 9-10</a:t>
            </a:r>
          </a:p>
        </p:txBody>
      </p:sp>
    </p:spTree>
    <p:extLst>
      <p:ext uri="{BB962C8B-B14F-4D97-AF65-F5344CB8AC3E}">
        <p14:creationId xmlns:p14="http://schemas.microsoft.com/office/powerpoint/2010/main" val="3433845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600" b="0" dirty="0">
                <a:latin typeface="+mn-lt"/>
              </a:rPr>
              <a:t>Gliederung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t>2</a:t>
            </a:fld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578340" y="2501049"/>
            <a:ext cx="540000" cy="54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8" name="Rechteck 7"/>
          <p:cNvSpPr/>
          <p:nvPr/>
        </p:nvSpPr>
        <p:spPr>
          <a:xfrm>
            <a:off x="1172480" y="2501049"/>
            <a:ext cx="7133320" cy="540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bg1"/>
                </a:solidFill>
              </a:rPr>
              <a:t>Relevanz diagnostischer Gütekriterien</a:t>
            </a:r>
          </a:p>
        </p:txBody>
      </p:sp>
      <p:sp>
        <p:nvSpPr>
          <p:cNvPr id="9" name="Rechteck 8"/>
          <p:cNvSpPr/>
          <p:nvPr/>
        </p:nvSpPr>
        <p:spPr>
          <a:xfrm>
            <a:off x="578340" y="3092720"/>
            <a:ext cx="540000" cy="54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0" name="Rechteck 9"/>
          <p:cNvSpPr/>
          <p:nvPr/>
        </p:nvSpPr>
        <p:spPr>
          <a:xfrm>
            <a:off x="1172480" y="3092720"/>
            <a:ext cx="7133320" cy="540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bg1"/>
                </a:solidFill>
              </a:rPr>
              <a:t>Zentrale Gütekriterien</a:t>
            </a:r>
          </a:p>
        </p:txBody>
      </p:sp>
      <p:sp>
        <p:nvSpPr>
          <p:cNvPr id="18" name="Rechteck 17"/>
          <p:cNvSpPr/>
          <p:nvPr/>
        </p:nvSpPr>
        <p:spPr>
          <a:xfrm>
            <a:off x="578340" y="1909378"/>
            <a:ext cx="540000" cy="54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9" name="Rechteck 18"/>
          <p:cNvSpPr/>
          <p:nvPr/>
        </p:nvSpPr>
        <p:spPr>
          <a:xfrm>
            <a:off x="1172480" y="1909378"/>
            <a:ext cx="7133319" cy="540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bg1"/>
                </a:solidFill>
              </a:rPr>
              <a:t>Transfer: Kaufleute für Büromanagement</a:t>
            </a:r>
          </a:p>
        </p:txBody>
      </p:sp>
    </p:spTree>
    <p:extLst>
      <p:ext uri="{BB962C8B-B14F-4D97-AF65-F5344CB8AC3E}">
        <p14:creationId xmlns:p14="http://schemas.microsoft.com/office/powerpoint/2010/main" val="24375034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600" dirty="0"/>
              <a:t>3. Zentrale Gütekriterien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pPr/>
              <a:t>20</a:t>
            </a:fld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23984" y="1289537"/>
            <a:ext cx="11246648" cy="54240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de-DE" b="1" dirty="0">
                <a:solidFill>
                  <a:schemeClr val="accent6"/>
                </a:solidFill>
              </a:rPr>
              <a:t>Auswertungsobjektivität – Aufgabe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de-DE" sz="2400" dirty="0"/>
              <a:t>Ihnen liegt folgende Prüfungsaufgabe vor (1/2):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de-DE" sz="2400" dirty="0"/>
              <a:t>Situation: Videosequenz „Akku-Lieferant“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de-DE" sz="2400" dirty="0"/>
              <a:t>„Sie sind als Auszubildende/Auszubildender in der Abteilung Beschaffung des Fahrradherstellers Pyramid - Innovation &amp; Design GmbH eingesetzt. In den letzten Tagen haben sich die negativen Schlagzeilen über Ihren derzeitigen Lieferanten der Fahrrad-Akkus gehäuft. Aus diesem Grund sind Sie wenig überrascht über die nachfolgende E-Mail, die Sie von Ihrem Vorgesetzen, Herrn Knopp, mit der Bitte um Unterstützung erhalten.“</a:t>
            </a:r>
          </a:p>
          <a:p>
            <a:pPr>
              <a:spcAft>
                <a:spcPts val="1200"/>
              </a:spcAft>
              <a:buNone/>
            </a:pPr>
            <a:endParaRPr lang="de-DE" sz="2000" dirty="0"/>
          </a:p>
          <a:p>
            <a:pPr>
              <a:spcAft>
                <a:spcPts val="1200"/>
              </a:spcAft>
              <a:buNone/>
            </a:pP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33243258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600" dirty="0"/>
              <a:t>3. Zentrale Gütekriterien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pPr/>
              <a:t>21</a:t>
            </a:fld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23984" y="1289537"/>
            <a:ext cx="11246648" cy="54240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de-DE" b="1" dirty="0">
                <a:solidFill>
                  <a:schemeClr val="accent6"/>
                </a:solidFill>
              </a:rPr>
              <a:t>Auswertungsobjektivität – Aufgabe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de-DE" sz="2400" dirty="0"/>
              <a:t>Ihnen liegt folgende Prüfungsaufgabe vor (2/2):</a:t>
            </a:r>
          </a:p>
          <a:p>
            <a:pPr marL="0" indent="0">
              <a:spcAft>
                <a:spcPts val="1200"/>
              </a:spcAft>
              <a:buNone/>
            </a:pPr>
            <a:endParaRPr lang="de-DE" sz="2400" dirty="0"/>
          </a:p>
          <a:p>
            <a:pPr>
              <a:spcAft>
                <a:spcPts val="1200"/>
              </a:spcAft>
              <a:buNone/>
            </a:pPr>
            <a:endParaRPr lang="de-DE" sz="2000" dirty="0"/>
          </a:p>
          <a:p>
            <a:pPr>
              <a:spcAft>
                <a:spcPts val="1200"/>
              </a:spcAft>
              <a:buNone/>
            </a:pPr>
            <a:endParaRPr lang="de-DE" sz="2000" dirty="0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176" y="2165684"/>
            <a:ext cx="6044708" cy="4333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5987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600" dirty="0"/>
              <a:t>3. Zentrale Gütekriterien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4294967295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pPr/>
              <a:t>22</a:t>
            </a:fld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23984" y="1289537"/>
            <a:ext cx="11246648" cy="54240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de-DE" b="1" dirty="0">
                <a:solidFill>
                  <a:schemeClr val="accent6"/>
                </a:solidFill>
              </a:rPr>
              <a:t>Auswertungsobjektivität – Aufgabe 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de-DE" sz="2400" dirty="0"/>
              <a:t>Entwickeln Sie einen Erwartungshorizont für die besprochenen Prüfungsaufgaben (bzw. reflektieren Sie diesen kritisch). Berücksichtigen Sie hierbei folgende Aspekte: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de-DE" sz="2400" dirty="0"/>
              <a:t>Legen Sie Stufen für die Bewertung fest. Diese sollten nach steigender Anforderung an die Problemlöseleistung angeordnet werden. Hinweis: Das Scoring sollte max. drei Stufen (0 Punkte, 1 Punkt, 2 Punkte) enthalten.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de-DE" sz="2400" dirty="0"/>
              <a:t>Definieren Sie Regeln, die festlegen, wann die jeweilige Stufe erreicht bzw. die jeweilige Anforderung erfüllt ist.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de-DE" sz="2400" dirty="0"/>
              <a:t>Konkretisieren Sie dies anhand von Beispiel-Antworten („Ankerbeispielen“).</a:t>
            </a:r>
          </a:p>
          <a:p>
            <a:pPr>
              <a:spcAft>
                <a:spcPts val="1200"/>
              </a:spcAft>
              <a:buNone/>
            </a:pPr>
            <a:endParaRPr lang="de-DE" sz="500" dirty="0"/>
          </a:p>
          <a:p>
            <a:pPr>
              <a:spcAft>
                <a:spcPts val="1200"/>
              </a:spcAft>
              <a:buNone/>
            </a:pPr>
            <a:r>
              <a:rPr lang="de-DE" sz="2400" dirty="0"/>
              <a:t>	      Bearbeitungszeit: 20 Minuten</a:t>
            </a: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437" y="5633767"/>
            <a:ext cx="557323" cy="557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4210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600" dirty="0"/>
              <a:t>3. Zentrale Gütekriterien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pPr/>
              <a:t>23</a:t>
            </a:fld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23983" y="1289538"/>
            <a:ext cx="11670045" cy="520333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None/>
            </a:pPr>
            <a:r>
              <a:rPr lang="de-DE" b="1" dirty="0">
                <a:solidFill>
                  <a:schemeClr val="accent6"/>
                </a:solidFill>
              </a:rPr>
              <a:t>Reliabilität</a:t>
            </a:r>
          </a:p>
          <a:p>
            <a:pPr marL="144000" indent="-144000">
              <a:buNone/>
            </a:pPr>
            <a:r>
              <a:rPr lang="de-DE" sz="2400" dirty="0"/>
              <a:t>„Ein Test ist dann reliabel (zuverlässig), wenn er das Merkmal, das er misst, exakt, d. h. ohne Messfehler, misst.“</a:t>
            </a:r>
            <a:endParaRPr lang="de-DE" sz="1100" dirty="0"/>
          </a:p>
          <a:p>
            <a:pPr marL="342900" indent="-342900">
              <a:spcBef>
                <a:spcPts val="0"/>
              </a:spcBef>
              <a:buClr>
                <a:schemeClr val="tx1">
                  <a:lumMod val="65000"/>
                  <a:lumOff val="35000"/>
                </a:schemeClr>
              </a:buClr>
            </a:pPr>
            <a:endParaRPr lang="de-DE" sz="1600" dirty="0"/>
          </a:p>
          <a:p>
            <a:pPr marL="342900" indent="-342900"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de-DE" sz="2400" dirty="0"/>
              <a:t>Keine Streuung des Prüfungsergebnisses bei wiederholtem Einsatz; Teilnehmende würden bei mehrmaliger Durchführung unter gleichen Bedingungen das gleiche Ergebnis erzielen</a:t>
            </a:r>
          </a:p>
          <a:p>
            <a:pPr marL="342900" indent="-342900"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</a:pPr>
            <a:endParaRPr lang="de-DE" sz="2400" dirty="0"/>
          </a:p>
          <a:p>
            <a:pPr marL="342900" indent="-342900"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</a:pPr>
            <a:endParaRPr lang="de-DE" sz="1800" dirty="0"/>
          </a:p>
          <a:p>
            <a:r>
              <a:rPr lang="de-DE" sz="2400" dirty="0"/>
              <a:t>AkA-Abschlussprüfungen: </a:t>
            </a:r>
          </a:p>
          <a:p>
            <a:pPr lvl="1">
              <a:spcBef>
                <a:spcPts val="1440"/>
              </a:spcBef>
              <a:buFont typeface="Wingdings" panose="05000000000000000000" pitchFamily="2" charset="2"/>
              <a:buChar char="Ø"/>
            </a:pPr>
            <a:r>
              <a:rPr lang="de-DE" dirty="0"/>
              <a:t> Reliabilitätsbeitrag einzelner Aufgaben</a:t>
            </a:r>
          </a:p>
          <a:p>
            <a:pPr lvl="1">
              <a:spcBef>
                <a:spcPts val="1440"/>
              </a:spcBef>
              <a:buFont typeface="Wingdings" panose="05000000000000000000" pitchFamily="2" charset="2"/>
              <a:buChar char="Ø"/>
            </a:pPr>
            <a:r>
              <a:rPr lang="de-DE" dirty="0"/>
              <a:t> Reliabilitätskoeffizient für Aufgabensätze</a:t>
            </a:r>
          </a:p>
          <a:p>
            <a:pPr marL="342900" indent="-342900"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</a:pPr>
            <a:endParaRPr lang="de-DE" sz="2400" dirty="0"/>
          </a:p>
          <a:p>
            <a:pPr marL="342900" indent="-342900"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</a:pPr>
            <a:endParaRPr lang="de-DE" sz="2400" dirty="0"/>
          </a:p>
          <a:p>
            <a:pPr marL="342900" indent="-342900">
              <a:spcBef>
                <a:spcPct val="50000"/>
              </a:spcBef>
              <a:buClr>
                <a:schemeClr val="tx1">
                  <a:lumMod val="65000"/>
                  <a:lumOff val="35000"/>
                </a:schemeClr>
              </a:buClr>
            </a:pPr>
            <a:endParaRPr lang="de-DE" sz="2200" dirty="0"/>
          </a:p>
        </p:txBody>
      </p:sp>
      <p:sp>
        <p:nvSpPr>
          <p:cNvPr id="8" name="Rechteck 7"/>
          <p:cNvSpPr/>
          <p:nvPr/>
        </p:nvSpPr>
        <p:spPr>
          <a:xfrm>
            <a:off x="423983" y="1850387"/>
            <a:ext cx="11476280" cy="749122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Textfeld 8"/>
          <p:cNvSpPr txBox="1"/>
          <p:nvPr/>
        </p:nvSpPr>
        <p:spPr>
          <a:xfrm>
            <a:off x="326600" y="6158651"/>
            <a:ext cx="9024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Quelle: Badura, 2015, S. 22; Moosbrugger &amp; Kelava, 2012, S. 11-13; Vogel, 2019, S. 27</a:t>
            </a:r>
          </a:p>
        </p:txBody>
      </p:sp>
      <p:sp>
        <p:nvSpPr>
          <p:cNvPr id="13" name="Zylinder 12"/>
          <p:cNvSpPr/>
          <p:nvPr/>
        </p:nvSpPr>
        <p:spPr>
          <a:xfrm>
            <a:off x="858449" y="3792801"/>
            <a:ext cx="1255594" cy="700178"/>
          </a:xfrm>
          <a:prstGeom prst="ca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93 Punkte</a:t>
            </a:r>
          </a:p>
        </p:txBody>
      </p:sp>
      <p:sp>
        <p:nvSpPr>
          <p:cNvPr id="14" name="Zylinder 13"/>
          <p:cNvSpPr/>
          <p:nvPr/>
        </p:nvSpPr>
        <p:spPr>
          <a:xfrm>
            <a:off x="2361977" y="3792801"/>
            <a:ext cx="1255594" cy="700178"/>
          </a:xfrm>
          <a:prstGeom prst="ca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93 Punkte</a:t>
            </a:r>
          </a:p>
        </p:txBody>
      </p:sp>
      <p:sp>
        <p:nvSpPr>
          <p:cNvPr id="15" name="Zylinder 14"/>
          <p:cNvSpPr/>
          <p:nvPr/>
        </p:nvSpPr>
        <p:spPr>
          <a:xfrm>
            <a:off x="3865505" y="3799651"/>
            <a:ext cx="1255594" cy="700178"/>
          </a:xfrm>
          <a:prstGeom prst="ca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93 Punkte</a:t>
            </a:r>
          </a:p>
        </p:txBody>
      </p:sp>
      <p:sp>
        <p:nvSpPr>
          <p:cNvPr id="16" name="Textfeld 15"/>
          <p:cNvSpPr txBox="1"/>
          <p:nvPr/>
        </p:nvSpPr>
        <p:spPr>
          <a:xfrm>
            <a:off x="1325880" y="3684561"/>
            <a:ext cx="545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t</a:t>
            </a:r>
            <a:r>
              <a:rPr lang="de-DE" baseline="-25000" dirty="0"/>
              <a:t>1</a:t>
            </a:r>
          </a:p>
        </p:txBody>
      </p:sp>
      <p:sp>
        <p:nvSpPr>
          <p:cNvPr id="17" name="Textfeld 16"/>
          <p:cNvSpPr txBox="1"/>
          <p:nvPr/>
        </p:nvSpPr>
        <p:spPr>
          <a:xfrm>
            <a:off x="2872729" y="3684561"/>
            <a:ext cx="545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t</a:t>
            </a:r>
            <a:r>
              <a:rPr lang="de-DE" baseline="-25000" dirty="0"/>
              <a:t>2</a:t>
            </a:r>
          </a:p>
        </p:txBody>
      </p:sp>
      <p:sp>
        <p:nvSpPr>
          <p:cNvPr id="18" name="Textfeld 17"/>
          <p:cNvSpPr txBox="1"/>
          <p:nvPr/>
        </p:nvSpPr>
        <p:spPr>
          <a:xfrm>
            <a:off x="4345555" y="3684561"/>
            <a:ext cx="545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t</a:t>
            </a:r>
            <a:r>
              <a:rPr lang="de-DE" baseline="-250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8432603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600" dirty="0"/>
              <a:t>3. Zentrale Gütekriterien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4294967295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pPr/>
              <a:t>24</a:t>
            </a:fld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23984" y="1289538"/>
            <a:ext cx="11619970" cy="520333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None/>
            </a:pPr>
            <a:r>
              <a:rPr lang="de-DE" b="1" dirty="0">
                <a:solidFill>
                  <a:schemeClr val="accent6"/>
                </a:solidFill>
              </a:rPr>
              <a:t>Validität</a:t>
            </a:r>
          </a:p>
          <a:p>
            <a:pPr marL="144000" indent="-144000">
              <a:buNone/>
            </a:pPr>
            <a:r>
              <a:rPr lang="de-DE" sz="2400" dirty="0"/>
              <a:t>„Ein Test gilt dann als valide (‚gültig‘), wenn er das Merkmal, das er messen soll, auch wirk-</a:t>
            </a:r>
            <a:r>
              <a:rPr lang="de-DE" sz="2400" dirty="0" err="1"/>
              <a:t>lich</a:t>
            </a:r>
            <a:r>
              <a:rPr lang="de-DE" sz="2400" dirty="0"/>
              <a:t> misst und nicht irgendein anderes.“</a:t>
            </a:r>
            <a:endParaRPr lang="de-DE" sz="1100" dirty="0"/>
          </a:p>
          <a:p>
            <a:pPr marL="342900" indent="-342900">
              <a:spcBef>
                <a:spcPts val="0"/>
              </a:spcBef>
              <a:buClr>
                <a:schemeClr val="tx1">
                  <a:lumMod val="65000"/>
                  <a:lumOff val="35000"/>
                </a:schemeClr>
              </a:buClr>
            </a:pPr>
            <a:endParaRPr lang="de-DE" sz="1600" dirty="0"/>
          </a:p>
          <a:p>
            <a:pPr>
              <a:spcBef>
                <a:spcPts val="1440"/>
              </a:spcBef>
              <a:spcAft>
                <a:spcPts val="600"/>
              </a:spcAft>
              <a:buNone/>
            </a:pPr>
            <a:r>
              <a:rPr lang="de-DE" sz="2400" dirty="0"/>
              <a:t>Untersuchung verschiedener Validitätsaspekte</a:t>
            </a:r>
          </a:p>
          <a:p>
            <a:pPr>
              <a:spcBef>
                <a:spcPts val="1200"/>
              </a:spcBef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Ø"/>
            </a:pPr>
            <a:r>
              <a:rPr lang="de-DE" sz="2400" dirty="0"/>
              <a:t> </a:t>
            </a:r>
            <a:r>
              <a:rPr lang="de-DE" sz="2400" b="1" dirty="0"/>
              <a:t>Inhaltsvalidität: Verhältnis von zu erfassendem Merkmal und Iteminhalten</a:t>
            </a:r>
          </a:p>
          <a:p>
            <a:pPr>
              <a:spcBef>
                <a:spcPts val="1200"/>
              </a:spcBef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Ø"/>
            </a:pPr>
            <a:r>
              <a:rPr lang="de-DE" sz="2400" dirty="0"/>
              <a:t> Konstruktvalidität: Interpretation des Prüfungsergebnisses hinsichtlich eines theoretisch </a:t>
            </a:r>
            <a:br>
              <a:rPr lang="de-DE" sz="2400" dirty="0"/>
            </a:br>
            <a:r>
              <a:rPr lang="de-DE" sz="2400" dirty="0"/>
              <a:t> definierten Konstrukts</a:t>
            </a:r>
          </a:p>
          <a:p>
            <a:pPr>
              <a:spcBef>
                <a:spcPts val="1200"/>
              </a:spcBef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Ø"/>
            </a:pPr>
            <a:r>
              <a:rPr lang="de-DE" sz="2400" dirty="0"/>
              <a:t> Kriteriumsvalidität: Übertragung einer Prüfungsleistung auf ein Verhalten außerhalb der </a:t>
            </a:r>
            <a:br>
              <a:rPr lang="de-DE" sz="2400" dirty="0"/>
            </a:br>
            <a:r>
              <a:rPr lang="de-DE" sz="2400" dirty="0"/>
              <a:t> Prüfungssituation (= Kriterium)</a:t>
            </a:r>
          </a:p>
        </p:txBody>
      </p:sp>
      <p:sp>
        <p:nvSpPr>
          <p:cNvPr id="8" name="Rechteck 7"/>
          <p:cNvSpPr/>
          <p:nvPr/>
        </p:nvSpPr>
        <p:spPr>
          <a:xfrm>
            <a:off x="423983" y="1850387"/>
            <a:ext cx="11476280" cy="749122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Textfeld 8"/>
          <p:cNvSpPr txBox="1"/>
          <p:nvPr/>
        </p:nvSpPr>
        <p:spPr>
          <a:xfrm>
            <a:off x="326600" y="6158651"/>
            <a:ext cx="70778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Quelle: Moosbrugger &amp; Kelava, 2012, S. 13-18</a:t>
            </a:r>
          </a:p>
        </p:txBody>
      </p:sp>
    </p:spTree>
    <p:extLst>
      <p:ext uri="{BB962C8B-B14F-4D97-AF65-F5344CB8AC3E}">
        <p14:creationId xmlns:p14="http://schemas.microsoft.com/office/powerpoint/2010/main" val="22213226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600" dirty="0"/>
              <a:t>3. Zentrale Gütekriterien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4294967295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pPr/>
              <a:t>25</a:t>
            </a:fld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23984" y="1289537"/>
            <a:ext cx="11160000" cy="54240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de-DE" b="1" dirty="0">
                <a:solidFill>
                  <a:schemeClr val="accent6"/>
                </a:solidFill>
              </a:rPr>
              <a:t>Inhaltsvalidität</a:t>
            </a:r>
          </a:p>
          <a:p>
            <a:pPr marL="342900" indent="-342900"/>
            <a:r>
              <a:rPr lang="de-DE" sz="2400" dirty="0">
                <a:sym typeface="Wingdings" pitchFamily="2" charset="2"/>
              </a:rPr>
              <a:t>Erfassen die Items und Antwortausprägungen sowie -möglichkeiten, aus denen sich ein Test bzw. Fragebogen zusammensetzt, tatsächlich das interessierende Merkmal?</a:t>
            </a:r>
          </a:p>
          <a:p>
            <a:pPr marL="342900" indent="-342900">
              <a:spcBef>
                <a:spcPts val="600"/>
              </a:spcBef>
              <a:spcAft>
                <a:spcPts val="1800"/>
              </a:spcAft>
            </a:pPr>
            <a:r>
              <a:rPr lang="de-DE" sz="2400" dirty="0"/>
              <a:t>Items müssen das interessierende Konstrukt (und nicht ein anderes) präzise messen; sie entsprechen einer repräsentativen Menge aus einem „Itemuniversium“, die das zu erfassen intendierte Merkmal abbilden</a:t>
            </a:r>
          </a:p>
          <a:p>
            <a:pPr marL="342900" indent="-34290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de-DE" sz="2400" dirty="0"/>
              <a:t>Prüfung des Bezugs zwischen Iteminhalten und zu erfassendem Merkmal durch theoretische Argumente</a:t>
            </a:r>
          </a:p>
          <a:p>
            <a:pPr marL="342900" indent="-34290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de-DE" sz="2400" dirty="0"/>
              <a:t>Prüfung der angemessenen Repräsentation der theoretisch möglichen Menge von Items (Repräsentationsschluss in Bezug auf Itemuniversum)</a:t>
            </a:r>
          </a:p>
          <a:p>
            <a:pPr marL="342900" indent="-34290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de-DE" sz="2400" dirty="0"/>
              <a:t>Prüfung einer verallgemeinernden Interpretation von Testergebnissen (z. B. über Expertenurteile)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326600" y="6158651"/>
            <a:ext cx="8009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Quelle: Bühner &amp; Ziegler, 2017, S. 62; Moosbrugger &amp; Kelava, 2012, S. 15</a:t>
            </a:r>
          </a:p>
        </p:txBody>
      </p:sp>
    </p:spTree>
    <p:extLst>
      <p:ext uri="{BB962C8B-B14F-4D97-AF65-F5344CB8AC3E}">
        <p14:creationId xmlns:p14="http://schemas.microsoft.com/office/powerpoint/2010/main" val="7905825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600" dirty="0"/>
              <a:t>3. Zentrale Gütekriterien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pPr/>
              <a:t>26</a:t>
            </a:fld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23984" y="1289537"/>
            <a:ext cx="11160000" cy="54240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de-DE" b="1" dirty="0">
                <a:solidFill>
                  <a:schemeClr val="accent6"/>
                </a:solidFill>
              </a:rPr>
              <a:t>Inhaltsvalidität</a:t>
            </a:r>
          </a:p>
          <a:p>
            <a:pPr marL="342900" indent="-342900"/>
            <a:r>
              <a:rPr lang="de-DE" sz="2400" dirty="0"/>
              <a:t>AkA-Abschlussprüfungen:</a:t>
            </a:r>
          </a:p>
          <a:p>
            <a:pPr lvl="1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de-DE" dirty="0"/>
              <a:t> Ansprache der in den Ordnungsmitteln und Prüfungskatalogen angegebenen </a:t>
            </a:r>
            <a:br>
              <a:rPr lang="de-DE" dirty="0"/>
            </a:br>
            <a:r>
              <a:rPr lang="de-DE" dirty="0"/>
              <a:t> Lernziele und Lernzielebenen</a:t>
            </a:r>
          </a:p>
          <a:p>
            <a:pPr lvl="1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de-DE" dirty="0"/>
              <a:t> Verortung im beruflichen Handlungsfeld, Abbildung berufstypischer Themen und </a:t>
            </a:r>
            <a:br>
              <a:rPr lang="de-DE" dirty="0"/>
            </a:br>
            <a:r>
              <a:rPr lang="de-DE" dirty="0"/>
              <a:t> Aufgaben- bzw. Problemstellungen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326600" y="6158651"/>
            <a:ext cx="8009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Quelle: Badura, 2015, S. 18</a:t>
            </a:r>
          </a:p>
        </p:txBody>
      </p:sp>
    </p:spTree>
    <p:extLst>
      <p:ext uri="{BB962C8B-B14F-4D97-AF65-F5344CB8AC3E}">
        <p14:creationId xmlns:p14="http://schemas.microsoft.com/office/powerpoint/2010/main" val="11026965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600" dirty="0"/>
              <a:t>3. Zentrale Gütekriterien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4294967295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pPr/>
              <a:t>27</a:t>
            </a:fld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23984" y="1289537"/>
            <a:ext cx="11246648" cy="54240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de-DE" b="1" dirty="0">
                <a:solidFill>
                  <a:schemeClr val="accent6"/>
                </a:solidFill>
              </a:rPr>
              <a:t>Inhaltsvalidität – Aufgabe 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de-DE" sz="2400" dirty="0"/>
              <a:t>Bewerten Sie die Inhaltsvalidität der besprochenen Prüfungsaufgaben. Folgende Fragestellungen können hierbei leitend sein: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de-DE" sz="2400" dirty="0"/>
              <a:t>Bilden die Items das interessierende Merkmal treffend ab oder messen sie ein anderes Merkmal? Woran machen Sie dies fest? 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de-DE" sz="2400" dirty="0"/>
              <a:t>Wie könnte die Inhaltsvalidität ggf. weiter gesteigert werden?</a:t>
            </a:r>
          </a:p>
          <a:p>
            <a:pPr>
              <a:spcAft>
                <a:spcPts val="1200"/>
              </a:spcAft>
              <a:buNone/>
            </a:pPr>
            <a:endParaRPr lang="de-DE" sz="2000" dirty="0"/>
          </a:p>
          <a:p>
            <a:pPr>
              <a:spcAft>
                <a:spcPts val="1200"/>
              </a:spcAft>
              <a:buNone/>
            </a:pPr>
            <a:endParaRPr lang="de-DE" sz="2000" dirty="0"/>
          </a:p>
          <a:p>
            <a:pPr>
              <a:spcAft>
                <a:spcPts val="1200"/>
              </a:spcAft>
              <a:buNone/>
            </a:pPr>
            <a:r>
              <a:rPr lang="de-DE" sz="2400" dirty="0"/>
              <a:t>	      Bearbeitungszeit: 20 Minuten</a:t>
            </a: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437" y="5020146"/>
            <a:ext cx="557323" cy="557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29651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F30E66-B072-4E21-8F66-656491464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600" dirty="0"/>
              <a:t>Literatur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13A1D53-C56D-4CAE-9899-E9A8E0B3E3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984" y="1289538"/>
            <a:ext cx="11160000" cy="5343274"/>
          </a:xfrm>
        </p:spPr>
        <p:txBody>
          <a:bodyPr>
            <a:noAutofit/>
          </a:bodyPr>
          <a:lstStyle/>
          <a:p>
            <a:r>
              <a:rPr lang="de-DE" sz="1800" dirty="0"/>
              <a:t>Agentur für Arbeit (2021a). Industriekaufmann/-frau. Kurzbeschreibung. Zugriff am 16.01.2021 von </a:t>
            </a:r>
            <a:r>
              <a:rPr lang="de-DE" sz="1800" dirty="0">
                <a:hlinkClick r:id="rId2"/>
              </a:rPr>
              <a:t>https://berufenet.arbeitsagentur.de/berufenet/faces/index;BERUFENETJSESSIONID=VrkKI1JaYF0FnmF_6O-2aVzOoNq2-Ar7D8TS95lz37kpnS8rhU7W!-1135847033?path=null/kurzbeschreibung&amp;dkz=7965</a:t>
            </a:r>
            <a:r>
              <a:rPr lang="de-DE" sz="1800" dirty="0"/>
              <a:t> </a:t>
            </a:r>
          </a:p>
          <a:p>
            <a:r>
              <a:rPr lang="de-DE" sz="1800" dirty="0"/>
              <a:t>Agentur für Arbeit (2021b). Kaufmann/-frau – Büromanagement. Kurzbeschreibung. Zugriff am 16.02.2021 von </a:t>
            </a:r>
            <a:r>
              <a:rPr lang="de-DE" sz="1800" dirty="0">
                <a:hlinkClick r:id="rId3"/>
              </a:rPr>
              <a:t>https://berufenet.arbeitsagentur.de/berufenet/faces/index?path=null/kurzbeschreibung&amp;dkz=123266</a:t>
            </a:r>
            <a:r>
              <a:rPr lang="de-DE" sz="1800" dirty="0"/>
              <a:t> </a:t>
            </a:r>
          </a:p>
          <a:p>
            <a:r>
              <a:rPr lang="de-DE" sz="1800" dirty="0"/>
              <a:t>Badura, J. (2015). Handlungsorientierte Aufgaben für schriftliche Prüfungen in der kaufmännischen Berufsausbildung – Erstellung und Korrektur – Leitfaden für Aufgabenersteller/-innen und Korrektoren/-innen. Herausgegeben von der AkA – Aufgabenstelle für kaufmännische Abschluss- und Zwischenprüfungen.</a:t>
            </a:r>
          </a:p>
          <a:p>
            <a:r>
              <a:rPr lang="de-DE" sz="1800" dirty="0"/>
              <a:t>Bundesinstitut für Berufsbildung [BIBB] (2019). Auszubildende – Datenblätter (DAZAUBI). Zugriff am 04.01.2021 von </a:t>
            </a:r>
            <a:r>
              <a:rPr lang="de-DE" sz="1800" dirty="0">
                <a:hlinkClick r:id="rId4"/>
              </a:rPr>
              <a:t>https://www.bibb.de/de/1871.php</a:t>
            </a:r>
            <a:endParaRPr lang="de-DE" sz="1800" dirty="0"/>
          </a:p>
          <a:p>
            <a:r>
              <a:rPr lang="de-DE" sz="1800" dirty="0"/>
              <a:t>Bundesinstitut für Berufsbildung [BIBB] (2013): Verordnung über die Berufsausbildung zum Kaufmann für Büro-management und zur Kauffrau für Büromanagement. Vom 11. Dezember 2013. Bundesgesetzblatt Jahrgang 2013 Teil I Nr. 72, ausgegeben zu Bonn am 17. Dezember 2013. Zugriff am 05.01.2021 von </a:t>
            </a:r>
            <a:r>
              <a:rPr lang="de-DE" sz="1800" dirty="0">
                <a:hlinkClick r:id="rId5"/>
              </a:rPr>
              <a:t>https://www.bibb.de/dienst/berufesuche/de/index_berufesuche.php/profile/apprenticeship/239212</a:t>
            </a:r>
            <a:r>
              <a:rPr lang="de-DE" sz="1800" dirty="0"/>
              <a:t> </a:t>
            </a:r>
          </a:p>
          <a:p>
            <a:r>
              <a:rPr lang="de-DE" sz="1800" dirty="0"/>
              <a:t>Bundesinstitut für Berufsbildung [BIBB] (2002): Verordnung über die Berufsausbildung zum Industriekaufmann/zur Industriekauffrau. Vom 23. Juli 2002. Bundesgesetzblatt Jahrgang 2002 Teil I Nr. 51, ausgegeben zu Bonn am 26. Juli 2002. Zugriff am 05.01.2021 von </a:t>
            </a:r>
            <a:r>
              <a:rPr lang="de-DE" sz="1800" dirty="0">
                <a:hlinkClick r:id="rId6"/>
              </a:rPr>
              <a:t>https://www.bibb.de/tools/berufesuche/index.php/regulation/industriekaufmann_2002.pdf</a:t>
            </a:r>
            <a:r>
              <a:rPr lang="de-DE" sz="1800" dirty="0"/>
              <a:t> 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A59629F-CF41-4E5E-835D-6E3168E3C812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3D6438E-21B7-4A77-AC01-A9F2656B0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D49FA04-6C8C-442D-B5E3-7592082AC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pPr/>
              <a:t>28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15524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F30E66-B072-4E21-8F66-656491464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600" dirty="0"/>
              <a:t>Literatur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13A1D53-C56D-4CAE-9899-E9A8E0B3E3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984" y="1289537"/>
            <a:ext cx="11223730" cy="5078605"/>
          </a:xfrm>
        </p:spPr>
        <p:txBody>
          <a:bodyPr>
            <a:noAutofit/>
          </a:bodyPr>
          <a:lstStyle/>
          <a:p>
            <a:r>
              <a:rPr lang="de-DE" sz="1800" dirty="0"/>
              <a:t>Hewlett, C. &amp; Kahl-Andresen, A. (2014). Prüfungsökonomie statt Prüfungsqualität? Berufsbildung in Wissenschaft und Praxis 43(3), 6-9.</a:t>
            </a:r>
          </a:p>
          <a:p>
            <a:r>
              <a:rPr lang="de-DE" sz="1800" dirty="0"/>
              <a:t>Kultusministerkonferenz [KMK] (2013). Rahmenlehrplan für den Ausbildungsberuf Kaufmann für Büromanagement und Kauffrau für Büromanagement (Beschluss der Kultusministerkonferenz vom 27.09.2013). Zugriff am 04.01.2021 von </a:t>
            </a:r>
            <a:r>
              <a:rPr lang="de-DE" sz="1800" dirty="0">
                <a:hlinkClick r:id="rId2"/>
              </a:rPr>
              <a:t>https://www.kmk.org/fileadmin/pdf/Bildung/BeruflicheBildung/rlp/KaufmannBueromanagement13-09-27-E_01.pdf</a:t>
            </a:r>
            <a:r>
              <a:rPr lang="de-DE" sz="1800" dirty="0"/>
              <a:t> </a:t>
            </a:r>
          </a:p>
          <a:p>
            <a:r>
              <a:rPr lang="de-DE" sz="1800" dirty="0"/>
              <a:t>Kultusministerkonferenz [KMK] (2002). Rahmenlehrplan für den Ausbildungsberuf Industriekaufmann/Industriekauffrau (Beschluss der Kultusministerkonferenz vom 14.06.2002). Zugriff am 04.01.2021 von </a:t>
            </a:r>
            <a:r>
              <a:rPr lang="de-DE" sz="1800" dirty="0">
                <a:hlinkClick r:id="rId3"/>
              </a:rPr>
              <a:t>https://www.kmk.org/fileadmin/pdf/Bildung/BeruflicheBildung/rlp/industriekfm.pdf</a:t>
            </a:r>
            <a:r>
              <a:rPr lang="de-DE" sz="1800" dirty="0"/>
              <a:t> </a:t>
            </a:r>
          </a:p>
          <a:p>
            <a:r>
              <a:rPr lang="de-DE" sz="1800" dirty="0"/>
              <a:t>Moosbrugger, H. &amp; Kelava, A. (2012): Qualitätsanforderungen an einen psychologischen Test (Testgütekriterien). H. Moosbrugger &amp; A. Kelava (Hg.), Testtheorie und Fragebogenkonstruktion, Bd. 16. Berlin, Heidelberg: Springer Berlin Heidelberg (Springer-Lehrbuch), S. 7-26.</a:t>
            </a:r>
          </a:p>
          <a:p>
            <a:r>
              <a:rPr lang="de-DE" sz="1800" dirty="0"/>
              <a:t>Niegemann, H. (2020). Gastvortrag an der Georg-August-Universität im Sommersemester 2020 zum Thema „Digitale Medien 2 – (Computerbasiertes) Testen“. Unveröffentlichtes Vorlesungsskript.</a:t>
            </a:r>
          </a:p>
          <a:p>
            <a:r>
              <a:rPr lang="de-DE" sz="1800" dirty="0" err="1"/>
              <a:t>Studyflix</a:t>
            </a:r>
            <a:r>
              <a:rPr lang="de-DE" sz="1800" dirty="0"/>
              <a:t> (2021). </a:t>
            </a:r>
            <a:r>
              <a:rPr lang="de-DE" sz="1800" dirty="0" err="1"/>
              <a:t>Studyflix</a:t>
            </a:r>
            <a:r>
              <a:rPr lang="de-DE" sz="1800" dirty="0"/>
              <a:t> E-Learning: Sehen. Verstehen. Bestehen. Statistik. Induktive Statistik. Gütekriterien. Zugriff am 10.03.2021 von </a:t>
            </a:r>
            <a:r>
              <a:rPr lang="de-DE" sz="1800" dirty="0">
                <a:hlinkClick r:id="rId4"/>
              </a:rPr>
              <a:t>https://studyflix.de/statistik/gutekriterien-1516</a:t>
            </a:r>
            <a:r>
              <a:rPr lang="de-DE" sz="1800" dirty="0"/>
              <a:t> 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A59629F-CF41-4E5E-835D-6E3168E3C812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3D6438E-21B7-4A77-AC01-A9F2656B0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D49FA04-6C8C-442D-B5E3-7592082AC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pPr/>
              <a:t>29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0395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600" b="0" dirty="0">
                <a:latin typeface="+mn-lt"/>
              </a:rPr>
              <a:t>Gliederung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t>3</a:t>
            </a:fld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578340" y="2501049"/>
            <a:ext cx="540000" cy="54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8" name="Rechteck 7"/>
          <p:cNvSpPr/>
          <p:nvPr/>
        </p:nvSpPr>
        <p:spPr>
          <a:xfrm>
            <a:off x="1172480" y="2501049"/>
            <a:ext cx="7133320" cy="540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bg1"/>
                </a:solidFill>
              </a:rPr>
              <a:t>Relevanz diagnostischer Gütekriterien</a:t>
            </a:r>
          </a:p>
        </p:txBody>
      </p:sp>
      <p:sp>
        <p:nvSpPr>
          <p:cNvPr id="9" name="Rechteck 8"/>
          <p:cNvSpPr/>
          <p:nvPr/>
        </p:nvSpPr>
        <p:spPr>
          <a:xfrm>
            <a:off x="578340" y="3092720"/>
            <a:ext cx="540000" cy="54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0" name="Rechteck 9"/>
          <p:cNvSpPr/>
          <p:nvPr/>
        </p:nvSpPr>
        <p:spPr>
          <a:xfrm>
            <a:off x="1172480" y="3092720"/>
            <a:ext cx="7133320" cy="540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bg1"/>
                </a:solidFill>
              </a:rPr>
              <a:t>Zentrale Gütekriterien</a:t>
            </a:r>
          </a:p>
        </p:txBody>
      </p:sp>
      <p:sp>
        <p:nvSpPr>
          <p:cNvPr id="18" name="Rechteck 17"/>
          <p:cNvSpPr/>
          <p:nvPr/>
        </p:nvSpPr>
        <p:spPr>
          <a:xfrm>
            <a:off x="578340" y="1909378"/>
            <a:ext cx="540000" cy="54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9" name="Rechteck 18"/>
          <p:cNvSpPr/>
          <p:nvPr/>
        </p:nvSpPr>
        <p:spPr>
          <a:xfrm>
            <a:off x="1172480" y="1909378"/>
            <a:ext cx="7133319" cy="540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bg1"/>
                </a:solidFill>
              </a:rPr>
              <a:t>Transfer: Kaufleute für Büromanagement</a:t>
            </a:r>
          </a:p>
        </p:txBody>
      </p:sp>
    </p:spTree>
    <p:extLst>
      <p:ext uri="{BB962C8B-B14F-4D97-AF65-F5344CB8AC3E}">
        <p14:creationId xmlns:p14="http://schemas.microsoft.com/office/powerpoint/2010/main" val="399817009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F30E66-B072-4E21-8F66-656491464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600" dirty="0"/>
              <a:t>Literatur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13A1D53-C56D-4CAE-9899-E9A8E0B3E3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984" y="1289538"/>
            <a:ext cx="11160000" cy="4196862"/>
          </a:xfrm>
        </p:spPr>
        <p:txBody>
          <a:bodyPr>
            <a:noAutofit/>
          </a:bodyPr>
          <a:lstStyle/>
          <a:p>
            <a:r>
              <a:rPr lang="de-DE" sz="1800" dirty="0"/>
              <a:t>Vogel, W. (2019). Aus der Arbeit der AkA – Aufgabenerstellung für kaufmännische schriftliche IHK-Prüfungen. Die qualitätsgesicherte Aufgabenerstellung für bundeseinheitliche schriftliche IHK-Prüfungen. Tag der Ausbilder der IHK Magdeburg am 12.06.2019 in Magdeburg. Zugriff am 16.01.2021 von </a:t>
            </a:r>
            <a:r>
              <a:rPr lang="de-DE" sz="1800" dirty="0">
                <a:hlinkClick r:id="rId3"/>
              </a:rPr>
              <a:t>https://www.magdeburg.ihk.de/blueprint/servlet/resource/blob/4452338/81b557f329f5a52293bed3f1e7243103/aus-der-arbeit-der-aka-data.pdf</a:t>
            </a:r>
            <a:r>
              <a:rPr lang="de-DE" sz="1800" dirty="0"/>
              <a:t> 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A59629F-CF41-4E5E-835D-6E3168E3C812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3D6438E-21B7-4A77-AC01-A9F2656B0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D49FA04-6C8C-442D-B5E3-7592082AC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pPr/>
              <a:t>30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7928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600" dirty="0"/>
              <a:t>1. Transfer: Kaufleute für Büromanagement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pPr/>
              <a:t>4</a:t>
            </a:fld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23983" y="1289538"/>
            <a:ext cx="11276403" cy="473212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de-DE" b="1" dirty="0">
                <a:solidFill>
                  <a:schemeClr val="accent6"/>
                </a:solidFill>
              </a:rPr>
              <a:t>Aufgabe (1/2)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de-DE" sz="2400" dirty="0"/>
              <a:t>Modifikation der entwickelten Prüfungsaufgaben für den Beruf Kaufmann/Kauffrau für Büromanagement: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de-DE" sz="2400" dirty="0"/>
              <a:t>Analysieren Sie die Prüfungsvorgaben für Kaufleute für Büromanagement hinsichtlich der bearbeiteten Themen-/Prüfungsbereiche und vergleichen Sie diese mit den Vor-gaben für Industriekaufleute. Wo bestehen Gemeinsamkeiten/Unterschiede? 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2400" dirty="0"/>
              <a:t>Hinsichtlich welcher weiteren Merkmale unterscheiden sich die Berufe? Wie sind die Merkmale in dem jeweiligen Beruf ausgeprägt?</a:t>
            </a:r>
          </a:p>
          <a:p>
            <a:pPr marL="0" indent="0">
              <a:buNone/>
            </a:pPr>
            <a:endParaRPr lang="de-DE" sz="6000" dirty="0"/>
          </a:p>
          <a:p>
            <a:pPr>
              <a:spcBef>
                <a:spcPts val="0"/>
              </a:spcBef>
              <a:buNone/>
            </a:pPr>
            <a:r>
              <a:rPr lang="de-DE" sz="2400" b="1" dirty="0">
                <a:solidFill>
                  <a:schemeClr val="accent6"/>
                </a:solidFill>
              </a:rPr>
              <a:t>	      </a:t>
            </a:r>
            <a:r>
              <a:rPr lang="de-DE" sz="2400" dirty="0"/>
              <a:t>Bearbeitungszeit: 20 Minuten</a:t>
            </a:r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437" y="5319946"/>
            <a:ext cx="557323" cy="557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005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600" dirty="0"/>
              <a:t>1. Transfer: Kaufleute für Büromanagement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4294967295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pPr/>
              <a:t>5</a:t>
            </a:fld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23984" y="1289537"/>
            <a:ext cx="11246648" cy="54240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de-DE" b="1" dirty="0">
                <a:solidFill>
                  <a:schemeClr val="accent6"/>
                </a:solidFill>
              </a:rPr>
              <a:t>Curriculare Anforderungen: Ausbildungsordnung</a:t>
            </a:r>
          </a:p>
        </p:txBody>
      </p:sp>
      <p:graphicFrame>
        <p:nvGraphicFramePr>
          <p:cNvPr id="10" name="Tabel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065184"/>
              </p:ext>
            </p:extLst>
          </p:nvPr>
        </p:nvGraphicFramePr>
        <p:xfrm>
          <a:off x="420312" y="1894079"/>
          <a:ext cx="11347704" cy="4090158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5673852">
                  <a:extLst>
                    <a:ext uri="{9D8B030D-6E8A-4147-A177-3AD203B41FA5}">
                      <a16:colId xmlns:a16="http://schemas.microsoft.com/office/drawing/2014/main" val="762002077"/>
                    </a:ext>
                  </a:extLst>
                </a:gridCol>
                <a:gridCol w="5673852">
                  <a:extLst>
                    <a:ext uri="{9D8B030D-6E8A-4147-A177-3AD203B41FA5}">
                      <a16:colId xmlns:a16="http://schemas.microsoft.com/office/drawing/2014/main" val="3451362940"/>
                    </a:ext>
                  </a:extLst>
                </a:gridCol>
              </a:tblGrid>
              <a:tr h="432558">
                <a:tc>
                  <a:txBody>
                    <a:bodyPr/>
                    <a:lstStyle/>
                    <a:p>
                      <a:r>
                        <a:rPr lang="de-DE" sz="2200" dirty="0"/>
                        <a:t>Industriekaufleute</a:t>
                      </a:r>
                      <a:endParaRPr lang="de-DE" sz="2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sz="2200" dirty="0"/>
                        <a:t>Kaufleute für Büromanagement</a:t>
                      </a:r>
                      <a:endParaRPr lang="de-DE" sz="2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75694539"/>
                  </a:ext>
                </a:extLst>
              </a:tr>
              <a:tr h="2412511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„[…] In einem Einsatzgebiet ist die berufliche Handlungs-kompetenz durch Fertigkeiten und Kenntnisse zu erweitern, die im jeweiligen Geschäftsprozess </a:t>
                      </a:r>
                      <a:r>
                        <a:rPr lang="de-DE" sz="1600" b="1" dirty="0">
                          <a:solidFill>
                            <a:schemeClr val="tx1"/>
                          </a:solidFill>
                        </a:rPr>
                        <a:t>zur ganzheitlichen Durchführung komplexer Aufgaben befähigen</a:t>
                      </a:r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.“ (§ 3 Abs. 1)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600" u="sng" dirty="0">
                          <a:solidFill>
                            <a:schemeClr val="tx1"/>
                          </a:solidFill>
                        </a:rPr>
                        <a:t>Prüfungsbereich  Geschäftsprozesse:</a:t>
                      </a:r>
                      <a:r>
                        <a:rPr lang="de-DE" sz="1600" u="sng" baseline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de-DE" sz="1600" baseline="0" dirty="0">
                          <a:solidFill>
                            <a:schemeClr val="tx1"/>
                          </a:solidFill>
                        </a:rPr>
                        <a:t>Der Prüfling soll</a:t>
                      </a:r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 „[…] </a:t>
                      </a:r>
                      <a:r>
                        <a:rPr lang="de-DE" sz="1600" b="1" dirty="0">
                          <a:solidFill>
                            <a:schemeClr val="tx1"/>
                          </a:solidFill>
                        </a:rPr>
                        <a:t>auf Prozesse und komplexe Sachverhalte gerichtete Situationsaufgaben oder Fallbeispiele bearbeiten </a:t>
                      </a:r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und dabei zeigen, dass er Geschäftsprozesse  analysieren  sowie  </a:t>
                      </a:r>
                      <a:r>
                        <a:rPr lang="de-DE" sz="1600" b="1" dirty="0">
                          <a:solidFill>
                            <a:schemeClr val="tx1"/>
                          </a:solidFill>
                        </a:rPr>
                        <a:t>Problemlösungen ergebnis-  und  kundenorientiert  entwickeln  kann</a:t>
                      </a:r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“ (§ 9 Abs. 3 Nr. 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de-DE" sz="1600" u="sng" dirty="0">
                          <a:solidFill>
                            <a:schemeClr val="tx1"/>
                          </a:solidFill>
                        </a:rPr>
                        <a:t>Prüfungsbereich</a:t>
                      </a:r>
                      <a:r>
                        <a:rPr lang="de-DE" sz="1600" u="sng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DE" sz="1600" u="sng" dirty="0">
                          <a:solidFill>
                            <a:schemeClr val="tx1"/>
                          </a:solidFill>
                        </a:rPr>
                        <a:t>Kundenbeziehungsprozesse: </a:t>
                      </a:r>
                    </a:p>
                    <a:p>
                      <a:pPr algn="just"/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Der Prüfling soll in der Lage sein, „</a:t>
                      </a:r>
                      <a:r>
                        <a:rPr lang="de-DE" sz="1600" b="1" dirty="0">
                          <a:solidFill>
                            <a:schemeClr val="tx1"/>
                          </a:solidFill>
                        </a:rPr>
                        <a:t>komplexe Arbeitsaufträge </a:t>
                      </a:r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handlungsorientiert zu bearbeiten; dabei soll er zeigen, dass er Aufträge kundenorientiert abwickeln, personalbezogene Aufgaben wahrnehmen und Instrumente der kaufmännischen Steuerung fallbezogen einsetzen kann; der Prüfling soll berufstypische Aufgaben schriftlich bearbeiten“ (§ 4 Abs. 4 Nr. 1-2)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220233"/>
                  </a:ext>
                </a:extLst>
              </a:tr>
              <a:tr h="587043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de-DE" sz="1600" dirty="0"/>
                        <a:t>„</a:t>
                      </a:r>
                      <a:r>
                        <a:rPr lang="de-DE" sz="1600" b="1" dirty="0"/>
                        <a:t>Probleme  analysieren,  Lösungsalternativen  </a:t>
                      </a:r>
                      <a:r>
                        <a:rPr lang="de-DE" sz="1600" b="0" dirty="0"/>
                        <a:t>entwickeln  und</a:t>
                      </a:r>
                      <a:r>
                        <a:rPr lang="de-DE" sz="1600" b="0" baseline="0" dirty="0"/>
                        <a:t> </a:t>
                      </a:r>
                      <a:r>
                        <a:rPr lang="de-DE" sz="1600" b="0" dirty="0"/>
                        <a:t>bewerten“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„[…] </a:t>
                      </a:r>
                      <a:r>
                        <a:rPr lang="de-DE" sz="1600" b="1" dirty="0">
                          <a:solidFill>
                            <a:schemeClr val="tx1"/>
                          </a:solidFill>
                        </a:rPr>
                        <a:t>Probleme</a:t>
                      </a:r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 einsatzgebietsspezifisch </a:t>
                      </a:r>
                      <a:r>
                        <a:rPr lang="de-DE" sz="1600" b="1" dirty="0">
                          <a:solidFill>
                            <a:schemeClr val="tx1"/>
                          </a:solidFill>
                        </a:rPr>
                        <a:t>lösen</a:t>
                      </a:r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„</a:t>
                      </a:r>
                      <a:r>
                        <a:rPr lang="de-DE" sz="1600" b="1" dirty="0">
                          <a:solidFill>
                            <a:schemeClr val="tx1"/>
                          </a:solidFill>
                        </a:rPr>
                        <a:t>Probleme</a:t>
                      </a:r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 in Auftragsprozessen </a:t>
                      </a:r>
                      <a:r>
                        <a:rPr lang="de-DE" sz="1600" b="1" dirty="0">
                          <a:solidFill>
                            <a:schemeClr val="tx1"/>
                          </a:solidFill>
                        </a:rPr>
                        <a:t>identifizieren und analysieren</a:t>
                      </a:r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“</a:t>
                      </a:r>
                    </a:p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„</a:t>
                      </a:r>
                      <a:r>
                        <a:rPr lang="de-DE" sz="1600" b="1" dirty="0">
                          <a:solidFill>
                            <a:schemeClr val="tx1"/>
                          </a:solidFill>
                        </a:rPr>
                        <a:t>Problemlösungen vorschlagen</a:t>
                      </a:r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“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6968199"/>
                  </a:ext>
                </a:extLst>
              </a:tr>
            </a:tbl>
          </a:graphicData>
        </a:graphic>
      </p:graphicFrame>
      <p:sp>
        <p:nvSpPr>
          <p:cNvPr id="11" name="Textfeld 10"/>
          <p:cNvSpPr txBox="1"/>
          <p:nvPr/>
        </p:nvSpPr>
        <p:spPr>
          <a:xfrm>
            <a:off x="374368" y="6092866"/>
            <a:ext cx="2627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Quellen: BIBB, 2002; 2013</a:t>
            </a:r>
          </a:p>
        </p:txBody>
      </p:sp>
    </p:spTree>
    <p:extLst>
      <p:ext uri="{BB962C8B-B14F-4D97-AF65-F5344CB8AC3E}">
        <p14:creationId xmlns:p14="http://schemas.microsoft.com/office/powerpoint/2010/main" val="171371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600" dirty="0"/>
              <a:t>1. Transfer: Kaufleute für Büromanagement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pPr/>
              <a:t>6</a:t>
            </a:fld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23984" y="1289537"/>
            <a:ext cx="11246648" cy="54240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de-DE" b="1" dirty="0">
                <a:solidFill>
                  <a:schemeClr val="accent6"/>
                </a:solidFill>
              </a:rPr>
              <a:t>Curriculare Anforderungen: Rahmenlehrplan</a:t>
            </a:r>
          </a:p>
        </p:txBody>
      </p:sp>
      <p:graphicFrame>
        <p:nvGraphicFramePr>
          <p:cNvPr id="10" name="Tabel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8516953"/>
              </p:ext>
            </p:extLst>
          </p:nvPr>
        </p:nvGraphicFramePr>
        <p:xfrm>
          <a:off x="420312" y="1894079"/>
          <a:ext cx="11347704" cy="4231084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5673852">
                  <a:extLst>
                    <a:ext uri="{9D8B030D-6E8A-4147-A177-3AD203B41FA5}">
                      <a16:colId xmlns:a16="http://schemas.microsoft.com/office/drawing/2014/main" val="762002077"/>
                    </a:ext>
                  </a:extLst>
                </a:gridCol>
                <a:gridCol w="5673852">
                  <a:extLst>
                    <a:ext uri="{9D8B030D-6E8A-4147-A177-3AD203B41FA5}">
                      <a16:colId xmlns:a16="http://schemas.microsoft.com/office/drawing/2014/main" val="3451362940"/>
                    </a:ext>
                  </a:extLst>
                </a:gridCol>
              </a:tblGrid>
              <a:tr h="432558">
                <a:tc>
                  <a:txBody>
                    <a:bodyPr/>
                    <a:lstStyle/>
                    <a:p>
                      <a:r>
                        <a:rPr lang="de-DE" sz="2200" dirty="0"/>
                        <a:t>Industriekaufleute</a:t>
                      </a:r>
                      <a:endParaRPr lang="de-DE" sz="2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sz="2200" dirty="0"/>
                        <a:t>Kaufleute für Büromanagement</a:t>
                      </a:r>
                      <a:endParaRPr lang="de-DE" sz="2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75694539"/>
                  </a:ext>
                </a:extLst>
              </a:tr>
              <a:tr h="572680">
                <a:tc gridSpan="2">
                  <a:txBody>
                    <a:bodyPr/>
                    <a:lstStyle/>
                    <a:p>
                      <a:pPr algn="just"/>
                      <a:r>
                        <a:rPr lang="de-DE" sz="1600" dirty="0"/>
                        <a:t>Fachkompetenz bezeichnet die Bereitschaft und Fähigkeit, auf der Grundlage fachlichen Wissens und Könnens </a:t>
                      </a:r>
                      <a:r>
                        <a:rPr lang="de-DE" sz="1600" b="1" dirty="0"/>
                        <a:t>Aufgaben und Probleme zielorientiert, sachgerecht, methodengeleitet und selbständig zu lösen und das Ergebnis zu beurteilen</a:t>
                      </a:r>
                      <a:r>
                        <a:rPr lang="de-DE" sz="1600" dirty="0"/>
                        <a:t>.</a:t>
                      </a:r>
                      <a:endParaRPr lang="de-DE" sz="16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953331"/>
                  </a:ext>
                </a:extLst>
              </a:tr>
              <a:tr h="2632363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de-DE" sz="1600" dirty="0"/>
                        <a:t>„Betriebliche und schulische Ausbildung ermöglichen den </a:t>
                      </a:r>
                      <a:r>
                        <a:rPr lang="de-DE" sz="1600" b="1" dirty="0"/>
                        <a:t>Zugang zu grundlegenden betriebswirtschaftlichen Problemstellungen </a:t>
                      </a:r>
                      <a:r>
                        <a:rPr lang="de-DE" sz="1600" dirty="0"/>
                        <a:t>und Begriffen aus einer geschäftsprozessorientierten Sicht. Die Förderung von Orientierungswissen, </a:t>
                      </a:r>
                      <a:r>
                        <a:rPr lang="de-DE" sz="1600" b="1" dirty="0"/>
                        <a:t>das Lösen komplexer und exemplarischer Aufgabenstellungen</a:t>
                      </a:r>
                      <a:r>
                        <a:rPr lang="de-DE" sz="1600" dirty="0"/>
                        <a:t>, systemorientiertes und ver-</a:t>
                      </a:r>
                      <a:r>
                        <a:rPr lang="de-DE" sz="1600" dirty="0" err="1"/>
                        <a:t>netztes</a:t>
                      </a:r>
                      <a:r>
                        <a:rPr lang="de-DE" sz="1600" dirty="0"/>
                        <a:t> Denken und Handeln sind Bestandteil der Ausbildung. […]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/>
                        <a:t>Eine </a:t>
                      </a:r>
                      <a:r>
                        <a:rPr lang="de-DE" sz="1600" b="1" dirty="0"/>
                        <a:t>ganzheitliche Sichtweise auf komplexe Problemstellungen und die Erarbeitung zukunftsverträglicher Lösungen </a:t>
                      </a:r>
                      <a:r>
                        <a:rPr lang="de-DE" sz="1600" dirty="0"/>
                        <a:t>ist daher neben der Orientierung an Geschäftsprozessen als durchgängiges Unterrichtsprinzip zu berücksichtigen.“</a:t>
                      </a:r>
                      <a:endParaRPr lang="de-DE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de-DE" sz="1600" dirty="0"/>
                        <a:t>„Selbstständigkeit, vernetztes Denken, </a:t>
                      </a:r>
                      <a:r>
                        <a:rPr lang="de-DE" sz="1600" b="1" dirty="0"/>
                        <a:t>Problemlösen</a:t>
                      </a:r>
                      <a:r>
                        <a:rPr lang="de-DE" sz="1600" dirty="0"/>
                        <a:t> und die Entwicklung von Einstellungen und Motivationen sowie Team-fähigkeit sind Unterrichtsprinzipien.“</a:t>
                      </a:r>
                    </a:p>
                    <a:p>
                      <a:pPr algn="just"/>
                      <a:endParaRPr lang="de-DE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220233"/>
                  </a:ext>
                </a:extLst>
              </a:tr>
              <a:tr h="587043">
                <a:tc>
                  <a:txBody>
                    <a:bodyPr/>
                    <a:lstStyle/>
                    <a:p>
                      <a:r>
                        <a:rPr lang="de-DE" sz="1600" dirty="0"/>
                        <a:t>„[…] und wenden </a:t>
                      </a:r>
                      <a:r>
                        <a:rPr lang="de-DE" sz="1600" b="1" dirty="0"/>
                        <a:t>problemlösende Methoden </a:t>
                      </a:r>
                      <a:r>
                        <a:rPr lang="de-DE" sz="1600" dirty="0"/>
                        <a:t>an.“</a:t>
                      </a:r>
                    </a:p>
                    <a:p>
                      <a:r>
                        <a:rPr lang="de-DE" sz="1600" dirty="0"/>
                        <a:t>„[…] </a:t>
                      </a:r>
                      <a:r>
                        <a:rPr lang="de-DE" sz="1600" b="1" dirty="0"/>
                        <a:t>lösen problemorientierte Aufgabenstellungen</a:t>
                      </a:r>
                      <a:r>
                        <a:rPr lang="de-DE" sz="1600" b="1" baseline="0" dirty="0"/>
                        <a:t> </a:t>
                      </a:r>
                      <a:r>
                        <a:rPr lang="de-DE" sz="1600" baseline="0" dirty="0"/>
                        <a:t>[…].</a:t>
                      </a:r>
                      <a:r>
                        <a:rPr lang="de-DE" sz="1600" dirty="0"/>
                        <a:t>“</a:t>
                      </a:r>
                      <a:endParaRPr lang="de-DE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de-DE" sz="1600" dirty="0"/>
                        <a:t>„[…] </a:t>
                      </a:r>
                      <a:r>
                        <a:rPr lang="de-DE" sz="1600" b="1" dirty="0"/>
                        <a:t>finden für </a:t>
                      </a:r>
                      <a:r>
                        <a:rPr lang="de-DE" sz="1600" dirty="0"/>
                        <a:t>einfache und </a:t>
                      </a:r>
                      <a:r>
                        <a:rPr lang="de-DE" sz="1600" b="1" dirty="0"/>
                        <a:t>komplexe Anforderungen selbst-ständig Lösungen</a:t>
                      </a:r>
                      <a:r>
                        <a:rPr lang="de-DE" sz="1600" dirty="0"/>
                        <a:t>.“</a:t>
                      </a:r>
                      <a:endParaRPr lang="de-DE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6968199"/>
                  </a:ext>
                </a:extLst>
              </a:tr>
            </a:tbl>
          </a:graphicData>
        </a:graphic>
      </p:graphicFrame>
      <p:sp>
        <p:nvSpPr>
          <p:cNvPr id="9" name="Textfeld 8"/>
          <p:cNvSpPr txBox="1"/>
          <p:nvPr/>
        </p:nvSpPr>
        <p:spPr>
          <a:xfrm>
            <a:off x="374368" y="6092866"/>
            <a:ext cx="26356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Quellen: KMK, 2002; 2013</a:t>
            </a:r>
          </a:p>
        </p:txBody>
      </p:sp>
    </p:spTree>
    <p:extLst>
      <p:ext uri="{BB962C8B-B14F-4D97-AF65-F5344CB8AC3E}">
        <p14:creationId xmlns:p14="http://schemas.microsoft.com/office/powerpoint/2010/main" val="1123784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600" dirty="0"/>
              <a:t>1. Transfer: Kaufleute für Büromanagement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pPr/>
              <a:t>7</a:t>
            </a:fld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23984" y="1289537"/>
            <a:ext cx="11246648" cy="54240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de-DE" b="1" dirty="0">
                <a:solidFill>
                  <a:schemeClr val="accent6"/>
                </a:solidFill>
              </a:rPr>
              <a:t>Merkmale der Berufe: Branchen und Tätigkeiten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423984" y="1790482"/>
            <a:ext cx="8583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Vergleich Industriekaufleute und Kaufleute für Büromanagement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374368" y="6092866"/>
            <a:ext cx="5319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Quellen: Agentur für Arbeit, 2021a; 2021b; BIBB, 2019 </a:t>
            </a:r>
          </a:p>
        </p:txBody>
      </p:sp>
      <p:graphicFrame>
        <p:nvGraphicFramePr>
          <p:cNvPr id="14" name="Diagramm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796982"/>
              </p:ext>
            </p:extLst>
          </p:nvPr>
        </p:nvGraphicFramePr>
        <p:xfrm>
          <a:off x="374368" y="2159814"/>
          <a:ext cx="4886401" cy="39644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feld 6"/>
          <p:cNvSpPr txBox="1"/>
          <p:nvPr/>
        </p:nvSpPr>
        <p:spPr>
          <a:xfrm>
            <a:off x="5545777" y="2255802"/>
            <a:ext cx="5925787" cy="15286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Branchen</a:t>
            </a:r>
          </a:p>
          <a:p>
            <a:pPr>
              <a:spcAft>
                <a:spcPts val="400"/>
              </a:spcAft>
            </a:pPr>
            <a:r>
              <a:rPr lang="de-DE" dirty="0"/>
              <a:t>IK: 	Unternehmen in Industrie, Handel (und Handwerk)</a:t>
            </a:r>
          </a:p>
          <a:p>
            <a:pPr>
              <a:spcAft>
                <a:spcPts val="400"/>
              </a:spcAft>
            </a:pPr>
            <a:r>
              <a:rPr lang="de-DE" dirty="0"/>
              <a:t>KBM:  	Unternehmen in Industrie, Handel und Handwerk,</a:t>
            </a:r>
            <a:br>
              <a:rPr lang="de-DE" dirty="0"/>
            </a:br>
            <a:r>
              <a:rPr lang="de-DE" dirty="0"/>
              <a:t>	öffentliche Verwaltung, Verbände, Organisationen</a:t>
            </a:r>
            <a:br>
              <a:rPr lang="de-DE" dirty="0"/>
            </a:br>
            <a:r>
              <a:rPr lang="de-DE" dirty="0"/>
              <a:t>	und Interessenvertretungen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5545777" y="3851517"/>
            <a:ext cx="6124855" cy="2359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Tätigkeiten</a:t>
            </a:r>
          </a:p>
          <a:p>
            <a:pPr>
              <a:spcAft>
                <a:spcPts val="400"/>
              </a:spcAft>
            </a:pPr>
            <a:r>
              <a:rPr lang="de-DE" dirty="0"/>
              <a:t>IK: 	kaufmännisch-betriebswirtschaftliche Tätigkeiten in</a:t>
            </a:r>
            <a:br>
              <a:rPr lang="de-DE" dirty="0"/>
            </a:br>
            <a:r>
              <a:rPr lang="de-DE" dirty="0"/>
              <a:t>	Bereichen wie Materialwirtschaft, Vertrieb und Mar-	</a:t>
            </a:r>
            <a:r>
              <a:rPr lang="de-DE" dirty="0" err="1"/>
              <a:t>keting</a:t>
            </a:r>
            <a:r>
              <a:rPr lang="de-DE" dirty="0"/>
              <a:t> sowie Personal-, Finanz- und Rechnungswesen</a:t>
            </a:r>
          </a:p>
          <a:p>
            <a:r>
              <a:rPr lang="de-DE" dirty="0"/>
              <a:t>KBM:  	bürowirtschaftliche Aufgaben, kaufmännische Tätig-</a:t>
            </a:r>
            <a:br>
              <a:rPr lang="de-DE" dirty="0"/>
            </a:br>
            <a:r>
              <a:rPr lang="de-DE" dirty="0"/>
              <a:t>	keiten in Bereichen wie Auftragsbearbeitung,</a:t>
            </a:r>
          </a:p>
          <a:p>
            <a:r>
              <a:rPr lang="de-DE" dirty="0"/>
              <a:t>	Beschaffung, Rechnungswesen, Marketing und</a:t>
            </a:r>
          </a:p>
          <a:p>
            <a:r>
              <a:rPr lang="de-DE" dirty="0"/>
              <a:t>	Personalverwaltung</a:t>
            </a:r>
          </a:p>
        </p:txBody>
      </p:sp>
    </p:spTree>
    <p:extLst>
      <p:ext uri="{BB962C8B-B14F-4D97-AF65-F5344CB8AC3E}">
        <p14:creationId xmlns:p14="http://schemas.microsoft.com/office/powerpoint/2010/main" val="2801119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600" dirty="0"/>
              <a:t>1. Transfer: Kaufleute für Büromanagement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4294967295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pPr/>
              <a:t>8</a:t>
            </a:fld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23984" y="1289537"/>
            <a:ext cx="11246648" cy="54240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de-DE" b="1" dirty="0">
                <a:solidFill>
                  <a:schemeClr val="accent6"/>
                </a:solidFill>
              </a:rPr>
              <a:t>Merkmale </a:t>
            </a:r>
            <a:r>
              <a:rPr lang="de-DE" b="1">
                <a:solidFill>
                  <a:schemeClr val="accent6"/>
                </a:solidFill>
              </a:rPr>
              <a:t>der Berufe</a:t>
            </a:r>
            <a:r>
              <a:rPr lang="de-DE" b="1" dirty="0">
                <a:solidFill>
                  <a:schemeClr val="accent6"/>
                </a:solidFill>
              </a:rPr>
              <a:t>: Selektion nach Vorbildung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501041" y="1929183"/>
            <a:ext cx="24219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Vergleich Industriekaufleute und Kaufleute für Büromanagement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374368" y="6092866"/>
            <a:ext cx="19223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Quelle: BIBB, 2019</a:t>
            </a:r>
          </a:p>
        </p:txBody>
      </p:sp>
      <p:graphicFrame>
        <p:nvGraphicFramePr>
          <p:cNvPr id="15" name="Diagramm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924078"/>
              </p:ext>
            </p:extLst>
          </p:nvPr>
        </p:nvGraphicFramePr>
        <p:xfrm>
          <a:off x="3662738" y="1895582"/>
          <a:ext cx="7017250" cy="44538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03358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600" dirty="0"/>
              <a:t>1. Transfer: Kaufleute für Büromanagement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ASCOT+-Projekt (Förderkennzeichen 21AP001A und 21AP001B)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550B-A5C8-472B-8C0F-594213A0DDE7}" type="slidenum">
              <a:rPr lang="de-DE" smtClean="0"/>
              <a:pPr/>
              <a:t>9</a:t>
            </a:fld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23984" y="1289537"/>
            <a:ext cx="11273646" cy="54240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de-DE" b="1" dirty="0">
                <a:solidFill>
                  <a:schemeClr val="accent6"/>
                </a:solidFill>
              </a:rPr>
              <a:t>Aufgabe (2/2)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de-DE" sz="2400" dirty="0"/>
              <a:t>Modifikation der entwickelten Prüfungsaufgaben für den Beruf Kaufmann/Kauffrau für Büromanagement: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 startAt="3"/>
            </a:pPr>
            <a:r>
              <a:rPr lang="de-DE" sz="2400" dirty="0"/>
              <a:t>Prüfen Sie, welche Modifikationen Sie vornehmen müssen, um die präsentierten Prüfungsaufgaben bei Kaufleuten für Büromanagement einsetzen zu können. Berücksichtigen Sie hierbei auch die identifizierten Merkmale/Spezifika der Berufe.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 startAt="3"/>
            </a:pPr>
            <a:r>
              <a:rPr lang="de-DE" sz="2400" dirty="0"/>
              <a:t>Nehmen Sie die erforderlichen Modifikationen bei ILIAS vor und begründen Sie diese. </a:t>
            </a:r>
            <a:endParaRPr lang="de-DE" sz="3400" dirty="0"/>
          </a:p>
          <a:p>
            <a:pPr>
              <a:spcBef>
                <a:spcPts val="0"/>
              </a:spcBef>
              <a:buNone/>
            </a:pPr>
            <a:r>
              <a:rPr lang="de-DE" sz="2600" b="1" dirty="0">
                <a:solidFill>
                  <a:schemeClr val="accent6"/>
                </a:solidFill>
              </a:rPr>
              <a:t>	      </a:t>
            </a:r>
          </a:p>
          <a:p>
            <a:pPr>
              <a:spcBef>
                <a:spcPts val="0"/>
              </a:spcBef>
              <a:buNone/>
            </a:pPr>
            <a:endParaRPr lang="de-DE" sz="2600" b="1" dirty="0">
              <a:solidFill>
                <a:schemeClr val="accent6"/>
              </a:solidFill>
            </a:endParaRPr>
          </a:p>
          <a:p>
            <a:pPr>
              <a:spcBef>
                <a:spcPts val="0"/>
              </a:spcBef>
              <a:buNone/>
            </a:pPr>
            <a:endParaRPr lang="de-DE" sz="3000" b="1" dirty="0">
              <a:solidFill>
                <a:schemeClr val="accent6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de-DE" sz="2400" b="1" dirty="0">
                <a:solidFill>
                  <a:schemeClr val="accent6"/>
                </a:solidFill>
              </a:rPr>
              <a:t>	      </a:t>
            </a:r>
            <a:r>
              <a:rPr lang="de-DE" sz="2400" dirty="0"/>
              <a:t>Bearbeitungszeit: 45 Minuten</a:t>
            </a:r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437" y="5319946"/>
            <a:ext cx="557323" cy="557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6685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2790</Words>
  <Application>Microsoft Office PowerPoint</Application>
  <PresentationFormat>Breitbild</PresentationFormat>
  <Paragraphs>329</Paragraphs>
  <Slides>30</Slides>
  <Notes>4</Notes>
  <HiddenSlides>2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30</vt:i4>
      </vt:variant>
    </vt:vector>
  </HeadingPairs>
  <TitlesOfParts>
    <vt:vector size="34" baseType="lpstr">
      <vt:lpstr>Arial</vt:lpstr>
      <vt:lpstr>Calibri</vt:lpstr>
      <vt:lpstr>Wingdings</vt:lpstr>
      <vt:lpstr>Office</vt:lpstr>
      <vt:lpstr>PowerPoint-Präsentation</vt:lpstr>
      <vt:lpstr>Gliederung</vt:lpstr>
      <vt:lpstr>Gliederung</vt:lpstr>
      <vt:lpstr>1. Transfer: Kaufleute für Büromanagement</vt:lpstr>
      <vt:lpstr>1. Transfer: Kaufleute für Büromanagement</vt:lpstr>
      <vt:lpstr>1. Transfer: Kaufleute für Büromanagement</vt:lpstr>
      <vt:lpstr>1. Transfer: Kaufleute für Büromanagement</vt:lpstr>
      <vt:lpstr>1. Transfer: Kaufleute für Büromanagement</vt:lpstr>
      <vt:lpstr>1. Transfer: Kaufleute für Büromanagement</vt:lpstr>
      <vt:lpstr>Gliederung</vt:lpstr>
      <vt:lpstr>2. Relevanz diagnostischer Gütekriterien</vt:lpstr>
      <vt:lpstr>2. Relevanz diagnostischer Gütekriterien</vt:lpstr>
      <vt:lpstr>2. Relevanz diagnostischer Gütekriterien</vt:lpstr>
      <vt:lpstr>2. Relevanz diagnostischer Gütekriterien</vt:lpstr>
      <vt:lpstr>Gliederung</vt:lpstr>
      <vt:lpstr>3. Zentrale Gütekriterien</vt:lpstr>
      <vt:lpstr>3. Zentrale Gütekriterien</vt:lpstr>
      <vt:lpstr>3. Zentrale Gütekriterien</vt:lpstr>
      <vt:lpstr>3. Zentrale Gütekriterien</vt:lpstr>
      <vt:lpstr>3. Zentrale Gütekriterien</vt:lpstr>
      <vt:lpstr>3. Zentrale Gütekriterien</vt:lpstr>
      <vt:lpstr>3. Zentrale Gütekriterien</vt:lpstr>
      <vt:lpstr>3. Zentrale Gütekriterien</vt:lpstr>
      <vt:lpstr>3. Zentrale Gütekriterien</vt:lpstr>
      <vt:lpstr>3. Zentrale Gütekriterien</vt:lpstr>
      <vt:lpstr>3. Zentrale Gütekriterien</vt:lpstr>
      <vt:lpstr>3. Zentrale Gütekriterien</vt:lpstr>
      <vt:lpstr>Literatur</vt:lpstr>
      <vt:lpstr>Literatur</vt:lpstr>
      <vt:lpstr>Literatur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Philipp Hartmann</dc:creator>
  <cp:lastModifiedBy>Philipp Hartmann</cp:lastModifiedBy>
  <cp:revision>241</cp:revision>
  <dcterms:created xsi:type="dcterms:W3CDTF">2020-11-24T08:21:03Z</dcterms:created>
  <dcterms:modified xsi:type="dcterms:W3CDTF">2022-09-23T12:59:57Z</dcterms:modified>
</cp:coreProperties>
</file>