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9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sdwdbg2nf@goetheuniversitaet.onmicrosoft.com" initials="k" lastIdx="1" clrIdx="4">
    <p:extLst>
      <p:ext uri="{19B8F6BF-5375-455C-9EA6-DF929625EA0E}">
        <p15:presenceInfo xmlns:p15="http://schemas.microsoft.com/office/powerpoint/2012/main" userId="ksdwdbg2nf@goetheuniversitaet.onmicrosoft.com" providerId="None"/>
      </p:ext>
    </p:extLst>
  </p:cmAuthor>
  <p:cmAuthor id="2" name="Philipp Hartmann" initials="PH" lastIdx="14" clrIdx="0">
    <p:extLst>
      <p:ext uri="{19B8F6BF-5375-455C-9EA6-DF929625EA0E}">
        <p15:presenceInfo xmlns:p15="http://schemas.microsoft.com/office/powerpoint/2012/main" userId="Philipp Hartmann" providerId="None"/>
      </p:ext>
    </p:extLst>
  </p:cmAuthor>
  <p:cmAuthor id="4" name="Lütfiye Turhan" initials="LT" lastIdx="19" clrIdx="3">
    <p:extLst>
      <p:ext uri="{19B8F6BF-5375-455C-9EA6-DF929625EA0E}">
        <p15:presenceInfo xmlns:p15="http://schemas.microsoft.com/office/powerpoint/2012/main" userId="Lütfiye Turhan" providerId="None"/>
      </p:ext>
    </p:extLst>
  </p:cmAuthor>
  <p:cmAuthor id="5" name="Wuttke, Eveline" initials="WE" lastIdx="5" clrIdx="1">
    <p:extLst>
      <p:ext uri="{19B8F6BF-5375-455C-9EA6-DF929625EA0E}">
        <p15:presenceInfo xmlns:p15="http://schemas.microsoft.com/office/powerpoint/2012/main" userId="Wuttke, Eveline" providerId="None"/>
      </p:ext>
    </p:extLst>
  </p:cmAuthor>
  <p:cmAuthor id="6" name="Anonym" initials="AAA" lastIdx="3" clrIdx="2">
    <p:extLst>
      <p:ext uri="{19B8F6BF-5375-455C-9EA6-DF929625EA0E}">
        <p15:presenceInfo xmlns:p15="http://schemas.microsoft.com/office/powerpoint/2012/main" userId="Anony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4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4816-3FF5-4619-BF87-B6991E156765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4F8E9-6AC4-43A5-BA07-4A6FB26263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11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7A3B-2F03-4182-87A1-3AD2DB0FD8F0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6FED7-02F9-4F3B-9D2F-0D6B4F0D94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4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36682" y="4040554"/>
            <a:ext cx="10031318" cy="121724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F623-2269-42E4-A130-339B30F555C9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t="24850" b="15276"/>
          <a:stretch/>
        </p:blipFill>
        <p:spPr>
          <a:xfrm>
            <a:off x="636682" y="1637777"/>
            <a:ext cx="6439877" cy="2255618"/>
          </a:xfrm>
          <a:prstGeom prst="rect">
            <a:avLst/>
          </a:prstGeom>
        </p:spPr>
      </p:pic>
      <p:grpSp>
        <p:nvGrpSpPr>
          <p:cNvPr id="22" name="Gruppieren 21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819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E32F-C0BC-40CB-BBB1-AB870EBB1E48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583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383E-E0FE-40D9-952D-C149365FF402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0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984" y="720000"/>
            <a:ext cx="11160000" cy="538023"/>
          </a:xfrm>
        </p:spPr>
        <p:txBody>
          <a:bodyPr>
            <a:noAutofit/>
          </a:bodyPr>
          <a:lstStyle>
            <a:lvl1pPr>
              <a:defRPr sz="3600" b="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8"/>
            <a:ext cx="11160000" cy="4887425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/>
            </a:lvl1pPr>
          </a:lstStyle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A34E550B-A5C8-472B-8C0F-594213A0DDE7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7" name="Grafik 26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628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07A0-90C2-40BA-9CFB-33059D2A7E23}" type="datetime1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22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4800" y="1288800"/>
            <a:ext cx="5580000" cy="4888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04800" y="1288800"/>
            <a:ext cx="5580000" cy="4888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BD0D-3957-4A6D-A028-5B7B0D20C514}" type="datetime1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964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4799" y="1269207"/>
            <a:ext cx="55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5787" y="2093081"/>
            <a:ext cx="5580000" cy="39878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04800" y="1270800"/>
            <a:ext cx="55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004800" y="2091600"/>
            <a:ext cx="5580000" cy="398931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49B-5C74-4CC0-928E-23C72F66F8FE}" type="datetime1">
              <a:rPr lang="de-DE" smtClean="0"/>
              <a:t>23.09.2022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2" name="Grafik 31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3" name="Grafik 32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460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9E1A-9E71-4C98-A2AD-F9D98430E05B}" type="datetime1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760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3E8E-3F06-46A4-960F-FF11228F85CB}" type="datetime1">
              <a:rPr lang="de-DE" smtClean="0"/>
              <a:t>23.09.2022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29" name="Gruppieren 28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32" name="Grafik 31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33" name="Grafik 32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34" name="Grafik 33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5" name="Grafik 34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6" name="Grafik 3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87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3932237" cy="1319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132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4800" y="20412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937-0CC6-417A-A95B-64385F49D715}" type="datetime1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645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720000"/>
            <a:ext cx="6172200" cy="51489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4800" y="2320200"/>
            <a:ext cx="3932237" cy="3548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53A-020A-4A43-A9B5-31CD7E13AF46}" type="datetime1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480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object 2"/>
          <p:cNvSpPr/>
          <p:nvPr userDrawn="1"/>
        </p:nvSpPr>
        <p:spPr>
          <a:xfrm>
            <a:off x="0" y="6496348"/>
            <a:ext cx="12192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075E5-8FB4-4BBB-8E1E-43088ED2DD76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4488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550B-A5C8-472B-8C0F-594213A0DD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69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Prof. Dr. Eveline Wuttke, Prof. Dr. Susan Seeber, Prof. Dr. Matthias Schumann, </a:t>
            </a:r>
            <a:br>
              <a:rPr lang="de-DE" b="1" dirty="0"/>
            </a:br>
            <a:r>
              <a:rPr lang="de-DE" b="1" dirty="0"/>
              <a:t>Prof. Dr. Helmut M. Niegemann</a:t>
            </a:r>
            <a:r>
              <a:rPr lang="de-DE" dirty="0"/>
              <a:t/>
            </a:r>
            <a:br>
              <a:rPr lang="de-DE" dirty="0"/>
            </a:br>
            <a:r>
              <a:rPr lang="de-DE" sz="1800" dirty="0"/>
              <a:t>Lütfiye Turhan (M. Sc</a:t>
            </a:r>
            <a:r>
              <a:rPr lang="de-DE" sz="1800"/>
              <a:t>.), </a:t>
            </a:r>
            <a:r>
              <a:rPr lang="de-DE" sz="1800" smtClean="0"/>
              <a:t>Dr. Carolin Greiwe, Hanna Meiners (M. Ed.), </a:t>
            </a:r>
            <a:r>
              <a:rPr lang="de-DE" sz="1800" dirty="0"/>
              <a:t>Philipp Hartmann (M. Sc.)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28C7-2066-477D-9729-084B61CB8ED3}" type="datetime1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20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Arbeitsauftrag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defTabSz="666750">
              <a:spcBef>
                <a:spcPct val="0"/>
              </a:spcBef>
              <a:spcAft>
                <a:spcPct val="15000"/>
              </a:spcAft>
              <a:buNone/>
            </a:pPr>
            <a:r>
              <a:rPr lang="de-DE" sz="2400" dirty="0"/>
              <a:t>Entwickeln Sie in Ihrer Kleingruppe ein Konzept zur technischen Umsetzung Ihrer problemhaltigen Prüfungsaufgabe aus der Anwendungsphase vom ersten Trainingstag und begründen Sie Ihre Entscheidungen.</a:t>
            </a:r>
          </a:p>
          <a:p>
            <a:pPr marL="285750" indent="-285750" defTabSz="666750">
              <a:spcBef>
                <a:spcPct val="0"/>
              </a:spcBef>
              <a:spcAft>
                <a:spcPct val="15000"/>
              </a:spcAft>
            </a:pPr>
            <a:endParaRPr lang="de-DE" sz="2400" dirty="0"/>
          </a:p>
          <a:p>
            <a:pPr marL="457200" indent="-457200" defTabSz="66675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de-DE" sz="2400" dirty="0"/>
              <a:t>Überlegen Sie, welche </a:t>
            </a:r>
            <a:r>
              <a:rPr lang="de-DE" sz="2400" b="1" dirty="0"/>
              <a:t>medialen Aufgabenelemente </a:t>
            </a:r>
            <a:r>
              <a:rPr lang="de-DE" sz="2400" dirty="0"/>
              <a:t>die </a:t>
            </a:r>
            <a:r>
              <a:rPr lang="de-DE" sz="2400" b="1" dirty="0"/>
              <a:t>Problemhaltigkeit</a:t>
            </a:r>
            <a:r>
              <a:rPr lang="de-DE" sz="2400" dirty="0"/>
              <a:t> Ihrer Prüfungsaufgabe unterstützen bzw. fördern können und wie diese in </a:t>
            </a:r>
            <a:r>
              <a:rPr lang="de-DE" sz="2400" b="1" dirty="0"/>
              <a:t>Ihrer Prüfungsaufgabe</a:t>
            </a:r>
            <a:r>
              <a:rPr lang="de-DE" sz="2400" dirty="0"/>
              <a:t> umgesetzt werden können, d. h. auch, wie etwaige Arbeitsmaterialien inhaltlich ausgestaltet und erstellt werden könnten.</a:t>
            </a:r>
          </a:p>
          <a:p>
            <a:pPr marL="457200" indent="-457200" defTabSz="66675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de-DE" sz="2400" dirty="0"/>
              <a:t>Überlegen Sie, welche </a:t>
            </a:r>
            <a:r>
              <a:rPr lang="de-DE" sz="2400" b="1" dirty="0"/>
              <a:t>Fragetypen</a:t>
            </a:r>
            <a:r>
              <a:rPr lang="de-DE" sz="2400" dirty="0"/>
              <a:t> für Ihre Prüfungsaufgabe als Alternative dienen könnten und wie Sie die Aufgabenstellung und die bereitgestellten medialen Aufgabenelemente diesbezüglich anpassen müssen. Welche </a:t>
            </a:r>
            <a:r>
              <a:rPr lang="de-DE" sz="2400" b="1" dirty="0"/>
              <a:t>Vor- und Nachteile </a:t>
            </a:r>
            <a:r>
              <a:rPr lang="de-DE" sz="2400" dirty="0"/>
              <a:t>ergeben sich hieraus</a:t>
            </a:r>
            <a:r>
              <a:rPr lang="de-DE" sz="2400" dirty="0" smtClean="0"/>
              <a:t>?</a:t>
            </a:r>
            <a:endParaRPr lang="de-DE" sz="2400" dirty="0"/>
          </a:p>
          <a:p>
            <a:pPr marL="457200" indent="-457200" defTabSz="66675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de-DE" sz="2400" b="1" dirty="0"/>
              <a:t>Dokumentieren</a:t>
            </a:r>
            <a:r>
              <a:rPr lang="de-DE" sz="2400" dirty="0"/>
              <a:t> Sie Ihre Überlegungen </a:t>
            </a:r>
            <a:r>
              <a:rPr lang="de-DE" sz="2400" dirty="0" smtClean="0"/>
              <a:t>/ Entwürfe (z. B. mit Hilfe von PowerPoint oder Word). </a:t>
            </a:r>
            <a:endParaRPr lang="de-DE" sz="2400" dirty="0"/>
          </a:p>
          <a:p>
            <a:pPr marL="457200" indent="-457200" defTabSz="66675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de-DE" sz="2400" dirty="0"/>
              <a:t>Präsentieren Sie Ihre </a:t>
            </a:r>
            <a:r>
              <a:rPr lang="de-DE" sz="2400" dirty="0" smtClean="0"/>
              <a:t>Ideen </a:t>
            </a:r>
            <a:r>
              <a:rPr lang="de-DE" sz="2400" dirty="0"/>
              <a:t>den anderen Gruppen. Bereiten Sie hierfür </a:t>
            </a:r>
            <a:r>
              <a:rPr lang="de-DE" sz="2400" dirty="0" smtClean="0"/>
              <a:t>eine </a:t>
            </a:r>
            <a:r>
              <a:rPr lang="de-DE" sz="2400" b="1" dirty="0" smtClean="0"/>
              <a:t>kurz Präsentation</a:t>
            </a:r>
            <a:r>
              <a:rPr lang="de-DE" sz="2400" dirty="0" smtClean="0"/>
              <a:t> vor, </a:t>
            </a:r>
            <a:r>
              <a:rPr lang="de-DE" sz="2400" dirty="0"/>
              <a:t>in </a:t>
            </a:r>
            <a:r>
              <a:rPr lang="de-DE" sz="2400" dirty="0" smtClean="0"/>
              <a:t>der </a:t>
            </a:r>
            <a:r>
              <a:rPr lang="de-DE" sz="2400" dirty="0"/>
              <a:t>Sie kurz und prägnant Ihre </a:t>
            </a:r>
            <a:r>
              <a:rPr lang="de-DE" sz="2400" dirty="0" smtClean="0"/>
              <a:t>Aufgabe und Ihre Ideen </a:t>
            </a:r>
            <a:r>
              <a:rPr lang="de-DE" sz="2400" dirty="0"/>
              <a:t>präsentieren.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678-D40E-4DD8-95A3-8E59FDAB6168}" type="datetime1">
              <a:rPr lang="de-DE" smtClean="0"/>
              <a:pPr/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83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Arbeitsauftrag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Hartmann</dc:creator>
  <cp:lastModifiedBy>Philipp Hartmann</cp:lastModifiedBy>
  <cp:revision>88</cp:revision>
  <dcterms:created xsi:type="dcterms:W3CDTF">2020-11-24T08:21:03Z</dcterms:created>
  <dcterms:modified xsi:type="dcterms:W3CDTF">2022-09-23T12:43:14Z</dcterms:modified>
</cp:coreProperties>
</file>