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8" r:id="rId2"/>
    <p:sldId id="266" r:id="rId3"/>
    <p:sldId id="277" r:id="rId4"/>
    <p:sldId id="298" r:id="rId5"/>
    <p:sldId id="299" r:id="rId6"/>
    <p:sldId id="279" r:id="rId7"/>
    <p:sldId id="300" r:id="rId8"/>
    <p:sldId id="301" r:id="rId9"/>
    <p:sldId id="303" r:id="rId10"/>
    <p:sldId id="304" r:id="rId11"/>
    <p:sldId id="305" r:id="rId12"/>
    <p:sldId id="306" r:id="rId13"/>
    <p:sldId id="307" r:id="rId14"/>
    <p:sldId id="308" r:id="rId15"/>
    <p:sldId id="309" r:id="rId16"/>
    <p:sldId id="310" r:id="rId17"/>
    <p:sldId id="312" r:id="rId18"/>
    <p:sldId id="325" r:id="rId19"/>
    <p:sldId id="326" r:id="rId20"/>
    <p:sldId id="328" r:id="rId21"/>
    <p:sldId id="327" r:id="rId22"/>
    <p:sldId id="314" r:id="rId23"/>
    <p:sldId id="316" r:id="rId24"/>
    <p:sldId id="320" r:id="rId25"/>
    <p:sldId id="296" r:id="rId26"/>
    <p:sldId id="321" r:id="rId27"/>
    <p:sldId id="313" r:id="rId28"/>
    <p:sldId id="322" r:id="rId29"/>
    <p:sldId id="329" r:id="rId30"/>
    <p:sldId id="323" r:id="rId31"/>
    <p:sldId id="330" r:id="rId32"/>
    <p:sldId id="324"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sdwdbg2nf@goetheuniversitaet.onmicrosoft.com" initials="k" lastIdx="1" clrIdx="4">
    <p:extLst>
      <p:ext uri="{19B8F6BF-5375-455C-9EA6-DF929625EA0E}">
        <p15:presenceInfo xmlns:p15="http://schemas.microsoft.com/office/powerpoint/2012/main" userId="ksdwdbg2nf@goetheuniversitaet.onmicrosoft.com" providerId="None"/>
      </p:ext>
    </p:extLst>
  </p:cmAuthor>
  <p:cmAuthor id="2" name="Philipp Hartmann" initials="PH" lastIdx="14" clrIdx="0">
    <p:extLst>
      <p:ext uri="{19B8F6BF-5375-455C-9EA6-DF929625EA0E}">
        <p15:presenceInfo xmlns:p15="http://schemas.microsoft.com/office/powerpoint/2012/main" userId="Philipp Hartmann" providerId="None"/>
      </p:ext>
    </p:extLst>
  </p:cmAuthor>
  <p:cmAuthor id="4" name="Lütfiye Turhan" initials="LT" lastIdx="19" clrIdx="3">
    <p:extLst>
      <p:ext uri="{19B8F6BF-5375-455C-9EA6-DF929625EA0E}">
        <p15:presenceInfo xmlns:p15="http://schemas.microsoft.com/office/powerpoint/2012/main" userId="Lütfiye Turhan" providerId="None"/>
      </p:ext>
    </p:extLst>
  </p:cmAuthor>
  <p:cmAuthor id="5" name="Wuttke, Eveline" initials="WE" lastIdx="5" clrIdx="1">
    <p:extLst>
      <p:ext uri="{19B8F6BF-5375-455C-9EA6-DF929625EA0E}">
        <p15:presenceInfo xmlns:p15="http://schemas.microsoft.com/office/powerpoint/2012/main" userId="Wuttke, Eveline" providerId="None"/>
      </p:ext>
    </p:extLst>
  </p:cmAuthor>
  <p:cmAuthor id="6" name="Anonym" initials="AAA" lastIdx="3" clrIdx="2">
    <p:extLst>
      <p:ext uri="{19B8F6BF-5375-455C-9EA6-DF929625EA0E}">
        <p15:presenceInfo xmlns:p15="http://schemas.microsoft.com/office/powerpoint/2012/main" userId="Anony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0168" autoAdjust="0"/>
  </p:normalViewPr>
  <p:slideViewPr>
    <p:cSldViewPr snapToGrid="0">
      <p:cViewPr varScale="1">
        <p:scale>
          <a:sx n="91" d="100"/>
          <a:sy n="91" d="100"/>
        </p:scale>
        <p:origin x="58" y="58"/>
      </p:cViewPr>
      <p:guideLst/>
    </p:cSldViewPr>
  </p:slideViewPr>
  <p:notesTextViewPr>
    <p:cViewPr>
      <p:scale>
        <a:sx n="1" d="1"/>
        <a:sy n="1" d="1"/>
      </p:scale>
      <p:origin x="0" y="0"/>
    </p:cViewPr>
  </p:notesTextViewPr>
  <p:notesViewPr>
    <p:cSldViewPr snapToGrid="0">
      <p:cViewPr varScale="1">
        <p:scale>
          <a:sx n="100" d="100"/>
          <a:sy n="100" d="100"/>
        </p:scale>
        <p:origin x="24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F4816-3FF5-4619-BF87-B6991E156765}" type="datetimeFigureOut">
              <a:rPr lang="de-DE" smtClean="0"/>
              <a:t>15.06.2022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4F8E9-6AC4-43A5-BA07-4A6FB262632F}" type="slidenum">
              <a:rPr lang="de-DE" smtClean="0"/>
              <a:t>‹Nr.›</a:t>
            </a:fld>
            <a:endParaRPr lang="de-DE"/>
          </a:p>
        </p:txBody>
      </p:sp>
    </p:spTree>
    <p:extLst>
      <p:ext uri="{BB962C8B-B14F-4D97-AF65-F5344CB8AC3E}">
        <p14:creationId xmlns:p14="http://schemas.microsoft.com/office/powerpoint/2010/main" val="173911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B7A3B-2F03-4182-87A1-3AD2DB0FD8F0}" type="datetimeFigureOut">
              <a:rPr lang="de-DE" smtClean="0"/>
              <a:t>15.06.2022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6FED7-02F9-4F3B-9D2F-0D6B4F0D949F}" type="slidenum">
              <a:rPr lang="de-DE" smtClean="0"/>
              <a:t>‹Nr.›</a:t>
            </a:fld>
            <a:endParaRPr lang="de-DE"/>
          </a:p>
        </p:txBody>
      </p:sp>
    </p:spTree>
    <p:extLst>
      <p:ext uri="{BB962C8B-B14F-4D97-AF65-F5344CB8AC3E}">
        <p14:creationId xmlns:p14="http://schemas.microsoft.com/office/powerpoint/2010/main" val="14274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Begrüßen der TN</a:t>
            </a:r>
          </a:p>
          <a:p>
            <a:pPr marL="171450" indent="-171450">
              <a:buFont typeface="Arial" panose="020B0604020202020204" pitchFamily="34" charset="0"/>
              <a:buChar char="•"/>
            </a:pPr>
            <a:r>
              <a:rPr lang="de-DE" dirty="0"/>
              <a:t>Kurz den eigenen Namen sagen</a:t>
            </a:r>
          </a:p>
          <a:p>
            <a:pPr marL="171450" indent="-171450">
              <a:buFont typeface="Arial" panose="020B0604020202020204" pitchFamily="34" charset="0"/>
              <a:buChar char="•"/>
            </a:pPr>
            <a:r>
              <a:rPr lang="en-US" dirty="0"/>
              <a:t>“In </a:t>
            </a:r>
            <a:r>
              <a:rPr lang="en-US" dirty="0" err="1"/>
              <a:t>diesem</a:t>
            </a:r>
            <a:r>
              <a:rPr lang="en-US" dirty="0"/>
              <a:t> </a:t>
            </a:r>
            <a:r>
              <a:rPr lang="en-US" dirty="0" err="1"/>
              <a:t>Baustein</a:t>
            </a:r>
            <a:r>
              <a:rPr lang="en-US" dirty="0"/>
              <a:t> des Trainings </a:t>
            </a:r>
            <a:r>
              <a:rPr lang="en-US" dirty="0" err="1"/>
              <a:t>werden</a:t>
            </a:r>
            <a:r>
              <a:rPr lang="en-US" dirty="0"/>
              <a:t> </a:t>
            </a:r>
            <a:r>
              <a:rPr lang="en-US" dirty="0" err="1"/>
              <a:t>wir</a:t>
            </a:r>
            <a:r>
              <a:rPr lang="en-US" dirty="0"/>
              <a:t> </a:t>
            </a:r>
            <a:r>
              <a:rPr lang="en-US" dirty="0" err="1"/>
              <a:t>mit</a:t>
            </a:r>
            <a:r>
              <a:rPr lang="en-US" dirty="0"/>
              <a:t> der </a:t>
            </a:r>
            <a:r>
              <a:rPr lang="en-US" dirty="0" err="1"/>
              <a:t>technischen</a:t>
            </a:r>
            <a:r>
              <a:rPr lang="en-US" dirty="0"/>
              <a:t> </a:t>
            </a:r>
            <a:r>
              <a:rPr lang="en-US" dirty="0" err="1"/>
              <a:t>Umsetzung</a:t>
            </a:r>
            <a:r>
              <a:rPr lang="en-US" dirty="0"/>
              <a:t> in Moodle </a:t>
            </a:r>
            <a:r>
              <a:rPr lang="en-US" dirty="0" err="1"/>
              <a:t>beschäftigen</a:t>
            </a:r>
            <a:r>
              <a:rPr lang="en-US" dirty="0"/>
              <a:t>. Ich </a:t>
            </a:r>
            <a:r>
              <a:rPr lang="en-US" dirty="0" err="1"/>
              <a:t>werde</a:t>
            </a:r>
            <a:r>
              <a:rPr lang="en-US" dirty="0"/>
              <a:t> </a:t>
            </a:r>
            <a:r>
              <a:rPr lang="en-US" dirty="0" err="1"/>
              <a:t>Ihnen</a:t>
            </a:r>
            <a:r>
              <a:rPr lang="en-US" dirty="0"/>
              <a:t> </a:t>
            </a:r>
            <a:r>
              <a:rPr lang="en-US" dirty="0" err="1"/>
              <a:t>hierzu</a:t>
            </a:r>
            <a:r>
              <a:rPr lang="en-US" dirty="0"/>
              <a:t> </a:t>
            </a:r>
            <a:r>
              <a:rPr lang="en-US" dirty="0" err="1"/>
              <a:t>im</a:t>
            </a:r>
            <a:r>
              <a:rPr lang="en-US" dirty="0"/>
              <a:t> </a:t>
            </a:r>
            <a:r>
              <a:rPr lang="en-US" dirty="0" err="1"/>
              <a:t>Folgenden</a:t>
            </a:r>
            <a:r>
              <a:rPr lang="en-US" dirty="0"/>
              <a:t> </a:t>
            </a:r>
            <a:r>
              <a:rPr lang="en-US" dirty="0" err="1"/>
              <a:t>einen</a:t>
            </a:r>
            <a:r>
              <a:rPr lang="en-US" dirty="0"/>
              <a:t> </a:t>
            </a:r>
            <a:r>
              <a:rPr lang="en-US" dirty="0" err="1"/>
              <a:t>Überblick</a:t>
            </a:r>
            <a:r>
              <a:rPr lang="en-US" dirty="0"/>
              <a:t> </a:t>
            </a:r>
            <a:r>
              <a:rPr lang="en-US" dirty="0" err="1"/>
              <a:t>über</a:t>
            </a:r>
            <a:r>
              <a:rPr lang="en-US" dirty="0"/>
              <a:t> </a:t>
            </a:r>
            <a:r>
              <a:rPr lang="en-US" dirty="0" err="1"/>
              <a:t>ausgewählte</a:t>
            </a:r>
            <a:r>
              <a:rPr lang="en-US" dirty="0"/>
              <a:t> </a:t>
            </a:r>
            <a:r>
              <a:rPr lang="en-US" dirty="0" err="1"/>
              <a:t>Fragetypen</a:t>
            </a:r>
            <a:r>
              <a:rPr lang="en-US" dirty="0"/>
              <a:t> und die </a:t>
            </a:r>
            <a:r>
              <a:rPr lang="en-US" dirty="0" err="1"/>
              <a:t>mediale</a:t>
            </a:r>
            <a:r>
              <a:rPr lang="en-US" dirty="0"/>
              <a:t> </a:t>
            </a:r>
            <a:r>
              <a:rPr lang="en-US" dirty="0" err="1"/>
              <a:t>Gestaltung</a:t>
            </a:r>
            <a:r>
              <a:rPr lang="en-US" dirty="0"/>
              <a:t> </a:t>
            </a:r>
            <a:r>
              <a:rPr lang="en-US" dirty="0" err="1"/>
              <a:t>geben</a:t>
            </a:r>
            <a:r>
              <a:rPr lang="en-US" dirty="0"/>
              <a:t>. Dieser </a:t>
            </a:r>
            <a:r>
              <a:rPr lang="en-US" dirty="0" err="1"/>
              <a:t>Baustein</a:t>
            </a:r>
            <a:r>
              <a:rPr lang="en-US" dirty="0"/>
              <a:t> </a:t>
            </a:r>
            <a:r>
              <a:rPr lang="en-US" dirty="0" err="1"/>
              <a:t>soll</a:t>
            </a:r>
            <a:r>
              <a:rPr lang="en-US" dirty="0"/>
              <a:t> </a:t>
            </a:r>
            <a:r>
              <a:rPr lang="en-US" dirty="0" err="1"/>
              <a:t>jedoch</a:t>
            </a:r>
            <a:r>
              <a:rPr lang="en-US" dirty="0"/>
              <a:t> </a:t>
            </a:r>
            <a:r>
              <a:rPr lang="en-US" dirty="0" err="1"/>
              <a:t>möglichst</a:t>
            </a:r>
            <a:r>
              <a:rPr lang="en-US" dirty="0"/>
              <a:t> </a:t>
            </a:r>
            <a:r>
              <a:rPr lang="en-US" dirty="0" err="1"/>
              <a:t>interaktiv</a:t>
            </a:r>
            <a:r>
              <a:rPr lang="en-US" dirty="0"/>
              <a:t> </a:t>
            </a:r>
            <a:r>
              <a:rPr lang="en-US" dirty="0" err="1"/>
              <a:t>stattfinden</a:t>
            </a:r>
            <a:r>
              <a:rPr lang="en-US" dirty="0"/>
              <a:t>, sodas ich das </a:t>
            </a:r>
            <a:r>
              <a:rPr lang="en-US" dirty="0" err="1"/>
              <a:t>Anlegen</a:t>
            </a:r>
            <a:r>
              <a:rPr lang="en-US" dirty="0"/>
              <a:t> für </a:t>
            </a:r>
            <a:r>
              <a:rPr lang="en-US" dirty="0" err="1"/>
              <a:t>einzelne</a:t>
            </a:r>
            <a:r>
              <a:rPr lang="en-US" dirty="0"/>
              <a:t> </a:t>
            </a:r>
            <a:r>
              <a:rPr lang="en-US" dirty="0" err="1"/>
              <a:t>Fragetypen</a:t>
            </a:r>
            <a:r>
              <a:rPr lang="en-US" dirty="0"/>
              <a:t> </a:t>
            </a:r>
            <a:r>
              <a:rPr lang="en-US" dirty="0" err="1"/>
              <a:t>vormachen</a:t>
            </a:r>
            <a:r>
              <a:rPr lang="en-US" dirty="0"/>
              <a:t>, es </a:t>
            </a:r>
            <a:r>
              <a:rPr lang="en-US" dirty="0" err="1"/>
              <a:t>aber</a:t>
            </a:r>
            <a:r>
              <a:rPr lang="en-US" dirty="0"/>
              <a:t> </a:t>
            </a:r>
            <a:r>
              <a:rPr lang="en-US" dirty="0" err="1"/>
              <a:t>immer</a:t>
            </a:r>
            <a:r>
              <a:rPr lang="en-US" dirty="0"/>
              <a:t> </a:t>
            </a:r>
            <a:r>
              <a:rPr lang="en-US" dirty="0" err="1"/>
              <a:t>wieder</a:t>
            </a:r>
            <a:r>
              <a:rPr lang="en-US" dirty="0"/>
              <a:t> </a:t>
            </a:r>
            <a:r>
              <a:rPr lang="en-US" dirty="0" err="1"/>
              <a:t>auch</a:t>
            </a:r>
            <a:r>
              <a:rPr lang="en-US" dirty="0"/>
              <a:t> </a:t>
            </a:r>
            <a:r>
              <a:rPr lang="en-US" dirty="0" err="1"/>
              <a:t>Selbstanwendungsphasen</a:t>
            </a:r>
            <a:r>
              <a:rPr lang="en-US" dirty="0"/>
              <a:t> </a:t>
            </a:r>
            <a:r>
              <a:rPr lang="en-US" dirty="0" err="1"/>
              <a:t>gibt</a:t>
            </a:r>
            <a:r>
              <a:rPr lang="en-US" dirty="0"/>
              <a:t>, in </a:t>
            </a:r>
            <a:r>
              <a:rPr lang="en-US" dirty="0" err="1"/>
              <a:t>denen</a:t>
            </a:r>
            <a:r>
              <a:rPr lang="en-US" dirty="0"/>
              <a:t> Sie </a:t>
            </a:r>
            <a:r>
              <a:rPr lang="en-US" dirty="0" err="1"/>
              <a:t>selber</a:t>
            </a:r>
            <a:r>
              <a:rPr lang="en-US" dirty="0"/>
              <a:t> </a:t>
            </a:r>
            <a:r>
              <a:rPr lang="en-US" dirty="0" err="1"/>
              <a:t>im</a:t>
            </a:r>
            <a:r>
              <a:rPr lang="en-US" dirty="0"/>
              <a:t> System </a:t>
            </a:r>
            <a:r>
              <a:rPr lang="en-US" dirty="0" err="1"/>
              <a:t>Fragen</a:t>
            </a:r>
            <a:r>
              <a:rPr lang="en-US" dirty="0"/>
              <a:t> </a:t>
            </a:r>
            <a:r>
              <a:rPr lang="en-US" dirty="0" err="1"/>
              <a:t>anlegen</a:t>
            </a:r>
            <a:r>
              <a:rPr lang="en-US" dirty="0"/>
              <a:t> </a:t>
            </a:r>
            <a:r>
              <a:rPr lang="en-US" dirty="0" err="1"/>
              <a:t>sollen</a:t>
            </a:r>
            <a:r>
              <a:rPr lang="en-US" dirty="0"/>
              <a:t>. </a:t>
            </a:r>
            <a:r>
              <a:rPr lang="en-US" dirty="0" err="1"/>
              <a:t>Im</a:t>
            </a:r>
            <a:r>
              <a:rPr lang="en-US" dirty="0"/>
              <a:t> </a:t>
            </a:r>
            <a:r>
              <a:rPr lang="en-US" dirty="0" err="1"/>
              <a:t>Vordergrund</a:t>
            </a:r>
            <a:r>
              <a:rPr lang="en-US" dirty="0"/>
              <a:t> </a:t>
            </a:r>
            <a:r>
              <a:rPr lang="en-US" dirty="0" err="1"/>
              <a:t>steht</a:t>
            </a:r>
            <a:r>
              <a:rPr lang="en-US" dirty="0"/>
              <a:t> </a:t>
            </a:r>
            <a:r>
              <a:rPr lang="en-US" dirty="0" err="1"/>
              <a:t>hierbei</a:t>
            </a:r>
            <a:r>
              <a:rPr lang="en-US" dirty="0"/>
              <a:t> das </a:t>
            </a:r>
            <a:r>
              <a:rPr lang="en-US" dirty="0" err="1"/>
              <a:t>Bedienen</a:t>
            </a:r>
            <a:r>
              <a:rPr lang="en-US" dirty="0"/>
              <a:t> des Systems, </a:t>
            </a:r>
            <a:r>
              <a:rPr lang="en-US" dirty="0" err="1"/>
              <a:t>daher</a:t>
            </a:r>
            <a:r>
              <a:rPr lang="en-US" dirty="0"/>
              <a:t> </a:t>
            </a:r>
            <a:r>
              <a:rPr lang="en-US" dirty="0" err="1"/>
              <a:t>habe</a:t>
            </a:r>
            <a:r>
              <a:rPr lang="en-US" dirty="0"/>
              <a:t> ich </a:t>
            </a:r>
            <a:r>
              <a:rPr lang="en-US" dirty="0" err="1"/>
              <a:t>bereits</a:t>
            </a:r>
            <a:r>
              <a:rPr lang="en-US" dirty="0"/>
              <a:t> </a:t>
            </a:r>
            <a:r>
              <a:rPr lang="en-US" dirty="0" err="1"/>
              <a:t>Aufgabenstellungen</a:t>
            </a:r>
            <a:r>
              <a:rPr lang="en-US" dirty="0"/>
              <a:t> in </a:t>
            </a:r>
            <a:r>
              <a:rPr lang="en-US" dirty="0" err="1"/>
              <a:t>einem</a:t>
            </a:r>
            <a:r>
              <a:rPr lang="en-US" dirty="0"/>
              <a:t> </a:t>
            </a:r>
            <a:r>
              <a:rPr lang="en-US" dirty="0" err="1"/>
              <a:t>Worddokument</a:t>
            </a:r>
            <a:r>
              <a:rPr lang="en-US" dirty="0"/>
              <a:t> in ILIAS </a:t>
            </a:r>
            <a:r>
              <a:rPr lang="en-US" dirty="0" err="1"/>
              <a:t>hinterlegt</a:t>
            </a:r>
            <a:r>
              <a:rPr lang="en-US" dirty="0"/>
              <a:t>, die ich </a:t>
            </a:r>
            <a:r>
              <a:rPr lang="en-US" dirty="0" err="1"/>
              <a:t>gleich</a:t>
            </a:r>
            <a:r>
              <a:rPr lang="en-US" dirty="0"/>
              <a:t> </a:t>
            </a:r>
            <a:r>
              <a:rPr lang="en-US" dirty="0" err="1"/>
              <a:t>einfach</a:t>
            </a:r>
            <a:r>
              <a:rPr lang="en-US" dirty="0"/>
              <a:t> in die </a:t>
            </a:r>
            <a:r>
              <a:rPr lang="en-US" dirty="0" err="1"/>
              <a:t>jeweiligen</a:t>
            </a:r>
            <a:r>
              <a:rPr lang="en-US" dirty="0"/>
              <a:t> Felder </a:t>
            </a:r>
            <a:r>
              <a:rPr lang="en-US" dirty="0" err="1"/>
              <a:t>kopieren</a:t>
            </a:r>
            <a:r>
              <a:rPr lang="en-US" dirty="0"/>
              <a:t> </a:t>
            </a:r>
            <a:r>
              <a:rPr lang="en-US" dirty="0" err="1"/>
              <a:t>werde</a:t>
            </a:r>
            <a:r>
              <a:rPr lang="en-US" dirty="0"/>
              <a:t>, </a:t>
            </a:r>
            <a:r>
              <a:rPr lang="en-US" dirty="0" err="1"/>
              <a:t>damit</a:t>
            </a:r>
            <a:r>
              <a:rPr lang="en-US" dirty="0"/>
              <a:t> </a:t>
            </a:r>
            <a:r>
              <a:rPr lang="en-US" dirty="0" err="1"/>
              <a:t>wir</a:t>
            </a:r>
            <a:r>
              <a:rPr lang="en-US" dirty="0"/>
              <a:t> </a:t>
            </a:r>
            <a:r>
              <a:rPr lang="en-US" dirty="0" err="1"/>
              <a:t>hier</a:t>
            </a:r>
            <a:r>
              <a:rPr lang="en-US" dirty="0"/>
              <a:t> </a:t>
            </a:r>
            <a:r>
              <a:rPr lang="en-US" dirty="0" err="1"/>
              <a:t>ein</a:t>
            </a:r>
            <a:r>
              <a:rPr lang="en-US" dirty="0"/>
              <a:t> </a:t>
            </a:r>
            <a:r>
              <a:rPr lang="en-US" dirty="0" err="1"/>
              <a:t>bisschen</a:t>
            </a:r>
            <a:r>
              <a:rPr lang="en-US" dirty="0"/>
              <a:t> Zeit </a:t>
            </a:r>
            <a:r>
              <a:rPr lang="en-US" dirty="0" err="1"/>
              <a:t>sparen</a:t>
            </a:r>
            <a:r>
              <a:rPr lang="en-US" dirty="0"/>
              <a:t>. Daher </a:t>
            </a:r>
            <a:r>
              <a:rPr lang="en-US" dirty="0" err="1"/>
              <a:t>würde</a:t>
            </a:r>
            <a:r>
              <a:rPr lang="en-US" dirty="0"/>
              <a:t> ich Sie </a:t>
            </a:r>
            <a:r>
              <a:rPr lang="en-US" dirty="0" err="1"/>
              <a:t>darum</a:t>
            </a:r>
            <a:r>
              <a:rPr lang="en-US" dirty="0"/>
              <a:t> bitten, </a:t>
            </a:r>
            <a:r>
              <a:rPr lang="en-US" dirty="0" err="1"/>
              <a:t>dass</a:t>
            </a:r>
            <a:r>
              <a:rPr lang="en-US" dirty="0"/>
              <a:t> Sie die </a:t>
            </a:r>
            <a:r>
              <a:rPr lang="en-US" dirty="0" err="1"/>
              <a:t>Datei</a:t>
            </a:r>
            <a:r>
              <a:rPr lang="en-US" dirty="0"/>
              <a:t> </a:t>
            </a:r>
            <a:r>
              <a:rPr lang="en-US" dirty="0" err="1"/>
              <a:t>herunterladen</a:t>
            </a:r>
            <a:r>
              <a:rPr lang="en-US" dirty="0"/>
              <a:t> und </a:t>
            </a:r>
            <a:r>
              <a:rPr lang="en-US" dirty="0" err="1"/>
              <a:t>sich</a:t>
            </a:r>
            <a:r>
              <a:rPr lang="en-US" dirty="0"/>
              <a:t> in Moodle </a:t>
            </a:r>
            <a:r>
              <a:rPr lang="en-US" dirty="0" err="1"/>
              <a:t>einloggen</a:t>
            </a:r>
            <a:r>
              <a:rPr lang="en-US" dirty="0"/>
              <a:t>.”</a:t>
            </a:r>
          </a:p>
        </p:txBody>
      </p:sp>
      <p:sp>
        <p:nvSpPr>
          <p:cNvPr id="4" name="Foliennummernplatzhalter 3"/>
          <p:cNvSpPr>
            <a:spLocks noGrp="1"/>
          </p:cNvSpPr>
          <p:nvPr>
            <p:ph type="sldNum" sz="quarter" idx="5"/>
          </p:nvPr>
        </p:nvSpPr>
        <p:spPr/>
        <p:txBody>
          <a:bodyPr/>
          <a:lstStyle/>
          <a:p>
            <a:fld id="{DDF6FED7-02F9-4F3B-9D2F-0D6B4F0D949F}" type="slidenum">
              <a:rPr lang="de-DE" smtClean="0"/>
              <a:t>1</a:t>
            </a:fld>
            <a:endParaRPr lang="de-DE"/>
          </a:p>
        </p:txBody>
      </p:sp>
    </p:spTree>
    <p:extLst>
      <p:ext uri="{BB962C8B-B14F-4D97-AF65-F5344CB8AC3E}">
        <p14:creationId xmlns:p14="http://schemas.microsoft.com/office/powerpoint/2010/main" val="157412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in den ersten </a:t>
            </a:r>
            <a:r>
              <a:rPr lang="de-DE" dirty="0" err="1"/>
              <a:t>Fragetyp</a:t>
            </a:r>
            <a:r>
              <a:rPr lang="de-DE" dirty="0"/>
              <a:t> starten. Multiple Choice. Diese kann durch Einstellungen auch zu einer Single-Choice-Frage werden.</a:t>
            </a:r>
          </a:p>
          <a:p>
            <a:r>
              <a:rPr lang="de-DE" dirty="0"/>
              <a:t>Single-Choice: Ich kann immer genau eine Antwort auswählen. D.h. es ist immer genau eine Antwortalternative korrekt. (hier Kreise zur Auswahl)</a:t>
            </a:r>
          </a:p>
          <a:p>
            <a:r>
              <a:rPr lang="de-DE" dirty="0"/>
              <a:t>Multiple-Choice: Keine bis alle Antworten auswählbar und somit keine bis alle Antworten korrekt. (Hier Quadrate zur Auswahl)</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12</a:t>
            </a:fld>
            <a:endParaRPr lang="de-DE"/>
          </a:p>
        </p:txBody>
      </p:sp>
    </p:spTree>
    <p:extLst>
      <p:ext uri="{BB962C8B-B14F-4D97-AF65-F5344CB8AC3E}">
        <p14:creationId xmlns:p14="http://schemas.microsoft.com/office/powerpoint/2010/main" val="308308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Punkt 1: *Einblenden*: </a:t>
            </a:r>
            <a:br>
              <a:rPr lang="de-DE" dirty="0"/>
            </a:br>
            <a:r>
              <a:rPr lang="de-DE" dirty="0"/>
              <a:t>+ Erste Einstellung entscheidet ob MC oder SC</a:t>
            </a:r>
            <a:br>
              <a:rPr lang="de-DE" dirty="0"/>
            </a:br>
            <a:r>
              <a:rPr lang="de-DE" dirty="0"/>
              <a:t>+ Antworten mischen empfehlen wir, da ansonsten unbeabsichtigte Antwortmuster entstehen können (</a:t>
            </a:r>
            <a:r>
              <a:rPr lang="de-DE" dirty="0" err="1"/>
              <a:t>Bsp</a:t>
            </a:r>
            <a:r>
              <a:rPr lang="de-DE" dirty="0"/>
              <a:t>: Wenn ich mir eine Frage und die Antwortmöglichkeiten überlege, ist die einfachste Antwortmöglichkeit immer die korrekte Antwort. Diese fällt somit als erstes ein. Für die falschen Antworten muss man aktiv nachdenken, sodass diese meistens an Stelle 2 bis X kommen. Außerdem erschwert es den Betrug.</a:t>
            </a:r>
            <a:br>
              <a:rPr lang="en-US" dirty="0"/>
            </a:br>
            <a:r>
              <a:rPr lang="en-US" dirty="0"/>
              <a:t>+</a:t>
            </a:r>
            <a:r>
              <a:rPr lang="en-US" dirty="0" err="1"/>
              <a:t>Nummerierung</a:t>
            </a:r>
            <a:r>
              <a:rPr lang="en-US" dirty="0"/>
              <a:t> </a:t>
            </a:r>
            <a:r>
              <a:rPr lang="en-US" dirty="0" err="1"/>
              <a:t>eher</a:t>
            </a:r>
            <a:r>
              <a:rPr lang="en-US" dirty="0"/>
              <a:t> </a:t>
            </a:r>
            <a:r>
              <a:rPr lang="en-US" dirty="0" err="1"/>
              <a:t>zweitrangig</a:t>
            </a:r>
            <a:r>
              <a:rPr lang="en-US" dirty="0"/>
              <a:t> (gerne </a:t>
            </a:r>
            <a:r>
              <a:rPr lang="en-US" dirty="0" err="1"/>
              <a:t>überspringen</a:t>
            </a:r>
            <a:r>
              <a:rPr lang="en-US" dirty="0"/>
              <a:t>)</a:t>
            </a:r>
            <a:br>
              <a:rPr lang="en-US" dirty="0"/>
            </a:br>
            <a:r>
              <a:rPr lang="en-US" dirty="0"/>
              <a:t>+ </a:t>
            </a:r>
            <a:r>
              <a:rPr lang="en-US" dirty="0" err="1"/>
              <a:t>Standardanweisungen</a:t>
            </a:r>
            <a:r>
              <a:rPr lang="en-US" dirty="0"/>
              <a:t> </a:t>
            </a:r>
            <a:r>
              <a:rPr lang="en-US" dirty="0" err="1"/>
              <a:t>besonders</a:t>
            </a:r>
            <a:r>
              <a:rPr lang="en-US" dirty="0"/>
              <a:t> </a:t>
            </a:r>
            <a:r>
              <a:rPr lang="en-US" dirty="0" err="1"/>
              <a:t>wichtig</a:t>
            </a:r>
            <a:r>
              <a:rPr lang="en-US" dirty="0"/>
              <a:t>, </a:t>
            </a:r>
            <a:r>
              <a:rPr lang="en-US" dirty="0" err="1"/>
              <a:t>weil</a:t>
            </a:r>
            <a:r>
              <a:rPr lang="en-US" dirty="0"/>
              <a:t> man die </a:t>
            </a:r>
            <a:r>
              <a:rPr lang="en-US" dirty="0" err="1"/>
              <a:t>Fragen</a:t>
            </a:r>
            <a:r>
              <a:rPr lang="en-US" dirty="0"/>
              <a:t> </a:t>
            </a:r>
            <a:r>
              <a:rPr lang="en-US" dirty="0" err="1"/>
              <a:t>sonst</a:t>
            </a:r>
            <a:r>
              <a:rPr lang="en-US" dirty="0"/>
              <a:t> </a:t>
            </a:r>
            <a:r>
              <a:rPr lang="en-US" dirty="0" err="1"/>
              <a:t>nur</a:t>
            </a:r>
            <a:r>
              <a:rPr lang="en-US" dirty="0"/>
              <a:t> </a:t>
            </a:r>
            <a:r>
              <a:rPr lang="en-US" dirty="0" err="1"/>
              <a:t>anhand</a:t>
            </a:r>
            <a:r>
              <a:rPr lang="en-US" dirty="0"/>
              <a:t> der </a:t>
            </a:r>
            <a:r>
              <a:rPr lang="en-US" dirty="0" err="1"/>
              <a:t>Antwortkästchen</a:t>
            </a:r>
            <a:r>
              <a:rPr lang="en-US" dirty="0"/>
              <a:t> </a:t>
            </a:r>
            <a:r>
              <a:rPr lang="en-US" dirty="0" err="1"/>
              <a:t>unterscheiden</a:t>
            </a:r>
            <a:r>
              <a:rPr lang="en-US" dirty="0"/>
              <a:t> </a:t>
            </a:r>
            <a:r>
              <a:rPr lang="en-US" dirty="0" err="1"/>
              <a:t>kann</a:t>
            </a:r>
            <a:endParaRPr lang="en-US" dirty="0"/>
          </a:p>
          <a:p>
            <a:pPr marL="171450" indent="-171450">
              <a:buFont typeface="Arial" panose="020B0604020202020204" pitchFamily="34" charset="0"/>
              <a:buChar char="•"/>
            </a:pPr>
            <a:r>
              <a:rPr lang="en-US" dirty="0" err="1"/>
              <a:t>Punkt</a:t>
            </a:r>
            <a:r>
              <a:rPr lang="en-US" dirty="0"/>
              <a:t> 2/3: </a:t>
            </a:r>
            <a:r>
              <a:rPr lang="en-US" dirty="0" err="1"/>
              <a:t>Antworten</a:t>
            </a:r>
            <a:r>
              <a:rPr lang="en-US" dirty="0"/>
              <a:t> </a:t>
            </a:r>
            <a:r>
              <a:rPr lang="en-US" dirty="0" err="1"/>
              <a:t>können</a:t>
            </a:r>
            <a:r>
              <a:rPr lang="en-US" dirty="0"/>
              <a:t> </a:t>
            </a:r>
            <a:r>
              <a:rPr lang="en-US" dirty="0" err="1"/>
              <a:t>Texte</a:t>
            </a:r>
            <a:r>
              <a:rPr lang="en-US" dirty="0"/>
              <a:t> </a:t>
            </a:r>
            <a:r>
              <a:rPr lang="en-US" dirty="0" err="1"/>
              <a:t>oder</a:t>
            </a:r>
            <a:r>
              <a:rPr lang="en-US" dirty="0"/>
              <a:t> </a:t>
            </a:r>
            <a:r>
              <a:rPr lang="en-US" dirty="0" err="1"/>
              <a:t>Grafiken</a:t>
            </a:r>
            <a:r>
              <a:rPr lang="en-US" dirty="0"/>
              <a:t> etc. sein. </a:t>
            </a:r>
            <a:r>
              <a:rPr lang="en-US" dirty="0" err="1"/>
              <a:t>Hier</a:t>
            </a:r>
            <a:r>
              <a:rPr lang="en-US" dirty="0"/>
              <a:t> </a:t>
            </a:r>
            <a:r>
              <a:rPr lang="en-US" dirty="0" err="1"/>
              <a:t>auch</a:t>
            </a:r>
            <a:r>
              <a:rPr lang="en-US" dirty="0"/>
              <a:t> die </a:t>
            </a:r>
            <a:r>
              <a:rPr lang="en-US" dirty="0" err="1"/>
              <a:t>Punkte</a:t>
            </a:r>
            <a:r>
              <a:rPr lang="en-US" dirty="0"/>
              <a:t> </a:t>
            </a:r>
            <a:r>
              <a:rPr lang="en-US" dirty="0" err="1"/>
              <a:t>einstellen</a:t>
            </a:r>
            <a:r>
              <a:rPr lang="en-US" dirty="0"/>
              <a:t> (in % </a:t>
            </a:r>
            <a:r>
              <a:rPr lang="en-US" dirty="0" err="1"/>
              <a:t>vom</a:t>
            </a:r>
            <a:r>
              <a:rPr lang="en-US" dirty="0"/>
              <a:t> der </a:t>
            </a:r>
            <a:r>
              <a:rPr lang="en-US" dirty="0" err="1"/>
              <a:t>Gesamtpunktzahl</a:t>
            </a:r>
            <a:r>
              <a:rPr lang="en-US" dirty="0"/>
              <a:t> – </a:t>
            </a:r>
            <a:r>
              <a:rPr lang="en-US" dirty="0" err="1"/>
              <a:t>insgesamt</a:t>
            </a:r>
            <a:r>
              <a:rPr lang="en-US" dirty="0"/>
              <a:t> 100%)</a:t>
            </a:r>
          </a:p>
          <a:p>
            <a:pPr marL="171450" indent="-171450">
              <a:buFont typeface="Arial" panose="020B0604020202020204" pitchFamily="34" charset="0"/>
              <a:buChar char="•"/>
            </a:pPr>
            <a:r>
              <a:rPr lang="en-US" dirty="0" err="1"/>
              <a:t>Außerdem</a:t>
            </a:r>
            <a:r>
              <a:rPr lang="en-US" dirty="0"/>
              <a:t> Feedback-</a:t>
            </a:r>
            <a:r>
              <a:rPr lang="en-US" dirty="0" err="1"/>
              <a:t>Funktion</a:t>
            </a:r>
            <a:r>
              <a:rPr lang="en-US" dirty="0"/>
              <a:t>, falls </a:t>
            </a:r>
            <a:r>
              <a:rPr lang="en-US" dirty="0" err="1"/>
              <a:t>wir</a:t>
            </a:r>
            <a:r>
              <a:rPr lang="en-US" dirty="0"/>
              <a:t> </a:t>
            </a:r>
            <a:r>
              <a:rPr lang="en-US" dirty="0" err="1"/>
              <a:t>ein</a:t>
            </a:r>
            <a:r>
              <a:rPr lang="en-US" dirty="0"/>
              <a:t> formatives Assessment </a:t>
            </a:r>
            <a:r>
              <a:rPr lang="en-US" dirty="0" err="1"/>
              <a:t>zur</a:t>
            </a:r>
            <a:r>
              <a:rPr lang="en-US" dirty="0"/>
              <a:t> </a:t>
            </a:r>
            <a:r>
              <a:rPr lang="en-US" dirty="0" err="1"/>
              <a:t>eigenen</a:t>
            </a:r>
            <a:r>
              <a:rPr lang="en-US" dirty="0"/>
              <a:t> </a:t>
            </a:r>
            <a:r>
              <a:rPr lang="en-US" dirty="0" err="1"/>
              <a:t>Lernkontrolle</a:t>
            </a:r>
            <a:r>
              <a:rPr lang="en-US" dirty="0"/>
              <a:t> </a:t>
            </a:r>
            <a:r>
              <a:rPr lang="en-US" dirty="0" err="1"/>
              <a:t>innerhalb</a:t>
            </a:r>
            <a:r>
              <a:rPr lang="en-US" dirty="0"/>
              <a:t> </a:t>
            </a:r>
            <a:r>
              <a:rPr lang="en-US" dirty="0" err="1"/>
              <a:t>eines</a:t>
            </a:r>
            <a:r>
              <a:rPr lang="en-US" dirty="0"/>
              <a:t> </a:t>
            </a:r>
            <a:r>
              <a:rPr lang="en-US" dirty="0" err="1"/>
              <a:t>Schuljahres</a:t>
            </a:r>
            <a:r>
              <a:rPr lang="en-US" dirty="0"/>
              <a:t> </a:t>
            </a:r>
            <a:r>
              <a:rPr lang="en-US" dirty="0" err="1"/>
              <a:t>haben</a:t>
            </a:r>
            <a:r>
              <a:rPr lang="en-US" dirty="0"/>
              <a:t> und </a:t>
            </a:r>
            <a:r>
              <a:rPr lang="en-US" dirty="0" err="1"/>
              <a:t>eine</a:t>
            </a:r>
            <a:r>
              <a:rPr lang="en-US" dirty="0"/>
              <a:t> </a:t>
            </a:r>
            <a:r>
              <a:rPr lang="en-US" dirty="0" err="1"/>
              <a:t>Rückmeldung</a:t>
            </a:r>
            <a:r>
              <a:rPr lang="en-US" dirty="0"/>
              <a:t> </a:t>
            </a:r>
            <a:r>
              <a:rPr lang="en-US" dirty="0" err="1"/>
              <a:t>geben</a:t>
            </a:r>
            <a:r>
              <a:rPr lang="en-US" dirty="0"/>
              <a:t> </a:t>
            </a:r>
            <a:r>
              <a:rPr lang="en-US" dirty="0" err="1"/>
              <a:t>wollen</a:t>
            </a:r>
            <a:r>
              <a:rPr lang="en-US" dirty="0"/>
              <a:t>. Dieses Feedback </a:t>
            </a:r>
            <a:r>
              <a:rPr lang="en-US" dirty="0" err="1"/>
              <a:t>kann</a:t>
            </a:r>
            <a:r>
              <a:rPr lang="en-US" dirty="0"/>
              <a:t> (muss </a:t>
            </a:r>
            <a:r>
              <a:rPr lang="en-US" dirty="0" err="1"/>
              <a:t>nicht</a:t>
            </a:r>
            <a:r>
              <a:rPr lang="en-US" dirty="0"/>
              <a:t>) </a:t>
            </a:r>
            <a:r>
              <a:rPr lang="en-US" dirty="0" err="1"/>
              <a:t>angelegt</a:t>
            </a:r>
            <a:r>
              <a:rPr lang="en-US" dirty="0"/>
              <a:t> </a:t>
            </a:r>
            <a:r>
              <a:rPr lang="en-US" dirty="0" err="1"/>
              <a:t>werden</a:t>
            </a:r>
            <a:r>
              <a:rPr lang="en-US" dirty="0"/>
              <a:t>. Das </a:t>
            </a:r>
            <a:r>
              <a:rPr lang="en-US" dirty="0" err="1"/>
              <a:t>Anzeigen</a:t>
            </a:r>
            <a:r>
              <a:rPr lang="en-US" dirty="0"/>
              <a:t> </a:t>
            </a:r>
            <a:r>
              <a:rPr lang="en-US" dirty="0" err="1"/>
              <a:t>erfolgt</a:t>
            </a:r>
            <a:r>
              <a:rPr lang="en-US" dirty="0"/>
              <a:t> </a:t>
            </a:r>
            <a:r>
              <a:rPr lang="en-US" dirty="0" err="1"/>
              <a:t>dann</a:t>
            </a:r>
            <a:r>
              <a:rPr lang="en-US" dirty="0"/>
              <a:t> je </a:t>
            </a:r>
            <a:r>
              <a:rPr lang="en-US" dirty="0" err="1"/>
              <a:t>nach</a:t>
            </a:r>
            <a:r>
              <a:rPr lang="en-US" dirty="0"/>
              <a:t> </a:t>
            </a:r>
            <a:r>
              <a:rPr lang="en-US" dirty="0" err="1"/>
              <a:t>Testeinstellung</a:t>
            </a:r>
            <a:r>
              <a:rPr lang="en-US" dirty="0"/>
              <a:t>. Ich </a:t>
            </a:r>
            <a:r>
              <a:rPr lang="en-US" dirty="0" err="1"/>
              <a:t>kann</a:t>
            </a:r>
            <a:r>
              <a:rPr lang="en-US" dirty="0"/>
              <a:t> also </a:t>
            </a:r>
            <a:r>
              <a:rPr lang="en-US" dirty="0" err="1"/>
              <a:t>eine</a:t>
            </a:r>
            <a:r>
              <a:rPr lang="en-US" dirty="0"/>
              <a:t> Aufgabe für </a:t>
            </a:r>
            <a:r>
              <a:rPr lang="en-US" dirty="0" err="1"/>
              <a:t>beide</a:t>
            </a:r>
            <a:r>
              <a:rPr lang="en-US" dirty="0"/>
              <a:t> </a:t>
            </a:r>
            <a:r>
              <a:rPr lang="en-US" dirty="0" err="1"/>
              <a:t>Einsatzszenarien</a:t>
            </a:r>
            <a:r>
              <a:rPr lang="en-US" dirty="0"/>
              <a:t> </a:t>
            </a:r>
            <a:r>
              <a:rPr lang="en-US" dirty="0" err="1"/>
              <a:t>erstellen</a:t>
            </a:r>
            <a:r>
              <a:rPr lang="en-US" dirty="0"/>
              <a:t> (</a:t>
            </a:r>
            <a:r>
              <a:rPr lang="en-US" dirty="0" err="1"/>
              <a:t>summativ</a:t>
            </a:r>
            <a:r>
              <a:rPr lang="en-US" dirty="0"/>
              <a:t> und formative) und die </a:t>
            </a:r>
            <a:r>
              <a:rPr lang="en-US" dirty="0" err="1"/>
              <a:t>konkrete</a:t>
            </a:r>
            <a:r>
              <a:rPr lang="en-US" dirty="0"/>
              <a:t> </a:t>
            </a:r>
            <a:r>
              <a:rPr lang="en-US" dirty="0" err="1"/>
              <a:t>Anzeige</a:t>
            </a:r>
            <a:r>
              <a:rPr lang="en-US" dirty="0"/>
              <a:t> </a:t>
            </a:r>
            <a:r>
              <a:rPr lang="en-US" dirty="0" err="1"/>
              <a:t>über</a:t>
            </a:r>
            <a:r>
              <a:rPr lang="en-US" dirty="0"/>
              <a:t> die </a:t>
            </a:r>
            <a:r>
              <a:rPr lang="en-US" dirty="0" err="1"/>
              <a:t>Testeinstellungen</a:t>
            </a:r>
            <a:r>
              <a:rPr lang="en-US" dirty="0"/>
              <a:t> </a:t>
            </a:r>
            <a:r>
              <a:rPr lang="en-US" dirty="0" err="1"/>
              <a:t>steuern</a:t>
            </a:r>
            <a:r>
              <a:rPr lang="en-US" dirty="0"/>
              <a:t>.</a:t>
            </a:r>
            <a:br>
              <a:rPr lang="en-US" dirty="0"/>
            </a:br>
            <a:endParaRPr lang="de-DE" dirty="0"/>
          </a:p>
        </p:txBody>
      </p:sp>
      <p:sp>
        <p:nvSpPr>
          <p:cNvPr id="4" name="Foliennummernplatzhalter 3"/>
          <p:cNvSpPr>
            <a:spLocks noGrp="1"/>
          </p:cNvSpPr>
          <p:nvPr>
            <p:ph type="sldNum" sz="quarter" idx="5"/>
          </p:nvPr>
        </p:nvSpPr>
        <p:spPr/>
        <p:txBody>
          <a:bodyPr/>
          <a:lstStyle/>
          <a:p>
            <a:fld id="{DDF6FED7-02F9-4F3B-9D2F-0D6B4F0D949F}" type="slidenum">
              <a:rPr lang="de-DE" smtClean="0"/>
              <a:t>13</a:t>
            </a:fld>
            <a:endParaRPr lang="de-DE"/>
          </a:p>
        </p:txBody>
      </p:sp>
    </p:spTree>
    <p:extLst>
      <p:ext uri="{BB962C8B-B14F-4D97-AF65-F5344CB8AC3E}">
        <p14:creationId xmlns:p14="http://schemas.microsoft.com/office/powerpoint/2010/main" val="135868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Erste Anwendungsphase. Ich mache 1 vor, werde einiges verbalisieren, sodass Sie entweder zuschauen oder direkt mitklicken können. Ansonsten werden Sie sich bei Auftrag 2 dann selber ausprobieren dürfen. Ich mache 2 danach dann noch einmal vor, sodass Sie hier bei möglichen Fehlern noch mal nachschauen können. </a:t>
            </a:r>
            <a:br>
              <a:rPr lang="de-DE" dirty="0"/>
            </a:br>
            <a:br>
              <a:rPr lang="de-DE" dirty="0"/>
            </a:br>
            <a:r>
              <a:rPr lang="de-DE" dirty="0"/>
              <a:t>1 vormachen und danach dann ein paar Minuten (max. 5) geben und danach dann noch mal 2 vormachen.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14</a:t>
            </a:fld>
            <a:endParaRPr lang="de-DE"/>
          </a:p>
        </p:txBody>
      </p:sp>
    </p:spTree>
    <p:extLst>
      <p:ext uri="{BB962C8B-B14F-4D97-AF65-F5344CB8AC3E}">
        <p14:creationId xmlns:p14="http://schemas.microsoft.com/office/powerpoint/2010/main" val="385665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vorlesen*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15</a:t>
            </a:fld>
            <a:endParaRPr lang="de-DE"/>
          </a:p>
        </p:txBody>
      </p:sp>
    </p:spTree>
    <p:extLst>
      <p:ext uri="{BB962C8B-B14F-4D97-AF65-F5344CB8AC3E}">
        <p14:creationId xmlns:p14="http://schemas.microsoft.com/office/powerpoint/2010/main" val="395366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Ablesen + Hier ist also in der ersten Lücke das korrekte Lösungswort „Premiumhersteller“. Als Auswahl steht den Teilnehmenden in der Lücke jedoch „Premiumhersteller“ und „Kostenführer“ (Auswahl 5) zur Verfügung, da letzteres genau wie der richtige Lösungsbegriff zu Gruppe A zugeordnet wurde.</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16</a:t>
            </a:fld>
            <a:endParaRPr lang="de-DE"/>
          </a:p>
        </p:txBody>
      </p:sp>
    </p:spTree>
    <p:extLst>
      <p:ext uri="{BB962C8B-B14F-4D97-AF65-F5344CB8AC3E}">
        <p14:creationId xmlns:p14="http://schemas.microsoft.com/office/powerpoint/2010/main" val="35928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vormachen, verbalisieren.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17</a:t>
            </a:fld>
            <a:endParaRPr lang="de-DE"/>
          </a:p>
        </p:txBody>
      </p:sp>
    </p:spTree>
    <p:extLst>
      <p:ext uri="{BB962C8B-B14F-4D97-AF65-F5344CB8AC3E}">
        <p14:creationId xmlns:p14="http://schemas.microsoft.com/office/powerpoint/2010/main" val="137839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vorlesen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18</a:t>
            </a:fld>
            <a:endParaRPr lang="de-DE"/>
          </a:p>
        </p:txBody>
      </p:sp>
    </p:spTree>
    <p:extLst>
      <p:ext uri="{BB962C8B-B14F-4D97-AF65-F5344CB8AC3E}">
        <p14:creationId xmlns:p14="http://schemas.microsoft.com/office/powerpoint/2010/main" val="297155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*Vorlesen*</a:t>
            </a:r>
          </a:p>
          <a:p>
            <a:r>
              <a:rPr lang="de-DE" dirty="0"/>
              <a:t>+Hinweis: Eigentlich werden also gar nicht erst am Anfang die Werte festgelegt, sondern wir legen die möglichen Werte schon vorher fest und die Auswahl aus diesem erstellten Zahlenpool erfolgt dann erst zufällig bei Testbeginn und für jeden Teilnehmenden.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20</a:t>
            </a:fld>
            <a:endParaRPr lang="de-DE"/>
          </a:p>
        </p:txBody>
      </p:sp>
    </p:spTree>
    <p:extLst>
      <p:ext uri="{BB962C8B-B14F-4D97-AF65-F5344CB8AC3E}">
        <p14:creationId xmlns:p14="http://schemas.microsoft.com/office/powerpoint/2010/main" val="236192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Vormachen, Bei der Einstellung zum Synchronisieren würde schnell drüber gehen und sagen, dass wir das nicht machen (Beispiel: Da wir bei solchen Aufgaben ja unterschiedliche Wertbereiche haben (eine Schraube zwischen 1 Cent und 17 Cent, eine Fertigungsanlage zwischen 1 </a:t>
            </a:r>
            <a:r>
              <a:rPr lang="de-DE" dirty="0" err="1"/>
              <a:t>Mio</a:t>
            </a:r>
            <a:r>
              <a:rPr lang="de-DE" dirty="0"/>
              <a:t> € und X </a:t>
            </a:r>
            <a:r>
              <a:rPr lang="de-DE" dirty="0" err="1"/>
              <a:t>Mio</a:t>
            </a:r>
            <a:r>
              <a:rPr lang="de-DE" dirty="0"/>
              <a:t> €.), sind gemeinsame Zahlenwerte meistens nicht sinnvoll). 2 machen lassen und nachträglich noch mal vormachen (circa 8 Minuten)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21</a:t>
            </a:fld>
            <a:endParaRPr lang="de-DE"/>
          </a:p>
        </p:txBody>
      </p:sp>
    </p:spTree>
    <p:extLst>
      <p:ext uri="{BB962C8B-B14F-4D97-AF65-F5344CB8AC3E}">
        <p14:creationId xmlns:p14="http://schemas.microsoft.com/office/powerpoint/2010/main" val="157124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22</a:t>
            </a:fld>
            <a:endParaRPr lang="de-DE"/>
          </a:p>
        </p:txBody>
      </p:sp>
    </p:spTree>
    <p:extLst>
      <p:ext uri="{BB962C8B-B14F-4D97-AF65-F5344CB8AC3E}">
        <p14:creationId xmlns:p14="http://schemas.microsoft.com/office/powerpoint/2010/main" val="217779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Erst ein Kurzer allgemeiner Überblick über </a:t>
            </a:r>
            <a:r>
              <a:rPr lang="de-DE" dirty="0" err="1"/>
              <a:t>Moodle</a:t>
            </a:r>
            <a:endParaRPr lang="de-DE" dirty="0"/>
          </a:p>
          <a:p>
            <a:pPr marL="171450" indent="-171450">
              <a:buFontTx/>
              <a:buChar char="-"/>
            </a:pPr>
            <a:r>
              <a:rPr lang="de-DE" dirty="0"/>
              <a:t>Danach direkt in die Aufgabenerstellung und mediale Gestaltungen einsteigen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a:t>
            </a:fld>
            <a:endParaRPr lang="de-DE"/>
          </a:p>
        </p:txBody>
      </p:sp>
    </p:spTree>
    <p:extLst>
      <p:ext uri="{BB962C8B-B14F-4D97-AF65-F5344CB8AC3E}">
        <p14:creationId xmlns:p14="http://schemas.microsoft.com/office/powerpoint/2010/main" val="404154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*Vorlesen und Durchklicken*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23</a:t>
            </a:fld>
            <a:endParaRPr lang="de-DE"/>
          </a:p>
        </p:txBody>
      </p:sp>
    </p:spTree>
    <p:extLst>
      <p:ext uri="{BB962C8B-B14F-4D97-AF65-F5344CB8AC3E}">
        <p14:creationId xmlns:p14="http://schemas.microsoft.com/office/powerpoint/2010/main" val="390466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Vormachen, 2 machen lassen. Sollte schnell gehen.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24</a:t>
            </a:fld>
            <a:endParaRPr lang="de-DE"/>
          </a:p>
        </p:txBody>
      </p:sp>
    </p:spTree>
    <p:extLst>
      <p:ext uri="{BB962C8B-B14F-4D97-AF65-F5344CB8AC3E}">
        <p14:creationId xmlns:p14="http://schemas.microsoft.com/office/powerpoint/2010/main" val="108100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Übersicht bekannt, wird im folgenden Durchgegangen. </a:t>
            </a:r>
            <a:r>
              <a:rPr lang="de-DE" dirty="0" err="1"/>
              <a:t>Moodle</a:t>
            </a:r>
            <a:r>
              <a:rPr lang="de-DE" dirty="0"/>
              <a:t> ist hier nicht so ganz Nutzerfreundlich wie andere Lösungen (z. B. ILIAS), da viele Darstellungsfunktionen sehr grundlegend gehalten sind. Anspruchsvollere Anpassungen sind eigentlich nur mit der HTML-Ansicht möglich.</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26</a:t>
            </a:fld>
            <a:endParaRPr lang="de-DE"/>
          </a:p>
        </p:txBody>
      </p:sp>
    </p:spTree>
    <p:extLst>
      <p:ext uri="{BB962C8B-B14F-4D97-AF65-F5344CB8AC3E}">
        <p14:creationId xmlns:p14="http://schemas.microsoft.com/office/powerpoint/2010/main" val="225638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27</a:t>
            </a:fld>
            <a:endParaRPr lang="de-DE"/>
          </a:p>
        </p:txBody>
      </p:sp>
    </p:spTree>
    <p:extLst>
      <p:ext uri="{BB962C8B-B14F-4D97-AF65-F5344CB8AC3E}">
        <p14:creationId xmlns:p14="http://schemas.microsoft.com/office/powerpoint/2010/main" val="3704200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*Vorlesen* </a:t>
            </a:r>
          </a:p>
          <a:p>
            <a:r>
              <a:rPr lang="de-DE" dirty="0"/>
              <a:t>+Auf die Schaltflächen verweisen (Bild links, Audio/Video rechts)</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28</a:t>
            </a:fld>
            <a:endParaRPr lang="de-DE"/>
          </a:p>
        </p:txBody>
      </p:sp>
    </p:spTree>
    <p:extLst>
      <p:ext uri="{BB962C8B-B14F-4D97-AF65-F5344CB8AC3E}">
        <p14:creationId xmlns:p14="http://schemas.microsoft.com/office/powerpoint/2010/main" val="2268894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Bezug zur vorherigen Folie. Hier die jeweiligen Menüs. Links Bild, Rechts können wir zwischen </a:t>
            </a:r>
            <a:r>
              <a:rPr lang="de-DE" dirty="0" err="1"/>
              <a:t>Aiod</a:t>
            </a:r>
            <a:r>
              <a:rPr lang="de-DE" dirty="0"/>
              <a:t> und Video wechseln.</a:t>
            </a:r>
          </a:p>
          <a:p>
            <a:pPr marL="171450" indent="-171450">
              <a:buFont typeface="Arial" panose="020B0604020202020204" pitchFamily="34" charset="0"/>
              <a:buChar char="•"/>
            </a:pPr>
            <a:r>
              <a:rPr lang="de-DE" dirty="0"/>
              <a:t>Wenn visuelle Medien eingesetzt werden, kann die Anzeigegröße angepasst werden (links und rechts eingerahmt).</a:t>
            </a:r>
          </a:p>
          <a:p>
            <a:pPr marL="171450" indent="-171450">
              <a:buFont typeface="Arial" panose="020B0604020202020204" pitchFamily="34" charset="0"/>
              <a:buChar char="•"/>
            </a:pPr>
            <a:r>
              <a:rPr lang="de-DE" dirty="0"/>
              <a:t>Bei den dynamischen Medien auf der rechten Seite haben wir noch „Erweiterte Einstellungen“ hier können wir Abspieleinstellungen (z.B. Autoplay für die Medien) einstellen.</a:t>
            </a:r>
          </a:p>
          <a:p>
            <a:pPr marL="171450" indent="-171450">
              <a:buFont typeface="Arial" panose="020B0604020202020204" pitchFamily="34" charset="0"/>
              <a:buChar char="•"/>
            </a:pPr>
            <a:endParaRPr lang="de-DE" dirty="0"/>
          </a:p>
          <a:p>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29</a:t>
            </a:fld>
            <a:endParaRPr lang="de-DE"/>
          </a:p>
        </p:txBody>
      </p:sp>
    </p:spTree>
    <p:extLst>
      <p:ext uri="{BB962C8B-B14F-4D97-AF65-F5344CB8AC3E}">
        <p14:creationId xmlns:p14="http://schemas.microsoft.com/office/powerpoint/2010/main" val="3902128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30</a:t>
            </a:fld>
            <a:endParaRPr lang="de-DE"/>
          </a:p>
        </p:txBody>
      </p:sp>
    </p:spTree>
    <p:extLst>
      <p:ext uri="{BB962C8B-B14F-4D97-AF65-F5344CB8AC3E}">
        <p14:creationId xmlns:p14="http://schemas.microsoft.com/office/powerpoint/2010/main" val="2523118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Eig</a:t>
            </a:r>
            <a:r>
              <a:rPr lang="de-DE" dirty="0"/>
              <a:t> nur ablesen.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31</a:t>
            </a:fld>
            <a:endParaRPr lang="de-DE"/>
          </a:p>
        </p:txBody>
      </p:sp>
    </p:spTree>
    <p:extLst>
      <p:ext uri="{BB962C8B-B14F-4D97-AF65-F5344CB8AC3E}">
        <p14:creationId xmlns:p14="http://schemas.microsoft.com/office/powerpoint/2010/main" val="3715890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vormachen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32</a:t>
            </a:fld>
            <a:endParaRPr lang="de-DE"/>
          </a:p>
        </p:txBody>
      </p:sp>
    </p:spTree>
    <p:extLst>
      <p:ext uri="{BB962C8B-B14F-4D97-AF65-F5344CB8AC3E}">
        <p14:creationId xmlns:p14="http://schemas.microsoft.com/office/powerpoint/2010/main" val="228701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*Punkte ablesen*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4</a:t>
            </a:fld>
            <a:endParaRPr lang="de-DE"/>
          </a:p>
        </p:txBody>
      </p:sp>
    </p:spTree>
    <p:extLst>
      <p:ext uri="{BB962C8B-B14F-4D97-AF65-F5344CB8AC3E}">
        <p14:creationId xmlns:p14="http://schemas.microsoft.com/office/powerpoint/2010/main" val="255099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Punkt eins: Hier wäre die Fragestellung bzw. der Arbeitsauftrag, dass wir aus den bereitgestellten Bewerbungen geeignete identifizieren sollen</a:t>
            </a:r>
          </a:p>
          <a:p>
            <a:pPr marL="171450" indent="-171450">
              <a:buFont typeface="Arial" panose="020B0604020202020204" pitchFamily="34" charset="0"/>
              <a:buChar char="•"/>
            </a:pPr>
            <a:r>
              <a:rPr lang="de-DE" dirty="0"/>
              <a:t>Punkt zwei: Hier als Multiple-Choice umgesetzt. Im unteren Bereich zu sehen mit der konkreten Frage und den Antwortalternativen</a:t>
            </a:r>
          </a:p>
          <a:p>
            <a:pPr marL="171450" indent="-171450">
              <a:buFont typeface="Arial" panose="020B0604020202020204" pitchFamily="34" charset="0"/>
              <a:buChar char="•"/>
            </a:pPr>
            <a:r>
              <a:rPr lang="de-DE" dirty="0"/>
              <a:t>Punkt drei: Kurze textuelle Einleitung, ein Bild sowie drei bereitgestellten Dateien (Bewerbung 1-3) </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5</a:t>
            </a:fld>
            <a:endParaRPr lang="de-DE"/>
          </a:p>
        </p:txBody>
      </p:sp>
    </p:spTree>
    <p:extLst>
      <p:ext uri="{BB962C8B-B14F-4D97-AF65-F5344CB8AC3E}">
        <p14:creationId xmlns:p14="http://schemas.microsoft.com/office/powerpoint/2010/main" val="369793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durchklicken*</a:t>
            </a:r>
          </a:p>
          <a:p>
            <a:pPr marL="171450" indent="-171450">
              <a:buFont typeface="Arial" panose="020B0604020202020204" pitchFamily="34" charset="0"/>
              <a:buChar char="•"/>
            </a:pPr>
            <a:r>
              <a:rPr lang="de-DE" dirty="0"/>
              <a:t>Punkt 2: Die Fragensammlung legen wir im jeweiligen Kurs über das Zahnrad und „Mehr…“ an.</a:t>
            </a:r>
          </a:p>
          <a:p>
            <a:pPr marL="171450" indent="-171450">
              <a:buFont typeface="Arial" panose="020B0604020202020204" pitchFamily="34" charset="0"/>
              <a:buChar char="•"/>
            </a:pPr>
            <a:r>
              <a:rPr lang="de-DE" dirty="0"/>
              <a:t>Punkt 3: Der Test über die Kursbearbeitung</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Da die Aufgaben wiederverwendet bzw. kopiert und modifiziert werden können, werden wir im Folgenden mit der Fragensammlung arbeiten. Weitere Informationen zum Anlegen und Einstellen des Tests gibt es in dem Handbuch in ILIAS.</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7</a:t>
            </a:fld>
            <a:endParaRPr lang="de-DE"/>
          </a:p>
        </p:txBody>
      </p:sp>
    </p:spTree>
    <p:extLst>
      <p:ext uri="{BB962C8B-B14F-4D97-AF65-F5344CB8AC3E}">
        <p14:creationId xmlns:p14="http://schemas.microsoft.com/office/powerpoint/2010/main" val="244831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Große Auswahl an Fragetypen. Werden nicht alle besprechen können (Verweis auf Handbuch und Learning Nuggets), aber repräsentative Auswahl. Wir unterteilen die Fragetypen in geschlossene Fragetypen und geschlossene Fragetypen.</a:t>
            </a:r>
          </a:p>
          <a:p>
            <a:endParaRPr lang="de-DE" dirty="0"/>
          </a:p>
          <a:p>
            <a:r>
              <a:rPr lang="de-DE" dirty="0"/>
              <a:t>Geschlossene Fragetypen geben immer eine Liste an Antwortalternativen vor, aus denen eine oder mehrere korrekte Antworten ausgewählt werden müssen. Bei Offenen Fragetypen arbeiten wir mit freien Eingabefeldern. Es wird also keine Antwortalternative vorgegeben.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8</a:t>
            </a:fld>
            <a:endParaRPr lang="de-DE"/>
          </a:p>
        </p:txBody>
      </p:sp>
    </p:spTree>
    <p:extLst>
      <p:ext uri="{BB962C8B-B14F-4D97-AF65-F5344CB8AC3E}">
        <p14:creationId xmlns:p14="http://schemas.microsoft.com/office/powerpoint/2010/main" val="201605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Wenn wir eine Frage in einem Test oder einer Fragensammlung anlegen wollen, dann haben wir hier einen identischen Ablauf. Zunächst muss ich immer erst den </a:t>
            </a:r>
            <a:r>
              <a:rPr lang="de-DE" dirty="0" err="1"/>
              <a:t>Fragetyp</a:t>
            </a:r>
            <a:r>
              <a:rPr lang="de-DE" dirty="0"/>
              <a:t> auswählen.</a:t>
            </a:r>
            <a:endParaRPr lang="en-US" dirty="0"/>
          </a:p>
          <a:p>
            <a:pPr marL="171450" indent="-171450">
              <a:buFont typeface="Arial" panose="020B0604020202020204" pitchFamily="34" charset="0"/>
              <a:buChar char="•"/>
            </a:pPr>
            <a:r>
              <a:rPr lang="en-US" dirty="0" err="1"/>
              <a:t>Wenn</a:t>
            </a:r>
            <a:r>
              <a:rPr lang="en-US" dirty="0"/>
              <a:t> man </a:t>
            </a:r>
            <a:r>
              <a:rPr lang="en-US" dirty="0" err="1"/>
              <a:t>noch</a:t>
            </a:r>
            <a:r>
              <a:rPr lang="en-US" dirty="0"/>
              <a:t> neu in der </a:t>
            </a:r>
            <a:r>
              <a:rPr lang="en-US" dirty="0" err="1"/>
              <a:t>Nutzung</a:t>
            </a:r>
            <a:r>
              <a:rPr lang="en-US" dirty="0"/>
              <a:t> </a:t>
            </a:r>
            <a:r>
              <a:rPr lang="en-US" dirty="0" err="1"/>
              <a:t>ist</a:t>
            </a:r>
            <a:r>
              <a:rPr lang="en-US" dirty="0"/>
              <a:t> und die </a:t>
            </a:r>
            <a:r>
              <a:rPr lang="en-US" dirty="0" err="1"/>
              <a:t>Fragetypen</a:t>
            </a:r>
            <a:r>
              <a:rPr lang="en-US" dirty="0"/>
              <a:t> </a:t>
            </a:r>
            <a:r>
              <a:rPr lang="en-US" dirty="0" err="1"/>
              <a:t>nicht</a:t>
            </a:r>
            <a:r>
              <a:rPr lang="en-US" dirty="0"/>
              <a:t> </a:t>
            </a:r>
            <a:r>
              <a:rPr lang="en-US" dirty="0" err="1"/>
              <a:t>kennt</a:t>
            </a:r>
            <a:r>
              <a:rPr lang="en-US" dirty="0"/>
              <a:t>, </a:t>
            </a:r>
            <a:r>
              <a:rPr lang="en-US" dirty="0" err="1"/>
              <a:t>stellt</a:t>
            </a:r>
            <a:r>
              <a:rPr lang="en-US" dirty="0"/>
              <a:t> Moodle </a:t>
            </a:r>
            <a:r>
              <a:rPr lang="en-US" dirty="0" err="1"/>
              <a:t>rechts</a:t>
            </a:r>
            <a:r>
              <a:rPr lang="en-US" dirty="0"/>
              <a:t> </a:t>
            </a:r>
            <a:r>
              <a:rPr lang="en-US" dirty="0" err="1"/>
              <a:t>auch</a:t>
            </a:r>
            <a:r>
              <a:rPr lang="en-US" dirty="0"/>
              <a:t> </a:t>
            </a:r>
            <a:r>
              <a:rPr lang="en-US" dirty="0" err="1"/>
              <a:t>immer</a:t>
            </a:r>
            <a:r>
              <a:rPr lang="en-US" dirty="0"/>
              <a:t> </a:t>
            </a:r>
            <a:r>
              <a:rPr lang="en-US" dirty="0" err="1"/>
              <a:t>eine</a:t>
            </a:r>
            <a:r>
              <a:rPr lang="en-US" dirty="0"/>
              <a:t> </a:t>
            </a:r>
            <a:r>
              <a:rPr lang="en-US" dirty="0" err="1"/>
              <a:t>kurze</a:t>
            </a:r>
            <a:r>
              <a:rPr lang="en-US" dirty="0"/>
              <a:t> </a:t>
            </a:r>
            <a:r>
              <a:rPr lang="en-US" dirty="0" err="1"/>
              <a:t>Erläuterung</a:t>
            </a:r>
            <a:r>
              <a:rPr lang="en-US" dirty="0"/>
              <a:t> </a:t>
            </a:r>
            <a:r>
              <a:rPr lang="en-US" dirty="0" err="1"/>
              <a:t>bereit</a:t>
            </a:r>
            <a:r>
              <a:rPr lang="en-US" dirty="0"/>
              <a:t>.</a:t>
            </a:r>
          </a:p>
          <a:p>
            <a:pPr marL="171450" indent="-171450">
              <a:buFont typeface="Arial" panose="020B0604020202020204" pitchFamily="34" charset="0"/>
              <a:buChar char="•"/>
            </a:pPr>
            <a:r>
              <a:rPr lang="en-US" dirty="0" err="1"/>
              <a:t>Nach</a:t>
            </a:r>
            <a:r>
              <a:rPr lang="en-US" dirty="0"/>
              <a:t> der </a:t>
            </a:r>
            <a:r>
              <a:rPr lang="en-US" dirty="0" err="1"/>
              <a:t>Auswahl</a:t>
            </a:r>
            <a:r>
              <a:rPr lang="en-US" dirty="0"/>
              <a:t> </a:t>
            </a:r>
            <a:r>
              <a:rPr lang="en-US" dirty="0" err="1"/>
              <a:t>klicken</a:t>
            </a:r>
            <a:r>
              <a:rPr lang="en-US" dirty="0"/>
              <a:t> </a:t>
            </a:r>
            <a:r>
              <a:rPr lang="en-US" dirty="0" err="1"/>
              <a:t>wir</a:t>
            </a:r>
            <a:r>
              <a:rPr lang="en-US" dirty="0"/>
              <a:t> auf </a:t>
            </a:r>
            <a:r>
              <a:rPr lang="en-US" dirty="0" err="1"/>
              <a:t>hinzufügen</a:t>
            </a:r>
            <a:r>
              <a:rPr lang="en-US" dirty="0"/>
              <a:t>. Ab </a:t>
            </a:r>
            <a:r>
              <a:rPr lang="en-US" dirty="0" err="1"/>
              <a:t>diesem</a:t>
            </a:r>
            <a:r>
              <a:rPr lang="en-US" dirty="0"/>
              <a:t> </a:t>
            </a:r>
            <a:r>
              <a:rPr lang="en-US" dirty="0" err="1"/>
              <a:t>Zeitpunkt</a:t>
            </a:r>
            <a:r>
              <a:rPr lang="en-US" dirty="0"/>
              <a:t> </a:t>
            </a:r>
            <a:r>
              <a:rPr lang="en-US" dirty="0" err="1"/>
              <a:t>ist</a:t>
            </a:r>
            <a:r>
              <a:rPr lang="en-US" dirty="0"/>
              <a:t> der </a:t>
            </a:r>
            <a:r>
              <a:rPr lang="en-US" dirty="0" err="1"/>
              <a:t>Fragetyp</a:t>
            </a:r>
            <a:r>
              <a:rPr lang="en-US" dirty="0"/>
              <a:t> </a:t>
            </a:r>
            <a:r>
              <a:rPr lang="en-US" dirty="0" err="1"/>
              <a:t>gewählt</a:t>
            </a:r>
            <a:r>
              <a:rPr lang="en-US" dirty="0"/>
              <a:t> und </a:t>
            </a:r>
            <a:r>
              <a:rPr lang="en-US" dirty="0" err="1"/>
              <a:t>kann</a:t>
            </a:r>
            <a:r>
              <a:rPr lang="en-US" dirty="0"/>
              <a:t> </a:t>
            </a:r>
            <a:r>
              <a:rPr lang="en-US" dirty="0" err="1"/>
              <a:t>nachträglich</a:t>
            </a:r>
            <a:r>
              <a:rPr lang="en-US" dirty="0"/>
              <a:t> </a:t>
            </a:r>
            <a:r>
              <a:rPr lang="en-US" dirty="0" err="1"/>
              <a:t>nicht</a:t>
            </a:r>
            <a:r>
              <a:rPr lang="en-US" dirty="0"/>
              <a:t> </a:t>
            </a:r>
            <a:r>
              <a:rPr lang="en-US" dirty="0" err="1"/>
              <a:t>mehr</a:t>
            </a:r>
            <a:r>
              <a:rPr lang="en-US" dirty="0"/>
              <a:t> </a:t>
            </a:r>
            <a:r>
              <a:rPr lang="en-US" dirty="0" err="1"/>
              <a:t>geändert</a:t>
            </a:r>
            <a:r>
              <a:rPr lang="en-US" dirty="0"/>
              <a:t> </a:t>
            </a:r>
            <a:r>
              <a:rPr lang="en-US" dirty="0" err="1"/>
              <a:t>werden</a:t>
            </a:r>
            <a:r>
              <a:rPr lang="en-US" dirty="0"/>
              <a:t>. Will man </a:t>
            </a:r>
            <a:r>
              <a:rPr lang="en-US" dirty="0" err="1"/>
              <a:t>nachträglich</a:t>
            </a:r>
            <a:r>
              <a:rPr lang="en-US" dirty="0"/>
              <a:t> </a:t>
            </a:r>
            <a:r>
              <a:rPr lang="en-US" dirty="0" err="1"/>
              <a:t>einen</a:t>
            </a:r>
            <a:r>
              <a:rPr lang="en-US" dirty="0"/>
              <a:t> </a:t>
            </a:r>
            <a:r>
              <a:rPr lang="en-US" dirty="0" err="1"/>
              <a:t>anderen</a:t>
            </a:r>
            <a:r>
              <a:rPr lang="en-US" dirty="0"/>
              <a:t> </a:t>
            </a:r>
            <a:r>
              <a:rPr lang="en-US" dirty="0" err="1"/>
              <a:t>Fragetyp</a:t>
            </a:r>
            <a:r>
              <a:rPr lang="en-US" dirty="0"/>
              <a:t>, so muss man die </a:t>
            </a:r>
            <a:r>
              <a:rPr lang="en-US" dirty="0" err="1"/>
              <a:t>jeweilige</a:t>
            </a:r>
            <a:r>
              <a:rPr lang="en-US" dirty="0"/>
              <a:t> </a:t>
            </a:r>
            <a:r>
              <a:rPr lang="en-US" dirty="0" err="1"/>
              <a:t>Frage</a:t>
            </a:r>
            <a:r>
              <a:rPr lang="en-US" dirty="0"/>
              <a:t> neu </a:t>
            </a:r>
            <a:r>
              <a:rPr lang="en-US" dirty="0" err="1"/>
              <a:t>anlegen</a:t>
            </a:r>
            <a:r>
              <a:rPr lang="en-US" dirty="0"/>
              <a:t>.</a:t>
            </a:r>
            <a:endParaRPr lang="de-DE" dirty="0"/>
          </a:p>
        </p:txBody>
      </p:sp>
      <p:sp>
        <p:nvSpPr>
          <p:cNvPr id="4" name="Foliennummernplatzhalter 3"/>
          <p:cNvSpPr>
            <a:spLocks noGrp="1"/>
          </p:cNvSpPr>
          <p:nvPr>
            <p:ph type="sldNum" sz="quarter" idx="5"/>
          </p:nvPr>
        </p:nvSpPr>
        <p:spPr/>
        <p:txBody>
          <a:bodyPr/>
          <a:lstStyle/>
          <a:p>
            <a:fld id="{DDF6FED7-02F9-4F3B-9D2F-0D6B4F0D949F}" type="slidenum">
              <a:rPr lang="de-DE" smtClean="0"/>
              <a:t>9</a:t>
            </a:fld>
            <a:endParaRPr lang="de-DE"/>
          </a:p>
        </p:txBody>
      </p:sp>
    </p:spTree>
    <p:extLst>
      <p:ext uri="{BB962C8B-B14F-4D97-AF65-F5344CB8AC3E}">
        <p14:creationId xmlns:p14="http://schemas.microsoft.com/office/powerpoint/2010/main" val="18918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Prinzipiell ist der Aufbau ist bei allen Fragen nahezu gleich, wobei es natürlich aufgrund der unterschiedlichen Fragetypen Abweichungen gibt.  Jede Frage besteht aus dem Bereich „Allgemeines“. Hier Informationen wie die Fragestellung oder die Punktzahl eingetragen, die jede Frage braucht.</a:t>
            </a:r>
          </a:p>
          <a:p>
            <a:pPr marL="171450" indent="-171450">
              <a:buFont typeface="Arial" panose="020B0604020202020204" pitchFamily="34" charset="0"/>
              <a:buChar char="•"/>
            </a:pPr>
            <a:r>
              <a:rPr lang="de-DE" dirty="0"/>
              <a:t>Danach gibt es unterschiedliche Antwort- Feedback und Bewertungsinformationen. Diese unterscheiden sich natürlich zwischen den Aufgaben. So habe ich bspw. bei einer Geschlossenen MC-Aufgabe Antwortalternativen, die ich im System hinterlegen muss, wohingegen Freitextaufgaben ja keine Antworten vorgeben, aber unterschiedlich umfangreich beantwortet werden können.</a:t>
            </a:r>
          </a:p>
          <a:p>
            <a:pPr marL="171450" indent="-171450">
              <a:buFont typeface="Arial" panose="020B0604020202020204" pitchFamily="34" charset="0"/>
              <a:buChar char="•"/>
            </a:pPr>
            <a:r>
              <a:rPr lang="de-DE" dirty="0"/>
              <a:t>Tags dienen der thematischen Systematisierung der Fragen, damit diese im System nachträglich einfach gefunden werden können, wenn ich einen Test aus mehreren Fragensammlungen erstellen möchte.</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Da Allgemeines-Bereich nahezu identisch ist, werden wir im Folgenden den Fokus auf die Antwortbereiche/-einstellungen legen.</a:t>
            </a: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10</a:t>
            </a:fld>
            <a:endParaRPr lang="de-DE"/>
          </a:p>
        </p:txBody>
      </p:sp>
    </p:spTree>
    <p:extLst>
      <p:ext uri="{BB962C8B-B14F-4D97-AF65-F5344CB8AC3E}">
        <p14:creationId xmlns:p14="http://schemas.microsoft.com/office/powerpoint/2010/main" val="97724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*primär vorlesen*</a:t>
            </a:r>
          </a:p>
          <a:p>
            <a:pPr marL="171450" indent="-171450">
              <a:buFont typeface="Arial" panose="020B0604020202020204" pitchFamily="34" charset="0"/>
              <a:buChar char="•"/>
            </a:pPr>
            <a:endParaRPr lang="en-US" dirty="0"/>
          </a:p>
        </p:txBody>
      </p:sp>
      <p:sp>
        <p:nvSpPr>
          <p:cNvPr id="4" name="Foliennummernplatzhalter 3"/>
          <p:cNvSpPr>
            <a:spLocks noGrp="1"/>
          </p:cNvSpPr>
          <p:nvPr>
            <p:ph type="sldNum" sz="quarter" idx="5"/>
          </p:nvPr>
        </p:nvSpPr>
        <p:spPr/>
        <p:txBody>
          <a:bodyPr/>
          <a:lstStyle/>
          <a:p>
            <a:fld id="{DDF6FED7-02F9-4F3B-9D2F-0D6B4F0D949F}" type="slidenum">
              <a:rPr lang="de-DE" smtClean="0"/>
              <a:t>11</a:t>
            </a:fld>
            <a:endParaRPr lang="de-DE"/>
          </a:p>
        </p:txBody>
      </p:sp>
    </p:spTree>
    <p:extLst>
      <p:ext uri="{BB962C8B-B14F-4D97-AF65-F5344CB8AC3E}">
        <p14:creationId xmlns:p14="http://schemas.microsoft.com/office/powerpoint/2010/main" val="1523518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36682" y="4040554"/>
            <a:ext cx="10031318" cy="121724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B524F623-2269-42E4-A130-339B30F555C9}"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‹Nr.›</a:t>
            </a:fld>
            <a:endParaRPr lang="de-DE"/>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 t="24850" b="15276"/>
          <a:stretch/>
        </p:blipFill>
        <p:spPr>
          <a:xfrm>
            <a:off x="636682" y="1637777"/>
            <a:ext cx="6439877" cy="2255618"/>
          </a:xfrm>
          <a:prstGeom prst="rect">
            <a:avLst/>
          </a:prstGeom>
        </p:spPr>
      </p:pic>
      <p:grpSp>
        <p:nvGrpSpPr>
          <p:cNvPr id="8" name="Gruppieren 7"/>
          <p:cNvGrpSpPr/>
          <p:nvPr userDrawn="1"/>
        </p:nvGrpSpPr>
        <p:grpSpPr>
          <a:xfrm>
            <a:off x="0" y="7094"/>
            <a:ext cx="12199815" cy="688261"/>
            <a:chOff x="0" y="7094"/>
            <a:chExt cx="12199815" cy="688261"/>
          </a:xfrm>
        </p:grpSpPr>
        <p:cxnSp>
          <p:nvCxnSpPr>
            <p:cNvPr id="15" name="Gerader Verbinder 14">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7" name="Gruppieren 6"/>
            <p:cNvGrpSpPr/>
            <p:nvPr userDrawn="1"/>
          </p:nvGrpSpPr>
          <p:grpSpPr>
            <a:xfrm>
              <a:off x="49504" y="7094"/>
              <a:ext cx="12078425" cy="592343"/>
              <a:chOff x="49504" y="7094"/>
              <a:chExt cx="12078425" cy="592343"/>
            </a:xfrm>
          </p:grpSpPr>
          <p:pic>
            <p:nvPicPr>
              <p:cNvPr id="17" name="Grafik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18" name="Grafik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19" name="Grafik 18"/>
              <p:cNvPicPr>
                <a:picLocks noChangeAspect="1"/>
              </p:cNvPicPr>
              <p:nvPr userDrawn="1"/>
            </p:nvPicPr>
            <p:blipFill rotWithShape="1">
              <a:blip r:embed="rId5"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21" name="Grafik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399819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C3E32F-C0BC-40CB-BBB1-AB870EBB1E48}"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‹Nr.›</a:t>
            </a:fld>
            <a:endParaRPr lang="de-DE"/>
          </a:p>
        </p:txBody>
      </p:sp>
      <p:grpSp>
        <p:nvGrpSpPr>
          <p:cNvPr id="15" name="Gruppieren 14"/>
          <p:cNvGrpSpPr/>
          <p:nvPr userDrawn="1"/>
        </p:nvGrpSpPr>
        <p:grpSpPr>
          <a:xfrm>
            <a:off x="0" y="7094"/>
            <a:ext cx="12199815" cy="688261"/>
            <a:chOff x="0" y="7094"/>
            <a:chExt cx="12199815" cy="688261"/>
          </a:xfrm>
        </p:grpSpPr>
        <p:cxnSp>
          <p:nvCxnSpPr>
            <p:cNvPr id="16" name="Gerader Verbinder 15">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8" name="Gruppieren 17"/>
            <p:cNvGrpSpPr/>
            <p:nvPr userDrawn="1"/>
          </p:nvGrpSpPr>
          <p:grpSpPr>
            <a:xfrm>
              <a:off x="49504" y="7094"/>
              <a:ext cx="12078425" cy="592343"/>
              <a:chOff x="49504" y="7094"/>
              <a:chExt cx="12078425" cy="592343"/>
            </a:xfrm>
          </p:grpSpPr>
          <p:pic>
            <p:nvPicPr>
              <p:cNvPr id="19" name="Grafik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8" name="Grafik 27"/>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29" name="Grafik 28"/>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0" name="Grafik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1" name="Grafik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185583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445383E-E0FE-40D9-952D-C149365FF402}"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‹Nr.›</a:t>
            </a:fld>
            <a:endParaRPr lang="de-DE"/>
          </a:p>
        </p:txBody>
      </p:sp>
      <p:grpSp>
        <p:nvGrpSpPr>
          <p:cNvPr id="15" name="Gruppieren 14"/>
          <p:cNvGrpSpPr/>
          <p:nvPr userDrawn="1"/>
        </p:nvGrpSpPr>
        <p:grpSpPr>
          <a:xfrm>
            <a:off x="0" y="7094"/>
            <a:ext cx="12199815" cy="688261"/>
            <a:chOff x="0" y="7094"/>
            <a:chExt cx="12199815" cy="688261"/>
          </a:xfrm>
        </p:grpSpPr>
        <p:cxnSp>
          <p:nvCxnSpPr>
            <p:cNvPr id="16" name="Gerader Verbinder 15">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8" name="Gruppieren 17"/>
            <p:cNvGrpSpPr/>
            <p:nvPr userDrawn="1"/>
          </p:nvGrpSpPr>
          <p:grpSpPr>
            <a:xfrm>
              <a:off x="49504" y="7094"/>
              <a:ext cx="12078425" cy="592343"/>
              <a:chOff x="49504" y="7094"/>
              <a:chExt cx="12078425" cy="592343"/>
            </a:xfrm>
          </p:grpSpPr>
          <p:pic>
            <p:nvPicPr>
              <p:cNvPr id="19" name="Grafik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8" name="Grafik 27"/>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29" name="Grafik 28"/>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0" name="Grafik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1" name="Grafik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76107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3984" y="720000"/>
            <a:ext cx="11160000" cy="538023"/>
          </a:xfrm>
        </p:spPr>
        <p:txBody>
          <a:bodyPr>
            <a:noAutofit/>
          </a:bodyPr>
          <a:lstStyle>
            <a:lvl1pPr>
              <a:defRPr sz="3600" b="0">
                <a:latin typeface="+mn-lt"/>
              </a:defRPr>
            </a:lvl1pPr>
          </a:lstStyle>
          <a:p>
            <a:r>
              <a:rPr lang="de-DE" dirty="0"/>
              <a:t>Titelmasterformat durch Klicken bearbeiten</a:t>
            </a:r>
          </a:p>
        </p:txBody>
      </p:sp>
      <p:sp>
        <p:nvSpPr>
          <p:cNvPr id="3" name="Inhaltsplatzhalter 2"/>
          <p:cNvSpPr>
            <a:spLocks noGrp="1"/>
          </p:cNvSpPr>
          <p:nvPr>
            <p:ph idx="1"/>
          </p:nvPr>
        </p:nvSpPr>
        <p:spPr>
          <a:xfrm>
            <a:off x="423984" y="1289538"/>
            <a:ext cx="11160000" cy="488742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sz="1100" b="1"/>
            </a:lvl1p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lvl1pPr>
              <a:defRPr sz="1100" b="1"/>
            </a:lvl1p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lvl1pPr>
              <a:defRPr sz="1100" b="1"/>
            </a:lvl1pPr>
          </a:lstStyle>
          <a:p>
            <a:fld id="{A34E550B-A5C8-472B-8C0F-594213A0DDE7}" type="slidenum">
              <a:rPr lang="de-DE" smtClean="0"/>
              <a:pPr/>
              <a:t>‹Nr.›</a:t>
            </a:fld>
            <a:endParaRPr lang="de-DE"/>
          </a:p>
        </p:txBody>
      </p:sp>
      <p:grpSp>
        <p:nvGrpSpPr>
          <p:cNvPr id="15" name="Gruppieren 14"/>
          <p:cNvGrpSpPr/>
          <p:nvPr userDrawn="1"/>
        </p:nvGrpSpPr>
        <p:grpSpPr>
          <a:xfrm>
            <a:off x="0" y="7094"/>
            <a:ext cx="12199815" cy="688261"/>
            <a:chOff x="0" y="7094"/>
            <a:chExt cx="12199815" cy="688261"/>
          </a:xfrm>
        </p:grpSpPr>
        <p:cxnSp>
          <p:nvCxnSpPr>
            <p:cNvPr id="16" name="Gerader Verbinder 15">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23" name="Gruppieren 22"/>
            <p:cNvGrpSpPr/>
            <p:nvPr userDrawn="1"/>
          </p:nvGrpSpPr>
          <p:grpSpPr>
            <a:xfrm>
              <a:off x="49504" y="7094"/>
              <a:ext cx="12078425" cy="592343"/>
              <a:chOff x="49504" y="7094"/>
              <a:chExt cx="12078425" cy="592343"/>
            </a:xfrm>
          </p:grpSpPr>
          <p:pic>
            <p:nvPicPr>
              <p:cNvPr id="24" name="Grafik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5" name="Grafik 24"/>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26" name="Grafik 25"/>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27" name="Grafik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28" name="Grafik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414628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6D107A0-90C2-40BA-9CFB-33059D2A7E23}"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‹Nr.›</a:t>
            </a:fld>
            <a:endParaRPr lang="de-DE"/>
          </a:p>
        </p:txBody>
      </p:sp>
      <p:grpSp>
        <p:nvGrpSpPr>
          <p:cNvPr id="15" name="Gruppieren 14"/>
          <p:cNvGrpSpPr/>
          <p:nvPr userDrawn="1"/>
        </p:nvGrpSpPr>
        <p:grpSpPr>
          <a:xfrm>
            <a:off x="0" y="7094"/>
            <a:ext cx="12199815" cy="688261"/>
            <a:chOff x="0" y="7094"/>
            <a:chExt cx="12199815" cy="688261"/>
          </a:xfrm>
        </p:grpSpPr>
        <p:cxnSp>
          <p:nvCxnSpPr>
            <p:cNvPr id="16" name="Gerader Verbinder 15">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8" name="Gruppieren 17"/>
            <p:cNvGrpSpPr/>
            <p:nvPr userDrawn="1"/>
          </p:nvGrpSpPr>
          <p:grpSpPr>
            <a:xfrm>
              <a:off x="49504" y="7094"/>
              <a:ext cx="12078425" cy="592343"/>
              <a:chOff x="49504" y="7094"/>
              <a:chExt cx="12078425" cy="592343"/>
            </a:xfrm>
          </p:grpSpPr>
          <p:pic>
            <p:nvPicPr>
              <p:cNvPr id="19" name="Grafik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8" name="Grafik 27"/>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29" name="Grafik 28"/>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0" name="Grafik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1" name="Grafik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234622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noAutofit/>
          </a:bodyPr>
          <a:lstStyle>
            <a:lvl1pPr>
              <a:defRPr sz="3600"/>
            </a:lvl1pPr>
          </a:lstStyle>
          <a:p>
            <a:r>
              <a:rPr lang="de-DE" dirty="0"/>
              <a:t>Titelmasterformat durch Klicken bearbeiten</a:t>
            </a:r>
          </a:p>
        </p:txBody>
      </p:sp>
      <p:sp>
        <p:nvSpPr>
          <p:cNvPr id="3" name="Inhaltsplatzhalter 2"/>
          <p:cNvSpPr>
            <a:spLocks noGrp="1"/>
          </p:cNvSpPr>
          <p:nvPr>
            <p:ph sz="half" idx="1"/>
          </p:nvPr>
        </p:nvSpPr>
        <p:spPr>
          <a:xfrm>
            <a:off x="424800" y="1288800"/>
            <a:ext cx="5580000" cy="4888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004800" y="1288800"/>
            <a:ext cx="5580000" cy="4888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6BEBD0D-3957-4A6D-A028-5B7B0D20C514}" type="datetime1">
              <a:rPr lang="de-DE" smtClean="0"/>
              <a:t>15.06.2022</a:t>
            </a:fld>
            <a:endParaRPr lang="de-DE"/>
          </a:p>
        </p:txBody>
      </p:sp>
      <p:sp>
        <p:nvSpPr>
          <p:cNvPr id="6" name="Fußzeilenplatzhalter 5"/>
          <p:cNvSpPr>
            <a:spLocks noGrp="1"/>
          </p:cNvSpPr>
          <p:nvPr>
            <p:ph type="ftr" sz="quarter" idx="11"/>
          </p:nvPr>
        </p:nvSpPr>
        <p:spPr/>
        <p:txBody>
          <a:bodyPr/>
          <a:lstStyle/>
          <a:p>
            <a:r>
              <a:rPr lang="de-DE"/>
              <a:t>ASCOT+-Projekt (Förderkennzeichen 21AP001A und 21AP001B)</a:t>
            </a:r>
          </a:p>
        </p:txBody>
      </p:sp>
      <p:sp>
        <p:nvSpPr>
          <p:cNvPr id="7" name="Foliennummernplatzhalter 6"/>
          <p:cNvSpPr>
            <a:spLocks noGrp="1"/>
          </p:cNvSpPr>
          <p:nvPr>
            <p:ph type="sldNum" sz="quarter" idx="12"/>
          </p:nvPr>
        </p:nvSpPr>
        <p:spPr/>
        <p:txBody>
          <a:bodyPr/>
          <a:lstStyle/>
          <a:p>
            <a:fld id="{A34E550B-A5C8-472B-8C0F-594213A0DDE7}" type="slidenum">
              <a:rPr lang="de-DE" smtClean="0"/>
              <a:t>‹Nr.›</a:t>
            </a:fld>
            <a:endParaRPr lang="de-DE"/>
          </a:p>
        </p:txBody>
      </p:sp>
      <p:grpSp>
        <p:nvGrpSpPr>
          <p:cNvPr id="16" name="Gruppieren 15"/>
          <p:cNvGrpSpPr/>
          <p:nvPr userDrawn="1"/>
        </p:nvGrpSpPr>
        <p:grpSpPr>
          <a:xfrm>
            <a:off x="0" y="7094"/>
            <a:ext cx="12199815" cy="688261"/>
            <a:chOff x="0" y="7094"/>
            <a:chExt cx="12199815" cy="688261"/>
          </a:xfrm>
        </p:grpSpPr>
        <p:cxnSp>
          <p:nvCxnSpPr>
            <p:cNvPr id="17" name="Gerader Verbinder 16">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9" name="Gruppieren 18"/>
            <p:cNvGrpSpPr/>
            <p:nvPr userDrawn="1"/>
          </p:nvGrpSpPr>
          <p:grpSpPr>
            <a:xfrm>
              <a:off x="49504" y="7094"/>
              <a:ext cx="12078425" cy="592343"/>
              <a:chOff x="49504" y="7094"/>
              <a:chExt cx="12078425" cy="592343"/>
            </a:xfrm>
          </p:grpSpPr>
          <p:pic>
            <p:nvPicPr>
              <p:cNvPr id="20" name="Grafik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9" name="Grafik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30" name="Grafik 29"/>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1" name="Grafik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2" name="Grafik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105964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noAutofit/>
          </a:bodyPr>
          <a:lstStyle>
            <a:lvl1pPr>
              <a:defRPr sz="3600"/>
            </a:lvl1pPr>
          </a:lstStyle>
          <a:p>
            <a:r>
              <a:rPr lang="de-DE" dirty="0"/>
              <a:t>Titelmasterformat durch Klicken bearbeiten</a:t>
            </a:r>
          </a:p>
        </p:txBody>
      </p:sp>
      <p:sp>
        <p:nvSpPr>
          <p:cNvPr id="3" name="Textplatzhalter 2"/>
          <p:cNvSpPr>
            <a:spLocks noGrp="1"/>
          </p:cNvSpPr>
          <p:nvPr>
            <p:ph type="body" idx="1"/>
          </p:nvPr>
        </p:nvSpPr>
        <p:spPr>
          <a:xfrm>
            <a:off x="424799" y="1269207"/>
            <a:ext cx="558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25787" y="2093081"/>
            <a:ext cx="5580000" cy="398783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004800" y="1270800"/>
            <a:ext cx="558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004800" y="2091600"/>
            <a:ext cx="5580000" cy="398931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DEB949B-5C74-4CC0-928E-23C72F66F8FE}" type="datetime1">
              <a:rPr lang="de-DE" smtClean="0"/>
              <a:t>15.06.2022</a:t>
            </a:fld>
            <a:endParaRPr lang="de-DE"/>
          </a:p>
        </p:txBody>
      </p:sp>
      <p:sp>
        <p:nvSpPr>
          <p:cNvPr id="8" name="Fußzeilenplatzhalter 7"/>
          <p:cNvSpPr>
            <a:spLocks noGrp="1"/>
          </p:cNvSpPr>
          <p:nvPr>
            <p:ph type="ftr" sz="quarter" idx="11"/>
          </p:nvPr>
        </p:nvSpPr>
        <p:spPr/>
        <p:txBody>
          <a:bodyPr/>
          <a:lstStyle/>
          <a:p>
            <a:r>
              <a:rPr lang="de-DE"/>
              <a:t>ASCOT+-Projekt (Förderkennzeichen 21AP001A und 21AP001B)</a:t>
            </a:r>
          </a:p>
        </p:txBody>
      </p:sp>
      <p:sp>
        <p:nvSpPr>
          <p:cNvPr id="9" name="Foliennummernplatzhalter 8"/>
          <p:cNvSpPr>
            <a:spLocks noGrp="1"/>
          </p:cNvSpPr>
          <p:nvPr>
            <p:ph type="sldNum" sz="quarter" idx="12"/>
          </p:nvPr>
        </p:nvSpPr>
        <p:spPr/>
        <p:txBody>
          <a:bodyPr/>
          <a:lstStyle/>
          <a:p>
            <a:fld id="{A34E550B-A5C8-472B-8C0F-594213A0DDE7}" type="slidenum">
              <a:rPr lang="de-DE" smtClean="0"/>
              <a:t>‹Nr.›</a:t>
            </a:fld>
            <a:endParaRPr lang="de-DE"/>
          </a:p>
        </p:txBody>
      </p:sp>
      <p:grpSp>
        <p:nvGrpSpPr>
          <p:cNvPr id="18" name="Gruppieren 17"/>
          <p:cNvGrpSpPr/>
          <p:nvPr userDrawn="1"/>
        </p:nvGrpSpPr>
        <p:grpSpPr>
          <a:xfrm>
            <a:off x="0" y="7094"/>
            <a:ext cx="12199815" cy="688261"/>
            <a:chOff x="0" y="7094"/>
            <a:chExt cx="12199815" cy="688261"/>
          </a:xfrm>
        </p:grpSpPr>
        <p:cxnSp>
          <p:nvCxnSpPr>
            <p:cNvPr id="19" name="Gerader Verbinder 18">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21" name="Gruppieren 20"/>
            <p:cNvGrpSpPr/>
            <p:nvPr userDrawn="1"/>
          </p:nvGrpSpPr>
          <p:grpSpPr>
            <a:xfrm>
              <a:off x="49504" y="7094"/>
              <a:ext cx="12078425" cy="592343"/>
              <a:chOff x="49504" y="7094"/>
              <a:chExt cx="12078425" cy="592343"/>
            </a:xfrm>
          </p:grpSpPr>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31" name="Grafik 30"/>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32" name="Grafik 31"/>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3" name="Grafik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4" name="Grafik 3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276460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11160000" cy="540000"/>
          </a:xfrm>
        </p:spPr>
        <p:txBody>
          <a:bodyPr>
            <a:noAutofit/>
          </a:bodyPr>
          <a:lstStyle>
            <a:lvl1pPr>
              <a:defRPr sz="3600"/>
            </a:lvl1pPr>
          </a:lstStyle>
          <a:p>
            <a:r>
              <a:rPr lang="de-DE" dirty="0"/>
              <a:t>Titelmasterformat durch Klicken bearbeiten</a:t>
            </a:r>
          </a:p>
        </p:txBody>
      </p:sp>
      <p:sp>
        <p:nvSpPr>
          <p:cNvPr id="3" name="Datumsplatzhalter 2"/>
          <p:cNvSpPr>
            <a:spLocks noGrp="1"/>
          </p:cNvSpPr>
          <p:nvPr>
            <p:ph type="dt" sz="half" idx="10"/>
          </p:nvPr>
        </p:nvSpPr>
        <p:spPr/>
        <p:txBody>
          <a:bodyPr/>
          <a:lstStyle/>
          <a:p>
            <a:fld id="{484F9E1A-9E71-4C98-A2AD-F9D98430E05B}" type="datetime1">
              <a:rPr lang="de-DE" smtClean="0"/>
              <a:t>15.06.2022</a:t>
            </a:fld>
            <a:endParaRPr lang="de-DE"/>
          </a:p>
        </p:txBody>
      </p:sp>
      <p:sp>
        <p:nvSpPr>
          <p:cNvPr id="4" name="Fußzeilenplatzhalter 3"/>
          <p:cNvSpPr>
            <a:spLocks noGrp="1"/>
          </p:cNvSpPr>
          <p:nvPr>
            <p:ph type="ftr" sz="quarter" idx="11"/>
          </p:nvPr>
        </p:nvSpPr>
        <p:spPr/>
        <p:txBody>
          <a:bodyPr/>
          <a:lstStyle/>
          <a:p>
            <a:r>
              <a:rPr lang="de-DE"/>
              <a:t>ASCOT+-Projekt (Förderkennzeichen 21AP001A und 21AP001B)</a:t>
            </a:r>
          </a:p>
        </p:txBody>
      </p:sp>
      <p:sp>
        <p:nvSpPr>
          <p:cNvPr id="5" name="Foliennummernplatzhalter 4"/>
          <p:cNvSpPr>
            <a:spLocks noGrp="1"/>
          </p:cNvSpPr>
          <p:nvPr>
            <p:ph type="sldNum" sz="quarter" idx="12"/>
          </p:nvPr>
        </p:nvSpPr>
        <p:spPr/>
        <p:txBody>
          <a:bodyPr/>
          <a:lstStyle/>
          <a:p>
            <a:fld id="{A34E550B-A5C8-472B-8C0F-594213A0DDE7}" type="slidenum">
              <a:rPr lang="de-DE" smtClean="0"/>
              <a:t>‹Nr.›</a:t>
            </a:fld>
            <a:endParaRPr lang="de-DE"/>
          </a:p>
        </p:txBody>
      </p:sp>
      <p:grpSp>
        <p:nvGrpSpPr>
          <p:cNvPr id="14" name="Gruppieren 13"/>
          <p:cNvGrpSpPr/>
          <p:nvPr userDrawn="1"/>
        </p:nvGrpSpPr>
        <p:grpSpPr>
          <a:xfrm>
            <a:off x="0" y="7094"/>
            <a:ext cx="12199815" cy="688261"/>
            <a:chOff x="0" y="7094"/>
            <a:chExt cx="12199815" cy="688261"/>
          </a:xfrm>
        </p:grpSpPr>
        <p:cxnSp>
          <p:nvCxnSpPr>
            <p:cNvPr id="15" name="Gerader Verbinder 14">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7" name="Gruppieren 16"/>
            <p:cNvGrpSpPr/>
            <p:nvPr userDrawn="1"/>
          </p:nvGrpSpPr>
          <p:grpSpPr>
            <a:xfrm>
              <a:off x="49504" y="7094"/>
              <a:ext cx="12078425" cy="592343"/>
              <a:chOff x="49504" y="7094"/>
              <a:chExt cx="12078425" cy="592343"/>
            </a:xfrm>
          </p:grpSpPr>
          <p:pic>
            <p:nvPicPr>
              <p:cNvPr id="18" name="Grafik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7" name="Grafik 26"/>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28" name="Grafik 27"/>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29" name="Grafik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0" name="Grafik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391760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FAB3E8E-3F06-46A4-960F-FF11228F85CB}" type="datetime1">
              <a:rPr lang="de-DE" smtClean="0"/>
              <a:t>15.06.2022</a:t>
            </a:fld>
            <a:endParaRPr lang="de-DE"/>
          </a:p>
        </p:txBody>
      </p:sp>
      <p:sp>
        <p:nvSpPr>
          <p:cNvPr id="3" name="Fußzeilenplatzhalter 2"/>
          <p:cNvSpPr>
            <a:spLocks noGrp="1"/>
          </p:cNvSpPr>
          <p:nvPr>
            <p:ph type="ftr" sz="quarter" idx="11"/>
          </p:nvPr>
        </p:nvSpPr>
        <p:spPr/>
        <p:txBody>
          <a:bodyPr/>
          <a:lstStyle/>
          <a:p>
            <a:r>
              <a:rPr lang="de-DE"/>
              <a:t>ASCOT+-Projekt (Förderkennzeichen 21AP001A und 21AP001B)</a:t>
            </a:r>
          </a:p>
        </p:txBody>
      </p:sp>
      <p:sp>
        <p:nvSpPr>
          <p:cNvPr id="4" name="Foliennummernplatzhalter 3"/>
          <p:cNvSpPr>
            <a:spLocks noGrp="1"/>
          </p:cNvSpPr>
          <p:nvPr>
            <p:ph type="sldNum" sz="quarter" idx="12"/>
          </p:nvPr>
        </p:nvSpPr>
        <p:spPr/>
        <p:txBody>
          <a:bodyPr/>
          <a:lstStyle/>
          <a:p>
            <a:fld id="{A34E550B-A5C8-472B-8C0F-594213A0DDE7}" type="slidenum">
              <a:rPr lang="de-DE" smtClean="0"/>
              <a:t>‹Nr.›</a:t>
            </a:fld>
            <a:endParaRPr lang="de-DE"/>
          </a:p>
        </p:txBody>
      </p:sp>
      <p:grpSp>
        <p:nvGrpSpPr>
          <p:cNvPr id="13" name="Gruppieren 12"/>
          <p:cNvGrpSpPr/>
          <p:nvPr userDrawn="1"/>
        </p:nvGrpSpPr>
        <p:grpSpPr>
          <a:xfrm>
            <a:off x="0" y="7094"/>
            <a:ext cx="12199815" cy="688261"/>
            <a:chOff x="0" y="7094"/>
            <a:chExt cx="12199815" cy="688261"/>
          </a:xfrm>
        </p:grpSpPr>
        <p:cxnSp>
          <p:nvCxnSpPr>
            <p:cNvPr id="14" name="Gerader Verbinder 13">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6" name="Gruppieren 15"/>
            <p:cNvGrpSpPr/>
            <p:nvPr userDrawn="1"/>
          </p:nvGrpSpPr>
          <p:grpSpPr>
            <a:xfrm>
              <a:off x="49504" y="7094"/>
              <a:ext cx="12078425" cy="592343"/>
              <a:chOff x="49504" y="7094"/>
              <a:chExt cx="12078425" cy="592343"/>
            </a:xfrm>
          </p:grpSpPr>
          <p:pic>
            <p:nvPicPr>
              <p:cNvPr id="17" name="Grafik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6" name="Grafik 25"/>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27" name="Grafik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28" name="Grafik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29" name="Grafik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14887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3932237" cy="1319500"/>
          </a:xfrm>
        </p:spPr>
        <p:txBody>
          <a:bodyPr anchor="b"/>
          <a:lstStyle>
            <a:lvl1pPr>
              <a:defRPr sz="3200"/>
            </a:lvl1pPr>
          </a:lstStyle>
          <a:p>
            <a:r>
              <a:rPr lang="de-DE" dirty="0"/>
              <a:t>Titelmasterformat durch Klicken bearbeiten</a:t>
            </a:r>
          </a:p>
        </p:txBody>
      </p:sp>
      <p:sp>
        <p:nvSpPr>
          <p:cNvPr id="3" name="Inhaltsplatzhalter 2"/>
          <p:cNvSpPr>
            <a:spLocks noGrp="1"/>
          </p:cNvSpPr>
          <p:nvPr>
            <p:ph idx="1"/>
          </p:nvPr>
        </p:nvSpPr>
        <p:spPr>
          <a:xfrm>
            <a:off x="5183188" y="720000"/>
            <a:ext cx="6172200" cy="5132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24800" y="2041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B2C24937-0CC6-417A-A95B-64385F49D715}" type="datetime1">
              <a:rPr lang="de-DE" smtClean="0"/>
              <a:t>15.06.2022</a:t>
            </a:fld>
            <a:endParaRPr lang="de-DE"/>
          </a:p>
        </p:txBody>
      </p:sp>
      <p:sp>
        <p:nvSpPr>
          <p:cNvPr id="6" name="Fußzeilenplatzhalter 5"/>
          <p:cNvSpPr>
            <a:spLocks noGrp="1"/>
          </p:cNvSpPr>
          <p:nvPr>
            <p:ph type="ftr" sz="quarter" idx="11"/>
          </p:nvPr>
        </p:nvSpPr>
        <p:spPr/>
        <p:txBody>
          <a:bodyPr/>
          <a:lstStyle/>
          <a:p>
            <a:r>
              <a:rPr lang="de-DE"/>
              <a:t>ASCOT+-Projekt (Förderkennzeichen 21AP001A und 21AP001B)</a:t>
            </a:r>
          </a:p>
        </p:txBody>
      </p:sp>
      <p:sp>
        <p:nvSpPr>
          <p:cNvPr id="7" name="Foliennummernplatzhalter 6"/>
          <p:cNvSpPr>
            <a:spLocks noGrp="1"/>
          </p:cNvSpPr>
          <p:nvPr>
            <p:ph type="sldNum" sz="quarter" idx="12"/>
          </p:nvPr>
        </p:nvSpPr>
        <p:spPr/>
        <p:txBody>
          <a:bodyPr/>
          <a:lstStyle/>
          <a:p>
            <a:fld id="{A34E550B-A5C8-472B-8C0F-594213A0DDE7}" type="slidenum">
              <a:rPr lang="de-DE" smtClean="0"/>
              <a:t>‹Nr.›</a:t>
            </a:fld>
            <a:endParaRPr lang="de-DE"/>
          </a:p>
        </p:txBody>
      </p:sp>
      <p:grpSp>
        <p:nvGrpSpPr>
          <p:cNvPr id="16" name="Gruppieren 15"/>
          <p:cNvGrpSpPr/>
          <p:nvPr userDrawn="1"/>
        </p:nvGrpSpPr>
        <p:grpSpPr>
          <a:xfrm>
            <a:off x="0" y="7094"/>
            <a:ext cx="12199815" cy="688261"/>
            <a:chOff x="0" y="7094"/>
            <a:chExt cx="12199815" cy="688261"/>
          </a:xfrm>
        </p:grpSpPr>
        <p:cxnSp>
          <p:nvCxnSpPr>
            <p:cNvPr id="17" name="Gerader Verbinder 16">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9" name="Gruppieren 18"/>
            <p:cNvGrpSpPr/>
            <p:nvPr userDrawn="1"/>
          </p:nvGrpSpPr>
          <p:grpSpPr>
            <a:xfrm>
              <a:off x="49504" y="7094"/>
              <a:ext cx="12078425" cy="592343"/>
              <a:chOff x="49504" y="7094"/>
              <a:chExt cx="12078425" cy="592343"/>
            </a:xfrm>
          </p:grpSpPr>
          <p:pic>
            <p:nvPicPr>
              <p:cNvPr id="20" name="Grafik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9" name="Grafik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30" name="Grafik 29"/>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1" name="Grafik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2" name="Grafik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297645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24800" y="7200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720000"/>
            <a:ext cx="6172200" cy="5148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424800" y="2320200"/>
            <a:ext cx="3932237" cy="354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32C453A-020A-4A43-A9B5-31CD7E13AF46}" type="datetime1">
              <a:rPr lang="de-DE" smtClean="0"/>
              <a:t>15.06.2022</a:t>
            </a:fld>
            <a:endParaRPr lang="de-DE"/>
          </a:p>
        </p:txBody>
      </p:sp>
      <p:sp>
        <p:nvSpPr>
          <p:cNvPr id="6" name="Fußzeilenplatzhalter 5"/>
          <p:cNvSpPr>
            <a:spLocks noGrp="1"/>
          </p:cNvSpPr>
          <p:nvPr>
            <p:ph type="ftr" sz="quarter" idx="11"/>
          </p:nvPr>
        </p:nvSpPr>
        <p:spPr/>
        <p:txBody>
          <a:bodyPr/>
          <a:lstStyle/>
          <a:p>
            <a:r>
              <a:rPr lang="de-DE"/>
              <a:t>ASCOT+-Projekt (Förderkennzeichen 21AP001A und 21AP001B)</a:t>
            </a:r>
          </a:p>
        </p:txBody>
      </p:sp>
      <p:sp>
        <p:nvSpPr>
          <p:cNvPr id="7" name="Foliennummernplatzhalter 6"/>
          <p:cNvSpPr>
            <a:spLocks noGrp="1"/>
          </p:cNvSpPr>
          <p:nvPr>
            <p:ph type="sldNum" sz="quarter" idx="12"/>
          </p:nvPr>
        </p:nvSpPr>
        <p:spPr/>
        <p:txBody>
          <a:bodyPr/>
          <a:lstStyle/>
          <a:p>
            <a:fld id="{A34E550B-A5C8-472B-8C0F-594213A0DDE7}" type="slidenum">
              <a:rPr lang="de-DE" smtClean="0"/>
              <a:t>‹Nr.›</a:t>
            </a:fld>
            <a:endParaRPr lang="de-DE"/>
          </a:p>
        </p:txBody>
      </p:sp>
      <p:grpSp>
        <p:nvGrpSpPr>
          <p:cNvPr id="16" name="Gruppieren 15"/>
          <p:cNvGrpSpPr/>
          <p:nvPr userDrawn="1"/>
        </p:nvGrpSpPr>
        <p:grpSpPr>
          <a:xfrm>
            <a:off x="0" y="7094"/>
            <a:ext cx="12199815" cy="688261"/>
            <a:chOff x="0" y="7094"/>
            <a:chExt cx="12199815" cy="688261"/>
          </a:xfrm>
        </p:grpSpPr>
        <p:cxnSp>
          <p:nvCxnSpPr>
            <p:cNvPr id="17" name="Gerader Verbinder 16">
              <a:extLst>
                <a:ext uri="{FF2B5EF4-FFF2-40B4-BE49-F238E27FC236}">
                  <a16:creationId xmlns:a16="http://schemas.microsoft.com/office/drawing/2014/main" id="{ED0D28B4-CAB9-4EB7-BACD-44BCDA1C0497}"/>
                </a:ext>
              </a:extLst>
            </p:cNvPr>
            <p:cNvCxnSpPr/>
            <p:nvPr userDrawn="1"/>
          </p:nvCxnSpPr>
          <p:spPr>
            <a:xfrm>
              <a:off x="0" y="630858"/>
              <a:ext cx="12192000" cy="2773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2DACE9F-033D-4AFB-8138-8ED11306EA89}"/>
                </a:ext>
              </a:extLst>
            </p:cNvPr>
            <p:cNvCxnSpPr>
              <a:cxnSpLocks/>
            </p:cNvCxnSpPr>
            <p:nvPr userDrawn="1"/>
          </p:nvCxnSpPr>
          <p:spPr>
            <a:xfrm>
              <a:off x="5126892" y="695355"/>
              <a:ext cx="7072923" cy="0"/>
            </a:xfrm>
            <a:prstGeom prst="line">
              <a:avLst/>
            </a:prstGeom>
            <a:ln w="28575">
              <a:solidFill>
                <a:schemeClr val="accent6"/>
              </a:solidFill>
            </a:ln>
            <a:effectLst>
              <a:softEdge rad="12700"/>
            </a:effectLst>
          </p:spPr>
          <p:style>
            <a:lnRef idx="1">
              <a:schemeClr val="accent3"/>
            </a:lnRef>
            <a:fillRef idx="0">
              <a:schemeClr val="accent3"/>
            </a:fillRef>
            <a:effectRef idx="0">
              <a:schemeClr val="accent3"/>
            </a:effectRef>
            <a:fontRef idx="minor">
              <a:schemeClr val="tx1"/>
            </a:fontRef>
          </p:style>
        </p:cxnSp>
        <p:grpSp>
          <p:nvGrpSpPr>
            <p:cNvPr id="19" name="Gruppieren 18"/>
            <p:cNvGrpSpPr/>
            <p:nvPr userDrawn="1"/>
          </p:nvGrpSpPr>
          <p:grpSpPr>
            <a:xfrm>
              <a:off x="49504" y="7094"/>
              <a:ext cx="12078425" cy="592343"/>
              <a:chOff x="49504" y="7094"/>
              <a:chExt cx="12078425" cy="592343"/>
            </a:xfrm>
          </p:grpSpPr>
          <p:pic>
            <p:nvPicPr>
              <p:cNvPr id="20" name="Grafik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2461" t="23400" r="3266" b="27600"/>
              <a:stretch/>
            </p:blipFill>
            <p:spPr>
              <a:xfrm>
                <a:off x="10305627" y="37671"/>
                <a:ext cx="1822302" cy="545133"/>
              </a:xfrm>
              <a:prstGeom prst="rect">
                <a:avLst/>
              </a:prstGeom>
            </p:spPr>
          </p:pic>
          <p:pic>
            <p:nvPicPr>
              <p:cNvPr id="29" name="Grafik 28"/>
              <p:cNvPicPr>
                <a:picLocks noChangeAspect="1"/>
              </p:cNvPicPr>
              <p:nvPr userDrawn="1"/>
            </p:nvPicPr>
            <p:blipFill rotWithShape="1">
              <a:blip r:embed="rId3" cstate="print">
                <a:extLst>
                  <a:ext uri="{28A0092B-C50C-407E-A947-70E740481C1C}">
                    <a14:useLocalDpi xmlns:a14="http://schemas.microsoft.com/office/drawing/2010/main" val="0"/>
                  </a:ext>
                </a:extLst>
              </a:blip>
              <a:srcRect l="6936" t="49933"/>
              <a:stretch/>
            </p:blipFill>
            <p:spPr>
              <a:xfrm>
                <a:off x="6511448" y="68924"/>
                <a:ext cx="2140483" cy="482627"/>
              </a:xfrm>
              <a:prstGeom prst="rect">
                <a:avLst/>
              </a:prstGeom>
            </p:spPr>
          </p:pic>
          <p:pic>
            <p:nvPicPr>
              <p:cNvPr id="30" name="Grafik 29"/>
              <p:cNvPicPr>
                <a:picLocks noChangeAspect="1"/>
              </p:cNvPicPr>
              <p:nvPr userDrawn="1"/>
            </p:nvPicPr>
            <p:blipFill rotWithShape="1">
              <a:blip r:embed="rId4" cstate="print">
                <a:extLst>
                  <a:ext uri="{28A0092B-C50C-407E-A947-70E740481C1C}">
                    <a14:useLocalDpi xmlns:a14="http://schemas.microsoft.com/office/drawing/2010/main" val="0"/>
                  </a:ext>
                </a:extLst>
              </a:blip>
              <a:srcRect l="12982" t="18708" r="13578" b="19961"/>
              <a:stretch/>
            </p:blipFill>
            <p:spPr>
              <a:xfrm>
                <a:off x="5362575" y="21038"/>
                <a:ext cx="1118601" cy="578399"/>
              </a:xfrm>
              <a:prstGeom prst="rect">
                <a:avLst/>
              </a:prstGeom>
            </p:spPr>
          </p:pic>
          <p:pic>
            <p:nvPicPr>
              <p:cNvPr id="31" name="Grafik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504" y="19280"/>
                <a:ext cx="1032778" cy="562864"/>
              </a:xfrm>
              <a:prstGeom prst="rect">
                <a:avLst/>
              </a:prstGeom>
            </p:spPr>
          </p:pic>
          <p:pic>
            <p:nvPicPr>
              <p:cNvPr id="32" name="Grafik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67508" y="7094"/>
                <a:ext cx="3296771" cy="587924"/>
              </a:xfrm>
              <a:prstGeom prst="rect">
                <a:avLst/>
              </a:prstGeom>
            </p:spPr>
          </p:pic>
        </p:grpSp>
      </p:grpSp>
    </p:spTree>
    <p:extLst>
      <p:ext uri="{BB962C8B-B14F-4D97-AF65-F5344CB8AC3E}">
        <p14:creationId xmlns:p14="http://schemas.microsoft.com/office/powerpoint/2010/main" val="350480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object 2"/>
          <p:cNvSpPr/>
          <p:nvPr userDrawn="1"/>
        </p:nvSpPr>
        <p:spPr>
          <a:xfrm>
            <a:off x="0" y="6496348"/>
            <a:ext cx="12192000" cy="361652"/>
          </a:xfrm>
          <a:custGeom>
            <a:avLst/>
            <a:gdLst/>
            <a:ahLst/>
            <a:cxnLst/>
            <a:rect l="l" t="t" r="r" b="b"/>
            <a:pathLst>
              <a:path w="13004800" h="689610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endParaRPr dirty="0">
              <a:solidFill>
                <a:schemeClr val="bg1">
                  <a:lumMod val="85000"/>
                </a:schemeClr>
              </a:solidFill>
            </a:endParaRPr>
          </a:p>
        </p:txBody>
      </p:sp>
      <p:sp>
        <p:nvSpPr>
          <p:cNvPr id="4" name="Datumsplatzhalt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100" b="1">
                <a:solidFill>
                  <a:schemeClr val="tx1">
                    <a:tint val="75000"/>
                  </a:schemeClr>
                </a:solidFill>
              </a:defRPr>
            </a:lvl1pPr>
          </a:lstStyle>
          <a:p>
            <a:fld id="{8AC075E5-8FB4-4BBB-8E1E-43088ED2DD76}" type="datetime1">
              <a:rPr lang="de-DE" smtClean="0"/>
              <a:pPr/>
              <a:t>15.06.2022</a:t>
            </a:fld>
            <a:endParaRPr lang="de-DE"/>
          </a:p>
        </p:txBody>
      </p:sp>
      <p:sp>
        <p:nvSpPr>
          <p:cNvPr id="5" name="Fußzeilenplatzhalt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100" b="1">
                <a:solidFill>
                  <a:schemeClr val="tx1">
                    <a:tint val="75000"/>
                  </a:schemeClr>
                </a:solidFill>
              </a:defRPr>
            </a:lvl1pPr>
          </a:lstStyle>
          <a:p>
            <a:r>
              <a:rPr lang="de-DE"/>
              <a:t>ASCOT+-Projekt (Förderkennzeichen 21AP001A und 21AP001B)</a:t>
            </a:r>
          </a:p>
        </p:txBody>
      </p:sp>
      <p:sp>
        <p:nvSpPr>
          <p:cNvPr id="6" name="Foliennummernplatzhalter 5"/>
          <p:cNvSpPr>
            <a:spLocks noGrp="1"/>
          </p:cNvSpPr>
          <p:nvPr>
            <p:ph type="sldNum" sz="quarter" idx="4"/>
          </p:nvPr>
        </p:nvSpPr>
        <p:spPr>
          <a:xfrm>
            <a:off x="9448800" y="6492874"/>
            <a:ext cx="2743200" cy="365125"/>
          </a:xfrm>
          <a:prstGeom prst="rect">
            <a:avLst/>
          </a:prstGeom>
        </p:spPr>
        <p:txBody>
          <a:bodyPr vert="horz" lIns="91440" tIns="45720" rIns="91440" bIns="45720" rtlCol="0" anchor="ctr"/>
          <a:lstStyle>
            <a:lvl1pPr algn="r">
              <a:defRPr sz="1100" b="1">
                <a:solidFill>
                  <a:schemeClr val="tx1">
                    <a:tint val="75000"/>
                  </a:schemeClr>
                </a:solidFill>
              </a:defRPr>
            </a:lvl1pPr>
          </a:lstStyle>
          <a:p>
            <a:fld id="{A34E550B-A5C8-472B-8C0F-594213A0DDE7}" type="slidenum">
              <a:rPr lang="de-DE" smtClean="0"/>
              <a:pPr/>
              <a:t>‹Nr.›</a:t>
            </a:fld>
            <a:endParaRPr lang="de-DE"/>
          </a:p>
        </p:txBody>
      </p:sp>
    </p:spTree>
    <p:extLst>
      <p:ext uri="{BB962C8B-B14F-4D97-AF65-F5344CB8AC3E}">
        <p14:creationId xmlns:p14="http://schemas.microsoft.com/office/powerpoint/2010/main" val="356769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600" b="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b="1" dirty="0"/>
              <a:t>Prof. Dr. Eveline Wuttke, Prof. Dr. Susan Seeber, Prof. Dr. Matthias Schumann, </a:t>
            </a:r>
            <a:br>
              <a:rPr lang="de-DE" b="1" dirty="0"/>
            </a:br>
            <a:r>
              <a:rPr lang="de-DE" b="1" dirty="0"/>
              <a:t>Prof. Dr. Helmut M. Niegemann</a:t>
            </a:r>
            <a:br>
              <a:rPr lang="de-DE" dirty="0"/>
            </a:br>
            <a:r>
              <a:rPr lang="de-DE" sz="1800" dirty="0"/>
              <a:t>Lütfiye Turhan (M. Sc.), Hanna Meiners (M. Ed.), Philipp Hartmann (M. Sc.)</a:t>
            </a:r>
          </a:p>
        </p:txBody>
      </p:sp>
      <p:sp>
        <p:nvSpPr>
          <p:cNvPr id="3" name="Datumsplatzhalter 2"/>
          <p:cNvSpPr>
            <a:spLocks noGrp="1"/>
          </p:cNvSpPr>
          <p:nvPr>
            <p:ph type="dt" sz="half" idx="10"/>
          </p:nvPr>
        </p:nvSpPr>
        <p:spPr/>
        <p:txBody>
          <a:bodyPr/>
          <a:lstStyle/>
          <a:p>
            <a:fld id="{84B128C7-2066-477D-9729-084B61CB8ED3}" type="datetime1">
              <a:rPr lang="de-DE" smtClean="0"/>
              <a:t>15.06.2022</a:t>
            </a:fld>
            <a:endParaRPr lang="de-DE"/>
          </a:p>
        </p:txBody>
      </p:sp>
      <p:sp>
        <p:nvSpPr>
          <p:cNvPr id="4" name="Fußzeilenplatzhalter 3"/>
          <p:cNvSpPr>
            <a:spLocks noGrp="1"/>
          </p:cNvSpPr>
          <p:nvPr>
            <p:ph type="ftr" sz="quarter" idx="11"/>
          </p:nvPr>
        </p:nvSpPr>
        <p:spPr/>
        <p:txBody>
          <a:bodyPr/>
          <a:lstStyle/>
          <a:p>
            <a:r>
              <a:rPr lang="de-DE"/>
              <a:t>ASCOT+-Projekt (Förderkennzeichen 21AP001A und 21AP001B)</a:t>
            </a:r>
          </a:p>
        </p:txBody>
      </p:sp>
      <p:sp>
        <p:nvSpPr>
          <p:cNvPr id="5" name="Foliennummernplatzhalter 4"/>
          <p:cNvSpPr>
            <a:spLocks noGrp="1"/>
          </p:cNvSpPr>
          <p:nvPr>
            <p:ph type="sldNum" sz="quarter" idx="12"/>
          </p:nvPr>
        </p:nvSpPr>
        <p:spPr/>
        <p:txBody>
          <a:bodyPr/>
          <a:lstStyle/>
          <a:p>
            <a:fld id="{A34E550B-A5C8-472B-8C0F-594213A0DDE7}" type="slidenum">
              <a:rPr lang="de-DE" smtClean="0"/>
              <a:t>1</a:t>
            </a:fld>
            <a:endParaRPr lang="de-DE"/>
          </a:p>
        </p:txBody>
      </p:sp>
    </p:spTree>
    <p:extLst>
      <p:ext uri="{BB962C8B-B14F-4D97-AF65-F5344CB8AC3E}">
        <p14:creationId xmlns:p14="http://schemas.microsoft.com/office/powerpoint/2010/main" val="426620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Anlegen einer Frage (2/3)</a:t>
            </a:r>
          </a:p>
        </p:txBody>
      </p:sp>
      <p:sp>
        <p:nvSpPr>
          <p:cNvPr id="3" name="Inhaltsplatzhalter 2"/>
          <p:cNvSpPr>
            <a:spLocks noGrp="1"/>
          </p:cNvSpPr>
          <p:nvPr>
            <p:ph idx="1"/>
          </p:nvPr>
        </p:nvSpPr>
        <p:spPr/>
        <p:txBody>
          <a:bodyPr>
            <a:normAutofit/>
          </a:bodyPr>
          <a:lstStyle/>
          <a:p>
            <a:pPr marL="285750" indent="-285750"/>
            <a:r>
              <a:rPr lang="de-DE" sz="2400" b="1" dirty="0"/>
              <a:t>Jede Frage besitzt:</a:t>
            </a:r>
          </a:p>
          <a:p>
            <a:pPr marL="540000" indent="-285750">
              <a:buFont typeface="Symbol" panose="05050102010706020507" pitchFamily="18" charset="2"/>
              <a:buChar char="-"/>
            </a:pPr>
            <a:r>
              <a:rPr lang="de-DE" sz="2400" dirty="0"/>
              <a:t>Allgemeine Fragebestandteile</a:t>
            </a:r>
            <a:br>
              <a:rPr lang="de-DE" sz="2400" dirty="0"/>
            </a:br>
            <a:r>
              <a:rPr lang="de-DE" sz="2400" i="1" dirty="0"/>
              <a:t>(Fragestellung, Punktzahl etc.)</a:t>
            </a:r>
            <a:endParaRPr lang="de-DE" sz="2400" dirty="0"/>
          </a:p>
          <a:p>
            <a:pPr marL="540000" indent="-285750">
              <a:buFont typeface="Symbol" panose="05050102010706020507" pitchFamily="18" charset="2"/>
              <a:buChar char="-"/>
            </a:pPr>
            <a:r>
              <a:rPr lang="de-DE" sz="2400" dirty="0"/>
              <a:t>Antwort-/Feedbackoptionen</a:t>
            </a:r>
            <a:br>
              <a:rPr lang="de-DE" sz="2400" dirty="0"/>
            </a:br>
            <a:r>
              <a:rPr lang="de-DE" sz="2400" i="1" dirty="0"/>
              <a:t>(abhängig vom </a:t>
            </a:r>
            <a:r>
              <a:rPr lang="de-DE" sz="2400" i="1" dirty="0" err="1"/>
              <a:t>Fragetyp</a:t>
            </a:r>
            <a:r>
              <a:rPr lang="de-DE" sz="2400" i="1" dirty="0"/>
              <a:t>)</a:t>
            </a:r>
            <a:endParaRPr lang="de-DE" sz="2400" dirty="0"/>
          </a:p>
          <a:p>
            <a:pPr marL="540000" indent="-285750">
              <a:buFont typeface="Symbol" panose="05050102010706020507" pitchFamily="18" charset="2"/>
              <a:buChar char="-"/>
            </a:pPr>
            <a:r>
              <a:rPr lang="de-DE" sz="2400" dirty="0"/>
              <a:t>Tags</a:t>
            </a:r>
            <a:br>
              <a:rPr lang="de-DE" sz="2400" dirty="0"/>
            </a:br>
            <a:r>
              <a:rPr lang="de-DE" sz="2400" i="1" dirty="0"/>
              <a:t>(thematische Systematisierung)</a:t>
            </a:r>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10</a:t>
            </a:fld>
            <a:endParaRPr lang="de-DE"/>
          </a:p>
        </p:txBody>
      </p:sp>
      <p:sp>
        <p:nvSpPr>
          <p:cNvPr id="8" name="Pfeil: nach links 10">
            <a:extLst>
              <a:ext uri="{FF2B5EF4-FFF2-40B4-BE49-F238E27FC236}">
                <a16:creationId xmlns:a16="http://schemas.microsoft.com/office/drawing/2014/main" id="{C1D0CC8D-D39F-4D87-9957-BA2FC6B5ECA8}"/>
              </a:ext>
            </a:extLst>
          </p:cNvPr>
          <p:cNvSpPr/>
          <p:nvPr/>
        </p:nvSpPr>
        <p:spPr>
          <a:xfrm rot="10800000" flipV="1">
            <a:off x="5916000" y="202542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10">
            <a:extLst>
              <a:ext uri="{FF2B5EF4-FFF2-40B4-BE49-F238E27FC236}">
                <a16:creationId xmlns:a16="http://schemas.microsoft.com/office/drawing/2014/main" id="{C1D0CC8D-D39F-4D87-9957-BA2FC6B5ECA8}"/>
              </a:ext>
            </a:extLst>
          </p:cNvPr>
          <p:cNvSpPr/>
          <p:nvPr/>
        </p:nvSpPr>
        <p:spPr>
          <a:xfrm rot="10800000" flipV="1">
            <a:off x="5916000" y="2999744"/>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10">
            <a:extLst>
              <a:ext uri="{FF2B5EF4-FFF2-40B4-BE49-F238E27FC236}">
                <a16:creationId xmlns:a16="http://schemas.microsoft.com/office/drawing/2014/main" id="{C1D0CC8D-D39F-4D87-9957-BA2FC6B5ECA8}"/>
              </a:ext>
            </a:extLst>
          </p:cNvPr>
          <p:cNvSpPr/>
          <p:nvPr/>
        </p:nvSpPr>
        <p:spPr>
          <a:xfrm rot="10800000" flipV="1">
            <a:off x="5916000" y="3939376"/>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823B9440-8D3F-F77D-B829-22E25ECBDE72}"/>
              </a:ext>
            </a:extLst>
          </p:cNvPr>
          <p:cNvPicPr>
            <a:picLocks noChangeAspect="1"/>
          </p:cNvPicPr>
          <p:nvPr/>
        </p:nvPicPr>
        <p:blipFill>
          <a:blip r:embed="rId3"/>
          <a:stretch>
            <a:fillRect/>
          </a:stretch>
        </p:blipFill>
        <p:spPr>
          <a:xfrm>
            <a:off x="6319716" y="1348541"/>
            <a:ext cx="5448300" cy="3933825"/>
          </a:xfrm>
          <a:prstGeom prst="rect">
            <a:avLst/>
          </a:prstGeom>
        </p:spPr>
      </p:pic>
      <p:sp>
        <p:nvSpPr>
          <p:cNvPr id="16" name="Geschweifte Klammer links 15">
            <a:extLst>
              <a:ext uri="{FF2B5EF4-FFF2-40B4-BE49-F238E27FC236}">
                <a16:creationId xmlns:a16="http://schemas.microsoft.com/office/drawing/2014/main" id="{20C6B0A5-12C6-447D-C3EF-880A79EDCEB0}"/>
              </a:ext>
            </a:extLst>
          </p:cNvPr>
          <p:cNvSpPr/>
          <p:nvPr/>
        </p:nvSpPr>
        <p:spPr>
          <a:xfrm>
            <a:off x="6319716" y="2362200"/>
            <a:ext cx="81084" cy="138112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9315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9D9C54CC-2EAF-FF56-CF9B-825D2335E9A3}"/>
              </a:ext>
            </a:extLst>
          </p:cNvPr>
          <p:cNvGrpSpPr/>
          <p:nvPr/>
        </p:nvGrpSpPr>
        <p:grpSpPr>
          <a:xfrm>
            <a:off x="331726" y="3636609"/>
            <a:ext cx="11528548" cy="2642133"/>
            <a:chOff x="0" y="277044"/>
            <a:chExt cx="12192000" cy="2794184"/>
          </a:xfrm>
        </p:grpSpPr>
        <p:pic>
          <p:nvPicPr>
            <p:cNvPr id="14" name="Grafik 13">
              <a:extLst>
                <a:ext uri="{FF2B5EF4-FFF2-40B4-BE49-F238E27FC236}">
                  <a16:creationId xmlns:a16="http://schemas.microsoft.com/office/drawing/2014/main" id="{BE652C61-1220-D5D4-D906-9A84E0D43974}"/>
                </a:ext>
              </a:extLst>
            </p:cNvPr>
            <p:cNvPicPr>
              <a:picLocks noChangeAspect="1"/>
            </p:cNvPicPr>
            <p:nvPr/>
          </p:nvPicPr>
          <p:blipFill rotWithShape="1">
            <a:blip r:embed="rId3"/>
            <a:srcRect b="76305"/>
            <a:stretch/>
          </p:blipFill>
          <p:spPr>
            <a:xfrm>
              <a:off x="0" y="277044"/>
              <a:ext cx="12192000" cy="1493700"/>
            </a:xfrm>
            <a:prstGeom prst="rect">
              <a:avLst/>
            </a:prstGeom>
          </p:spPr>
        </p:pic>
        <p:pic>
          <p:nvPicPr>
            <p:cNvPr id="16" name="Grafik 15">
              <a:extLst>
                <a:ext uri="{FF2B5EF4-FFF2-40B4-BE49-F238E27FC236}">
                  <a16:creationId xmlns:a16="http://schemas.microsoft.com/office/drawing/2014/main" id="{056D9B25-5196-E089-25A7-F8D682013676}"/>
                </a:ext>
              </a:extLst>
            </p:cNvPr>
            <p:cNvPicPr>
              <a:picLocks noChangeAspect="1"/>
            </p:cNvPicPr>
            <p:nvPr/>
          </p:nvPicPr>
          <p:blipFill rotWithShape="1">
            <a:blip r:embed="rId3"/>
            <a:srcRect t="52706" b="26316"/>
            <a:stretch/>
          </p:blipFill>
          <p:spPr>
            <a:xfrm>
              <a:off x="0" y="1748776"/>
              <a:ext cx="12192000" cy="1322452"/>
            </a:xfrm>
            <a:prstGeom prst="rect">
              <a:avLst/>
            </a:prstGeom>
          </p:spPr>
        </p:pic>
      </p:grpSp>
      <p:sp>
        <p:nvSpPr>
          <p:cNvPr id="2" name="Titel 1"/>
          <p:cNvSpPr>
            <a:spLocks noGrp="1"/>
          </p:cNvSpPr>
          <p:nvPr>
            <p:ph type="title"/>
          </p:nvPr>
        </p:nvSpPr>
        <p:spPr/>
        <p:txBody>
          <a:bodyPr/>
          <a:lstStyle/>
          <a:p>
            <a:r>
              <a:rPr lang="de-DE" dirty="0"/>
              <a:t>Anlegen einer Frage (3/3)</a:t>
            </a:r>
          </a:p>
        </p:txBody>
      </p:sp>
      <p:sp>
        <p:nvSpPr>
          <p:cNvPr id="3" name="Inhaltsplatzhalter 2"/>
          <p:cNvSpPr>
            <a:spLocks noGrp="1"/>
          </p:cNvSpPr>
          <p:nvPr>
            <p:ph idx="1"/>
          </p:nvPr>
        </p:nvSpPr>
        <p:spPr/>
        <p:txBody>
          <a:bodyPr>
            <a:normAutofit/>
          </a:bodyPr>
          <a:lstStyle/>
          <a:p>
            <a:pPr marL="285750" indent="-285750"/>
            <a:r>
              <a:rPr lang="de-DE" sz="2400" dirty="0"/>
              <a:t>Der </a:t>
            </a:r>
            <a:r>
              <a:rPr lang="de-DE" sz="2400" b="1" dirty="0"/>
              <a:t>Fragetitel</a:t>
            </a:r>
            <a:r>
              <a:rPr lang="de-DE" sz="2400" dirty="0"/>
              <a:t> dient der Identifikation des zugehörigen Themenbereichs der Frage.</a:t>
            </a:r>
          </a:p>
          <a:p>
            <a:pPr marL="285750" indent="-285750"/>
            <a:r>
              <a:rPr lang="de-DE" sz="2400" dirty="0"/>
              <a:t>Der Fragetext kann mit </a:t>
            </a:r>
            <a:r>
              <a:rPr lang="de-DE" sz="2400" b="1" dirty="0"/>
              <a:t>Überschriften, Schriftauszeichnungen, Tabellen </a:t>
            </a:r>
            <a:r>
              <a:rPr lang="de-DE" sz="2400" dirty="0"/>
              <a:t>oder </a:t>
            </a:r>
            <a:r>
              <a:rPr lang="de-DE" sz="2400" b="1" dirty="0"/>
              <a:t>Grafiken</a:t>
            </a:r>
            <a:r>
              <a:rPr lang="de-DE" sz="2400" dirty="0"/>
              <a:t> dargestellt werden.</a:t>
            </a:r>
          </a:p>
          <a:p>
            <a:pPr marL="285750" indent="-285750"/>
            <a:r>
              <a:rPr lang="de-DE" sz="2400" dirty="0"/>
              <a:t>Zudem kann die </a:t>
            </a:r>
            <a:r>
              <a:rPr lang="de-DE" sz="2400" b="1" dirty="0"/>
              <a:t>Punktzahl </a:t>
            </a:r>
            <a:r>
              <a:rPr lang="de-DE" sz="2400" dirty="0"/>
              <a:t>und ein </a:t>
            </a:r>
            <a:r>
              <a:rPr lang="de-DE" sz="2400" b="1" dirty="0"/>
              <a:t>allgemeines Feedback </a:t>
            </a:r>
            <a:r>
              <a:rPr lang="de-DE" sz="2400" dirty="0"/>
              <a:t>für die Aufgabe eingestellt werden.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11</a:t>
            </a:fld>
            <a:endParaRPr lang="de-DE"/>
          </a:p>
        </p:txBody>
      </p:sp>
      <p:sp>
        <p:nvSpPr>
          <p:cNvPr id="9" name="Pfeil: nach links 10">
            <a:extLst>
              <a:ext uri="{FF2B5EF4-FFF2-40B4-BE49-F238E27FC236}">
                <a16:creationId xmlns:a16="http://schemas.microsoft.com/office/drawing/2014/main" id="{C1D0CC8D-D39F-4D87-9957-BA2FC6B5ECA8}"/>
              </a:ext>
            </a:extLst>
          </p:cNvPr>
          <p:cNvSpPr/>
          <p:nvPr/>
        </p:nvSpPr>
        <p:spPr>
          <a:xfrm rot="10800000" flipH="1" flipV="1">
            <a:off x="4833384" y="379741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10">
            <a:extLst>
              <a:ext uri="{FF2B5EF4-FFF2-40B4-BE49-F238E27FC236}">
                <a16:creationId xmlns:a16="http://schemas.microsoft.com/office/drawing/2014/main" id="{C1D0CC8D-D39F-4D87-9957-BA2FC6B5ECA8}"/>
              </a:ext>
            </a:extLst>
          </p:cNvPr>
          <p:cNvSpPr/>
          <p:nvPr/>
        </p:nvSpPr>
        <p:spPr>
          <a:xfrm rot="10800000" flipH="1" flipV="1">
            <a:off x="6546909" y="4756815"/>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0">
            <a:extLst>
              <a:ext uri="{FF2B5EF4-FFF2-40B4-BE49-F238E27FC236}">
                <a16:creationId xmlns:a16="http://schemas.microsoft.com/office/drawing/2014/main" id="{F4CF4573-CF8A-2C35-236A-62B50AFE8DFC}"/>
              </a:ext>
            </a:extLst>
          </p:cNvPr>
          <p:cNvSpPr/>
          <p:nvPr/>
        </p:nvSpPr>
        <p:spPr>
          <a:xfrm rot="10800000" flipH="1" flipV="1">
            <a:off x="3678600" y="541250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0">
            <a:extLst>
              <a:ext uri="{FF2B5EF4-FFF2-40B4-BE49-F238E27FC236}">
                <a16:creationId xmlns:a16="http://schemas.microsoft.com/office/drawing/2014/main" id="{968AF3E4-8BAA-D1A2-5E7F-759E50416FA5}"/>
              </a:ext>
            </a:extLst>
          </p:cNvPr>
          <p:cNvSpPr/>
          <p:nvPr/>
        </p:nvSpPr>
        <p:spPr>
          <a:xfrm rot="10800000" flipH="1" flipV="1">
            <a:off x="4328559" y="6186785"/>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03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Single-/Multiple-Choice-Frage (1/2)</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12</a:t>
            </a:fld>
            <a:endParaRPr lang="de-DE"/>
          </a:p>
        </p:txBody>
      </p:sp>
      <p:sp>
        <p:nvSpPr>
          <p:cNvPr id="9" name="Rechteck 8"/>
          <p:cNvSpPr/>
          <p:nvPr/>
        </p:nvSpPr>
        <p:spPr>
          <a:xfrm>
            <a:off x="822728" y="3969089"/>
            <a:ext cx="1080000" cy="110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(Single Choice-Frage)</a:t>
            </a:r>
          </a:p>
        </p:txBody>
      </p:sp>
      <p:sp>
        <p:nvSpPr>
          <p:cNvPr id="10" name="Rechteck 9"/>
          <p:cNvSpPr/>
          <p:nvPr/>
        </p:nvSpPr>
        <p:spPr>
          <a:xfrm>
            <a:off x="6347813" y="4059946"/>
            <a:ext cx="1260000" cy="110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(Multiple Choice-Frage)</a:t>
            </a:r>
          </a:p>
        </p:txBody>
      </p:sp>
      <p:pic>
        <p:nvPicPr>
          <p:cNvPr id="12" name="Grafik 11">
            <a:extLst>
              <a:ext uri="{FF2B5EF4-FFF2-40B4-BE49-F238E27FC236}">
                <a16:creationId xmlns:a16="http://schemas.microsoft.com/office/drawing/2014/main" id="{3ABFBA84-CA1A-E463-2852-CE2DB48E0B2A}"/>
              </a:ext>
            </a:extLst>
          </p:cNvPr>
          <p:cNvPicPr>
            <a:picLocks noChangeAspect="1"/>
          </p:cNvPicPr>
          <p:nvPr/>
        </p:nvPicPr>
        <p:blipFill rotWithShape="1">
          <a:blip r:embed="rId3"/>
          <a:srcRect l="20401" t="4605" r="5463" b="12444"/>
          <a:stretch/>
        </p:blipFill>
        <p:spPr>
          <a:xfrm>
            <a:off x="887474" y="2078781"/>
            <a:ext cx="5105401" cy="1848859"/>
          </a:xfrm>
          <a:prstGeom prst="rect">
            <a:avLst/>
          </a:prstGeom>
        </p:spPr>
      </p:pic>
      <p:pic>
        <p:nvPicPr>
          <p:cNvPr id="14" name="Grafik 13">
            <a:extLst>
              <a:ext uri="{FF2B5EF4-FFF2-40B4-BE49-F238E27FC236}">
                <a16:creationId xmlns:a16="http://schemas.microsoft.com/office/drawing/2014/main" id="{C0452B25-5E42-D3CF-C042-44230C665406}"/>
              </a:ext>
            </a:extLst>
          </p:cNvPr>
          <p:cNvPicPr>
            <a:picLocks noChangeAspect="1"/>
          </p:cNvPicPr>
          <p:nvPr/>
        </p:nvPicPr>
        <p:blipFill rotWithShape="1">
          <a:blip r:embed="rId4"/>
          <a:srcRect l="2339" t="4539" r="7250" b="11584"/>
          <a:stretch/>
        </p:blipFill>
        <p:spPr>
          <a:xfrm>
            <a:off x="6508809" y="2078781"/>
            <a:ext cx="4749741" cy="1954240"/>
          </a:xfrm>
          <a:prstGeom prst="rect">
            <a:avLst/>
          </a:prstGeom>
        </p:spPr>
      </p:pic>
    </p:spTree>
    <p:extLst>
      <p:ext uri="{BB962C8B-B14F-4D97-AF65-F5344CB8AC3E}">
        <p14:creationId xmlns:p14="http://schemas.microsoft.com/office/powerpoint/2010/main" val="24449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03E81E0-DCB1-A85C-AA9D-7E5B161F3D8B}"/>
              </a:ext>
            </a:extLst>
          </p:cNvPr>
          <p:cNvPicPr>
            <a:picLocks noChangeAspect="1"/>
          </p:cNvPicPr>
          <p:nvPr/>
        </p:nvPicPr>
        <p:blipFill>
          <a:blip r:embed="rId3"/>
          <a:stretch>
            <a:fillRect/>
          </a:stretch>
        </p:blipFill>
        <p:spPr>
          <a:xfrm>
            <a:off x="5219700" y="1850255"/>
            <a:ext cx="6872712" cy="3336462"/>
          </a:xfrm>
          <a:prstGeom prst="rect">
            <a:avLst/>
          </a:prstGeom>
        </p:spPr>
      </p:pic>
      <p:sp>
        <p:nvSpPr>
          <p:cNvPr id="2" name="Titel 1"/>
          <p:cNvSpPr>
            <a:spLocks noGrp="1"/>
          </p:cNvSpPr>
          <p:nvPr>
            <p:ph type="title"/>
          </p:nvPr>
        </p:nvSpPr>
        <p:spPr/>
        <p:txBody>
          <a:bodyPr/>
          <a:lstStyle/>
          <a:p>
            <a:r>
              <a:rPr lang="de-DE" dirty="0"/>
              <a:t>Beispiel: Single-/Multiple-Choice-Frage (2/2)</a:t>
            </a:r>
          </a:p>
        </p:txBody>
      </p:sp>
      <p:sp>
        <p:nvSpPr>
          <p:cNvPr id="3" name="Inhaltsplatzhalter 2"/>
          <p:cNvSpPr>
            <a:spLocks noGrp="1"/>
          </p:cNvSpPr>
          <p:nvPr>
            <p:ph idx="1"/>
          </p:nvPr>
        </p:nvSpPr>
        <p:spPr>
          <a:xfrm>
            <a:off x="257175" y="1289538"/>
            <a:ext cx="4962525" cy="4887425"/>
          </a:xfrm>
        </p:spPr>
        <p:txBody>
          <a:bodyPr>
            <a:normAutofit/>
          </a:bodyPr>
          <a:lstStyle/>
          <a:p>
            <a:pPr marL="285750" indent="-285750"/>
            <a:r>
              <a:rPr lang="de-DE" sz="2400" dirty="0"/>
              <a:t>Weitere Frageeinstellungen sind unmittelbar unter dem Fragetext möglich:</a:t>
            </a:r>
            <a:br>
              <a:rPr lang="de-DE" sz="2400" dirty="0"/>
            </a:br>
            <a:r>
              <a:rPr lang="de-DE" sz="2400" i="1" dirty="0">
                <a:sym typeface="Wingdings" panose="05000000000000000000" pitchFamily="2" charset="2"/>
              </a:rPr>
              <a:t></a:t>
            </a:r>
            <a:r>
              <a:rPr lang="de-DE" sz="2400" i="1" dirty="0"/>
              <a:t> Eine oder mehrere Antworten?</a:t>
            </a:r>
            <a:br>
              <a:rPr lang="de-DE" sz="2400" i="1" dirty="0"/>
            </a:br>
            <a:r>
              <a:rPr lang="de-DE" sz="2400" i="1" dirty="0">
                <a:sym typeface="Wingdings" panose="05000000000000000000" pitchFamily="2" charset="2"/>
              </a:rPr>
              <a:t> Antworten mischen?</a:t>
            </a:r>
            <a:br>
              <a:rPr lang="de-DE" sz="2400" i="1" dirty="0">
                <a:sym typeface="Wingdings" panose="05000000000000000000" pitchFamily="2" charset="2"/>
              </a:rPr>
            </a:br>
            <a:r>
              <a:rPr lang="de-DE" sz="2400" i="1" dirty="0">
                <a:sym typeface="Wingdings" panose="05000000000000000000" pitchFamily="2" charset="2"/>
              </a:rPr>
              <a:t> Antworten nummerieren?</a:t>
            </a:r>
            <a:br>
              <a:rPr lang="de-DE" sz="2400" i="1" dirty="0">
                <a:sym typeface="Wingdings" panose="05000000000000000000" pitchFamily="2" charset="2"/>
              </a:rPr>
            </a:br>
            <a:r>
              <a:rPr lang="de-DE" sz="2400" i="1" dirty="0">
                <a:sym typeface="Wingdings" panose="05000000000000000000" pitchFamily="2" charset="2"/>
              </a:rPr>
              <a:t> Standard-Anweisungen anzeigen</a:t>
            </a:r>
          </a:p>
          <a:p>
            <a:pPr marL="285750" indent="-285750"/>
            <a:r>
              <a:rPr lang="de-DE" sz="2400" dirty="0"/>
              <a:t>Im </a:t>
            </a:r>
            <a:r>
              <a:rPr lang="de-DE" sz="2400" b="1" dirty="0"/>
              <a:t>„Antworten“-Bereich </a:t>
            </a:r>
            <a:r>
              <a:rPr lang="de-DE" sz="2400" dirty="0"/>
              <a:t>können </a:t>
            </a:r>
            <a:r>
              <a:rPr lang="de-DE" sz="2400" i="1" dirty="0"/>
              <a:t>Antwortmöglichkeiten</a:t>
            </a:r>
            <a:r>
              <a:rPr lang="de-DE" sz="2400" dirty="0"/>
              <a:t>, die jeweilige </a:t>
            </a:r>
            <a:r>
              <a:rPr lang="de-DE" sz="2400" i="1" dirty="0"/>
              <a:t>Bewertung</a:t>
            </a:r>
            <a:r>
              <a:rPr lang="de-DE" sz="2400" dirty="0"/>
              <a:t> und ein individuelles </a:t>
            </a:r>
            <a:r>
              <a:rPr lang="de-DE" sz="2400" i="1" dirty="0"/>
              <a:t>Antwortfeedback</a:t>
            </a:r>
            <a:r>
              <a:rPr lang="de-DE" sz="2400" dirty="0"/>
              <a:t> angelegt werden.</a:t>
            </a:r>
          </a:p>
          <a:p>
            <a:pPr marL="285750" indent="-285750"/>
            <a:r>
              <a:rPr lang="de-DE" sz="2400" dirty="0"/>
              <a:t>Die </a:t>
            </a:r>
            <a:r>
              <a:rPr lang="de-DE" sz="2400" b="1" dirty="0"/>
              <a:t>Summe der Bewertungen </a:t>
            </a:r>
            <a:r>
              <a:rPr lang="de-DE" sz="2400" dirty="0"/>
              <a:t>muss 100% ergeben.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13</a:t>
            </a:fld>
            <a:endParaRPr lang="de-DE"/>
          </a:p>
        </p:txBody>
      </p:sp>
      <p:sp>
        <p:nvSpPr>
          <p:cNvPr id="8" name="Pfeil: nach links 10">
            <a:extLst>
              <a:ext uri="{FF2B5EF4-FFF2-40B4-BE49-F238E27FC236}">
                <a16:creationId xmlns:a16="http://schemas.microsoft.com/office/drawing/2014/main" id="{C1D0CC8D-D39F-4D87-9957-BA2FC6B5ECA8}"/>
              </a:ext>
            </a:extLst>
          </p:cNvPr>
          <p:cNvSpPr/>
          <p:nvPr/>
        </p:nvSpPr>
        <p:spPr>
          <a:xfrm rot="10800000" flipH="1" flipV="1">
            <a:off x="9496425" y="195041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10">
            <a:extLst>
              <a:ext uri="{FF2B5EF4-FFF2-40B4-BE49-F238E27FC236}">
                <a16:creationId xmlns:a16="http://schemas.microsoft.com/office/drawing/2014/main" id="{C1D0CC8D-D39F-4D87-9957-BA2FC6B5ECA8}"/>
              </a:ext>
            </a:extLst>
          </p:cNvPr>
          <p:cNvSpPr/>
          <p:nvPr/>
        </p:nvSpPr>
        <p:spPr>
          <a:xfrm rot="10800000" flipV="1">
            <a:off x="7431890" y="4020576"/>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10">
            <a:extLst>
              <a:ext uri="{FF2B5EF4-FFF2-40B4-BE49-F238E27FC236}">
                <a16:creationId xmlns:a16="http://schemas.microsoft.com/office/drawing/2014/main" id="{C1D0CC8D-D39F-4D87-9957-BA2FC6B5ECA8}"/>
              </a:ext>
            </a:extLst>
          </p:cNvPr>
          <p:cNvSpPr/>
          <p:nvPr/>
        </p:nvSpPr>
        <p:spPr>
          <a:xfrm rot="10800000" flipV="1">
            <a:off x="7431892" y="432055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C1D0CC8D-D39F-4D87-9957-BA2FC6B5ECA8}"/>
              </a:ext>
            </a:extLst>
          </p:cNvPr>
          <p:cNvSpPr/>
          <p:nvPr/>
        </p:nvSpPr>
        <p:spPr>
          <a:xfrm rot="10800000" flipV="1">
            <a:off x="7431891" y="4920508"/>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0">
            <a:extLst>
              <a:ext uri="{FF2B5EF4-FFF2-40B4-BE49-F238E27FC236}">
                <a16:creationId xmlns:a16="http://schemas.microsoft.com/office/drawing/2014/main" id="{5699DFD3-6470-3A3D-AD17-20480CC64CEE}"/>
              </a:ext>
            </a:extLst>
          </p:cNvPr>
          <p:cNvSpPr/>
          <p:nvPr/>
        </p:nvSpPr>
        <p:spPr>
          <a:xfrm rot="10800000" flipH="1" flipV="1">
            <a:off x="9088800" y="2251635"/>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0">
            <a:extLst>
              <a:ext uri="{FF2B5EF4-FFF2-40B4-BE49-F238E27FC236}">
                <a16:creationId xmlns:a16="http://schemas.microsoft.com/office/drawing/2014/main" id="{748B2BA3-6ABB-E7F5-9988-41D670868B12}"/>
              </a:ext>
            </a:extLst>
          </p:cNvPr>
          <p:cNvSpPr/>
          <p:nvPr/>
        </p:nvSpPr>
        <p:spPr>
          <a:xfrm rot="10800000" flipH="1" flipV="1">
            <a:off x="9144000" y="2620219"/>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links 10">
            <a:extLst>
              <a:ext uri="{FF2B5EF4-FFF2-40B4-BE49-F238E27FC236}">
                <a16:creationId xmlns:a16="http://schemas.microsoft.com/office/drawing/2014/main" id="{37271A38-9DFD-E5C6-EA08-9BAED2AD64C6}"/>
              </a:ext>
            </a:extLst>
          </p:cNvPr>
          <p:cNvSpPr/>
          <p:nvPr/>
        </p:nvSpPr>
        <p:spPr>
          <a:xfrm rot="10800000" flipH="1" flipV="1">
            <a:off x="8401050" y="2972644"/>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3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Anwendungsphase: Single-/Multiple-Choice-Frage</a:t>
            </a:r>
          </a:p>
        </p:txBody>
      </p:sp>
      <p:sp>
        <p:nvSpPr>
          <p:cNvPr id="3" name="Inhaltsplatzhalter 2"/>
          <p:cNvSpPr>
            <a:spLocks noGrp="1"/>
          </p:cNvSpPr>
          <p:nvPr>
            <p:ph idx="1"/>
          </p:nvPr>
        </p:nvSpPr>
        <p:spPr/>
        <p:txBody>
          <a:bodyPr>
            <a:normAutofit/>
          </a:bodyPr>
          <a:lstStyle/>
          <a:p>
            <a:pPr marL="342900" indent="-342900">
              <a:buFont typeface="+mj-lt"/>
              <a:buAutoNum type="arabicPeriod"/>
            </a:pPr>
            <a:r>
              <a:rPr lang="de-DE" sz="2400" b="1" dirty="0"/>
              <a:t>Erstellen Sie eine Single-Choice-Frage</a:t>
            </a:r>
          </a:p>
          <a:p>
            <a:pPr marL="0" indent="0">
              <a:buNone/>
            </a:pPr>
            <a:r>
              <a:rPr lang="de-DE" sz="2400" dirty="0"/>
              <a:t>Legen Sie in </a:t>
            </a:r>
            <a:r>
              <a:rPr lang="de-DE" sz="2400" dirty="0" err="1"/>
              <a:t>Moodle</a:t>
            </a:r>
            <a:r>
              <a:rPr lang="de-DE" sz="2400" dirty="0"/>
              <a:t> eine neue Prüfungsaufgabe vom </a:t>
            </a:r>
            <a:r>
              <a:rPr lang="de-DE" sz="2400" dirty="0" err="1"/>
              <a:t>Fragetyp</a:t>
            </a:r>
            <a:r>
              <a:rPr lang="de-DE" sz="2400" dirty="0"/>
              <a:t> „</a:t>
            </a:r>
            <a:r>
              <a:rPr lang="de-DE" sz="2400" u="sng" dirty="0"/>
              <a:t>Multiple-Choice</a:t>
            </a:r>
            <a:r>
              <a:rPr lang="de-DE" sz="2400" dirty="0"/>
              <a:t>“ an, die als Single-Choice-Frage eingestellt ist. Verwenden Sie hierfür die Vorlage im Schulungsordner ins ILIAS.</a:t>
            </a:r>
          </a:p>
          <a:p>
            <a:pPr marL="342900" indent="-342900">
              <a:buFont typeface="+mj-lt"/>
              <a:buAutoNum type="alphaLcParenR"/>
            </a:pPr>
            <a:endParaRPr lang="de-DE" sz="1000" dirty="0"/>
          </a:p>
          <a:p>
            <a:pPr marL="342900" indent="-342900">
              <a:buFont typeface="+mj-lt"/>
              <a:buAutoNum type="arabicPeriod" startAt="2"/>
            </a:pPr>
            <a:r>
              <a:rPr lang="de-DE" sz="2400" b="1" dirty="0"/>
              <a:t>Erstellen Sie eine Multiple-Choice-Frage</a:t>
            </a:r>
          </a:p>
          <a:p>
            <a:pPr marL="0" indent="0">
              <a:buNone/>
            </a:pPr>
            <a:r>
              <a:rPr lang="de-DE" sz="2400" dirty="0"/>
              <a:t>Legen Sie in </a:t>
            </a:r>
            <a:r>
              <a:rPr lang="de-DE" sz="2400" dirty="0" err="1"/>
              <a:t>Moodle</a:t>
            </a:r>
            <a:r>
              <a:rPr lang="de-DE" sz="2400" dirty="0"/>
              <a:t> eine neue Prüfungsaufgabe vom </a:t>
            </a:r>
            <a:r>
              <a:rPr lang="de-DE" sz="2400" dirty="0" err="1"/>
              <a:t>Fragetyp</a:t>
            </a:r>
            <a:r>
              <a:rPr lang="de-DE" sz="2400" dirty="0"/>
              <a:t> „</a:t>
            </a:r>
            <a:r>
              <a:rPr lang="de-DE" sz="2400" u="sng" dirty="0"/>
              <a:t>Multiple-Choice</a:t>
            </a:r>
            <a:r>
              <a:rPr lang="de-DE" sz="2400" dirty="0"/>
              <a:t>“ an. Verwenden Sie hierfür die Vorlage im Schulungsordner in ILIAS.</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14</a:t>
            </a:fld>
            <a:endParaRPr lang="de-DE"/>
          </a:p>
        </p:txBody>
      </p:sp>
    </p:spTree>
    <p:extLst>
      <p:ext uri="{BB962C8B-B14F-4D97-AF65-F5344CB8AC3E}">
        <p14:creationId xmlns:p14="http://schemas.microsoft.com/office/powerpoint/2010/main" val="2387610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Lückentextauswahl (1/2)</a:t>
            </a:r>
          </a:p>
        </p:txBody>
      </p:sp>
      <p:sp>
        <p:nvSpPr>
          <p:cNvPr id="3" name="Inhaltsplatzhalter 2"/>
          <p:cNvSpPr>
            <a:spLocks noGrp="1"/>
          </p:cNvSpPr>
          <p:nvPr>
            <p:ph idx="1"/>
          </p:nvPr>
        </p:nvSpPr>
        <p:spPr/>
        <p:txBody>
          <a:bodyPr>
            <a:normAutofit/>
          </a:bodyPr>
          <a:lstStyle/>
          <a:p>
            <a:pPr marL="285750" indent="-285750"/>
            <a:r>
              <a:rPr lang="de-DE" sz="2400" dirty="0"/>
              <a:t>Lückentextauswahl-Fragen besitzen </a:t>
            </a:r>
            <a:r>
              <a:rPr lang="de-DE" sz="2400" b="1" dirty="0"/>
              <a:t>Auswahllücke</a:t>
            </a:r>
            <a:r>
              <a:rPr lang="de-DE" sz="2400" dirty="0"/>
              <a:t>, in denen zwischen vorformulierten Antwortmöglichkeiten unterschieden werden muss.</a:t>
            </a:r>
          </a:p>
          <a:p>
            <a:pPr marL="285750" indent="-285750"/>
            <a:r>
              <a:rPr lang="de-DE" sz="2400" dirty="0"/>
              <a:t>Wie beim Multiple-Choice-</a:t>
            </a:r>
            <a:r>
              <a:rPr lang="de-DE" sz="2400" dirty="0" err="1"/>
              <a:t>Fragetyp</a:t>
            </a:r>
            <a:r>
              <a:rPr lang="de-DE" sz="2400" dirty="0"/>
              <a:t> kann die </a:t>
            </a:r>
            <a:r>
              <a:rPr lang="de-DE" sz="2400" b="1" dirty="0"/>
              <a:t>Reihenfolge der Antwortalternativen gemischt</a:t>
            </a:r>
            <a:r>
              <a:rPr lang="de-DE" sz="2400" dirty="0"/>
              <a:t> werden, um </a:t>
            </a:r>
            <a:r>
              <a:rPr lang="de-DE" sz="2400" b="1" dirty="0"/>
              <a:t>Rückschlüsse auf korrekte Lösungswörter zu </a:t>
            </a:r>
            <a:r>
              <a:rPr lang="de-DE" sz="2400" dirty="0"/>
              <a:t>vermeiden.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15</a:t>
            </a:fld>
            <a:endParaRPr lang="de-DE"/>
          </a:p>
        </p:txBody>
      </p:sp>
      <p:pic>
        <p:nvPicPr>
          <p:cNvPr id="10" name="Grafik 9">
            <a:extLst>
              <a:ext uri="{FF2B5EF4-FFF2-40B4-BE49-F238E27FC236}">
                <a16:creationId xmlns:a16="http://schemas.microsoft.com/office/drawing/2014/main" id="{0B5FDEC9-91A1-00B7-66A9-13B7CECE98B5}"/>
              </a:ext>
            </a:extLst>
          </p:cNvPr>
          <p:cNvPicPr>
            <a:picLocks noChangeAspect="1"/>
          </p:cNvPicPr>
          <p:nvPr/>
        </p:nvPicPr>
        <p:blipFill>
          <a:blip r:embed="rId3"/>
          <a:stretch>
            <a:fillRect/>
          </a:stretch>
        </p:blipFill>
        <p:spPr>
          <a:xfrm>
            <a:off x="1147762" y="3429000"/>
            <a:ext cx="9896475" cy="1476375"/>
          </a:xfrm>
          <a:prstGeom prst="rect">
            <a:avLst/>
          </a:prstGeom>
        </p:spPr>
      </p:pic>
    </p:spTree>
    <p:extLst>
      <p:ext uri="{BB962C8B-B14F-4D97-AF65-F5344CB8AC3E}">
        <p14:creationId xmlns:p14="http://schemas.microsoft.com/office/powerpoint/2010/main" val="226930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CCBC8711-AE5C-9161-BD41-C9615E14C6B5}"/>
              </a:ext>
            </a:extLst>
          </p:cNvPr>
          <p:cNvPicPr>
            <a:picLocks noChangeAspect="1"/>
          </p:cNvPicPr>
          <p:nvPr/>
        </p:nvPicPr>
        <p:blipFill>
          <a:blip r:embed="rId3"/>
          <a:stretch>
            <a:fillRect/>
          </a:stretch>
        </p:blipFill>
        <p:spPr>
          <a:xfrm>
            <a:off x="5217459" y="1258024"/>
            <a:ext cx="6962887" cy="1238552"/>
          </a:xfrm>
          <a:prstGeom prst="rect">
            <a:avLst/>
          </a:prstGeom>
        </p:spPr>
      </p:pic>
      <p:sp>
        <p:nvSpPr>
          <p:cNvPr id="2" name="Titel 1"/>
          <p:cNvSpPr>
            <a:spLocks noGrp="1"/>
          </p:cNvSpPr>
          <p:nvPr>
            <p:ph type="title"/>
          </p:nvPr>
        </p:nvSpPr>
        <p:spPr/>
        <p:txBody>
          <a:bodyPr/>
          <a:lstStyle/>
          <a:p>
            <a:r>
              <a:rPr lang="de-DE" dirty="0"/>
              <a:t>Beispiel: Lückentextauswahl (2/2)</a:t>
            </a:r>
          </a:p>
        </p:txBody>
      </p:sp>
      <p:sp>
        <p:nvSpPr>
          <p:cNvPr id="3" name="Inhaltsplatzhalter 2"/>
          <p:cNvSpPr>
            <a:spLocks noGrp="1"/>
          </p:cNvSpPr>
          <p:nvPr>
            <p:ph idx="1"/>
          </p:nvPr>
        </p:nvSpPr>
        <p:spPr>
          <a:xfrm>
            <a:off x="423983" y="1289538"/>
            <a:ext cx="4833041" cy="4887425"/>
          </a:xfrm>
        </p:spPr>
        <p:txBody>
          <a:bodyPr>
            <a:normAutofit/>
          </a:bodyPr>
          <a:lstStyle/>
          <a:p>
            <a:pPr marL="285750" indent="-285750"/>
            <a:r>
              <a:rPr lang="de-DE" sz="2400" dirty="0"/>
              <a:t>Die Wörter oder Satzteile, die in einer Lücke abgefragt werden, werden durch den Platzhalter </a:t>
            </a:r>
            <a:r>
              <a:rPr lang="de-DE" sz="2400" b="1" dirty="0"/>
              <a:t>[[x]] </a:t>
            </a:r>
            <a:r>
              <a:rPr lang="de-DE" sz="2400" dirty="0"/>
              <a:t>eingefügt. Das </a:t>
            </a:r>
            <a:r>
              <a:rPr lang="de-DE" sz="2400" b="1" dirty="0"/>
              <a:t>x </a:t>
            </a:r>
            <a:r>
              <a:rPr lang="de-DE" sz="2400" dirty="0"/>
              <a:t>stellt hierbei die </a:t>
            </a:r>
            <a:r>
              <a:rPr lang="de-DE" sz="2400" b="1" dirty="0"/>
              <a:t>Nummer</a:t>
            </a:r>
            <a:r>
              <a:rPr lang="de-DE" sz="2400" dirty="0"/>
              <a:t> der korrekten Auswahl-möglichkeit dar.</a:t>
            </a:r>
          </a:p>
          <a:p>
            <a:pPr marL="285750" indent="-285750"/>
            <a:r>
              <a:rPr lang="de-DE" sz="2400" dirty="0"/>
              <a:t>Alle Auswahlalternativen, die der </a:t>
            </a:r>
            <a:r>
              <a:rPr lang="de-DE" sz="2400" b="1" dirty="0"/>
              <a:t>gleichen Gruppe wie die korrekte Auswahlmöglichkeit </a:t>
            </a:r>
            <a:r>
              <a:rPr lang="de-DE" sz="2400" dirty="0"/>
              <a:t>angehören, werden in der jeweiligen Lücke als </a:t>
            </a:r>
            <a:r>
              <a:rPr lang="de-DE" sz="2400" b="1" dirty="0"/>
              <a:t>Antwortalternative</a:t>
            </a:r>
            <a:r>
              <a:rPr lang="de-DE" sz="2400" dirty="0"/>
              <a:t> angeboten.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16</a:t>
            </a:fld>
            <a:endParaRPr lang="de-DE"/>
          </a:p>
        </p:txBody>
      </p:sp>
      <p:sp>
        <p:nvSpPr>
          <p:cNvPr id="10" name="Pfeil: nach links 10">
            <a:extLst>
              <a:ext uri="{FF2B5EF4-FFF2-40B4-BE49-F238E27FC236}">
                <a16:creationId xmlns:a16="http://schemas.microsoft.com/office/drawing/2014/main" id="{C1D0CC8D-D39F-4D87-9957-BA2FC6B5ECA8}"/>
              </a:ext>
            </a:extLst>
          </p:cNvPr>
          <p:cNvSpPr/>
          <p:nvPr/>
        </p:nvSpPr>
        <p:spPr>
          <a:xfrm rot="10800000" flipV="1">
            <a:off x="6589396" y="2124150"/>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CDC81847-934C-DC03-31F3-7CA5FF27FD17}"/>
              </a:ext>
            </a:extLst>
          </p:cNvPr>
          <p:cNvPicPr>
            <a:picLocks noChangeAspect="1"/>
          </p:cNvPicPr>
          <p:nvPr/>
        </p:nvPicPr>
        <p:blipFill>
          <a:blip r:embed="rId4"/>
          <a:stretch>
            <a:fillRect/>
          </a:stretch>
        </p:blipFill>
        <p:spPr>
          <a:xfrm>
            <a:off x="7032279" y="2761427"/>
            <a:ext cx="4833041" cy="3466596"/>
          </a:xfrm>
          <a:prstGeom prst="rect">
            <a:avLst/>
          </a:prstGeom>
        </p:spPr>
      </p:pic>
      <p:sp>
        <p:nvSpPr>
          <p:cNvPr id="11" name="Pfeil: nach links 10">
            <a:extLst>
              <a:ext uri="{FF2B5EF4-FFF2-40B4-BE49-F238E27FC236}">
                <a16:creationId xmlns:a16="http://schemas.microsoft.com/office/drawing/2014/main" id="{C1D0CC8D-D39F-4D87-9957-BA2FC6B5ECA8}"/>
              </a:ext>
            </a:extLst>
          </p:cNvPr>
          <p:cNvSpPr/>
          <p:nvPr/>
        </p:nvSpPr>
        <p:spPr>
          <a:xfrm rot="10800000" flipV="1">
            <a:off x="6808841" y="3375000"/>
            <a:ext cx="360000" cy="108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16">
            <a:extLst>
              <a:ext uri="{FF2B5EF4-FFF2-40B4-BE49-F238E27FC236}">
                <a16:creationId xmlns:a16="http://schemas.microsoft.com/office/drawing/2014/main" id="{A7F797BE-5AC3-8202-2F72-3C9C6D311D90}"/>
              </a:ext>
            </a:extLst>
          </p:cNvPr>
          <p:cNvSpPr/>
          <p:nvPr/>
        </p:nvSpPr>
        <p:spPr>
          <a:xfrm rot="16200000" flipV="1">
            <a:off x="11349984" y="3022172"/>
            <a:ext cx="360000" cy="108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Anwendungsphase: Lückentextauswahl</a:t>
            </a:r>
          </a:p>
        </p:txBody>
      </p:sp>
      <p:sp>
        <p:nvSpPr>
          <p:cNvPr id="3" name="Inhaltsplatzhalter 2"/>
          <p:cNvSpPr>
            <a:spLocks noGrp="1"/>
          </p:cNvSpPr>
          <p:nvPr>
            <p:ph idx="1"/>
          </p:nvPr>
        </p:nvSpPr>
        <p:spPr/>
        <p:txBody>
          <a:bodyPr>
            <a:normAutofit/>
          </a:bodyPr>
          <a:lstStyle/>
          <a:p>
            <a:pPr marL="457200" indent="-457200">
              <a:buFont typeface="+mj-lt"/>
              <a:buAutoNum type="arabicPeriod"/>
            </a:pPr>
            <a:r>
              <a:rPr lang="de-DE" sz="2400" b="1" dirty="0"/>
              <a:t>Erstellen Sie eine Lückentextauswahl-Frage</a:t>
            </a:r>
          </a:p>
          <a:p>
            <a:pPr marL="342900" indent="-342900">
              <a:buFont typeface="+mj-lt"/>
              <a:buAutoNum type="alphaLcParenR"/>
            </a:pPr>
            <a:r>
              <a:rPr lang="de-DE" sz="2400" dirty="0"/>
              <a:t>Legen Sie in </a:t>
            </a:r>
            <a:r>
              <a:rPr lang="de-DE" sz="2400" dirty="0" err="1"/>
              <a:t>Moodle</a:t>
            </a:r>
            <a:r>
              <a:rPr lang="de-DE" sz="2400" dirty="0"/>
              <a:t> eine neue Prüfungsaufgabe vom </a:t>
            </a:r>
            <a:r>
              <a:rPr lang="de-DE" sz="2400" dirty="0" err="1"/>
              <a:t>Fragetyp</a:t>
            </a:r>
            <a:r>
              <a:rPr lang="de-DE" sz="2400" dirty="0"/>
              <a:t> „</a:t>
            </a:r>
            <a:r>
              <a:rPr lang="de-DE" sz="2400" u="sng" dirty="0"/>
              <a:t>Lückentextauswahl</a:t>
            </a:r>
            <a:r>
              <a:rPr lang="de-DE" sz="2400" dirty="0"/>
              <a:t>“ an. Verwenden Sie hierfür die Vorlage im Schulungsordner in ILIAS. </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17</a:t>
            </a:fld>
            <a:endParaRPr lang="de-DE"/>
          </a:p>
        </p:txBody>
      </p:sp>
    </p:spTree>
    <p:extLst>
      <p:ext uri="{BB962C8B-B14F-4D97-AF65-F5344CB8AC3E}">
        <p14:creationId xmlns:p14="http://schemas.microsoft.com/office/powerpoint/2010/main" val="218191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Berechnet/Berechnete Multiple-Choice (1/3)</a:t>
            </a:r>
          </a:p>
        </p:txBody>
      </p:sp>
      <p:sp>
        <p:nvSpPr>
          <p:cNvPr id="3" name="Inhaltsplatzhalter 2"/>
          <p:cNvSpPr>
            <a:spLocks noGrp="1"/>
          </p:cNvSpPr>
          <p:nvPr>
            <p:ph idx="1"/>
          </p:nvPr>
        </p:nvSpPr>
        <p:spPr/>
        <p:txBody>
          <a:bodyPr>
            <a:normAutofit/>
          </a:bodyPr>
          <a:lstStyle/>
          <a:p>
            <a:pPr marL="285750" indent="-285750"/>
            <a:r>
              <a:rPr lang="de-DE" sz="2400" dirty="0"/>
              <a:t>Abfrage des </a:t>
            </a:r>
            <a:r>
              <a:rPr lang="de-DE" sz="2400" b="1" dirty="0"/>
              <a:t>Ergebnisses einer mathematischen Berechnung </a:t>
            </a:r>
            <a:r>
              <a:rPr lang="de-DE" sz="2400" i="1" dirty="0"/>
              <a:t>(ähnlich der nummerischen bzw. Multiple-Choice Frage)</a:t>
            </a:r>
            <a:r>
              <a:rPr lang="de-DE" sz="2400" dirty="0"/>
              <a:t> </a:t>
            </a:r>
          </a:p>
          <a:p>
            <a:pPr marL="285750" indent="-285750"/>
            <a:r>
              <a:rPr lang="de-DE" sz="2400" dirty="0"/>
              <a:t>Zahlen werden beim </a:t>
            </a:r>
            <a:r>
              <a:rPr lang="de-DE" sz="2400" b="1" dirty="0"/>
              <a:t>Start des Tests zufällig </a:t>
            </a:r>
            <a:r>
              <a:rPr lang="de-DE" sz="2400" dirty="0"/>
              <a:t>gewählt und für Platzhalter </a:t>
            </a:r>
            <a:r>
              <a:rPr lang="de-DE" sz="2400" i="1" dirty="0"/>
              <a:t>(Variablen) </a:t>
            </a:r>
            <a:r>
              <a:rPr lang="de-DE" sz="2400" dirty="0"/>
              <a:t>eingesetzt</a:t>
            </a:r>
          </a:p>
          <a:p>
            <a:pPr marL="285750" indent="-285750"/>
            <a:r>
              <a:rPr lang="de-DE" sz="2400" dirty="0"/>
              <a:t>Ergebnisabgabe über </a:t>
            </a:r>
            <a:r>
              <a:rPr lang="de-DE" sz="2400" b="1" dirty="0"/>
              <a:t>Kurztextfeld </a:t>
            </a:r>
            <a:r>
              <a:rPr lang="de-DE" sz="2400" i="1" dirty="0"/>
              <a:t>(Berechnet) </a:t>
            </a:r>
            <a:r>
              <a:rPr lang="de-DE" sz="2400" dirty="0"/>
              <a:t>oder </a:t>
            </a:r>
            <a:r>
              <a:rPr lang="de-DE" sz="2400" b="1" dirty="0"/>
              <a:t>Auswahlmöglichkeiten </a:t>
            </a:r>
            <a:r>
              <a:rPr lang="de-DE" sz="2400" i="1" dirty="0"/>
              <a:t>(Berechnete Multiple-Choice)</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18</a:t>
            </a:fld>
            <a:endParaRPr lang="de-DE"/>
          </a:p>
        </p:txBody>
      </p:sp>
      <p:pic>
        <p:nvPicPr>
          <p:cNvPr id="10" name="Grafik 9">
            <a:extLst>
              <a:ext uri="{FF2B5EF4-FFF2-40B4-BE49-F238E27FC236}">
                <a16:creationId xmlns:a16="http://schemas.microsoft.com/office/drawing/2014/main" id="{9DDD734D-A371-A5A6-EE69-797BBF31DF3F}"/>
              </a:ext>
            </a:extLst>
          </p:cNvPr>
          <p:cNvPicPr>
            <a:picLocks noChangeAspect="1"/>
          </p:cNvPicPr>
          <p:nvPr/>
        </p:nvPicPr>
        <p:blipFill>
          <a:blip r:embed="rId3"/>
          <a:stretch>
            <a:fillRect/>
          </a:stretch>
        </p:blipFill>
        <p:spPr>
          <a:xfrm>
            <a:off x="6757866" y="4080370"/>
            <a:ext cx="5010150" cy="1076325"/>
          </a:xfrm>
          <a:prstGeom prst="rect">
            <a:avLst/>
          </a:prstGeom>
        </p:spPr>
      </p:pic>
      <p:pic>
        <p:nvPicPr>
          <p:cNvPr id="12" name="Grafik 11">
            <a:extLst>
              <a:ext uri="{FF2B5EF4-FFF2-40B4-BE49-F238E27FC236}">
                <a16:creationId xmlns:a16="http://schemas.microsoft.com/office/drawing/2014/main" id="{FC9CADA4-B2A1-CD87-B2B9-B25B5CAD7607}"/>
              </a:ext>
            </a:extLst>
          </p:cNvPr>
          <p:cNvPicPr>
            <a:picLocks noChangeAspect="1"/>
          </p:cNvPicPr>
          <p:nvPr/>
        </p:nvPicPr>
        <p:blipFill rotWithShape="1">
          <a:blip r:embed="rId4"/>
          <a:srcRect b="11024"/>
          <a:stretch/>
        </p:blipFill>
        <p:spPr>
          <a:xfrm>
            <a:off x="655575" y="4080370"/>
            <a:ext cx="5162550" cy="1076325"/>
          </a:xfrm>
          <a:prstGeom prst="rect">
            <a:avLst/>
          </a:prstGeom>
        </p:spPr>
      </p:pic>
      <p:sp>
        <p:nvSpPr>
          <p:cNvPr id="13" name="Rechteck 12">
            <a:extLst>
              <a:ext uri="{FF2B5EF4-FFF2-40B4-BE49-F238E27FC236}">
                <a16:creationId xmlns:a16="http://schemas.microsoft.com/office/drawing/2014/main" id="{E4024963-3BA4-C6A4-3B6C-93FF886B2334}"/>
              </a:ext>
            </a:extLst>
          </p:cNvPr>
          <p:cNvSpPr/>
          <p:nvPr/>
        </p:nvSpPr>
        <p:spPr>
          <a:xfrm>
            <a:off x="568289" y="5158622"/>
            <a:ext cx="1080000" cy="110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(Berechnet Frage)</a:t>
            </a:r>
          </a:p>
        </p:txBody>
      </p:sp>
      <p:sp>
        <p:nvSpPr>
          <p:cNvPr id="14" name="Rechteck 13">
            <a:extLst>
              <a:ext uri="{FF2B5EF4-FFF2-40B4-BE49-F238E27FC236}">
                <a16:creationId xmlns:a16="http://schemas.microsoft.com/office/drawing/2014/main" id="{93855D4D-5EEF-34AE-1464-179CD20C9C58}"/>
              </a:ext>
            </a:extLst>
          </p:cNvPr>
          <p:cNvSpPr/>
          <p:nvPr/>
        </p:nvSpPr>
        <p:spPr>
          <a:xfrm>
            <a:off x="6642013" y="5169469"/>
            <a:ext cx="1470307" cy="110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chemeClr val="tx1"/>
                </a:solidFill>
              </a:rPr>
              <a:t>(Berechnete Multiple-Choice)</a:t>
            </a:r>
          </a:p>
        </p:txBody>
      </p:sp>
    </p:spTree>
    <p:extLst>
      <p:ext uri="{BB962C8B-B14F-4D97-AF65-F5344CB8AC3E}">
        <p14:creationId xmlns:p14="http://schemas.microsoft.com/office/powerpoint/2010/main" val="346201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9D324C09-ED2E-5D99-3F88-8340B218518D}"/>
              </a:ext>
            </a:extLst>
          </p:cNvPr>
          <p:cNvPicPr>
            <a:picLocks noChangeAspect="1"/>
          </p:cNvPicPr>
          <p:nvPr/>
        </p:nvPicPr>
        <p:blipFill>
          <a:blip r:embed="rId2"/>
          <a:stretch>
            <a:fillRect/>
          </a:stretch>
        </p:blipFill>
        <p:spPr>
          <a:xfrm>
            <a:off x="4648199" y="3542821"/>
            <a:ext cx="7323269" cy="1113609"/>
          </a:xfrm>
          <a:prstGeom prst="rect">
            <a:avLst/>
          </a:prstGeom>
        </p:spPr>
      </p:pic>
      <p:pic>
        <p:nvPicPr>
          <p:cNvPr id="14" name="Grafik 13">
            <a:extLst>
              <a:ext uri="{FF2B5EF4-FFF2-40B4-BE49-F238E27FC236}">
                <a16:creationId xmlns:a16="http://schemas.microsoft.com/office/drawing/2014/main" id="{610C9090-2479-8509-FDE3-89EA27981C60}"/>
              </a:ext>
            </a:extLst>
          </p:cNvPr>
          <p:cNvPicPr>
            <a:picLocks noChangeAspect="1"/>
          </p:cNvPicPr>
          <p:nvPr/>
        </p:nvPicPr>
        <p:blipFill>
          <a:blip r:embed="rId3"/>
          <a:stretch>
            <a:fillRect/>
          </a:stretch>
        </p:blipFill>
        <p:spPr>
          <a:xfrm>
            <a:off x="4772551" y="1619728"/>
            <a:ext cx="7198918" cy="1037747"/>
          </a:xfrm>
          <a:prstGeom prst="rect">
            <a:avLst/>
          </a:prstGeom>
        </p:spPr>
      </p:pic>
      <p:sp>
        <p:nvSpPr>
          <p:cNvPr id="2" name="Titel 1"/>
          <p:cNvSpPr>
            <a:spLocks noGrp="1"/>
          </p:cNvSpPr>
          <p:nvPr>
            <p:ph type="title"/>
          </p:nvPr>
        </p:nvSpPr>
        <p:spPr/>
        <p:txBody>
          <a:bodyPr/>
          <a:lstStyle/>
          <a:p>
            <a:r>
              <a:rPr lang="de-DE" dirty="0"/>
              <a:t>Beispiel: Berechnet/Berechnete Multiple-Choice (2/3)</a:t>
            </a:r>
          </a:p>
        </p:txBody>
      </p:sp>
      <p:sp>
        <p:nvSpPr>
          <p:cNvPr id="3" name="Inhaltsplatzhalter 2"/>
          <p:cNvSpPr>
            <a:spLocks noGrp="1"/>
          </p:cNvSpPr>
          <p:nvPr>
            <p:ph idx="1"/>
          </p:nvPr>
        </p:nvSpPr>
        <p:spPr>
          <a:xfrm>
            <a:off x="423983" y="1289538"/>
            <a:ext cx="4348568" cy="4887425"/>
          </a:xfrm>
        </p:spPr>
        <p:txBody>
          <a:bodyPr>
            <a:normAutofit/>
          </a:bodyPr>
          <a:lstStyle/>
          <a:p>
            <a:pPr marL="285750" indent="-285750"/>
            <a:r>
              <a:rPr lang="de-DE" sz="2400" dirty="0"/>
              <a:t>Die </a:t>
            </a:r>
            <a:r>
              <a:rPr lang="de-DE" sz="2400" b="1" dirty="0"/>
              <a:t>Ersatzzeichen</a:t>
            </a:r>
            <a:r>
              <a:rPr lang="de-DE" sz="2400" dirty="0"/>
              <a:t> </a:t>
            </a:r>
            <a:r>
              <a:rPr lang="de-DE" sz="2400" i="1" dirty="0"/>
              <a:t>(Variablen) </a:t>
            </a:r>
            <a:r>
              <a:rPr lang="de-DE" sz="2400" dirty="0"/>
              <a:t>werden mit </a:t>
            </a:r>
            <a:r>
              <a:rPr lang="de-DE" sz="2400" b="1" dirty="0"/>
              <a:t>{x}</a:t>
            </a:r>
            <a:r>
              <a:rPr lang="de-DE" sz="2400" dirty="0"/>
              <a:t> dargestellt. </a:t>
            </a:r>
            <a:br>
              <a:rPr lang="de-DE" sz="2400" dirty="0"/>
            </a:br>
            <a:r>
              <a:rPr lang="de-DE" sz="2400" dirty="0"/>
              <a:t>Das </a:t>
            </a:r>
            <a:r>
              <a:rPr lang="de-DE" sz="2400" b="1" dirty="0"/>
              <a:t>x </a:t>
            </a:r>
            <a:r>
              <a:rPr lang="de-DE" sz="2400" dirty="0"/>
              <a:t>variiert hierbei für unterschiedliche Ersatzzeichen.</a:t>
            </a:r>
          </a:p>
          <a:p>
            <a:pPr marL="285750" indent="-285750"/>
            <a:r>
              <a:rPr lang="de-DE" sz="2400" dirty="0"/>
              <a:t>Die Antwort(-alternativen) können in </a:t>
            </a:r>
            <a:r>
              <a:rPr lang="de-DE" sz="2400" b="1" dirty="0"/>
              <a:t>Abhängigkeit der Ersatzzeichen</a:t>
            </a:r>
            <a:r>
              <a:rPr lang="de-DE" sz="2400" dirty="0"/>
              <a:t> als </a:t>
            </a:r>
            <a:r>
              <a:rPr lang="de-DE" sz="2400" b="1" dirty="0"/>
              <a:t>Rechnung </a:t>
            </a:r>
            <a:r>
              <a:rPr lang="de-DE" sz="2400" dirty="0"/>
              <a:t>formuliert werden. Die Rechnungen zu den </a:t>
            </a:r>
            <a:br>
              <a:rPr lang="de-DE" sz="2400" dirty="0"/>
            </a:br>
            <a:r>
              <a:rPr lang="de-DE" sz="2400" b="1" dirty="0"/>
              <a:t>Antworten</a:t>
            </a:r>
            <a:r>
              <a:rPr lang="de-DE" sz="2400" dirty="0"/>
              <a:t> müssen hierfür ebenfalls von </a:t>
            </a:r>
            <a:r>
              <a:rPr lang="de-DE" sz="2400" b="1" dirty="0"/>
              <a:t>geschwungenen Klammern </a:t>
            </a:r>
            <a:r>
              <a:rPr lang="de-DE" sz="2400" dirty="0"/>
              <a:t>eingerahmt werden.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19</a:t>
            </a:fld>
            <a:endParaRPr lang="de-DE"/>
          </a:p>
        </p:txBody>
      </p:sp>
      <p:sp>
        <p:nvSpPr>
          <p:cNvPr id="10" name="Pfeil: nach links 10">
            <a:extLst>
              <a:ext uri="{FF2B5EF4-FFF2-40B4-BE49-F238E27FC236}">
                <a16:creationId xmlns:a16="http://schemas.microsoft.com/office/drawing/2014/main" id="{C1D0CC8D-D39F-4D87-9957-BA2FC6B5ECA8}"/>
              </a:ext>
            </a:extLst>
          </p:cNvPr>
          <p:cNvSpPr/>
          <p:nvPr/>
        </p:nvSpPr>
        <p:spPr>
          <a:xfrm flipV="1">
            <a:off x="10907100" y="2183225"/>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extLst>
              <a:ext uri="{FF2B5EF4-FFF2-40B4-BE49-F238E27FC236}">
                <a16:creationId xmlns:a16="http://schemas.microsoft.com/office/drawing/2014/main" id="{C1D0CC8D-D39F-4D87-9957-BA2FC6B5ECA8}"/>
              </a:ext>
            </a:extLst>
          </p:cNvPr>
          <p:cNvSpPr/>
          <p:nvPr/>
        </p:nvSpPr>
        <p:spPr>
          <a:xfrm rot="10800000" flipV="1">
            <a:off x="6897077" y="403066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591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0" dirty="0">
                <a:latin typeface="+mn-lt"/>
              </a:rPr>
              <a:t>Gliederung</a:t>
            </a:r>
          </a:p>
        </p:txBody>
      </p:sp>
      <p:sp>
        <p:nvSpPr>
          <p:cNvPr id="4" name="Datumsplatzhalter 3"/>
          <p:cNvSpPr>
            <a:spLocks noGrp="1"/>
          </p:cNvSpPr>
          <p:nvPr>
            <p:ph type="dt" sz="half" idx="10"/>
          </p:nvPr>
        </p:nvSpPr>
        <p:spPr/>
        <p:txBody>
          <a:bodyPr/>
          <a:lstStyle/>
          <a:p>
            <a:fld id="{61C05185-4FD8-4918-8A76-A7C7C7342E0C}"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2</a:t>
            </a:fld>
            <a:endParaRPr lang="de-DE"/>
          </a:p>
        </p:txBody>
      </p:sp>
      <p:sp>
        <p:nvSpPr>
          <p:cNvPr id="7" name="Rechteck 6"/>
          <p:cNvSpPr/>
          <p:nvPr/>
        </p:nvSpPr>
        <p:spPr>
          <a:xfrm>
            <a:off x="578340" y="2501049"/>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2</a:t>
            </a:r>
          </a:p>
        </p:txBody>
      </p:sp>
      <p:sp>
        <p:nvSpPr>
          <p:cNvPr id="8" name="Rechteck 7"/>
          <p:cNvSpPr/>
          <p:nvPr/>
        </p:nvSpPr>
        <p:spPr>
          <a:xfrm>
            <a:off x="1172480" y="2501049"/>
            <a:ext cx="648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solidFill>
              </a:rPr>
              <a:t>Prüfungsaufgaben in </a:t>
            </a:r>
            <a:r>
              <a:rPr lang="de-DE" sz="3200" dirty="0" err="1">
                <a:solidFill>
                  <a:schemeClr val="bg1"/>
                </a:solidFill>
              </a:rPr>
              <a:t>Moodle</a:t>
            </a:r>
            <a:endParaRPr lang="de-DE" sz="3200" dirty="0">
              <a:solidFill>
                <a:schemeClr val="bg1"/>
              </a:solidFill>
            </a:endParaRPr>
          </a:p>
        </p:txBody>
      </p:sp>
      <p:sp>
        <p:nvSpPr>
          <p:cNvPr id="9" name="Rechteck 8"/>
          <p:cNvSpPr/>
          <p:nvPr/>
        </p:nvSpPr>
        <p:spPr>
          <a:xfrm>
            <a:off x="578340" y="3092720"/>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3</a:t>
            </a:r>
          </a:p>
        </p:txBody>
      </p:sp>
      <p:sp>
        <p:nvSpPr>
          <p:cNvPr id="10" name="Rechteck 9"/>
          <p:cNvSpPr/>
          <p:nvPr/>
        </p:nvSpPr>
        <p:spPr>
          <a:xfrm>
            <a:off x="1172480" y="3092720"/>
            <a:ext cx="648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solidFill>
              </a:rPr>
              <a:t>Mediale Aufgabenelemente</a:t>
            </a:r>
          </a:p>
        </p:txBody>
      </p:sp>
      <p:sp>
        <p:nvSpPr>
          <p:cNvPr id="18" name="Rechteck 17"/>
          <p:cNvSpPr/>
          <p:nvPr/>
        </p:nvSpPr>
        <p:spPr>
          <a:xfrm>
            <a:off x="578340" y="1909378"/>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1</a:t>
            </a:r>
          </a:p>
        </p:txBody>
      </p:sp>
      <p:sp>
        <p:nvSpPr>
          <p:cNvPr id="19" name="Rechteck 18"/>
          <p:cNvSpPr/>
          <p:nvPr/>
        </p:nvSpPr>
        <p:spPr>
          <a:xfrm>
            <a:off x="1172481" y="1909378"/>
            <a:ext cx="648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solidFill>
              </a:rPr>
              <a:t>Überblick </a:t>
            </a:r>
            <a:r>
              <a:rPr lang="de-DE" sz="3200" dirty="0" err="1">
                <a:solidFill>
                  <a:schemeClr val="bg1"/>
                </a:solidFill>
              </a:rPr>
              <a:t>Moodle</a:t>
            </a:r>
            <a:endParaRPr lang="de-DE" sz="3200" dirty="0">
              <a:solidFill>
                <a:schemeClr val="bg1"/>
              </a:solidFill>
            </a:endParaRPr>
          </a:p>
        </p:txBody>
      </p:sp>
    </p:spTree>
    <p:extLst>
      <p:ext uri="{BB962C8B-B14F-4D97-AF65-F5344CB8AC3E}">
        <p14:creationId xmlns:p14="http://schemas.microsoft.com/office/powerpoint/2010/main" val="147812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Berechnet/Berechnete Multiple-Choice (3/3)</a:t>
            </a:r>
          </a:p>
        </p:txBody>
      </p:sp>
      <p:sp>
        <p:nvSpPr>
          <p:cNvPr id="3" name="Inhaltsplatzhalter 2"/>
          <p:cNvSpPr>
            <a:spLocks noGrp="1"/>
          </p:cNvSpPr>
          <p:nvPr>
            <p:ph idx="1"/>
          </p:nvPr>
        </p:nvSpPr>
        <p:spPr>
          <a:xfrm>
            <a:off x="423982" y="1289538"/>
            <a:ext cx="11044117" cy="2396637"/>
          </a:xfrm>
        </p:spPr>
        <p:txBody>
          <a:bodyPr>
            <a:normAutofit/>
          </a:bodyPr>
          <a:lstStyle/>
          <a:p>
            <a:pPr marL="285750" indent="-285750"/>
            <a:r>
              <a:rPr lang="de-DE" sz="2400" dirty="0"/>
              <a:t>Die möglichen </a:t>
            </a:r>
            <a:r>
              <a:rPr lang="de-DE" sz="2400" b="1" dirty="0"/>
              <a:t>Werte für Ersatzzeichen </a:t>
            </a:r>
            <a:r>
              <a:rPr lang="de-DE" sz="2400" i="1" dirty="0"/>
              <a:t>(Objekte) </a:t>
            </a:r>
            <a:r>
              <a:rPr lang="de-DE" sz="2400" dirty="0"/>
              <a:t>werden bereits in der </a:t>
            </a:r>
            <a:r>
              <a:rPr lang="de-DE" sz="2400" b="1" dirty="0"/>
              <a:t> Aufgabenerstellung </a:t>
            </a:r>
            <a:r>
              <a:rPr lang="de-DE" sz="2400" dirty="0"/>
              <a:t>im System angelegt. </a:t>
            </a:r>
          </a:p>
          <a:p>
            <a:pPr marL="285750" indent="-285750"/>
            <a:r>
              <a:rPr lang="de-DE" sz="2400" dirty="0"/>
              <a:t>Hierfür wird jeweils ein </a:t>
            </a:r>
            <a:r>
              <a:rPr lang="de-DE" sz="2400" b="1" dirty="0"/>
              <a:t>Ausgangswert</a:t>
            </a:r>
            <a:r>
              <a:rPr lang="de-DE" sz="2400" dirty="0"/>
              <a:t> angegeben. Die Werte werden anschließend in einem Wertbereich um diesen Wert herum zufällige im System erzeugt.</a:t>
            </a:r>
          </a:p>
          <a:p>
            <a:pPr marL="285750" indent="-285750"/>
            <a:r>
              <a:rPr lang="de-DE" sz="2400" dirty="0"/>
              <a:t>Die </a:t>
            </a:r>
            <a:r>
              <a:rPr lang="de-DE" sz="2400" b="1" dirty="0"/>
              <a:t>Anzahl der unterschiedlichen Objekte </a:t>
            </a:r>
            <a:r>
              <a:rPr lang="de-DE" sz="2400" dirty="0"/>
              <a:t>kann individuell eingestellt werden.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20</a:t>
            </a:fld>
            <a:endParaRPr lang="de-DE"/>
          </a:p>
        </p:txBody>
      </p:sp>
      <p:pic>
        <p:nvPicPr>
          <p:cNvPr id="8" name="Grafik 7">
            <a:extLst>
              <a:ext uri="{FF2B5EF4-FFF2-40B4-BE49-F238E27FC236}">
                <a16:creationId xmlns:a16="http://schemas.microsoft.com/office/drawing/2014/main" id="{5B850456-B94F-2762-CD87-07AA89F38517}"/>
              </a:ext>
            </a:extLst>
          </p:cNvPr>
          <p:cNvPicPr>
            <a:picLocks noChangeAspect="1"/>
          </p:cNvPicPr>
          <p:nvPr/>
        </p:nvPicPr>
        <p:blipFill>
          <a:blip r:embed="rId3"/>
          <a:stretch>
            <a:fillRect/>
          </a:stretch>
        </p:blipFill>
        <p:spPr>
          <a:xfrm>
            <a:off x="1578827" y="3526250"/>
            <a:ext cx="8734425" cy="2495550"/>
          </a:xfrm>
          <a:prstGeom prst="rect">
            <a:avLst/>
          </a:prstGeom>
        </p:spPr>
      </p:pic>
    </p:spTree>
    <p:extLst>
      <p:ext uri="{BB962C8B-B14F-4D97-AF65-F5344CB8AC3E}">
        <p14:creationId xmlns:p14="http://schemas.microsoft.com/office/powerpoint/2010/main" val="107457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3983" y="720000"/>
            <a:ext cx="11377155" cy="538023"/>
          </a:xfrm>
        </p:spPr>
        <p:txBody>
          <a:bodyPr/>
          <a:lstStyle/>
          <a:p>
            <a:r>
              <a:rPr lang="de-DE" dirty="0"/>
              <a:t>Anwendungsphase: Berechnet/Berechnete Multiple-Choice</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21</a:t>
            </a:fld>
            <a:endParaRPr lang="de-DE"/>
          </a:p>
        </p:txBody>
      </p:sp>
      <p:sp>
        <p:nvSpPr>
          <p:cNvPr id="10" name="Inhaltsplatzhalter 2">
            <a:extLst>
              <a:ext uri="{FF2B5EF4-FFF2-40B4-BE49-F238E27FC236}">
                <a16:creationId xmlns:a16="http://schemas.microsoft.com/office/drawing/2014/main" id="{BFC79EEF-7CAF-AA65-F6A9-5F23F5D36A65}"/>
              </a:ext>
            </a:extLst>
          </p:cNvPr>
          <p:cNvSpPr>
            <a:spLocks noGrp="1"/>
          </p:cNvSpPr>
          <p:nvPr>
            <p:ph idx="1"/>
          </p:nvPr>
        </p:nvSpPr>
        <p:spPr>
          <a:xfrm>
            <a:off x="423984" y="1289538"/>
            <a:ext cx="11160000" cy="4887425"/>
          </a:xfrm>
        </p:spPr>
        <p:txBody>
          <a:bodyPr>
            <a:normAutofit/>
          </a:bodyPr>
          <a:lstStyle/>
          <a:p>
            <a:pPr marL="342900" indent="-342900">
              <a:buFont typeface="+mj-lt"/>
              <a:buAutoNum type="arabicPeriod"/>
            </a:pPr>
            <a:r>
              <a:rPr lang="de-DE" sz="2400" b="1" dirty="0"/>
              <a:t>Erstellen Sie eine Berechnete Multiple-Choice-Frage</a:t>
            </a:r>
          </a:p>
          <a:p>
            <a:pPr marL="0" indent="0">
              <a:buNone/>
            </a:pPr>
            <a:r>
              <a:rPr lang="de-DE" sz="2400" dirty="0"/>
              <a:t>Legen Sie in </a:t>
            </a:r>
            <a:r>
              <a:rPr lang="de-DE" sz="2400" dirty="0" err="1"/>
              <a:t>Moodle</a:t>
            </a:r>
            <a:r>
              <a:rPr lang="de-DE" sz="2400" dirty="0"/>
              <a:t> eine neue Prüfungsaufgabe vom </a:t>
            </a:r>
            <a:r>
              <a:rPr lang="de-DE" sz="2400" dirty="0" err="1"/>
              <a:t>Fragetyp</a:t>
            </a:r>
            <a:r>
              <a:rPr lang="de-DE" sz="2400" dirty="0"/>
              <a:t> „Berechnete </a:t>
            </a:r>
            <a:r>
              <a:rPr lang="de-DE" sz="2400" u="sng" dirty="0"/>
              <a:t>Multiple-Choice</a:t>
            </a:r>
            <a:r>
              <a:rPr lang="de-DE" sz="2400" dirty="0"/>
              <a:t>“ an. Verwenden Sie hierfür die Vorlage im Schulungsordner ins ILIAS. Erstellen Sie zehn unterschiedliche Objekte.</a:t>
            </a:r>
          </a:p>
          <a:p>
            <a:pPr marL="342900" indent="-342900">
              <a:buFont typeface="+mj-lt"/>
              <a:buAutoNum type="alphaLcParenR"/>
            </a:pPr>
            <a:endParaRPr lang="de-DE" sz="1000" dirty="0"/>
          </a:p>
          <a:p>
            <a:pPr marL="342900" indent="-342900">
              <a:buFont typeface="+mj-lt"/>
              <a:buAutoNum type="arabicPeriod" startAt="2"/>
            </a:pPr>
            <a:r>
              <a:rPr lang="de-DE" sz="2400" b="1" dirty="0"/>
              <a:t>Erstellen Sie eine Berechnet-Frage</a:t>
            </a:r>
          </a:p>
          <a:p>
            <a:pPr marL="0" indent="0">
              <a:buNone/>
            </a:pPr>
            <a:r>
              <a:rPr lang="de-DE" sz="2400" dirty="0"/>
              <a:t>Legen Sie in </a:t>
            </a:r>
            <a:r>
              <a:rPr lang="de-DE" sz="2400" dirty="0" err="1"/>
              <a:t>Moodle</a:t>
            </a:r>
            <a:r>
              <a:rPr lang="de-DE" sz="2400" dirty="0"/>
              <a:t> eine neue Prüfungsaufgabe vom </a:t>
            </a:r>
            <a:r>
              <a:rPr lang="de-DE" sz="2400" dirty="0" err="1"/>
              <a:t>Fragetyp</a:t>
            </a:r>
            <a:r>
              <a:rPr lang="de-DE" sz="2400" dirty="0"/>
              <a:t> </a:t>
            </a:r>
            <a:r>
              <a:rPr lang="de-DE" sz="2400" u="sng" dirty="0"/>
              <a:t>„Berechnet“</a:t>
            </a:r>
            <a:r>
              <a:rPr lang="de-DE" sz="2400" dirty="0"/>
              <a:t> an. Verwenden Sie hierfür die Vorlage im Schulungsordner ins ILIAS. Erstellen Sie zehn unterschiedliche Objekte.</a:t>
            </a:r>
          </a:p>
        </p:txBody>
      </p:sp>
    </p:spTree>
    <p:extLst>
      <p:ext uri="{BB962C8B-B14F-4D97-AF65-F5344CB8AC3E}">
        <p14:creationId xmlns:p14="http://schemas.microsoft.com/office/powerpoint/2010/main" val="16397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Freitext [Datei-Hochladen] (1/2)</a:t>
            </a:r>
          </a:p>
        </p:txBody>
      </p:sp>
      <p:sp>
        <p:nvSpPr>
          <p:cNvPr id="3" name="Inhaltsplatzhalter 2"/>
          <p:cNvSpPr>
            <a:spLocks noGrp="1"/>
          </p:cNvSpPr>
          <p:nvPr>
            <p:ph idx="1"/>
          </p:nvPr>
        </p:nvSpPr>
        <p:spPr>
          <a:xfrm>
            <a:off x="423983" y="1289538"/>
            <a:ext cx="11263191" cy="4887425"/>
          </a:xfrm>
        </p:spPr>
        <p:txBody>
          <a:bodyPr>
            <a:normAutofit/>
          </a:bodyPr>
          <a:lstStyle/>
          <a:p>
            <a:pPr marL="285750" indent="-285750"/>
            <a:r>
              <a:rPr lang="de-DE" sz="2400" dirty="0"/>
              <a:t>Ermöglicht neben der </a:t>
            </a:r>
            <a:r>
              <a:rPr lang="de-DE" sz="2400" b="1" dirty="0"/>
              <a:t>Texteingabe</a:t>
            </a:r>
            <a:r>
              <a:rPr lang="de-DE" sz="2400" dirty="0"/>
              <a:t> auch den </a:t>
            </a:r>
            <a:r>
              <a:rPr lang="de-DE" sz="2400" b="1" dirty="0"/>
              <a:t>Upload</a:t>
            </a:r>
            <a:r>
              <a:rPr lang="de-DE" sz="2400" dirty="0"/>
              <a:t> von Anhängen. Sowohl Text-eingabe als auch Datei-Upload können als </a:t>
            </a:r>
            <a:r>
              <a:rPr lang="de-DE" sz="2400" b="1" dirty="0"/>
              <a:t>obligatorisch/optional </a:t>
            </a:r>
            <a:r>
              <a:rPr lang="de-DE" sz="2400" dirty="0"/>
              <a:t>eingestellt werden.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22</a:t>
            </a:fld>
            <a:endParaRPr lang="de-DE"/>
          </a:p>
        </p:txBody>
      </p:sp>
      <p:pic>
        <p:nvPicPr>
          <p:cNvPr id="10" name="Grafik 9">
            <a:extLst>
              <a:ext uri="{FF2B5EF4-FFF2-40B4-BE49-F238E27FC236}">
                <a16:creationId xmlns:a16="http://schemas.microsoft.com/office/drawing/2014/main" id="{15886838-2AA3-100E-1A44-6814D69C9578}"/>
              </a:ext>
            </a:extLst>
          </p:cNvPr>
          <p:cNvPicPr>
            <a:picLocks noChangeAspect="1"/>
          </p:cNvPicPr>
          <p:nvPr/>
        </p:nvPicPr>
        <p:blipFill>
          <a:blip r:embed="rId3"/>
          <a:stretch>
            <a:fillRect/>
          </a:stretch>
        </p:blipFill>
        <p:spPr>
          <a:xfrm>
            <a:off x="3454429" y="2095875"/>
            <a:ext cx="5156259" cy="4358899"/>
          </a:xfrm>
          <a:prstGeom prst="rect">
            <a:avLst/>
          </a:prstGeom>
        </p:spPr>
      </p:pic>
    </p:spTree>
    <p:extLst>
      <p:ext uri="{BB962C8B-B14F-4D97-AF65-F5344CB8AC3E}">
        <p14:creationId xmlns:p14="http://schemas.microsoft.com/office/powerpoint/2010/main" val="351341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Freitext [Datei-Hochladen] (2/2)</a:t>
            </a:r>
          </a:p>
        </p:txBody>
      </p:sp>
      <p:sp>
        <p:nvSpPr>
          <p:cNvPr id="3" name="Inhaltsplatzhalter 2"/>
          <p:cNvSpPr>
            <a:spLocks noGrp="1"/>
          </p:cNvSpPr>
          <p:nvPr>
            <p:ph idx="1"/>
          </p:nvPr>
        </p:nvSpPr>
        <p:spPr>
          <a:xfrm>
            <a:off x="423984" y="1289538"/>
            <a:ext cx="4861080" cy="4887425"/>
          </a:xfrm>
        </p:spPr>
        <p:txBody>
          <a:bodyPr>
            <a:normAutofit fontScale="92500" lnSpcReduction="10000"/>
          </a:bodyPr>
          <a:lstStyle/>
          <a:p>
            <a:pPr marL="285750" indent="-285750"/>
            <a:r>
              <a:rPr lang="de-DE" sz="2400" dirty="0"/>
              <a:t>Die verpflichtende </a:t>
            </a:r>
            <a:r>
              <a:rPr lang="de-DE" sz="2400" b="1" dirty="0"/>
              <a:t>Texteingabe </a:t>
            </a:r>
            <a:r>
              <a:rPr lang="de-DE" sz="2400" dirty="0"/>
              <a:t>kann </a:t>
            </a:r>
            <a:r>
              <a:rPr lang="de-DE" sz="2400" b="1" dirty="0"/>
              <a:t>ausgeschaltet </a:t>
            </a:r>
            <a:r>
              <a:rPr lang="de-DE" sz="2400" dirty="0"/>
              <a:t>werden, wenn der Datei-Upload im Vordergrund steht. </a:t>
            </a:r>
          </a:p>
          <a:p>
            <a:pPr marL="285750" indent="-285750"/>
            <a:r>
              <a:rPr lang="de-DE" sz="2400" dirty="0"/>
              <a:t>Für das Beantworten einer Freitextfrage kann eine </a:t>
            </a:r>
            <a:r>
              <a:rPr lang="de-DE" sz="2400" b="1" dirty="0"/>
              <a:t>minimale/maximale Länge</a:t>
            </a:r>
            <a:r>
              <a:rPr lang="de-DE" sz="2400" dirty="0"/>
              <a:t> angegeben werden.</a:t>
            </a:r>
          </a:p>
          <a:p>
            <a:pPr marL="285750" indent="-285750"/>
            <a:r>
              <a:rPr lang="de-DE" sz="2400" dirty="0"/>
              <a:t>Die </a:t>
            </a:r>
            <a:r>
              <a:rPr lang="de-DE" sz="2400" b="1" dirty="0"/>
              <a:t>Anzahl und Pflicht </a:t>
            </a:r>
            <a:r>
              <a:rPr lang="de-DE" sz="2400" dirty="0"/>
              <a:t>eines </a:t>
            </a:r>
            <a:r>
              <a:rPr lang="de-DE" sz="2400" b="1" dirty="0"/>
              <a:t>Datei-Uploads</a:t>
            </a:r>
            <a:r>
              <a:rPr lang="de-DE" sz="2400" dirty="0"/>
              <a:t> kann individuell eingestellt werden. Dieser eignet sich besonders für das Überprüfen von Kompetenzen in der Nutzung von </a:t>
            </a:r>
            <a:r>
              <a:rPr lang="de-DE" sz="2400" b="1" dirty="0"/>
              <a:t>Anwendungs-software </a:t>
            </a:r>
            <a:r>
              <a:rPr lang="de-DE" sz="2400" dirty="0"/>
              <a:t>(z. B. MS-Office)!</a:t>
            </a:r>
          </a:p>
          <a:p>
            <a:pPr marL="285750" indent="-285750"/>
            <a:r>
              <a:rPr lang="de-DE" sz="2400" dirty="0"/>
              <a:t>Für die hochzuladende Datei können </a:t>
            </a:r>
            <a:r>
              <a:rPr lang="de-DE" sz="2400" b="1" dirty="0"/>
              <a:t>Einschränkungen zu Dateityp und Größe</a:t>
            </a:r>
            <a:r>
              <a:rPr lang="de-DE" sz="2400" dirty="0"/>
              <a:t> vorgegeben werden.</a:t>
            </a:r>
          </a:p>
          <a:p>
            <a:pPr marL="285750" indent="-285750"/>
            <a:endParaRPr lang="de-DE" sz="2400" dirty="0"/>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23</a:t>
            </a:fld>
            <a:endParaRPr lang="de-DE"/>
          </a:p>
        </p:txBody>
      </p:sp>
      <p:pic>
        <p:nvPicPr>
          <p:cNvPr id="12" name="Grafik 11">
            <a:extLst>
              <a:ext uri="{FF2B5EF4-FFF2-40B4-BE49-F238E27FC236}">
                <a16:creationId xmlns:a16="http://schemas.microsoft.com/office/drawing/2014/main" id="{16B97335-AD18-4092-A6E2-5EBF3AB1DEFB}"/>
              </a:ext>
            </a:extLst>
          </p:cNvPr>
          <p:cNvPicPr>
            <a:picLocks noChangeAspect="1"/>
          </p:cNvPicPr>
          <p:nvPr/>
        </p:nvPicPr>
        <p:blipFill rotWithShape="1">
          <a:blip r:embed="rId3"/>
          <a:srcRect r="11449"/>
          <a:stretch/>
        </p:blipFill>
        <p:spPr>
          <a:xfrm>
            <a:off x="5813102" y="1659660"/>
            <a:ext cx="6188398" cy="3994527"/>
          </a:xfrm>
          <a:prstGeom prst="rect">
            <a:avLst/>
          </a:prstGeom>
        </p:spPr>
      </p:pic>
      <p:sp>
        <p:nvSpPr>
          <p:cNvPr id="13" name="Pfeil: nach links 10">
            <a:extLst>
              <a:ext uri="{FF2B5EF4-FFF2-40B4-BE49-F238E27FC236}">
                <a16:creationId xmlns:a16="http://schemas.microsoft.com/office/drawing/2014/main" id="{308F853F-2D47-5B1F-C34E-391BAEAFD1CC}"/>
              </a:ext>
            </a:extLst>
          </p:cNvPr>
          <p:cNvSpPr/>
          <p:nvPr/>
        </p:nvSpPr>
        <p:spPr>
          <a:xfrm flipV="1">
            <a:off x="10820400" y="2488025"/>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10">
            <a:extLst>
              <a:ext uri="{FF2B5EF4-FFF2-40B4-BE49-F238E27FC236}">
                <a16:creationId xmlns:a16="http://schemas.microsoft.com/office/drawing/2014/main" id="{6B7FE748-A314-DDB1-8A08-2007B4B92EE7}"/>
              </a:ext>
            </a:extLst>
          </p:cNvPr>
          <p:cNvSpPr/>
          <p:nvPr/>
        </p:nvSpPr>
        <p:spPr>
          <a:xfrm flipV="1">
            <a:off x="9554550" y="2897600"/>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links 10">
            <a:extLst>
              <a:ext uri="{FF2B5EF4-FFF2-40B4-BE49-F238E27FC236}">
                <a16:creationId xmlns:a16="http://schemas.microsoft.com/office/drawing/2014/main" id="{EC2FD57F-8036-5284-2711-7091BE505FB3}"/>
              </a:ext>
            </a:extLst>
          </p:cNvPr>
          <p:cNvSpPr/>
          <p:nvPr/>
        </p:nvSpPr>
        <p:spPr>
          <a:xfrm flipV="1">
            <a:off x="10068900" y="3314389"/>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links 10">
            <a:extLst>
              <a:ext uri="{FF2B5EF4-FFF2-40B4-BE49-F238E27FC236}">
                <a16:creationId xmlns:a16="http://schemas.microsoft.com/office/drawing/2014/main" id="{EF098B4D-C9F4-3B0C-65FD-E20E553B7A4E}"/>
              </a:ext>
            </a:extLst>
          </p:cNvPr>
          <p:cNvSpPr/>
          <p:nvPr/>
        </p:nvSpPr>
        <p:spPr>
          <a:xfrm flipV="1">
            <a:off x="10068900" y="374215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10">
            <a:extLst>
              <a:ext uri="{FF2B5EF4-FFF2-40B4-BE49-F238E27FC236}">
                <a16:creationId xmlns:a16="http://schemas.microsoft.com/office/drawing/2014/main" id="{0EA25BAD-F207-2641-A5A7-34D0B84A215F}"/>
              </a:ext>
            </a:extLst>
          </p:cNvPr>
          <p:cNvSpPr/>
          <p:nvPr/>
        </p:nvSpPr>
        <p:spPr>
          <a:xfrm flipV="1">
            <a:off x="10126050" y="4587160"/>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0">
            <a:extLst>
              <a:ext uri="{FF2B5EF4-FFF2-40B4-BE49-F238E27FC236}">
                <a16:creationId xmlns:a16="http://schemas.microsoft.com/office/drawing/2014/main" id="{F13CA4DF-7863-D4CE-EA27-54A25508915A}"/>
              </a:ext>
            </a:extLst>
          </p:cNvPr>
          <p:cNvSpPr/>
          <p:nvPr/>
        </p:nvSpPr>
        <p:spPr>
          <a:xfrm flipV="1">
            <a:off x="10640400" y="5003949"/>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0">
            <a:extLst>
              <a:ext uri="{FF2B5EF4-FFF2-40B4-BE49-F238E27FC236}">
                <a16:creationId xmlns:a16="http://schemas.microsoft.com/office/drawing/2014/main" id="{30619424-4BF5-94AA-A24D-0113600DFFC5}"/>
              </a:ext>
            </a:extLst>
          </p:cNvPr>
          <p:cNvSpPr/>
          <p:nvPr/>
        </p:nvSpPr>
        <p:spPr>
          <a:xfrm flipV="1">
            <a:off x="10640400" y="543171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0">
            <a:extLst>
              <a:ext uri="{FF2B5EF4-FFF2-40B4-BE49-F238E27FC236}">
                <a16:creationId xmlns:a16="http://schemas.microsoft.com/office/drawing/2014/main" id="{1FF4B2E6-802F-5ED7-3C71-8F035A3C6ADB}"/>
              </a:ext>
            </a:extLst>
          </p:cNvPr>
          <p:cNvSpPr/>
          <p:nvPr/>
        </p:nvSpPr>
        <p:spPr>
          <a:xfrm flipV="1">
            <a:off x="9612675" y="4135540"/>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79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Anwendungsphase: Freitext [Datei-Hochladen] </a:t>
            </a:r>
          </a:p>
        </p:txBody>
      </p:sp>
      <p:sp>
        <p:nvSpPr>
          <p:cNvPr id="3" name="Inhaltsplatzhalter 2"/>
          <p:cNvSpPr>
            <a:spLocks noGrp="1"/>
          </p:cNvSpPr>
          <p:nvPr>
            <p:ph idx="1"/>
          </p:nvPr>
        </p:nvSpPr>
        <p:spPr/>
        <p:txBody>
          <a:bodyPr>
            <a:normAutofit/>
          </a:bodyPr>
          <a:lstStyle/>
          <a:p>
            <a:pPr marL="342900" indent="-342900">
              <a:buFont typeface="+mj-lt"/>
              <a:buAutoNum type="arabicPeriod"/>
            </a:pPr>
            <a:r>
              <a:rPr lang="de-DE" sz="2400" b="1" dirty="0"/>
              <a:t>Erstellen Sie eine Freitext-Frage</a:t>
            </a:r>
          </a:p>
          <a:p>
            <a:pPr marL="0" indent="0">
              <a:buNone/>
            </a:pPr>
            <a:r>
              <a:rPr lang="de-DE" sz="2400" dirty="0"/>
              <a:t>Legen Sie in </a:t>
            </a:r>
            <a:r>
              <a:rPr lang="de-DE" sz="2400" dirty="0" err="1"/>
              <a:t>Moodle</a:t>
            </a:r>
            <a:r>
              <a:rPr lang="de-DE" sz="2400" dirty="0"/>
              <a:t> eine neue Prüfungsaufgabe vom </a:t>
            </a:r>
            <a:r>
              <a:rPr lang="de-DE" sz="2400" dirty="0" err="1"/>
              <a:t>Fragetyp</a:t>
            </a:r>
            <a:r>
              <a:rPr lang="de-DE" sz="2400" dirty="0"/>
              <a:t> </a:t>
            </a:r>
            <a:r>
              <a:rPr lang="de-DE" sz="2400" u="sng" dirty="0"/>
              <a:t>„Freitext“</a:t>
            </a:r>
            <a:r>
              <a:rPr lang="de-DE" sz="2400" dirty="0"/>
              <a:t> an. </a:t>
            </a:r>
            <a:br>
              <a:rPr lang="de-DE" sz="2400" dirty="0"/>
            </a:br>
            <a:r>
              <a:rPr lang="de-DE" sz="2400" dirty="0"/>
              <a:t>Verwenden Sie hierfür die Vorlage im Schulungsordner ins ILIAS.</a:t>
            </a:r>
          </a:p>
          <a:p>
            <a:pPr marL="342900" indent="-342900">
              <a:buFont typeface="+mj-lt"/>
              <a:buAutoNum type="alphaLcParenR"/>
            </a:pPr>
            <a:endParaRPr lang="de-DE" sz="1000" dirty="0"/>
          </a:p>
          <a:p>
            <a:pPr marL="342900" indent="-342900">
              <a:buFont typeface="+mj-lt"/>
              <a:buAutoNum type="arabicPeriod" startAt="2"/>
            </a:pPr>
            <a:r>
              <a:rPr lang="de-DE" sz="2400" b="1" dirty="0"/>
              <a:t>Erstellen Sie eine Berechnet-Frage</a:t>
            </a:r>
          </a:p>
          <a:p>
            <a:pPr marL="0" indent="0">
              <a:buNone/>
            </a:pPr>
            <a:r>
              <a:rPr lang="de-DE" sz="2400" dirty="0"/>
              <a:t>Legen Sie in </a:t>
            </a:r>
            <a:r>
              <a:rPr lang="de-DE" sz="2400" dirty="0" err="1"/>
              <a:t>Moodle</a:t>
            </a:r>
            <a:r>
              <a:rPr lang="de-DE" sz="2400" dirty="0"/>
              <a:t> eine neue Prüfungsaufgabe vom </a:t>
            </a:r>
            <a:r>
              <a:rPr lang="de-DE" sz="2400" dirty="0" err="1"/>
              <a:t>Fragetyp</a:t>
            </a:r>
            <a:r>
              <a:rPr lang="de-DE" sz="2400" dirty="0"/>
              <a:t> </a:t>
            </a:r>
            <a:r>
              <a:rPr lang="de-DE" sz="2400" u="sng" dirty="0"/>
              <a:t>„Freitext“</a:t>
            </a:r>
            <a:r>
              <a:rPr lang="de-DE" sz="2400" dirty="0"/>
              <a:t> an, die als „Datei-Hochladen“-Frage eingestellt ist. Verwenden Sie hierfür die Vorlage im Schulungsordner ins ILIAS.</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24</a:t>
            </a:fld>
            <a:endParaRPr lang="de-DE"/>
          </a:p>
        </p:txBody>
      </p:sp>
    </p:spTree>
    <p:extLst>
      <p:ext uri="{BB962C8B-B14F-4D97-AF65-F5344CB8AC3E}">
        <p14:creationId xmlns:p14="http://schemas.microsoft.com/office/powerpoint/2010/main" val="1015633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0" dirty="0">
                <a:latin typeface="+mn-lt"/>
              </a:rPr>
              <a:t>Gliederung</a:t>
            </a:r>
          </a:p>
        </p:txBody>
      </p:sp>
      <p:sp>
        <p:nvSpPr>
          <p:cNvPr id="4" name="Datumsplatzhalter 3"/>
          <p:cNvSpPr>
            <a:spLocks noGrp="1"/>
          </p:cNvSpPr>
          <p:nvPr>
            <p:ph type="dt" sz="half" idx="10"/>
          </p:nvPr>
        </p:nvSpPr>
        <p:spPr/>
        <p:txBody>
          <a:bodyPr/>
          <a:lstStyle/>
          <a:p>
            <a:fld id="{61C05185-4FD8-4918-8A76-A7C7C7342E0C}"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25</a:t>
            </a:fld>
            <a:endParaRPr lang="de-DE"/>
          </a:p>
        </p:txBody>
      </p:sp>
      <p:sp>
        <p:nvSpPr>
          <p:cNvPr id="7" name="Rechteck 6"/>
          <p:cNvSpPr/>
          <p:nvPr/>
        </p:nvSpPr>
        <p:spPr>
          <a:xfrm>
            <a:off x="578340" y="2501049"/>
            <a:ext cx="54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lumMod val="50000"/>
                  </a:schemeClr>
                </a:solidFill>
              </a:rPr>
              <a:t>2</a:t>
            </a:r>
          </a:p>
        </p:txBody>
      </p:sp>
      <p:sp>
        <p:nvSpPr>
          <p:cNvPr id="8" name="Rechteck 7"/>
          <p:cNvSpPr/>
          <p:nvPr/>
        </p:nvSpPr>
        <p:spPr>
          <a:xfrm>
            <a:off x="1172480" y="2501049"/>
            <a:ext cx="648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lumMod val="50000"/>
                  </a:schemeClr>
                </a:solidFill>
              </a:rPr>
              <a:t>Prüfungsaufgaben in </a:t>
            </a:r>
            <a:r>
              <a:rPr lang="de-DE" sz="3200" dirty="0" err="1">
                <a:solidFill>
                  <a:schemeClr val="bg1">
                    <a:lumMod val="50000"/>
                  </a:schemeClr>
                </a:solidFill>
              </a:rPr>
              <a:t>Moodle</a:t>
            </a:r>
            <a:endParaRPr lang="de-DE" sz="3200" dirty="0">
              <a:solidFill>
                <a:schemeClr val="bg1">
                  <a:lumMod val="50000"/>
                </a:schemeClr>
              </a:solidFill>
            </a:endParaRPr>
          </a:p>
        </p:txBody>
      </p:sp>
      <p:sp>
        <p:nvSpPr>
          <p:cNvPr id="9" name="Rechteck 8"/>
          <p:cNvSpPr/>
          <p:nvPr/>
        </p:nvSpPr>
        <p:spPr>
          <a:xfrm>
            <a:off x="578340" y="3092720"/>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3</a:t>
            </a:r>
          </a:p>
        </p:txBody>
      </p:sp>
      <p:sp>
        <p:nvSpPr>
          <p:cNvPr id="10" name="Rechteck 9"/>
          <p:cNvSpPr/>
          <p:nvPr/>
        </p:nvSpPr>
        <p:spPr>
          <a:xfrm>
            <a:off x="1172480" y="3092720"/>
            <a:ext cx="648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solidFill>
              </a:rPr>
              <a:t>Mediale Aufgabenelemente</a:t>
            </a:r>
          </a:p>
        </p:txBody>
      </p:sp>
      <p:sp>
        <p:nvSpPr>
          <p:cNvPr id="18" name="Rechteck 17"/>
          <p:cNvSpPr/>
          <p:nvPr/>
        </p:nvSpPr>
        <p:spPr>
          <a:xfrm>
            <a:off x="578340" y="1909378"/>
            <a:ext cx="54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lumMod val="50000"/>
                  </a:schemeClr>
                </a:solidFill>
              </a:rPr>
              <a:t>1</a:t>
            </a:r>
          </a:p>
        </p:txBody>
      </p:sp>
      <p:sp>
        <p:nvSpPr>
          <p:cNvPr id="19" name="Rechteck 18"/>
          <p:cNvSpPr/>
          <p:nvPr/>
        </p:nvSpPr>
        <p:spPr>
          <a:xfrm>
            <a:off x="1172480" y="1909378"/>
            <a:ext cx="648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lumMod val="50000"/>
                  </a:schemeClr>
                </a:solidFill>
              </a:rPr>
              <a:t>Überblick </a:t>
            </a:r>
            <a:r>
              <a:rPr lang="de-DE" sz="3200" dirty="0" err="1">
                <a:solidFill>
                  <a:schemeClr val="bg1">
                    <a:lumMod val="50000"/>
                  </a:schemeClr>
                </a:solidFill>
              </a:rPr>
              <a:t>Moodle</a:t>
            </a:r>
            <a:endParaRPr lang="de-DE" sz="3200" dirty="0">
              <a:solidFill>
                <a:schemeClr val="bg1">
                  <a:lumMod val="50000"/>
                </a:schemeClr>
              </a:solidFill>
            </a:endParaRPr>
          </a:p>
        </p:txBody>
      </p:sp>
    </p:spTree>
    <p:extLst>
      <p:ext uri="{BB962C8B-B14F-4D97-AF65-F5344CB8AC3E}">
        <p14:creationId xmlns:p14="http://schemas.microsoft.com/office/powerpoint/2010/main" val="2610160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Einfügen von medialen Aufgabenelementen</a:t>
            </a:r>
          </a:p>
        </p:txBody>
      </p:sp>
      <p:sp>
        <p:nvSpPr>
          <p:cNvPr id="3" name="Inhaltsplatzhalter 2"/>
          <p:cNvSpPr>
            <a:spLocks noGrp="1"/>
          </p:cNvSpPr>
          <p:nvPr>
            <p:ph idx="1"/>
          </p:nvPr>
        </p:nvSpPr>
        <p:spPr/>
        <p:txBody>
          <a:bodyPr>
            <a:normAutofit/>
          </a:bodyPr>
          <a:lstStyle/>
          <a:p>
            <a:pPr marL="285750" indent="-285750"/>
            <a:r>
              <a:rPr lang="de-DE" sz="2400" dirty="0"/>
              <a:t>Fragen lassen sich im Fragentext-Feld um </a:t>
            </a:r>
            <a:r>
              <a:rPr lang="de-DE" sz="2400" b="1" dirty="0"/>
              <a:t>zusätzliche mediale Inhalte </a:t>
            </a:r>
            <a:r>
              <a:rPr lang="de-DE" sz="2400" dirty="0"/>
              <a:t>ergänzen. Diese umfassen zum Beispiel:</a:t>
            </a:r>
          </a:p>
          <a:p>
            <a:pPr marL="540000" indent="-285750">
              <a:buFont typeface="Symbol" panose="05050102010706020507" pitchFamily="18" charset="2"/>
              <a:buChar char="-"/>
            </a:pPr>
            <a:r>
              <a:rPr lang="de-DE" sz="2400" b="1" dirty="0"/>
              <a:t>Texte</a:t>
            </a:r>
          </a:p>
          <a:p>
            <a:pPr marL="540000" indent="-285750">
              <a:buFont typeface="Symbol" panose="05050102010706020507" pitchFamily="18" charset="2"/>
              <a:buChar char="-"/>
            </a:pPr>
            <a:r>
              <a:rPr lang="de-DE" sz="2400" b="1" dirty="0"/>
              <a:t>Bilder, Video, Audio</a:t>
            </a:r>
          </a:p>
          <a:p>
            <a:pPr marL="540000" indent="-285750">
              <a:buFont typeface="Symbol" panose="05050102010706020507" pitchFamily="18" charset="2"/>
              <a:buChar char="-"/>
            </a:pPr>
            <a:r>
              <a:rPr lang="de-DE" sz="2400" b="1" dirty="0"/>
              <a:t>Zusätzliche Dateien </a:t>
            </a:r>
            <a:br>
              <a:rPr lang="de-DE" sz="2400" b="1" dirty="0"/>
            </a:br>
            <a:r>
              <a:rPr lang="de-DE" sz="2400" i="1" dirty="0"/>
              <a:t>(MS Office)</a:t>
            </a:r>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26</a:t>
            </a:fld>
            <a:endParaRPr lang="de-DE"/>
          </a:p>
        </p:txBody>
      </p:sp>
      <p:pic>
        <p:nvPicPr>
          <p:cNvPr id="14" name="Grafik 13">
            <a:extLst>
              <a:ext uri="{FF2B5EF4-FFF2-40B4-BE49-F238E27FC236}">
                <a16:creationId xmlns:a16="http://schemas.microsoft.com/office/drawing/2014/main" id="{DFFB3CBE-CB50-9CDF-3310-91D3773E86CD}"/>
              </a:ext>
            </a:extLst>
          </p:cNvPr>
          <p:cNvPicPr>
            <a:picLocks noChangeAspect="1"/>
          </p:cNvPicPr>
          <p:nvPr/>
        </p:nvPicPr>
        <p:blipFill rotWithShape="1">
          <a:blip r:embed="rId3"/>
          <a:srcRect l="14467" t="5145" r="3561" b="6930"/>
          <a:stretch/>
        </p:blipFill>
        <p:spPr>
          <a:xfrm>
            <a:off x="4552252" y="2401815"/>
            <a:ext cx="7031732" cy="3413155"/>
          </a:xfrm>
          <a:prstGeom prst="rect">
            <a:avLst/>
          </a:prstGeom>
        </p:spPr>
      </p:pic>
    </p:spTree>
    <p:extLst>
      <p:ext uri="{BB962C8B-B14F-4D97-AF65-F5344CB8AC3E}">
        <p14:creationId xmlns:p14="http://schemas.microsoft.com/office/powerpoint/2010/main" val="5136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Einarbeitung eines Textes</a:t>
            </a:r>
          </a:p>
        </p:txBody>
      </p:sp>
      <p:sp>
        <p:nvSpPr>
          <p:cNvPr id="3" name="Inhaltsplatzhalter 2"/>
          <p:cNvSpPr>
            <a:spLocks noGrp="1"/>
          </p:cNvSpPr>
          <p:nvPr>
            <p:ph idx="1"/>
          </p:nvPr>
        </p:nvSpPr>
        <p:spPr>
          <a:xfrm>
            <a:off x="423984" y="1289538"/>
            <a:ext cx="5163810" cy="4887425"/>
          </a:xfrm>
        </p:spPr>
        <p:txBody>
          <a:bodyPr>
            <a:normAutofit/>
          </a:bodyPr>
          <a:lstStyle/>
          <a:p>
            <a:r>
              <a:rPr lang="de-DE" sz="2400" dirty="0"/>
              <a:t>Eingabe erfolgt über das Feld zum </a:t>
            </a:r>
            <a:r>
              <a:rPr lang="de-DE" sz="2400" b="1" dirty="0"/>
              <a:t>Fragetext</a:t>
            </a:r>
          </a:p>
          <a:p>
            <a:r>
              <a:rPr lang="de-DE" sz="2400" dirty="0"/>
              <a:t>Neben den bekannten </a:t>
            </a:r>
            <a:r>
              <a:rPr lang="de-DE" sz="2400" b="1" dirty="0"/>
              <a:t>Word-funktionen</a:t>
            </a:r>
            <a:r>
              <a:rPr lang="de-DE" sz="2400" dirty="0"/>
              <a:t> ist auch das Einarbeiten von Links zu </a:t>
            </a:r>
            <a:r>
              <a:rPr lang="de-DE" sz="2400" b="1" dirty="0"/>
              <a:t>externen Seiten </a:t>
            </a:r>
            <a:r>
              <a:rPr lang="de-DE" sz="2400" dirty="0"/>
              <a:t>und</a:t>
            </a:r>
            <a:br>
              <a:rPr lang="de-DE" sz="2400" dirty="0"/>
            </a:br>
            <a:r>
              <a:rPr lang="de-DE" sz="2400" dirty="0"/>
              <a:t>Inhalten im </a:t>
            </a:r>
            <a:r>
              <a:rPr lang="de-DE" sz="2400" dirty="0" err="1"/>
              <a:t>Moodle</a:t>
            </a:r>
            <a:r>
              <a:rPr lang="de-DE" sz="2400" dirty="0"/>
              <a:t> möglich.</a:t>
            </a:r>
          </a:p>
          <a:p>
            <a:r>
              <a:rPr lang="de-DE" sz="2400" dirty="0"/>
              <a:t>Für das Darstellen von </a:t>
            </a:r>
            <a:r>
              <a:rPr lang="de-DE" sz="2400" b="1" dirty="0"/>
              <a:t>Sonderzeichen und Gleichungen</a:t>
            </a:r>
            <a:r>
              <a:rPr lang="de-DE" sz="2400" dirty="0"/>
              <a:t> stellt </a:t>
            </a:r>
            <a:r>
              <a:rPr lang="de-DE" sz="2400" dirty="0" err="1"/>
              <a:t>Moodle</a:t>
            </a:r>
            <a:r>
              <a:rPr lang="de-DE" sz="2400" dirty="0"/>
              <a:t> </a:t>
            </a:r>
            <a:br>
              <a:rPr lang="de-DE" sz="2400" dirty="0"/>
            </a:br>
            <a:r>
              <a:rPr lang="de-DE" sz="2400" dirty="0"/>
              <a:t>separate Funktionsmenüs bereit.</a:t>
            </a:r>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27</a:t>
            </a:fld>
            <a:endParaRPr lang="de-DE"/>
          </a:p>
        </p:txBody>
      </p:sp>
      <p:pic>
        <p:nvPicPr>
          <p:cNvPr id="12" name="Grafik 11">
            <a:extLst>
              <a:ext uri="{FF2B5EF4-FFF2-40B4-BE49-F238E27FC236}">
                <a16:creationId xmlns:a16="http://schemas.microsoft.com/office/drawing/2014/main" id="{C2AA9BFB-D96F-B688-251F-456FC928CF01}"/>
              </a:ext>
            </a:extLst>
          </p:cNvPr>
          <p:cNvPicPr>
            <a:picLocks noChangeAspect="1"/>
          </p:cNvPicPr>
          <p:nvPr/>
        </p:nvPicPr>
        <p:blipFill rotWithShape="1">
          <a:blip r:embed="rId3"/>
          <a:srcRect r="29183"/>
          <a:stretch/>
        </p:blipFill>
        <p:spPr>
          <a:xfrm>
            <a:off x="5448300" y="1581031"/>
            <a:ext cx="6610350" cy="4162425"/>
          </a:xfrm>
          <a:prstGeom prst="rect">
            <a:avLst/>
          </a:prstGeom>
        </p:spPr>
      </p:pic>
      <p:sp>
        <p:nvSpPr>
          <p:cNvPr id="9" name="Pfeil: nach links 10">
            <a:extLst>
              <a:ext uri="{FF2B5EF4-FFF2-40B4-BE49-F238E27FC236}">
                <a16:creationId xmlns:a16="http://schemas.microsoft.com/office/drawing/2014/main" id="{C1D0CC8D-D39F-4D87-9957-BA2FC6B5ECA8}"/>
              </a:ext>
            </a:extLst>
          </p:cNvPr>
          <p:cNvSpPr/>
          <p:nvPr/>
        </p:nvSpPr>
        <p:spPr>
          <a:xfrm rot="16200000" flipV="1">
            <a:off x="5614272" y="1398661"/>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B5F05C8F-D52D-7F01-C3C9-1F56C1A09CCE}"/>
              </a:ext>
            </a:extLst>
          </p:cNvPr>
          <p:cNvSpPr/>
          <p:nvPr/>
        </p:nvSpPr>
        <p:spPr>
          <a:xfrm>
            <a:off x="5610224" y="1683593"/>
            <a:ext cx="3876675" cy="811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537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Einarbeitung einer Bild-/Audio-/Videodatei (1/2)</a:t>
            </a:r>
          </a:p>
        </p:txBody>
      </p:sp>
      <p:sp>
        <p:nvSpPr>
          <p:cNvPr id="3" name="Inhaltsplatzhalter 2"/>
          <p:cNvSpPr>
            <a:spLocks noGrp="1"/>
          </p:cNvSpPr>
          <p:nvPr>
            <p:ph idx="1"/>
          </p:nvPr>
        </p:nvSpPr>
        <p:spPr>
          <a:xfrm>
            <a:off x="423984" y="1289538"/>
            <a:ext cx="11091698" cy="4887425"/>
          </a:xfrm>
        </p:spPr>
        <p:txBody>
          <a:bodyPr>
            <a:normAutofit/>
          </a:bodyPr>
          <a:lstStyle/>
          <a:p>
            <a:pPr marL="285750" indent="-285750"/>
            <a:r>
              <a:rPr lang="de-DE" sz="2400" b="1" dirty="0"/>
              <a:t>Bild-/Audio-/Videodateien </a:t>
            </a:r>
            <a:r>
              <a:rPr lang="de-DE" sz="2400" dirty="0"/>
              <a:t>können ebenfalls direkt im Feld für den Fragetext angelegt werden.</a:t>
            </a:r>
          </a:p>
          <a:p>
            <a:pPr marL="285750" indent="-285750"/>
            <a:r>
              <a:rPr lang="de-DE" sz="2400" dirty="0" err="1"/>
              <a:t>Moodle</a:t>
            </a:r>
            <a:r>
              <a:rPr lang="de-DE" sz="2400" dirty="0"/>
              <a:t> unterscheidet zwischen </a:t>
            </a:r>
            <a:r>
              <a:rPr lang="de-DE" sz="2400" b="1" dirty="0"/>
              <a:t>Bilddateien</a:t>
            </a:r>
            <a:r>
              <a:rPr lang="de-DE" sz="2400" dirty="0"/>
              <a:t> (statische Medien) und </a:t>
            </a:r>
            <a:r>
              <a:rPr lang="de-DE" sz="2400" b="1" dirty="0"/>
              <a:t>Video-/Audio-dateien</a:t>
            </a:r>
            <a:r>
              <a:rPr lang="de-DE" sz="2400" dirty="0"/>
              <a:t> (dynamische Medien).</a:t>
            </a:r>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28</a:t>
            </a:fld>
            <a:endParaRPr lang="de-DE"/>
          </a:p>
        </p:txBody>
      </p:sp>
      <p:pic>
        <p:nvPicPr>
          <p:cNvPr id="11" name="Grafik 10">
            <a:extLst>
              <a:ext uri="{FF2B5EF4-FFF2-40B4-BE49-F238E27FC236}">
                <a16:creationId xmlns:a16="http://schemas.microsoft.com/office/drawing/2014/main" id="{BF04F77D-8EEA-BDC3-C676-EF29F5392523}"/>
              </a:ext>
            </a:extLst>
          </p:cNvPr>
          <p:cNvPicPr>
            <a:picLocks noChangeAspect="1"/>
          </p:cNvPicPr>
          <p:nvPr/>
        </p:nvPicPr>
        <p:blipFill rotWithShape="1">
          <a:blip r:embed="rId3"/>
          <a:srcRect l="-1" r="714" b="35851"/>
          <a:stretch/>
        </p:blipFill>
        <p:spPr>
          <a:xfrm>
            <a:off x="1462087" y="3235325"/>
            <a:ext cx="9267826" cy="2670176"/>
          </a:xfrm>
          <a:prstGeom prst="rect">
            <a:avLst/>
          </a:prstGeom>
        </p:spPr>
      </p:pic>
      <p:sp>
        <p:nvSpPr>
          <p:cNvPr id="13" name="Rechteck 12">
            <a:extLst>
              <a:ext uri="{FF2B5EF4-FFF2-40B4-BE49-F238E27FC236}">
                <a16:creationId xmlns:a16="http://schemas.microsoft.com/office/drawing/2014/main" id="{8BCFDFB6-F2F9-8E9D-FDB4-7A2352A6BA9D}"/>
              </a:ext>
            </a:extLst>
          </p:cNvPr>
          <p:cNvSpPr/>
          <p:nvPr/>
        </p:nvSpPr>
        <p:spPr>
          <a:xfrm>
            <a:off x="5457824" y="3340943"/>
            <a:ext cx="723901" cy="392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72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Einarbeitung einer Bild-/Audio-/Videodatei (2/2)</a:t>
            </a:r>
          </a:p>
        </p:txBody>
      </p:sp>
      <p:sp>
        <p:nvSpPr>
          <p:cNvPr id="3" name="Inhaltsplatzhalter 2"/>
          <p:cNvSpPr>
            <a:spLocks noGrp="1"/>
          </p:cNvSpPr>
          <p:nvPr>
            <p:ph idx="1"/>
          </p:nvPr>
        </p:nvSpPr>
        <p:spPr>
          <a:xfrm>
            <a:off x="423984" y="1289538"/>
            <a:ext cx="11291766" cy="4887425"/>
          </a:xfrm>
        </p:spPr>
        <p:txBody>
          <a:bodyPr>
            <a:normAutofit/>
          </a:bodyPr>
          <a:lstStyle/>
          <a:p>
            <a:pPr marL="285750" indent="-285750"/>
            <a:r>
              <a:rPr lang="de-DE" sz="2400" dirty="0"/>
              <a:t>Für </a:t>
            </a:r>
            <a:r>
              <a:rPr lang="de-DE" sz="2400" b="1" dirty="0"/>
              <a:t>visuelle Medien </a:t>
            </a:r>
            <a:r>
              <a:rPr lang="de-DE" sz="2400" i="1" dirty="0"/>
              <a:t>(Bild und Video) </a:t>
            </a:r>
            <a:r>
              <a:rPr lang="de-DE" sz="2400" dirty="0"/>
              <a:t>kann die </a:t>
            </a:r>
            <a:r>
              <a:rPr lang="de-DE" sz="2400" b="1" dirty="0"/>
              <a:t>Darstellungsgröße</a:t>
            </a:r>
            <a:r>
              <a:rPr lang="de-DE" sz="2400" dirty="0"/>
              <a:t> festgelegt werden.</a:t>
            </a:r>
          </a:p>
          <a:p>
            <a:pPr marL="285750" indent="-285750"/>
            <a:r>
              <a:rPr lang="de-DE" sz="2400" dirty="0"/>
              <a:t>Für </a:t>
            </a:r>
            <a:r>
              <a:rPr lang="de-DE" sz="2400" b="1" dirty="0"/>
              <a:t>dynamische Medien </a:t>
            </a:r>
            <a:r>
              <a:rPr lang="de-DE" sz="2400" i="1" dirty="0"/>
              <a:t>(Video und Audio) </a:t>
            </a:r>
            <a:r>
              <a:rPr lang="de-DE" sz="2400" dirty="0"/>
              <a:t>können Abspieleinstellungen vorgenommen werden.</a:t>
            </a:r>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29</a:t>
            </a:fld>
            <a:endParaRPr lang="de-DE"/>
          </a:p>
        </p:txBody>
      </p:sp>
      <p:pic>
        <p:nvPicPr>
          <p:cNvPr id="12" name="Grafik 11">
            <a:extLst>
              <a:ext uri="{FF2B5EF4-FFF2-40B4-BE49-F238E27FC236}">
                <a16:creationId xmlns:a16="http://schemas.microsoft.com/office/drawing/2014/main" id="{491D9BBD-A084-7348-9FEB-06E00F9B1DCD}"/>
              </a:ext>
            </a:extLst>
          </p:cNvPr>
          <p:cNvPicPr>
            <a:picLocks noChangeAspect="1"/>
          </p:cNvPicPr>
          <p:nvPr/>
        </p:nvPicPr>
        <p:blipFill>
          <a:blip r:embed="rId3"/>
          <a:stretch>
            <a:fillRect/>
          </a:stretch>
        </p:blipFill>
        <p:spPr>
          <a:xfrm>
            <a:off x="3236326" y="2320210"/>
            <a:ext cx="2624138" cy="3945256"/>
          </a:xfrm>
          <a:prstGeom prst="rect">
            <a:avLst/>
          </a:prstGeom>
          <a:ln>
            <a:solidFill>
              <a:schemeClr val="tx1"/>
            </a:solidFill>
          </a:ln>
        </p:spPr>
      </p:pic>
      <p:pic>
        <p:nvPicPr>
          <p:cNvPr id="14" name="Grafik 13">
            <a:extLst>
              <a:ext uri="{FF2B5EF4-FFF2-40B4-BE49-F238E27FC236}">
                <a16:creationId xmlns:a16="http://schemas.microsoft.com/office/drawing/2014/main" id="{28C521F9-D661-D2BD-5215-E4B566046DB4}"/>
              </a:ext>
            </a:extLst>
          </p:cNvPr>
          <p:cNvPicPr>
            <a:picLocks noChangeAspect="1"/>
          </p:cNvPicPr>
          <p:nvPr/>
        </p:nvPicPr>
        <p:blipFill>
          <a:blip r:embed="rId4"/>
          <a:stretch>
            <a:fillRect/>
          </a:stretch>
        </p:blipFill>
        <p:spPr>
          <a:xfrm>
            <a:off x="6982119" y="2655612"/>
            <a:ext cx="4287540" cy="3609854"/>
          </a:xfrm>
          <a:prstGeom prst="rect">
            <a:avLst/>
          </a:prstGeom>
          <a:ln>
            <a:solidFill>
              <a:schemeClr val="tx1"/>
            </a:solidFill>
          </a:ln>
        </p:spPr>
      </p:pic>
      <p:sp>
        <p:nvSpPr>
          <p:cNvPr id="15" name="Rechteck 14">
            <a:extLst>
              <a:ext uri="{FF2B5EF4-FFF2-40B4-BE49-F238E27FC236}">
                <a16:creationId xmlns:a16="http://schemas.microsoft.com/office/drawing/2014/main" id="{5C4A8B46-E604-5789-AB26-57DA5FAB95D3}"/>
              </a:ext>
            </a:extLst>
          </p:cNvPr>
          <p:cNvSpPr/>
          <p:nvPr/>
        </p:nvSpPr>
        <p:spPr>
          <a:xfrm>
            <a:off x="7429499" y="2655613"/>
            <a:ext cx="933451" cy="335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a:extLst>
              <a:ext uri="{FF2B5EF4-FFF2-40B4-BE49-F238E27FC236}">
                <a16:creationId xmlns:a16="http://schemas.microsoft.com/office/drawing/2014/main" id="{837325A3-7FB5-23A2-5816-1DB43823439A}"/>
              </a:ext>
            </a:extLst>
          </p:cNvPr>
          <p:cNvSpPr/>
          <p:nvPr/>
        </p:nvSpPr>
        <p:spPr>
          <a:xfrm>
            <a:off x="7172323" y="4387478"/>
            <a:ext cx="1190627" cy="508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a:extLst>
              <a:ext uri="{FF2B5EF4-FFF2-40B4-BE49-F238E27FC236}">
                <a16:creationId xmlns:a16="http://schemas.microsoft.com/office/drawing/2014/main" id="{68777ABF-AF2B-2F8B-7C96-FE87947B860A}"/>
              </a:ext>
            </a:extLst>
          </p:cNvPr>
          <p:cNvSpPr/>
          <p:nvPr/>
        </p:nvSpPr>
        <p:spPr>
          <a:xfrm>
            <a:off x="3274426" y="4162474"/>
            <a:ext cx="1792874" cy="392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a:extLst>
              <a:ext uri="{FF2B5EF4-FFF2-40B4-BE49-F238E27FC236}">
                <a16:creationId xmlns:a16="http://schemas.microsoft.com/office/drawing/2014/main" id="{673EEDBC-6957-BC46-F6FE-A559FB064B02}"/>
              </a:ext>
            </a:extLst>
          </p:cNvPr>
          <p:cNvSpPr/>
          <p:nvPr/>
        </p:nvSpPr>
        <p:spPr>
          <a:xfrm>
            <a:off x="7010694" y="5419658"/>
            <a:ext cx="1942806" cy="2667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a:extLst>
              <a:ext uri="{FF2B5EF4-FFF2-40B4-BE49-F238E27FC236}">
                <a16:creationId xmlns:a16="http://schemas.microsoft.com/office/drawing/2014/main" id="{8CB3554E-E640-D307-63BA-5D810D051343}"/>
              </a:ext>
            </a:extLst>
          </p:cNvPr>
          <p:cNvSpPr/>
          <p:nvPr/>
        </p:nvSpPr>
        <p:spPr>
          <a:xfrm>
            <a:off x="3274426" y="2373223"/>
            <a:ext cx="1248364" cy="335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15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0" dirty="0">
                <a:latin typeface="+mn-lt"/>
              </a:rPr>
              <a:t>Gliederung</a:t>
            </a:r>
          </a:p>
        </p:txBody>
      </p:sp>
      <p:sp>
        <p:nvSpPr>
          <p:cNvPr id="4" name="Datumsplatzhalter 3"/>
          <p:cNvSpPr>
            <a:spLocks noGrp="1"/>
          </p:cNvSpPr>
          <p:nvPr>
            <p:ph type="dt" sz="half" idx="10"/>
          </p:nvPr>
        </p:nvSpPr>
        <p:spPr/>
        <p:txBody>
          <a:bodyPr/>
          <a:lstStyle/>
          <a:p>
            <a:fld id="{61C05185-4FD8-4918-8A76-A7C7C7342E0C}"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3</a:t>
            </a:fld>
            <a:endParaRPr lang="de-DE"/>
          </a:p>
        </p:txBody>
      </p:sp>
      <p:sp>
        <p:nvSpPr>
          <p:cNvPr id="7" name="Rechteck 6"/>
          <p:cNvSpPr/>
          <p:nvPr/>
        </p:nvSpPr>
        <p:spPr>
          <a:xfrm>
            <a:off x="578340" y="2501049"/>
            <a:ext cx="54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lumMod val="50000"/>
                  </a:schemeClr>
                </a:solidFill>
              </a:rPr>
              <a:t>2</a:t>
            </a:r>
          </a:p>
        </p:txBody>
      </p:sp>
      <p:sp>
        <p:nvSpPr>
          <p:cNvPr id="8" name="Rechteck 7"/>
          <p:cNvSpPr/>
          <p:nvPr/>
        </p:nvSpPr>
        <p:spPr>
          <a:xfrm>
            <a:off x="1172480" y="2501049"/>
            <a:ext cx="648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lumMod val="50000"/>
                  </a:schemeClr>
                </a:solidFill>
              </a:rPr>
              <a:t>Prüfungsaufgaben in </a:t>
            </a:r>
            <a:r>
              <a:rPr lang="de-DE" sz="3200" dirty="0" err="1">
                <a:solidFill>
                  <a:schemeClr val="bg1">
                    <a:lumMod val="50000"/>
                  </a:schemeClr>
                </a:solidFill>
              </a:rPr>
              <a:t>Moodle</a:t>
            </a:r>
            <a:endParaRPr lang="de-DE" sz="3200" dirty="0">
              <a:solidFill>
                <a:schemeClr val="bg1">
                  <a:lumMod val="50000"/>
                </a:schemeClr>
              </a:solidFill>
            </a:endParaRPr>
          </a:p>
        </p:txBody>
      </p:sp>
      <p:sp>
        <p:nvSpPr>
          <p:cNvPr id="9" name="Rechteck 8"/>
          <p:cNvSpPr/>
          <p:nvPr/>
        </p:nvSpPr>
        <p:spPr>
          <a:xfrm>
            <a:off x="578340" y="3092720"/>
            <a:ext cx="54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lumMod val="50000"/>
                  </a:schemeClr>
                </a:solidFill>
              </a:rPr>
              <a:t>3</a:t>
            </a:r>
          </a:p>
        </p:txBody>
      </p:sp>
      <p:sp>
        <p:nvSpPr>
          <p:cNvPr id="10" name="Rechteck 9"/>
          <p:cNvSpPr/>
          <p:nvPr/>
        </p:nvSpPr>
        <p:spPr>
          <a:xfrm>
            <a:off x="1172480" y="3092720"/>
            <a:ext cx="648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lumMod val="50000"/>
                  </a:schemeClr>
                </a:solidFill>
              </a:rPr>
              <a:t>Mediale Aufgabenelemente</a:t>
            </a:r>
          </a:p>
        </p:txBody>
      </p:sp>
      <p:sp>
        <p:nvSpPr>
          <p:cNvPr id="18" name="Rechteck 17"/>
          <p:cNvSpPr/>
          <p:nvPr/>
        </p:nvSpPr>
        <p:spPr>
          <a:xfrm>
            <a:off x="578340" y="1909378"/>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1</a:t>
            </a:r>
          </a:p>
        </p:txBody>
      </p:sp>
      <p:sp>
        <p:nvSpPr>
          <p:cNvPr id="19" name="Rechteck 18"/>
          <p:cNvSpPr/>
          <p:nvPr/>
        </p:nvSpPr>
        <p:spPr>
          <a:xfrm>
            <a:off x="1172480" y="1909378"/>
            <a:ext cx="648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solidFill>
              </a:rPr>
              <a:t>Überblick </a:t>
            </a:r>
            <a:r>
              <a:rPr lang="de-DE" sz="3200" dirty="0" err="1">
                <a:solidFill>
                  <a:schemeClr val="bg1"/>
                </a:solidFill>
              </a:rPr>
              <a:t>Moodle</a:t>
            </a:r>
            <a:endParaRPr lang="de-DE" sz="3200" dirty="0">
              <a:solidFill>
                <a:schemeClr val="bg1"/>
              </a:solidFill>
            </a:endParaRPr>
          </a:p>
        </p:txBody>
      </p:sp>
    </p:spTree>
    <p:extLst>
      <p:ext uri="{BB962C8B-B14F-4D97-AF65-F5344CB8AC3E}">
        <p14:creationId xmlns:p14="http://schemas.microsoft.com/office/powerpoint/2010/main" val="363826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Einarbeitung Dateien (1/2)</a:t>
            </a:r>
          </a:p>
        </p:txBody>
      </p:sp>
      <p:sp>
        <p:nvSpPr>
          <p:cNvPr id="3" name="Inhaltsplatzhalter 2"/>
          <p:cNvSpPr>
            <a:spLocks noGrp="1"/>
          </p:cNvSpPr>
          <p:nvPr>
            <p:ph idx="1"/>
          </p:nvPr>
        </p:nvSpPr>
        <p:spPr/>
        <p:txBody>
          <a:bodyPr>
            <a:normAutofit/>
          </a:bodyPr>
          <a:lstStyle/>
          <a:p>
            <a:pPr marL="285750" indent="-285750" algn="just"/>
            <a:r>
              <a:rPr lang="de-DE" sz="2400" dirty="0"/>
              <a:t>In Verbindung mit dem </a:t>
            </a:r>
            <a:r>
              <a:rPr lang="de-DE" sz="2400" b="1" dirty="0" err="1"/>
              <a:t>Fragetyp</a:t>
            </a:r>
            <a:r>
              <a:rPr lang="de-DE" sz="2400" b="1" dirty="0"/>
              <a:t> Freitext (als „Datei-Hochladen“) </a:t>
            </a:r>
            <a:r>
              <a:rPr lang="de-DE" sz="2400" dirty="0"/>
              <a:t>lassen sich Vorlagen bereitstellen, die ausgefüllt als Lösung hochgeladen werden müssen.</a:t>
            </a:r>
          </a:p>
          <a:p>
            <a:pPr marL="285750" indent="-285750" algn="just"/>
            <a:r>
              <a:rPr lang="de-DE" sz="2400" b="1" dirty="0"/>
              <a:t>Wichtig: </a:t>
            </a:r>
            <a:r>
              <a:rPr lang="de-DE" sz="2400" dirty="0"/>
              <a:t>Die bereitgestellten Dateien werden </a:t>
            </a:r>
            <a:r>
              <a:rPr lang="de-DE" sz="2400" b="1" dirty="0"/>
              <a:t>nicht in </a:t>
            </a:r>
            <a:r>
              <a:rPr lang="de-DE" sz="2400" b="1" dirty="0" err="1"/>
              <a:t>Moodle</a:t>
            </a:r>
            <a:r>
              <a:rPr lang="de-DE" sz="2400" dirty="0"/>
              <a:t> selbst sondern direkt </a:t>
            </a:r>
            <a:r>
              <a:rPr lang="de-DE" sz="2400" b="1" dirty="0"/>
              <a:t>auf dem PC geöffnet</a:t>
            </a:r>
            <a:r>
              <a:rPr lang="de-DE" sz="2400" dirty="0"/>
              <a:t> und dort abgespeichert. Die Anwendungssoftware zum Öffnen der jeweiligen Datei muss vorher auf dem Endgerät installiert worden sein.</a:t>
            </a:r>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30</a:t>
            </a:fld>
            <a:endParaRPr lang="de-DE"/>
          </a:p>
        </p:txBody>
      </p:sp>
      <p:pic>
        <p:nvPicPr>
          <p:cNvPr id="13" name="Grafik 12">
            <a:extLst>
              <a:ext uri="{FF2B5EF4-FFF2-40B4-BE49-F238E27FC236}">
                <a16:creationId xmlns:a16="http://schemas.microsoft.com/office/drawing/2014/main" id="{AFEF5AE0-DEEC-9AC9-78BC-B7F0F9094241}"/>
              </a:ext>
            </a:extLst>
          </p:cNvPr>
          <p:cNvPicPr>
            <a:picLocks noChangeAspect="1"/>
          </p:cNvPicPr>
          <p:nvPr/>
        </p:nvPicPr>
        <p:blipFill>
          <a:blip r:embed="rId3"/>
          <a:stretch>
            <a:fillRect/>
          </a:stretch>
        </p:blipFill>
        <p:spPr>
          <a:xfrm>
            <a:off x="2819400" y="3232875"/>
            <a:ext cx="6629400" cy="2905125"/>
          </a:xfrm>
          <a:prstGeom prst="rect">
            <a:avLst/>
          </a:prstGeom>
        </p:spPr>
      </p:pic>
      <p:sp>
        <p:nvSpPr>
          <p:cNvPr id="15" name="Rechteck 14">
            <a:extLst>
              <a:ext uri="{FF2B5EF4-FFF2-40B4-BE49-F238E27FC236}">
                <a16:creationId xmlns:a16="http://schemas.microsoft.com/office/drawing/2014/main" id="{94220583-678B-513F-5B17-EA0F9C5C5BF6}"/>
              </a:ext>
            </a:extLst>
          </p:cNvPr>
          <p:cNvSpPr/>
          <p:nvPr/>
        </p:nvSpPr>
        <p:spPr>
          <a:xfrm>
            <a:off x="2876549" y="5872772"/>
            <a:ext cx="895351" cy="255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1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Einarbeitung Dateien (2/2)</a:t>
            </a:r>
          </a:p>
        </p:txBody>
      </p:sp>
      <p:sp>
        <p:nvSpPr>
          <p:cNvPr id="3" name="Inhaltsplatzhalter 2"/>
          <p:cNvSpPr>
            <a:spLocks noGrp="1"/>
          </p:cNvSpPr>
          <p:nvPr>
            <p:ph idx="1"/>
          </p:nvPr>
        </p:nvSpPr>
        <p:spPr>
          <a:xfrm>
            <a:off x="423983" y="1289539"/>
            <a:ext cx="6414967" cy="2625830"/>
          </a:xfrm>
        </p:spPr>
        <p:txBody>
          <a:bodyPr>
            <a:normAutofit/>
          </a:bodyPr>
          <a:lstStyle/>
          <a:p>
            <a:pPr marL="285750" indent="-285750" algn="just"/>
            <a:r>
              <a:rPr lang="de-DE" sz="2400" dirty="0"/>
              <a:t>Dateien werden als </a:t>
            </a:r>
            <a:r>
              <a:rPr lang="de-DE" sz="2400" b="1" dirty="0"/>
              <a:t>Verlinkung</a:t>
            </a:r>
            <a:r>
              <a:rPr lang="de-DE" sz="2400" dirty="0"/>
              <a:t> in Fragen eingefügt. Die Verlinkung kann hierbei auf </a:t>
            </a:r>
            <a:r>
              <a:rPr lang="de-DE" sz="2400" b="1" dirty="0"/>
              <a:t>Kurs- bzw. private Dateien </a:t>
            </a:r>
            <a:r>
              <a:rPr lang="de-DE" sz="2400" dirty="0"/>
              <a:t>sowie einen gemeinsamen </a:t>
            </a:r>
            <a:r>
              <a:rPr lang="de-DE" sz="2400" b="1" dirty="0"/>
              <a:t>Inhaltsspeicher</a:t>
            </a:r>
            <a:r>
              <a:rPr lang="de-DE" sz="2400" dirty="0"/>
              <a:t> erfolgen.</a:t>
            </a:r>
          </a:p>
          <a:p>
            <a:pPr marL="285750" indent="-285750" algn="just"/>
            <a:r>
              <a:rPr lang="de-DE" sz="2400" dirty="0"/>
              <a:t>Als angezeigter Dateinamen wird die Verlinkung im Fragentext angezeigt. Eine nachträgliche Anpassung ist über die HTML-Ansicht möglich. </a:t>
            </a:r>
          </a:p>
          <a:p>
            <a:endParaRPr lang="de-DE" sz="2400" dirty="0"/>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31</a:t>
            </a:fld>
            <a:endParaRPr lang="de-DE"/>
          </a:p>
        </p:txBody>
      </p:sp>
      <p:pic>
        <p:nvPicPr>
          <p:cNvPr id="13" name="Grafik 12">
            <a:extLst>
              <a:ext uri="{FF2B5EF4-FFF2-40B4-BE49-F238E27FC236}">
                <a16:creationId xmlns:a16="http://schemas.microsoft.com/office/drawing/2014/main" id="{AFEF5AE0-DEEC-9AC9-78BC-B7F0F9094241}"/>
              </a:ext>
            </a:extLst>
          </p:cNvPr>
          <p:cNvPicPr>
            <a:picLocks noChangeAspect="1"/>
          </p:cNvPicPr>
          <p:nvPr/>
        </p:nvPicPr>
        <p:blipFill>
          <a:blip r:embed="rId3"/>
          <a:stretch>
            <a:fillRect/>
          </a:stretch>
        </p:blipFill>
        <p:spPr>
          <a:xfrm>
            <a:off x="6916734" y="1375501"/>
            <a:ext cx="4962525" cy="2174670"/>
          </a:xfrm>
          <a:prstGeom prst="rect">
            <a:avLst/>
          </a:prstGeom>
        </p:spPr>
      </p:pic>
      <p:sp>
        <p:nvSpPr>
          <p:cNvPr id="8" name="Rechteck 7">
            <a:extLst>
              <a:ext uri="{FF2B5EF4-FFF2-40B4-BE49-F238E27FC236}">
                <a16:creationId xmlns:a16="http://schemas.microsoft.com/office/drawing/2014/main" id="{AC1E1473-0C4E-C3B7-5545-35C9B035EF60}"/>
              </a:ext>
            </a:extLst>
          </p:cNvPr>
          <p:cNvSpPr/>
          <p:nvPr/>
        </p:nvSpPr>
        <p:spPr>
          <a:xfrm>
            <a:off x="9320269" y="1457325"/>
            <a:ext cx="292041" cy="247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a:extLst>
              <a:ext uri="{FF2B5EF4-FFF2-40B4-BE49-F238E27FC236}">
                <a16:creationId xmlns:a16="http://schemas.microsoft.com/office/drawing/2014/main" id="{3B4CA024-5DBD-5280-0E21-75DF3E71D790}"/>
              </a:ext>
            </a:extLst>
          </p:cNvPr>
          <p:cNvSpPr/>
          <p:nvPr/>
        </p:nvSpPr>
        <p:spPr>
          <a:xfrm>
            <a:off x="11120495" y="1781175"/>
            <a:ext cx="252356"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a:extLst>
              <a:ext uri="{FF2B5EF4-FFF2-40B4-BE49-F238E27FC236}">
                <a16:creationId xmlns:a16="http://schemas.microsoft.com/office/drawing/2014/main" id="{32ABC15E-126B-7CCA-5CC6-28098A12ABD0}"/>
              </a:ext>
            </a:extLst>
          </p:cNvPr>
          <p:cNvPicPr>
            <a:picLocks noChangeAspect="1"/>
          </p:cNvPicPr>
          <p:nvPr/>
        </p:nvPicPr>
        <p:blipFill>
          <a:blip r:embed="rId4"/>
          <a:stretch>
            <a:fillRect/>
          </a:stretch>
        </p:blipFill>
        <p:spPr>
          <a:xfrm>
            <a:off x="5506183" y="3927339"/>
            <a:ext cx="6639776" cy="2379073"/>
          </a:xfrm>
          <a:prstGeom prst="rect">
            <a:avLst/>
          </a:prstGeom>
        </p:spPr>
      </p:pic>
      <p:sp>
        <p:nvSpPr>
          <p:cNvPr id="12" name="Rechteck 11">
            <a:extLst>
              <a:ext uri="{FF2B5EF4-FFF2-40B4-BE49-F238E27FC236}">
                <a16:creationId xmlns:a16="http://schemas.microsoft.com/office/drawing/2014/main" id="{693DDAE8-8EF9-99B9-6B2B-077E65A2B456}"/>
              </a:ext>
            </a:extLst>
          </p:cNvPr>
          <p:cNvSpPr/>
          <p:nvPr/>
        </p:nvSpPr>
        <p:spPr>
          <a:xfrm>
            <a:off x="5763653" y="5963375"/>
            <a:ext cx="6201331" cy="331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nhaltsplatzhalter 2">
            <a:extLst>
              <a:ext uri="{FF2B5EF4-FFF2-40B4-BE49-F238E27FC236}">
                <a16:creationId xmlns:a16="http://schemas.microsoft.com/office/drawing/2014/main" id="{57375DBA-A5CC-47F5-039D-92CB78A48CF0}"/>
              </a:ext>
            </a:extLst>
          </p:cNvPr>
          <p:cNvSpPr txBox="1">
            <a:spLocks/>
          </p:cNvSpPr>
          <p:nvPr/>
        </p:nvSpPr>
        <p:spPr>
          <a:xfrm>
            <a:off x="423983" y="3773814"/>
            <a:ext cx="4481392" cy="2625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de-DE" sz="2400" dirty="0"/>
              <a:t>Der </a:t>
            </a:r>
            <a:r>
              <a:rPr lang="de-DE" sz="2400" b="1" dirty="0"/>
              <a:t>Teil hinter „</a:t>
            </a:r>
            <a:r>
              <a:rPr lang="de-DE" sz="2400" b="1" dirty="0" err="1"/>
              <a:t>href</a:t>
            </a:r>
            <a:r>
              <a:rPr lang="de-DE" sz="2400" b="1" dirty="0"/>
              <a:t>“ </a:t>
            </a:r>
            <a:r>
              <a:rPr lang="de-DE" sz="2400" dirty="0"/>
              <a:t>(rot) ist der eingebettete Link, der </a:t>
            </a:r>
            <a:r>
              <a:rPr lang="de-DE" sz="2400" b="1" dirty="0"/>
              <a:t>nicht verändert</a:t>
            </a:r>
            <a:r>
              <a:rPr lang="de-DE" sz="2400" dirty="0"/>
              <a:t> werden darf. Der </a:t>
            </a:r>
            <a:r>
              <a:rPr lang="de-DE" sz="2400" b="1" dirty="0"/>
              <a:t>darauf folgende Teil </a:t>
            </a:r>
            <a:r>
              <a:rPr lang="de-DE" sz="2400" dirty="0"/>
              <a:t>(schwarz) ist der dargestellte Name des Links, der in der HTML-Ansicht geändert werden kann.</a:t>
            </a:r>
          </a:p>
        </p:txBody>
      </p:sp>
    </p:spTree>
    <p:extLst>
      <p:ext uri="{BB962C8B-B14F-4D97-AF65-F5344CB8AC3E}">
        <p14:creationId xmlns:p14="http://schemas.microsoft.com/office/powerpoint/2010/main" val="3515202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Anwendungsphase: Mediale Aufgabenelemente</a:t>
            </a:r>
          </a:p>
        </p:txBody>
      </p:sp>
      <p:sp>
        <p:nvSpPr>
          <p:cNvPr id="3" name="Inhaltsplatzhalter 2"/>
          <p:cNvSpPr>
            <a:spLocks noGrp="1"/>
          </p:cNvSpPr>
          <p:nvPr>
            <p:ph idx="1"/>
          </p:nvPr>
        </p:nvSpPr>
        <p:spPr/>
        <p:txBody>
          <a:bodyPr>
            <a:normAutofit/>
          </a:bodyPr>
          <a:lstStyle/>
          <a:p>
            <a:pPr marL="342900" indent="-342900"/>
            <a:r>
              <a:rPr lang="de-DE" sz="2400" b="1" dirty="0"/>
              <a:t>Ergänzen Sie mediale Aufgabenelemente</a:t>
            </a:r>
          </a:p>
          <a:p>
            <a:pPr>
              <a:buFont typeface="Wingdings" panose="05000000000000000000" pitchFamily="2" charset="2"/>
              <a:buChar char="Ø"/>
            </a:pPr>
            <a:r>
              <a:rPr lang="de-DE" sz="2400" dirty="0"/>
              <a:t> Fügen Sie der Aufgabe vom </a:t>
            </a:r>
            <a:r>
              <a:rPr lang="de-DE" sz="2400" dirty="0" err="1"/>
              <a:t>Fragenyp</a:t>
            </a:r>
            <a:r>
              <a:rPr lang="de-DE" sz="2400" dirty="0"/>
              <a:t> „Freitext“ (eingesetzt als „</a:t>
            </a:r>
            <a:r>
              <a:rPr lang="de-DE" sz="2400" u="sng" dirty="0"/>
              <a:t>Datei-Hochladen</a:t>
            </a:r>
            <a:r>
              <a:rPr lang="de-DE" sz="2400" dirty="0"/>
              <a:t>“) eine Excel-Datei an. Ergänzen Sie zudem einen Informationstext und ein Bild.</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32</a:t>
            </a:fld>
            <a:endParaRPr lang="de-DE"/>
          </a:p>
        </p:txBody>
      </p:sp>
    </p:spTree>
    <p:extLst>
      <p:ext uri="{BB962C8B-B14F-4D97-AF65-F5344CB8AC3E}">
        <p14:creationId xmlns:p14="http://schemas.microsoft.com/office/powerpoint/2010/main" val="2225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Merkmale und Funktionen</a:t>
            </a:r>
          </a:p>
        </p:txBody>
      </p:sp>
      <p:sp>
        <p:nvSpPr>
          <p:cNvPr id="3" name="Inhaltsplatzhalter 2"/>
          <p:cNvSpPr>
            <a:spLocks noGrp="1"/>
          </p:cNvSpPr>
          <p:nvPr>
            <p:ph idx="1"/>
          </p:nvPr>
        </p:nvSpPr>
        <p:spPr/>
        <p:txBody>
          <a:bodyPr>
            <a:normAutofit/>
          </a:bodyPr>
          <a:lstStyle/>
          <a:p>
            <a:pPr marL="285750" indent="-285750" defTabSz="666750">
              <a:spcBef>
                <a:spcPct val="0"/>
              </a:spcBef>
              <a:spcAft>
                <a:spcPct val="15000"/>
              </a:spcAft>
            </a:pPr>
            <a:r>
              <a:rPr lang="de-DE" sz="2400" dirty="0"/>
              <a:t>Open Source Software (</a:t>
            </a:r>
            <a:r>
              <a:rPr lang="de-DE" sz="2400" i="1" dirty="0"/>
              <a:t>General Public </a:t>
            </a:r>
            <a:r>
              <a:rPr lang="de-DE" sz="2400" i="1" dirty="0" err="1"/>
              <a:t>License</a:t>
            </a:r>
            <a:r>
              <a:rPr lang="de-DE" sz="2400" dirty="0"/>
              <a:t>)</a:t>
            </a:r>
          </a:p>
          <a:p>
            <a:pPr marL="285750" indent="-285750" defTabSz="666750">
              <a:spcBef>
                <a:spcPct val="0"/>
              </a:spcBef>
              <a:spcAft>
                <a:spcPct val="15000"/>
              </a:spcAft>
            </a:pPr>
            <a:r>
              <a:rPr lang="de-DE" sz="2400" dirty="0" err="1"/>
              <a:t>PHP</a:t>
            </a:r>
            <a:r>
              <a:rPr lang="de-DE" sz="2400" dirty="0"/>
              <a:t>-basiert, mehr als 206.000 registrierte Installationen weltweit</a:t>
            </a:r>
          </a:p>
          <a:p>
            <a:pPr marL="285750" indent="-285750" defTabSz="666750">
              <a:spcBef>
                <a:spcPct val="0"/>
              </a:spcBef>
              <a:spcAft>
                <a:spcPct val="15000"/>
              </a:spcAft>
            </a:pPr>
            <a:r>
              <a:rPr lang="de-DE" sz="2400" dirty="0"/>
              <a:t>Webbasiert, </a:t>
            </a:r>
            <a:r>
              <a:rPr lang="de-DE" sz="2400" dirty="0">
                <a:sym typeface="Wingdings" panose="05000000000000000000" pitchFamily="2" charset="2"/>
              </a:rPr>
              <a:t>orts- und zeitunabhängige Nutzbarkeit</a:t>
            </a:r>
            <a:endParaRPr lang="de-DE" sz="2400" dirty="0"/>
          </a:p>
          <a:p>
            <a:pPr marL="285750" indent="-285750" defTabSz="666750">
              <a:spcBef>
                <a:spcPct val="0"/>
              </a:spcBef>
              <a:spcAft>
                <a:spcPct val="15000"/>
              </a:spcAft>
            </a:pPr>
            <a:r>
              <a:rPr lang="de-DE" sz="2400" dirty="0"/>
              <a:t>Hohe Skalierbarkeit: simultane Nutzung durch 1.000 Nutzende möglich</a:t>
            </a:r>
          </a:p>
          <a:p>
            <a:pPr marL="285750" indent="-285750" defTabSz="666750">
              <a:spcBef>
                <a:spcPct val="0"/>
              </a:spcBef>
              <a:spcAft>
                <a:spcPct val="15000"/>
              </a:spcAft>
            </a:pPr>
            <a:r>
              <a:rPr lang="de-DE" sz="2400" dirty="0"/>
              <a:t>Dient dem Erstellen und Verwalten von virtuellen Kursräumen zum Bereitstellen von digitalen Lehr- und Lernmaterialien sowie von E-Prüfungen </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4</a:t>
            </a:fld>
            <a:endParaRPr lang="de-DE"/>
          </a:p>
        </p:txBody>
      </p:sp>
    </p:spTree>
    <p:extLst>
      <p:ext uri="{BB962C8B-B14F-4D97-AF65-F5344CB8AC3E}">
        <p14:creationId xmlns:p14="http://schemas.microsoft.com/office/powerpoint/2010/main" val="72483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Bestandteile einer Prüfungsaufgabe in </a:t>
            </a:r>
            <a:r>
              <a:rPr lang="de-DE"/>
              <a:t>Moodle</a:t>
            </a:r>
            <a:endParaRPr lang="de-DE" dirty="0"/>
          </a:p>
        </p:txBody>
      </p:sp>
      <p:sp>
        <p:nvSpPr>
          <p:cNvPr id="3" name="Inhaltsplatzhalter 2"/>
          <p:cNvSpPr>
            <a:spLocks noGrp="1"/>
          </p:cNvSpPr>
          <p:nvPr>
            <p:ph idx="1"/>
          </p:nvPr>
        </p:nvSpPr>
        <p:spPr>
          <a:xfrm>
            <a:off x="423984" y="1289538"/>
            <a:ext cx="4824211" cy="4887425"/>
          </a:xfrm>
        </p:spPr>
        <p:txBody>
          <a:bodyPr>
            <a:normAutofit/>
          </a:bodyPr>
          <a:lstStyle/>
          <a:p>
            <a:pPr marL="285750" indent="-285750"/>
            <a:r>
              <a:rPr lang="de-DE" sz="2400" dirty="0"/>
              <a:t>Prüfungsaufgaben in </a:t>
            </a:r>
            <a:r>
              <a:rPr lang="de-DE" sz="2400" dirty="0" err="1"/>
              <a:t>Moodle</a:t>
            </a:r>
            <a:r>
              <a:rPr lang="de-DE" sz="2400" dirty="0"/>
              <a:t> können neben der </a:t>
            </a:r>
            <a:r>
              <a:rPr lang="de-DE" sz="2400" b="1" dirty="0"/>
              <a:t>Fragestellung</a:t>
            </a:r>
            <a:r>
              <a:rPr lang="de-DE" sz="2400" dirty="0"/>
              <a:t> auch weitere </a:t>
            </a:r>
            <a:r>
              <a:rPr lang="de-DE" sz="2400" b="1" dirty="0"/>
              <a:t>mediale Aufgaben-elementen</a:t>
            </a:r>
            <a:r>
              <a:rPr lang="de-DE" sz="2400" dirty="0"/>
              <a:t> umfassen.</a:t>
            </a:r>
          </a:p>
          <a:p>
            <a:pPr marL="285750" indent="-285750"/>
            <a:r>
              <a:rPr lang="de-DE" sz="2400" dirty="0"/>
              <a:t>Zum Beantworten der </a:t>
            </a:r>
            <a:r>
              <a:rPr lang="de-DE" sz="2400" b="1" dirty="0"/>
              <a:t>Frage-stellung</a:t>
            </a:r>
            <a:r>
              <a:rPr lang="de-DE" sz="2400" dirty="0"/>
              <a:t> werden unterschiedliche Aufgabentypen bereitgestellt.</a:t>
            </a:r>
          </a:p>
          <a:p>
            <a:pPr marL="285750" indent="-285750"/>
            <a:r>
              <a:rPr lang="de-DE" sz="2400" b="1" dirty="0"/>
              <a:t>Mediale Aufgabenelemente </a:t>
            </a:r>
            <a:r>
              <a:rPr lang="de-DE" sz="2400" dirty="0"/>
              <a:t>dienen der Schaffung realitäts-naher Situationen durch das Bereitstellen zusätzlicher Inhalte.</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5</a:t>
            </a:fld>
            <a:endParaRPr lang="de-DE"/>
          </a:p>
        </p:txBody>
      </p:sp>
      <p:pic>
        <p:nvPicPr>
          <p:cNvPr id="14" name="Grafik 13">
            <a:extLst>
              <a:ext uri="{FF2B5EF4-FFF2-40B4-BE49-F238E27FC236}">
                <a16:creationId xmlns:a16="http://schemas.microsoft.com/office/drawing/2014/main" id="{3C54CE55-9AD5-D4A6-3A5D-10A27224ACC4}"/>
              </a:ext>
            </a:extLst>
          </p:cNvPr>
          <p:cNvPicPr>
            <a:picLocks noChangeAspect="1"/>
          </p:cNvPicPr>
          <p:nvPr/>
        </p:nvPicPr>
        <p:blipFill rotWithShape="1">
          <a:blip r:embed="rId3"/>
          <a:srcRect l="14467" t="5145" r="3561" b="6930"/>
          <a:stretch/>
        </p:blipFill>
        <p:spPr>
          <a:xfrm>
            <a:off x="5054645" y="1573935"/>
            <a:ext cx="7031732" cy="3413155"/>
          </a:xfrm>
          <a:prstGeom prst="rect">
            <a:avLst/>
          </a:prstGeom>
        </p:spPr>
      </p:pic>
    </p:spTree>
    <p:extLst>
      <p:ext uri="{BB962C8B-B14F-4D97-AF65-F5344CB8AC3E}">
        <p14:creationId xmlns:p14="http://schemas.microsoft.com/office/powerpoint/2010/main" val="166936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b="0" dirty="0">
                <a:latin typeface="+mn-lt"/>
              </a:rPr>
              <a:t>Gliederung</a:t>
            </a:r>
          </a:p>
        </p:txBody>
      </p:sp>
      <p:sp>
        <p:nvSpPr>
          <p:cNvPr id="4" name="Datumsplatzhalter 3"/>
          <p:cNvSpPr>
            <a:spLocks noGrp="1"/>
          </p:cNvSpPr>
          <p:nvPr>
            <p:ph type="dt" sz="half" idx="10"/>
          </p:nvPr>
        </p:nvSpPr>
        <p:spPr/>
        <p:txBody>
          <a:bodyPr/>
          <a:lstStyle/>
          <a:p>
            <a:fld id="{61C05185-4FD8-4918-8A76-A7C7C7342E0C}" type="datetime1">
              <a:rPr lang="de-DE" smtClean="0"/>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t>6</a:t>
            </a:fld>
            <a:endParaRPr lang="de-DE"/>
          </a:p>
        </p:txBody>
      </p:sp>
      <p:sp>
        <p:nvSpPr>
          <p:cNvPr id="7" name="Rechteck 6"/>
          <p:cNvSpPr/>
          <p:nvPr/>
        </p:nvSpPr>
        <p:spPr>
          <a:xfrm>
            <a:off x="578340" y="2501049"/>
            <a:ext cx="540000" cy="54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solidFill>
              </a:rPr>
              <a:t>2</a:t>
            </a:r>
          </a:p>
        </p:txBody>
      </p:sp>
      <p:sp>
        <p:nvSpPr>
          <p:cNvPr id="8" name="Rechteck 7"/>
          <p:cNvSpPr/>
          <p:nvPr/>
        </p:nvSpPr>
        <p:spPr>
          <a:xfrm>
            <a:off x="1172480" y="2501049"/>
            <a:ext cx="648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solidFill>
              </a:rPr>
              <a:t>Prüfungsaufgaben in </a:t>
            </a:r>
            <a:r>
              <a:rPr lang="de-DE" sz="3200" dirty="0" err="1">
                <a:solidFill>
                  <a:schemeClr val="bg1"/>
                </a:solidFill>
              </a:rPr>
              <a:t>Moodle</a:t>
            </a:r>
            <a:endParaRPr lang="de-DE" sz="3200" dirty="0">
              <a:solidFill>
                <a:schemeClr val="bg1"/>
              </a:solidFill>
            </a:endParaRPr>
          </a:p>
        </p:txBody>
      </p:sp>
      <p:sp>
        <p:nvSpPr>
          <p:cNvPr id="9" name="Rechteck 8"/>
          <p:cNvSpPr/>
          <p:nvPr/>
        </p:nvSpPr>
        <p:spPr>
          <a:xfrm>
            <a:off x="578340" y="3092720"/>
            <a:ext cx="54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lumMod val="50000"/>
                  </a:schemeClr>
                </a:solidFill>
              </a:rPr>
              <a:t>3</a:t>
            </a:r>
          </a:p>
        </p:txBody>
      </p:sp>
      <p:sp>
        <p:nvSpPr>
          <p:cNvPr id="10" name="Rechteck 9"/>
          <p:cNvSpPr/>
          <p:nvPr/>
        </p:nvSpPr>
        <p:spPr>
          <a:xfrm>
            <a:off x="1172480" y="3092720"/>
            <a:ext cx="648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lumMod val="50000"/>
                  </a:schemeClr>
                </a:solidFill>
              </a:rPr>
              <a:t>Mediale Aufgabenelemente</a:t>
            </a:r>
          </a:p>
        </p:txBody>
      </p:sp>
      <p:sp>
        <p:nvSpPr>
          <p:cNvPr id="18" name="Rechteck 17"/>
          <p:cNvSpPr/>
          <p:nvPr/>
        </p:nvSpPr>
        <p:spPr>
          <a:xfrm>
            <a:off x="578340" y="1909378"/>
            <a:ext cx="540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bg1">
                    <a:lumMod val="50000"/>
                  </a:schemeClr>
                </a:solidFill>
              </a:rPr>
              <a:t>1</a:t>
            </a:r>
          </a:p>
        </p:txBody>
      </p:sp>
      <p:sp>
        <p:nvSpPr>
          <p:cNvPr id="19" name="Rechteck 18"/>
          <p:cNvSpPr/>
          <p:nvPr/>
        </p:nvSpPr>
        <p:spPr>
          <a:xfrm>
            <a:off x="1172480" y="1909378"/>
            <a:ext cx="6480000"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dirty="0">
                <a:solidFill>
                  <a:schemeClr val="bg1">
                    <a:lumMod val="50000"/>
                  </a:schemeClr>
                </a:solidFill>
              </a:rPr>
              <a:t>Überblick </a:t>
            </a:r>
            <a:r>
              <a:rPr lang="de-DE" sz="3200" dirty="0" err="1">
                <a:solidFill>
                  <a:schemeClr val="bg1">
                    <a:lumMod val="50000"/>
                  </a:schemeClr>
                </a:solidFill>
              </a:rPr>
              <a:t>Moodle</a:t>
            </a:r>
            <a:endParaRPr lang="de-DE" sz="3200" dirty="0">
              <a:solidFill>
                <a:schemeClr val="bg1">
                  <a:lumMod val="50000"/>
                </a:schemeClr>
              </a:solidFill>
            </a:endParaRPr>
          </a:p>
        </p:txBody>
      </p:sp>
    </p:spTree>
    <p:extLst>
      <p:ext uri="{BB962C8B-B14F-4D97-AF65-F5344CB8AC3E}">
        <p14:creationId xmlns:p14="http://schemas.microsoft.com/office/powerpoint/2010/main" val="88681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F7A95F6-8D53-B0DD-E3F8-A5F080767418}"/>
              </a:ext>
            </a:extLst>
          </p:cNvPr>
          <p:cNvPicPr>
            <a:picLocks noChangeAspect="1"/>
          </p:cNvPicPr>
          <p:nvPr/>
        </p:nvPicPr>
        <p:blipFill rotWithShape="1">
          <a:blip r:embed="rId3"/>
          <a:srcRect l="3206" t="8519" r="2455" b="5672"/>
          <a:stretch/>
        </p:blipFill>
        <p:spPr>
          <a:xfrm>
            <a:off x="6274964" y="1372100"/>
            <a:ext cx="5617495" cy="2577072"/>
          </a:xfrm>
          <a:prstGeom prst="rect">
            <a:avLst/>
          </a:prstGeom>
        </p:spPr>
      </p:pic>
      <p:sp>
        <p:nvSpPr>
          <p:cNvPr id="2" name="Titel 1"/>
          <p:cNvSpPr>
            <a:spLocks noGrp="1"/>
          </p:cNvSpPr>
          <p:nvPr>
            <p:ph type="title"/>
          </p:nvPr>
        </p:nvSpPr>
        <p:spPr/>
        <p:txBody>
          <a:bodyPr/>
          <a:lstStyle/>
          <a:p>
            <a:r>
              <a:rPr lang="de-DE" dirty="0"/>
              <a:t>Wie können Prüfungsaufgaben in </a:t>
            </a:r>
            <a:r>
              <a:rPr lang="de-DE" dirty="0" err="1"/>
              <a:t>Moodle</a:t>
            </a:r>
            <a:r>
              <a:rPr lang="de-DE" dirty="0"/>
              <a:t> erstellt werden?</a:t>
            </a:r>
          </a:p>
        </p:txBody>
      </p:sp>
      <p:sp>
        <p:nvSpPr>
          <p:cNvPr id="3" name="Inhaltsplatzhalter 2"/>
          <p:cNvSpPr>
            <a:spLocks noGrp="1"/>
          </p:cNvSpPr>
          <p:nvPr>
            <p:ph idx="1"/>
          </p:nvPr>
        </p:nvSpPr>
        <p:spPr>
          <a:xfrm>
            <a:off x="423983" y="1289538"/>
            <a:ext cx="5850981" cy="4887425"/>
          </a:xfrm>
        </p:spPr>
        <p:txBody>
          <a:bodyPr>
            <a:normAutofit/>
          </a:bodyPr>
          <a:lstStyle/>
          <a:p>
            <a:pPr marL="285750" indent="-285750"/>
            <a:r>
              <a:rPr lang="de-DE" sz="2400" dirty="0"/>
              <a:t>Die Prüfungsaufgaben lassen sich direkt in einem </a:t>
            </a:r>
            <a:r>
              <a:rPr lang="de-DE" sz="2400" b="1" dirty="0"/>
              <a:t>Test</a:t>
            </a:r>
            <a:r>
              <a:rPr lang="de-DE" sz="2400" dirty="0"/>
              <a:t> oder vorher in einer </a:t>
            </a:r>
            <a:r>
              <a:rPr lang="de-DE" sz="2400" b="1" dirty="0"/>
              <a:t>separaten Fragensammlung </a:t>
            </a:r>
            <a:r>
              <a:rPr lang="de-DE" sz="2400" dirty="0"/>
              <a:t>anlegen, aus der ein Test zusammengestellt werden kann.</a:t>
            </a:r>
          </a:p>
          <a:p>
            <a:pPr marL="285750" indent="-285750"/>
            <a:r>
              <a:rPr lang="de-DE" sz="2400" dirty="0"/>
              <a:t>Zur besseren Übersichtlichkeit wird empfohlen</a:t>
            </a:r>
            <a:r>
              <a:rPr lang="de-DE" sz="2400" b="1" dirty="0"/>
              <a:t> zunächst eine Fragensammlung anzulegen</a:t>
            </a:r>
            <a:r>
              <a:rPr lang="de-DE" sz="2400" dirty="0"/>
              <a:t> und dort die Prüfungsaufgaben während des Bearbeitens zu lagern.</a:t>
            </a:r>
          </a:p>
          <a:p>
            <a:pPr marL="285750" indent="-285750"/>
            <a:r>
              <a:rPr lang="de-DE" sz="2400" dirty="0"/>
              <a:t>Ein </a:t>
            </a:r>
            <a:r>
              <a:rPr lang="de-DE" sz="2400" b="1" dirty="0"/>
              <a:t>Test </a:t>
            </a:r>
            <a:r>
              <a:rPr lang="de-DE" sz="2400" dirty="0"/>
              <a:t>kann im Anschluss aus den Fragen </a:t>
            </a:r>
            <a:r>
              <a:rPr lang="de-DE" sz="2400" b="1" dirty="0"/>
              <a:t>unterschiedlicher Fragesammlungen </a:t>
            </a:r>
            <a:r>
              <a:rPr lang="de-DE" sz="2400" dirty="0"/>
              <a:t>zusammengestellt werden.</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7</a:t>
            </a:fld>
            <a:endParaRPr lang="de-DE"/>
          </a:p>
        </p:txBody>
      </p:sp>
      <p:sp>
        <p:nvSpPr>
          <p:cNvPr id="9" name="Pfeil: nach links 10">
            <a:extLst>
              <a:ext uri="{FF2B5EF4-FFF2-40B4-BE49-F238E27FC236}">
                <a16:creationId xmlns:a16="http://schemas.microsoft.com/office/drawing/2014/main" id="{C1D0CC8D-D39F-4D87-9957-BA2FC6B5ECA8}"/>
              </a:ext>
            </a:extLst>
          </p:cNvPr>
          <p:cNvSpPr/>
          <p:nvPr/>
        </p:nvSpPr>
        <p:spPr>
          <a:xfrm rot="10800000" flipV="1">
            <a:off x="10002826" y="1816332"/>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10">
            <a:extLst>
              <a:ext uri="{FF2B5EF4-FFF2-40B4-BE49-F238E27FC236}">
                <a16:creationId xmlns:a16="http://schemas.microsoft.com/office/drawing/2014/main" id="{C1D0CC8D-D39F-4D87-9957-BA2FC6B5ECA8}"/>
              </a:ext>
            </a:extLst>
          </p:cNvPr>
          <p:cNvSpPr/>
          <p:nvPr/>
        </p:nvSpPr>
        <p:spPr>
          <a:xfrm rot="10800000" flipV="1">
            <a:off x="9642826" y="3473183"/>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3256EC4B-A190-6489-6084-04A9E2D84429}"/>
              </a:ext>
            </a:extLst>
          </p:cNvPr>
          <p:cNvGrpSpPr/>
          <p:nvPr/>
        </p:nvGrpSpPr>
        <p:grpSpPr>
          <a:xfrm>
            <a:off x="9642826" y="1490618"/>
            <a:ext cx="2228850" cy="2966804"/>
            <a:chOff x="9642826" y="1490618"/>
            <a:chExt cx="2228850" cy="2966804"/>
          </a:xfrm>
        </p:grpSpPr>
        <p:sp>
          <p:nvSpPr>
            <p:cNvPr id="8" name="Pfeil: nach links 10">
              <a:extLst>
                <a:ext uri="{FF2B5EF4-FFF2-40B4-BE49-F238E27FC236}">
                  <a16:creationId xmlns:a16="http://schemas.microsoft.com/office/drawing/2014/main" id="{C1D0CC8D-D39F-4D87-9957-BA2FC6B5ECA8}"/>
                </a:ext>
              </a:extLst>
            </p:cNvPr>
            <p:cNvSpPr/>
            <p:nvPr/>
          </p:nvSpPr>
          <p:spPr>
            <a:xfrm rot="10800000" flipV="1">
              <a:off x="11104499" y="1490618"/>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4D46F79B-5053-3557-84BC-79828E7A2376}"/>
                </a:ext>
              </a:extLst>
            </p:cNvPr>
            <p:cNvGrpSpPr/>
            <p:nvPr/>
          </p:nvGrpSpPr>
          <p:grpSpPr>
            <a:xfrm>
              <a:off x="9642826" y="1723747"/>
              <a:ext cx="2228850" cy="2733675"/>
              <a:chOff x="9642826" y="1723747"/>
              <a:chExt cx="2228850" cy="2733675"/>
            </a:xfrm>
          </p:grpSpPr>
          <p:pic>
            <p:nvPicPr>
              <p:cNvPr id="17" name="Grafik 16">
                <a:extLst>
                  <a:ext uri="{FF2B5EF4-FFF2-40B4-BE49-F238E27FC236}">
                    <a16:creationId xmlns:a16="http://schemas.microsoft.com/office/drawing/2014/main" id="{6F413AB1-2E4B-1928-FFDE-6BE29E1111A2}"/>
                  </a:ext>
                </a:extLst>
              </p:cNvPr>
              <p:cNvPicPr>
                <a:picLocks noChangeAspect="1"/>
              </p:cNvPicPr>
              <p:nvPr/>
            </p:nvPicPr>
            <p:blipFill>
              <a:blip r:embed="rId4"/>
              <a:stretch>
                <a:fillRect/>
              </a:stretch>
            </p:blipFill>
            <p:spPr>
              <a:xfrm>
                <a:off x="9642826" y="1723747"/>
                <a:ext cx="2228850" cy="2733675"/>
              </a:xfrm>
              <a:prstGeom prst="rect">
                <a:avLst/>
              </a:prstGeom>
              <a:ln>
                <a:solidFill>
                  <a:schemeClr val="tx1"/>
                </a:solidFill>
              </a:ln>
            </p:spPr>
          </p:pic>
          <p:sp>
            <p:nvSpPr>
              <p:cNvPr id="18" name="Rechteck 17">
                <a:extLst>
                  <a:ext uri="{FF2B5EF4-FFF2-40B4-BE49-F238E27FC236}">
                    <a16:creationId xmlns:a16="http://schemas.microsoft.com/office/drawing/2014/main" id="{875A3535-1B54-1845-7A9C-EDD7181C5624}"/>
                  </a:ext>
                </a:extLst>
              </p:cNvPr>
              <p:cNvSpPr/>
              <p:nvPr/>
            </p:nvSpPr>
            <p:spPr>
              <a:xfrm>
                <a:off x="9822825" y="4118256"/>
                <a:ext cx="1945191" cy="2636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uppieren 23">
            <a:extLst>
              <a:ext uri="{FF2B5EF4-FFF2-40B4-BE49-F238E27FC236}">
                <a16:creationId xmlns:a16="http://schemas.microsoft.com/office/drawing/2014/main" id="{2436ABCF-D0C5-58CC-FAE6-A41552A8A03E}"/>
              </a:ext>
            </a:extLst>
          </p:cNvPr>
          <p:cNvGrpSpPr/>
          <p:nvPr/>
        </p:nvGrpSpPr>
        <p:grpSpPr>
          <a:xfrm>
            <a:off x="6367370" y="3216620"/>
            <a:ext cx="5432682" cy="2900740"/>
            <a:chOff x="6367370" y="3216620"/>
            <a:chExt cx="5432682" cy="2900740"/>
          </a:xfrm>
        </p:grpSpPr>
        <p:pic>
          <p:nvPicPr>
            <p:cNvPr id="22" name="Grafik 21">
              <a:extLst>
                <a:ext uri="{FF2B5EF4-FFF2-40B4-BE49-F238E27FC236}">
                  <a16:creationId xmlns:a16="http://schemas.microsoft.com/office/drawing/2014/main" id="{F1156C0E-C691-1B7E-6E98-F6EE337C53DD}"/>
                </a:ext>
              </a:extLst>
            </p:cNvPr>
            <p:cNvPicPr>
              <a:picLocks noChangeAspect="1"/>
            </p:cNvPicPr>
            <p:nvPr/>
          </p:nvPicPr>
          <p:blipFill>
            <a:blip r:embed="rId5"/>
            <a:stretch>
              <a:fillRect/>
            </a:stretch>
          </p:blipFill>
          <p:spPr>
            <a:xfrm>
              <a:off x="6367370" y="3216620"/>
              <a:ext cx="5432682" cy="2900740"/>
            </a:xfrm>
            <a:prstGeom prst="rect">
              <a:avLst/>
            </a:prstGeom>
          </p:spPr>
        </p:pic>
        <p:sp>
          <p:nvSpPr>
            <p:cNvPr id="23" name="Rechteck 22">
              <a:extLst>
                <a:ext uri="{FF2B5EF4-FFF2-40B4-BE49-F238E27FC236}">
                  <a16:creationId xmlns:a16="http://schemas.microsoft.com/office/drawing/2014/main" id="{451DBE58-2E0E-E3FF-101B-73558898D554}"/>
                </a:ext>
              </a:extLst>
            </p:cNvPr>
            <p:cNvSpPr/>
            <p:nvPr/>
          </p:nvSpPr>
          <p:spPr>
            <a:xfrm>
              <a:off x="9144387" y="4444129"/>
              <a:ext cx="761613" cy="7907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335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Fragetypen in </a:t>
            </a:r>
            <a:r>
              <a:rPr lang="de-DE" dirty="0" err="1"/>
              <a:t>Moodle</a:t>
            </a:r>
            <a:endParaRPr lang="de-DE" dirty="0"/>
          </a:p>
        </p:txBody>
      </p:sp>
      <p:sp>
        <p:nvSpPr>
          <p:cNvPr id="3" name="Inhaltsplatzhalter 2"/>
          <p:cNvSpPr>
            <a:spLocks noGrp="1"/>
          </p:cNvSpPr>
          <p:nvPr>
            <p:ph idx="1"/>
          </p:nvPr>
        </p:nvSpPr>
        <p:spPr>
          <a:xfrm>
            <a:off x="423984" y="1289538"/>
            <a:ext cx="5033841" cy="4887425"/>
          </a:xfrm>
        </p:spPr>
        <p:txBody>
          <a:bodyPr>
            <a:normAutofit/>
          </a:bodyPr>
          <a:lstStyle/>
          <a:p>
            <a:pPr marL="285750" indent="-285750"/>
            <a:r>
              <a:rPr lang="de-DE" sz="2400" b="1" dirty="0"/>
              <a:t>Geschlossene Fragetypen</a:t>
            </a:r>
          </a:p>
          <a:p>
            <a:pPr marL="540000" indent="-285750">
              <a:buFont typeface="Symbol" panose="05050102010706020507" pitchFamily="18" charset="2"/>
              <a:buChar char="-"/>
            </a:pPr>
            <a:r>
              <a:rPr lang="de-DE" sz="2400" dirty="0"/>
              <a:t>Multiple-Choice </a:t>
            </a:r>
            <a:br>
              <a:rPr lang="de-DE" sz="2400" dirty="0"/>
            </a:br>
            <a:r>
              <a:rPr lang="de-DE" sz="2400" i="1" dirty="0"/>
              <a:t>(auch als Single-Choice einsetzbar)</a:t>
            </a:r>
          </a:p>
          <a:p>
            <a:pPr marL="540000" indent="-285750">
              <a:buFont typeface="Symbol" panose="05050102010706020507" pitchFamily="18" charset="2"/>
              <a:buChar char="-"/>
            </a:pPr>
            <a:r>
              <a:rPr lang="de-DE" sz="2400" dirty="0"/>
              <a:t>Wahr/Falsch</a:t>
            </a:r>
          </a:p>
          <a:p>
            <a:pPr marL="540000" indent="-285750">
              <a:buFont typeface="Symbol" panose="05050102010706020507" pitchFamily="18" charset="2"/>
              <a:buChar char="-"/>
            </a:pPr>
            <a:r>
              <a:rPr lang="de-DE" sz="2400" dirty="0"/>
              <a:t>Zuordnung</a:t>
            </a:r>
            <a:r>
              <a:rPr lang="de-DE" sz="2400" i="1" dirty="0"/>
              <a:t> </a:t>
            </a:r>
          </a:p>
          <a:p>
            <a:pPr marL="540000" indent="-285750">
              <a:buFont typeface="Symbol" panose="05050102010706020507" pitchFamily="18" charset="2"/>
              <a:buChar char="-"/>
            </a:pPr>
            <a:r>
              <a:rPr lang="de-DE" sz="2400" dirty="0"/>
              <a:t>Berechnet Multiple-Choice</a:t>
            </a:r>
            <a:endParaRPr lang="de-DE" sz="2400" i="1" dirty="0"/>
          </a:p>
          <a:p>
            <a:pPr marL="540000" indent="-285750">
              <a:buFont typeface="Symbol" panose="05050102010706020507" pitchFamily="18" charset="2"/>
              <a:buChar char="-"/>
            </a:pPr>
            <a:r>
              <a:rPr lang="de-DE" sz="2400" dirty="0"/>
              <a:t>Drag-and-Drop </a:t>
            </a:r>
            <a:br>
              <a:rPr lang="de-DE" sz="2400" dirty="0"/>
            </a:br>
            <a:r>
              <a:rPr lang="de-DE" sz="2400" i="1" dirty="0"/>
              <a:t>(auf Bild/Text/Markierung)</a:t>
            </a:r>
          </a:p>
          <a:p>
            <a:pPr marL="540000" indent="-285750">
              <a:buFont typeface="Symbol" panose="05050102010706020507" pitchFamily="18" charset="2"/>
              <a:buChar char="-"/>
            </a:pPr>
            <a:r>
              <a:rPr lang="de-DE" sz="2400" dirty="0"/>
              <a:t>Lückentextauswahl</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8</a:t>
            </a:fld>
            <a:endParaRPr lang="de-DE"/>
          </a:p>
        </p:txBody>
      </p:sp>
      <p:sp>
        <p:nvSpPr>
          <p:cNvPr id="8" name="Inhaltsplatzhalter 2">
            <a:extLst>
              <a:ext uri="{FF2B5EF4-FFF2-40B4-BE49-F238E27FC236}">
                <a16:creationId xmlns:a16="http://schemas.microsoft.com/office/drawing/2014/main" id="{92DC5529-3FE7-F7C6-6DA7-0FD6D1F64468}"/>
              </a:ext>
            </a:extLst>
          </p:cNvPr>
          <p:cNvSpPr txBox="1">
            <a:spLocks/>
          </p:cNvSpPr>
          <p:nvPr/>
        </p:nvSpPr>
        <p:spPr>
          <a:xfrm>
            <a:off x="6003984" y="1289538"/>
            <a:ext cx="5033841" cy="4887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de-DE" sz="2400" b="1" dirty="0"/>
              <a:t>Offene Fragetypen</a:t>
            </a:r>
          </a:p>
          <a:p>
            <a:pPr marL="540000" indent="-285750">
              <a:buFont typeface="Symbol" panose="05050102010706020507" pitchFamily="18" charset="2"/>
              <a:buChar char="-"/>
            </a:pPr>
            <a:r>
              <a:rPr lang="de-DE" sz="2400" dirty="0"/>
              <a:t>Kurzantwort/Numerisch</a:t>
            </a:r>
          </a:p>
          <a:p>
            <a:pPr marL="540000" indent="-285750">
              <a:buFont typeface="Symbol" panose="05050102010706020507" pitchFamily="18" charset="2"/>
              <a:buChar char="-"/>
            </a:pPr>
            <a:r>
              <a:rPr lang="de-DE" sz="2400" dirty="0"/>
              <a:t>Freitext </a:t>
            </a:r>
            <a:r>
              <a:rPr lang="de-DE" sz="2400" i="1" dirty="0"/>
              <a:t>(auch als Datei-Hochladen einsetzbar)</a:t>
            </a:r>
          </a:p>
          <a:p>
            <a:pPr marL="540000" indent="-285750">
              <a:buFont typeface="Symbol" panose="05050102010706020507" pitchFamily="18" charset="2"/>
              <a:buChar char="-"/>
            </a:pPr>
            <a:r>
              <a:rPr lang="de-DE" sz="2400" dirty="0"/>
              <a:t>(Einfach) Berechnet</a:t>
            </a:r>
          </a:p>
        </p:txBody>
      </p:sp>
    </p:spTree>
    <p:extLst>
      <p:ext uri="{BB962C8B-B14F-4D97-AF65-F5344CB8AC3E}">
        <p14:creationId xmlns:p14="http://schemas.microsoft.com/office/powerpoint/2010/main" val="376962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3984" y="1289538"/>
            <a:ext cx="5805365" cy="4887425"/>
          </a:xfrm>
        </p:spPr>
        <p:txBody>
          <a:bodyPr>
            <a:normAutofit/>
          </a:bodyPr>
          <a:lstStyle/>
          <a:p>
            <a:pPr marL="285750" indent="-285750"/>
            <a:r>
              <a:rPr lang="de-DE" sz="2400" dirty="0"/>
              <a:t>Im ersten Schritt der Frageerstellung muss der gewünschte </a:t>
            </a:r>
            <a:r>
              <a:rPr lang="de-DE" sz="2400" b="1" dirty="0" err="1"/>
              <a:t>Fragetyp</a:t>
            </a:r>
            <a:r>
              <a:rPr lang="de-DE" sz="2400" dirty="0"/>
              <a:t> ausgewählt werden.</a:t>
            </a:r>
          </a:p>
          <a:p>
            <a:pPr marL="285750" indent="-285750"/>
            <a:r>
              <a:rPr lang="de-DE" sz="2400" dirty="0" err="1"/>
              <a:t>Moodle</a:t>
            </a:r>
            <a:r>
              <a:rPr lang="de-DE" sz="2400" dirty="0"/>
              <a:t> stellt Ihnen auf der rechten Seite neben der Liste der verfügbaren Fragetypen eine </a:t>
            </a:r>
            <a:r>
              <a:rPr lang="de-DE" sz="2400" b="1" dirty="0"/>
              <a:t>kurze Erläuterung </a:t>
            </a:r>
            <a:r>
              <a:rPr lang="de-DE" sz="2400" dirty="0"/>
              <a:t>zum </a:t>
            </a:r>
            <a:r>
              <a:rPr lang="de-DE" sz="2400" b="1" dirty="0"/>
              <a:t>aktuell ausgewählten </a:t>
            </a:r>
            <a:r>
              <a:rPr lang="de-DE" sz="2400" b="1" dirty="0" err="1"/>
              <a:t>Fragetyp</a:t>
            </a:r>
            <a:r>
              <a:rPr lang="de-DE" sz="2400" b="1" dirty="0"/>
              <a:t> </a:t>
            </a:r>
            <a:r>
              <a:rPr lang="de-DE" sz="2400" dirty="0"/>
              <a:t>bereit. </a:t>
            </a:r>
          </a:p>
          <a:p>
            <a:pPr marL="285750" indent="-285750"/>
            <a:r>
              <a:rPr lang="de-DE" sz="2400" dirty="0"/>
              <a:t>Mit dem Klick auf „Hinzufügen“ wird die Frage angelegt. </a:t>
            </a:r>
            <a:r>
              <a:rPr lang="de-DE" sz="2400" b="1" dirty="0"/>
              <a:t>Eine nachträgliche Änderung des Fragetyps ist nicht möglich.</a:t>
            </a:r>
          </a:p>
        </p:txBody>
      </p:sp>
      <p:sp>
        <p:nvSpPr>
          <p:cNvPr id="2" name="Titel 1"/>
          <p:cNvSpPr>
            <a:spLocks noGrp="1"/>
          </p:cNvSpPr>
          <p:nvPr>
            <p:ph type="title"/>
          </p:nvPr>
        </p:nvSpPr>
        <p:spPr/>
        <p:txBody>
          <a:bodyPr/>
          <a:lstStyle/>
          <a:p>
            <a:r>
              <a:rPr lang="de-DE" dirty="0"/>
              <a:t>Anlegen einer Frage (1/3)</a:t>
            </a:r>
          </a:p>
        </p:txBody>
      </p:sp>
      <p:sp>
        <p:nvSpPr>
          <p:cNvPr id="4" name="Datumsplatzhalter 3"/>
          <p:cNvSpPr>
            <a:spLocks noGrp="1"/>
          </p:cNvSpPr>
          <p:nvPr>
            <p:ph type="dt" sz="half" idx="10"/>
          </p:nvPr>
        </p:nvSpPr>
        <p:spPr/>
        <p:txBody>
          <a:bodyPr/>
          <a:lstStyle/>
          <a:p>
            <a:fld id="{CB3B3678-D40E-4DD8-95A3-8E59FDAB6168}" type="datetime1">
              <a:rPr lang="de-DE" smtClean="0"/>
              <a:pPr/>
              <a:t>15.06.2022</a:t>
            </a:fld>
            <a:endParaRPr lang="de-DE"/>
          </a:p>
        </p:txBody>
      </p:sp>
      <p:sp>
        <p:nvSpPr>
          <p:cNvPr id="5" name="Fußzeilenplatzhalter 4"/>
          <p:cNvSpPr>
            <a:spLocks noGrp="1"/>
          </p:cNvSpPr>
          <p:nvPr>
            <p:ph type="ftr" sz="quarter" idx="11"/>
          </p:nvPr>
        </p:nvSpPr>
        <p:spPr/>
        <p:txBody>
          <a:bodyPr/>
          <a:lstStyle/>
          <a:p>
            <a:r>
              <a:rPr lang="de-DE"/>
              <a:t>ASCOT+-Projekt (Förderkennzeichen 21AP001A und 21AP001B)</a:t>
            </a:r>
          </a:p>
        </p:txBody>
      </p:sp>
      <p:sp>
        <p:nvSpPr>
          <p:cNvPr id="6" name="Foliennummernplatzhalter 5"/>
          <p:cNvSpPr>
            <a:spLocks noGrp="1"/>
          </p:cNvSpPr>
          <p:nvPr>
            <p:ph type="sldNum" sz="quarter" idx="12"/>
          </p:nvPr>
        </p:nvSpPr>
        <p:spPr/>
        <p:txBody>
          <a:bodyPr/>
          <a:lstStyle/>
          <a:p>
            <a:fld id="{A34E550B-A5C8-472B-8C0F-594213A0DDE7}" type="slidenum">
              <a:rPr lang="de-DE" smtClean="0"/>
              <a:pPr/>
              <a:t>9</a:t>
            </a:fld>
            <a:endParaRPr lang="de-DE"/>
          </a:p>
        </p:txBody>
      </p:sp>
      <p:grpSp>
        <p:nvGrpSpPr>
          <p:cNvPr id="15" name="Gruppieren 14">
            <a:extLst>
              <a:ext uri="{FF2B5EF4-FFF2-40B4-BE49-F238E27FC236}">
                <a16:creationId xmlns:a16="http://schemas.microsoft.com/office/drawing/2014/main" id="{514F591A-4260-05F3-AFEA-FC2CC4A9C490}"/>
              </a:ext>
            </a:extLst>
          </p:cNvPr>
          <p:cNvGrpSpPr/>
          <p:nvPr/>
        </p:nvGrpSpPr>
        <p:grpSpPr>
          <a:xfrm>
            <a:off x="7181594" y="829467"/>
            <a:ext cx="4876800" cy="5651196"/>
            <a:chOff x="7181594" y="877092"/>
            <a:chExt cx="4876800" cy="5651196"/>
          </a:xfrm>
        </p:grpSpPr>
        <p:pic>
          <p:nvPicPr>
            <p:cNvPr id="12" name="Grafik 11">
              <a:extLst>
                <a:ext uri="{FF2B5EF4-FFF2-40B4-BE49-F238E27FC236}">
                  <a16:creationId xmlns:a16="http://schemas.microsoft.com/office/drawing/2014/main" id="{E9DA377E-6B5F-81D1-4781-C3D5798C134D}"/>
                </a:ext>
              </a:extLst>
            </p:cNvPr>
            <p:cNvPicPr>
              <a:picLocks noChangeAspect="1"/>
            </p:cNvPicPr>
            <p:nvPr/>
          </p:nvPicPr>
          <p:blipFill rotWithShape="1">
            <a:blip r:embed="rId3"/>
            <a:srcRect t="2706" b="478"/>
            <a:stretch/>
          </p:blipFill>
          <p:spPr>
            <a:xfrm>
              <a:off x="7181594" y="877092"/>
              <a:ext cx="4829457" cy="5457826"/>
            </a:xfrm>
            <a:prstGeom prst="rect">
              <a:avLst/>
            </a:prstGeom>
          </p:spPr>
        </p:pic>
        <p:pic>
          <p:nvPicPr>
            <p:cNvPr id="14" name="Grafik 13">
              <a:extLst>
                <a:ext uri="{FF2B5EF4-FFF2-40B4-BE49-F238E27FC236}">
                  <a16:creationId xmlns:a16="http://schemas.microsoft.com/office/drawing/2014/main" id="{EC507ACC-DA78-2B84-AD77-2F89073DBEA9}"/>
                </a:ext>
              </a:extLst>
            </p:cNvPr>
            <p:cNvPicPr>
              <a:picLocks noChangeAspect="1"/>
            </p:cNvPicPr>
            <p:nvPr/>
          </p:nvPicPr>
          <p:blipFill>
            <a:blip r:embed="rId4"/>
            <a:stretch>
              <a:fillRect/>
            </a:stretch>
          </p:blipFill>
          <p:spPr>
            <a:xfrm>
              <a:off x="7181594" y="1289538"/>
              <a:ext cx="4876800" cy="5238750"/>
            </a:xfrm>
            <a:prstGeom prst="rect">
              <a:avLst/>
            </a:prstGeom>
          </p:spPr>
        </p:pic>
      </p:grpSp>
      <p:sp>
        <p:nvSpPr>
          <p:cNvPr id="8" name="Pfeil: nach links 10">
            <a:extLst>
              <a:ext uri="{FF2B5EF4-FFF2-40B4-BE49-F238E27FC236}">
                <a16:creationId xmlns:a16="http://schemas.microsoft.com/office/drawing/2014/main" id="{C1D0CC8D-D39F-4D87-9957-BA2FC6B5ECA8}"/>
              </a:ext>
            </a:extLst>
          </p:cNvPr>
          <p:cNvSpPr/>
          <p:nvPr/>
        </p:nvSpPr>
        <p:spPr>
          <a:xfrm rot="10800000" flipH="1" flipV="1">
            <a:off x="8752294" y="1872238"/>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links 10">
            <a:extLst>
              <a:ext uri="{FF2B5EF4-FFF2-40B4-BE49-F238E27FC236}">
                <a16:creationId xmlns:a16="http://schemas.microsoft.com/office/drawing/2014/main" id="{C1D0CC8D-D39F-4D87-9957-BA2FC6B5ECA8}"/>
              </a:ext>
            </a:extLst>
          </p:cNvPr>
          <p:cNvSpPr/>
          <p:nvPr/>
        </p:nvSpPr>
        <p:spPr>
          <a:xfrm rot="10800000" flipV="1">
            <a:off x="9448800" y="6251950"/>
            <a:ext cx="360000" cy="1146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12242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3145</Words>
  <Application>Microsoft Office PowerPoint</Application>
  <PresentationFormat>Breitbild</PresentationFormat>
  <Paragraphs>321</Paragraphs>
  <Slides>32</Slides>
  <Notes>28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Symbol</vt:lpstr>
      <vt:lpstr>Wingdings</vt:lpstr>
      <vt:lpstr>Office</vt:lpstr>
      <vt:lpstr>PowerPoint-Präsentation</vt:lpstr>
      <vt:lpstr>Gliederung</vt:lpstr>
      <vt:lpstr>Gliederung</vt:lpstr>
      <vt:lpstr>Merkmale und Funktionen</vt:lpstr>
      <vt:lpstr>Bestandteile einer Prüfungsaufgabe in Moodle</vt:lpstr>
      <vt:lpstr>Gliederung</vt:lpstr>
      <vt:lpstr>Wie können Prüfungsaufgaben in Moodle erstellt werden?</vt:lpstr>
      <vt:lpstr>Fragetypen in Moodle</vt:lpstr>
      <vt:lpstr>Anlegen einer Frage (1/3)</vt:lpstr>
      <vt:lpstr>Anlegen einer Frage (2/3)</vt:lpstr>
      <vt:lpstr>Anlegen einer Frage (3/3)</vt:lpstr>
      <vt:lpstr>Beispiel: Single-/Multiple-Choice-Frage (1/2)</vt:lpstr>
      <vt:lpstr>Beispiel: Single-/Multiple-Choice-Frage (2/2)</vt:lpstr>
      <vt:lpstr>Anwendungsphase: Single-/Multiple-Choice-Frage</vt:lpstr>
      <vt:lpstr>Beispiel: Lückentextauswahl (1/2)</vt:lpstr>
      <vt:lpstr>Beispiel: Lückentextauswahl (2/2)</vt:lpstr>
      <vt:lpstr>Anwendungsphase: Lückentextauswahl</vt:lpstr>
      <vt:lpstr>Beispiel: Berechnet/Berechnete Multiple-Choice (1/3)</vt:lpstr>
      <vt:lpstr>Beispiel: Berechnet/Berechnete Multiple-Choice (2/3)</vt:lpstr>
      <vt:lpstr>Beispiel: Berechnet/Berechnete Multiple-Choice (3/3)</vt:lpstr>
      <vt:lpstr>Anwendungsphase: Berechnet/Berechnete Multiple-Choice</vt:lpstr>
      <vt:lpstr>Beispiel: Freitext [Datei-Hochladen] (1/2)</vt:lpstr>
      <vt:lpstr>Beispiel: Freitext [Datei-Hochladen] (2/2)</vt:lpstr>
      <vt:lpstr>Anwendungsphase: Freitext [Datei-Hochladen] </vt:lpstr>
      <vt:lpstr>Gliederung</vt:lpstr>
      <vt:lpstr>Einfügen von medialen Aufgabenelementen</vt:lpstr>
      <vt:lpstr>Einarbeitung eines Textes</vt:lpstr>
      <vt:lpstr>Einarbeitung einer Bild-/Audio-/Videodatei (1/2)</vt:lpstr>
      <vt:lpstr>Einarbeitung einer Bild-/Audio-/Videodatei (2/2)</vt:lpstr>
      <vt:lpstr>Einarbeitung Dateien (1/2)</vt:lpstr>
      <vt:lpstr>Einarbeitung Dateien (2/2)</vt:lpstr>
      <vt:lpstr>Anwendungsphase: Mediale Aufgabenelemente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Hartmann</dc:creator>
  <cp:lastModifiedBy>ksdwdbg2nf@goetheuniversitaet.onmicrosoft.com</cp:lastModifiedBy>
  <cp:revision>100</cp:revision>
  <dcterms:created xsi:type="dcterms:W3CDTF">2020-11-24T08:21:03Z</dcterms:created>
  <dcterms:modified xsi:type="dcterms:W3CDTF">2022-06-15T06:22:48Z</dcterms:modified>
</cp:coreProperties>
</file>