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6" r:id="rId3"/>
    <p:sldId id="277" r:id="rId4"/>
    <p:sldId id="298" r:id="rId5"/>
    <p:sldId id="299" r:id="rId6"/>
    <p:sldId id="27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4" r:id="rId20"/>
    <p:sldId id="316" r:id="rId21"/>
    <p:sldId id="317" r:id="rId22"/>
    <p:sldId id="318" r:id="rId23"/>
    <p:sldId id="319" r:id="rId24"/>
    <p:sldId id="320" r:id="rId25"/>
    <p:sldId id="296" r:id="rId26"/>
    <p:sldId id="321" r:id="rId27"/>
    <p:sldId id="313" r:id="rId28"/>
    <p:sldId id="322" r:id="rId29"/>
    <p:sldId id="323" r:id="rId30"/>
    <p:sldId id="324" r:id="rId31"/>
    <p:sldId id="297" r:id="rId32"/>
    <p:sldId id="326" r:id="rId33"/>
    <p:sldId id="325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sdwdbg2nf@goetheuniversitaet.onmicrosoft.com" initials="k" lastIdx="1" clrIdx="4">
    <p:extLst>
      <p:ext uri="{19B8F6BF-5375-455C-9EA6-DF929625EA0E}">
        <p15:presenceInfo xmlns:p15="http://schemas.microsoft.com/office/powerpoint/2012/main" userId="ksdwdbg2nf@goetheuniversitaet.onmicrosoft.com" providerId="None"/>
      </p:ext>
    </p:extLst>
  </p:cmAuthor>
  <p:cmAuthor id="2" name="Philipp Hartmann" initials="PH" lastIdx="14" clrIdx="0">
    <p:extLst>
      <p:ext uri="{19B8F6BF-5375-455C-9EA6-DF929625EA0E}">
        <p15:presenceInfo xmlns:p15="http://schemas.microsoft.com/office/powerpoint/2012/main" userId="Philipp Hartmann" providerId="None"/>
      </p:ext>
    </p:extLst>
  </p:cmAuthor>
  <p:cmAuthor id="4" name="Lütfiye Turhan" initials="LT" lastIdx="19" clrIdx="3">
    <p:extLst>
      <p:ext uri="{19B8F6BF-5375-455C-9EA6-DF929625EA0E}">
        <p15:presenceInfo xmlns:p15="http://schemas.microsoft.com/office/powerpoint/2012/main" userId="Lütfiye Turhan" providerId="None"/>
      </p:ext>
    </p:extLst>
  </p:cmAuthor>
  <p:cmAuthor id="5" name="Wuttke, Eveline" initials="WE" lastIdx="5" clrIdx="1">
    <p:extLst>
      <p:ext uri="{19B8F6BF-5375-455C-9EA6-DF929625EA0E}">
        <p15:presenceInfo xmlns:p15="http://schemas.microsoft.com/office/powerpoint/2012/main" userId="Wuttke, Eveline" providerId="None"/>
      </p:ext>
    </p:extLst>
  </p:cmAuthor>
  <p:cmAuthor id="6" name="Anonym" initials="AAA" lastIdx="3" clrIdx="2">
    <p:extLst>
      <p:ext uri="{19B8F6BF-5375-455C-9EA6-DF929625EA0E}">
        <p15:presenceInfo xmlns:p15="http://schemas.microsoft.com/office/powerpoint/2012/main" userId="Anony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4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F4816-3FF5-4619-BF87-B6991E156765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4F8E9-6AC4-43A5-BA07-4A6FB2626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1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7A3B-2F03-4182-87A1-3AD2DB0FD8F0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FED7-02F9-4F3B-9D2F-0D6B4F0D94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4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36682" y="4040554"/>
            <a:ext cx="10031318" cy="121724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623-2269-42E4-A130-339B30F555C9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4850" b="15276"/>
          <a:stretch/>
        </p:blipFill>
        <p:spPr>
          <a:xfrm>
            <a:off x="636682" y="1637777"/>
            <a:ext cx="6439877" cy="2255618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19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11160000" cy="5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E32F-C0BC-40CB-BBB1-AB870EBB1E48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8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383E-E0FE-40D9-952D-C149365FF402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0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720000"/>
            <a:ext cx="11160000" cy="538023"/>
          </a:xfrm>
        </p:spPr>
        <p:txBody>
          <a:bodyPr>
            <a:noAutofit/>
          </a:bodyPr>
          <a:lstStyle>
            <a:lvl1pPr>
              <a:defRPr sz="3600" b="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11160000" cy="48874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/>
            </a:lvl1pPr>
          </a:lstStyle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A34E550B-A5C8-472B-8C0F-594213A0DDE7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2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07A0-90C2-40BA-9CFB-33059D2A7E23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22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11160000" cy="540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800" y="1288800"/>
            <a:ext cx="5580000" cy="488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04800" y="1288800"/>
            <a:ext cx="5580000" cy="488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BD0D-3957-4A6D-A028-5B7B0D20C514}" type="datetime1">
              <a:rPr lang="de-DE" smtClean="0"/>
              <a:t>17.08.2022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4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11160000" cy="540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4799" y="1269207"/>
            <a:ext cx="558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5787" y="2093081"/>
            <a:ext cx="5580000" cy="39878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04800" y="1270800"/>
            <a:ext cx="558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04800" y="2091600"/>
            <a:ext cx="5580000" cy="398931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49B-5C74-4CC0-928E-23C72F66F8FE}" type="datetime1">
              <a:rPr lang="de-DE" smtClean="0"/>
              <a:t>17.08.2022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6" name="Grafik 2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60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11160000" cy="540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9E1A-9E71-4C98-A2AD-F9D98430E05B}" type="datetime1">
              <a:rPr lang="de-DE" smtClean="0"/>
              <a:t>17.08.2022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2" name="Grafik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60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3E8E-3F06-46A4-960F-FF11228F85CB}" type="datetime1">
              <a:rPr lang="de-DE" smtClean="0"/>
              <a:t>17.08.2022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7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3932237" cy="1319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132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4800" y="20412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4937-0CC6-417A-A95B-64385F49D715}" type="datetime1">
              <a:rPr lang="de-DE" smtClean="0"/>
              <a:t>17.08.2022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45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72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720000"/>
            <a:ext cx="6172200" cy="5148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4800" y="2320200"/>
            <a:ext cx="3932237" cy="3548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53A-020A-4A43-A9B5-31CD7E13AF46}" type="datetime1">
              <a:rPr lang="de-DE" smtClean="0"/>
              <a:t>17.08.2022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‹Nr.›</a:t>
            </a:fld>
            <a:endParaRPr lang="de-DE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0" y="19280"/>
            <a:ext cx="12199815" cy="676075"/>
            <a:chOff x="0" y="19280"/>
            <a:chExt cx="12199815" cy="676075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0D28B4-CAB9-4EB7-BACD-44BCDA1C0497}"/>
                </a:ext>
              </a:extLst>
            </p:cNvPr>
            <p:cNvCxnSpPr/>
            <p:nvPr userDrawn="1"/>
          </p:nvCxnSpPr>
          <p:spPr>
            <a:xfrm>
              <a:off x="0" y="630858"/>
              <a:ext cx="12192000" cy="277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F2DACE9F-033D-4AFB-8138-8ED11306E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26892" y="695355"/>
              <a:ext cx="707292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  <a:effectLst>
              <a:softEdge rad="12700"/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23400" r="3266" b="27600"/>
            <a:stretch/>
          </p:blipFill>
          <p:spPr>
            <a:xfrm>
              <a:off x="10305627" y="37671"/>
              <a:ext cx="1822302" cy="54513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49933"/>
            <a:stretch/>
          </p:blipFill>
          <p:spPr>
            <a:xfrm>
              <a:off x="6511448" y="68924"/>
              <a:ext cx="2140483" cy="482627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8708" r="13578" b="19961"/>
            <a:stretch/>
          </p:blipFill>
          <p:spPr>
            <a:xfrm>
              <a:off x="5362575" y="21038"/>
              <a:ext cx="1118601" cy="57839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099" y="72278"/>
              <a:ext cx="2463411" cy="475919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" y="19280"/>
              <a:ext cx="1032778" cy="5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80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0" y="6496348"/>
            <a:ext cx="12192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75E5-8FB4-4BBB-8E1E-43088ED2DD76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550B-A5C8-472B-8C0F-594213A0DDE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6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Prof. Dr. Eveline Wuttke, Prof. Dr. Susan Seeber, Prof. Dr. Matthias Schumann, </a:t>
            </a:r>
            <a:br>
              <a:rPr lang="de-DE" b="1" dirty="0"/>
            </a:br>
            <a:r>
              <a:rPr lang="de-DE" b="1" dirty="0"/>
              <a:t>Prof. Dr. Helmut M. Niegemann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Lütfiye Turhan (M. Sc.), </a:t>
            </a:r>
            <a:r>
              <a:rPr lang="de-DE" sz="1800" dirty="0" smtClean="0"/>
              <a:t>Dr. Carolin Greiwe, Hanna Meiners (M. Ed.), </a:t>
            </a:r>
            <a:r>
              <a:rPr lang="de-DE" sz="1800" dirty="0"/>
              <a:t>Philipp Hartmann (M. Sc.)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28C7-2066-477D-9729-084B61CB8ED3}" type="datetime1">
              <a:rPr lang="de-DE" smtClean="0"/>
              <a:t>17.08.2022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2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Anlegen einer Frage (1/3)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dirty="0"/>
              <a:t>Im ersten Schritt der Frageerstellung muss der gewünschte </a:t>
            </a:r>
            <a:r>
              <a:rPr lang="de-DE" sz="2400" b="1" dirty="0" err="1"/>
              <a:t>Fragetyp</a:t>
            </a:r>
            <a:r>
              <a:rPr lang="de-DE" sz="2400" dirty="0"/>
              <a:t> ausgewählt werden.</a:t>
            </a:r>
          </a:p>
          <a:p>
            <a:pPr marL="285750" indent="-285750"/>
            <a:r>
              <a:rPr lang="de-DE" sz="2400" dirty="0"/>
              <a:t>Die Angaben zum „</a:t>
            </a:r>
            <a:r>
              <a:rPr lang="de-DE" sz="2400" b="1" dirty="0"/>
              <a:t>Editor für Rückmeldungen und Lösungshinweise</a:t>
            </a:r>
            <a:r>
              <a:rPr lang="de-DE" sz="2400" dirty="0"/>
              <a:t>“ sind in diesem Schritt zwar verpflichtend, allerdings kann die Feedback-Funktion für reale Prüfungssituationen nachträglich ausgeschaltet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7" y="3867325"/>
            <a:ext cx="10685891" cy="1414775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4999444" y="422491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9596323" y="5086144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2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Anlegen einer Frage (2/3)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b="1" dirty="0"/>
              <a:t>Jede Frage besitzt: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einen Titel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einen Fragenstamm</a:t>
            </a:r>
            <a:br>
              <a:rPr lang="de-DE" sz="2400" dirty="0"/>
            </a:br>
            <a:r>
              <a:rPr lang="de-DE" sz="2400" i="1" dirty="0"/>
              <a:t>(den Frageninhalt)</a:t>
            </a:r>
            <a:endParaRPr lang="de-DE" sz="2400" dirty="0"/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die Antwortalternativen </a:t>
            </a:r>
            <a:br>
              <a:rPr lang="de-DE" sz="2400" dirty="0"/>
            </a:br>
            <a:r>
              <a:rPr lang="de-DE" sz="2400" i="1" dirty="0"/>
              <a:t>(</a:t>
            </a:r>
            <a:r>
              <a:rPr lang="de-DE" sz="2400" i="1" dirty="0" err="1"/>
              <a:t>abh.</a:t>
            </a:r>
            <a:r>
              <a:rPr lang="de-DE" sz="2400" i="1" dirty="0"/>
              <a:t> von </a:t>
            </a:r>
            <a:r>
              <a:rPr lang="de-DE" sz="2400" i="1" dirty="0" err="1"/>
              <a:t>Fragetyp</a:t>
            </a:r>
            <a:r>
              <a:rPr lang="de-DE" sz="2400" i="1" dirty="0"/>
              <a:t>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32" y="1289538"/>
            <a:ext cx="7050897" cy="4834900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4620429" y="135867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066268" y="272600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066268" y="5453851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Anlegen einer Frage (3/3)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dirty="0"/>
              <a:t>Der </a:t>
            </a:r>
            <a:r>
              <a:rPr lang="de-DE" sz="2400" b="1" dirty="0"/>
              <a:t>Titel</a:t>
            </a:r>
            <a:r>
              <a:rPr lang="de-DE" sz="2400" dirty="0"/>
              <a:t> dient der Identifikation der Frage durch den Aufgabenersteller und kann </a:t>
            </a:r>
            <a:r>
              <a:rPr lang="de-DE" sz="2400" b="1" dirty="0"/>
              <a:t>in Prüfungssituationen ausgeblendet </a:t>
            </a:r>
            <a:r>
              <a:rPr lang="de-DE" sz="2400" dirty="0"/>
              <a:t>werden.</a:t>
            </a:r>
          </a:p>
          <a:p>
            <a:pPr marL="285750" indent="-285750"/>
            <a:r>
              <a:rPr lang="de-DE" sz="2400" dirty="0"/>
              <a:t>Die Fragen können mit </a:t>
            </a:r>
            <a:r>
              <a:rPr lang="de-DE" sz="2400" b="1" dirty="0"/>
              <a:t>Überschriften, Schriftauszeichnungen, Tabellen </a:t>
            </a:r>
            <a:r>
              <a:rPr lang="de-DE" sz="2400" dirty="0"/>
              <a:t>oder </a:t>
            </a:r>
            <a:r>
              <a:rPr lang="de-DE" sz="2400" b="1" dirty="0"/>
              <a:t>Grafiken</a:t>
            </a:r>
            <a:r>
              <a:rPr lang="de-DE" sz="2400" dirty="0"/>
              <a:t> dargestellt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51161"/>
          <a:stretch/>
        </p:blipFill>
        <p:spPr>
          <a:xfrm>
            <a:off x="1946843" y="3197430"/>
            <a:ext cx="8103169" cy="2713685"/>
          </a:xfrm>
          <a:prstGeom prst="rect">
            <a:avLst/>
          </a:prstGeom>
        </p:spPr>
      </p:pic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4486700" y="3279752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7699683" y="4949162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Single-/Multiple-Choice-Frage (1/2)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6" y="1853969"/>
            <a:ext cx="5580000" cy="23156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1604"/>
          <a:stretch/>
        </p:blipFill>
        <p:spPr>
          <a:xfrm>
            <a:off x="423984" y="1853969"/>
            <a:ext cx="5580000" cy="205797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08378" y="3911939"/>
            <a:ext cx="1080000" cy="11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(Single Choice-Frage)</a:t>
            </a:r>
          </a:p>
        </p:txBody>
      </p:sp>
      <p:sp>
        <p:nvSpPr>
          <p:cNvPr id="10" name="Rechteck 9"/>
          <p:cNvSpPr/>
          <p:nvPr/>
        </p:nvSpPr>
        <p:spPr>
          <a:xfrm>
            <a:off x="6081113" y="4202821"/>
            <a:ext cx="1260000" cy="11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(Multiple Choice-Frage)</a:t>
            </a:r>
          </a:p>
        </p:txBody>
      </p:sp>
    </p:spTree>
    <p:extLst>
      <p:ext uri="{BB962C8B-B14F-4D97-AF65-F5344CB8AC3E}">
        <p14:creationId xmlns:p14="http://schemas.microsoft.com/office/powerpoint/2010/main" val="2444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Single-/Multiple-Choice-Frage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4181572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Mit </a:t>
            </a:r>
            <a:r>
              <a:rPr lang="de-DE" sz="2400" b="1" dirty="0"/>
              <a:t>„Antworten mischen“ </a:t>
            </a:r>
            <a:r>
              <a:rPr lang="de-DE" sz="2400" dirty="0"/>
              <a:t>kann die Reihenfolge der Antwortmöglichkeiten in Prüfungssituationen gemischt werden.</a:t>
            </a:r>
          </a:p>
          <a:p>
            <a:pPr marL="285750" indent="-285750"/>
            <a:r>
              <a:rPr lang="de-DE" sz="2400" dirty="0"/>
              <a:t>Unter </a:t>
            </a:r>
            <a:r>
              <a:rPr lang="de-DE" sz="2400" b="1" dirty="0"/>
              <a:t>„Aktionen“ </a:t>
            </a:r>
            <a:r>
              <a:rPr lang="de-DE" sz="2400" dirty="0"/>
              <a:t>können Antwortmöglichkeiten hinzugefügt oder entfernt werden.</a:t>
            </a:r>
          </a:p>
          <a:p>
            <a:pPr marL="285750" indent="-285750"/>
            <a:r>
              <a:rPr lang="de-DE" sz="2400" dirty="0"/>
              <a:t>Jeder Antwortmöglichkeit kann hierbei eine </a:t>
            </a:r>
            <a:r>
              <a:rPr lang="de-DE" sz="2400" b="1" dirty="0"/>
              <a:t>individuelle </a:t>
            </a:r>
            <a:r>
              <a:rPr lang="de-DE" sz="2400" b="1" dirty="0" err="1"/>
              <a:t>Bepunktung</a:t>
            </a:r>
            <a:r>
              <a:rPr lang="de-DE" sz="2400" b="1" dirty="0"/>
              <a:t> </a:t>
            </a:r>
            <a:r>
              <a:rPr lang="de-DE" sz="2400" dirty="0"/>
              <a:t>zugeteilt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57024"/>
          <a:stretch/>
        </p:blipFill>
        <p:spPr>
          <a:xfrm>
            <a:off x="4605556" y="2655264"/>
            <a:ext cx="7316045" cy="2155971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5916000" y="265526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383797" y="4095922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385050" y="4368490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385049" y="4632348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11276177" y="4933931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10850302" y="4933930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Anwendungsphase: Single-/Multiple-Choice-Frage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b="1" dirty="0"/>
              <a:t>Erstellen Sie eine Single-Choice-Frage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Legen Sie in ILIAS eine neue Prüfungsaufgabe vom Aufgabentyp „</a:t>
            </a:r>
            <a:r>
              <a:rPr lang="de-DE" sz="2400" u="sng" dirty="0"/>
              <a:t>Single-Choice</a:t>
            </a:r>
            <a:r>
              <a:rPr lang="de-DE" sz="2400" dirty="0"/>
              <a:t>“ an. Verwenden Sie hierfür die Vorlage im Schulungsordner ins ILIAS.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Stellen Sie das Punktesystem so ein, dass Sie Punkte nur für die Auswahl der </a:t>
            </a:r>
            <a:r>
              <a:rPr lang="de-DE" sz="2400" u="sng" dirty="0"/>
              <a:t>richtigen Antwort</a:t>
            </a:r>
            <a:r>
              <a:rPr lang="de-DE" sz="2400" dirty="0"/>
              <a:t> vergeben.</a:t>
            </a:r>
            <a:br>
              <a:rPr lang="de-DE" sz="2400" dirty="0"/>
            </a:br>
            <a:endParaRPr lang="de-DE" sz="1000" dirty="0"/>
          </a:p>
          <a:p>
            <a:pPr marL="342900" indent="-342900">
              <a:buFont typeface="+mj-lt"/>
              <a:buAutoNum type="arabicPeriod" startAt="2"/>
            </a:pPr>
            <a:r>
              <a:rPr lang="de-DE" sz="2400" b="1" dirty="0"/>
              <a:t>Erstellen Sie eine Multiple-Choice-Frage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Legen Sie in ILIAS eine neue Prüfungsaufgabe vom Aufgabentyp „</a:t>
            </a:r>
            <a:r>
              <a:rPr lang="de-DE" sz="2400" u="sng" dirty="0"/>
              <a:t>Multiple-Choice</a:t>
            </a:r>
            <a:r>
              <a:rPr lang="de-DE" sz="2400" dirty="0"/>
              <a:t>“ an. Verwenden Sie hierfür die Vorlage im Schulungsordner in ILIAS.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Stellen Sie das Punktesystem so ein, dass Sie nur Punkte für die </a:t>
            </a:r>
            <a:r>
              <a:rPr lang="de-DE" sz="2400" u="sng" dirty="0"/>
              <a:t>Auswahl der richtigen Antworten</a:t>
            </a:r>
            <a:r>
              <a:rPr lang="de-DE" sz="2400" dirty="0"/>
              <a:t> und der </a:t>
            </a:r>
            <a:r>
              <a:rPr lang="de-DE" sz="2400" u="sng" dirty="0"/>
              <a:t>Nichtauswahl der falschen Antworten</a:t>
            </a:r>
            <a:r>
              <a:rPr lang="de-DE" sz="2400" dirty="0"/>
              <a:t> vergeben.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6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Lückentextfrage (</a:t>
            </a:r>
            <a:r>
              <a:rPr lang="de-DE" dirty="0" smtClean="0"/>
              <a:t>1/2)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dirty="0"/>
              <a:t>Lückentextfragen können als </a:t>
            </a:r>
            <a:r>
              <a:rPr lang="de-DE" sz="2400" b="1" dirty="0"/>
              <a:t>Textlücke</a:t>
            </a:r>
            <a:r>
              <a:rPr lang="de-DE" sz="2400" dirty="0"/>
              <a:t>, </a:t>
            </a:r>
            <a:r>
              <a:rPr lang="de-DE" sz="2400" b="1" dirty="0"/>
              <a:t>Auswahllücke</a:t>
            </a:r>
            <a:r>
              <a:rPr lang="de-DE" sz="2400" dirty="0"/>
              <a:t> oder </a:t>
            </a:r>
            <a:r>
              <a:rPr lang="de-DE" sz="2400" b="1" dirty="0"/>
              <a:t>nummerische Lücke </a:t>
            </a:r>
            <a:r>
              <a:rPr lang="de-DE" sz="2400" dirty="0"/>
              <a:t>konzipiert werden.</a:t>
            </a:r>
          </a:p>
          <a:p>
            <a:pPr marL="285750" indent="-285750"/>
            <a:r>
              <a:rPr lang="de-DE" sz="2400" dirty="0"/>
              <a:t>Insbesondere für die als </a:t>
            </a:r>
            <a:r>
              <a:rPr lang="de-DE" sz="2400" b="1" dirty="0"/>
              <a:t>Textlücken</a:t>
            </a:r>
            <a:r>
              <a:rPr lang="de-DE" sz="2400" dirty="0"/>
              <a:t> definierten Lücken können </a:t>
            </a:r>
            <a:r>
              <a:rPr lang="de-DE" sz="2400" b="1" dirty="0"/>
              <a:t>standardisierte Textfeldlängen </a:t>
            </a:r>
            <a:r>
              <a:rPr lang="de-DE" sz="2400" dirty="0"/>
              <a:t>eingestellt werden.</a:t>
            </a:r>
          </a:p>
          <a:p>
            <a:pPr marL="285750" indent="-285750"/>
            <a:r>
              <a:rPr lang="de-DE" sz="2400" dirty="0"/>
              <a:t>Hierdurch lassen sich </a:t>
            </a:r>
            <a:r>
              <a:rPr lang="de-DE" sz="2400" b="1" dirty="0"/>
              <a:t>Rückschlüsse auf korrekte Lösungswörter </a:t>
            </a:r>
            <a:r>
              <a:rPr lang="de-DE" sz="2400" dirty="0"/>
              <a:t>vermeiden.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41" y="4030060"/>
            <a:ext cx="9711411" cy="11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Lückentextfrage (</a:t>
            </a:r>
            <a:r>
              <a:rPr lang="de-DE" dirty="0" smtClean="0"/>
              <a:t>2/2)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3" y="1289538"/>
            <a:ext cx="4919803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b="1" dirty="0"/>
              <a:t>Lückentextfragen</a:t>
            </a:r>
            <a:r>
              <a:rPr lang="de-DE" sz="2400" dirty="0"/>
              <a:t> bestehen aus: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400" b="1" dirty="0"/>
              <a:t>einer Frage</a:t>
            </a:r>
            <a:r>
              <a:rPr lang="de-DE" sz="2400" dirty="0"/>
              <a:t> </a:t>
            </a:r>
            <a:r>
              <a:rPr lang="de-DE" sz="2400" i="1" dirty="0"/>
              <a:t>(Arbeitsauftrag)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400" b="1" dirty="0"/>
              <a:t>einem Lückentext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i="1" dirty="0"/>
              <a:t>(auszufüllender Lückentext)</a:t>
            </a:r>
          </a:p>
          <a:p>
            <a:pPr marL="285750" indent="-285750"/>
            <a:r>
              <a:rPr lang="de-DE" sz="2400" dirty="0"/>
              <a:t>Die Wörter oder Satzteile, die in einer Lücke abgefragt werden sollen, werden von den Ausdrücken </a:t>
            </a:r>
            <a:r>
              <a:rPr lang="de-DE" sz="2400" b="1" dirty="0"/>
              <a:t>[</a:t>
            </a:r>
            <a:r>
              <a:rPr lang="de-DE" sz="2400" b="1" dirty="0" err="1"/>
              <a:t>gap</a:t>
            </a:r>
            <a:r>
              <a:rPr lang="de-DE" sz="2400" b="1" dirty="0"/>
              <a:t> X] </a:t>
            </a:r>
            <a:r>
              <a:rPr lang="de-DE" sz="2400" dirty="0"/>
              <a:t>und </a:t>
            </a:r>
            <a:r>
              <a:rPr lang="de-DE" sz="2400" b="1" dirty="0"/>
              <a:t>[/</a:t>
            </a:r>
            <a:r>
              <a:rPr lang="de-DE" sz="2400" b="1" dirty="0" err="1"/>
              <a:t>gap</a:t>
            </a:r>
            <a:r>
              <a:rPr lang="de-DE" sz="2400" b="1" dirty="0"/>
              <a:t>] </a:t>
            </a:r>
            <a:r>
              <a:rPr lang="de-DE" sz="2400" dirty="0"/>
              <a:t>eingerahmt.</a:t>
            </a:r>
          </a:p>
          <a:p>
            <a:pPr marL="285750" indent="-285750"/>
            <a:r>
              <a:rPr lang="de-DE" sz="2400" dirty="0"/>
              <a:t>Das </a:t>
            </a:r>
            <a:r>
              <a:rPr lang="de-DE" sz="2400" b="1" dirty="0"/>
              <a:t>X </a:t>
            </a:r>
            <a:r>
              <a:rPr lang="de-DE" sz="2400" dirty="0"/>
              <a:t>stellt hierbei die Nummer (</a:t>
            </a:r>
            <a:r>
              <a:rPr lang="de-DE" sz="2400" i="1" dirty="0"/>
              <a:t>Position</a:t>
            </a:r>
            <a:r>
              <a:rPr lang="de-DE" sz="2400" dirty="0"/>
              <a:t>) der Lücke in einer Lückentextfrage dar.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53788"/>
          <a:stretch/>
        </p:blipFill>
        <p:spPr>
          <a:xfrm>
            <a:off x="5343785" y="1676499"/>
            <a:ext cx="6480000" cy="15370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55629"/>
          <a:stretch/>
        </p:blipFill>
        <p:spPr>
          <a:xfrm>
            <a:off x="5343785" y="3223517"/>
            <a:ext cx="6480000" cy="14757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84" y="4730823"/>
            <a:ext cx="6480000" cy="764640"/>
          </a:xfrm>
          <a:prstGeom prst="rect">
            <a:avLst/>
          </a:prstGeom>
        </p:spPr>
      </p:pic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5916000" y="2097500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5916001" y="357469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4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Anwendungsphase: Lückentextfrage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b="1" dirty="0"/>
              <a:t>Erstellen Sie eine Lückentextfrage (Textlücke)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Legen Sie in ILIAS eine neue Prüfungsaufgabe vom Aufgabentyp „</a:t>
            </a:r>
            <a:r>
              <a:rPr lang="de-DE" sz="2400" u="sng" dirty="0"/>
              <a:t>Lückentextfrage (Textlücke)</a:t>
            </a:r>
            <a:r>
              <a:rPr lang="de-DE" sz="2400" dirty="0"/>
              <a:t>“ an. Verwenden Sie hierfür die Vorlage im Schulungsordner in ILIAS.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Verwenden Sie die </a:t>
            </a:r>
            <a:r>
              <a:rPr lang="de-DE" sz="2400" u="sng" dirty="0"/>
              <a:t>einheitliche Lückenlänge</a:t>
            </a:r>
            <a:r>
              <a:rPr lang="de-DE" sz="2400" dirty="0"/>
              <a:t> von 15 Zeichen.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Stellen Sie das Punktesystem so ein, dass Sie Punkte nur für die </a:t>
            </a:r>
            <a:r>
              <a:rPr lang="de-DE" sz="2400" u="sng" dirty="0"/>
              <a:t>richtigen Antworten</a:t>
            </a:r>
            <a:r>
              <a:rPr lang="de-DE" sz="2400" dirty="0"/>
              <a:t> vergeben.</a:t>
            </a:r>
            <a:br>
              <a:rPr lang="de-DE" sz="2400" dirty="0"/>
            </a:br>
            <a:endParaRPr lang="de-DE" sz="1100" dirty="0"/>
          </a:p>
          <a:p>
            <a:pPr marL="342900" indent="-342900">
              <a:buFont typeface="+mj-lt"/>
              <a:buAutoNum type="arabicPeriod" startAt="2"/>
            </a:pPr>
            <a:r>
              <a:rPr lang="de-DE" sz="2400" b="1" dirty="0"/>
              <a:t>Erstellen Sie eine Lückentextfrage (Auswahllücke)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Legen Sie in ILIAS eine neue Prüfungsaufgabe vom Aufgabentyp „</a:t>
            </a:r>
            <a:r>
              <a:rPr lang="de-DE" sz="2400" u="sng" dirty="0"/>
              <a:t>Lückentextfrage (Auswahllücke)</a:t>
            </a:r>
            <a:r>
              <a:rPr lang="de-DE" sz="2400" dirty="0"/>
              <a:t>“ an. Verwenden Sie hierfür die Vorlage im Schulungsordner in ILIAS. 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Stellen Sie das Punktesystem so ein, dass Sie Punkte nur für die </a:t>
            </a:r>
            <a:r>
              <a:rPr lang="de-DE" sz="2400" u="sng" dirty="0"/>
              <a:t>richtigen Antworten</a:t>
            </a:r>
            <a:r>
              <a:rPr lang="de-DE" sz="2400" dirty="0"/>
              <a:t> vergeben.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9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Freitextfrage (</a:t>
            </a:r>
            <a:r>
              <a:rPr lang="de-DE" dirty="0" smtClean="0"/>
              <a:t>1/2)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dirty="0"/>
              <a:t>Zum Strukturieren der Antworten und dem Hervorheben zentraler Aussagen können die Teilnehmenden unterschiedliche Schriftauszeichnungen oder die Textmarker-Funktion nutzen.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87" y="2968863"/>
            <a:ext cx="8179873" cy="24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0" dirty="0">
                <a:latin typeface="+mn-lt"/>
              </a:rPr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5185-4FD8-4918-8A76-A7C7C7342E0C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8340" y="2501049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echteck 7"/>
          <p:cNvSpPr/>
          <p:nvPr/>
        </p:nvSpPr>
        <p:spPr>
          <a:xfrm>
            <a:off x="1172480" y="2501049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Prüfungsaufgaben in ILIAS</a:t>
            </a:r>
          </a:p>
        </p:txBody>
      </p:sp>
      <p:sp>
        <p:nvSpPr>
          <p:cNvPr id="9" name="Rechteck 8"/>
          <p:cNvSpPr/>
          <p:nvPr/>
        </p:nvSpPr>
        <p:spPr>
          <a:xfrm>
            <a:off x="578340" y="309272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172480" y="3092720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Multimediale Aufgabenelemente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8340" y="368439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72480" y="3684390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 smtClean="0">
                <a:solidFill>
                  <a:schemeClr val="bg1"/>
                </a:solidFill>
              </a:rPr>
              <a:t>Lern- &amp; Prüfungsaufgaben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78340" y="1909378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72481" y="1909378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Überblick ILIAS</a:t>
            </a:r>
          </a:p>
        </p:txBody>
      </p:sp>
    </p:spTree>
    <p:extLst>
      <p:ext uri="{BB962C8B-B14F-4D97-AF65-F5344CB8AC3E}">
        <p14:creationId xmlns:p14="http://schemas.microsoft.com/office/powerpoint/2010/main" val="14781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Freitextfrage </a:t>
            </a:r>
            <a:r>
              <a:rPr lang="de-DE" dirty="0" smtClean="0"/>
              <a:t>(2/2)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4861080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Für das Beantworten einer Freitextfrage kann eine </a:t>
            </a:r>
            <a:r>
              <a:rPr lang="de-DE" sz="2400" b="1" dirty="0"/>
              <a:t>maximale Anzahl von Zeichen</a:t>
            </a:r>
            <a:r>
              <a:rPr lang="de-DE" sz="2400" dirty="0"/>
              <a:t> angegeben werden.</a:t>
            </a:r>
          </a:p>
          <a:p>
            <a:pPr marL="285750" indent="-285750"/>
            <a:r>
              <a:rPr lang="de-DE" sz="2400" dirty="0"/>
              <a:t>Die </a:t>
            </a:r>
            <a:r>
              <a:rPr lang="de-DE" sz="2400" b="1" dirty="0"/>
              <a:t>Bewertung</a:t>
            </a:r>
            <a:r>
              <a:rPr lang="de-DE" sz="2400" dirty="0"/>
              <a:t> kann nach unterschiedlichen Kriterien auch </a:t>
            </a:r>
            <a:r>
              <a:rPr lang="de-DE" sz="2400" b="1" dirty="0"/>
              <a:t>automatisch</a:t>
            </a:r>
            <a:r>
              <a:rPr lang="de-DE" sz="2400" dirty="0"/>
              <a:t> (</a:t>
            </a:r>
            <a:r>
              <a:rPr lang="de-DE" sz="2400" i="1" dirty="0"/>
              <a:t>Punkte bei Nennung von Begriffen) </a:t>
            </a:r>
            <a:r>
              <a:rPr lang="de-DE" sz="2400" dirty="0"/>
              <a:t>durchgeführt werden.</a:t>
            </a:r>
          </a:p>
          <a:p>
            <a:pPr marL="285750" indent="-285750"/>
            <a:r>
              <a:rPr lang="de-DE" sz="2400" dirty="0"/>
              <a:t>Da Rechtschreibfehler (o. Ä.) nicht erkannt werden, wird die </a:t>
            </a:r>
            <a:r>
              <a:rPr lang="de-DE" sz="2400" b="1" dirty="0"/>
              <a:t>manuelle Bewertung</a:t>
            </a:r>
            <a:r>
              <a:rPr lang="de-DE" sz="2400" dirty="0"/>
              <a:t> </a:t>
            </a:r>
            <a:r>
              <a:rPr lang="de-DE" sz="2400" i="1" dirty="0"/>
              <a:t>(„Keine automatische Bewertung“) </a:t>
            </a:r>
            <a:r>
              <a:rPr lang="de-DE" sz="2400" dirty="0"/>
              <a:t>empfohlen.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-235" t="43376" r="27502" b="-3291"/>
          <a:stretch/>
        </p:blipFill>
        <p:spPr>
          <a:xfrm>
            <a:off x="5025005" y="2321085"/>
            <a:ext cx="6795367" cy="2824329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7350518" y="2440693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H="1" flipV="1">
            <a:off x="8541754" y="3246036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Anwendungsphase: Freitextfrage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de-DE" sz="2400" b="1" dirty="0"/>
              <a:t>Erstellen Sie eine Freitextfrage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Legen Sie in ILIAS eine neue Prüfungsaufgabe als </a:t>
            </a:r>
            <a:r>
              <a:rPr lang="de-DE" sz="2400" u="sng" dirty="0"/>
              <a:t>Freitextfrage</a:t>
            </a:r>
            <a:r>
              <a:rPr lang="de-DE" sz="2400" dirty="0"/>
              <a:t> an</a:t>
            </a:r>
            <a:r>
              <a:rPr lang="de-DE" sz="2400"/>
              <a:t>. </a:t>
            </a:r>
            <a:r>
              <a:rPr lang="de-DE" sz="2400" smtClean="0"/>
              <a:t>Verwenden Sie hierfür die Vorlage im Schulungsordner in ILIAS. </a:t>
            </a:r>
            <a:endParaRPr lang="de-DE" sz="2400" dirty="0"/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Nutzen Sie die Formatierungswerkzeuge, um </a:t>
            </a:r>
            <a:r>
              <a:rPr lang="de-DE" sz="2400" u="sng" dirty="0"/>
              <a:t>Teilaufgaben</a:t>
            </a:r>
            <a:r>
              <a:rPr lang="de-DE" sz="2400" dirty="0"/>
              <a:t> in der Prüfungsaufgabe hervorzuheben.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/>
              <a:t>Wählen Sie als Bewertungsmodus die </a:t>
            </a:r>
            <a:r>
              <a:rPr lang="de-DE" sz="2400" u="sng" dirty="0"/>
              <a:t>manuelle Bewertung</a:t>
            </a:r>
            <a:r>
              <a:rPr lang="de-DE" sz="2400" dirty="0"/>
              <a:t> aus.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9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„Datei hochladen“-Frage (1/2)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5037249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Der </a:t>
            </a:r>
            <a:r>
              <a:rPr lang="de-DE" sz="2400" dirty="0" err="1"/>
              <a:t>Fragetyp</a:t>
            </a:r>
            <a:r>
              <a:rPr lang="de-DE" sz="2400" dirty="0"/>
              <a:t> „Datei hochladen“ eignet sich besonders für das Überprüfen von Kompetenzen in der Nutzung von </a:t>
            </a:r>
            <a:r>
              <a:rPr lang="de-DE" sz="2400" b="1" dirty="0"/>
              <a:t>Anwendungssoftware </a:t>
            </a:r>
            <a:r>
              <a:rPr lang="de-DE" sz="2400" i="1" dirty="0"/>
              <a:t>(Beispielsweise Office-Produkten)</a:t>
            </a:r>
            <a:r>
              <a:rPr lang="de-DE" sz="2400" dirty="0"/>
              <a:t>!</a:t>
            </a:r>
          </a:p>
          <a:p>
            <a:pPr marL="285750" indent="-285750"/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85" y="1289538"/>
            <a:ext cx="6138599" cy="40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„Datei hochladen“-Frage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3695010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Für die hochzuladende Datei können </a:t>
            </a:r>
            <a:r>
              <a:rPr lang="de-DE" sz="2400" b="1" dirty="0" err="1"/>
              <a:t>Einschrän-kungen</a:t>
            </a:r>
            <a:r>
              <a:rPr lang="de-DE" sz="2400" b="1" dirty="0"/>
              <a:t> zu Größe und erlaubten Dateiformaten </a:t>
            </a:r>
            <a:r>
              <a:rPr lang="de-DE" sz="2400" dirty="0"/>
              <a:t>(</a:t>
            </a:r>
            <a:r>
              <a:rPr lang="de-DE" sz="2400" i="1" dirty="0"/>
              <a:t>Dateierweiterungen</a:t>
            </a:r>
            <a:r>
              <a:rPr lang="de-DE" sz="2400" dirty="0"/>
              <a:t>) vorgegeben werden.</a:t>
            </a:r>
          </a:p>
          <a:p>
            <a:pPr marL="285750" indent="-285750"/>
            <a:r>
              <a:rPr lang="de-DE" sz="2400" dirty="0"/>
              <a:t>Die jeweils </a:t>
            </a:r>
            <a:r>
              <a:rPr lang="de-DE" sz="2400" b="1" dirty="0"/>
              <a:t>vergebenen Punkte</a:t>
            </a:r>
            <a:r>
              <a:rPr lang="de-DE" sz="2400" dirty="0"/>
              <a:t> können nach dem Auswerten der Datei </a:t>
            </a:r>
            <a:r>
              <a:rPr lang="de-DE" sz="2400" b="1" dirty="0"/>
              <a:t>manuell angepasst </a:t>
            </a:r>
            <a:r>
              <a:rPr lang="de-DE" sz="2400" dirty="0"/>
              <a:t>werden.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72" y="1573935"/>
            <a:ext cx="7809355" cy="3775045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5244882" y="1963277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4867377" y="4194748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5400000" flipV="1">
            <a:off x="4867377" y="4833211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flipV="1">
            <a:off x="6352228" y="5148685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Anwendungsphase: „Datei hochladen“-Frage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de-DE" sz="2400" b="1" dirty="0"/>
              <a:t>Erstellen Sie eine „Datei hochladen“-Frage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Legen Sie in ILIAS eine neue Prüfungsaufgabe vom Aufgabentyp „</a:t>
            </a:r>
            <a:r>
              <a:rPr lang="de-DE" sz="2400" u="sng" dirty="0"/>
              <a:t>Datei hochladen</a:t>
            </a:r>
            <a:r>
              <a:rPr lang="de-DE" sz="2400" dirty="0"/>
              <a:t>“ an</a:t>
            </a:r>
            <a:r>
              <a:rPr lang="de-DE" sz="2400" dirty="0" smtClean="0"/>
              <a:t>. Verwenden Sie hierfür die Vorlage im Schulungsordner in ILIAS. 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0" dirty="0">
                <a:latin typeface="+mn-lt"/>
              </a:rPr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5185-4FD8-4918-8A76-A7C7C7342E0C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25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8340" y="2501049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Rechteck 7"/>
          <p:cNvSpPr/>
          <p:nvPr/>
        </p:nvSpPr>
        <p:spPr>
          <a:xfrm>
            <a:off x="1172480" y="2501049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Prüfungsaufgaben in ILIAS</a:t>
            </a:r>
          </a:p>
        </p:txBody>
      </p:sp>
      <p:sp>
        <p:nvSpPr>
          <p:cNvPr id="9" name="Rechteck 8"/>
          <p:cNvSpPr/>
          <p:nvPr/>
        </p:nvSpPr>
        <p:spPr>
          <a:xfrm>
            <a:off x="578340" y="309272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172480" y="3092720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Multimediale Aufgabenelemente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8340" y="368439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72480" y="368439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Lern- &amp; Prüfungsaufgaben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8340" y="1909378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72480" y="1909378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Überblick ILIAS</a:t>
            </a:r>
          </a:p>
        </p:txBody>
      </p:sp>
    </p:spTree>
    <p:extLst>
      <p:ext uri="{BB962C8B-B14F-4D97-AF65-F5344CB8AC3E}">
        <p14:creationId xmlns:p14="http://schemas.microsoft.com/office/powerpoint/2010/main" val="26101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von multimedialen Aufgabenelementen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dirty="0"/>
              <a:t>Fragen lassen sich </a:t>
            </a:r>
            <a:r>
              <a:rPr lang="de-DE" sz="2400" dirty="0" smtClean="0"/>
              <a:t>im Reiter „Seite bearbeiten“ um </a:t>
            </a:r>
            <a:r>
              <a:rPr lang="de-DE" sz="2400" b="1" dirty="0"/>
              <a:t>zusätzliche Inhalte </a:t>
            </a:r>
            <a:r>
              <a:rPr lang="de-DE" sz="2400" dirty="0" smtClean="0"/>
              <a:t>ergänzen</a:t>
            </a:r>
            <a:r>
              <a:rPr lang="de-DE" sz="2400" dirty="0"/>
              <a:t>. Diese umfassen zum Beispiel: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b="1" dirty="0"/>
              <a:t>Texte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b="1" dirty="0"/>
              <a:t>Bilder, Video, Audio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b="1" dirty="0"/>
              <a:t>Zusätzliche Dateien </a:t>
            </a:r>
            <a:r>
              <a:rPr lang="de-DE" sz="2400" i="1" dirty="0"/>
              <a:t>(MS Office)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-118"/>
          <a:stretch/>
        </p:blipFill>
        <p:spPr>
          <a:xfrm>
            <a:off x="1520894" y="3497604"/>
            <a:ext cx="9144501" cy="27108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472" y="2114026"/>
            <a:ext cx="1640923" cy="3072172"/>
          </a:xfrm>
          <a:prstGeom prst="rect">
            <a:avLst/>
          </a:prstGeom>
        </p:spPr>
      </p:pic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8639305" y="3440298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6200000">
            <a:off x="5896365" y="5715952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6200000">
            <a:off x="5896366" y="3518315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Einarbeitung eines Textes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5163810" cy="4887425"/>
          </a:xfrm>
        </p:spPr>
        <p:txBody>
          <a:bodyPr>
            <a:normAutofit/>
          </a:bodyPr>
          <a:lstStyle/>
          <a:p>
            <a:r>
              <a:rPr lang="de-DE" sz="2400" dirty="0"/>
              <a:t>Neben den bekannten </a:t>
            </a:r>
            <a:r>
              <a:rPr lang="de-DE" sz="2400" b="1" dirty="0"/>
              <a:t>Word-funktionen</a:t>
            </a:r>
            <a:r>
              <a:rPr lang="de-DE" sz="2400" dirty="0"/>
              <a:t> ist auch das Einarbeiten von Links zu </a:t>
            </a:r>
            <a:r>
              <a:rPr lang="de-DE" sz="2400" b="1" dirty="0"/>
              <a:t>externen Seiten </a:t>
            </a:r>
            <a:r>
              <a:rPr lang="de-DE" sz="2400" dirty="0"/>
              <a:t>und Links </a:t>
            </a:r>
            <a:r>
              <a:rPr lang="de-DE" sz="2400" b="1" dirty="0"/>
              <a:t>innerhalb von ILIAS </a:t>
            </a:r>
            <a:r>
              <a:rPr lang="de-DE" sz="2400" dirty="0"/>
              <a:t>möglich.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5557" t="21682"/>
          <a:stretch/>
        </p:blipFill>
        <p:spPr>
          <a:xfrm>
            <a:off x="6096000" y="1807901"/>
            <a:ext cx="5631796" cy="45270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r="3389" b="84876"/>
          <a:stretch/>
        </p:blipFill>
        <p:spPr>
          <a:xfrm>
            <a:off x="6096000" y="953345"/>
            <a:ext cx="5631796" cy="854556"/>
          </a:xfrm>
          <a:prstGeom prst="rect">
            <a:avLst/>
          </a:prstGeom>
        </p:spPr>
      </p:pic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5661897" y="1615880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5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Einarbeitung einer Bild-/Audio-/Videodatei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6152985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Bilddateien können per </a:t>
            </a:r>
            <a:r>
              <a:rPr lang="de-DE" sz="2400" b="1" dirty="0"/>
              <a:t>Datei-Upload</a:t>
            </a:r>
            <a:r>
              <a:rPr lang="de-DE" sz="2400" dirty="0"/>
              <a:t> oder als </a:t>
            </a:r>
            <a:r>
              <a:rPr lang="de-DE" sz="2400" b="1" dirty="0"/>
              <a:t>URL</a:t>
            </a:r>
            <a:r>
              <a:rPr lang="de-DE" sz="2400" dirty="0"/>
              <a:t> in ILIAS integriert werden.</a:t>
            </a:r>
          </a:p>
          <a:p>
            <a:pPr marL="285750" indent="-285750"/>
            <a:r>
              <a:rPr lang="de-DE" sz="2400" dirty="0"/>
              <a:t>Jede Datei kann mit einem </a:t>
            </a:r>
            <a:r>
              <a:rPr lang="de-DE" sz="2400" b="1" dirty="0"/>
              <a:t>Titel</a:t>
            </a:r>
            <a:r>
              <a:rPr lang="de-DE" sz="2400" dirty="0"/>
              <a:t> und einer </a:t>
            </a:r>
            <a:r>
              <a:rPr lang="de-DE" sz="2400" b="1" dirty="0"/>
              <a:t>Bildunterschrift</a:t>
            </a:r>
            <a:r>
              <a:rPr lang="de-DE" sz="2400" dirty="0"/>
              <a:t> ausgestattet werden.</a:t>
            </a:r>
          </a:p>
          <a:p>
            <a:pPr marL="285750" indent="-285750"/>
            <a:r>
              <a:rPr lang="de-DE" sz="2400" dirty="0"/>
              <a:t>Die gewünschte </a:t>
            </a:r>
            <a:r>
              <a:rPr lang="de-DE" sz="2400" b="1" dirty="0"/>
              <a:t>Darstellungsgröße</a:t>
            </a:r>
            <a:r>
              <a:rPr lang="de-DE" sz="2400" dirty="0"/>
              <a:t> lässt sich direkt in ILIAS festlegen.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69" y="1437899"/>
            <a:ext cx="5030034" cy="4590701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8488987" y="2152776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7082724" y="2723227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Einarbeitung Dateiliste (Zusätzliche Dateien)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de-DE" sz="2400" dirty="0"/>
              <a:t>Zum Bearbeiten von einzelnen Fragen kann es nützlich sein, </a:t>
            </a:r>
            <a:r>
              <a:rPr lang="de-DE" sz="2400" b="1" dirty="0"/>
              <a:t>zusätzliche Materialien </a:t>
            </a:r>
            <a:r>
              <a:rPr lang="de-DE" sz="2400" dirty="0"/>
              <a:t>bereitzustellen. Diese umfassen beispielsweise </a:t>
            </a:r>
            <a:r>
              <a:rPr lang="de-DE" sz="2400" b="1" dirty="0" err="1"/>
              <a:t>PDF</a:t>
            </a:r>
            <a:r>
              <a:rPr lang="de-DE" sz="2400" b="1" dirty="0"/>
              <a:t>- oder MS Office-Dateien</a:t>
            </a:r>
            <a:r>
              <a:rPr lang="de-DE" sz="2400" dirty="0"/>
              <a:t>.</a:t>
            </a:r>
          </a:p>
          <a:p>
            <a:pPr marL="285750" indent="-285750" algn="just"/>
            <a:r>
              <a:rPr lang="de-DE" sz="2400" dirty="0"/>
              <a:t>In Verbindung mit dem </a:t>
            </a:r>
            <a:r>
              <a:rPr lang="de-DE" sz="2400" b="1" dirty="0" err="1"/>
              <a:t>Fragetyp</a:t>
            </a:r>
            <a:r>
              <a:rPr lang="de-DE" sz="2400" b="1" dirty="0"/>
              <a:t> „Datei hochladen“ </a:t>
            </a:r>
            <a:r>
              <a:rPr lang="de-DE" sz="2400" dirty="0"/>
              <a:t>lassen sich somit Vorlagen erstellen, die die Prüfungsteilnehmenden ausfüllen und anschließend als Lösung hochladen müssen.</a:t>
            </a:r>
          </a:p>
          <a:p>
            <a:pPr marL="285750" indent="-285750" algn="just"/>
            <a:r>
              <a:rPr lang="de-DE" sz="2400" b="1" dirty="0"/>
              <a:t>Wichtig: </a:t>
            </a:r>
            <a:r>
              <a:rPr lang="de-DE" sz="2400" dirty="0"/>
              <a:t>Die bereitgestellten Dateien werden </a:t>
            </a:r>
            <a:r>
              <a:rPr lang="de-DE" sz="2400" b="1" dirty="0"/>
              <a:t>nicht in ILIAS</a:t>
            </a:r>
            <a:r>
              <a:rPr lang="de-DE" sz="2400" dirty="0"/>
              <a:t> selbst sondern direkt </a:t>
            </a:r>
            <a:r>
              <a:rPr lang="de-DE" sz="2400" b="1" dirty="0"/>
              <a:t>auf dem PC geöffnet</a:t>
            </a:r>
            <a:r>
              <a:rPr lang="de-DE" sz="2400" dirty="0"/>
              <a:t> und dort abgespeichert. Die Anwendungssoftware zum Öffnen der jeweiligen Datei muss vorher auf dem Endgerät installiert worden sein.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69" y="4519814"/>
            <a:ext cx="10156578" cy="1369257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2563200" y="4862420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2563200" y="5541928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0" dirty="0">
                <a:latin typeface="+mn-lt"/>
              </a:rPr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5185-4FD8-4918-8A76-A7C7C7342E0C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8340" y="2501049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Rechteck 7"/>
          <p:cNvSpPr/>
          <p:nvPr/>
        </p:nvSpPr>
        <p:spPr>
          <a:xfrm>
            <a:off x="1172480" y="2501049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Prüfungsaufgaben in ILIAS</a:t>
            </a:r>
          </a:p>
        </p:txBody>
      </p:sp>
      <p:sp>
        <p:nvSpPr>
          <p:cNvPr id="9" name="Rechteck 8"/>
          <p:cNvSpPr/>
          <p:nvPr/>
        </p:nvSpPr>
        <p:spPr>
          <a:xfrm>
            <a:off x="578340" y="309272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172480" y="309272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Multimediale Aufgabenelemente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8340" y="368439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72480" y="368439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Lern- &amp; 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Prüfungsaufgaben</a:t>
            </a:r>
            <a:endParaRPr lang="de-D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78340" y="1909378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72480" y="1909378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Überblick ILIAS</a:t>
            </a:r>
          </a:p>
        </p:txBody>
      </p:sp>
    </p:spTree>
    <p:extLst>
      <p:ext uri="{BB962C8B-B14F-4D97-AF65-F5344CB8AC3E}">
        <p14:creationId xmlns:p14="http://schemas.microsoft.com/office/powerpoint/2010/main" val="3638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Anwendungsphase: Multimediale Aufgabenelemente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de-DE" sz="2400" b="1" dirty="0"/>
              <a:t>Ergänzen Sie multimediale Aufgabenelemente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 Fügen </a:t>
            </a:r>
            <a:r>
              <a:rPr lang="de-DE" sz="2400" dirty="0"/>
              <a:t>Sie der Prüfungsaufgabe vom Aufgabentyp „</a:t>
            </a:r>
            <a:r>
              <a:rPr lang="de-DE" sz="2400" u="sng" dirty="0"/>
              <a:t>Datei hochladen</a:t>
            </a:r>
            <a:r>
              <a:rPr lang="de-DE" sz="2400" dirty="0"/>
              <a:t>“ </a:t>
            </a:r>
            <a:r>
              <a:rPr lang="de-DE" sz="2400" dirty="0" smtClean="0"/>
              <a:t>eine </a:t>
            </a:r>
            <a:r>
              <a:rPr lang="de-DE" sz="2400" dirty="0"/>
              <a:t>Excel-Datei an. Ergänzen Sie zudem </a:t>
            </a:r>
            <a:r>
              <a:rPr lang="de-DE" sz="2400" dirty="0" smtClean="0"/>
              <a:t>einen Informationstext und ein Bild.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Gliederung</a:t>
            </a:r>
            <a:endParaRPr lang="de-DE" sz="3600" b="0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5185-4FD8-4918-8A76-A7C7C7342E0C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31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8340" y="2501049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Rechteck 7"/>
          <p:cNvSpPr/>
          <p:nvPr/>
        </p:nvSpPr>
        <p:spPr>
          <a:xfrm>
            <a:off x="1172480" y="2501049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Prüfungsaufgaben in ILIAS</a:t>
            </a:r>
          </a:p>
        </p:txBody>
      </p:sp>
      <p:sp>
        <p:nvSpPr>
          <p:cNvPr id="9" name="Rechteck 8"/>
          <p:cNvSpPr/>
          <p:nvPr/>
        </p:nvSpPr>
        <p:spPr>
          <a:xfrm>
            <a:off x="578340" y="309272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172480" y="309272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Multimediale Aufgabenelemente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8340" y="368439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72480" y="3684390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Lern- &amp; Prüfungsaufgaben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8340" y="1909378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72480" y="1909378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Überblick ILIAS</a:t>
            </a:r>
          </a:p>
        </p:txBody>
      </p:sp>
    </p:spTree>
    <p:extLst>
      <p:ext uri="{BB962C8B-B14F-4D97-AF65-F5344CB8AC3E}">
        <p14:creationId xmlns:p14="http://schemas.microsoft.com/office/powerpoint/2010/main" val="1449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Lösungshinweis und direkte Rückmeldung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11310816" cy="4887425"/>
          </a:xfrm>
        </p:spPr>
        <p:txBody>
          <a:bodyPr>
            <a:normAutofit/>
          </a:bodyPr>
          <a:lstStyle/>
          <a:p>
            <a:pPr marL="342900" indent="-342900"/>
            <a:r>
              <a:rPr lang="de-DE" sz="2400" dirty="0" smtClean="0"/>
              <a:t>Über die Reiter </a:t>
            </a:r>
            <a:r>
              <a:rPr lang="de-DE" sz="2400" b="1" dirty="0" smtClean="0"/>
              <a:t>„Rückmeldung“ </a:t>
            </a:r>
            <a:r>
              <a:rPr lang="de-DE" sz="2400" dirty="0" smtClean="0"/>
              <a:t>und </a:t>
            </a:r>
            <a:r>
              <a:rPr lang="de-DE" sz="2400" b="1" dirty="0" smtClean="0"/>
              <a:t>„Lösungshinweise“ </a:t>
            </a:r>
            <a:r>
              <a:rPr lang="de-DE" sz="2400" dirty="0" smtClean="0"/>
              <a:t>können diese ergänzt werden.</a:t>
            </a:r>
          </a:p>
          <a:p>
            <a:pPr marL="342900" indent="-342900"/>
            <a:endParaRPr lang="de-DE" sz="2400" b="1" dirty="0" smtClean="0"/>
          </a:p>
          <a:p>
            <a:pPr marL="342900" indent="-342900"/>
            <a:r>
              <a:rPr lang="de-DE" sz="2400" b="1" dirty="0" smtClean="0"/>
              <a:t>Lösungshinweise</a:t>
            </a:r>
            <a:r>
              <a:rPr lang="de-DE" sz="2400" dirty="0" smtClean="0"/>
              <a:t> können </a:t>
            </a:r>
            <a:r>
              <a:rPr lang="de-DE" sz="2400" b="1" dirty="0" smtClean="0"/>
              <a:t>während der </a:t>
            </a:r>
            <a:br>
              <a:rPr lang="de-DE" sz="2400" b="1" dirty="0" smtClean="0"/>
            </a:br>
            <a:r>
              <a:rPr lang="de-DE" sz="2400" b="1" dirty="0" smtClean="0"/>
              <a:t>Bearbeitung schrittweise </a:t>
            </a:r>
            <a:r>
              <a:rPr lang="de-DE" sz="2400" dirty="0" smtClean="0"/>
              <a:t>abgerufen werden </a:t>
            </a:r>
            <a:br>
              <a:rPr lang="de-DE" sz="2400" dirty="0" smtClean="0"/>
            </a:br>
            <a:r>
              <a:rPr lang="de-DE" sz="2400" dirty="0" smtClean="0"/>
              <a:t>und mit einem </a:t>
            </a:r>
            <a:r>
              <a:rPr lang="de-DE" sz="2400" b="1" dirty="0" smtClean="0"/>
              <a:t>Punktabzug</a:t>
            </a:r>
            <a:r>
              <a:rPr lang="de-DE" sz="2400" dirty="0" smtClean="0"/>
              <a:t> vermerkt werden.</a:t>
            </a:r>
          </a:p>
          <a:p>
            <a:pPr marL="342900" indent="-342900"/>
            <a:endParaRPr lang="de-DE" sz="2400" dirty="0"/>
          </a:p>
          <a:p>
            <a:pPr marL="342900" indent="-342900"/>
            <a:endParaRPr lang="de-DE" sz="2400" dirty="0" smtClean="0"/>
          </a:p>
          <a:p>
            <a:pPr marL="342900" indent="-342900"/>
            <a:r>
              <a:rPr lang="de-DE" sz="2400" b="1" dirty="0" smtClean="0"/>
              <a:t>Rückmeldungen</a:t>
            </a:r>
            <a:r>
              <a:rPr lang="de-DE" sz="2400" dirty="0" smtClean="0"/>
              <a:t> können direkt </a:t>
            </a:r>
            <a:r>
              <a:rPr lang="de-DE" sz="2400" b="1" dirty="0" smtClean="0"/>
              <a:t>nach der </a:t>
            </a:r>
            <a:br>
              <a:rPr lang="de-DE" sz="2400" b="1" dirty="0" smtClean="0"/>
            </a:br>
            <a:r>
              <a:rPr lang="de-DE" sz="2400" b="1" dirty="0" smtClean="0"/>
              <a:t>Bearbeitung </a:t>
            </a:r>
            <a:r>
              <a:rPr lang="de-DE" sz="2400" dirty="0" smtClean="0"/>
              <a:t>abgerufen/angezeigt werden </a:t>
            </a:r>
            <a:br>
              <a:rPr lang="de-DE" sz="2400" dirty="0" smtClean="0"/>
            </a:br>
            <a:r>
              <a:rPr lang="de-DE" sz="2400" dirty="0" smtClean="0"/>
              <a:t>und geben ein direktes Feedback zu den </a:t>
            </a:r>
            <a:br>
              <a:rPr lang="de-DE" sz="2400" dirty="0" smtClean="0"/>
            </a:br>
            <a:r>
              <a:rPr lang="de-DE" sz="2400" dirty="0" smtClean="0"/>
              <a:t>richtigen bzw. falschen Antworten.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r="30676"/>
          <a:stretch/>
        </p:blipFill>
        <p:spPr>
          <a:xfrm>
            <a:off x="7316285" y="2014537"/>
            <a:ext cx="4265029" cy="17097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16873" t="-386" r="37072" b="2895"/>
          <a:stretch/>
        </p:blipFill>
        <p:spPr>
          <a:xfrm>
            <a:off x="7316285" y="4182573"/>
            <a:ext cx="4265029" cy="19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Einstellung des Hinweis- und Rückmeldeverhaltens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3862266" cy="4887425"/>
          </a:xfrm>
        </p:spPr>
        <p:txBody>
          <a:bodyPr>
            <a:normAutofit/>
          </a:bodyPr>
          <a:lstStyle/>
          <a:p>
            <a:pPr marL="342900" indent="-342900"/>
            <a:r>
              <a:rPr lang="de-DE" sz="2400" dirty="0" smtClean="0"/>
              <a:t>Ob ein </a:t>
            </a:r>
            <a:r>
              <a:rPr lang="de-DE" sz="2400" b="1" dirty="0" smtClean="0"/>
              <a:t>Lösungshinweis </a:t>
            </a:r>
            <a:r>
              <a:rPr lang="de-DE" sz="2400" dirty="0" smtClean="0"/>
              <a:t>bzw. eine </a:t>
            </a:r>
            <a:r>
              <a:rPr lang="de-DE" sz="2400" b="1" dirty="0" smtClean="0"/>
              <a:t>Rückmeldung </a:t>
            </a:r>
            <a:r>
              <a:rPr lang="de-DE" sz="2400" dirty="0" smtClean="0"/>
              <a:t>angezeigt werden soll, wird im </a:t>
            </a:r>
            <a:r>
              <a:rPr lang="de-DE" sz="2400" b="1" dirty="0" smtClean="0"/>
              <a:t>jeweiligen Test </a:t>
            </a:r>
            <a:r>
              <a:rPr lang="de-DE" sz="2400" dirty="0" smtClean="0"/>
              <a:t>unter „Einstellungen“ festgelegt.</a:t>
            </a:r>
          </a:p>
          <a:p>
            <a:pPr marL="342900" indent="-342900"/>
            <a:r>
              <a:rPr lang="de-DE" sz="2400" dirty="0" smtClean="0"/>
              <a:t>Die </a:t>
            </a:r>
            <a:r>
              <a:rPr lang="de-DE" sz="2400" b="1" dirty="0" smtClean="0"/>
              <a:t>direkte Rückmeldung </a:t>
            </a:r>
            <a:r>
              <a:rPr lang="de-DE" sz="2400" dirty="0" smtClean="0"/>
              <a:t>kann nach </a:t>
            </a:r>
            <a:r>
              <a:rPr lang="de-DE" sz="2400" b="1" dirty="0" smtClean="0"/>
              <a:t>verschieden</a:t>
            </a:r>
            <a:r>
              <a:rPr lang="de-DE" sz="2400" dirty="0" smtClean="0"/>
              <a:t> </a:t>
            </a:r>
            <a:r>
              <a:rPr lang="de-DE" sz="2400" b="1" dirty="0" smtClean="0"/>
              <a:t>Kriterien</a:t>
            </a:r>
            <a:r>
              <a:rPr lang="de-DE" sz="2400" dirty="0" smtClean="0"/>
              <a:t> erfolgen.</a:t>
            </a:r>
          </a:p>
          <a:p>
            <a:pPr marL="342900" indent="-342900"/>
            <a:r>
              <a:rPr lang="de-DE" sz="2400" dirty="0" smtClean="0"/>
              <a:t>Zudem kann das </a:t>
            </a:r>
            <a:r>
              <a:rPr lang="de-DE" sz="2400" b="1" dirty="0" smtClean="0"/>
              <a:t>Gesamt-ergebnis nach Testende </a:t>
            </a:r>
            <a:r>
              <a:rPr lang="de-DE" sz="2400" dirty="0" smtClean="0"/>
              <a:t>angezeigt werden.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70120" b="96289"/>
          <a:stretch/>
        </p:blipFill>
        <p:spPr>
          <a:xfrm>
            <a:off x="4210050" y="1792040"/>
            <a:ext cx="3805238" cy="2619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3557" t="3503" r="578" b="1750"/>
          <a:stretch/>
        </p:blipFill>
        <p:spPr>
          <a:xfrm>
            <a:off x="4210050" y="2053977"/>
            <a:ext cx="7886700" cy="33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und 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/>
              <a:t>Open Source Software (</a:t>
            </a:r>
            <a:r>
              <a:rPr lang="de-DE" sz="2400" i="1" dirty="0"/>
              <a:t>General Public </a:t>
            </a:r>
            <a:r>
              <a:rPr lang="de-DE" sz="2400" i="1" dirty="0" err="1"/>
              <a:t>License</a:t>
            </a:r>
            <a:r>
              <a:rPr lang="de-DE" sz="2400" dirty="0" smtClean="0"/>
              <a:t>)</a:t>
            </a:r>
          </a:p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 err="1" smtClean="0"/>
              <a:t>PHP</a:t>
            </a:r>
            <a:r>
              <a:rPr lang="de-DE" sz="2400" dirty="0" smtClean="0"/>
              <a:t>-basiert</a:t>
            </a:r>
            <a:r>
              <a:rPr lang="de-DE" sz="2400" dirty="0"/>
              <a:t>, mehr als 5.000 produktive Installationen </a:t>
            </a:r>
            <a:r>
              <a:rPr lang="de-DE" sz="2400" dirty="0" smtClean="0"/>
              <a:t>weltweit</a:t>
            </a:r>
          </a:p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/>
              <a:t>Webbasiert, </a:t>
            </a:r>
            <a:r>
              <a:rPr lang="de-DE" sz="2400" dirty="0">
                <a:sym typeface="Wingdings" panose="05000000000000000000" pitchFamily="2" charset="2"/>
              </a:rPr>
              <a:t>orts- und zeitunabhängige Nutzbarkeit</a:t>
            </a:r>
            <a:endParaRPr lang="de-DE" sz="2400" dirty="0"/>
          </a:p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 smtClean="0"/>
              <a:t>Hohe </a:t>
            </a:r>
            <a:r>
              <a:rPr lang="de-DE" sz="2400" dirty="0"/>
              <a:t>Skalierbarkeit: simultane Nutzung durch 1.000 Nutzende möglich</a:t>
            </a:r>
          </a:p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 smtClean="0"/>
              <a:t>Dient </a:t>
            </a:r>
            <a:r>
              <a:rPr lang="de-DE" sz="2400" dirty="0"/>
              <a:t>dem Erstellen und Verwalten von digitalen Lehr- und Lernmaterialien sowie von E-Prüfungen </a:t>
            </a:r>
            <a:endParaRPr lang="de-DE" sz="2400" dirty="0" smtClean="0"/>
          </a:p>
          <a:p>
            <a:pPr marL="285750" indent="-285750" defTabSz="666750">
              <a:spcBef>
                <a:spcPct val="0"/>
              </a:spcBef>
              <a:spcAft>
                <a:spcPct val="15000"/>
              </a:spcAft>
            </a:pPr>
            <a:r>
              <a:rPr lang="de-DE" sz="2400" dirty="0"/>
              <a:t>Umfangreiche Auswertung; </a:t>
            </a:r>
            <a:r>
              <a:rPr lang="de-DE" sz="2400" dirty="0" err="1"/>
              <a:t>s</a:t>
            </a:r>
            <a:r>
              <a:rPr lang="de-DE" sz="2400" dirty="0" err="1">
                <a:sym typeface="Wingdings" panose="05000000000000000000" pitchFamily="2" charset="2"/>
              </a:rPr>
              <a:t>ummative</a:t>
            </a:r>
            <a:r>
              <a:rPr lang="de-DE" sz="2400" dirty="0">
                <a:sym typeface="Wingdings" panose="05000000000000000000" pitchFamily="2" charset="2"/>
              </a:rPr>
              <a:t>, formative und diagnostische </a:t>
            </a:r>
            <a:r>
              <a:rPr lang="de-DE" sz="2400" dirty="0" smtClean="0">
                <a:sym typeface="Wingdings" panose="05000000000000000000" pitchFamily="2" charset="2"/>
              </a:rPr>
              <a:t>Einsatzszenarien</a:t>
            </a: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8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einer Prüfungsaufgabe in ILIAS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289538"/>
            <a:ext cx="4824211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Prüfungsaufgaben in ILIAS bestehen aus der </a:t>
            </a:r>
            <a:r>
              <a:rPr lang="de-DE" sz="2400" b="1" dirty="0"/>
              <a:t>Fragestellung</a:t>
            </a:r>
            <a:r>
              <a:rPr lang="de-DE" sz="2400" dirty="0"/>
              <a:t> sowie </a:t>
            </a:r>
            <a:r>
              <a:rPr lang="de-DE" sz="2400" b="1" dirty="0"/>
              <a:t>multimedialen Aufgaben-elementen</a:t>
            </a:r>
            <a:r>
              <a:rPr lang="de-DE" sz="2400" dirty="0"/>
              <a:t>.</a:t>
            </a:r>
          </a:p>
          <a:p>
            <a:pPr marL="285750" indent="-285750"/>
            <a:r>
              <a:rPr lang="de-DE" sz="2400" dirty="0"/>
              <a:t>Zum Beantworten der </a:t>
            </a:r>
            <a:r>
              <a:rPr lang="de-DE" sz="2400" b="1" dirty="0"/>
              <a:t>Frage-stellung</a:t>
            </a:r>
            <a:r>
              <a:rPr lang="de-DE" sz="2400" dirty="0"/>
              <a:t> werden unterschiedliche Aufgabentypen bereitgestellt.</a:t>
            </a:r>
          </a:p>
          <a:p>
            <a:pPr marL="285750" indent="-285750"/>
            <a:r>
              <a:rPr lang="de-DE" sz="2400" b="1" dirty="0"/>
              <a:t>Multimediale Aufgabenelemente </a:t>
            </a:r>
            <a:r>
              <a:rPr lang="de-DE" sz="2400" dirty="0"/>
              <a:t>dienen der Schaffung realitäts-naher Situationen durch das Bereitstellen zusätzlicher Inhalte.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76587"/>
          <a:stretch/>
        </p:blipFill>
        <p:spPr>
          <a:xfrm>
            <a:off x="5164703" y="4109547"/>
            <a:ext cx="6480000" cy="10283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41075" b="31813"/>
          <a:stretch/>
        </p:blipFill>
        <p:spPr>
          <a:xfrm>
            <a:off x="5169995" y="2913980"/>
            <a:ext cx="6480000" cy="11908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95" y="1452744"/>
            <a:ext cx="6480000" cy="14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0" dirty="0">
                <a:latin typeface="+mn-lt"/>
              </a:rPr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5185-4FD8-4918-8A76-A7C7C7342E0C}" type="datetime1">
              <a:rPr lang="de-DE" smtClean="0"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t>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78340" y="2501049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echteck 7"/>
          <p:cNvSpPr/>
          <p:nvPr/>
        </p:nvSpPr>
        <p:spPr>
          <a:xfrm>
            <a:off x="1172480" y="2501049"/>
            <a:ext cx="648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/>
                </a:solidFill>
              </a:rPr>
              <a:t>Prüfungsaufgaben in ILIAS</a:t>
            </a:r>
          </a:p>
        </p:txBody>
      </p:sp>
      <p:sp>
        <p:nvSpPr>
          <p:cNvPr id="9" name="Rechteck 8"/>
          <p:cNvSpPr/>
          <p:nvPr/>
        </p:nvSpPr>
        <p:spPr>
          <a:xfrm>
            <a:off x="578340" y="309272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172480" y="309272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Multimediale Aufgabenelemente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8340" y="3684390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72480" y="3684390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Lern- &amp; Prüfungsaufgaben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8340" y="1909378"/>
            <a:ext cx="5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72480" y="1909378"/>
            <a:ext cx="64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Überblick ILIAS</a:t>
            </a:r>
          </a:p>
        </p:txBody>
      </p:sp>
    </p:spTree>
    <p:extLst>
      <p:ext uri="{BB962C8B-B14F-4D97-AF65-F5344CB8AC3E}">
        <p14:creationId xmlns:p14="http://schemas.microsoft.com/office/powerpoint/2010/main" val="8868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können Prüfungsaufgaben in ILIAS erstellt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3" y="1289538"/>
            <a:ext cx="5850981" cy="4887425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400" dirty="0"/>
              <a:t>Die Prüfungsaufgaben </a:t>
            </a:r>
            <a:r>
              <a:rPr lang="de-DE" sz="2400" i="1" dirty="0"/>
              <a:t>(in ILIAS auch als Testfragen bezeichnet) </a:t>
            </a:r>
            <a:r>
              <a:rPr lang="de-DE" sz="2400" dirty="0"/>
              <a:t>lassen sich direkt in einem </a:t>
            </a:r>
            <a:r>
              <a:rPr lang="de-DE" sz="2400" b="1" dirty="0"/>
              <a:t>Test</a:t>
            </a:r>
            <a:r>
              <a:rPr lang="de-DE" sz="2400" dirty="0"/>
              <a:t> oder vorher in einem </a:t>
            </a:r>
            <a:r>
              <a:rPr lang="de-DE" sz="2400" b="1" dirty="0"/>
              <a:t>separaten Fragenpool </a:t>
            </a:r>
            <a:r>
              <a:rPr lang="de-DE" sz="2400" dirty="0"/>
              <a:t>anlegen, aus dem ein Test zusammengestellt werden kann.</a:t>
            </a:r>
          </a:p>
          <a:p>
            <a:pPr marL="285750" indent="-285750"/>
            <a:r>
              <a:rPr lang="de-DE" sz="2400" dirty="0"/>
              <a:t>Zur besseren Übersichtlichkeit wird empfohlen</a:t>
            </a:r>
            <a:r>
              <a:rPr lang="de-DE" sz="2400" b="1" dirty="0"/>
              <a:t> zunächst einen Fragenpool anzulegen</a:t>
            </a:r>
            <a:r>
              <a:rPr lang="de-DE" sz="2400" dirty="0"/>
              <a:t> und dort die Prüfungsaufgaben während des Bearbeitens zu lagern.</a:t>
            </a:r>
          </a:p>
          <a:p>
            <a:pPr marL="285750" indent="-285750"/>
            <a:r>
              <a:rPr lang="de-DE" sz="2400" dirty="0"/>
              <a:t>Die </a:t>
            </a:r>
            <a:r>
              <a:rPr lang="de-DE" sz="2400" b="1" dirty="0"/>
              <a:t>multimedialen Aufgabenelemente </a:t>
            </a:r>
            <a:r>
              <a:rPr lang="de-DE" sz="2400" dirty="0"/>
              <a:t>können nach dem Anlegen einer Prüfungsaufgabe zu dieser hinzugefügt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64" y="1573935"/>
            <a:ext cx="5656602" cy="3916707"/>
          </a:xfrm>
          <a:prstGeom prst="rect">
            <a:avLst/>
          </a:prstGeom>
        </p:spPr>
      </p:pic>
      <p:sp>
        <p:nvSpPr>
          <p:cNvPr id="8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10153885" y="1644527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9822826" y="2352568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10">
            <a:extLst>
              <a:ext uri="{FF2B5EF4-FFF2-40B4-BE49-F238E27FC236}">
                <a16:creationId xmlns:a16="http://schemas.microsoft.com/office/drawing/2014/main" id="{C1D0CC8D-D39F-4D87-9957-BA2FC6B5ECA8}"/>
              </a:ext>
            </a:extLst>
          </p:cNvPr>
          <p:cNvSpPr/>
          <p:nvPr/>
        </p:nvSpPr>
        <p:spPr>
          <a:xfrm rot="10800000" flipV="1">
            <a:off x="9822826" y="2603331"/>
            <a:ext cx="360000" cy="1146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3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Fragetypen in ILIAS (1/2)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b="1" dirty="0"/>
              <a:t>Geschlossene Fragetypen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Multiple-Choice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Single-Choice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 err="1"/>
              <a:t>Kprim</a:t>
            </a:r>
            <a:r>
              <a:rPr lang="de-DE" sz="2400" dirty="0"/>
              <a:t>-Choice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Fehlertext </a:t>
            </a:r>
            <a:r>
              <a:rPr lang="de-DE" sz="2400" i="1" dirty="0"/>
              <a:t>(Begriffe in Text markieren)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 err="1"/>
              <a:t>ImageMap</a:t>
            </a:r>
            <a:r>
              <a:rPr lang="de-DE" sz="2400" dirty="0"/>
              <a:t> </a:t>
            </a:r>
            <a:r>
              <a:rPr lang="de-DE" sz="2400" i="1" dirty="0"/>
              <a:t>(Bildbereiche markieren)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Lückentext mit Drop-Down Menü </a:t>
            </a:r>
            <a:r>
              <a:rPr lang="de-DE" sz="2400" i="1" dirty="0"/>
              <a:t>(Auswahl Begriff aus Liste)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Begriffe benennen </a:t>
            </a:r>
            <a:r>
              <a:rPr lang="de-DE" sz="2400" i="1" dirty="0"/>
              <a:t>(z. B. „Nennen Sie 10 Mitgliedsstaaten der EU.“)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Anordnung </a:t>
            </a:r>
            <a:r>
              <a:rPr lang="de-DE" sz="2400" i="1" dirty="0"/>
              <a:t>(vertikal &amp; horizontal, Reihenfolge von Elementen)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Zuordnung </a:t>
            </a:r>
            <a:r>
              <a:rPr lang="de-DE" sz="2400" i="1" dirty="0"/>
              <a:t>(z. B. „Welches Bauwerk gehört zu welcher Stadt?“)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6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Fragetypen in ILIAS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 b="1" dirty="0"/>
              <a:t>Halboffene Fragetypen</a:t>
            </a:r>
          </a:p>
          <a:p>
            <a:pPr marL="540000" indent="-284400">
              <a:buFont typeface="Symbol" panose="05050102010706020507" pitchFamily="18" charset="2"/>
              <a:buChar char="-"/>
            </a:pPr>
            <a:r>
              <a:rPr lang="de-DE" sz="2400" dirty="0"/>
              <a:t>Lückentextfrage mit </a:t>
            </a:r>
            <a:r>
              <a:rPr lang="de-DE" sz="2400" dirty="0" err="1"/>
              <a:t>Freifeld</a:t>
            </a:r>
            <a:endParaRPr lang="de-DE" sz="2400" dirty="0"/>
          </a:p>
          <a:p>
            <a:pPr marL="285750" indent="-285750"/>
            <a:endParaRPr lang="de-DE" sz="2400" b="1" dirty="0"/>
          </a:p>
          <a:p>
            <a:pPr marL="285750" indent="-285750"/>
            <a:r>
              <a:rPr lang="de-DE" sz="2400" b="1" dirty="0"/>
              <a:t>Offene Fragetypen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Freitext</a:t>
            </a:r>
          </a:p>
          <a:p>
            <a:pPr marL="540000" indent="-285750">
              <a:buFont typeface="Symbol" panose="05050102010706020507" pitchFamily="18" charset="2"/>
              <a:buChar char="-"/>
            </a:pPr>
            <a:r>
              <a:rPr lang="de-DE" sz="2400" dirty="0"/>
              <a:t>Datei hochladen </a:t>
            </a:r>
            <a:r>
              <a:rPr lang="de-DE" sz="2400" i="1" dirty="0"/>
              <a:t>(Hochladen einer Datei als Lösung)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3678-D40E-4DD8-95A3-8E59FDAB6168}" type="datetime1">
              <a:rPr lang="de-DE" smtClean="0"/>
              <a:pPr/>
              <a:t>17.08.2022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ASCOT+-Projekt (Förderkennzeichen 21AP001A und 21AP001B)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550B-A5C8-472B-8C0F-594213A0DDE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6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Breitbild</PresentationFormat>
  <Paragraphs>270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</vt:lpstr>
      <vt:lpstr>PowerPoint-Präsentation</vt:lpstr>
      <vt:lpstr>Gliederung</vt:lpstr>
      <vt:lpstr>Gliederung</vt:lpstr>
      <vt:lpstr>Merkmale und Funktionen</vt:lpstr>
      <vt:lpstr>Bestandteile einer Prüfungsaufgabe in ILIAS</vt:lpstr>
      <vt:lpstr>Gliederung</vt:lpstr>
      <vt:lpstr>Wie können Prüfungsaufgaben in ILIAS erstellt werden?</vt:lpstr>
      <vt:lpstr>Fragetypen in ILIAS (1/2)</vt:lpstr>
      <vt:lpstr>Fragetypen in ILIAS (2/2)</vt:lpstr>
      <vt:lpstr>Anlegen einer Frage (1/3)</vt:lpstr>
      <vt:lpstr>Anlegen einer Frage (2/3)</vt:lpstr>
      <vt:lpstr>Anlegen einer Frage (3/3)</vt:lpstr>
      <vt:lpstr>Beispiel einer Single-/Multiple-Choice-Frage (1/2)</vt:lpstr>
      <vt:lpstr>Beispiel einer Single-/Multiple-Choice-Frage (2/2)</vt:lpstr>
      <vt:lpstr>Anwendungsphase: Single-/Multiple-Choice-Frage</vt:lpstr>
      <vt:lpstr>Beispiel einer Lückentextfrage (1/2)</vt:lpstr>
      <vt:lpstr>Beispiel einer Lückentextfrage (2/2)</vt:lpstr>
      <vt:lpstr>Anwendungsphase: Lückentextfrage</vt:lpstr>
      <vt:lpstr>Beispiel einer Freitextfrage (1/2)</vt:lpstr>
      <vt:lpstr>Beispiel einer Freitextfrage (2/2)</vt:lpstr>
      <vt:lpstr>Anwendungsphase: Freitextfrage</vt:lpstr>
      <vt:lpstr>Beispiel einer „Datei hochladen“-Frage (1/2)</vt:lpstr>
      <vt:lpstr>Beispiel einer „Datei hochladen“-Frage (2/2)</vt:lpstr>
      <vt:lpstr>Anwendungsphase: „Datei hochladen“-Frage</vt:lpstr>
      <vt:lpstr>Gliederung</vt:lpstr>
      <vt:lpstr>Einfügen von multimedialen Aufgabenelementen</vt:lpstr>
      <vt:lpstr>Einarbeitung eines Textes</vt:lpstr>
      <vt:lpstr>Einarbeitung einer Bild-/Audio-/Videodatei</vt:lpstr>
      <vt:lpstr>Einarbeitung Dateiliste (Zusätzliche Dateien)</vt:lpstr>
      <vt:lpstr>Anwendungsphase: Multimediale Aufgabenelemente</vt:lpstr>
      <vt:lpstr>Gliederung</vt:lpstr>
      <vt:lpstr>Lösungshinweis und direkte Rückmeldung</vt:lpstr>
      <vt:lpstr>Einstellung des Hinweis- und Rückmeldeverhaltens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Hartmann</dc:creator>
  <cp:lastModifiedBy>Philipp Hartmann</cp:lastModifiedBy>
  <cp:revision>93</cp:revision>
  <dcterms:created xsi:type="dcterms:W3CDTF">2020-11-24T08:21:03Z</dcterms:created>
  <dcterms:modified xsi:type="dcterms:W3CDTF">2022-08-17T11:37:20Z</dcterms:modified>
</cp:coreProperties>
</file>