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bookmarkIdSeed="3">
  <p:sldMasterIdLst>
    <p:sldMasterId id="2147484111" r:id="rId1"/>
  </p:sldMasterIdLst>
  <p:notesMasterIdLst>
    <p:notesMasterId r:id="rId83"/>
  </p:notesMasterIdLst>
  <p:handoutMasterIdLst>
    <p:handoutMasterId r:id="rId84"/>
  </p:handoutMasterIdLst>
  <p:sldIdLst>
    <p:sldId id="925" r:id="rId2"/>
    <p:sldId id="884" r:id="rId3"/>
    <p:sldId id="883" r:id="rId4"/>
    <p:sldId id="612" r:id="rId5"/>
    <p:sldId id="340" r:id="rId6"/>
    <p:sldId id="614" r:id="rId7"/>
    <p:sldId id="609" r:id="rId8"/>
    <p:sldId id="615" r:id="rId9"/>
    <p:sldId id="537" r:id="rId10"/>
    <p:sldId id="885" r:id="rId11"/>
    <p:sldId id="566" r:id="rId12"/>
    <p:sldId id="493" r:id="rId13"/>
    <p:sldId id="494" r:id="rId14"/>
    <p:sldId id="843" r:id="rId15"/>
    <p:sldId id="743" r:id="rId16"/>
    <p:sldId id="799" r:id="rId17"/>
    <p:sldId id="886" r:id="rId18"/>
    <p:sldId id="845" r:id="rId19"/>
    <p:sldId id="587" r:id="rId20"/>
    <p:sldId id="533" r:id="rId21"/>
    <p:sldId id="850" r:id="rId22"/>
    <p:sldId id="846" r:id="rId23"/>
    <p:sldId id="851" r:id="rId24"/>
    <p:sldId id="852" r:id="rId25"/>
    <p:sldId id="855" r:id="rId26"/>
    <p:sldId id="854" r:id="rId27"/>
    <p:sldId id="853" r:id="rId28"/>
    <p:sldId id="856" r:id="rId29"/>
    <p:sldId id="579" r:id="rId30"/>
    <p:sldId id="586" r:id="rId31"/>
    <p:sldId id="595" r:id="rId32"/>
    <p:sldId id="860" r:id="rId33"/>
    <p:sldId id="861" r:id="rId34"/>
    <p:sldId id="862" r:id="rId35"/>
    <p:sldId id="870" r:id="rId36"/>
    <p:sldId id="927" r:id="rId37"/>
    <p:sldId id="257" r:id="rId38"/>
    <p:sldId id="267" r:id="rId39"/>
    <p:sldId id="268" r:id="rId40"/>
    <p:sldId id="269" r:id="rId41"/>
    <p:sldId id="263" r:id="rId42"/>
    <p:sldId id="272" r:id="rId43"/>
    <p:sldId id="264" r:id="rId44"/>
    <p:sldId id="857" r:id="rId45"/>
    <p:sldId id="888" r:id="rId46"/>
    <p:sldId id="889" r:id="rId47"/>
    <p:sldId id="890" r:id="rId48"/>
    <p:sldId id="891" r:id="rId49"/>
    <p:sldId id="892" r:id="rId50"/>
    <p:sldId id="893" r:id="rId51"/>
    <p:sldId id="894" r:id="rId52"/>
    <p:sldId id="895" r:id="rId53"/>
    <p:sldId id="896" r:id="rId54"/>
    <p:sldId id="897" r:id="rId55"/>
    <p:sldId id="898" r:id="rId56"/>
    <p:sldId id="899" r:id="rId57"/>
    <p:sldId id="900" r:id="rId58"/>
    <p:sldId id="901" r:id="rId59"/>
    <p:sldId id="902" r:id="rId60"/>
    <p:sldId id="903" r:id="rId61"/>
    <p:sldId id="904" r:id="rId62"/>
    <p:sldId id="905" r:id="rId63"/>
    <p:sldId id="906" r:id="rId64"/>
    <p:sldId id="907" r:id="rId65"/>
    <p:sldId id="908" r:id="rId66"/>
    <p:sldId id="909" r:id="rId67"/>
    <p:sldId id="910" r:id="rId68"/>
    <p:sldId id="911" r:id="rId69"/>
    <p:sldId id="912" r:id="rId70"/>
    <p:sldId id="913" r:id="rId71"/>
    <p:sldId id="914" r:id="rId72"/>
    <p:sldId id="915" r:id="rId73"/>
    <p:sldId id="916" r:id="rId74"/>
    <p:sldId id="917" r:id="rId75"/>
    <p:sldId id="918" r:id="rId76"/>
    <p:sldId id="919" r:id="rId77"/>
    <p:sldId id="920" r:id="rId78"/>
    <p:sldId id="921" r:id="rId79"/>
    <p:sldId id="922" r:id="rId80"/>
    <p:sldId id="923" r:id="rId81"/>
    <p:sldId id="924" r:id="rId8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iwe, Carolin" initials="GC" lastIdx="11" clrIdx="6">
    <p:extLst>
      <p:ext uri="{19B8F6BF-5375-455C-9EA6-DF929625EA0E}">
        <p15:presenceInfo xmlns:p15="http://schemas.microsoft.com/office/powerpoint/2012/main" userId="S-1-5-21-1880078766-1776770297-1804922951-85580" providerId="AD"/>
      </p:ext>
    </p:extLst>
  </p:cmAuthor>
  <p:cmAuthor id="1" name="Turhan, Lütfiye" initials="TL" lastIdx="48" clrIdx="0"/>
  <p:cmAuthor id="8" name="Autor" initials="A" lastIdx="77" clrIdx="7"/>
  <p:cmAuthor id="2" name="Lütfiye Turhan" initials="LT" lastIdx="51" clrIdx="1"/>
  <p:cmAuthor id="3" name="Microsoft Office-Anwender" initials="Office" lastIdx="1" clrIdx="2"/>
  <p:cmAuthor id="4" name="Microsoft Office-Anwender" initials="Office [2]" lastIdx="1" clrIdx="3"/>
  <p:cmAuthor id="5" name="Wuttke, Eveline" initials="WE" lastIdx="78" clrIdx="4">
    <p:extLst>
      <p:ext uri="{19B8F6BF-5375-455C-9EA6-DF929625EA0E}">
        <p15:presenceInfo xmlns:p15="http://schemas.microsoft.com/office/powerpoint/2012/main" userId="Wuttke, Eveline" providerId="None"/>
      </p:ext>
    </p:extLst>
  </p:cmAuthor>
  <p:cmAuthor id="6" name="Anonym" initials="AAA" lastIdx="47" clrIdx="5">
    <p:extLst>
      <p:ext uri="{19B8F6BF-5375-455C-9EA6-DF929625EA0E}">
        <p15:presenceInfo xmlns:p15="http://schemas.microsoft.com/office/powerpoint/2012/main" userId="Anon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FBE"/>
    <a:srgbClr val="BFCDCF"/>
    <a:srgbClr val="F2C1C1"/>
    <a:srgbClr val="000000"/>
    <a:srgbClr val="004F8F"/>
    <a:srgbClr val="006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95102" autoAdjust="0"/>
  </p:normalViewPr>
  <p:slideViewPr>
    <p:cSldViewPr>
      <p:cViewPr>
        <p:scale>
          <a:sx n="75" d="100"/>
          <a:sy n="75" d="100"/>
        </p:scale>
        <p:origin x="1476" y="1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15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0-08-17T08:27:48.867" idx="63">
    <p:pos x="10" y="10"/>
    <p:text>Besser als herkömmliches Testen?</p:text>
    <p:extLst>
      <p:ext uri="{C676402C-5697-4E1C-873F-D02D1690AC5C}">
        <p15:threadingInfo xmlns:p15="http://schemas.microsoft.com/office/powerpoint/2012/main" timeZoneBias="-120"/>
      </p:ext>
    </p:extLst>
  </p:cm>
  <p:cm authorId="8" dt="2020-08-17T08:29:11.096" idx="64">
    <p:pos x="10" y="146"/>
    <p:text>Wissensabfragen multiple choice: nicht besser, aber einfacher zu korrigieren, automatisierte Auswertung möglich.</p:text>
    <p:extLst>
      <p:ext uri="{C676402C-5697-4E1C-873F-D02D1690AC5C}">
        <p15:threadingInfo xmlns:p15="http://schemas.microsoft.com/office/powerpoint/2012/main" timeZoneBias="-120">
          <p15:parentCm authorId="8" idx="63"/>
        </p15:threadingInfo>
      </p:ext>
    </p:extLst>
  </p:cm>
  <p:cm authorId="8" dt="2020-08-17T08:29:34.564" idx="65">
    <p:pos x="10" y="282"/>
    <p:text>Offene Fragen: Man muss zumindest nicht unlesbare Schrift dechiffrieren.</p:text>
    <p:extLst>
      <p:ext uri="{C676402C-5697-4E1C-873F-D02D1690AC5C}">
        <p15:threadingInfo xmlns:p15="http://schemas.microsoft.com/office/powerpoint/2012/main" timeZoneBias="-120">
          <p15:parentCm authorId="8" idx="63"/>
        </p15:threadingInfo>
      </p:ext>
    </p:extLst>
  </p:cm>
  <p:cm authorId="8" dt="2020-08-17T08:30:03.728" idx="66">
    <p:pos x="10" y="418"/>
    <p:text>Wirklicher Vorteil: authentischer möglich (Art Bürosimulation, Mails, Tabellenkalkulation etc.)</p:text>
    <p:extLst>
      <p:ext uri="{C676402C-5697-4E1C-873F-D02D1690AC5C}">
        <p15:threadingInfo xmlns:p15="http://schemas.microsoft.com/office/powerpoint/2012/main" timeZoneBias="-120">
          <p15:parentCm authorId="8" idx="6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20-08-17T08:30:19.876" idx="67">
    <p:pos x="10" y="10"/>
    <p:text>Hier eher Testen gegenüberstellen? Sonst gleiche Botschaft</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0-08-17T08:32:18.224" idx="73">
    <p:pos x="10" y="10"/>
    <p:text>Auch hier die Frage des Vorteils vom Testen</p:text>
    <p:extLst>
      <p:ext uri="{C676402C-5697-4E1C-873F-D02D1690AC5C}">
        <p15:threadingInfo xmlns:p15="http://schemas.microsoft.com/office/powerpoint/2012/main" timeZoneBias="-120"/>
      </p:ext>
    </p:extLst>
  </p:cm>
  <p:cm authorId="8" dt="2020-08-17T08:34:01.353" idx="74">
    <p:pos x="10" y="146"/>
    <p:text>Das betrifft auch die nachfolgenden Folien. Man müsste m.E. zumindest den Bogen schlagen: wenn man so lehrt, muss man so auch testen.</p:text>
    <p:extLst>
      <p:ext uri="{C676402C-5697-4E1C-873F-D02D1690AC5C}">
        <p15:threadingInfo xmlns:p15="http://schemas.microsoft.com/office/powerpoint/2012/main" timeZoneBias="-120">
          <p15:parentCm authorId="8" idx="7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20-08-17T08:31:59.940" idx="72">
    <p:pos x="10" y="10"/>
    <p:text>Testen?</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8" dt="2020-08-17T08:34:18.359" idx="77">
    <p:pos x="10" y="10"/>
    <p:text>Das kann man doch gut auf Testen wenden. Zumindest blau und gelb. Das rote Feld könnte man ausgrauen und nur kurz streifen.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135"/>
          </a:xfrm>
          <a:prstGeom prst="rect">
            <a:avLst/>
          </a:prstGeom>
        </p:spPr>
        <p:txBody>
          <a:bodyPr vert="horz" lIns="91440" tIns="45720" rIns="91440" bIns="45720" rtlCol="0"/>
          <a:lstStyle>
            <a:lvl1pPr algn="l" eaLnBrk="1">
              <a:defRPr sz="1200"/>
            </a:lvl1pPr>
          </a:lstStyle>
          <a:p>
            <a:pPr>
              <a:defRPr/>
            </a:pPr>
            <a:endParaRPr lang="de-DE"/>
          </a:p>
        </p:txBody>
      </p:sp>
      <p:sp>
        <p:nvSpPr>
          <p:cNvPr id="3" name="Datumsplatzhalt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eaLnBrk="1">
              <a:defRPr sz="1200"/>
            </a:lvl1pPr>
          </a:lstStyle>
          <a:p>
            <a:pPr>
              <a:defRPr/>
            </a:pPr>
            <a:fld id="{351AF12C-EC4E-47E0-A570-F51532330E5A}" type="datetimeFigureOut">
              <a:rPr lang="de-DE"/>
              <a:pPr>
                <a:defRPr/>
              </a:pPr>
              <a:t>23.09.2022</a:t>
            </a:fld>
            <a:endParaRPr lang="de-DE"/>
          </a:p>
        </p:txBody>
      </p:sp>
      <p:sp>
        <p:nvSpPr>
          <p:cNvPr id="4" name="Fußzeilenplatzhalter 3"/>
          <p:cNvSpPr>
            <a:spLocks noGrp="1"/>
          </p:cNvSpPr>
          <p:nvPr>
            <p:ph type="ftr" sz="quarter" idx="2"/>
          </p:nvPr>
        </p:nvSpPr>
        <p:spPr>
          <a:xfrm>
            <a:off x="1" y="9430091"/>
            <a:ext cx="2945659" cy="498135"/>
          </a:xfrm>
          <a:prstGeom prst="rect">
            <a:avLst/>
          </a:prstGeom>
        </p:spPr>
        <p:txBody>
          <a:bodyPr vert="horz" lIns="91440" tIns="45720" rIns="91440" bIns="45720" rtlCol="0" anchor="b"/>
          <a:lstStyle>
            <a:lvl1pPr algn="l" eaLnBrk="1">
              <a:defRPr sz="1200"/>
            </a:lvl1pPr>
          </a:lstStyle>
          <a:p>
            <a:pPr>
              <a:defRPr/>
            </a:pPr>
            <a:r>
              <a:rPr lang="de-DE"/>
              <a:t>hblhgvfkgcgkh</a:t>
            </a:r>
          </a:p>
        </p:txBody>
      </p:sp>
      <p:sp>
        <p:nvSpPr>
          <p:cNvPr id="5" name="Foliennummernplatzhalter 4"/>
          <p:cNvSpPr>
            <a:spLocks noGrp="1"/>
          </p:cNvSpPr>
          <p:nvPr>
            <p:ph type="sldNum" sz="quarter" idx="3"/>
          </p:nvPr>
        </p:nvSpPr>
        <p:spPr>
          <a:xfrm>
            <a:off x="3850444" y="9430091"/>
            <a:ext cx="2945659" cy="498135"/>
          </a:xfrm>
          <a:prstGeom prst="rect">
            <a:avLst/>
          </a:prstGeom>
        </p:spPr>
        <p:txBody>
          <a:bodyPr vert="horz" lIns="91440" tIns="45720" rIns="91440" bIns="45720" rtlCol="0" anchor="b"/>
          <a:lstStyle>
            <a:lvl1pPr algn="r" eaLnBrk="1">
              <a:defRPr sz="1200"/>
            </a:lvl1pPr>
          </a:lstStyle>
          <a:p>
            <a:pPr>
              <a:defRPr/>
            </a:pPr>
            <a:fld id="{FFBC01B7-C672-49D8-BA54-734A434E3F43}" type="slidenum">
              <a:rPr lang="de-DE"/>
              <a:pPr>
                <a:defRPr/>
              </a:pPr>
              <a:t>‹Nr.›</a:t>
            </a:fld>
            <a:endParaRPr lang="de-DE"/>
          </a:p>
        </p:txBody>
      </p:sp>
    </p:spTree>
    <p:extLst>
      <p:ext uri="{BB962C8B-B14F-4D97-AF65-F5344CB8AC3E}">
        <p14:creationId xmlns:p14="http://schemas.microsoft.com/office/powerpoint/2010/main" val="3525415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p:cNvSpPr>
          <p:nvPr>
            <p:ph type="sldImg"/>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Notizenplatzhalter 2"/>
          <p:cNvSpPr>
            <a:spLocks noGrp="1"/>
          </p:cNvSpPr>
          <p:nvPr>
            <p:ph type="body" sz="quarter" idx="3"/>
          </p:nvPr>
        </p:nvSpPr>
        <p:spPr>
          <a:xfrm>
            <a:off x="679769" y="4777960"/>
            <a:ext cx="5438140" cy="3909239"/>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54140716"/>
      </p:ext>
    </p:extLst>
  </p:cSld>
  <p:clrMap bg1="lt1" tx1="dk1" bg2="lt2" tx2="dk2" accent1="accent1" accent2="accent2" accent3="accent3" accent4="accent4" accent5="accent5" accent6="accent6" hlink="hlink" folHlink="folHlink"/>
  <p:hf hdr="0" dt="0"/>
  <p:notesStyle>
    <a:lvl1pPr algn="l" defTabSz="457200" rtl="0" eaLnBrk="0" fontAlgn="base" hangingPunct="0">
      <a:lnSpc>
        <a:spcPct val="125000"/>
      </a:lnSpc>
      <a:spcBef>
        <a:spcPct val="0"/>
      </a:spcBef>
      <a:spcAft>
        <a:spcPct val="0"/>
      </a:spcAft>
      <a:defRPr sz="1100" kern="1200">
        <a:solidFill>
          <a:srgbClr val="000000"/>
        </a:solidFill>
        <a:latin typeface="Avenir" charset="0"/>
        <a:ea typeface="Avenir" charset="0"/>
        <a:cs typeface="Avenir" charset="0"/>
        <a:sym typeface="Avenir Roman" charset="0"/>
      </a:defRPr>
    </a:lvl1pPr>
    <a:lvl2pPr indent="228600" algn="l" defTabSz="457200" rtl="0" eaLnBrk="0" fontAlgn="base" hangingPunct="0">
      <a:lnSpc>
        <a:spcPct val="125000"/>
      </a:lnSpc>
      <a:spcBef>
        <a:spcPct val="0"/>
      </a:spcBef>
      <a:spcAft>
        <a:spcPct val="0"/>
      </a:spcAft>
      <a:defRPr sz="1100" kern="1200">
        <a:solidFill>
          <a:srgbClr val="000000"/>
        </a:solidFill>
        <a:latin typeface="Avenir" charset="0"/>
        <a:ea typeface="Avenir" charset="0"/>
        <a:cs typeface="Avenir" charset="0"/>
        <a:sym typeface="Avenir Roman" charset="0"/>
      </a:defRPr>
    </a:lvl2pPr>
    <a:lvl3pPr indent="457200" algn="l" defTabSz="457200" rtl="0" eaLnBrk="0" fontAlgn="base" hangingPunct="0">
      <a:lnSpc>
        <a:spcPct val="125000"/>
      </a:lnSpc>
      <a:spcBef>
        <a:spcPct val="0"/>
      </a:spcBef>
      <a:spcAft>
        <a:spcPct val="0"/>
      </a:spcAft>
      <a:defRPr sz="1100" kern="1200">
        <a:solidFill>
          <a:srgbClr val="000000"/>
        </a:solidFill>
        <a:latin typeface="Avenir" charset="0"/>
        <a:ea typeface="Avenir" charset="0"/>
        <a:cs typeface="Avenir" charset="0"/>
        <a:sym typeface="Avenir Roman" charset="0"/>
      </a:defRPr>
    </a:lvl3pPr>
    <a:lvl4pPr indent="685800" algn="l" defTabSz="457200" rtl="0" eaLnBrk="0" fontAlgn="base" hangingPunct="0">
      <a:lnSpc>
        <a:spcPct val="125000"/>
      </a:lnSpc>
      <a:spcBef>
        <a:spcPct val="0"/>
      </a:spcBef>
      <a:spcAft>
        <a:spcPct val="0"/>
      </a:spcAft>
      <a:defRPr sz="1100" kern="1200">
        <a:solidFill>
          <a:srgbClr val="000000"/>
        </a:solidFill>
        <a:latin typeface="Avenir" charset="0"/>
        <a:ea typeface="Avenir" charset="0"/>
        <a:cs typeface="Avenir" charset="0"/>
        <a:sym typeface="Avenir Roman" charset="0"/>
      </a:defRPr>
    </a:lvl4pPr>
    <a:lvl5pPr indent="914400" algn="l" defTabSz="457200" rtl="0" eaLnBrk="0" fontAlgn="base" hangingPunct="0">
      <a:lnSpc>
        <a:spcPct val="125000"/>
      </a:lnSpc>
      <a:spcBef>
        <a:spcPct val="0"/>
      </a:spcBef>
      <a:spcAft>
        <a:spcPct val="0"/>
      </a:spcAft>
      <a:defRPr sz="1100" kern="1200">
        <a:solidFill>
          <a:srgbClr val="000000"/>
        </a:solidFill>
        <a:latin typeface="Avenir" charset="0"/>
        <a:ea typeface="Avenir" charset="0"/>
        <a:cs typeface="Avenir"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F6FED7-02F9-4F3B-9D2F-0D6B4F0D949F}" type="slidenum">
              <a:rPr lang="de-DE" smtClean="0"/>
              <a:t>1</a:t>
            </a:fld>
            <a:endParaRPr lang="de-DE"/>
          </a:p>
        </p:txBody>
      </p:sp>
    </p:spTree>
    <p:extLst>
      <p:ext uri="{BB962C8B-B14F-4D97-AF65-F5344CB8AC3E}">
        <p14:creationId xmlns:p14="http://schemas.microsoft.com/office/powerpoint/2010/main" val="239455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a:xfrm>
            <a:off x="90488" y="744538"/>
            <a:ext cx="6616700" cy="3722687"/>
          </a:xfrm>
          <a:ln/>
        </p:spPr>
      </p:sp>
      <p:sp>
        <p:nvSpPr>
          <p:cNvPr id="23554"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4" name="Foliennummernplatzhalter 3"/>
          <p:cNvSpPr>
            <a:spLocks noGrp="1"/>
          </p:cNvSpPr>
          <p:nvPr>
            <p:ph type="sldNum" sz="quarter" idx="5"/>
          </p:nvPr>
        </p:nvSpPr>
        <p:spPr/>
        <p:txBody>
          <a:bodyPr/>
          <a:lstStyle/>
          <a:p>
            <a:pPr>
              <a:defRPr/>
            </a:pPr>
            <a:fld id="{6C924C5E-BDE6-714E-B057-F2B7CF6C580E}" type="slidenum">
              <a:rPr lang="de-DE" smtClean="0"/>
              <a:pPr>
                <a:defRPr/>
              </a:pPr>
              <a:t>14</a:t>
            </a:fld>
            <a:endParaRPr lang="de-DE"/>
          </a:p>
        </p:txBody>
      </p:sp>
    </p:spTree>
    <p:extLst>
      <p:ext uri="{BB962C8B-B14F-4D97-AF65-F5344CB8AC3E}">
        <p14:creationId xmlns:p14="http://schemas.microsoft.com/office/powerpoint/2010/main" val="211259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a:xfrm>
            <a:off x="90488" y="744538"/>
            <a:ext cx="6616700" cy="3722687"/>
          </a:xfrm>
          <a:ln/>
        </p:spPr>
      </p:sp>
      <p:sp>
        <p:nvSpPr>
          <p:cNvPr id="21506"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4" name="Foliennummernplatzhalter 3"/>
          <p:cNvSpPr>
            <a:spLocks noGrp="1"/>
          </p:cNvSpPr>
          <p:nvPr>
            <p:ph type="sldNum" sz="quarter" idx="5"/>
          </p:nvPr>
        </p:nvSpPr>
        <p:spPr/>
        <p:txBody>
          <a:bodyPr/>
          <a:lstStyle/>
          <a:p>
            <a:pPr>
              <a:defRPr/>
            </a:pPr>
            <a:fld id="{1F942FE8-2B35-074F-8E56-00F4C4A938F8}" type="slidenum">
              <a:rPr lang="de-DE" smtClean="0"/>
              <a:pPr>
                <a:defRPr/>
              </a:pPr>
              <a:t>15</a:t>
            </a:fld>
            <a:endParaRPr lang="de-DE"/>
          </a:p>
        </p:txBody>
      </p:sp>
    </p:spTree>
    <p:extLst>
      <p:ext uri="{BB962C8B-B14F-4D97-AF65-F5344CB8AC3E}">
        <p14:creationId xmlns:p14="http://schemas.microsoft.com/office/powerpoint/2010/main" val="293754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19</a:t>
            </a:fld>
            <a:endParaRPr lang="de-DE" altLang="de-DE"/>
          </a:p>
        </p:txBody>
      </p:sp>
    </p:spTree>
    <p:extLst>
      <p:ext uri="{BB962C8B-B14F-4D97-AF65-F5344CB8AC3E}">
        <p14:creationId xmlns:p14="http://schemas.microsoft.com/office/powerpoint/2010/main" val="1178771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20</a:t>
            </a:fld>
            <a:endParaRPr lang="de-DE" altLang="de-DE"/>
          </a:p>
        </p:txBody>
      </p:sp>
    </p:spTree>
    <p:extLst>
      <p:ext uri="{BB962C8B-B14F-4D97-AF65-F5344CB8AC3E}">
        <p14:creationId xmlns:p14="http://schemas.microsoft.com/office/powerpoint/2010/main" val="114370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22</a:t>
            </a:fld>
            <a:endParaRPr lang="de-DE" altLang="de-DE"/>
          </a:p>
        </p:txBody>
      </p:sp>
    </p:spTree>
    <p:extLst>
      <p:ext uri="{BB962C8B-B14F-4D97-AF65-F5344CB8AC3E}">
        <p14:creationId xmlns:p14="http://schemas.microsoft.com/office/powerpoint/2010/main" val="67372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23</a:t>
            </a:fld>
            <a:endParaRPr lang="de-DE" altLang="de-DE"/>
          </a:p>
        </p:txBody>
      </p:sp>
    </p:spTree>
    <p:extLst>
      <p:ext uri="{BB962C8B-B14F-4D97-AF65-F5344CB8AC3E}">
        <p14:creationId xmlns:p14="http://schemas.microsoft.com/office/powerpoint/2010/main" val="57427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24</a:t>
            </a:fld>
            <a:endParaRPr lang="de-DE" altLang="de-DE"/>
          </a:p>
        </p:txBody>
      </p:sp>
    </p:spTree>
    <p:extLst>
      <p:ext uri="{BB962C8B-B14F-4D97-AF65-F5344CB8AC3E}">
        <p14:creationId xmlns:p14="http://schemas.microsoft.com/office/powerpoint/2010/main" val="363481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25</a:t>
            </a:fld>
            <a:endParaRPr lang="de-DE" altLang="de-DE"/>
          </a:p>
        </p:txBody>
      </p:sp>
    </p:spTree>
    <p:extLst>
      <p:ext uri="{BB962C8B-B14F-4D97-AF65-F5344CB8AC3E}">
        <p14:creationId xmlns:p14="http://schemas.microsoft.com/office/powerpoint/2010/main" val="409881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27</a:t>
            </a:fld>
            <a:endParaRPr lang="de-DE" altLang="de-DE"/>
          </a:p>
        </p:txBody>
      </p:sp>
    </p:spTree>
    <p:extLst>
      <p:ext uri="{BB962C8B-B14F-4D97-AF65-F5344CB8AC3E}">
        <p14:creationId xmlns:p14="http://schemas.microsoft.com/office/powerpoint/2010/main" val="264423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28</a:t>
            </a:fld>
            <a:endParaRPr lang="de-DE" altLang="de-DE"/>
          </a:p>
        </p:txBody>
      </p:sp>
    </p:spTree>
    <p:extLst>
      <p:ext uri="{BB962C8B-B14F-4D97-AF65-F5344CB8AC3E}">
        <p14:creationId xmlns:p14="http://schemas.microsoft.com/office/powerpoint/2010/main" val="294682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a:extLst>
              <a:ext uri="{FF2B5EF4-FFF2-40B4-BE49-F238E27FC236}">
                <a16:creationId xmlns:a16="http://schemas.microsoft.com/office/drawing/2014/main" id="{18422F69-2A34-084C-82AA-2DE6436F654F}"/>
              </a:ext>
            </a:extLst>
          </p:cNvPr>
          <p:cNvSpPr>
            <a:spLocks noGrp="1" noRot="1" noChangeAspect="1" noChangeArrowheads="1" noTextEdit="1"/>
          </p:cNvSpPr>
          <p:nvPr>
            <p:ph type="sldImg"/>
          </p:nvPr>
        </p:nvSpPr>
        <p:spPr>
          <a:xfrm>
            <a:off x="90488" y="744538"/>
            <a:ext cx="6616700" cy="3722687"/>
          </a:xfrm>
          <a:ln/>
        </p:spPr>
      </p:sp>
      <p:sp>
        <p:nvSpPr>
          <p:cNvPr id="71682" name="Notizenplatzhalter 2">
            <a:extLst>
              <a:ext uri="{FF2B5EF4-FFF2-40B4-BE49-F238E27FC236}">
                <a16:creationId xmlns:a16="http://schemas.microsoft.com/office/drawing/2014/main" id="{B7429E05-2F54-D745-BD73-ED2DDC755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z="1400" dirty="0">
              <a:latin typeface="Arial" panose="020B0604020202020204" pitchFamily="34" charset="0"/>
              <a:cs typeface="Arial" panose="020B0604020202020204" pitchFamily="34" charset="0"/>
            </a:endParaRPr>
          </a:p>
        </p:txBody>
      </p:sp>
      <p:sp>
        <p:nvSpPr>
          <p:cNvPr id="71683" name="Foliennummernplatzhalter 3">
            <a:extLst>
              <a:ext uri="{FF2B5EF4-FFF2-40B4-BE49-F238E27FC236}">
                <a16:creationId xmlns:a16="http://schemas.microsoft.com/office/drawing/2014/main" id="{19F82E5C-68C0-5045-8E6E-A7041A3802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1400">
                <a:solidFill>
                  <a:schemeClr val="tx1"/>
                </a:solidFill>
                <a:latin typeface="Arial" panose="020B0604020202020204" pitchFamily="34" charset="0"/>
                <a:cs typeface="Arial" panose="020B0604020202020204" pitchFamily="34" charset="0"/>
              </a:defRPr>
            </a:lvl1pPr>
            <a:lvl2pPr marL="742950" indent="-285750" defTabSz="936625">
              <a:defRPr sz="1400">
                <a:solidFill>
                  <a:schemeClr val="tx1"/>
                </a:solidFill>
                <a:latin typeface="Arial" panose="020B0604020202020204" pitchFamily="34" charset="0"/>
                <a:cs typeface="Arial" panose="020B0604020202020204" pitchFamily="34" charset="0"/>
              </a:defRPr>
            </a:lvl2pPr>
            <a:lvl3pPr marL="1143000" indent="-228600" defTabSz="936625">
              <a:defRPr sz="1400">
                <a:solidFill>
                  <a:schemeClr val="tx1"/>
                </a:solidFill>
                <a:latin typeface="Arial" panose="020B0604020202020204" pitchFamily="34" charset="0"/>
                <a:cs typeface="Arial" panose="020B0604020202020204" pitchFamily="34" charset="0"/>
              </a:defRPr>
            </a:lvl3pPr>
            <a:lvl4pPr marL="1600200" indent="-228600" defTabSz="936625">
              <a:defRPr sz="1400">
                <a:solidFill>
                  <a:schemeClr val="tx1"/>
                </a:solidFill>
                <a:latin typeface="Arial" panose="020B0604020202020204" pitchFamily="34" charset="0"/>
                <a:cs typeface="Arial" panose="020B0604020202020204" pitchFamily="34" charset="0"/>
              </a:defRPr>
            </a:lvl4pPr>
            <a:lvl5pPr marL="2057400" indent="-228600" defTabSz="936625">
              <a:defRPr sz="1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F5823286-CBE2-9E48-B76B-2B9C86E0F626}" type="slidenum">
              <a:rPr lang="de-DE" altLang="de-DE" sz="1300" smtClean="0"/>
              <a:pPr/>
              <a:t>5</a:t>
            </a:fld>
            <a:endParaRPr lang="de-DE" altLang="de-DE" sz="1300"/>
          </a:p>
        </p:txBody>
      </p:sp>
    </p:spTree>
    <p:extLst>
      <p:ext uri="{BB962C8B-B14F-4D97-AF65-F5344CB8AC3E}">
        <p14:creationId xmlns:p14="http://schemas.microsoft.com/office/powerpoint/2010/main" val="28077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29</a:t>
            </a:fld>
            <a:endParaRPr lang="de-DE" altLang="de-DE"/>
          </a:p>
        </p:txBody>
      </p:sp>
    </p:spTree>
    <p:extLst>
      <p:ext uri="{BB962C8B-B14F-4D97-AF65-F5344CB8AC3E}">
        <p14:creationId xmlns:p14="http://schemas.microsoft.com/office/powerpoint/2010/main" val="324914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30</a:t>
            </a:fld>
            <a:endParaRPr lang="de-DE" altLang="de-DE"/>
          </a:p>
        </p:txBody>
      </p:sp>
    </p:spTree>
    <p:extLst>
      <p:ext uri="{BB962C8B-B14F-4D97-AF65-F5344CB8AC3E}">
        <p14:creationId xmlns:p14="http://schemas.microsoft.com/office/powerpoint/2010/main" val="208135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31</a:t>
            </a:fld>
            <a:endParaRPr lang="de-DE" altLang="de-DE"/>
          </a:p>
        </p:txBody>
      </p:sp>
    </p:spTree>
    <p:extLst>
      <p:ext uri="{BB962C8B-B14F-4D97-AF65-F5344CB8AC3E}">
        <p14:creationId xmlns:p14="http://schemas.microsoft.com/office/powerpoint/2010/main" val="4294016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32</a:t>
            </a:fld>
            <a:endParaRPr lang="de-DE" altLang="de-DE"/>
          </a:p>
        </p:txBody>
      </p:sp>
    </p:spTree>
    <p:extLst>
      <p:ext uri="{BB962C8B-B14F-4D97-AF65-F5344CB8AC3E}">
        <p14:creationId xmlns:p14="http://schemas.microsoft.com/office/powerpoint/2010/main" val="1350449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33</a:t>
            </a:fld>
            <a:endParaRPr lang="de-DE" altLang="de-DE"/>
          </a:p>
        </p:txBody>
      </p:sp>
    </p:spTree>
    <p:extLst>
      <p:ext uri="{BB962C8B-B14F-4D97-AF65-F5344CB8AC3E}">
        <p14:creationId xmlns:p14="http://schemas.microsoft.com/office/powerpoint/2010/main" val="225440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34</a:t>
            </a:fld>
            <a:endParaRPr lang="de-DE" altLang="de-DE"/>
          </a:p>
        </p:txBody>
      </p:sp>
    </p:spTree>
    <p:extLst>
      <p:ext uri="{BB962C8B-B14F-4D97-AF65-F5344CB8AC3E}">
        <p14:creationId xmlns:p14="http://schemas.microsoft.com/office/powerpoint/2010/main" val="417971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35</a:t>
            </a:fld>
            <a:endParaRPr lang="de-DE" altLang="de-DE"/>
          </a:p>
        </p:txBody>
      </p:sp>
    </p:spTree>
    <p:extLst>
      <p:ext uri="{BB962C8B-B14F-4D97-AF65-F5344CB8AC3E}">
        <p14:creationId xmlns:p14="http://schemas.microsoft.com/office/powerpoint/2010/main" val="2765255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21B5187-B8A6-2846-96D3-C7EE8572954C}" type="slidenum">
              <a:rPr lang="de-DE" smtClean="0"/>
              <a:t>38</a:t>
            </a:fld>
            <a:endParaRPr lang="de-DE"/>
          </a:p>
        </p:txBody>
      </p:sp>
    </p:spTree>
    <p:extLst>
      <p:ext uri="{BB962C8B-B14F-4D97-AF65-F5344CB8AC3E}">
        <p14:creationId xmlns:p14="http://schemas.microsoft.com/office/powerpoint/2010/main" val="1360132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21B5187-B8A6-2846-96D3-C7EE8572954C}" type="slidenum">
              <a:rPr lang="de-DE" smtClean="0"/>
              <a:t>39</a:t>
            </a:fld>
            <a:endParaRPr lang="de-DE"/>
          </a:p>
        </p:txBody>
      </p:sp>
    </p:spTree>
    <p:extLst>
      <p:ext uri="{BB962C8B-B14F-4D97-AF65-F5344CB8AC3E}">
        <p14:creationId xmlns:p14="http://schemas.microsoft.com/office/powerpoint/2010/main" val="197252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21B5187-B8A6-2846-96D3-C7EE8572954C}" type="slidenum">
              <a:rPr lang="de-DE" smtClean="0"/>
              <a:t>40</a:t>
            </a:fld>
            <a:endParaRPr lang="de-DE"/>
          </a:p>
        </p:txBody>
      </p:sp>
    </p:spTree>
    <p:extLst>
      <p:ext uri="{BB962C8B-B14F-4D97-AF65-F5344CB8AC3E}">
        <p14:creationId xmlns:p14="http://schemas.microsoft.com/office/powerpoint/2010/main" val="84438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a:t>
            </a:fld>
            <a:endParaRPr lang="de-DE" altLang="de-DE"/>
          </a:p>
        </p:txBody>
      </p:sp>
    </p:spTree>
    <p:extLst>
      <p:ext uri="{BB962C8B-B14F-4D97-AF65-F5344CB8AC3E}">
        <p14:creationId xmlns:p14="http://schemas.microsoft.com/office/powerpoint/2010/main" val="821719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44</a:t>
            </a:fld>
            <a:endParaRPr lang="de-DE" altLang="de-DE"/>
          </a:p>
        </p:txBody>
      </p:sp>
    </p:spTree>
    <p:extLst>
      <p:ext uri="{BB962C8B-B14F-4D97-AF65-F5344CB8AC3E}">
        <p14:creationId xmlns:p14="http://schemas.microsoft.com/office/powerpoint/2010/main" val="254571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45</a:t>
            </a:fld>
            <a:endParaRPr lang="de-DE" altLang="de-DE"/>
          </a:p>
        </p:txBody>
      </p:sp>
    </p:spTree>
    <p:extLst>
      <p:ext uri="{BB962C8B-B14F-4D97-AF65-F5344CB8AC3E}">
        <p14:creationId xmlns:p14="http://schemas.microsoft.com/office/powerpoint/2010/main" val="2938019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86242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57</a:t>
            </a:fld>
            <a:endParaRPr lang="de-DE" altLang="de-DE"/>
          </a:p>
        </p:txBody>
      </p:sp>
    </p:spTree>
    <p:extLst>
      <p:ext uri="{BB962C8B-B14F-4D97-AF65-F5344CB8AC3E}">
        <p14:creationId xmlns:p14="http://schemas.microsoft.com/office/powerpoint/2010/main" val="3949681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74846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90631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D3E5B3-8AFB-344E-B2CB-A15F84352C2B}"/>
              </a:ext>
            </a:extLst>
          </p:cNvPr>
          <p:cNvSpPr>
            <a:spLocks noGrp="1" noChangeArrowheads="1"/>
          </p:cNvSpPr>
          <p:nvPr>
            <p:ph type="sldNum" sz="quarter" idx="5"/>
          </p:nvPr>
        </p:nvSpPr>
        <p:spPr>
          <a:ln/>
        </p:spPr>
        <p:txBody>
          <a:bodyPr/>
          <a:lstStyle/>
          <a:p>
            <a:fld id="{46CF31DB-B353-4843-A5ED-FDDBA060A919}" type="slidenum">
              <a:rPr lang="de-DE" altLang="de-DE"/>
              <a:pPr/>
              <a:t>63</a:t>
            </a:fld>
            <a:endParaRPr lang="de-DE" altLang="de-DE"/>
          </a:p>
        </p:txBody>
      </p:sp>
      <p:sp>
        <p:nvSpPr>
          <p:cNvPr id="187394" name="Rectangle 2">
            <a:extLst>
              <a:ext uri="{FF2B5EF4-FFF2-40B4-BE49-F238E27FC236}">
                <a16:creationId xmlns:a16="http://schemas.microsoft.com/office/drawing/2014/main" id="{8C510482-B93F-CC4B-A043-95FAE001D50B}"/>
              </a:ext>
            </a:extLst>
          </p:cNvPr>
          <p:cNvSpPr>
            <a:spLocks noGrp="1" noRot="1" noChangeAspect="1" noChangeArrowheads="1" noTextEdit="1"/>
          </p:cNvSpPr>
          <p:nvPr>
            <p:ph type="sldImg"/>
          </p:nvPr>
        </p:nvSpPr>
        <p:spPr>
          <a:xfrm>
            <a:off x="90488" y="744538"/>
            <a:ext cx="6616700" cy="3722687"/>
          </a:xfrm>
          <a:ln/>
        </p:spPr>
      </p:sp>
      <p:sp>
        <p:nvSpPr>
          <p:cNvPr id="187395" name="Rectangle 3">
            <a:extLst>
              <a:ext uri="{FF2B5EF4-FFF2-40B4-BE49-F238E27FC236}">
                <a16:creationId xmlns:a16="http://schemas.microsoft.com/office/drawing/2014/main" id="{47AF566B-77EC-5B45-8EBF-8E1EA21C0AD1}"/>
              </a:ext>
            </a:extLst>
          </p:cNvPr>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493781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solidFill>
                  <a:srgbClr val="C00000"/>
                </a:solidFill>
                <a:sym typeface="Wingdings" pitchFamily="2" charset="2"/>
              </a:rPr>
              <a:t>Kritische Punkte: Häufige Fehler in der Praxis, potenzielle gefährliche Fehler, typische/wahrscheinliche Fehlerursachen, </a:t>
            </a:r>
            <a:r>
              <a:rPr lang="de-DE" dirty="0" err="1">
                <a:solidFill>
                  <a:srgbClr val="C00000"/>
                </a:solidFill>
                <a:sym typeface="Wingdings" pitchFamily="2" charset="2"/>
              </a:rPr>
              <a:t>Misconceptions</a:t>
            </a:r>
            <a:r>
              <a:rPr lang="de-DE" dirty="0">
                <a:solidFill>
                  <a:srgbClr val="C00000"/>
                </a:solidFill>
                <a:sym typeface="Wingdings" pitchFamily="2" charset="2"/>
              </a:rPr>
              <a:t>/Fehlvorstellungen, …</a:t>
            </a:r>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64</a:t>
            </a:fld>
            <a:endParaRPr lang="de-DE" altLang="de-DE"/>
          </a:p>
        </p:txBody>
      </p:sp>
    </p:spTree>
    <p:extLst>
      <p:ext uri="{BB962C8B-B14F-4D97-AF65-F5344CB8AC3E}">
        <p14:creationId xmlns:p14="http://schemas.microsoft.com/office/powerpoint/2010/main" val="2832142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err="1"/>
              <a:t>Oculus</a:t>
            </a:r>
            <a:r>
              <a:rPr lang="de-DE" dirty="0"/>
              <a:t> Rift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66</a:t>
            </a:fld>
            <a:endParaRPr lang="de-DE" altLang="de-DE"/>
          </a:p>
        </p:txBody>
      </p:sp>
    </p:spTree>
    <p:extLst>
      <p:ext uri="{BB962C8B-B14F-4D97-AF65-F5344CB8AC3E}">
        <p14:creationId xmlns:p14="http://schemas.microsoft.com/office/powerpoint/2010/main" val="3099858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67</a:t>
            </a:fld>
            <a:endParaRPr lang="de-DE" altLang="de-DE"/>
          </a:p>
        </p:txBody>
      </p:sp>
    </p:spTree>
    <p:extLst>
      <p:ext uri="{BB962C8B-B14F-4D97-AF65-F5344CB8AC3E}">
        <p14:creationId xmlns:p14="http://schemas.microsoft.com/office/powerpoint/2010/main" val="163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a:t>
            </a:fld>
            <a:endParaRPr lang="de-DE" altLang="de-DE"/>
          </a:p>
        </p:txBody>
      </p:sp>
    </p:spTree>
    <p:extLst>
      <p:ext uri="{BB962C8B-B14F-4D97-AF65-F5344CB8AC3E}">
        <p14:creationId xmlns:p14="http://schemas.microsoft.com/office/powerpoint/2010/main" val="171619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68</a:t>
            </a:fld>
            <a:endParaRPr lang="de-DE" altLang="de-DE"/>
          </a:p>
        </p:txBody>
      </p:sp>
    </p:spTree>
    <p:extLst>
      <p:ext uri="{BB962C8B-B14F-4D97-AF65-F5344CB8AC3E}">
        <p14:creationId xmlns:p14="http://schemas.microsoft.com/office/powerpoint/2010/main" val="324332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69</a:t>
            </a:fld>
            <a:endParaRPr lang="de-DE" altLang="de-DE"/>
          </a:p>
        </p:txBody>
      </p:sp>
    </p:spTree>
    <p:extLst>
      <p:ext uri="{BB962C8B-B14F-4D97-AF65-F5344CB8AC3E}">
        <p14:creationId xmlns:p14="http://schemas.microsoft.com/office/powerpoint/2010/main" val="929672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70</a:t>
            </a:fld>
            <a:endParaRPr lang="de-DE" altLang="de-DE"/>
          </a:p>
        </p:txBody>
      </p:sp>
    </p:spTree>
    <p:extLst>
      <p:ext uri="{BB962C8B-B14F-4D97-AF65-F5344CB8AC3E}">
        <p14:creationId xmlns:p14="http://schemas.microsoft.com/office/powerpoint/2010/main" val="1909063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71</a:t>
            </a:fld>
            <a:endParaRPr lang="de-DE" altLang="de-DE"/>
          </a:p>
        </p:txBody>
      </p:sp>
    </p:spTree>
    <p:extLst>
      <p:ext uri="{BB962C8B-B14F-4D97-AF65-F5344CB8AC3E}">
        <p14:creationId xmlns:p14="http://schemas.microsoft.com/office/powerpoint/2010/main" val="699612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72</a:t>
            </a:fld>
            <a:endParaRPr lang="de-DE" altLang="de-DE"/>
          </a:p>
        </p:txBody>
      </p:sp>
    </p:spTree>
    <p:extLst>
      <p:ext uri="{BB962C8B-B14F-4D97-AF65-F5344CB8AC3E}">
        <p14:creationId xmlns:p14="http://schemas.microsoft.com/office/powerpoint/2010/main" val="748269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73</a:t>
            </a:fld>
            <a:endParaRPr lang="de-DE" altLang="de-DE"/>
          </a:p>
        </p:txBody>
      </p:sp>
    </p:spTree>
    <p:extLst>
      <p:ext uri="{BB962C8B-B14F-4D97-AF65-F5344CB8AC3E}">
        <p14:creationId xmlns:p14="http://schemas.microsoft.com/office/powerpoint/2010/main" val="3104243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74</a:t>
            </a:fld>
            <a:endParaRPr lang="de-DE" altLang="de-DE"/>
          </a:p>
        </p:txBody>
      </p:sp>
    </p:spTree>
    <p:extLst>
      <p:ext uri="{BB962C8B-B14F-4D97-AF65-F5344CB8AC3E}">
        <p14:creationId xmlns:p14="http://schemas.microsoft.com/office/powerpoint/2010/main" val="1884370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75</a:t>
            </a:fld>
            <a:endParaRPr lang="de-DE" altLang="de-DE"/>
          </a:p>
        </p:txBody>
      </p:sp>
    </p:spTree>
    <p:extLst>
      <p:ext uri="{BB962C8B-B14F-4D97-AF65-F5344CB8AC3E}">
        <p14:creationId xmlns:p14="http://schemas.microsoft.com/office/powerpoint/2010/main" val="206664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Technology </a:t>
            </a:r>
            <a:r>
              <a:rPr lang="de-DE" dirty="0" err="1"/>
              <a:t>Based</a:t>
            </a:r>
            <a:r>
              <a:rPr lang="de-DE" dirty="0"/>
              <a:t> Assessment</a:t>
            </a:r>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79</a:t>
            </a:fld>
            <a:endParaRPr lang="de-DE" altLang="de-DE"/>
          </a:p>
        </p:txBody>
      </p:sp>
    </p:spTree>
    <p:extLst>
      <p:ext uri="{BB962C8B-B14F-4D97-AF65-F5344CB8AC3E}">
        <p14:creationId xmlns:p14="http://schemas.microsoft.com/office/powerpoint/2010/main" val="3104917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80</a:t>
            </a:fld>
            <a:endParaRPr lang="de-DE" altLang="de-DE"/>
          </a:p>
        </p:txBody>
      </p:sp>
    </p:spTree>
    <p:extLst>
      <p:ext uri="{BB962C8B-B14F-4D97-AF65-F5344CB8AC3E}">
        <p14:creationId xmlns:p14="http://schemas.microsoft.com/office/powerpoint/2010/main" val="184023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8</a:t>
            </a:fld>
            <a:endParaRPr lang="de-DE" altLang="de-DE"/>
          </a:p>
        </p:txBody>
      </p:sp>
    </p:spTree>
    <p:extLst>
      <p:ext uri="{BB962C8B-B14F-4D97-AF65-F5344CB8AC3E}">
        <p14:creationId xmlns:p14="http://schemas.microsoft.com/office/powerpoint/2010/main" val="2042463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0578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9</a:t>
            </a:fld>
            <a:endParaRPr lang="de-DE" altLang="de-DE"/>
          </a:p>
        </p:txBody>
      </p:sp>
    </p:spTree>
    <p:extLst>
      <p:ext uri="{BB962C8B-B14F-4D97-AF65-F5344CB8AC3E}">
        <p14:creationId xmlns:p14="http://schemas.microsoft.com/office/powerpoint/2010/main" val="287234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6445DB9-3725-3C41-8983-F5FEF09E13A3}" type="slidenum">
              <a:rPr lang="de-DE" altLang="de-DE" smtClean="0"/>
              <a:pPr>
                <a:defRPr/>
              </a:pPr>
              <a:t>11</a:t>
            </a:fld>
            <a:endParaRPr lang="de-DE" altLang="de-DE"/>
          </a:p>
        </p:txBody>
      </p:sp>
    </p:spTree>
    <p:extLst>
      <p:ext uri="{BB962C8B-B14F-4D97-AF65-F5344CB8AC3E}">
        <p14:creationId xmlns:p14="http://schemas.microsoft.com/office/powerpoint/2010/main" val="196936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a:xfrm>
            <a:off x="90488" y="744538"/>
            <a:ext cx="6616700" cy="3722687"/>
          </a:xfrm>
          <a:ln/>
        </p:spPr>
      </p:sp>
      <p:sp>
        <p:nvSpPr>
          <p:cNvPr id="21506"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4" name="Foliennummernplatzhalter 3"/>
          <p:cNvSpPr>
            <a:spLocks noGrp="1"/>
          </p:cNvSpPr>
          <p:nvPr>
            <p:ph type="sldNum" sz="quarter" idx="5"/>
          </p:nvPr>
        </p:nvSpPr>
        <p:spPr/>
        <p:txBody>
          <a:bodyPr/>
          <a:lstStyle/>
          <a:p>
            <a:pPr>
              <a:defRPr/>
            </a:pPr>
            <a:fld id="{1F942FE8-2B35-074F-8E56-00F4C4A938F8}" type="slidenum">
              <a:rPr lang="de-DE" smtClean="0"/>
              <a:pPr>
                <a:defRPr/>
              </a:pPr>
              <a:t>12</a:t>
            </a:fld>
            <a:endParaRPr lang="de-DE"/>
          </a:p>
        </p:txBody>
      </p:sp>
    </p:spTree>
    <p:extLst>
      <p:ext uri="{BB962C8B-B14F-4D97-AF65-F5344CB8AC3E}">
        <p14:creationId xmlns:p14="http://schemas.microsoft.com/office/powerpoint/2010/main" val="210917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a:xfrm>
            <a:off x="90488" y="744538"/>
            <a:ext cx="6616700" cy="3722687"/>
          </a:xfrm>
          <a:ln/>
        </p:spPr>
      </p:sp>
      <p:sp>
        <p:nvSpPr>
          <p:cNvPr id="23554"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a:p>
        </p:txBody>
      </p:sp>
      <p:sp>
        <p:nvSpPr>
          <p:cNvPr id="4" name="Foliennummernplatzhalter 3"/>
          <p:cNvSpPr>
            <a:spLocks noGrp="1"/>
          </p:cNvSpPr>
          <p:nvPr>
            <p:ph type="sldNum" sz="quarter" idx="5"/>
          </p:nvPr>
        </p:nvSpPr>
        <p:spPr/>
        <p:txBody>
          <a:bodyPr/>
          <a:lstStyle/>
          <a:p>
            <a:pPr>
              <a:defRPr/>
            </a:pPr>
            <a:fld id="{6C924C5E-BDE6-714E-B057-F2B7CF6C580E}" type="slidenum">
              <a:rPr lang="de-DE" smtClean="0"/>
              <a:pPr>
                <a:defRPr/>
              </a:pPr>
              <a:t>13</a:t>
            </a:fld>
            <a:endParaRPr lang="de-DE"/>
          </a:p>
        </p:txBody>
      </p:sp>
    </p:spTree>
    <p:extLst>
      <p:ext uri="{BB962C8B-B14F-4D97-AF65-F5344CB8AC3E}">
        <p14:creationId xmlns:p14="http://schemas.microsoft.com/office/powerpoint/2010/main" val="1253012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36682" y="4040554"/>
            <a:ext cx="10031318" cy="121724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773CA667-E297-0A4F-9081-EB9C87A62F0A}" type="datetime1">
              <a:rPr lang="de-DE" smtClean="0"/>
              <a:t>23.09.2022</a:t>
            </a:fld>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t>‹Nr.›</a:t>
            </a:fld>
            <a:endParaRPr lang="en-US" dirty="0"/>
          </a:p>
        </p:txBody>
      </p:sp>
      <p:pic>
        <p:nvPicPr>
          <p:cNvPr id="12" name="Grafik 11"/>
          <p:cNvPicPr>
            <a:picLocks noChangeAspect="1"/>
          </p:cNvPicPr>
          <p:nvPr/>
        </p:nvPicPr>
        <p:blipFill rotWithShape="1">
          <a:blip r:embed="rId2" cstate="print">
            <a:extLst>
              <a:ext uri="{28A0092B-C50C-407E-A947-70E740481C1C}">
                <a14:useLocalDpi xmlns:a14="http://schemas.microsoft.com/office/drawing/2010/main" val="0"/>
              </a:ext>
            </a:extLst>
          </a:blip>
          <a:srcRect l="1616" t="24850" b="15276"/>
          <a:stretch/>
        </p:blipFill>
        <p:spPr>
          <a:xfrm>
            <a:off x="636682" y="1637777"/>
            <a:ext cx="6439877" cy="2255618"/>
          </a:xfrm>
          <a:prstGeom prst="rect">
            <a:avLst/>
          </a:prstGeom>
        </p:spPr>
      </p:pic>
      <p:sp>
        <p:nvSpPr>
          <p:cNvPr id="22" name="Fußzeilenplatzhalter 4">
            <a:extLst>
              <a:ext uri="{FF2B5EF4-FFF2-40B4-BE49-F238E27FC236}">
                <a16:creationId xmlns:a16="http://schemas.microsoft.com/office/drawing/2014/main" id="{F1E87802-FB04-4467-9F7B-439D22553AFE}"/>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5" name="Gruppieren 4"/>
          <p:cNvGrpSpPr/>
          <p:nvPr userDrawn="1"/>
        </p:nvGrpSpPr>
        <p:grpSpPr>
          <a:xfrm>
            <a:off x="184195" y="39471"/>
            <a:ext cx="11943257" cy="676075"/>
            <a:chOff x="184195" y="39471"/>
            <a:chExt cx="11943257" cy="676075"/>
          </a:xfrm>
        </p:grpSpPr>
        <p:cxnSp>
          <p:nvCxnSpPr>
            <p:cNvPr id="24" name="Gerader Verbinder 23">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6" name="Grafik 25">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7" name="Grafik 26">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8" name="Grafik 27">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30" name="Grafik 29">
              <a:extLst>
                <a:ext uri="{FF2B5EF4-FFF2-40B4-BE49-F238E27FC236}">
                  <a16:creationId xmlns:a16="http://schemas.microsoft.com/office/drawing/2014/main" id="{4FA523C5-D1E3-435F-9445-AA358EDC72D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3526936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059A15A-8578-034D-8D69-1B462AC9E905}" type="datetime1">
              <a:rPr lang="de-DE" smtClean="0"/>
              <a:t>23.09.2022</a:t>
            </a:fld>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t>‹Nr.›</a:t>
            </a:fld>
            <a:endParaRPr lang="en-US" dirty="0"/>
          </a:p>
        </p:txBody>
      </p:sp>
      <p:sp>
        <p:nvSpPr>
          <p:cNvPr id="15" name="Fußzeilenplatzhalter 4">
            <a:extLst>
              <a:ext uri="{FF2B5EF4-FFF2-40B4-BE49-F238E27FC236}">
                <a16:creationId xmlns:a16="http://schemas.microsoft.com/office/drawing/2014/main" id="{D18C9FA2-D654-4E33-976F-781F52073037}"/>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0" name="Gruppieren 19"/>
          <p:cNvGrpSpPr/>
          <p:nvPr userDrawn="1"/>
        </p:nvGrpSpPr>
        <p:grpSpPr>
          <a:xfrm>
            <a:off x="184195" y="39471"/>
            <a:ext cx="11943257" cy="676075"/>
            <a:chOff x="184195" y="39471"/>
            <a:chExt cx="11943257" cy="676075"/>
          </a:xfrm>
        </p:grpSpPr>
        <p:cxnSp>
          <p:nvCxnSpPr>
            <p:cNvPr id="21" name="Gerader Verbinder 20">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3" name="Grafik 22">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4" name="Grafik 23">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5" name="Grafik 24">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6" name="Grafik 25">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7" name="Grafik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864322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A2861FA-40C3-CC4D-846A-C37D66FF04A2}" type="datetime1">
              <a:rPr lang="de-DE" smtClean="0"/>
              <a:t>23.09.2022</a:t>
            </a:fld>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t>‹Nr.›</a:t>
            </a:fld>
            <a:endParaRPr lang="en-US" dirty="0"/>
          </a:p>
        </p:txBody>
      </p:sp>
      <p:sp>
        <p:nvSpPr>
          <p:cNvPr id="15" name="Fußzeilenplatzhalter 4">
            <a:extLst>
              <a:ext uri="{FF2B5EF4-FFF2-40B4-BE49-F238E27FC236}">
                <a16:creationId xmlns:a16="http://schemas.microsoft.com/office/drawing/2014/main" id="{956B6A66-FC00-4669-9A93-EFFB2BDC2B30}"/>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0" name="Gruppieren 19"/>
          <p:cNvGrpSpPr/>
          <p:nvPr userDrawn="1"/>
        </p:nvGrpSpPr>
        <p:grpSpPr>
          <a:xfrm>
            <a:off x="184195" y="39471"/>
            <a:ext cx="11943257" cy="676075"/>
            <a:chOff x="184195" y="39471"/>
            <a:chExt cx="11943257" cy="676075"/>
          </a:xfrm>
        </p:grpSpPr>
        <p:cxnSp>
          <p:nvCxnSpPr>
            <p:cNvPr id="21" name="Gerader Verbinder 20">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3" name="Grafik 22">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4" name="Grafik 23">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5" name="Grafik 24">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6" name="Grafik 25">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7" name="Grafik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2860074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3984" y="720000"/>
            <a:ext cx="11160000" cy="538023"/>
          </a:xfrm>
        </p:spPr>
        <p:txBody>
          <a:bodyPr>
            <a:noAutofit/>
          </a:bodyPr>
          <a:lstStyle>
            <a:lvl1pPr>
              <a:defRPr sz="4000" b="0">
                <a:latin typeface="+mn-lt"/>
              </a:defRPr>
            </a:lvl1pPr>
          </a:lstStyle>
          <a:p>
            <a:r>
              <a:rPr lang="de-DE"/>
              <a:t>Mastertitelformat bearbeiten</a:t>
            </a:r>
            <a:endParaRPr lang="de-DE" dirty="0"/>
          </a:p>
        </p:txBody>
      </p:sp>
      <p:sp>
        <p:nvSpPr>
          <p:cNvPr id="3" name="Inhaltsplatzhalter 2"/>
          <p:cNvSpPr>
            <a:spLocks noGrp="1"/>
          </p:cNvSpPr>
          <p:nvPr>
            <p:ph idx="1"/>
          </p:nvPr>
        </p:nvSpPr>
        <p:spPr>
          <a:xfrm>
            <a:off x="423984" y="1289538"/>
            <a:ext cx="11160000" cy="48874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sz="1100" b="1"/>
            </a:lvl1pPr>
          </a:lstStyle>
          <a:p>
            <a:fld id="{6790DA65-4089-DB44-94BC-26EDEED28A63}" type="datetime1">
              <a:rPr lang="de-DE" smtClean="0"/>
              <a:t>23.09.2022</a:t>
            </a:fld>
            <a:endParaRPr lang="en-US" dirty="0"/>
          </a:p>
        </p:txBody>
      </p:sp>
      <p:sp>
        <p:nvSpPr>
          <p:cNvPr id="6" name="Foliennummernplatzhalter 5"/>
          <p:cNvSpPr>
            <a:spLocks noGrp="1"/>
          </p:cNvSpPr>
          <p:nvPr>
            <p:ph type="sldNum" sz="quarter" idx="12"/>
          </p:nvPr>
        </p:nvSpPr>
        <p:spPr/>
        <p:txBody>
          <a:bodyPr/>
          <a:lstStyle>
            <a:lvl1pPr>
              <a:defRPr sz="1100" b="1"/>
            </a:lvl1pPr>
          </a:lstStyle>
          <a:p>
            <a:pPr>
              <a:defRPr/>
            </a:pPr>
            <a:fld id="{E42BEB3F-08D9-49EF-B61F-64B0AC4A9AB9}" type="slidenum">
              <a:rPr lang="de-DE" altLang="de-DE" smtClean="0"/>
              <a:pPr>
                <a:defRPr/>
              </a:pPr>
              <a:t>‹Nr.›</a:t>
            </a:fld>
            <a:endParaRPr lang="de-DE" altLang="de-DE" dirty="0"/>
          </a:p>
        </p:txBody>
      </p:sp>
      <p:sp>
        <p:nvSpPr>
          <p:cNvPr id="15" name="Fußzeilenplatzhalter 4">
            <a:extLst>
              <a:ext uri="{FF2B5EF4-FFF2-40B4-BE49-F238E27FC236}">
                <a16:creationId xmlns:a16="http://schemas.microsoft.com/office/drawing/2014/main" id="{A805455C-735A-4417-B75E-2B57AE85055E}"/>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pPr>
              <a:defRPr/>
            </a:pPr>
            <a:r>
              <a:rPr lang="de-DE"/>
              <a:t>Training zur Entwicklung kompetenzorientierter, technologiebasierter Prüfungsaufgaben | ASCOT+-Projekt (Förderkennzeichen 21AP001A und 21AP001B)</a:t>
            </a:r>
            <a:endParaRPr lang="de-DE" dirty="0"/>
          </a:p>
        </p:txBody>
      </p:sp>
      <p:grpSp>
        <p:nvGrpSpPr>
          <p:cNvPr id="17" name="Gruppieren 16"/>
          <p:cNvGrpSpPr/>
          <p:nvPr userDrawn="1"/>
        </p:nvGrpSpPr>
        <p:grpSpPr>
          <a:xfrm>
            <a:off x="184195" y="39471"/>
            <a:ext cx="11943257" cy="676075"/>
            <a:chOff x="184195" y="39471"/>
            <a:chExt cx="11943257" cy="676075"/>
          </a:xfrm>
        </p:grpSpPr>
        <p:cxnSp>
          <p:nvCxnSpPr>
            <p:cNvPr id="18" name="Gerader Verbinder 17">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0" name="Grafik 19">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2" name="Grafik 21">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9" name="Grafik 28">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30" name="Grafik 29">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31" name="Grafik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2847240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ACF421D8-58D7-5346-B0D5-1C9E8574739F}" type="datetime1">
              <a:rPr lang="de-DE" smtClean="0"/>
              <a:t>23.09.2022</a:t>
            </a:fld>
            <a:endParaRPr lang="en-US" dirty="0"/>
          </a:p>
        </p:txBody>
      </p:sp>
      <p:sp>
        <p:nvSpPr>
          <p:cNvPr id="6" name="Foliennummernplatzhalter 5"/>
          <p:cNvSpPr>
            <a:spLocks noGrp="1"/>
          </p:cNvSpPr>
          <p:nvPr>
            <p:ph type="sldNum" sz="quarter" idx="12"/>
          </p:nvPr>
        </p:nvSpPr>
        <p:spPr/>
        <p:txBody>
          <a:bodyPr/>
          <a:lstStyle/>
          <a:p>
            <a:fld id="{48F63A3B-78C7-47BE-AE5E-E10140E04643}" type="slidenum">
              <a:rPr lang="en-US" smtClean="0"/>
              <a:t>‹Nr.›</a:t>
            </a:fld>
            <a:endParaRPr lang="en-US" dirty="0"/>
          </a:p>
        </p:txBody>
      </p:sp>
      <p:sp>
        <p:nvSpPr>
          <p:cNvPr id="15" name="Fußzeilenplatzhalter 4">
            <a:extLst>
              <a:ext uri="{FF2B5EF4-FFF2-40B4-BE49-F238E27FC236}">
                <a16:creationId xmlns:a16="http://schemas.microsoft.com/office/drawing/2014/main" id="{03131308-1F85-4B85-BF78-119BA0ACD60B}"/>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0" name="Gruppieren 19"/>
          <p:cNvGrpSpPr/>
          <p:nvPr userDrawn="1"/>
        </p:nvGrpSpPr>
        <p:grpSpPr>
          <a:xfrm>
            <a:off x="184195" y="39471"/>
            <a:ext cx="11943257" cy="676075"/>
            <a:chOff x="184195" y="39471"/>
            <a:chExt cx="11943257" cy="676075"/>
          </a:xfrm>
        </p:grpSpPr>
        <p:cxnSp>
          <p:nvCxnSpPr>
            <p:cNvPr id="21" name="Gerader Verbinder 20">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3" name="Grafik 22">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4" name="Grafik 23">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5" name="Grafik 24">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6" name="Grafik 25">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7" name="Grafik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1855385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rmAutofit/>
          </a:bodyPr>
          <a:lstStyle>
            <a:lvl1pPr>
              <a:defRPr sz="4000"/>
            </a:lvl1pPr>
          </a:lstStyle>
          <a:p>
            <a:r>
              <a:rPr lang="de-DE"/>
              <a:t>Mastertitelformat bearbeiten</a:t>
            </a:r>
            <a:endParaRPr lang="de-DE" dirty="0"/>
          </a:p>
        </p:txBody>
      </p:sp>
      <p:sp>
        <p:nvSpPr>
          <p:cNvPr id="3" name="Inhaltsplatzhalter 2"/>
          <p:cNvSpPr>
            <a:spLocks noGrp="1"/>
          </p:cNvSpPr>
          <p:nvPr>
            <p:ph sz="half" idx="1"/>
          </p:nvPr>
        </p:nvSpPr>
        <p:spPr>
          <a:xfrm>
            <a:off x="424800" y="1288800"/>
            <a:ext cx="5580000" cy="4888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004800" y="1288800"/>
            <a:ext cx="5580000" cy="4888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1A852D1-CCC3-5045-9A31-553C1B0FD2DE}" type="datetime1">
              <a:rPr lang="de-DE" smtClean="0"/>
              <a:t>23.09.2022</a:t>
            </a:fld>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t>‹Nr.›</a:t>
            </a:fld>
            <a:endParaRPr lang="en-US" dirty="0"/>
          </a:p>
        </p:txBody>
      </p:sp>
      <p:sp>
        <p:nvSpPr>
          <p:cNvPr id="16" name="Fußzeilenplatzhalter 4">
            <a:extLst>
              <a:ext uri="{FF2B5EF4-FFF2-40B4-BE49-F238E27FC236}">
                <a16:creationId xmlns:a16="http://schemas.microsoft.com/office/drawing/2014/main" id="{126D90D8-40B1-4557-8A11-94C8A2F6D667}"/>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1" name="Gruppieren 20"/>
          <p:cNvGrpSpPr/>
          <p:nvPr userDrawn="1"/>
        </p:nvGrpSpPr>
        <p:grpSpPr>
          <a:xfrm>
            <a:off x="184195" y="39471"/>
            <a:ext cx="11943257" cy="676075"/>
            <a:chOff x="184195" y="39471"/>
            <a:chExt cx="11943257" cy="676075"/>
          </a:xfrm>
        </p:grpSpPr>
        <p:cxnSp>
          <p:nvCxnSpPr>
            <p:cNvPr id="22" name="Gerader Verbinder 21">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4" name="Grafik 23">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5" name="Grafik 24">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6" name="Grafik 25">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7" name="Grafik 26">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8" name="Grafik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11271793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Autofit/>
          </a:bodyPr>
          <a:lstStyle>
            <a:lvl1pPr>
              <a:defRPr sz="4000"/>
            </a:lvl1pPr>
          </a:lstStyle>
          <a:p>
            <a:r>
              <a:rPr lang="de-DE"/>
              <a:t>Mastertitelformat bearbeiten</a:t>
            </a:r>
            <a:endParaRPr lang="de-DE" dirty="0"/>
          </a:p>
        </p:txBody>
      </p:sp>
      <p:sp>
        <p:nvSpPr>
          <p:cNvPr id="3" name="Textplatzhalter 2"/>
          <p:cNvSpPr>
            <a:spLocks noGrp="1"/>
          </p:cNvSpPr>
          <p:nvPr>
            <p:ph type="body" idx="1"/>
          </p:nvPr>
        </p:nvSpPr>
        <p:spPr>
          <a:xfrm>
            <a:off x="424799" y="1269207"/>
            <a:ext cx="558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25787" y="2093081"/>
            <a:ext cx="5580000" cy="39878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004800" y="1270800"/>
            <a:ext cx="558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004800" y="2091600"/>
            <a:ext cx="5580000" cy="398931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8907627-41D5-1D4E-A60E-22ABA582B61A}" type="datetime1">
              <a:rPr lang="de-DE" smtClean="0"/>
              <a:t>23.09.2022</a:t>
            </a:fld>
            <a:endParaRPr lang="en-US" dirty="0"/>
          </a:p>
        </p:txBody>
      </p:sp>
      <p:sp>
        <p:nvSpPr>
          <p:cNvPr id="9" name="Foliennummernplatzhalter 8"/>
          <p:cNvSpPr>
            <a:spLocks noGrp="1"/>
          </p:cNvSpPr>
          <p:nvPr>
            <p:ph type="sldNum" sz="quarter" idx="12"/>
          </p:nvPr>
        </p:nvSpPr>
        <p:spPr/>
        <p:txBody>
          <a:bodyPr/>
          <a:lstStyle/>
          <a:p>
            <a:fld id="{48F63A3B-78C7-47BE-AE5E-E10140E04643}" type="slidenum">
              <a:rPr lang="en-US" smtClean="0"/>
              <a:t>‹Nr.›</a:t>
            </a:fld>
            <a:endParaRPr lang="en-US" dirty="0"/>
          </a:p>
        </p:txBody>
      </p:sp>
      <p:sp>
        <p:nvSpPr>
          <p:cNvPr id="18" name="Fußzeilenplatzhalter 4">
            <a:extLst>
              <a:ext uri="{FF2B5EF4-FFF2-40B4-BE49-F238E27FC236}">
                <a16:creationId xmlns:a16="http://schemas.microsoft.com/office/drawing/2014/main" id="{2D6731E6-1B7C-4828-A157-F305A6C7F843}"/>
              </a:ext>
            </a:extLst>
          </p:cNvPr>
          <p:cNvSpPr>
            <a:spLocks noGrp="1"/>
          </p:cNvSpPr>
          <p:nvPr>
            <p:ph type="ftr" sz="quarter" idx="1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3" name="Gruppieren 22"/>
          <p:cNvGrpSpPr/>
          <p:nvPr userDrawn="1"/>
        </p:nvGrpSpPr>
        <p:grpSpPr>
          <a:xfrm>
            <a:off x="184195" y="39471"/>
            <a:ext cx="11943257" cy="676075"/>
            <a:chOff x="184195" y="39471"/>
            <a:chExt cx="11943257" cy="676075"/>
          </a:xfrm>
        </p:grpSpPr>
        <p:cxnSp>
          <p:nvCxnSpPr>
            <p:cNvPr id="24" name="Gerader Verbinder 23">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6" name="Grafik 25">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7" name="Grafik 26">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8" name="Grafik 27">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9" name="Grafik 28">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30" name="Grafik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2023976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rmAutofit/>
          </a:bodyPr>
          <a:lstStyle>
            <a:lvl1pPr>
              <a:defRPr sz="4000"/>
            </a:lvl1pPr>
          </a:lstStyle>
          <a:p>
            <a:r>
              <a:rPr lang="de-DE"/>
              <a:t>Mastertitelformat bearbeiten</a:t>
            </a:r>
            <a:endParaRPr lang="de-DE" dirty="0"/>
          </a:p>
        </p:txBody>
      </p:sp>
      <p:sp>
        <p:nvSpPr>
          <p:cNvPr id="3" name="Datumsplatzhalter 2"/>
          <p:cNvSpPr>
            <a:spLocks noGrp="1"/>
          </p:cNvSpPr>
          <p:nvPr>
            <p:ph type="dt" sz="half" idx="10"/>
          </p:nvPr>
        </p:nvSpPr>
        <p:spPr/>
        <p:txBody>
          <a:bodyPr/>
          <a:lstStyle/>
          <a:p>
            <a:fld id="{BE766D16-0805-FF40-8345-050CD421046B}" type="datetime1">
              <a:rPr lang="de-DE" altLang="de-DE" smtClean="0"/>
              <a:t>23.09.2022</a:t>
            </a:fld>
            <a:endParaRPr lang="de-DE" altLang="de-DE"/>
          </a:p>
        </p:txBody>
      </p:sp>
      <p:sp>
        <p:nvSpPr>
          <p:cNvPr id="5" name="Foliennummernplatzhalter 4"/>
          <p:cNvSpPr>
            <a:spLocks noGrp="1"/>
          </p:cNvSpPr>
          <p:nvPr>
            <p:ph type="sldNum" sz="quarter" idx="12"/>
          </p:nvPr>
        </p:nvSpPr>
        <p:spPr/>
        <p:txBody>
          <a:bodyPr/>
          <a:lstStyle/>
          <a:p>
            <a:fld id="{93E35FD7-ADC3-4041-A754-A1FC8EC312A2}" type="slidenum">
              <a:rPr lang="de-DE" altLang="de-DE" smtClean="0"/>
              <a:pPr/>
              <a:t>‹Nr.›</a:t>
            </a:fld>
            <a:endParaRPr lang="de-DE" altLang="de-DE"/>
          </a:p>
        </p:txBody>
      </p:sp>
      <p:sp>
        <p:nvSpPr>
          <p:cNvPr id="14" name="Fußzeilenplatzhalter 4">
            <a:extLst>
              <a:ext uri="{FF2B5EF4-FFF2-40B4-BE49-F238E27FC236}">
                <a16:creationId xmlns:a16="http://schemas.microsoft.com/office/drawing/2014/main" id="{953C74F5-537D-4554-9550-710DEC5B8F9A}"/>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de-DE" altLang="de-DE"/>
              <a:t>Training zur Entwicklung kompetenzorientierter, technologiebasierter Prüfungsaufgaben | ASCOT+-Projekt (Förderkennzeichen 21AP001A und 21AP001B)</a:t>
            </a:r>
          </a:p>
        </p:txBody>
      </p:sp>
      <p:grpSp>
        <p:nvGrpSpPr>
          <p:cNvPr id="19" name="Gruppieren 18"/>
          <p:cNvGrpSpPr/>
          <p:nvPr userDrawn="1"/>
        </p:nvGrpSpPr>
        <p:grpSpPr>
          <a:xfrm>
            <a:off x="184195" y="39471"/>
            <a:ext cx="11943257" cy="676075"/>
            <a:chOff x="184195" y="39471"/>
            <a:chExt cx="11943257" cy="676075"/>
          </a:xfrm>
        </p:grpSpPr>
        <p:cxnSp>
          <p:nvCxnSpPr>
            <p:cNvPr id="20" name="Gerader Verbinder 19">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2" name="Grafik 21">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3" name="Grafik 22">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4" name="Grafik 23">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5" name="Grafik 24">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6" name="Grafik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16490165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8AC378-007D-764D-A96E-2F6302DF64F1}" type="datetime1">
              <a:rPr lang="de-DE" altLang="de-DE" smtClean="0"/>
              <a:t>23.09.2022</a:t>
            </a:fld>
            <a:endParaRPr lang="de-DE" altLang="de-DE"/>
          </a:p>
        </p:txBody>
      </p:sp>
      <p:sp>
        <p:nvSpPr>
          <p:cNvPr id="4" name="Foliennummernplatzhalter 3"/>
          <p:cNvSpPr>
            <a:spLocks noGrp="1"/>
          </p:cNvSpPr>
          <p:nvPr>
            <p:ph type="sldNum" sz="quarter" idx="12"/>
          </p:nvPr>
        </p:nvSpPr>
        <p:spPr/>
        <p:txBody>
          <a:bodyPr/>
          <a:lstStyle/>
          <a:p>
            <a:fld id="{15CBF40A-0BE4-7442-A8C6-85E885F4BD8F}" type="slidenum">
              <a:rPr lang="de-DE" altLang="de-DE" smtClean="0"/>
              <a:pPr/>
              <a:t>‹Nr.›</a:t>
            </a:fld>
            <a:endParaRPr lang="de-DE" altLang="de-DE"/>
          </a:p>
        </p:txBody>
      </p:sp>
      <p:sp>
        <p:nvSpPr>
          <p:cNvPr id="13" name="Fußzeilenplatzhalter 4">
            <a:extLst>
              <a:ext uri="{FF2B5EF4-FFF2-40B4-BE49-F238E27FC236}">
                <a16:creationId xmlns:a16="http://schemas.microsoft.com/office/drawing/2014/main" id="{2C8E9EE2-A711-4C04-B6F5-9AAE629342D3}"/>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de-DE" altLang="de-DE"/>
              <a:t>Training zur Entwicklung kompetenzorientierter, technologiebasierter Prüfungsaufgaben | ASCOT+-Projekt (Förderkennzeichen 21AP001A und 21AP001B)</a:t>
            </a:r>
          </a:p>
        </p:txBody>
      </p:sp>
      <p:grpSp>
        <p:nvGrpSpPr>
          <p:cNvPr id="18" name="Gruppieren 17"/>
          <p:cNvGrpSpPr/>
          <p:nvPr userDrawn="1"/>
        </p:nvGrpSpPr>
        <p:grpSpPr>
          <a:xfrm>
            <a:off x="184195" y="39471"/>
            <a:ext cx="11943257" cy="676075"/>
            <a:chOff x="184195" y="39471"/>
            <a:chExt cx="11943257" cy="676075"/>
          </a:xfrm>
        </p:grpSpPr>
        <p:cxnSp>
          <p:nvCxnSpPr>
            <p:cNvPr id="19" name="Gerader Verbinder 18">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1" name="Grafik 20">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2" name="Grafik 21">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3" name="Grafik 22">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4" name="Grafik 23">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5" name="Grafik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16363827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3932237" cy="13195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720000"/>
            <a:ext cx="6172200" cy="5132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24800" y="2041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7B5E6778-9C20-7045-87C8-9EAB41EA8367}" type="datetime1">
              <a:rPr lang="de-DE" smtClean="0"/>
              <a:t>23.09.2022</a:t>
            </a:fld>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t>‹Nr.›</a:t>
            </a:fld>
            <a:endParaRPr lang="en-US" dirty="0"/>
          </a:p>
        </p:txBody>
      </p:sp>
      <p:sp>
        <p:nvSpPr>
          <p:cNvPr id="16" name="Fußzeilenplatzhalter 4">
            <a:extLst>
              <a:ext uri="{FF2B5EF4-FFF2-40B4-BE49-F238E27FC236}">
                <a16:creationId xmlns:a16="http://schemas.microsoft.com/office/drawing/2014/main" id="{14EE32DD-0FE4-44A3-9DA6-5DB1A7FA6CCA}"/>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1" name="Gruppieren 20"/>
          <p:cNvGrpSpPr/>
          <p:nvPr userDrawn="1"/>
        </p:nvGrpSpPr>
        <p:grpSpPr>
          <a:xfrm>
            <a:off x="184195" y="39471"/>
            <a:ext cx="11943257" cy="676075"/>
            <a:chOff x="184195" y="39471"/>
            <a:chExt cx="11943257" cy="676075"/>
          </a:xfrm>
        </p:grpSpPr>
        <p:cxnSp>
          <p:nvCxnSpPr>
            <p:cNvPr id="22" name="Gerader Verbinder 21">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4" name="Grafik 23">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5" name="Grafik 24">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6" name="Grafik 25">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7" name="Grafik 26">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8" name="Grafik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25815455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720000"/>
            <a:ext cx="6172200" cy="5148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424800" y="2320200"/>
            <a:ext cx="3932237" cy="354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1A1A3AE9-42CD-3A45-91B5-300B792C1BE1}" type="datetime1">
              <a:rPr lang="de-DE" smtClean="0"/>
              <a:t>23.09.2022</a:t>
            </a:fld>
            <a:endParaRPr lang="en-US" dirty="0"/>
          </a:p>
        </p:txBody>
      </p:sp>
      <p:sp>
        <p:nvSpPr>
          <p:cNvPr id="7" name="Foliennummernplatzhalter 6"/>
          <p:cNvSpPr>
            <a:spLocks noGrp="1"/>
          </p:cNvSpPr>
          <p:nvPr>
            <p:ph type="sldNum" sz="quarter" idx="12"/>
          </p:nvPr>
        </p:nvSpPr>
        <p:spPr/>
        <p:txBody>
          <a:bodyPr/>
          <a:lstStyle/>
          <a:p>
            <a:fld id="{48F63A3B-78C7-47BE-AE5E-E10140E04643}" type="slidenum">
              <a:rPr lang="en-US" smtClean="0"/>
              <a:t>‹Nr.›</a:t>
            </a:fld>
            <a:endParaRPr lang="en-US" dirty="0"/>
          </a:p>
        </p:txBody>
      </p:sp>
      <p:sp>
        <p:nvSpPr>
          <p:cNvPr id="16" name="Fußzeilenplatzhalter 4">
            <a:extLst>
              <a:ext uri="{FF2B5EF4-FFF2-40B4-BE49-F238E27FC236}">
                <a16:creationId xmlns:a16="http://schemas.microsoft.com/office/drawing/2014/main" id="{3FD2D4EB-2EF7-4CD4-BDF4-D505E2F262FD}"/>
              </a:ext>
            </a:extLst>
          </p:cNvPr>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grpSp>
        <p:nvGrpSpPr>
          <p:cNvPr id="21" name="Gruppieren 20"/>
          <p:cNvGrpSpPr/>
          <p:nvPr userDrawn="1"/>
        </p:nvGrpSpPr>
        <p:grpSpPr>
          <a:xfrm>
            <a:off x="184195" y="39471"/>
            <a:ext cx="11943257" cy="676075"/>
            <a:chOff x="184195" y="39471"/>
            <a:chExt cx="11943257" cy="676075"/>
          </a:xfrm>
        </p:grpSpPr>
        <p:cxnSp>
          <p:nvCxnSpPr>
            <p:cNvPr id="22" name="Gerader Verbinder 21">
              <a:extLst>
                <a:ext uri="{FF2B5EF4-FFF2-40B4-BE49-F238E27FC236}">
                  <a16:creationId xmlns:a16="http://schemas.microsoft.com/office/drawing/2014/main" id="{43220596-AA63-4FFA-B3CE-5AA0BC6CAA3D}"/>
                </a:ext>
              </a:extLst>
            </p:cNvPr>
            <p:cNvCxnSpPr/>
            <p:nvPr userDrawn="1"/>
          </p:nvCxnSpPr>
          <p:spPr>
            <a:xfrm>
              <a:off x="184195" y="651049"/>
              <a:ext cx="11935606"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3016910-3F0E-4232-BDA5-76647CF9B967}"/>
                </a:ext>
              </a:extLst>
            </p:cNvPr>
            <p:cNvCxnSpPr>
              <a:cxnSpLocks/>
            </p:cNvCxnSpPr>
            <p:nvPr userDrawn="1"/>
          </p:nvCxnSpPr>
          <p:spPr>
            <a:xfrm>
              <a:off x="5203270" y="715546"/>
              <a:ext cx="6924182"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pic>
          <p:nvPicPr>
            <p:cNvPr id="24" name="Grafik 23">
              <a:extLst>
                <a:ext uri="{FF2B5EF4-FFF2-40B4-BE49-F238E27FC236}">
                  <a16:creationId xmlns:a16="http://schemas.microsoft.com/office/drawing/2014/main" id="{7237CCD3-35D4-44BB-BC63-AF70E4F65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273098" y="57862"/>
              <a:ext cx="1783980" cy="545133"/>
            </a:xfrm>
            <a:prstGeom prst="rect">
              <a:avLst/>
            </a:prstGeom>
          </p:spPr>
        </p:pic>
        <p:pic>
          <p:nvPicPr>
            <p:cNvPr id="25" name="Grafik 24">
              <a:extLst>
                <a:ext uri="{FF2B5EF4-FFF2-40B4-BE49-F238E27FC236}">
                  <a16:creationId xmlns:a16="http://schemas.microsoft.com/office/drawing/2014/main" id="{D883F94D-12E1-4FD7-88C7-8B37AC636FF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58709" y="89115"/>
              <a:ext cx="2095469" cy="482627"/>
            </a:xfrm>
            <a:prstGeom prst="rect">
              <a:avLst/>
            </a:prstGeom>
          </p:spPr>
        </p:pic>
        <p:pic>
          <p:nvPicPr>
            <p:cNvPr id="26" name="Grafik 25">
              <a:extLst>
                <a:ext uri="{FF2B5EF4-FFF2-40B4-BE49-F238E27FC236}">
                  <a16:creationId xmlns:a16="http://schemas.microsoft.com/office/drawing/2014/main" id="{A5F303DF-92F9-4030-82D3-7B57E295F9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433997" y="41229"/>
              <a:ext cx="1095077" cy="578399"/>
            </a:xfrm>
            <a:prstGeom prst="rect">
              <a:avLst/>
            </a:prstGeom>
          </p:spPr>
        </p:pic>
        <p:pic>
          <p:nvPicPr>
            <p:cNvPr id="27" name="Grafik 26">
              <a:extLst>
                <a:ext uri="{FF2B5EF4-FFF2-40B4-BE49-F238E27FC236}">
                  <a16:creationId xmlns:a16="http://schemas.microsoft.com/office/drawing/2014/main" id="{4FA523C5-D1E3-435F-9445-AA358EDC7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58" y="39471"/>
              <a:ext cx="1011059" cy="562864"/>
            </a:xfrm>
            <a:prstGeom prst="rect">
              <a:avLst/>
            </a:prstGeom>
          </p:spPr>
        </p:pic>
        <p:pic>
          <p:nvPicPr>
            <p:cNvPr id="28" name="Grafik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9525" y="39471"/>
              <a:ext cx="3174307" cy="566085"/>
            </a:xfrm>
            <a:prstGeom prst="rect">
              <a:avLst/>
            </a:prstGeom>
          </p:spPr>
        </p:pic>
      </p:grpSp>
    </p:spTree>
    <p:extLst>
      <p:ext uri="{BB962C8B-B14F-4D97-AF65-F5344CB8AC3E}">
        <p14:creationId xmlns:p14="http://schemas.microsoft.com/office/powerpoint/2010/main" val="1491968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object 2"/>
          <p:cNvSpPr/>
          <p:nvPr/>
        </p:nvSpPr>
        <p:spPr>
          <a:xfrm>
            <a:off x="0" y="6496348"/>
            <a:ext cx="12192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4" name="Datumsplatzhalter 3"/>
          <p:cNvSpPr>
            <a:spLocks noGrp="1"/>
          </p:cNvSpPr>
          <p:nvPr>
            <p:ph type="dt" sz="half" idx="2"/>
          </p:nvPr>
        </p:nvSpPr>
        <p:spPr>
          <a:xfrm>
            <a:off x="0" y="6492875"/>
            <a:ext cx="1552506" cy="365125"/>
          </a:xfrm>
          <a:prstGeom prst="rect">
            <a:avLst/>
          </a:prstGeom>
        </p:spPr>
        <p:txBody>
          <a:bodyPr vert="horz" lIns="91440" tIns="45720" rIns="91440" bIns="45720" rtlCol="0" anchor="ctr"/>
          <a:lstStyle>
            <a:lvl1pPr algn="l">
              <a:defRPr sz="1100" b="1">
                <a:solidFill>
                  <a:schemeClr val="tx1">
                    <a:tint val="75000"/>
                  </a:schemeClr>
                </a:solidFill>
              </a:defRPr>
            </a:lvl1pPr>
          </a:lstStyle>
          <a:p>
            <a:fld id="{0E2E887A-5464-6647-A4EE-A12EFCF26575}" type="datetime1">
              <a:rPr lang="de-DE" smtClean="0"/>
              <a:t>23.09.2022</a:t>
            </a:fld>
            <a:endParaRPr lang="en-US" dirty="0"/>
          </a:p>
        </p:txBody>
      </p:sp>
      <p:sp>
        <p:nvSpPr>
          <p:cNvPr id="5" name="Fußzeilenplatzhalter 4"/>
          <p:cNvSpPr>
            <a:spLocks noGrp="1"/>
          </p:cNvSpPr>
          <p:nvPr>
            <p:ph type="ftr" sz="quarter" idx="3"/>
          </p:nvPr>
        </p:nvSpPr>
        <p:spPr>
          <a:xfrm>
            <a:off x="1552505" y="6492875"/>
            <a:ext cx="9025589" cy="365125"/>
          </a:xfrm>
          <a:prstGeom prst="rect">
            <a:avLst/>
          </a:prstGeom>
        </p:spPr>
        <p:txBody>
          <a:bodyPr vert="horz" lIns="91440" tIns="45720" rIns="91440" bIns="45720" rtlCol="0" anchor="ctr"/>
          <a:lstStyle>
            <a:lvl1pPr algn="ctr">
              <a:defRPr sz="1050" b="1">
                <a:solidFill>
                  <a:schemeClr val="tx1">
                    <a:tint val="75000"/>
                  </a:schemeClr>
                </a:solidFill>
              </a:defRPr>
            </a:lvl1pPr>
          </a:lstStyle>
          <a:p>
            <a:r>
              <a:rPr lang="en-US"/>
              <a:t>Training zur Entwicklung kompetenzorientierter, technologiebasierter Prüfungsaufgaben | ASCOT+-Projekt (Förderkennzeichen 21AP001A und 21AP001B)</a:t>
            </a:r>
            <a:endParaRPr lang="en-US" dirty="0"/>
          </a:p>
        </p:txBody>
      </p:sp>
      <p:sp>
        <p:nvSpPr>
          <p:cNvPr id="6" name="Foliennummernplatzhalter 5"/>
          <p:cNvSpPr>
            <a:spLocks noGrp="1"/>
          </p:cNvSpPr>
          <p:nvPr>
            <p:ph type="sldNum" sz="quarter" idx="4"/>
          </p:nvPr>
        </p:nvSpPr>
        <p:spPr>
          <a:xfrm>
            <a:off x="10689928" y="6492874"/>
            <a:ext cx="1502072" cy="365125"/>
          </a:xfrm>
          <a:prstGeom prst="rect">
            <a:avLst/>
          </a:prstGeom>
        </p:spPr>
        <p:txBody>
          <a:bodyPr vert="horz" lIns="91440" tIns="45720" rIns="91440" bIns="45720" rtlCol="0" anchor="ctr"/>
          <a:lstStyle>
            <a:lvl1pPr algn="r">
              <a:defRPr sz="1100" b="1">
                <a:solidFill>
                  <a:schemeClr val="tx1">
                    <a:tint val="75000"/>
                  </a:schemeClr>
                </a:solidFill>
              </a:defRPr>
            </a:lvl1pPr>
          </a:lstStyle>
          <a:p>
            <a:fld id="{48F63A3B-78C7-47BE-AE5E-E10140E04643}" type="slidenum">
              <a:rPr lang="en-US" smtClean="0"/>
              <a:t>‹Nr.›</a:t>
            </a:fld>
            <a:endParaRPr lang="en-US" dirty="0"/>
          </a:p>
        </p:txBody>
      </p:sp>
    </p:spTree>
    <p:extLst>
      <p:ext uri="{BB962C8B-B14F-4D97-AF65-F5344CB8AC3E}">
        <p14:creationId xmlns:p14="http://schemas.microsoft.com/office/powerpoint/2010/main" val="394908611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tiff"/><Relationship Id="rId4" Type="http://schemas.openxmlformats.org/officeDocument/2006/relationships/image" Target="../media/image27.tiff"/></Relationships>
</file>

<file path=ppt/slides/_rels/slide3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1.tiff"/></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tiff"/><Relationship Id="rId4" Type="http://schemas.openxmlformats.org/officeDocument/2006/relationships/image" Target="../media/image50.tif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2.xml"/><Relationship Id="rId4" Type="http://schemas.openxmlformats.org/officeDocument/2006/relationships/image" Target="../media/image54.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1850" y="1023938"/>
            <a:ext cx="10515600" cy="2852737"/>
          </a:xfrm>
        </p:spPr>
        <p:txBody>
          <a:bodyPr/>
          <a:lstStyle/>
          <a:p>
            <a:r>
              <a:rPr lang="de-DE" dirty="0"/>
              <a:t>Training zum </a:t>
            </a:r>
            <a:r>
              <a:rPr lang="de-DE" u="sng" dirty="0"/>
              <a:t>Te</a:t>
            </a:r>
            <a:r>
              <a:rPr lang="de-DE" dirty="0"/>
              <a:t>chnologiebasierten und </a:t>
            </a:r>
            <a:br>
              <a:rPr lang="de-DE" dirty="0"/>
            </a:br>
            <a:r>
              <a:rPr lang="de-DE" u="sng" dirty="0"/>
              <a:t>ko</a:t>
            </a:r>
            <a:r>
              <a:rPr lang="de-DE" dirty="0"/>
              <a:t>mpetenzorientierten </a:t>
            </a:r>
            <a:r>
              <a:rPr lang="de-DE" u="sng" dirty="0"/>
              <a:t>P</a:t>
            </a:r>
            <a:r>
              <a:rPr lang="de-DE" dirty="0"/>
              <a:t>rüfen</a:t>
            </a:r>
          </a:p>
        </p:txBody>
      </p:sp>
      <p:sp>
        <p:nvSpPr>
          <p:cNvPr id="8" name="Textplatzhalter 7"/>
          <p:cNvSpPr>
            <a:spLocks noGrp="1"/>
          </p:cNvSpPr>
          <p:nvPr>
            <p:ph type="body" idx="1"/>
          </p:nvPr>
        </p:nvSpPr>
        <p:spPr>
          <a:xfrm>
            <a:off x="831850" y="4126231"/>
            <a:ext cx="10515600" cy="2366644"/>
          </a:xfrm>
        </p:spPr>
        <p:txBody>
          <a:bodyPr>
            <a:normAutofit/>
          </a:bodyPr>
          <a:lstStyle/>
          <a:p>
            <a:r>
              <a:rPr lang="de-DE">
                <a:solidFill>
                  <a:schemeClr val="tx1"/>
                </a:solidFill>
              </a:rPr>
              <a:t>Digitale </a:t>
            </a:r>
            <a:r>
              <a:rPr lang="de-DE" dirty="0">
                <a:solidFill>
                  <a:schemeClr val="tx1"/>
                </a:solidFill>
              </a:rPr>
              <a:t>Medien zum Lernen und Testen: Technologiebasiertes Prüfen (Testen)</a:t>
            </a:r>
          </a:p>
          <a:p>
            <a:endParaRPr lang="de-DE" dirty="0">
              <a:solidFill>
                <a:schemeClr val="tx1"/>
              </a:solidFill>
            </a:endParaRPr>
          </a:p>
          <a:p>
            <a:r>
              <a:rPr lang="de-DE" sz="2100" b="1" dirty="0">
                <a:solidFill>
                  <a:schemeClr val="tx1"/>
                </a:solidFill>
              </a:rPr>
              <a:t>Prof. Dr. Eveline Wuttke, Prof. Dr. Susan Seeber, Prof. Dr. Matthias Schumann, </a:t>
            </a:r>
            <a:br>
              <a:rPr lang="de-DE" sz="2100" b="1" dirty="0">
                <a:solidFill>
                  <a:schemeClr val="tx1"/>
                </a:solidFill>
              </a:rPr>
            </a:br>
            <a:r>
              <a:rPr lang="de-DE" sz="2100" b="1" dirty="0">
                <a:solidFill>
                  <a:schemeClr val="tx1"/>
                </a:solidFill>
              </a:rPr>
              <a:t>Prof. Dr. Helmut M. </a:t>
            </a:r>
            <a:r>
              <a:rPr lang="de-DE" sz="2100" b="1" dirty="0" err="1">
                <a:solidFill>
                  <a:schemeClr val="tx1"/>
                </a:solidFill>
              </a:rPr>
              <a:t>Niegemann</a:t>
            </a:r>
            <a:endParaRPr lang="de-DE" sz="2100" b="1" dirty="0">
              <a:solidFill>
                <a:schemeClr val="tx1"/>
              </a:solidFill>
            </a:endParaRPr>
          </a:p>
          <a:p>
            <a:r>
              <a:rPr lang="de-DE" sz="2100" dirty="0">
                <a:solidFill>
                  <a:schemeClr val="tx1"/>
                </a:solidFill>
              </a:rPr>
              <a:t/>
            </a:r>
            <a:br>
              <a:rPr lang="de-DE" sz="2100" dirty="0">
                <a:solidFill>
                  <a:schemeClr val="tx1"/>
                </a:solidFill>
              </a:rPr>
            </a:br>
            <a:r>
              <a:rPr lang="de-DE" sz="2100" dirty="0">
                <a:solidFill>
                  <a:schemeClr val="tx1"/>
                </a:solidFill>
              </a:rPr>
              <a:t>Lütfiye Turhan (M. Sc.), Dr. Carolin Greiwe</a:t>
            </a:r>
            <a:r>
              <a:rPr lang="de-DE" sz="2100">
                <a:solidFill>
                  <a:schemeClr val="tx1"/>
                </a:solidFill>
              </a:rPr>
              <a:t>, Hanna Meiners (M. Ed.), Philipp </a:t>
            </a:r>
            <a:r>
              <a:rPr lang="de-DE" sz="2100" dirty="0">
                <a:solidFill>
                  <a:schemeClr val="tx1"/>
                </a:solidFill>
              </a:rPr>
              <a:t>Hartmann (M. Sc.)</a:t>
            </a:r>
          </a:p>
          <a:p>
            <a:endParaRPr lang="de-DE" dirty="0"/>
          </a:p>
        </p:txBody>
      </p:sp>
      <p:sp>
        <p:nvSpPr>
          <p:cNvPr id="4" name="Datumsplatzhalter 3"/>
          <p:cNvSpPr>
            <a:spLocks noGrp="1"/>
          </p:cNvSpPr>
          <p:nvPr>
            <p:ph type="dt" sz="half" idx="10"/>
          </p:nvPr>
        </p:nvSpPr>
        <p:spPr/>
        <p:txBody>
          <a:bodyPr/>
          <a:lstStyle/>
          <a:p>
            <a:fld id="{CB3B3678-D40E-4DD8-95A3-8E59FDAB6168}" type="datetime1">
              <a:rPr lang="de-DE" smtClean="0"/>
              <a:pPr/>
              <a:t>23.09.2022</a:t>
            </a:fld>
            <a:endParaRPr lang="de-DE"/>
          </a:p>
        </p:txBody>
      </p:sp>
      <p:sp>
        <p:nvSpPr>
          <p:cNvPr id="5" name="Fußzeilenplatzhalter 4"/>
          <p:cNvSpPr>
            <a:spLocks noGrp="1"/>
          </p:cNvSpPr>
          <p:nvPr>
            <p:ph type="ftr" sz="quarter" idx="3"/>
          </p:nvPr>
        </p:nvSpPr>
        <p:spPr>
          <a:xfrm>
            <a:off x="1552505" y="6492875"/>
            <a:ext cx="9025589" cy="365125"/>
          </a:xfrm>
        </p:spPr>
        <p:txBody>
          <a:bodyPr/>
          <a:lstStyle/>
          <a:p>
            <a:r>
              <a:rPr lang="de-DE"/>
              <a:t>ASCOT+-Projekt (Förderkennzeichen 21AP001A und 21AP001B)</a:t>
            </a:r>
            <a:endParaRPr lang="de-DE" dirty="0"/>
          </a:p>
        </p:txBody>
      </p:sp>
      <p:sp>
        <p:nvSpPr>
          <p:cNvPr id="6" name="Foliennummernplatzhalter 5"/>
          <p:cNvSpPr>
            <a:spLocks noGrp="1"/>
          </p:cNvSpPr>
          <p:nvPr>
            <p:ph type="sldNum" sz="quarter" idx="12"/>
          </p:nvPr>
        </p:nvSpPr>
        <p:spPr/>
        <p:txBody>
          <a:bodyPr/>
          <a:lstStyle/>
          <a:p>
            <a:fld id="{A34E550B-A5C8-472B-8C0F-594213A0DDE7}" type="slidenum">
              <a:rPr lang="de-DE" smtClean="0"/>
              <a:pPr/>
              <a:t>1</a:t>
            </a:fld>
            <a:endParaRPr lang="de-DE"/>
          </a:p>
        </p:txBody>
      </p:sp>
    </p:spTree>
    <p:extLst>
      <p:ext uri="{BB962C8B-B14F-4D97-AF65-F5344CB8AC3E}">
        <p14:creationId xmlns:p14="http://schemas.microsoft.com/office/powerpoint/2010/main" val="177580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1C05185-4FD8-4918-8A76-A7C7C7342E0C}" type="datetime1">
              <a:rPr lang="de-DE" smtClean="0"/>
              <a:t>23.09.2022</a:t>
            </a:fld>
            <a:endParaRPr lang="de-DE" dirty="0"/>
          </a:p>
        </p:txBody>
      </p:sp>
      <p:sp>
        <p:nvSpPr>
          <p:cNvPr id="5" name="Fußzeilenplatzhalter 4"/>
          <p:cNvSpPr>
            <a:spLocks noGrp="1"/>
          </p:cNvSpPr>
          <p:nvPr>
            <p:ph type="ftr" sz="quarter" idx="3"/>
          </p:nvPr>
        </p:nvSpPr>
        <p:spPr>
          <a:xfrm>
            <a:off x="1552506" y="6492875"/>
            <a:ext cx="9025589" cy="365125"/>
          </a:xfrm>
        </p:spPr>
        <p:txBody>
          <a:bodyPr/>
          <a:lstStyle/>
          <a:p>
            <a:r>
              <a:rPr lang="de-DE" dirty="0"/>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10</a:t>
            </a:fld>
            <a:endParaRPr lang="de-DE" dirty="0"/>
          </a:p>
        </p:txBody>
      </p:sp>
      <p:sp>
        <p:nvSpPr>
          <p:cNvPr id="7" name="Rechteck 6"/>
          <p:cNvSpPr/>
          <p:nvPr/>
        </p:nvSpPr>
        <p:spPr>
          <a:xfrm>
            <a:off x="578340" y="2501049"/>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2</a:t>
            </a:r>
          </a:p>
        </p:txBody>
      </p:sp>
      <p:sp>
        <p:nvSpPr>
          <p:cNvPr id="8" name="Rechteck 7"/>
          <p:cNvSpPr/>
          <p:nvPr/>
        </p:nvSpPr>
        <p:spPr>
          <a:xfrm>
            <a:off x="1172480" y="2501049"/>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Konstruktion digitaler Aufgaben</a:t>
            </a:r>
          </a:p>
        </p:txBody>
      </p:sp>
      <p:sp>
        <p:nvSpPr>
          <p:cNvPr id="9" name="Rechteck 8"/>
          <p:cNvSpPr/>
          <p:nvPr/>
        </p:nvSpPr>
        <p:spPr>
          <a:xfrm>
            <a:off x="578340" y="309272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3</a:t>
            </a:r>
          </a:p>
        </p:txBody>
      </p:sp>
      <p:sp>
        <p:nvSpPr>
          <p:cNvPr id="10" name="Rechteck 9"/>
          <p:cNvSpPr/>
          <p:nvPr/>
        </p:nvSpPr>
        <p:spPr>
          <a:xfrm>
            <a:off x="1172480" y="309272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Mediale Gestaltung technologiebasierter Aufgaben</a:t>
            </a:r>
          </a:p>
        </p:txBody>
      </p:sp>
      <p:sp>
        <p:nvSpPr>
          <p:cNvPr id="13" name="Rechteck 12"/>
          <p:cNvSpPr/>
          <p:nvPr/>
        </p:nvSpPr>
        <p:spPr>
          <a:xfrm>
            <a:off x="578340" y="368439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4</a:t>
            </a:r>
          </a:p>
        </p:txBody>
      </p:sp>
      <p:sp>
        <p:nvSpPr>
          <p:cNvPr id="14" name="Rechteck 13"/>
          <p:cNvSpPr/>
          <p:nvPr/>
        </p:nvSpPr>
        <p:spPr>
          <a:xfrm>
            <a:off x="1172480" y="368439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sym typeface="Wingdings" panose="05000000000000000000" pitchFamily="2" charset="2"/>
              </a:rPr>
              <a:t>Fragengestaltung technologiebasierter Aufgaben</a:t>
            </a:r>
          </a:p>
        </p:txBody>
      </p:sp>
      <p:sp>
        <p:nvSpPr>
          <p:cNvPr id="18" name="Rechteck 17"/>
          <p:cNvSpPr/>
          <p:nvPr/>
        </p:nvSpPr>
        <p:spPr>
          <a:xfrm>
            <a:off x="578340" y="1909378"/>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1</a:t>
            </a:r>
          </a:p>
        </p:txBody>
      </p:sp>
      <p:sp>
        <p:nvSpPr>
          <p:cNvPr id="19" name="Rechteck 18"/>
          <p:cNvSpPr/>
          <p:nvPr/>
        </p:nvSpPr>
        <p:spPr>
          <a:xfrm>
            <a:off x="1172480" y="1909378"/>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Warum technologiebasiertes Prüfen?</a:t>
            </a:r>
          </a:p>
        </p:txBody>
      </p:sp>
      <p:sp>
        <p:nvSpPr>
          <p:cNvPr id="11" name="Titel 10">
            <a:extLst>
              <a:ext uri="{FF2B5EF4-FFF2-40B4-BE49-F238E27FC236}">
                <a16:creationId xmlns:a16="http://schemas.microsoft.com/office/drawing/2014/main" id="{834B57D6-1189-3D4D-A249-6A88E888157C}"/>
              </a:ext>
            </a:extLst>
          </p:cNvPr>
          <p:cNvSpPr>
            <a:spLocks noGrp="1"/>
          </p:cNvSpPr>
          <p:nvPr>
            <p:ph type="title"/>
          </p:nvPr>
        </p:nvSpPr>
        <p:spPr/>
        <p:txBody>
          <a:bodyPr/>
          <a:lstStyle/>
          <a:p>
            <a:r>
              <a:rPr lang="de-DE" dirty="0"/>
              <a:t>Gliederung</a:t>
            </a:r>
          </a:p>
        </p:txBody>
      </p:sp>
    </p:spTree>
    <p:extLst>
      <p:ext uri="{BB962C8B-B14F-4D97-AF65-F5344CB8AC3E}">
        <p14:creationId xmlns:p14="http://schemas.microsoft.com/office/powerpoint/2010/main" val="117141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602D976-5744-AF46-BD81-FC150843BE59}"/>
              </a:ext>
            </a:extLst>
          </p:cNvPr>
          <p:cNvSpPr/>
          <p:nvPr/>
        </p:nvSpPr>
        <p:spPr bwMode="gray">
          <a:xfrm>
            <a:off x="1854081" y="1314465"/>
            <a:ext cx="7767492" cy="4506314"/>
          </a:xfrm>
          <a:prstGeom prst="rect">
            <a:avLst/>
          </a:prstGeom>
          <a:solidFill>
            <a:schemeClr val="bg2">
              <a:lumMod val="90000"/>
            </a:schemeClr>
          </a:solidFill>
          <a:ln w="9525" algn="ctr">
            <a:solidFill>
              <a:srgbClr val="00648C"/>
            </a:solidFill>
            <a:miter lim="800000"/>
            <a:headEnd/>
            <a:tailEnd/>
          </a:ln>
          <a:effectLst/>
        </p:spPr>
        <p:txBody>
          <a:bodyPr rtlCol="0" anchor="t" anchorCtr="1"/>
          <a:lstStyle/>
          <a:p>
            <a:pPr algn="ctr"/>
            <a:r>
              <a:rPr lang="de-DE" sz="1800" b="1" dirty="0">
                <a:solidFill>
                  <a:srgbClr val="000000"/>
                </a:solidFill>
                <a:latin typeface="+mn-lt"/>
                <a:ea typeface="Gulim" pitchFamily="34" charset="-127"/>
              </a:rPr>
              <a:t>Allgemeine Rahmenbedingungen</a:t>
            </a:r>
          </a:p>
          <a:p>
            <a:pPr algn="ctr"/>
            <a:r>
              <a:rPr lang="de-DE" sz="1800" dirty="0">
                <a:solidFill>
                  <a:srgbClr val="000000"/>
                </a:solidFill>
                <a:latin typeface="+mn-lt"/>
                <a:ea typeface="Gulim" pitchFamily="34" charset="-127"/>
              </a:rPr>
              <a:t>Prüfungsinhalt, -zeit und -schwierigkeit</a:t>
            </a:r>
          </a:p>
        </p:txBody>
      </p:sp>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t>Aufgabenkonstruktion</a:t>
            </a:r>
          </a:p>
        </p:txBody>
      </p:sp>
      <p:sp>
        <p:nvSpPr>
          <p:cNvPr id="4" name="Rechteck 3">
            <a:extLst>
              <a:ext uri="{FF2B5EF4-FFF2-40B4-BE49-F238E27FC236}">
                <a16:creationId xmlns:a16="http://schemas.microsoft.com/office/drawing/2014/main" id="{46BFDD38-AF61-A843-A060-DF1787F76479}"/>
              </a:ext>
            </a:extLst>
          </p:cNvPr>
          <p:cNvSpPr/>
          <p:nvPr/>
        </p:nvSpPr>
        <p:spPr bwMode="gray">
          <a:xfrm>
            <a:off x="4511824" y="4809575"/>
            <a:ext cx="5037740" cy="923681"/>
          </a:xfrm>
          <a:prstGeom prst="rect">
            <a:avLst/>
          </a:prstGeom>
          <a:solidFill>
            <a:schemeClr val="accent4"/>
          </a:solidFill>
          <a:ln w="9525" algn="ctr">
            <a:solidFill>
              <a:srgbClr val="00648C"/>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Antwortformat / -alternativen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Gebunden, Halboffen, Offen</a:t>
            </a:r>
          </a:p>
        </p:txBody>
      </p:sp>
      <p:sp>
        <p:nvSpPr>
          <p:cNvPr id="5" name="Rechteck 4">
            <a:extLst>
              <a:ext uri="{FF2B5EF4-FFF2-40B4-BE49-F238E27FC236}">
                <a16:creationId xmlns:a16="http://schemas.microsoft.com/office/drawing/2014/main" id="{3F558758-55D0-7D46-895E-401BD7798F44}"/>
              </a:ext>
            </a:extLst>
          </p:cNvPr>
          <p:cNvSpPr/>
          <p:nvPr/>
        </p:nvSpPr>
        <p:spPr bwMode="gray">
          <a:xfrm>
            <a:off x="4007768" y="3284984"/>
            <a:ext cx="5405306" cy="1041591"/>
          </a:xfrm>
          <a:prstGeom prst="rect">
            <a:avLst/>
          </a:prstGeom>
          <a:solidFill>
            <a:schemeClr val="accent6">
              <a:lumMod val="40000"/>
              <a:lumOff val="60000"/>
            </a:schemeClr>
          </a:solidFill>
          <a:ln w="9525" algn="ctr">
            <a:solidFill>
              <a:srgbClr val="00648C"/>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Fragenstamm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Eigentliche Frage, Aussage, Aufgabe/Problem</a:t>
            </a:r>
          </a:p>
        </p:txBody>
      </p:sp>
      <p:sp>
        <p:nvSpPr>
          <p:cNvPr id="6" name="Rechteck 5">
            <a:extLst>
              <a:ext uri="{FF2B5EF4-FFF2-40B4-BE49-F238E27FC236}">
                <a16:creationId xmlns:a16="http://schemas.microsoft.com/office/drawing/2014/main" id="{A602D976-5744-AF46-BD81-FC150843BE59}"/>
              </a:ext>
            </a:extLst>
          </p:cNvPr>
          <p:cNvSpPr/>
          <p:nvPr/>
        </p:nvSpPr>
        <p:spPr bwMode="gray">
          <a:xfrm>
            <a:off x="2639616" y="2132856"/>
            <a:ext cx="5227848" cy="987996"/>
          </a:xfrm>
          <a:prstGeom prst="rect">
            <a:avLst/>
          </a:prstGeom>
          <a:solidFill>
            <a:schemeClr val="accent1">
              <a:lumMod val="40000"/>
              <a:lumOff val="60000"/>
            </a:schemeClr>
          </a:solidFill>
          <a:ln w="9525" algn="ctr">
            <a:solidFill>
              <a:srgbClr val="00648C"/>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Situativer Rahmen, Informationsfeld (optional)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sym typeface="Wingdings" panose="05000000000000000000" pitchFamily="2" charset="2"/>
              </a:rPr>
              <a:t></a:t>
            </a:r>
            <a:r>
              <a:rPr lang="de-DE" sz="1800" dirty="0">
                <a:solidFill>
                  <a:sysClr val="windowText" lastClr="000000"/>
                </a:solidFill>
                <a:latin typeface="+mn-lt"/>
                <a:ea typeface="Gulim" pitchFamily="34" charset="-127"/>
              </a:rPr>
              <a:t> Ausgangsbedingungen, hypothetische Situation </a:t>
            </a:r>
            <a:br>
              <a:rPr lang="de-DE" sz="1800"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z. B. Simulation von betrieblichen Alltagssituationen</a:t>
            </a:r>
          </a:p>
        </p:txBody>
      </p:sp>
      <p:sp>
        <p:nvSpPr>
          <p:cNvPr id="12" name="Rechteck 11"/>
          <p:cNvSpPr/>
          <p:nvPr/>
        </p:nvSpPr>
        <p:spPr bwMode="auto">
          <a:xfrm>
            <a:off x="2634911" y="2132856"/>
            <a:ext cx="6986663" cy="3687924"/>
          </a:xfrm>
          <a:prstGeom prst="rect">
            <a:avLst/>
          </a:prstGeom>
          <a:noFill/>
          <a:ln w="254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13" name="Rechteck 12"/>
          <p:cNvSpPr/>
          <p:nvPr/>
        </p:nvSpPr>
        <p:spPr bwMode="auto">
          <a:xfrm>
            <a:off x="4511825" y="4822372"/>
            <a:ext cx="5109748" cy="987996"/>
          </a:xfrm>
          <a:prstGeom prst="rect">
            <a:avLst/>
          </a:prstGeom>
          <a:noFill/>
          <a:ln w="254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14" name="Rechteck 13"/>
          <p:cNvSpPr/>
          <p:nvPr/>
        </p:nvSpPr>
        <p:spPr bwMode="auto">
          <a:xfrm>
            <a:off x="4007769" y="3284985"/>
            <a:ext cx="5613805" cy="2514971"/>
          </a:xfrm>
          <a:prstGeom prst="rect">
            <a:avLst/>
          </a:prstGeom>
          <a:noFill/>
          <a:ln w="254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3" name="Datumsplatzhalter 2">
            <a:extLst>
              <a:ext uri="{FF2B5EF4-FFF2-40B4-BE49-F238E27FC236}">
                <a16:creationId xmlns:a16="http://schemas.microsoft.com/office/drawing/2014/main" id="{FEA93FB6-C6EC-944F-9CE1-FD0890D1C6E1}"/>
              </a:ext>
            </a:extLst>
          </p:cNvPr>
          <p:cNvSpPr>
            <a:spLocks noGrp="1"/>
          </p:cNvSpPr>
          <p:nvPr>
            <p:ph type="dt" sz="half" idx="10"/>
          </p:nvPr>
        </p:nvSpPr>
        <p:spPr/>
        <p:txBody>
          <a:bodyPr/>
          <a:lstStyle/>
          <a:p>
            <a:fld id="{DBBFC422-BFBD-DF45-82CC-85C7D9C90C80}" type="datetime1">
              <a:rPr lang="de-DE" smtClean="0"/>
              <a:t>23.09.2022</a:t>
            </a:fld>
            <a:endParaRPr lang="en-US" dirty="0"/>
          </a:p>
        </p:txBody>
      </p:sp>
      <p:sp>
        <p:nvSpPr>
          <p:cNvPr id="7" name="Fußzeilenplatzhalter 6">
            <a:extLst>
              <a:ext uri="{FF2B5EF4-FFF2-40B4-BE49-F238E27FC236}">
                <a16:creationId xmlns:a16="http://schemas.microsoft.com/office/drawing/2014/main" id="{1AFCBF48-224A-594C-A1EF-95B77D1D27E8}"/>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9" name="Foliennummernplatzhalter 8">
            <a:extLst>
              <a:ext uri="{FF2B5EF4-FFF2-40B4-BE49-F238E27FC236}">
                <a16:creationId xmlns:a16="http://schemas.microsoft.com/office/drawing/2014/main" id="{CE4D58B8-7785-1B48-B2AD-7688CFC73D8C}"/>
              </a:ext>
            </a:extLst>
          </p:cNvPr>
          <p:cNvSpPr>
            <a:spLocks noGrp="1"/>
          </p:cNvSpPr>
          <p:nvPr>
            <p:ph type="sldNum" sz="quarter" idx="12"/>
          </p:nvPr>
        </p:nvSpPr>
        <p:spPr/>
        <p:txBody>
          <a:bodyPr/>
          <a:lstStyle/>
          <a:p>
            <a:pPr>
              <a:defRPr/>
            </a:pPr>
            <a:fld id="{E42BEB3F-08D9-49EF-B61F-64B0AC4A9AB9}" type="slidenum">
              <a:rPr lang="de-DE" altLang="de-DE" smtClean="0"/>
              <a:pPr>
                <a:defRPr/>
              </a:pPr>
              <a:t>11</a:t>
            </a:fld>
            <a:endParaRPr lang="de-DE" altLang="de-DE" dirty="0"/>
          </a:p>
        </p:txBody>
      </p:sp>
    </p:spTree>
    <p:extLst>
      <p:ext uri="{BB962C8B-B14F-4D97-AF65-F5344CB8AC3E}">
        <p14:creationId xmlns:p14="http://schemas.microsoft.com/office/powerpoint/2010/main" val="16016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de-DE" dirty="0">
                <a:ea typeface="Cambria" charset="0"/>
                <a:cs typeface="Cambria" charset="0"/>
              </a:rPr>
              <a:t>Allgemeine Rahmenbedingungen (1) </a:t>
            </a:r>
          </a:p>
        </p:txBody>
      </p:sp>
      <p:sp>
        <p:nvSpPr>
          <p:cNvPr id="18436" name="Rectangle 3"/>
          <p:cNvSpPr>
            <a:spLocks noGrp="1" noChangeArrowheads="1"/>
          </p:cNvSpPr>
          <p:nvPr>
            <p:ph idx="1"/>
          </p:nvPr>
        </p:nvSpPr>
        <p:spPr/>
        <p:txBody>
          <a:bodyPr>
            <a:normAutofit/>
          </a:bodyPr>
          <a:lstStyle/>
          <a:p>
            <a:pPr marL="321750" indent="-285750">
              <a:buFont typeface="Wingdings" panose="05000000000000000000" pitchFamily="2" charset="2"/>
              <a:buChar char="§"/>
              <a:tabLst>
                <a:tab pos="2881313" algn="l"/>
                <a:tab pos="3286125" algn="l"/>
                <a:tab pos="3681413" algn="l"/>
              </a:tabLst>
            </a:pPr>
            <a:endParaRPr lang="de-DE" sz="2400" b="1" dirty="0">
              <a:cs typeface="Calibri" panose="020F0502020204030204" pitchFamily="34" charset="0"/>
            </a:endParaRPr>
          </a:p>
          <a:p>
            <a:pPr marL="321750" indent="-285750">
              <a:buFont typeface="Wingdings" panose="05000000000000000000" pitchFamily="2" charset="2"/>
              <a:buChar char="§"/>
              <a:tabLst>
                <a:tab pos="2881313" algn="l"/>
                <a:tab pos="3286125" algn="l"/>
                <a:tab pos="3681413" algn="l"/>
              </a:tabLst>
            </a:pPr>
            <a:r>
              <a:rPr lang="de-DE" sz="2400" b="1" dirty="0">
                <a:cs typeface="Calibri" panose="020F0502020204030204" pitchFamily="34" charset="0"/>
              </a:rPr>
              <a:t>Ziel der Aufgabenkonstruktion zur Kompetenzmessung in der beruflichen Bildung</a:t>
            </a:r>
          </a:p>
          <a:p>
            <a:pPr marL="321750" indent="-285750">
              <a:buFont typeface="Wingdings" panose="05000000000000000000" pitchFamily="2" charset="2"/>
              <a:buChar char="§"/>
              <a:tabLst>
                <a:tab pos="2881313" algn="l"/>
                <a:tab pos="3286125" algn="l"/>
                <a:tab pos="3681413" algn="l"/>
              </a:tabLst>
            </a:pPr>
            <a:endParaRPr lang="de-DE" sz="2400" b="1" dirty="0">
              <a:cs typeface="Calibri" panose="020F0502020204030204" pitchFamily="34" charset="0"/>
            </a:endParaRPr>
          </a:p>
          <a:p>
            <a:pPr marL="684000" indent="-360000">
              <a:buFont typeface="Wingdings" panose="05000000000000000000" pitchFamily="2" charset="2"/>
              <a:buChar char="Ø"/>
              <a:tabLst>
                <a:tab pos="2571750" algn="l"/>
                <a:tab pos="2881313" algn="l"/>
                <a:tab pos="3286125" algn="l"/>
                <a:tab pos="3681413" algn="l"/>
              </a:tabLst>
            </a:pPr>
            <a:r>
              <a:rPr lang="de-DE" sz="2400" dirty="0">
                <a:cs typeface="Calibri" panose="020F0502020204030204" pitchFamily="34" charset="0"/>
              </a:rPr>
              <a:t>Überprüfung der Kompetenz in einem </a:t>
            </a:r>
            <a:r>
              <a:rPr lang="de-DE" sz="2400" b="1" dirty="0">
                <a:cs typeface="Calibri" panose="020F0502020204030204" pitchFamily="34" charset="0"/>
              </a:rPr>
              <a:t>situativen Rahmen</a:t>
            </a:r>
            <a:r>
              <a:rPr lang="de-DE" sz="2400" dirty="0">
                <a:cs typeface="Calibri" panose="020F0502020204030204" pitchFamily="34" charset="0"/>
              </a:rPr>
              <a:t>: </a:t>
            </a:r>
            <a:br>
              <a:rPr lang="de-DE" sz="2400" dirty="0">
                <a:cs typeface="Calibri" panose="020F0502020204030204" pitchFamily="34" charset="0"/>
              </a:rPr>
            </a:br>
            <a:r>
              <a:rPr lang="de-DE" sz="2400" i="1" dirty="0">
                <a:cs typeface="Calibri" panose="020F0502020204030204" pitchFamily="34" charset="0"/>
                <a:sym typeface="Wingdings" panose="05000000000000000000" pitchFamily="2" charset="2"/>
              </a:rPr>
              <a:t> </a:t>
            </a:r>
            <a:r>
              <a:rPr lang="de-DE" sz="2400" i="1" dirty="0">
                <a:cs typeface="Calibri" panose="020F0502020204030204" pitchFamily="34" charset="0"/>
              </a:rPr>
              <a:t>Simulation (= </a:t>
            </a:r>
            <a:r>
              <a:rPr lang="de-DE" sz="2400" i="1" dirty="0">
                <a:cs typeface="Calibri" panose="020F0502020204030204" pitchFamily="34" charset="0"/>
                <a:sym typeface="Wingdings" pitchFamily="2" charset="2"/>
              </a:rPr>
              <a:t>Modell der Realität</a:t>
            </a:r>
            <a:r>
              <a:rPr lang="de-DE" sz="2400" i="1" dirty="0">
                <a:cs typeface="Calibri" panose="020F0502020204030204" pitchFamily="34" charset="0"/>
              </a:rPr>
              <a:t>) einer relevanten beruflichen Situation</a:t>
            </a:r>
            <a:r>
              <a:rPr lang="de-DE" sz="2400" b="1" i="1" dirty="0">
                <a:cs typeface="Calibri" panose="020F0502020204030204" pitchFamily="34" charset="0"/>
              </a:rPr>
              <a:t> </a:t>
            </a:r>
          </a:p>
          <a:p>
            <a:pPr marL="684000" indent="-360000">
              <a:buFont typeface="Wingdings" panose="05000000000000000000" pitchFamily="2" charset="2"/>
              <a:buChar char="Ø"/>
              <a:tabLst>
                <a:tab pos="2571750" algn="l"/>
                <a:tab pos="2881313" algn="l"/>
                <a:tab pos="3286125" algn="l"/>
                <a:tab pos="3681413" algn="l"/>
              </a:tabLst>
            </a:pPr>
            <a:endParaRPr lang="de-DE" sz="2400" b="1" i="1" dirty="0">
              <a:cs typeface="Calibri" panose="020F0502020204030204" pitchFamily="34" charset="0"/>
            </a:endParaRPr>
          </a:p>
          <a:p>
            <a:pPr marL="684000" indent="-360000">
              <a:buFont typeface="Wingdings" panose="05000000000000000000" pitchFamily="2" charset="2"/>
              <a:buChar char="Ø"/>
              <a:tabLst>
                <a:tab pos="2881313" algn="l"/>
                <a:tab pos="3286125" algn="l"/>
                <a:tab pos="3681413" algn="l"/>
              </a:tabLst>
            </a:pPr>
            <a:r>
              <a:rPr lang="de-DE" sz="2400" dirty="0">
                <a:cs typeface="Calibri" panose="020F0502020204030204" pitchFamily="34" charset="0"/>
                <a:sym typeface="Wingdings" pitchFamily="2" charset="2"/>
              </a:rPr>
              <a:t>Abweichungen der Simulation von der Realität minimieren</a:t>
            </a:r>
          </a:p>
        </p:txBody>
      </p:sp>
      <p:sp>
        <p:nvSpPr>
          <p:cNvPr id="2" name="Datumsplatzhalter 1">
            <a:extLst>
              <a:ext uri="{FF2B5EF4-FFF2-40B4-BE49-F238E27FC236}">
                <a16:creationId xmlns:a16="http://schemas.microsoft.com/office/drawing/2014/main" id="{D2DD5E14-2ED9-6040-878F-A0906347FC94}"/>
              </a:ext>
            </a:extLst>
          </p:cNvPr>
          <p:cNvSpPr>
            <a:spLocks noGrp="1"/>
          </p:cNvSpPr>
          <p:nvPr>
            <p:ph type="dt" sz="half" idx="10"/>
          </p:nvPr>
        </p:nvSpPr>
        <p:spPr/>
        <p:txBody>
          <a:bodyPr/>
          <a:lstStyle/>
          <a:p>
            <a:fld id="{E57989C9-C666-B746-9C29-1F07752718EA}" type="datetime1">
              <a:rPr lang="de-DE" smtClean="0"/>
              <a:t>23.09.2022</a:t>
            </a:fld>
            <a:endParaRPr lang="en-US" dirty="0"/>
          </a:p>
        </p:txBody>
      </p:sp>
      <p:sp>
        <p:nvSpPr>
          <p:cNvPr id="3" name="Fußzeilenplatzhalter 2">
            <a:extLst>
              <a:ext uri="{FF2B5EF4-FFF2-40B4-BE49-F238E27FC236}">
                <a16:creationId xmlns:a16="http://schemas.microsoft.com/office/drawing/2014/main" id="{454AA01D-7F0A-CC4D-BBCB-0E04001CEB78}"/>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4" name="Foliennummernplatzhalter 3">
            <a:extLst>
              <a:ext uri="{FF2B5EF4-FFF2-40B4-BE49-F238E27FC236}">
                <a16:creationId xmlns:a16="http://schemas.microsoft.com/office/drawing/2014/main" id="{09F8F23F-C34C-634F-98A7-EAFBE3245316}"/>
              </a:ext>
            </a:extLst>
          </p:cNvPr>
          <p:cNvSpPr>
            <a:spLocks noGrp="1"/>
          </p:cNvSpPr>
          <p:nvPr>
            <p:ph type="sldNum" sz="quarter" idx="12"/>
          </p:nvPr>
        </p:nvSpPr>
        <p:spPr/>
        <p:txBody>
          <a:bodyPr/>
          <a:lstStyle/>
          <a:p>
            <a:pPr>
              <a:defRPr/>
            </a:pPr>
            <a:fld id="{E42BEB3F-08D9-49EF-B61F-64B0AC4A9AB9}" type="slidenum">
              <a:rPr lang="de-DE" altLang="de-DE" smtClean="0"/>
              <a:pPr>
                <a:defRPr/>
              </a:pPr>
              <a:t>12</a:t>
            </a:fld>
            <a:endParaRPr lang="de-DE" altLang="de-DE" dirty="0"/>
          </a:p>
        </p:txBody>
      </p:sp>
    </p:spTree>
    <p:extLst>
      <p:ext uri="{BB962C8B-B14F-4D97-AF65-F5344CB8AC3E}">
        <p14:creationId xmlns:p14="http://schemas.microsoft.com/office/powerpoint/2010/main" val="16405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23984" y="720000"/>
            <a:ext cx="11720688" cy="538023"/>
          </a:xfrm>
        </p:spPr>
        <p:txBody>
          <a:bodyPr/>
          <a:lstStyle/>
          <a:p>
            <a:r>
              <a:rPr lang="de-DE" dirty="0">
                <a:ea typeface="Cambria" charset="0"/>
                <a:cs typeface="Cambria" charset="0"/>
              </a:rPr>
              <a:t/>
            </a:r>
            <a:br>
              <a:rPr lang="de-DE" dirty="0">
                <a:ea typeface="Cambria" charset="0"/>
                <a:cs typeface="Cambria" charset="0"/>
              </a:rPr>
            </a:br>
            <a:r>
              <a:rPr lang="de-DE" dirty="0">
                <a:ea typeface="Cambria" charset="0"/>
                <a:cs typeface="Cambria" charset="0"/>
              </a:rPr>
              <a:t>Allgemeine Rahmenbedingungen: </a:t>
            </a:r>
            <a:br>
              <a:rPr lang="de-DE" dirty="0">
                <a:ea typeface="Cambria" charset="0"/>
                <a:cs typeface="Cambria" charset="0"/>
              </a:rPr>
            </a:br>
            <a:r>
              <a:rPr lang="de-DE" dirty="0">
                <a:ea typeface="Cambria" charset="0"/>
                <a:cs typeface="Cambria" charset="0"/>
              </a:rPr>
              <a:t>Vorüberlegung (2)</a:t>
            </a:r>
          </a:p>
        </p:txBody>
      </p:sp>
      <p:sp>
        <p:nvSpPr>
          <p:cNvPr id="18436" name="Rectangle 3"/>
          <p:cNvSpPr>
            <a:spLocks noGrp="1" noChangeArrowheads="1"/>
          </p:cNvSpPr>
          <p:nvPr>
            <p:ph idx="1"/>
          </p:nvPr>
        </p:nvSpPr>
        <p:spPr>
          <a:xfrm>
            <a:off x="423984" y="1772816"/>
            <a:ext cx="10856592" cy="4404147"/>
          </a:xfrm>
        </p:spPr>
        <p:txBody>
          <a:bodyPr>
            <a:normAutofit/>
          </a:bodyPr>
          <a:lstStyle/>
          <a:p>
            <a:pPr marL="0" indent="0">
              <a:buNone/>
              <a:defRPr/>
            </a:pPr>
            <a:endParaRPr lang="de-DE" b="1" dirty="0">
              <a:ea typeface="Calibri" charset="0"/>
              <a:cs typeface="Calibri" panose="020F0502020204030204" pitchFamily="34" charset="0"/>
            </a:endParaRPr>
          </a:p>
          <a:p>
            <a:pPr marL="0" indent="0">
              <a:buNone/>
              <a:defRPr/>
            </a:pPr>
            <a:r>
              <a:rPr lang="de-DE" sz="2400" b="1" dirty="0">
                <a:ea typeface="Calibri" charset="0"/>
                <a:cs typeface="Calibri" panose="020F0502020204030204" pitchFamily="34" charset="0"/>
              </a:rPr>
              <a:t>Heterogenität vs. Homogenität der Aufgaben</a:t>
            </a:r>
          </a:p>
          <a:p>
            <a:pPr marL="0" indent="0">
              <a:buNone/>
              <a:defRPr/>
            </a:pPr>
            <a:endParaRPr lang="de-DE" sz="2400" b="1" dirty="0">
              <a:ea typeface="Calibri" charset="0"/>
              <a:cs typeface="Calibri" panose="020F0502020204030204" pitchFamily="34" charset="0"/>
            </a:endParaRPr>
          </a:p>
          <a:p>
            <a:pPr marL="0" indent="0">
              <a:buNone/>
              <a:defRPr/>
            </a:pPr>
            <a:r>
              <a:rPr lang="de-DE" sz="2400" b="1" dirty="0">
                <a:ea typeface="Calibri" charset="0"/>
                <a:cs typeface="Calibri" panose="020F0502020204030204" pitchFamily="34" charset="0"/>
              </a:rPr>
              <a:t>Komplexe, authentische Aufgaben erfordern komplexe, heterogene Kompetenzen</a:t>
            </a:r>
          </a:p>
          <a:p>
            <a:pPr marL="0" indent="0">
              <a:buNone/>
              <a:defRPr/>
            </a:pPr>
            <a:endParaRPr lang="de-DE" sz="2400" b="1" dirty="0">
              <a:ea typeface="Calibri" charset="0"/>
              <a:cs typeface="Calibri" panose="020F0502020204030204" pitchFamily="34" charset="0"/>
            </a:endParaRPr>
          </a:p>
          <a:p>
            <a:pPr marL="684000" lvl="2" indent="-360000">
              <a:defRPr/>
            </a:pPr>
            <a:r>
              <a:rPr lang="de-DE" sz="2400" dirty="0">
                <a:solidFill>
                  <a:srgbClr val="FF0000"/>
                </a:solidFill>
                <a:ea typeface="Calibri" charset="0"/>
                <a:cs typeface="Calibri" panose="020F0502020204030204" pitchFamily="34" charset="0"/>
                <a:sym typeface="Wingdings"/>
              </a:rPr>
              <a:t>Heterogene Aufgaben </a:t>
            </a:r>
            <a:r>
              <a:rPr lang="de-DE" sz="2400" dirty="0">
                <a:ea typeface="Calibri" charset="0"/>
                <a:cs typeface="Calibri" panose="020F0502020204030204" pitchFamily="34" charset="0"/>
                <a:sym typeface="Wingdings"/>
              </a:rPr>
              <a:t>für die Überprüfung k</a:t>
            </a:r>
            <a:r>
              <a:rPr lang="de-DE" sz="2400" dirty="0">
                <a:ea typeface="Calibri" charset="0"/>
                <a:cs typeface="Calibri" panose="020F0502020204030204" pitchFamily="34" charset="0"/>
              </a:rPr>
              <a:t>omplexer Fähigkeiten o. Einstellungen</a:t>
            </a:r>
            <a:r>
              <a:rPr lang="de-DE" sz="2400" i="1" dirty="0">
                <a:ea typeface="Calibri" charset="0"/>
                <a:cs typeface="Calibri" panose="020F0502020204030204" pitchFamily="34" charset="0"/>
                <a:sym typeface="Wingdings"/>
              </a:rPr>
              <a:t/>
            </a:r>
            <a:br>
              <a:rPr lang="de-DE" sz="2400" i="1" dirty="0">
                <a:ea typeface="Calibri" charset="0"/>
                <a:cs typeface="Calibri" panose="020F0502020204030204" pitchFamily="34" charset="0"/>
                <a:sym typeface="Wingdings"/>
              </a:rPr>
            </a:br>
            <a:r>
              <a:rPr lang="de-DE" sz="2400" i="1" dirty="0">
                <a:ea typeface="Calibri" charset="0"/>
                <a:cs typeface="Calibri" panose="020F0502020204030204" pitchFamily="34" charset="0"/>
                <a:sym typeface="Wingdings" panose="05000000000000000000" pitchFamily="2" charset="2"/>
              </a:rPr>
              <a:t> </a:t>
            </a:r>
            <a:r>
              <a:rPr lang="de-DE" sz="2400" i="1" dirty="0">
                <a:ea typeface="Calibri" charset="0"/>
                <a:cs typeface="Calibri" panose="020F0502020204030204" pitchFamily="34" charset="0"/>
                <a:sym typeface="Wingdings"/>
              </a:rPr>
              <a:t>Untertests für </a:t>
            </a:r>
            <a:r>
              <a:rPr lang="de-DE" sz="2400" b="1" i="1" dirty="0">
                <a:solidFill>
                  <a:srgbClr val="FF0000"/>
                </a:solidFill>
                <a:ea typeface="Calibri" charset="0"/>
                <a:cs typeface="Calibri" panose="020F0502020204030204" pitchFamily="34" charset="0"/>
                <a:sym typeface="Wingdings"/>
              </a:rPr>
              <a:t>unterschiedliche Aspekte der Kompetenz </a:t>
            </a:r>
            <a:r>
              <a:rPr lang="de-DE" sz="2400" i="1" dirty="0">
                <a:ea typeface="Calibri" charset="0"/>
                <a:cs typeface="Calibri" panose="020F0502020204030204" pitchFamily="34" charset="0"/>
                <a:sym typeface="Wingdings"/>
              </a:rPr>
              <a:t>oder der Einstellung?</a:t>
            </a:r>
          </a:p>
          <a:p>
            <a:pPr marL="684000" lvl="2" indent="-360000">
              <a:defRPr/>
            </a:pPr>
            <a:r>
              <a:rPr lang="de-DE" sz="2400" dirty="0">
                <a:solidFill>
                  <a:srgbClr val="FF0000"/>
                </a:solidFill>
                <a:ea typeface="Calibri" charset="0"/>
                <a:cs typeface="Calibri" panose="020F0502020204030204" pitchFamily="34" charset="0"/>
                <a:sym typeface="Wingdings"/>
              </a:rPr>
              <a:t>Homogene Aufgaben </a:t>
            </a:r>
            <a:r>
              <a:rPr lang="de-DE" sz="2400" dirty="0">
                <a:ea typeface="Calibri" charset="0"/>
                <a:cs typeface="Calibri" panose="020F0502020204030204" pitchFamily="34" charset="0"/>
                <a:sym typeface="Wingdings"/>
              </a:rPr>
              <a:t>für genaue Erfassung einzelner, aber vom Kontext gelöster Teilfähigkeiten</a:t>
            </a:r>
          </a:p>
        </p:txBody>
      </p:sp>
      <p:sp>
        <p:nvSpPr>
          <p:cNvPr id="2" name="Datumsplatzhalter 1">
            <a:extLst>
              <a:ext uri="{FF2B5EF4-FFF2-40B4-BE49-F238E27FC236}">
                <a16:creationId xmlns:a16="http://schemas.microsoft.com/office/drawing/2014/main" id="{C1007776-9AB4-604E-9A4D-6CDF18292A5F}"/>
              </a:ext>
            </a:extLst>
          </p:cNvPr>
          <p:cNvSpPr>
            <a:spLocks noGrp="1"/>
          </p:cNvSpPr>
          <p:nvPr>
            <p:ph type="dt" sz="half" idx="10"/>
          </p:nvPr>
        </p:nvSpPr>
        <p:spPr/>
        <p:txBody>
          <a:bodyPr/>
          <a:lstStyle/>
          <a:p>
            <a:fld id="{DDDDB533-B4D4-2248-B8CD-8FAB43954694}" type="datetime1">
              <a:rPr lang="de-DE" smtClean="0"/>
              <a:t>23.09.2022</a:t>
            </a:fld>
            <a:endParaRPr lang="en-US" dirty="0"/>
          </a:p>
        </p:txBody>
      </p:sp>
      <p:sp>
        <p:nvSpPr>
          <p:cNvPr id="3" name="Fußzeilenplatzhalter 2">
            <a:extLst>
              <a:ext uri="{FF2B5EF4-FFF2-40B4-BE49-F238E27FC236}">
                <a16:creationId xmlns:a16="http://schemas.microsoft.com/office/drawing/2014/main" id="{526232C2-0CD4-D645-B925-52936CFDDE62}"/>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4" name="Foliennummernplatzhalter 3">
            <a:extLst>
              <a:ext uri="{FF2B5EF4-FFF2-40B4-BE49-F238E27FC236}">
                <a16:creationId xmlns:a16="http://schemas.microsoft.com/office/drawing/2014/main" id="{55A67982-86B9-1948-8EF2-2328ACDA235A}"/>
              </a:ext>
            </a:extLst>
          </p:cNvPr>
          <p:cNvSpPr>
            <a:spLocks noGrp="1"/>
          </p:cNvSpPr>
          <p:nvPr>
            <p:ph type="sldNum" sz="quarter" idx="12"/>
          </p:nvPr>
        </p:nvSpPr>
        <p:spPr/>
        <p:txBody>
          <a:bodyPr/>
          <a:lstStyle/>
          <a:p>
            <a:pPr>
              <a:defRPr/>
            </a:pPr>
            <a:fld id="{E42BEB3F-08D9-49EF-B61F-64B0AC4A9AB9}" type="slidenum">
              <a:rPr lang="de-DE" altLang="de-DE" smtClean="0"/>
              <a:pPr>
                <a:defRPr/>
              </a:pPr>
              <a:t>13</a:t>
            </a:fld>
            <a:endParaRPr lang="de-DE" altLang="de-DE" dirty="0"/>
          </a:p>
        </p:txBody>
      </p:sp>
    </p:spTree>
    <p:extLst>
      <p:ext uri="{BB962C8B-B14F-4D97-AF65-F5344CB8AC3E}">
        <p14:creationId xmlns:p14="http://schemas.microsoft.com/office/powerpoint/2010/main" val="292928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de-DE" dirty="0">
                <a:ea typeface="Cambria" charset="0"/>
                <a:cs typeface="Cambria" charset="0"/>
              </a:rPr>
              <a:t/>
            </a:r>
            <a:br>
              <a:rPr lang="de-DE" dirty="0">
                <a:ea typeface="Cambria" charset="0"/>
                <a:cs typeface="Cambria" charset="0"/>
              </a:rPr>
            </a:br>
            <a:r>
              <a:rPr lang="de-DE" dirty="0">
                <a:ea typeface="Cambria" charset="0"/>
                <a:cs typeface="Cambria" charset="0"/>
              </a:rPr>
              <a:t>Allgemeine Rahmenbedingungen: </a:t>
            </a:r>
            <a:br>
              <a:rPr lang="de-DE" dirty="0">
                <a:ea typeface="Cambria" charset="0"/>
                <a:cs typeface="Cambria" charset="0"/>
              </a:rPr>
            </a:br>
            <a:r>
              <a:rPr lang="de-DE" dirty="0">
                <a:ea typeface="Cambria" charset="0"/>
                <a:cs typeface="Cambria" charset="0"/>
              </a:rPr>
              <a:t>Vorüberlegung (3)</a:t>
            </a:r>
          </a:p>
        </p:txBody>
      </p:sp>
      <p:sp>
        <p:nvSpPr>
          <p:cNvPr id="18436" name="Rectangle 3"/>
          <p:cNvSpPr>
            <a:spLocks noGrp="1" noChangeArrowheads="1"/>
          </p:cNvSpPr>
          <p:nvPr>
            <p:ph idx="1"/>
          </p:nvPr>
        </p:nvSpPr>
        <p:spPr>
          <a:xfrm>
            <a:off x="423984" y="1844824"/>
            <a:ext cx="11160000" cy="4536504"/>
          </a:xfrm>
        </p:spPr>
        <p:txBody>
          <a:bodyPr>
            <a:normAutofit fontScale="92500" lnSpcReduction="10000"/>
          </a:bodyPr>
          <a:lstStyle/>
          <a:p>
            <a:pPr marL="0" indent="0">
              <a:buNone/>
              <a:defRPr/>
            </a:pPr>
            <a:endParaRPr lang="de-DE" sz="2600" b="1" dirty="0">
              <a:ea typeface="Calibri" charset="0"/>
              <a:cs typeface="Calibri" panose="020F0502020204030204" pitchFamily="34" charset="0"/>
            </a:endParaRPr>
          </a:p>
          <a:p>
            <a:pPr marL="0" indent="0">
              <a:buNone/>
              <a:defRPr/>
            </a:pPr>
            <a:r>
              <a:rPr lang="de-DE" sz="2600" b="1" dirty="0">
                <a:ea typeface="Calibri" charset="0"/>
                <a:cs typeface="Calibri" panose="020F0502020204030204" pitchFamily="34" charset="0"/>
              </a:rPr>
              <a:t>Testlänge und Testdauer </a:t>
            </a:r>
          </a:p>
          <a:p>
            <a:pPr marL="0" indent="0">
              <a:defRPr/>
            </a:pPr>
            <a:endParaRPr lang="de-DE" sz="2600" b="1" dirty="0">
              <a:ea typeface="Calibri" charset="0"/>
              <a:cs typeface="Calibri" panose="020F0502020204030204" pitchFamily="34" charset="0"/>
            </a:endParaRPr>
          </a:p>
          <a:p>
            <a:pPr>
              <a:buFont typeface="Arial" panose="020B0604020202020204" pitchFamily="34" charset="0"/>
              <a:buChar char="•"/>
              <a:defRPr/>
            </a:pPr>
            <a:r>
              <a:rPr lang="de-DE" sz="2600" dirty="0">
                <a:ea typeface="Calibri" charset="0"/>
                <a:cs typeface="Calibri" panose="020F0502020204030204" pitchFamily="34" charset="0"/>
              </a:rPr>
              <a:t>Testlänge: Anzahl der Aufgaben (Items)</a:t>
            </a:r>
            <a:br>
              <a:rPr lang="de-DE" sz="2600" dirty="0">
                <a:ea typeface="Calibri" charset="0"/>
                <a:cs typeface="Calibri" panose="020F0502020204030204" pitchFamily="34" charset="0"/>
              </a:rPr>
            </a:br>
            <a:r>
              <a:rPr lang="de-DE" sz="2600" i="1" dirty="0">
                <a:ea typeface="Calibri" charset="0"/>
                <a:cs typeface="Calibri" panose="020F0502020204030204" pitchFamily="34" charset="0"/>
                <a:sym typeface="Wingdings" panose="05000000000000000000" pitchFamily="2" charset="2"/>
              </a:rPr>
              <a:t> </a:t>
            </a:r>
            <a:r>
              <a:rPr lang="de-DE" sz="2600" i="1" dirty="0">
                <a:ea typeface="Calibri" charset="0"/>
                <a:cs typeface="Calibri" panose="020F0502020204030204" pitchFamily="34" charset="0"/>
              </a:rPr>
              <a:t>Abhängig von Homogenität/Heterogenität der Merkmalsdimension(en)</a:t>
            </a:r>
            <a:br>
              <a:rPr lang="de-DE" sz="2600" i="1" dirty="0">
                <a:ea typeface="Calibri" charset="0"/>
                <a:cs typeface="Calibri" panose="020F0502020204030204" pitchFamily="34" charset="0"/>
              </a:rPr>
            </a:br>
            <a:endParaRPr lang="de-DE" sz="2600" i="1" dirty="0">
              <a:ea typeface="Calibri" charset="0"/>
              <a:cs typeface="Calibri" panose="020F0502020204030204" pitchFamily="34" charset="0"/>
            </a:endParaRPr>
          </a:p>
          <a:p>
            <a:pPr>
              <a:buFont typeface="Arial" panose="020B0604020202020204" pitchFamily="34" charset="0"/>
              <a:buChar char="•"/>
              <a:defRPr/>
            </a:pPr>
            <a:r>
              <a:rPr lang="de-DE" sz="2600" dirty="0">
                <a:ea typeface="Calibri" charset="0"/>
                <a:cs typeface="Calibri" panose="020F0502020204030204" pitchFamily="34" charset="0"/>
              </a:rPr>
              <a:t>Testdauer: Zeit der Testbearbeitung</a:t>
            </a:r>
            <a:br>
              <a:rPr lang="de-DE" sz="2600" dirty="0">
                <a:ea typeface="Calibri" charset="0"/>
                <a:cs typeface="Calibri" panose="020F0502020204030204" pitchFamily="34" charset="0"/>
              </a:rPr>
            </a:br>
            <a:r>
              <a:rPr lang="de-DE" sz="2600" i="1" dirty="0">
                <a:ea typeface="Calibri" charset="0"/>
                <a:cs typeface="Calibri" panose="020F0502020204030204" pitchFamily="34" charset="0"/>
                <a:sym typeface="Wingdings" panose="05000000000000000000" pitchFamily="2" charset="2"/>
              </a:rPr>
              <a:t> </a:t>
            </a:r>
            <a:r>
              <a:rPr lang="de-DE" sz="2600" i="1" dirty="0">
                <a:ea typeface="Calibri" charset="0"/>
                <a:cs typeface="Calibri" panose="020F0502020204030204" pitchFamily="34" charset="0"/>
              </a:rPr>
              <a:t>Verfügbare Zeit </a:t>
            </a:r>
            <a:br>
              <a:rPr lang="de-DE" sz="2600" i="1" dirty="0">
                <a:ea typeface="Calibri" charset="0"/>
                <a:cs typeface="Calibri" panose="020F0502020204030204" pitchFamily="34" charset="0"/>
              </a:rPr>
            </a:br>
            <a:r>
              <a:rPr lang="de-DE" sz="2600" i="1" dirty="0">
                <a:ea typeface="Calibri" charset="0"/>
                <a:cs typeface="Calibri" panose="020F0502020204030204" pitchFamily="34" charset="0"/>
                <a:sym typeface="Wingdings" panose="05000000000000000000" pitchFamily="2" charset="2"/>
              </a:rPr>
              <a:t> </a:t>
            </a:r>
            <a:r>
              <a:rPr lang="de-DE" sz="2600" i="1" dirty="0">
                <a:ea typeface="Calibri" charset="0"/>
                <a:cs typeface="Calibri" panose="020F0502020204030204" pitchFamily="34" charset="0"/>
              </a:rPr>
              <a:t>Geschwindigkeits- oder Niveautest</a:t>
            </a:r>
          </a:p>
          <a:p>
            <a:pPr marL="684000" lvl="2" indent="-324000">
              <a:buFont typeface="Wingdings" panose="05000000000000000000" pitchFamily="2" charset="2"/>
              <a:buChar char="Ø"/>
              <a:defRPr/>
            </a:pPr>
            <a:endParaRPr lang="de-DE" sz="2600" i="1" dirty="0">
              <a:ea typeface="Calibri" charset="0"/>
              <a:cs typeface="Calibri" panose="020F0502020204030204" pitchFamily="34" charset="0"/>
            </a:endParaRPr>
          </a:p>
          <a:p>
            <a:pPr marL="0" indent="0">
              <a:buNone/>
              <a:defRPr/>
            </a:pPr>
            <a:r>
              <a:rPr lang="de-DE" sz="2600" b="1" dirty="0">
                <a:ea typeface="Calibri" charset="0"/>
                <a:cs typeface="Calibri" panose="020F0502020204030204" pitchFamily="34" charset="0"/>
              </a:rPr>
              <a:t>Komplexe, authentische Aufgaben </a:t>
            </a:r>
          </a:p>
          <a:p>
            <a:pPr marL="0" indent="0">
              <a:buNone/>
              <a:defRPr/>
            </a:pPr>
            <a:r>
              <a:rPr lang="de-DE" sz="2600" b="1" dirty="0">
                <a:ea typeface="Calibri" charset="0"/>
                <a:cs typeface="Calibri" panose="020F0502020204030204" pitchFamily="34" charset="0"/>
                <a:sym typeface="Wingdings" pitchFamily="2" charset="2"/>
              </a:rPr>
              <a:t> wenige Aufgaben mit längerer Bearbeitungsdauer</a:t>
            </a:r>
            <a:endParaRPr lang="de-DE" sz="2600" b="1" dirty="0">
              <a:ea typeface="Calibri" charset="0"/>
              <a:cs typeface="Calibri" panose="020F0502020204030204" pitchFamily="34" charset="0"/>
            </a:endParaRPr>
          </a:p>
          <a:p>
            <a:pPr lvl="2">
              <a:buFont typeface="Wingdings" charset="2"/>
              <a:buChar char="§"/>
              <a:defRPr/>
            </a:pPr>
            <a:endParaRPr lang="de-DE" dirty="0">
              <a:ea typeface="Calibri" charset="0"/>
              <a:cs typeface="Calibri" panose="020F0502020204030204" pitchFamily="34" charset="0"/>
              <a:sym typeface="Wingdings"/>
            </a:endParaRPr>
          </a:p>
        </p:txBody>
      </p:sp>
      <p:pic>
        <p:nvPicPr>
          <p:cNvPr id="4" name="Grafik 3">
            <a:extLst>
              <a:ext uri="{FF2B5EF4-FFF2-40B4-BE49-F238E27FC236}">
                <a16:creationId xmlns:a16="http://schemas.microsoft.com/office/drawing/2014/main" id="{5521A797-0100-EF45-964C-3C3A0E3F833B}"/>
              </a:ext>
            </a:extLst>
          </p:cNvPr>
          <p:cNvPicPr>
            <a:picLocks noChangeAspect="1"/>
          </p:cNvPicPr>
          <p:nvPr/>
        </p:nvPicPr>
        <p:blipFill>
          <a:blip r:embed="rId3"/>
          <a:stretch>
            <a:fillRect/>
          </a:stretch>
        </p:blipFill>
        <p:spPr>
          <a:xfrm>
            <a:off x="8950028" y="1844824"/>
            <a:ext cx="1739900" cy="1155700"/>
          </a:xfrm>
          <a:prstGeom prst="rect">
            <a:avLst/>
          </a:prstGeom>
        </p:spPr>
      </p:pic>
      <p:pic>
        <p:nvPicPr>
          <p:cNvPr id="5" name="Grafik 4">
            <a:extLst>
              <a:ext uri="{FF2B5EF4-FFF2-40B4-BE49-F238E27FC236}">
                <a16:creationId xmlns:a16="http://schemas.microsoft.com/office/drawing/2014/main" id="{8DC16D2E-D11F-CF40-885D-6958C7662394}"/>
              </a:ext>
            </a:extLst>
          </p:cNvPr>
          <p:cNvPicPr>
            <a:picLocks noChangeAspect="1"/>
          </p:cNvPicPr>
          <p:nvPr/>
        </p:nvPicPr>
        <p:blipFill>
          <a:blip r:embed="rId4"/>
          <a:stretch>
            <a:fillRect/>
          </a:stretch>
        </p:blipFill>
        <p:spPr>
          <a:xfrm>
            <a:off x="8409736" y="4078771"/>
            <a:ext cx="2280192" cy="1077146"/>
          </a:xfrm>
          <a:prstGeom prst="rect">
            <a:avLst/>
          </a:prstGeom>
        </p:spPr>
      </p:pic>
      <p:sp>
        <p:nvSpPr>
          <p:cNvPr id="2" name="Datumsplatzhalter 1">
            <a:extLst>
              <a:ext uri="{FF2B5EF4-FFF2-40B4-BE49-F238E27FC236}">
                <a16:creationId xmlns:a16="http://schemas.microsoft.com/office/drawing/2014/main" id="{203EC458-5DF1-EA4E-87FB-ACFBFEA63B34}"/>
              </a:ext>
            </a:extLst>
          </p:cNvPr>
          <p:cNvSpPr>
            <a:spLocks noGrp="1"/>
          </p:cNvSpPr>
          <p:nvPr>
            <p:ph type="dt" sz="half" idx="10"/>
          </p:nvPr>
        </p:nvSpPr>
        <p:spPr/>
        <p:txBody>
          <a:bodyPr/>
          <a:lstStyle/>
          <a:p>
            <a:fld id="{360D2D1C-2673-9A4F-A212-BC81AD4DE168}" type="datetime1">
              <a:rPr lang="de-DE" smtClean="0"/>
              <a:t>23.09.2022</a:t>
            </a:fld>
            <a:endParaRPr lang="en-US" dirty="0"/>
          </a:p>
        </p:txBody>
      </p:sp>
      <p:sp>
        <p:nvSpPr>
          <p:cNvPr id="3" name="Fußzeilenplatzhalter 2">
            <a:extLst>
              <a:ext uri="{FF2B5EF4-FFF2-40B4-BE49-F238E27FC236}">
                <a16:creationId xmlns:a16="http://schemas.microsoft.com/office/drawing/2014/main" id="{52C8E9CE-0379-FD49-B840-F4C7A7DEB64B}"/>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8E4DA928-400C-484A-B67D-C8C2801D6BE6}"/>
              </a:ext>
            </a:extLst>
          </p:cNvPr>
          <p:cNvSpPr>
            <a:spLocks noGrp="1"/>
          </p:cNvSpPr>
          <p:nvPr>
            <p:ph type="sldNum" sz="quarter" idx="12"/>
          </p:nvPr>
        </p:nvSpPr>
        <p:spPr/>
        <p:txBody>
          <a:bodyPr/>
          <a:lstStyle/>
          <a:p>
            <a:pPr>
              <a:defRPr/>
            </a:pPr>
            <a:fld id="{E42BEB3F-08D9-49EF-B61F-64B0AC4A9AB9}" type="slidenum">
              <a:rPr lang="de-DE" altLang="de-DE" smtClean="0"/>
              <a:pPr>
                <a:defRPr/>
              </a:pPr>
              <a:t>14</a:t>
            </a:fld>
            <a:endParaRPr lang="de-DE" altLang="de-DE" dirty="0"/>
          </a:p>
        </p:txBody>
      </p:sp>
    </p:spTree>
    <p:extLst>
      <p:ext uri="{BB962C8B-B14F-4D97-AF65-F5344CB8AC3E}">
        <p14:creationId xmlns:p14="http://schemas.microsoft.com/office/powerpoint/2010/main" val="258640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de-DE">
                <a:ea typeface="Cambria" charset="0"/>
                <a:cs typeface="Cambria" charset="0"/>
              </a:rPr>
              <a:t>Vorüberlegungen &amp; Planung (1)</a:t>
            </a:r>
          </a:p>
        </p:txBody>
      </p:sp>
      <p:sp>
        <p:nvSpPr>
          <p:cNvPr id="18436" name="Rectangle 3"/>
          <p:cNvSpPr>
            <a:spLocks noGrp="1" noChangeArrowheads="1"/>
          </p:cNvSpPr>
          <p:nvPr>
            <p:ph idx="1"/>
          </p:nvPr>
        </p:nvSpPr>
        <p:spPr>
          <a:xfrm>
            <a:off x="983432" y="1268760"/>
            <a:ext cx="9706496" cy="5040000"/>
          </a:xfrm>
        </p:spPr>
        <p:txBody>
          <a:bodyPr/>
          <a:lstStyle/>
          <a:p>
            <a:pPr marL="0" indent="0">
              <a:buNone/>
              <a:defRPr/>
            </a:pPr>
            <a:endParaRPr lang="de-DE" b="1" dirty="0">
              <a:ea typeface="Calibri" charset="0"/>
              <a:cs typeface="Calibri" panose="020F0502020204030204" pitchFamily="34" charset="0"/>
            </a:endParaRPr>
          </a:p>
          <a:p>
            <a:pPr marL="0" indent="0">
              <a:buNone/>
              <a:defRPr/>
            </a:pPr>
            <a:r>
              <a:rPr lang="de-DE" sz="2400" b="1" dirty="0">
                <a:ea typeface="Calibri" charset="0"/>
                <a:cs typeface="Calibri" panose="020F0502020204030204" pitchFamily="34" charset="0"/>
              </a:rPr>
              <a:t>Was genau soll gemessen werden?</a:t>
            </a:r>
          </a:p>
          <a:p>
            <a:pPr lvl="2">
              <a:buFont typeface="Wingdings" charset="2"/>
              <a:buChar char="§"/>
              <a:defRPr/>
            </a:pPr>
            <a:r>
              <a:rPr lang="de-DE" sz="2400" dirty="0">
                <a:ea typeface="Calibri" charset="0"/>
                <a:cs typeface="Calibri" panose="020F0502020204030204" pitchFamily="34" charset="0"/>
              </a:rPr>
              <a:t>Abgrenzung zu verwandten Fähigkeiten o. Einstellungen?</a:t>
            </a:r>
          </a:p>
          <a:p>
            <a:pPr lvl="2">
              <a:buFont typeface="Wingdings" charset="2"/>
              <a:buChar char="§"/>
              <a:defRPr/>
            </a:pPr>
            <a:r>
              <a:rPr lang="de-DE" sz="2400" b="1" dirty="0">
                <a:solidFill>
                  <a:srgbClr val="C00000"/>
                </a:solidFill>
                <a:ea typeface="Calibri" charset="0"/>
                <a:cs typeface="Calibri" panose="020F0502020204030204" pitchFamily="34" charset="0"/>
              </a:rPr>
              <a:t>Beziehung zwischen der in der Praxis erwarteten Fähigkeit/ Kompetenz (Einstellung) und dem im Test/Fragebogen zu zeigenden Verhalten (Reaktion auf Items)?</a:t>
            </a:r>
          </a:p>
          <a:p>
            <a:pPr lvl="2">
              <a:buFont typeface="Wingdings" charset="2"/>
              <a:buChar char="§"/>
              <a:defRPr/>
            </a:pPr>
            <a:r>
              <a:rPr lang="de-DE" sz="2400" dirty="0">
                <a:ea typeface="Calibri" charset="0"/>
                <a:cs typeface="Calibri" panose="020F0502020204030204" pitchFamily="34" charset="0"/>
              </a:rPr>
              <a:t>Folgerung aus Antworten auf eine </a:t>
            </a:r>
            <a:r>
              <a:rPr lang="de-DE" sz="2400" i="1" dirty="0">
                <a:ea typeface="Calibri" charset="0"/>
                <a:cs typeface="Calibri" panose="020F0502020204030204" pitchFamily="34" charset="0"/>
              </a:rPr>
              <a:t>große Zahl einzelner Items </a:t>
            </a:r>
            <a:r>
              <a:rPr lang="de-DE" sz="2400" b="1" dirty="0">
                <a:solidFill>
                  <a:srgbClr val="C00000"/>
                </a:solidFill>
                <a:ea typeface="Calibri" charset="0"/>
                <a:cs typeface="Calibri" panose="020F0502020204030204" pitchFamily="34" charset="0"/>
              </a:rPr>
              <a:t>oder </a:t>
            </a:r>
            <a:r>
              <a:rPr lang="de-DE" sz="2400" dirty="0">
                <a:ea typeface="Calibri" charset="0"/>
                <a:cs typeface="Calibri" panose="020F0502020204030204" pitchFamily="34" charset="0"/>
              </a:rPr>
              <a:t>Folgerung aus </a:t>
            </a:r>
            <a:r>
              <a:rPr lang="de-DE" sz="2400" i="1" dirty="0">
                <a:ea typeface="Calibri" charset="0"/>
                <a:cs typeface="Calibri" panose="020F0502020204030204" pitchFamily="34" charset="0"/>
              </a:rPr>
              <a:t>Handeln in einer komplexen, relativ authentischen Situation </a:t>
            </a:r>
            <a:r>
              <a:rPr lang="de-DE" sz="2400" b="1" dirty="0">
                <a:ea typeface="Calibri" charset="0"/>
                <a:cs typeface="Calibri" panose="020F0502020204030204" pitchFamily="34" charset="0"/>
              </a:rPr>
              <a:t>(Simulation)</a:t>
            </a:r>
          </a:p>
          <a:p>
            <a:pPr lvl="2">
              <a:buFont typeface="Wingdings" charset="2"/>
              <a:buChar char="§"/>
              <a:defRPr/>
            </a:pPr>
            <a:r>
              <a:rPr lang="de-DE" sz="2400" dirty="0">
                <a:ea typeface="Calibri" charset="0"/>
                <a:cs typeface="Calibri" panose="020F0502020204030204" pitchFamily="34" charset="0"/>
              </a:rPr>
              <a:t>Zeitliche Stabilität der zu messenden Merkmale?</a:t>
            </a:r>
          </a:p>
          <a:p>
            <a:pPr lvl="2">
              <a:buFont typeface="Wingdings" charset="2"/>
              <a:buChar char="§"/>
              <a:defRPr/>
            </a:pPr>
            <a:r>
              <a:rPr lang="de-DE" sz="2400" b="1" dirty="0">
                <a:solidFill>
                  <a:schemeClr val="tx2"/>
                </a:solidFill>
                <a:ea typeface="Calibri" charset="0"/>
                <a:cs typeface="Calibri" panose="020F0502020204030204" pitchFamily="34" charset="0"/>
              </a:rPr>
              <a:t>Niveau- oder Geschwindigkeitstest?</a:t>
            </a:r>
          </a:p>
          <a:p>
            <a:pPr marL="0" indent="0">
              <a:defRPr/>
            </a:pPr>
            <a:endParaRPr lang="de-DE" b="1" i="1" dirty="0">
              <a:ea typeface="Calibri" charset="0"/>
              <a:cs typeface="Calibri" panose="020F0502020204030204" pitchFamily="34" charset="0"/>
            </a:endParaRPr>
          </a:p>
          <a:p>
            <a:pPr lvl="2" indent="0">
              <a:buClr>
                <a:srgbClr val="9A0C39"/>
              </a:buClr>
              <a:buNone/>
              <a:defRPr/>
            </a:pPr>
            <a:endParaRPr lang="de-DE" dirty="0">
              <a:ea typeface="Calibri" charset="0"/>
              <a:cs typeface="Calibri" panose="020F0502020204030204" pitchFamily="34" charset="0"/>
            </a:endParaRPr>
          </a:p>
          <a:p>
            <a:pPr lvl="2">
              <a:buClr>
                <a:srgbClr val="9A0C39"/>
              </a:buClr>
              <a:buFont typeface="Wingdings" charset="0"/>
              <a:buChar char="§"/>
              <a:defRPr/>
            </a:pPr>
            <a:endParaRPr lang="de-DE" dirty="0">
              <a:ea typeface="Calibri" charset="0"/>
              <a:cs typeface="Calibri" panose="020F0502020204030204" pitchFamily="34" charset="0"/>
            </a:endParaRPr>
          </a:p>
          <a:p>
            <a:pPr>
              <a:buFontTx/>
              <a:buNone/>
              <a:defRPr/>
            </a:pPr>
            <a:endParaRPr lang="de-DE" dirty="0">
              <a:ea typeface="Calibri" charset="0"/>
              <a:cs typeface="Calibri" panose="020F0502020204030204" pitchFamily="34" charset="0"/>
            </a:endParaRPr>
          </a:p>
          <a:p>
            <a:pPr>
              <a:defRPr/>
            </a:pPr>
            <a:endParaRPr lang="de-DE" dirty="0">
              <a:ea typeface="Calibri" charset="0"/>
              <a:cs typeface="Calibri" panose="020F0502020204030204" pitchFamily="34" charset="0"/>
            </a:endParaRPr>
          </a:p>
        </p:txBody>
      </p:sp>
      <p:sp>
        <p:nvSpPr>
          <p:cNvPr id="2" name="Datumsplatzhalter 1">
            <a:extLst>
              <a:ext uri="{FF2B5EF4-FFF2-40B4-BE49-F238E27FC236}">
                <a16:creationId xmlns:a16="http://schemas.microsoft.com/office/drawing/2014/main" id="{A1FC15D2-5996-B641-BB57-E3988065B0CD}"/>
              </a:ext>
            </a:extLst>
          </p:cNvPr>
          <p:cNvSpPr>
            <a:spLocks noGrp="1"/>
          </p:cNvSpPr>
          <p:nvPr>
            <p:ph type="dt" sz="half" idx="10"/>
          </p:nvPr>
        </p:nvSpPr>
        <p:spPr/>
        <p:txBody>
          <a:bodyPr/>
          <a:lstStyle/>
          <a:p>
            <a:fld id="{CF45E7C8-1BAA-4A40-A77A-1FEA3B44C0F9}" type="datetime1">
              <a:rPr lang="de-DE" smtClean="0"/>
              <a:t>23.09.2022</a:t>
            </a:fld>
            <a:endParaRPr lang="en-US" dirty="0"/>
          </a:p>
        </p:txBody>
      </p:sp>
      <p:sp>
        <p:nvSpPr>
          <p:cNvPr id="3" name="Fußzeilenplatzhalter 2">
            <a:extLst>
              <a:ext uri="{FF2B5EF4-FFF2-40B4-BE49-F238E27FC236}">
                <a16:creationId xmlns:a16="http://schemas.microsoft.com/office/drawing/2014/main" id="{6212BFF6-6E43-F14E-BAE8-61DC76F82AD7}"/>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4" name="Foliennummernplatzhalter 3">
            <a:extLst>
              <a:ext uri="{FF2B5EF4-FFF2-40B4-BE49-F238E27FC236}">
                <a16:creationId xmlns:a16="http://schemas.microsoft.com/office/drawing/2014/main" id="{C831C443-A94A-5B42-833E-EEB3F1BF4152}"/>
              </a:ext>
            </a:extLst>
          </p:cNvPr>
          <p:cNvSpPr>
            <a:spLocks noGrp="1"/>
          </p:cNvSpPr>
          <p:nvPr>
            <p:ph type="sldNum" sz="quarter" idx="12"/>
          </p:nvPr>
        </p:nvSpPr>
        <p:spPr/>
        <p:txBody>
          <a:bodyPr/>
          <a:lstStyle/>
          <a:p>
            <a:pPr>
              <a:defRPr/>
            </a:pPr>
            <a:fld id="{E42BEB3F-08D9-49EF-B61F-64B0AC4A9AB9}" type="slidenum">
              <a:rPr lang="de-DE" altLang="de-DE" smtClean="0"/>
              <a:pPr>
                <a:defRPr/>
              </a:pPr>
              <a:t>15</a:t>
            </a:fld>
            <a:endParaRPr lang="de-DE" altLang="de-DE" dirty="0"/>
          </a:p>
        </p:txBody>
      </p:sp>
    </p:spTree>
    <p:extLst>
      <p:ext uri="{BB962C8B-B14F-4D97-AF65-F5344CB8AC3E}">
        <p14:creationId xmlns:p14="http://schemas.microsoft.com/office/powerpoint/2010/main" val="15906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xEl>
                                              <p:pRg st="2" end="2"/>
                                            </p:txEl>
                                          </p:spTgt>
                                        </p:tgtEl>
                                        <p:attrNameLst>
                                          <p:attrName>style.visibility</p:attrName>
                                        </p:attrNameLst>
                                      </p:cBhvr>
                                      <p:to>
                                        <p:strVal val="visible"/>
                                      </p:to>
                                    </p:set>
                                    <p:animEffect transition="in" filter="blinds(horizontal)">
                                      <p:cBhvr>
                                        <p:cTn id="7" dur="500"/>
                                        <p:tgtEl>
                                          <p:spTgt spid="184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6">
                                            <p:txEl>
                                              <p:pRg st="3" end="3"/>
                                            </p:txEl>
                                          </p:spTgt>
                                        </p:tgtEl>
                                        <p:attrNameLst>
                                          <p:attrName>style.visibility</p:attrName>
                                        </p:attrNameLst>
                                      </p:cBhvr>
                                      <p:to>
                                        <p:strVal val="visible"/>
                                      </p:to>
                                    </p:set>
                                    <p:animEffect transition="in" filter="blinds(horizontal)">
                                      <p:cBhvr>
                                        <p:cTn id="12" dur="500"/>
                                        <p:tgtEl>
                                          <p:spTgt spid="184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17" dur="500"/>
                                        <p:tgtEl>
                                          <p:spTgt spid="184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36">
                                            <p:txEl>
                                              <p:pRg st="5" end="5"/>
                                            </p:txEl>
                                          </p:spTgt>
                                        </p:tgtEl>
                                        <p:attrNameLst>
                                          <p:attrName>style.visibility</p:attrName>
                                        </p:attrNameLst>
                                      </p:cBhvr>
                                      <p:to>
                                        <p:strVal val="visible"/>
                                      </p:to>
                                    </p:set>
                                    <p:animEffect transition="in" filter="blinds(horizontal)">
                                      <p:cBhvr>
                                        <p:cTn id="22" dur="500"/>
                                        <p:tgtEl>
                                          <p:spTgt spid="184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6">
                                            <p:txEl>
                                              <p:pRg st="6" end="6"/>
                                            </p:txEl>
                                          </p:spTgt>
                                        </p:tgtEl>
                                        <p:attrNameLst>
                                          <p:attrName>style.visibility</p:attrName>
                                        </p:attrNameLst>
                                      </p:cBhvr>
                                      <p:to>
                                        <p:strVal val="visible"/>
                                      </p:to>
                                    </p:set>
                                    <p:animEffect transition="in" filter="blinds(horizontal)">
                                      <p:cBhvr>
                                        <p:cTn id="27" dur="500"/>
                                        <p:tgtEl>
                                          <p:spTgt spid="184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b="0" dirty="0"/>
              <a:t>Art der Aufgabenbeantwortung</a:t>
            </a:r>
          </a:p>
        </p:txBody>
      </p:sp>
      <p:sp>
        <p:nvSpPr>
          <p:cNvPr id="3" name="Inhaltsplatzhalter 2">
            <a:extLst>
              <a:ext uri="{FF2B5EF4-FFF2-40B4-BE49-F238E27FC236}">
                <a16:creationId xmlns:a16="http://schemas.microsoft.com/office/drawing/2014/main" id="{9F694F49-7FEB-DD4F-816B-B853C9DA3A28}"/>
              </a:ext>
            </a:extLst>
          </p:cNvPr>
          <p:cNvSpPr>
            <a:spLocks noGrp="1"/>
          </p:cNvSpPr>
          <p:nvPr>
            <p:ph idx="1"/>
          </p:nvPr>
        </p:nvSpPr>
        <p:spPr>
          <a:xfrm>
            <a:off x="767408" y="1258023"/>
            <a:ext cx="11160000" cy="4581208"/>
          </a:xfrm>
        </p:spPr>
        <p:txBody>
          <a:bodyPr>
            <a:noAutofit/>
          </a:bodyPr>
          <a:lstStyle/>
          <a:p>
            <a:pPr marL="0" indent="0">
              <a:lnSpc>
                <a:spcPct val="100000"/>
              </a:lnSpc>
              <a:spcBef>
                <a:spcPts val="400"/>
              </a:spcBef>
              <a:buNone/>
            </a:pPr>
            <a:r>
              <a:rPr lang="de-DE" sz="2400" b="1" dirty="0">
                <a:cs typeface="Calibri" panose="020F0502020204030204" pitchFamily="34" charset="0"/>
              </a:rPr>
              <a:t>Gebundene Aufgabenbeantwortung</a:t>
            </a:r>
          </a:p>
          <a:p>
            <a:pPr>
              <a:lnSpc>
                <a:spcPct val="100000"/>
              </a:lnSpc>
              <a:spcBef>
                <a:spcPts val="400"/>
              </a:spcBef>
              <a:buFont typeface="Arial" panose="020B0604020202020204" pitchFamily="34" charset="0"/>
              <a:buChar char="•"/>
            </a:pPr>
            <a:r>
              <a:rPr lang="de-DE" sz="2400" dirty="0">
                <a:cs typeface="Calibri" panose="020F0502020204030204" pitchFamily="34" charset="0"/>
              </a:rPr>
              <a:t>Beurteilung (Ratingskalen) </a:t>
            </a:r>
          </a:p>
          <a:p>
            <a:pPr>
              <a:lnSpc>
                <a:spcPct val="100000"/>
              </a:lnSpc>
              <a:spcBef>
                <a:spcPts val="400"/>
              </a:spcBef>
              <a:buFont typeface="Arial" panose="020B0604020202020204" pitchFamily="34" charset="0"/>
              <a:buChar char="•"/>
            </a:pPr>
            <a:r>
              <a:rPr lang="de-DE" sz="2400" dirty="0">
                <a:cs typeface="Calibri" panose="020F0502020204030204" pitchFamily="34" charset="0"/>
              </a:rPr>
              <a:t>Richtig – Falsch</a:t>
            </a:r>
          </a:p>
          <a:p>
            <a:pPr>
              <a:lnSpc>
                <a:spcPct val="100000"/>
              </a:lnSpc>
              <a:spcBef>
                <a:spcPts val="400"/>
              </a:spcBef>
              <a:buFont typeface="Arial" panose="020B0604020202020204" pitchFamily="34" charset="0"/>
              <a:buChar char="•"/>
            </a:pPr>
            <a:r>
              <a:rPr lang="de-DE" sz="2400" dirty="0">
                <a:cs typeface="Calibri" panose="020F0502020204030204" pitchFamily="34" charset="0"/>
              </a:rPr>
              <a:t>Auswahl (Einfach-, Mehrfach-Wahlaufgaben)</a:t>
            </a:r>
          </a:p>
          <a:p>
            <a:pPr>
              <a:lnSpc>
                <a:spcPct val="100000"/>
              </a:lnSpc>
              <a:spcBef>
                <a:spcPts val="400"/>
              </a:spcBef>
              <a:buFont typeface="Arial" panose="020B0604020202020204" pitchFamily="34" charset="0"/>
              <a:buChar char="•"/>
            </a:pPr>
            <a:r>
              <a:rPr lang="de-DE" sz="2400" dirty="0">
                <a:cs typeface="Calibri" panose="020F0502020204030204" pitchFamily="34" charset="0"/>
              </a:rPr>
              <a:t>Zuordnung </a:t>
            </a:r>
            <a:r>
              <a:rPr lang="de-DE" sz="2400" dirty="0"/>
              <a:t>(</a:t>
            </a:r>
            <a:r>
              <a:rPr lang="de-DE" sz="2400" dirty="0" err="1">
                <a:solidFill>
                  <a:srgbClr val="FF0000"/>
                </a:solidFill>
              </a:rPr>
              <a:t>drag</a:t>
            </a:r>
            <a:r>
              <a:rPr lang="de-DE" sz="2400" dirty="0">
                <a:solidFill>
                  <a:srgbClr val="FF0000"/>
                </a:solidFill>
              </a:rPr>
              <a:t> `n </a:t>
            </a:r>
            <a:r>
              <a:rPr lang="de-DE" sz="2400" dirty="0" err="1">
                <a:solidFill>
                  <a:srgbClr val="FF0000"/>
                </a:solidFill>
              </a:rPr>
              <a:t>drop</a:t>
            </a:r>
            <a:r>
              <a:rPr lang="de-DE" sz="2400" dirty="0"/>
              <a:t>)</a:t>
            </a:r>
            <a:endParaRPr lang="de-DE" sz="2400" dirty="0">
              <a:cs typeface="Calibri" panose="020F0502020204030204" pitchFamily="34" charset="0"/>
            </a:endParaRPr>
          </a:p>
          <a:p>
            <a:pPr>
              <a:lnSpc>
                <a:spcPct val="100000"/>
              </a:lnSpc>
              <a:spcBef>
                <a:spcPts val="400"/>
              </a:spcBef>
              <a:buFont typeface="Arial" panose="020B0604020202020204" pitchFamily="34" charset="0"/>
              <a:buChar char="•"/>
            </a:pPr>
            <a:r>
              <a:rPr lang="de-DE" sz="2400" dirty="0">
                <a:cs typeface="Calibri" panose="020F0502020204030204" pitchFamily="34" charset="0"/>
              </a:rPr>
              <a:t>Ordnungs-/</a:t>
            </a:r>
            <a:r>
              <a:rPr lang="de-DE" sz="2400" dirty="0" err="1">
                <a:cs typeface="Calibri" panose="020F0502020204030204" pitchFamily="34" charset="0"/>
              </a:rPr>
              <a:t>Umordnung</a:t>
            </a:r>
            <a:r>
              <a:rPr lang="de-DE" sz="2400" dirty="0">
                <a:cs typeface="Calibri" panose="020F0502020204030204" pitchFamily="34" charset="0"/>
              </a:rPr>
              <a:t> </a:t>
            </a:r>
            <a:r>
              <a:rPr lang="de-DE" sz="2400" dirty="0"/>
              <a:t>(</a:t>
            </a:r>
            <a:r>
              <a:rPr lang="de-DE" sz="2400" dirty="0" err="1">
                <a:solidFill>
                  <a:srgbClr val="FF0000"/>
                </a:solidFill>
              </a:rPr>
              <a:t>drag</a:t>
            </a:r>
            <a:r>
              <a:rPr lang="de-DE" sz="2400" dirty="0">
                <a:solidFill>
                  <a:srgbClr val="FF0000"/>
                </a:solidFill>
              </a:rPr>
              <a:t> `n </a:t>
            </a:r>
            <a:r>
              <a:rPr lang="de-DE" sz="2400" dirty="0" err="1">
                <a:solidFill>
                  <a:srgbClr val="FF0000"/>
                </a:solidFill>
              </a:rPr>
              <a:t>drop</a:t>
            </a:r>
            <a:r>
              <a:rPr lang="de-DE" sz="2400" dirty="0">
                <a:solidFill>
                  <a:srgbClr val="FF0000"/>
                </a:solidFill>
              </a:rPr>
              <a:t>; Worterkennung</a:t>
            </a:r>
            <a:r>
              <a:rPr lang="de-DE" sz="2400" dirty="0"/>
              <a:t>)</a:t>
            </a:r>
          </a:p>
          <a:p>
            <a:pPr>
              <a:lnSpc>
                <a:spcPct val="100000"/>
              </a:lnSpc>
              <a:spcBef>
                <a:spcPts val="400"/>
              </a:spcBef>
              <a:buFont typeface="Arial" panose="020B0604020202020204" pitchFamily="34" charset="0"/>
              <a:buChar char="•"/>
            </a:pPr>
            <a:r>
              <a:rPr lang="de-DE" sz="2400" dirty="0">
                <a:cs typeface="Calibri" panose="020F0502020204030204" pitchFamily="34" charset="0"/>
              </a:rPr>
              <a:t>Ergänzung </a:t>
            </a:r>
            <a:endParaRPr lang="de-DE" sz="2400" dirty="0"/>
          </a:p>
          <a:p>
            <a:pPr>
              <a:lnSpc>
                <a:spcPct val="100000"/>
              </a:lnSpc>
              <a:spcBef>
                <a:spcPts val="400"/>
              </a:spcBef>
              <a:buFont typeface="Arial" panose="020B0604020202020204" pitchFamily="34" charset="0"/>
              <a:buChar char="•"/>
            </a:pPr>
            <a:r>
              <a:rPr lang="de-DE" sz="2400" dirty="0">
                <a:cs typeface="Calibri" panose="020F0502020204030204" pitchFamily="34" charset="0"/>
              </a:rPr>
              <a:t>Identifizieren (</a:t>
            </a:r>
            <a:r>
              <a:rPr lang="de-DE" sz="2400" dirty="0">
                <a:cs typeface="Calibri" panose="020F0502020204030204" pitchFamily="34" charset="0"/>
                <a:sym typeface="Wingdings" pitchFamily="2" charset="2"/>
              </a:rPr>
              <a:t> Zeigen/Mausklick; auch bestimmte </a:t>
            </a:r>
            <a:r>
              <a:rPr lang="de-DE" sz="2400" dirty="0">
                <a:solidFill>
                  <a:srgbClr val="FF0000"/>
                </a:solidFill>
                <a:cs typeface="Calibri" panose="020F0502020204030204" pitchFamily="34" charset="0"/>
                <a:sym typeface="Wingdings" pitchFamily="2" charset="2"/>
              </a:rPr>
              <a:t>Sequenz erfass- und bewertbar</a:t>
            </a:r>
            <a:r>
              <a:rPr lang="de-DE" sz="2400" dirty="0">
                <a:cs typeface="Calibri" panose="020F0502020204030204" pitchFamily="34" charset="0"/>
                <a:sym typeface="Wingdings" pitchFamily="2" charset="2"/>
              </a:rPr>
              <a:t>; kombinierbar mit freier Antwort)</a:t>
            </a:r>
          </a:p>
          <a:p>
            <a:pPr>
              <a:lnSpc>
                <a:spcPct val="100000"/>
              </a:lnSpc>
              <a:spcBef>
                <a:spcPts val="400"/>
              </a:spcBef>
              <a:buFont typeface="Arial" panose="020B0604020202020204" pitchFamily="34" charset="0"/>
              <a:buChar char="•"/>
            </a:pPr>
            <a:endParaRPr lang="de-DE" sz="2400" dirty="0">
              <a:cs typeface="Calibri" panose="020F0502020204030204" pitchFamily="34" charset="0"/>
            </a:endParaRPr>
          </a:p>
          <a:p>
            <a:pPr marL="0" indent="0">
              <a:lnSpc>
                <a:spcPct val="100000"/>
              </a:lnSpc>
              <a:spcBef>
                <a:spcPts val="400"/>
              </a:spcBef>
              <a:buNone/>
            </a:pPr>
            <a:r>
              <a:rPr lang="de-DE" sz="2400" b="1" dirty="0">
                <a:cs typeface="Calibri" panose="020F0502020204030204" pitchFamily="34" charset="0"/>
              </a:rPr>
              <a:t>Freie Aufgabenbeantwortung</a:t>
            </a:r>
          </a:p>
          <a:p>
            <a:pPr>
              <a:lnSpc>
                <a:spcPct val="100000"/>
              </a:lnSpc>
              <a:spcBef>
                <a:spcPts val="400"/>
              </a:spcBef>
              <a:buFont typeface="Arial" panose="020B0604020202020204" pitchFamily="34" charset="0"/>
              <a:buChar char="•"/>
            </a:pPr>
            <a:r>
              <a:rPr lang="de-DE" sz="2400" dirty="0">
                <a:cs typeface="Calibri" panose="020F0502020204030204" pitchFamily="34" charset="0"/>
              </a:rPr>
              <a:t>Kurzaufsatz, z.B. Begründung (</a:t>
            </a:r>
            <a:r>
              <a:rPr lang="de-DE" sz="2400" dirty="0">
                <a:solidFill>
                  <a:srgbClr val="FF0000"/>
                </a:solidFill>
                <a:cs typeface="Calibri" panose="020F0502020204030204" pitchFamily="34" charset="0"/>
              </a:rPr>
              <a:t>Schlüsselwörter, Wortstämme</a:t>
            </a:r>
            <a:r>
              <a:rPr lang="de-DE" sz="2400" dirty="0">
                <a:cs typeface="Calibri" panose="020F0502020204030204" pitchFamily="34" charset="0"/>
              </a:rPr>
              <a:t>)</a:t>
            </a:r>
          </a:p>
        </p:txBody>
      </p:sp>
      <p:sp>
        <p:nvSpPr>
          <p:cNvPr id="4" name="Datumsplatzhalter 3">
            <a:extLst>
              <a:ext uri="{FF2B5EF4-FFF2-40B4-BE49-F238E27FC236}">
                <a16:creationId xmlns:a16="http://schemas.microsoft.com/office/drawing/2014/main" id="{1466F689-6ACE-ED49-BE19-E21E0DA0C1CE}"/>
              </a:ext>
            </a:extLst>
          </p:cNvPr>
          <p:cNvSpPr>
            <a:spLocks noGrp="1"/>
          </p:cNvSpPr>
          <p:nvPr>
            <p:ph type="dt" sz="half" idx="10"/>
          </p:nvPr>
        </p:nvSpPr>
        <p:spPr/>
        <p:txBody>
          <a:bodyPr/>
          <a:lstStyle/>
          <a:p>
            <a:fld id="{09296B6B-CDE1-2D4B-855C-E4BB43222568}" type="datetime1">
              <a:rPr lang="de-DE" smtClean="0"/>
              <a:t>23.09.2022</a:t>
            </a:fld>
            <a:endParaRPr lang="en-US" dirty="0"/>
          </a:p>
        </p:txBody>
      </p:sp>
      <p:sp>
        <p:nvSpPr>
          <p:cNvPr id="5" name="Fußzeilenplatzhalter 4">
            <a:extLst>
              <a:ext uri="{FF2B5EF4-FFF2-40B4-BE49-F238E27FC236}">
                <a16:creationId xmlns:a16="http://schemas.microsoft.com/office/drawing/2014/main" id="{E78D1524-3C2F-EB4E-9877-B4AF17AEB4C0}"/>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AA711A6D-CF2C-CC41-BBCD-208FFA68CF69}"/>
              </a:ext>
            </a:extLst>
          </p:cNvPr>
          <p:cNvSpPr>
            <a:spLocks noGrp="1"/>
          </p:cNvSpPr>
          <p:nvPr>
            <p:ph type="sldNum" sz="quarter" idx="12"/>
          </p:nvPr>
        </p:nvSpPr>
        <p:spPr/>
        <p:txBody>
          <a:bodyPr/>
          <a:lstStyle/>
          <a:p>
            <a:pPr>
              <a:defRPr/>
            </a:pPr>
            <a:fld id="{E42BEB3F-08D9-49EF-B61F-64B0AC4A9AB9}" type="slidenum">
              <a:rPr lang="de-DE" altLang="de-DE" smtClean="0"/>
              <a:pPr>
                <a:defRPr/>
              </a:pPr>
              <a:t>16</a:t>
            </a:fld>
            <a:endParaRPr lang="de-DE" altLang="de-DE" dirty="0"/>
          </a:p>
        </p:txBody>
      </p:sp>
    </p:spTree>
    <p:extLst>
      <p:ext uri="{BB962C8B-B14F-4D97-AF65-F5344CB8AC3E}">
        <p14:creationId xmlns:p14="http://schemas.microsoft.com/office/powerpoint/2010/main" val="20124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1C05185-4FD8-4918-8A76-A7C7C7342E0C}" type="datetime1">
              <a:rPr lang="de-DE" smtClean="0"/>
              <a:t>23.09.2022</a:t>
            </a:fld>
            <a:endParaRPr lang="de-DE" dirty="0"/>
          </a:p>
        </p:txBody>
      </p:sp>
      <p:sp>
        <p:nvSpPr>
          <p:cNvPr id="5" name="Fußzeilenplatzhalter 4"/>
          <p:cNvSpPr>
            <a:spLocks noGrp="1"/>
          </p:cNvSpPr>
          <p:nvPr>
            <p:ph type="ftr" sz="quarter" idx="3"/>
          </p:nvPr>
        </p:nvSpPr>
        <p:spPr>
          <a:xfrm>
            <a:off x="1552506" y="6492875"/>
            <a:ext cx="9025589" cy="365125"/>
          </a:xfrm>
        </p:spPr>
        <p:txBody>
          <a:bodyPr/>
          <a:lstStyle/>
          <a:p>
            <a:r>
              <a:rPr lang="de-DE" dirty="0"/>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17</a:t>
            </a:fld>
            <a:endParaRPr lang="de-DE" dirty="0"/>
          </a:p>
        </p:txBody>
      </p:sp>
      <p:sp>
        <p:nvSpPr>
          <p:cNvPr id="7" name="Rechteck 6"/>
          <p:cNvSpPr/>
          <p:nvPr/>
        </p:nvSpPr>
        <p:spPr>
          <a:xfrm>
            <a:off x="578340" y="2501049"/>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2</a:t>
            </a:r>
          </a:p>
        </p:txBody>
      </p:sp>
      <p:sp>
        <p:nvSpPr>
          <p:cNvPr id="8" name="Rechteck 7"/>
          <p:cNvSpPr/>
          <p:nvPr/>
        </p:nvSpPr>
        <p:spPr>
          <a:xfrm>
            <a:off x="1172480" y="2501049"/>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Konstruktion digitaler Aufgaben</a:t>
            </a:r>
          </a:p>
        </p:txBody>
      </p:sp>
      <p:sp>
        <p:nvSpPr>
          <p:cNvPr id="9" name="Rechteck 8"/>
          <p:cNvSpPr/>
          <p:nvPr/>
        </p:nvSpPr>
        <p:spPr>
          <a:xfrm>
            <a:off x="578340" y="309272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3</a:t>
            </a:r>
          </a:p>
        </p:txBody>
      </p:sp>
      <p:sp>
        <p:nvSpPr>
          <p:cNvPr id="10" name="Rechteck 9"/>
          <p:cNvSpPr/>
          <p:nvPr/>
        </p:nvSpPr>
        <p:spPr>
          <a:xfrm>
            <a:off x="1172480" y="3092720"/>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Mediale Gestaltung technologiebasierter Aufgaben</a:t>
            </a:r>
          </a:p>
        </p:txBody>
      </p:sp>
      <p:sp>
        <p:nvSpPr>
          <p:cNvPr id="13" name="Rechteck 12"/>
          <p:cNvSpPr/>
          <p:nvPr/>
        </p:nvSpPr>
        <p:spPr>
          <a:xfrm>
            <a:off x="578340" y="368439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4</a:t>
            </a:r>
          </a:p>
        </p:txBody>
      </p:sp>
      <p:sp>
        <p:nvSpPr>
          <p:cNvPr id="14" name="Rechteck 13"/>
          <p:cNvSpPr/>
          <p:nvPr/>
        </p:nvSpPr>
        <p:spPr>
          <a:xfrm>
            <a:off x="1172480" y="368439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sym typeface="Wingdings" panose="05000000000000000000" pitchFamily="2" charset="2"/>
              </a:rPr>
              <a:t>Fragengestaltung technologiebasierter Aufgaben</a:t>
            </a:r>
          </a:p>
        </p:txBody>
      </p:sp>
      <p:sp>
        <p:nvSpPr>
          <p:cNvPr id="18" name="Rechteck 17"/>
          <p:cNvSpPr/>
          <p:nvPr/>
        </p:nvSpPr>
        <p:spPr>
          <a:xfrm>
            <a:off x="578340" y="1909378"/>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1</a:t>
            </a:r>
          </a:p>
        </p:txBody>
      </p:sp>
      <p:sp>
        <p:nvSpPr>
          <p:cNvPr id="19" name="Rechteck 18"/>
          <p:cNvSpPr/>
          <p:nvPr/>
        </p:nvSpPr>
        <p:spPr>
          <a:xfrm>
            <a:off x="1172480" y="1909378"/>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Warum technologiebasiertes Prüfen?</a:t>
            </a:r>
          </a:p>
        </p:txBody>
      </p:sp>
      <p:sp>
        <p:nvSpPr>
          <p:cNvPr id="11" name="Titel 10">
            <a:extLst>
              <a:ext uri="{FF2B5EF4-FFF2-40B4-BE49-F238E27FC236}">
                <a16:creationId xmlns:a16="http://schemas.microsoft.com/office/drawing/2014/main" id="{C9278BBE-CAA8-CD4F-85B8-CC8324F764EA}"/>
              </a:ext>
            </a:extLst>
          </p:cNvPr>
          <p:cNvSpPr>
            <a:spLocks noGrp="1"/>
          </p:cNvSpPr>
          <p:nvPr>
            <p:ph type="title"/>
          </p:nvPr>
        </p:nvSpPr>
        <p:spPr/>
        <p:txBody>
          <a:bodyPr/>
          <a:lstStyle/>
          <a:p>
            <a:r>
              <a:rPr lang="de-DE" dirty="0"/>
              <a:t>Gliederung</a:t>
            </a:r>
          </a:p>
        </p:txBody>
      </p:sp>
    </p:spTree>
    <p:extLst>
      <p:ext uri="{BB962C8B-B14F-4D97-AF65-F5344CB8AC3E}">
        <p14:creationId xmlns:p14="http://schemas.microsoft.com/office/powerpoint/2010/main" val="1827600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1A4CF-5176-0E47-A140-84A40EF21C13}"/>
              </a:ext>
            </a:extLst>
          </p:cNvPr>
          <p:cNvSpPr>
            <a:spLocks noGrp="1"/>
          </p:cNvSpPr>
          <p:nvPr>
            <p:ph type="title"/>
          </p:nvPr>
        </p:nvSpPr>
        <p:spPr>
          <a:xfrm>
            <a:off x="423984" y="718452"/>
            <a:ext cx="11160000" cy="538023"/>
          </a:xfrm>
        </p:spPr>
        <p:txBody>
          <a:bodyPr/>
          <a:lstStyle/>
          <a:p>
            <a:r>
              <a:rPr lang="de-DE" dirty="0"/>
              <a:t>Mediale Gestaltung: Übersicht</a:t>
            </a:r>
          </a:p>
        </p:txBody>
      </p:sp>
      <p:sp>
        <p:nvSpPr>
          <p:cNvPr id="3" name="Inhaltsplatzhalter 2">
            <a:extLst>
              <a:ext uri="{FF2B5EF4-FFF2-40B4-BE49-F238E27FC236}">
                <a16:creationId xmlns:a16="http://schemas.microsoft.com/office/drawing/2014/main" id="{CED523A4-F3A4-2541-B9A1-5C18EB73D262}"/>
              </a:ext>
            </a:extLst>
          </p:cNvPr>
          <p:cNvSpPr>
            <a:spLocks noGrp="1"/>
          </p:cNvSpPr>
          <p:nvPr>
            <p:ph idx="1"/>
          </p:nvPr>
        </p:nvSpPr>
        <p:spPr>
          <a:xfrm>
            <a:off x="608016" y="1258022"/>
            <a:ext cx="9664448" cy="5177273"/>
          </a:xfrm>
        </p:spPr>
        <p:txBody>
          <a:bodyPr/>
          <a:lstStyle/>
          <a:p>
            <a:pPr>
              <a:buFont typeface="Arial" panose="020B0604020202020204" pitchFamily="34" charset="0"/>
              <a:buChar char="•"/>
            </a:pPr>
            <a:r>
              <a:rPr lang="de-DE" b="1" dirty="0">
                <a:solidFill>
                  <a:srgbClr val="0070C0"/>
                </a:solidFill>
              </a:rPr>
              <a:t>Texte</a:t>
            </a:r>
          </a:p>
          <a:p>
            <a:pPr lvl="1"/>
            <a:r>
              <a:rPr lang="de-DE" dirty="0"/>
              <a:t>geschrieben</a:t>
            </a:r>
          </a:p>
          <a:p>
            <a:pPr lvl="1"/>
            <a:r>
              <a:rPr lang="de-DE" dirty="0"/>
              <a:t>gesprochen</a:t>
            </a:r>
          </a:p>
          <a:p>
            <a:pPr lvl="1"/>
            <a:endParaRPr lang="de-DE" dirty="0"/>
          </a:p>
          <a:p>
            <a:pPr>
              <a:buFont typeface="Arial" panose="020B0604020202020204" pitchFamily="34" charset="0"/>
              <a:buChar char="•"/>
            </a:pPr>
            <a:r>
              <a:rPr lang="de-DE" b="1" dirty="0">
                <a:solidFill>
                  <a:srgbClr val="00B050"/>
                </a:solidFill>
              </a:rPr>
              <a:t>Bilder</a:t>
            </a:r>
          </a:p>
          <a:p>
            <a:pPr lvl="1"/>
            <a:r>
              <a:rPr lang="de-DE" dirty="0"/>
              <a:t>Abbilder</a:t>
            </a:r>
          </a:p>
          <a:p>
            <a:pPr lvl="1"/>
            <a:endParaRPr lang="de-DE" b="1" dirty="0"/>
          </a:p>
          <a:p>
            <a:pPr>
              <a:buFont typeface="Arial" panose="020B0604020202020204" pitchFamily="34" charset="0"/>
              <a:buChar char="•"/>
            </a:pPr>
            <a:endParaRPr lang="de-DE" dirty="0"/>
          </a:p>
          <a:p>
            <a:pPr>
              <a:buFont typeface="Arial" panose="020B0604020202020204" pitchFamily="34" charset="0"/>
              <a:buChar char="•"/>
            </a:pPr>
            <a:r>
              <a:rPr lang="de-DE" b="1" dirty="0">
                <a:solidFill>
                  <a:srgbClr val="FF0000"/>
                </a:solidFill>
              </a:rPr>
              <a:t>Audiovisuelle/Multimediale </a:t>
            </a:r>
            <a:br>
              <a:rPr lang="de-DE" b="1" dirty="0">
                <a:solidFill>
                  <a:srgbClr val="FF0000"/>
                </a:solidFill>
              </a:rPr>
            </a:br>
            <a:r>
              <a:rPr lang="de-DE" b="1" dirty="0">
                <a:solidFill>
                  <a:srgbClr val="FF0000"/>
                </a:solidFill>
              </a:rPr>
              <a:t>Darbietungen</a:t>
            </a:r>
          </a:p>
          <a:p>
            <a:pPr lvl="1"/>
            <a:r>
              <a:rPr lang="de-DE" b="1" dirty="0"/>
              <a:t>Text und Bild</a:t>
            </a:r>
          </a:p>
          <a:p>
            <a:pPr lvl="1"/>
            <a:r>
              <a:rPr lang="de-DE" b="1" dirty="0">
                <a:solidFill>
                  <a:schemeClr val="bg1">
                    <a:lumMod val="65000"/>
                  </a:schemeClr>
                </a:solidFill>
              </a:rPr>
              <a:t>Text und Bild und Haptik/Motorik</a:t>
            </a:r>
            <a:endParaRPr lang="de-DE" dirty="0">
              <a:solidFill>
                <a:schemeClr val="bg1">
                  <a:lumMod val="65000"/>
                </a:schemeClr>
              </a:solidFill>
            </a:endParaRPr>
          </a:p>
        </p:txBody>
      </p:sp>
      <p:sp>
        <p:nvSpPr>
          <p:cNvPr id="4" name="Foliennummernplatzhalter 3">
            <a:extLst>
              <a:ext uri="{FF2B5EF4-FFF2-40B4-BE49-F238E27FC236}">
                <a16:creationId xmlns:a16="http://schemas.microsoft.com/office/drawing/2014/main" id="{C9D09787-E222-C945-BA86-11F7A3DE6F96}"/>
              </a:ext>
            </a:extLst>
          </p:cNvPr>
          <p:cNvSpPr>
            <a:spLocks noGrp="1"/>
          </p:cNvSpPr>
          <p:nvPr>
            <p:ph type="sldNum" sz="quarter" idx="12"/>
          </p:nvPr>
        </p:nvSpPr>
        <p:spPr/>
        <p:txBody>
          <a:bodyPr/>
          <a:lstStyle/>
          <a:p>
            <a:pPr>
              <a:defRPr/>
            </a:pPr>
            <a:fld id="{E42BEB3F-08D9-49EF-B61F-64B0AC4A9AB9}" type="slidenum">
              <a:rPr lang="de-DE" altLang="de-DE" smtClean="0"/>
              <a:pPr>
                <a:defRPr/>
              </a:pPr>
              <a:t>18</a:t>
            </a:fld>
            <a:endParaRPr lang="de-DE" altLang="de-DE" dirty="0"/>
          </a:p>
        </p:txBody>
      </p:sp>
      <p:sp>
        <p:nvSpPr>
          <p:cNvPr id="5" name="Fußzeilenplatzhalter 4">
            <a:extLst>
              <a:ext uri="{FF2B5EF4-FFF2-40B4-BE49-F238E27FC236}">
                <a16:creationId xmlns:a16="http://schemas.microsoft.com/office/drawing/2014/main" id="{92B88367-E08B-A147-A47B-E4513F7005B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pic>
        <p:nvPicPr>
          <p:cNvPr id="6" name="Grafik 5">
            <a:extLst>
              <a:ext uri="{FF2B5EF4-FFF2-40B4-BE49-F238E27FC236}">
                <a16:creationId xmlns:a16="http://schemas.microsoft.com/office/drawing/2014/main" id="{281D014E-865C-EC45-B59B-3FF58252D8EC}"/>
              </a:ext>
            </a:extLst>
          </p:cNvPr>
          <p:cNvPicPr>
            <a:picLocks noChangeAspect="1"/>
          </p:cNvPicPr>
          <p:nvPr/>
        </p:nvPicPr>
        <p:blipFill>
          <a:blip r:embed="rId2"/>
          <a:stretch>
            <a:fillRect/>
          </a:stretch>
        </p:blipFill>
        <p:spPr>
          <a:xfrm>
            <a:off x="6028119" y="1166349"/>
            <a:ext cx="2063750" cy="1155700"/>
          </a:xfrm>
          <a:prstGeom prst="rect">
            <a:avLst/>
          </a:prstGeom>
        </p:spPr>
      </p:pic>
      <p:pic>
        <p:nvPicPr>
          <p:cNvPr id="7" name="Grafik 6">
            <a:extLst>
              <a:ext uri="{FF2B5EF4-FFF2-40B4-BE49-F238E27FC236}">
                <a16:creationId xmlns:a16="http://schemas.microsoft.com/office/drawing/2014/main" id="{02592A87-DD26-174D-A6B1-06BDAC0CB68D}"/>
              </a:ext>
            </a:extLst>
          </p:cNvPr>
          <p:cNvPicPr>
            <a:picLocks noChangeAspect="1"/>
          </p:cNvPicPr>
          <p:nvPr/>
        </p:nvPicPr>
        <p:blipFill>
          <a:blip r:embed="rId3"/>
          <a:stretch>
            <a:fillRect/>
          </a:stretch>
        </p:blipFill>
        <p:spPr>
          <a:xfrm>
            <a:off x="8292545" y="1378127"/>
            <a:ext cx="1739900" cy="1155700"/>
          </a:xfrm>
          <a:prstGeom prst="rect">
            <a:avLst/>
          </a:prstGeom>
        </p:spPr>
      </p:pic>
      <p:pic>
        <p:nvPicPr>
          <p:cNvPr id="8" name="Grafik 7">
            <a:extLst>
              <a:ext uri="{FF2B5EF4-FFF2-40B4-BE49-F238E27FC236}">
                <a16:creationId xmlns:a16="http://schemas.microsoft.com/office/drawing/2014/main" id="{E6513547-0A13-714C-BEEA-8735B5391756}"/>
              </a:ext>
            </a:extLst>
          </p:cNvPr>
          <p:cNvPicPr>
            <a:picLocks noChangeAspect="1"/>
          </p:cNvPicPr>
          <p:nvPr/>
        </p:nvPicPr>
        <p:blipFill>
          <a:blip r:embed="rId4"/>
          <a:stretch>
            <a:fillRect/>
          </a:stretch>
        </p:blipFill>
        <p:spPr>
          <a:xfrm>
            <a:off x="5735960" y="2553822"/>
            <a:ext cx="1663700" cy="1206500"/>
          </a:xfrm>
          <a:prstGeom prst="rect">
            <a:avLst/>
          </a:prstGeom>
        </p:spPr>
      </p:pic>
      <p:pic>
        <p:nvPicPr>
          <p:cNvPr id="9" name="Grafik 8">
            <a:extLst>
              <a:ext uri="{FF2B5EF4-FFF2-40B4-BE49-F238E27FC236}">
                <a16:creationId xmlns:a16="http://schemas.microsoft.com/office/drawing/2014/main" id="{02348546-B102-364C-BAA4-0DB0AD6488A3}"/>
              </a:ext>
            </a:extLst>
          </p:cNvPr>
          <p:cNvPicPr>
            <a:picLocks noChangeAspect="1"/>
          </p:cNvPicPr>
          <p:nvPr/>
        </p:nvPicPr>
        <p:blipFill>
          <a:blip r:embed="rId5"/>
          <a:stretch>
            <a:fillRect/>
          </a:stretch>
        </p:blipFill>
        <p:spPr>
          <a:xfrm>
            <a:off x="7636817" y="2877108"/>
            <a:ext cx="1866168" cy="1378093"/>
          </a:xfrm>
          <a:prstGeom prst="rect">
            <a:avLst/>
          </a:prstGeom>
        </p:spPr>
      </p:pic>
      <p:pic>
        <p:nvPicPr>
          <p:cNvPr id="10" name="Grafik 9">
            <a:extLst>
              <a:ext uri="{FF2B5EF4-FFF2-40B4-BE49-F238E27FC236}">
                <a16:creationId xmlns:a16="http://schemas.microsoft.com/office/drawing/2014/main" id="{CFC5F9F1-5061-2740-8609-7FC254420F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663952" y="3881974"/>
            <a:ext cx="2100708" cy="1872208"/>
          </a:xfrm>
          <a:prstGeom prst="rect">
            <a:avLst/>
          </a:prstGeom>
        </p:spPr>
      </p:pic>
      <p:pic>
        <p:nvPicPr>
          <p:cNvPr id="11" name="Grafik 10">
            <a:extLst>
              <a:ext uri="{FF2B5EF4-FFF2-40B4-BE49-F238E27FC236}">
                <a16:creationId xmlns:a16="http://schemas.microsoft.com/office/drawing/2014/main" id="{D3970CE4-5A06-184E-8C75-5C1742DCECEE}"/>
              </a:ext>
            </a:extLst>
          </p:cNvPr>
          <p:cNvPicPr>
            <a:picLocks noChangeAspect="1"/>
          </p:cNvPicPr>
          <p:nvPr/>
        </p:nvPicPr>
        <p:blipFill>
          <a:blip r:embed="rId7"/>
          <a:stretch>
            <a:fillRect/>
          </a:stretch>
        </p:blipFill>
        <p:spPr>
          <a:xfrm>
            <a:off x="8091869" y="5227552"/>
            <a:ext cx="1689100" cy="1193800"/>
          </a:xfrm>
          <a:prstGeom prst="rect">
            <a:avLst/>
          </a:prstGeom>
        </p:spPr>
      </p:pic>
      <p:sp>
        <p:nvSpPr>
          <p:cNvPr id="12" name="Datumsplatzhalter 11">
            <a:extLst>
              <a:ext uri="{FF2B5EF4-FFF2-40B4-BE49-F238E27FC236}">
                <a16:creationId xmlns:a16="http://schemas.microsoft.com/office/drawing/2014/main" id="{FA4F25F3-62AB-FC42-A4C3-EFFC1B466C97}"/>
              </a:ext>
            </a:extLst>
          </p:cNvPr>
          <p:cNvSpPr>
            <a:spLocks noGrp="1"/>
          </p:cNvSpPr>
          <p:nvPr>
            <p:ph type="dt" sz="half" idx="10"/>
          </p:nvPr>
        </p:nvSpPr>
        <p:spPr/>
        <p:txBody>
          <a:bodyPr/>
          <a:lstStyle/>
          <a:p>
            <a:fld id="{D79AEC01-7D1B-A94B-8FDC-3565E07A81F3}" type="datetime1">
              <a:rPr lang="de-DE" smtClean="0"/>
              <a:t>23.09.2022</a:t>
            </a:fld>
            <a:endParaRPr lang="en-US" dirty="0"/>
          </a:p>
        </p:txBody>
      </p:sp>
    </p:spTree>
    <p:extLst>
      <p:ext uri="{BB962C8B-B14F-4D97-AF65-F5344CB8AC3E}">
        <p14:creationId xmlns:p14="http://schemas.microsoft.com/office/powerpoint/2010/main" val="2360316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1954213" y="1449388"/>
            <a:ext cx="8280400" cy="2987724"/>
          </a:xfrm>
        </p:spPr>
        <p:txBody>
          <a:bodyPr anchor="ctr"/>
          <a:lstStyle/>
          <a:p>
            <a:pPr indent="0" algn="ctr">
              <a:buNone/>
            </a:pPr>
            <a:r>
              <a:rPr lang="de-DE" sz="4000" dirty="0">
                <a:latin typeface="+mn-lt"/>
                <a:cs typeface="Calibri" panose="020F0502020204030204" pitchFamily="34" charset="0"/>
              </a:rPr>
              <a:t>Einsatz von </a:t>
            </a:r>
            <a:r>
              <a:rPr lang="de-DE" sz="4000" b="1" dirty="0">
                <a:latin typeface="+mn-lt"/>
                <a:cs typeface="Calibri" panose="020F0502020204030204" pitchFamily="34" charset="0"/>
              </a:rPr>
              <a:t>Texten</a:t>
            </a:r>
            <a:r>
              <a:rPr lang="de-DE" sz="4000" dirty="0">
                <a:latin typeface="+mn-lt"/>
                <a:cs typeface="Calibri" panose="020F0502020204030204" pitchFamily="34" charset="0"/>
              </a:rPr>
              <a:t> zur Gestaltung des situativen Rahmens</a:t>
            </a:r>
          </a:p>
        </p:txBody>
      </p:sp>
      <p:sp>
        <p:nvSpPr>
          <p:cNvPr id="2" name="Datumsplatzhalter 1">
            <a:extLst>
              <a:ext uri="{FF2B5EF4-FFF2-40B4-BE49-F238E27FC236}">
                <a16:creationId xmlns:a16="http://schemas.microsoft.com/office/drawing/2014/main" id="{319E927A-9AE4-0047-91A4-9FFC69256226}"/>
              </a:ext>
            </a:extLst>
          </p:cNvPr>
          <p:cNvSpPr>
            <a:spLocks noGrp="1"/>
          </p:cNvSpPr>
          <p:nvPr>
            <p:ph type="dt" sz="half" idx="10"/>
          </p:nvPr>
        </p:nvSpPr>
        <p:spPr/>
        <p:txBody>
          <a:bodyPr/>
          <a:lstStyle/>
          <a:p>
            <a:fld id="{AACF45F7-40A6-0047-9EF3-BBE7DF1F12F3}" type="datetime1">
              <a:rPr lang="de-DE" smtClean="0"/>
              <a:t>23.09.2022</a:t>
            </a:fld>
            <a:endParaRPr lang="en-US" dirty="0"/>
          </a:p>
        </p:txBody>
      </p:sp>
      <p:sp>
        <p:nvSpPr>
          <p:cNvPr id="5" name="Fußzeilenplatzhalter 4">
            <a:extLst>
              <a:ext uri="{FF2B5EF4-FFF2-40B4-BE49-F238E27FC236}">
                <a16:creationId xmlns:a16="http://schemas.microsoft.com/office/drawing/2014/main" id="{A44F42BB-667D-E84A-B43D-135D0ECD5BBF}"/>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D737DE11-DE8C-9A49-88B3-8D84051A816C}"/>
              </a:ext>
            </a:extLst>
          </p:cNvPr>
          <p:cNvSpPr>
            <a:spLocks noGrp="1"/>
          </p:cNvSpPr>
          <p:nvPr>
            <p:ph type="sldNum" sz="quarter" idx="12"/>
          </p:nvPr>
        </p:nvSpPr>
        <p:spPr/>
        <p:txBody>
          <a:bodyPr/>
          <a:lstStyle/>
          <a:p>
            <a:pPr>
              <a:defRPr/>
            </a:pPr>
            <a:fld id="{E42BEB3F-08D9-49EF-B61F-64B0AC4A9AB9}" type="slidenum">
              <a:rPr lang="de-DE" altLang="de-DE" smtClean="0"/>
              <a:pPr>
                <a:defRPr/>
              </a:pPr>
              <a:t>19</a:t>
            </a:fld>
            <a:endParaRPr lang="de-DE" altLang="de-DE" dirty="0"/>
          </a:p>
        </p:txBody>
      </p:sp>
      <p:sp>
        <p:nvSpPr>
          <p:cNvPr id="8" name="Titel 7">
            <a:extLst>
              <a:ext uri="{FF2B5EF4-FFF2-40B4-BE49-F238E27FC236}">
                <a16:creationId xmlns:a16="http://schemas.microsoft.com/office/drawing/2014/main" id="{6CF1814D-4E7E-1448-B0ED-DB48C79D7CC2}"/>
              </a:ext>
            </a:extLst>
          </p:cNvPr>
          <p:cNvSpPr>
            <a:spLocks noGrp="1"/>
          </p:cNvSpPr>
          <p:nvPr>
            <p:ph type="title"/>
          </p:nvPr>
        </p:nvSpPr>
        <p:spPr/>
        <p:txBody>
          <a:bodyPr/>
          <a:lstStyle/>
          <a:p>
            <a:r>
              <a:rPr lang="de-DE" dirty="0"/>
              <a:t>Mediale Gestaltung: Texte</a:t>
            </a:r>
          </a:p>
        </p:txBody>
      </p:sp>
    </p:spTree>
    <p:extLst>
      <p:ext uri="{BB962C8B-B14F-4D97-AF65-F5344CB8AC3E}">
        <p14:creationId xmlns:p14="http://schemas.microsoft.com/office/powerpoint/2010/main" val="9252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1C05185-4FD8-4918-8A76-A7C7C7342E0C}" type="datetime1">
              <a:rPr lang="de-DE" smtClean="0"/>
              <a:t>23.09.2022</a:t>
            </a:fld>
            <a:endParaRPr lang="de-DE" dirty="0"/>
          </a:p>
        </p:txBody>
      </p:sp>
      <p:sp>
        <p:nvSpPr>
          <p:cNvPr id="5" name="Fußzeilenplatzhalter 4"/>
          <p:cNvSpPr>
            <a:spLocks noGrp="1"/>
          </p:cNvSpPr>
          <p:nvPr>
            <p:ph type="ftr" sz="quarter" idx="3"/>
          </p:nvPr>
        </p:nvSpPr>
        <p:spPr>
          <a:xfrm>
            <a:off x="1552506" y="6492875"/>
            <a:ext cx="9025589" cy="365125"/>
          </a:xfrm>
        </p:spPr>
        <p:txBody>
          <a:bodyPr/>
          <a:lstStyle/>
          <a:p>
            <a:r>
              <a:rPr lang="de-DE" dirty="0"/>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2</a:t>
            </a:fld>
            <a:endParaRPr lang="de-DE" dirty="0"/>
          </a:p>
        </p:txBody>
      </p:sp>
      <p:sp>
        <p:nvSpPr>
          <p:cNvPr id="7" name="Rechteck 6"/>
          <p:cNvSpPr/>
          <p:nvPr/>
        </p:nvSpPr>
        <p:spPr>
          <a:xfrm>
            <a:off x="578340" y="2501049"/>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2</a:t>
            </a:r>
          </a:p>
        </p:txBody>
      </p:sp>
      <p:sp>
        <p:nvSpPr>
          <p:cNvPr id="8" name="Rechteck 7"/>
          <p:cNvSpPr/>
          <p:nvPr/>
        </p:nvSpPr>
        <p:spPr>
          <a:xfrm>
            <a:off x="1172480" y="2501049"/>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Konstruktion digitaler Aufgaben</a:t>
            </a:r>
          </a:p>
        </p:txBody>
      </p:sp>
      <p:sp>
        <p:nvSpPr>
          <p:cNvPr id="9" name="Rechteck 8"/>
          <p:cNvSpPr/>
          <p:nvPr/>
        </p:nvSpPr>
        <p:spPr>
          <a:xfrm>
            <a:off x="578340" y="309272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3</a:t>
            </a:r>
          </a:p>
        </p:txBody>
      </p:sp>
      <p:sp>
        <p:nvSpPr>
          <p:cNvPr id="10" name="Rechteck 9"/>
          <p:cNvSpPr/>
          <p:nvPr/>
        </p:nvSpPr>
        <p:spPr>
          <a:xfrm>
            <a:off x="1172480" y="3092720"/>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Mediale Gestaltung technologiebasierter Aufgaben</a:t>
            </a:r>
          </a:p>
        </p:txBody>
      </p:sp>
      <p:sp>
        <p:nvSpPr>
          <p:cNvPr id="13" name="Rechteck 12"/>
          <p:cNvSpPr/>
          <p:nvPr/>
        </p:nvSpPr>
        <p:spPr>
          <a:xfrm>
            <a:off x="578340" y="368439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4</a:t>
            </a:r>
          </a:p>
        </p:txBody>
      </p:sp>
      <p:sp>
        <p:nvSpPr>
          <p:cNvPr id="14" name="Rechteck 13"/>
          <p:cNvSpPr/>
          <p:nvPr/>
        </p:nvSpPr>
        <p:spPr>
          <a:xfrm>
            <a:off x="1172480" y="3684390"/>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ym typeface="Wingdings" panose="05000000000000000000" pitchFamily="2" charset="2"/>
              </a:rPr>
              <a:t>Fragengestaltung technologiebasierter Aufgaben</a:t>
            </a:r>
          </a:p>
        </p:txBody>
      </p:sp>
      <p:sp>
        <p:nvSpPr>
          <p:cNvPr id="18" name="Rechteck 17"/>
          <p:cNvSpPr/>
          <p:nvPr/>
        </p:nvSpPr>
        <p:spPr>
          <a:xfrm>
            <a:off x="578340" y="1909378"/>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1</a:t>
            </a:r>
          </a:p>
        </p:txBody>
      </p:sp>
      <p:sp>
        <p:nvSpPr>
          <p:cNvPr id="19" name="Rechteck 18"/>
          <p:cNvSpPr/>
          <p:nvPr/>
        </p:nvSpPr>
        <p:spPr>
          <a:xfrm>
            <a:off x="1172480" y="1909378"/>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Warum technologiebasiertes Prüfen?</a:t>
            </a:r>
          </a:p>
        </p:txBody>
      </p:sp>
      <p:sp>
        <p:nvSpPr>
          <p:cNvPr id="11" name="Titel 10">
            <a:extLst>
              <a:ext uri="{FF2B5EF4-FFF2-40B4-BE49-F238E27FC236}">
                <a16:creationId xmlns:a16="http://schemas.microsoft.com/office/drawing/2014/main" id="{E39548E7-E8E8-D443-80A7-C5E1EA814D94}"/>
              </a:ext>
            </a:extLst>
          </p:cNvPr>
          <p:cNvSpPr>
            <a:spLocks noGrp="1"/>
          </p:cNvSpPr>
          <p:nvPr>
            <p:ph type="title"/>
          </p:nvPr>
        </p:nvSpPr>
        <p:spPr/>
        <p:txBody>
          <a:bodyPr/>
          <a:lstStyle/>
          <a:p>
            <a:r>
              <a:rPr lang="de-DE" dirty="0"/>
              <a:t>Gliederung</a:t>
            </a:r>
          </a:p>
        </p:txBody>
      </p:sp>
    </p:spTree>
    <p:extLst>
      <p:ext uri="{BB962C8B-B14F-4D97-AF65-F5344CB8AC3E}">
        <p14:creationId xmlns:p14="http://schemas.microsoft.com/office/powerpoint/2010/main" val="282824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Texte </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556792"/>
            <a:ext cx="9810629" cy="4957024"/>
          </a:xfrm>
        </p:spPr>
        <p:txBody>
          <a:bodyPr>
            <a:normAutofit/>
          </a:bodyPr>
          <a:lstStyle/>
          <a:p>
            <a:pPr>
              <a:buFont typeface="Wingdings" panose="05000000000000000000" pitchFamily="2" charset="2"/>
              <a:buChar char="§"/>
            </a:pPr>
            <a:r>
              <a:rPr lang="de-DE" sz="2400" b="1" dirty="0">
                <a:latin typeface="+mn-lt"/>
                <a:cs typeface="Calibri" panose="020F0502020204030204" pitchFamily="34" charset="0"/>
              </a:rPr>
              <a:t>Grundlagen</a:t>
            </a:r>
          </a:p>
          <a:p>
            <a:pPr>
              <a:buFont typeface="Wingdings" panose="05000000000000000000" pitchFamily="2" charset="2"/>
              <a:buChar char="§"/>
            </a:pPr>
            <a:endParaRPr lang="de-DE" sz="2400" b="1" dirty="0">
              <a:latin typeface="+mn-lt"/>
              <a:cs typeface="Calibri" panose="020F0502020204030204" pitchFamily="34" charset="0"/>
            </a:endParaRPr>
          </a:p>
          <a:p>
            <a:pPr marL="324000" indent="0">
              <a:buNone/>
            </a:pPr>
            <a:r>
              <a:rPr lang="de-DE" sz="2400" dirty="0">
                <a:latin typeface="+mn-lt"/>
                <a:cs typeface="Calibri" panose="020F0502020204030204" pitchFamily="34" charset="0"/>
              </a:rPr>
              <a:t>Bildschirme für die Präsentation von längeren Texten geeignet?</a:t>
            </a:r>
          </a:p>
          <a:p>
            <a:pPr marL="666900">
              <a:buFont typeface="Arial" panose="020B0604020202020204" pitchFamily="34" charset="0"/>
              <a:buChar char="•"/>
            </a:pPr>
            <a:r>
              <a:rPr lang="de-DE" sz="2400" dirty="0">
                <a:latin typeface="+mn-lt"/>
                <a:cs typeface="Calibri" panose="020F0502020204030204" pitchFamily="34" charset="0"/>
              </a:rPr>
              <a:t>vor 20 Jahren: Flimmern, geringe Auflösung, …</a:t>
            </a:r>
          </a:p>
          <a:p>
            <a:pPr marL="666900">
              <a:buFont typeface="Arial" panose="020B0604020202020204" pitchFamily="34" charset="0"/>
              <a:buChar char="•"/>
            </a:pPr>
            <a:r>
              <a:rPr lang="de-DE" sz="2400" dirty="0">
                <a:latin typeface="+mn-lt"/>
                <a:cs typeface="Calibri" panose="020F0502020204030204" pitchFamily="34" charset="0"/>
              </a:rPr>
              <a:t>Heute: Tablets, Reader (Kindle, </a:t>
            </a:r>
            <a:r>
              <a:rPr lang="de-DE" sz="2400" dirty="0" err="1">
                <a:latin typeface="+mn-lt"/>
                <a:cs typeface="Calibri" panose="020F0502020204030204" pitchFamily="34" charset="0"/>
              </a:rPr>
              <a:t>Tolino</a:t>
            </a:r>
            <a:r>
              <a:rPr lang="de-DE" sz="2400" dirty="0">
                <a:latin typeface="+mn-lt"/>
                <a:cs typeface="Calibri" panose="020F0502020204030204" pitchFamily="34" charset="0"/>
              </a:rPr>
              <a:t>, …), Smartphone</a:t>
            </a:r>
          </a:p>
          <a:p>
            <a:pPr marL="324000" indent="0"/>
            <a:endParaRPr lang="de-DE" sz="2400" dirty="0">
              <a:latin typeface="+mn-lt"/>
              <a:cs typeface="Calibri" panose="020F0502020204030204" pitchFamily="34" charset="0"/>
            </a:endParaRPr>
          </a:p>
          <a:p>
            <a:pPr marL="324000" indent="0">
              <a:buNone/>
            </a:pPr>
            <a:r>
              <a:rPr lang="de-DE" sz="2400" dirty="0">
                <a:latin typeface="+mn-lt"/>
                <a:cs typeface="Calibri" panose="020F0502020204030204" pitchFamily="34" charset="0"/>
              </a:rPr>
              <a:t>Dennoch: Lange Texte am Bildschirm zu lesen wird oft noch als anstrengender empfunden als in Zeitung oder im Buch</a:t>
            </a:r>
          </a:p>
          <a:p>
            <a:pPr marL="324000" indent="0"/>
            <a:endParaRPr lang="de-DE" sz="2400" dirty="0">
              <a:latin typeface="+mn-lt"/>
              <a:cs typeface="Calibri" panose="020F0502020204030204" pitchFamily="34" charset="0"/>
            </a:endParaRPr>
          </a:p>
          <a:p>
            <a:pPr marL="324000" indent="0">
              <a:buNone/>
            </a:pPr>
            <a:r>
              <a:rPr lang="de-DE" sz="2400" dirty="0">
                <a:latin typeface="+mn-lt"/>
                <a:cs typeface="Calibri" panose="020F0502020204030204" pitchFamily="34" charset="0"/>
              </a:rPr>
              <a:t>Auch abhängig von Gestaltungsmerkmalen:</a:t>
            </a:r>
          </a:p>
          <a:p>
            <a:pPr marL="324000" indent="0">
              <a:buNone/>
            </a:pPr>
            <a:r>
              <a:rPr lang="de-DE" sz="2400" dirty="0">
                <a:latin typeface="+mn-lt"/>
                <a:cs typeface="Calibri" panose="020F0502020204030204" pitchFamily="34" charset="0"/>
              </a:rPr>
              <a:t>Typografie, Layout, Hervorhebungen, …</a:t>
            </a:r>
          </a:p>
        </p:txBody>
      </p:sp>
      <p:sp>
        <p:nvSpPr>
          <p:cNvPr id="4" name="Datumsplatzhalter 3">
            <a:extLst>
              <a:ext uri="{FF2B5EF4-FFF2-40B4-BE49-F238E27FC236}">
                <a16:creationId xmlns:a16="http://schemas.microsoft.com/office/drawing/2014/main" id="{CDD4608B-390D-1E44-83A9-28E0EF5FBF11}"/>
              </a:ext>
            </a:extLst>
          </p:cNvPr>
          <p:cNvSpPr>
            <a:spLocks noGrp="1"/>
          </p:cNvSpPr>
          <p:nvPr>
            <p:ph type="dt" sz="half" idx="10"/>
          </p:nvPr>
        </p:nvSpPr>
        <p:spPr/>
        <p:txBody>
          <a:bodyPr/>
          <a:lstStyle/>
          <a:p>
            <a:fld id="{516455AF-010A-5A42-B701-07050A02BA41}" type="datetime1">
              <a:rPr lang="de-DE" smtClean="0"/>
              <a:t>23.09.2022</a:t>
            </a:fld>
            <a:endParaRPr lang="en-US" dirty="0"/>
          </a:p>
        </p:txBody>
      </p:sp>
      <p:sp>
        <p:nvSpPr>
          <p:cNvPr id="5" name="Fußzeilenplatzhalter 4">
            <a:extLst>
              <a:ext uri="{FF2B5EF4-FFF2-40B4-BE49-F238E27FC236}">
                <a16:creationId xmlns:a16="http://schemas.microsoft.com/office/drawing/2014/main" id="{9E493B1B-91D1-444A-8E12-A9B9482FED3C}"/>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BD2C634C-C8B7-1749-9687-BB5D92E1BB07}"/>
              </a:ext>
            </a:extLst>
          </p:cNvPr>
          <p:cNvSpPr>
            <a:spLocks noGrp="1"/>
          </p:cNvSpPr>
          <p:nvPr>
            <p:ph type="sldNum" sz="quarter" idx="12"/>
          </p:nvPr>
        </p:nvSpPr>
        <p:spPr/>
        <p:txBody>
          <a:bodyPr/>
          <a:lstStyle/>
          <a:p>
            <a:pPr>
              <a:defRPr/>
            </a:pPr>
            <a:fld id="{E42BEB3F-08D9-49EF-B61F-64B0AC4A9AB9}" type="slidenum">
              <a:rPr lang="de-DE" altLang="de-DE" smtClean="0"/>
              <a:pPr>
                <a:defRPr/>
              </a:pPr>
              <a:t>20</a:t>
            </a:fld>
            <a:endParaRPr lang="de-DE" altLang="de-DE" dirty="0"/>
          </a:p>
        </p:txBody>
      </p:sp>
    </p:spTree>
    <p:extLst>
      <p:ext uri="{BB962C8B-B14F-4D97-AF65-F5344CB8AC3E}">
        <p14:creationId xmlns:p14="http://schemas.microsoft.com/office/powerpoint/2010/main" val="31239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8E09C-BBA6-1349-A38C-A0A3DA94E6AC}"/>
              </a:ext>
            </a:extLst>
          </p:cNvPr>
          <p:cNvSpPr>
            <a:spLocks noGrp="1"/>
          </p:cNvSpPr>
          <p:nvPr>
            <p:ph type="title"/>
          </p:nvPr>
        </p:nvSpPr>
        <p:spPr/>
        <p:txBody>
          <a:bodyPr/>
          <a:lstStyle/>
          <a:p>
            <a:r>
              <a:rPr lang="de-DE" dirty="0"/>
              <a:t>Textgestaltung</a:t>
            </a:r>
          </a:p>
        </p:txBody>
      </p:sp>
      <p:sp>
        <p:nvSpPr>
          <p:cNvPr id="3" name="Inhaltsplatzhalter 2">
            <a:extLst>
              <a:ext uri="{FF2B5EF4-FFF2-40B4-BE49-F238E27FC236}">
                <a16:creationId xmlns:a16="http://schemas.microsoft.com/office/drawing/2014/main" id="{B13AF270-BA33-EC4E-904C-96886AC031C8}"/>
              </a:ext>
            </a:extLst>
          </p:cNvPr>
          <p:cNvSpPr>
            <a:spLocks noGrp="1"/>
          </p:cNvSpPr>
          <p:nvPr>
            <p:ph idx="1"/>
          </p:nvPr>
        </p:nvSpPr>
        <p:spPr>
          <a:xfrm>
            <a:off x="423984" y="1412777"/>
            <a:ext cx="10085893" cy="4824536"/>
          </a:xfrm>
        </p:spPr>
        <p:txBody>
          <a:bodyPr>
            <a:normAutofit fontScale="77500" lnSpcReduction="20000"/>
          </a:bodyPr>
          <a:lstStyle/>
          <a:p>
            <a:pPr marL="0" indent="0">
              <a:buNone/>
            </a:pPr>
            <a:r>
              <a:rPr lang="de-DE" sz="3100" dirty="0">
                <a:cs typeface="Calibri" panose="020F0502020204030204" pitchFamily="34" charset="0"/>
              </a:rPr>
              <a:t>Formulierung: Kriterium Verständlichkeit</a:t>
            </a:r>
          </a:p>
          <a:p>
            <a:pPr marL="0" indent="0">
              <a:buNone/>
            </a:pPr>
            <a:r>
              <a:rPr lang="de-DE" sz="3100" dirty="0">
                <a:cs typeface="Calibri" panose="020F0502020204030204" pitchFamily="34" charset="0"/>
              </a:rPr>
              <a:t>Schwerverständliche Texte </a:t>
            </a:r>
            <a:r>
              <a:rPr lang="de-DE" sz="3100" dirty="0">
                <a:cs typeface="Calibri" panose="020F0502020204030204" pitchFamily="34" charset="0"/>
                <a:sym typeface="Wingdings" pitchFamily="2" charset="2"/>
              </a:rPr>
              <a:t> Messung welcher Kompetenz?</a:t>
            </a:r>
          </a:p>
          <a:p>
            <a:endParaRPr lang="de-DE" dirty="0">
              <a:cs typeface="Calibri" panose="020F0502020204030204" pitchFamily="34" charset="0"/>
              <a:sym typeface="Wingdings" pitchFamily="2" charset="2"/>
            </a:endParaRPr>
          </a:p>
          <a:p>
            <a:pPr>
              <a:buFont typeface="Arial" panose="020B0604020202020204" pitchFamily="34" charset="0"/>
              <a:buChar char="•"/>
            </a:pPr>
            <a:r>
              <a:rPr lang="de-DE" sz="3100" b="1" dirty="0">
                <a:solidFill>
                  <a:srgbClr val="FF0000"/>
                </a:solidFill>
                <a:cs typeface="Calibri" panose="020F0502020204030204" pitchFamily="34" charset="0"/>
                <a:sym typeface="Wingdings" pitchFamily="2" charset="2"/>
              </a:rPr>
              <a:t>Sprachliche Einfachheit</a:t>
            </a:r>
          </a:p>
          <a:p>
            <a:pPr>
              <a:buFont typeface="Arial" panose="020B0604020202020204" pitchFamily="34" charset="0"/>
              <a:buChar char="•"/>
            </a:pPr>
            <a:r>
              <a:rPr lang="de-DE" sz="3100" b="1" dirty="0">
                <a:solidFill>
                  <a:srgbClr val="FF0000"/>
                </a:solidFill>
                <a:cs typeface="Calibri" panose="020F0502020204030204" pitchFamily="34" charset="0"/>
                <a:sym typeface="Wingdings" pitchFamily="2" charset="2"/>
              </a:rPr>
              <a:t>Gliederung/Ordnung</a:t>
            </a:r>
          </a:p>
          <a:p>
            <a:pPr>
              <a:buFont typeface="Arial" panose="020B0604020202020204" pitchFamily="34" charset="0"/>
              <a:buChar char="•"/>
            </a:pPr>
            <a:r>
              <a:rPr lang="de-DE" sz="3100" b="1" dirty="0">
                <a:solidFill>
                  <a:srgbClr val="FF0000"/>
                </a:solidFill>
                <a:cs typeface="Calibri" panose="020F0502020204030204" pitchFamily="34" charset="0"/>
                <a:sym typeface="Wingdings" pitchFamily="2" charset="2"/>
              </a:rPr>
              <a:t>Kürze/Prägnanz</a:t>
            </a:r>
          </a:p>
          <a:p>
            <a:pPr>
              <a:buFont typeface="Arial" panose="020B0604020202020204" pitchFamily="34" charset="0"/>
              <a:buChar char="•"/>
            </a:pPr>
            <a:r>
              <a:rPr lang="de-DE" sz="3100" b="1" dirty="0">
                <a:solidFill>
                  <a:srgbClr val="FF0000"/>
                </a:solidFill>
                <a:cs typeface="Calibri" panose="020F0502020204030204" pitchFamily="34" charset="0"/>
                <a:sym typeface="Wingdings" pitchFamily="2" charset="2"/>
              </a:rPr>
              <a:t>Zusätzliche Stimulanz</a:t>
            </a:r>
          </a:p>
          <a:p>
            <a:pPr>
              <a:buFont typeface="Arial" panose="020B0604020202020204" pitchFamily="34" charset="0"/>
              <a:buChar char="•"/>
            </a:pPr>
            <a:endParaRPr lang="de-DE" dirty="0">
              <a:cs typeface="Calibri" panose="020F0502020204030204" pitchFamily="34" charset="0"/>
              <a:sym typeface="Wingdings" pitchFamily="2" charset="2"/>
            </a:endParaRPr>
          </a:p>
          <a:p>
            <a:pPr>
              <a:buFont typeface="Arial" panose="020B0604020202020204" pitchFamily="34" charset="0"/>
              <a:buChar char="•"/>
            </a:pPr>
            <a:r>
              <a:rPr lang="de-DE" sz="3100" dirty="0">
                <a:cs typeface="Calibri" panose="020F0502020204030204" pitchFamily="34" charset="0"/>
                <a:sym typeface="Wingdings" pitchFamily="2" charset="2"/>
              </a:rPr>
              <a:t>Begrenzung des Arbeitsgedächtnisses</a:t>
            </a:r>
          </a:p>
          <a:p>
            <a:pPr>
              <a:buFont typeface="Arial" panose="020B0604020202020204" pitchFamily="34" charset="0"/>
              <a:buChar char="•"/>
            </a:pPr>
            <a:r>
              <a:rPr lang="de-DE" sz="3100" dirty="0">
                <a:cs typeface="Calibri" panose="020F0502020204030204" pitchFamily="34" charset="0"/>
                <a:sym typeface="Wingdings" pitchFamily="2" charset="2"/>
              </a:rPr>
              <a:t>Textkohärenz (Zusammenhang)</a:t>
            </a:r>
          </a:p>
          <a:p>
            <a:pPr>
              <a:buFont typeface="Arial" panose="020B0604020202020204" pitchFamily="34" charset="0"/>
              <a:buChar char="•"/>
            </a:pPr>
            <a:endParaRPr lang="de-DE" sz="3100" dirty="0">
              <a:cs typeface="Calibri" panose="020F0502020204030204" pitchFamily="34" charset="0"/>
              <a:sym typeface="Wingdings" pitchFamily="2" charset="2"/>
            </a:endParaRPr>
          </a:p>
          <a:p>
            <a:pPr>
              <a:buFont typeface="Arial" panose="020B0604020202020204" pitchFamily="34" charset="0"/>
              <a:buChar char="•"/>
            </a:pPr>
            <a:r>
              <a:rPr lang="de-DE" sz="3100" dirty="0">
                <a:cs typeface="Calibri" panose="020F0502020204030204" pitchFamily="34" charset="0"/>
                <a:sym typeface="Wingdings" pitchFamily="2" charset="2"/>
              </a:rPr>
              <a:t>Bei Fragen: </a:t>
            </a:r>
            <a:r>
              <a:rPr lang="de-DE" sz="3100" b="1" dirty="0">
                <a:cs typeface="Calibri" panose="020F0502020204030204" pitchFamily="34" charset="0"/>
                <a:sym typeface="Wingdings" pitchFamily="2" charset="2"/>
              </a:rPr>
              <a:t>Nicht mehrere Fragen in einem Satz</a:t>
            </a:r>
            <a:r>
              <a:rPr lang="de-DE" sz="3100" dirty="0">
                <a:cs typeface="Calibri" panose="020F0502020204030204" pitchFamily="34" charset="0"/>
                <a:sym typeface="Wingdings" pitchFamily="2" charset="2"/>
              </a:rPr>
              <a:t>. Wenn mehrere Fragen im Fragenstamm einer Aufgaben, dann klar getrennt (z.B.  (a), (b), (c) …</a:t>
            </a:r>
            <a:endParaRPr lang="de-DE" sz="3100" dirty="0">
              <a:cs typeface="Calibri" panose="020F0502020204030204" pitchFamily="34" charset="0"/>
            </a:endParaRPr>
          </a:p>
        </p:txBody>
      </p:sp>
      <p:sp>
        <p:nvSpPr>
          <p:cNvPr id="4" name="Foliennummernplatzhalter 3">
            <a:extLst>
              <a:ext uri="{FF2B5EF4-FFF2-40B4-BE49-F238E27FC236}">
                <a16:creationId xmlns:a16="http://schemas.microsoft.com/office/drawing/2014/main" id="{9EF84845-BF97-9745-85F1-5713462B0DC5}"/>
              </a:ext>
            </a:extLst>
          </p:cNvPr>
          <p:cNvSpPr>
            <a:spLocks noGrp="1"/>
          </p:cNvSpPr>
          <p:nvPr>
            <p:ph type="sldNum" sz="quarter" idx="12"/>
          </p:nvPr>
        </p:nvSpPr>
        <p:spPr/>
        <p:txBody>
          <a:bodyPr/>
          <a:lstStyle/>
          <a:p>
            <a:pPr>
              <a:defRPr/>
            </a:pPr>
            <a:fld id="{E42BEB3F-08D9-49EF-B61F-64B0AC4A9AB9}" type="slidenum">
              <a:rPr lang="de-DE" altLang="de-DE" smtClean="0"/>
              <a:pPr>
                <a:defRPr/>
              </a:pPr>
              <a:t>21</a:t>
            </a:fld>
            <a:endParaRPr lang="de-DE" altLang="de-DE" dirty="0"/>
          </a:p>
        </p:txBody>
      </p:sp>
      <p:sp>
        <p:nvSpPr>
          <p:cNvPr id="5" name="Fußzeilenplatzhalter 4">
            <a:extLst>
              <a:ext uri="{FF2B5EF4-FFF2-40B4-BE49-F238E27FC236}">
                <a16:creationId xmlns:a16="http://schemas.microsoft.com/office/drawing/2014/main" id="{1531958E-B5A9-E444-93DB-DA5047CC267B}"/>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Datumsplatzhalter 5">
            <a:extLst>
              <a:ext uri="{FF2B5EF4-FFF2-40B4-BE49-F238E27FC236}">
                <a16:creationId xmlns:a16="http://schemas.microsoft.com/office/drawing/2014/main" id="{54E5EBFD-311F-B74D-822D-A4483358100D}"/>
              </a:ext>
            </a:extLst>
          </p:cNvPr>
          <p:cNvSpPr>
            <a:spLocks noGrp="1"/>
          </p:cNvSpPr>
          <p:nvPr>
            <p:ph type="dt" sz="half" idx="10"/>
          </p:nvPr>
        </p:nvSpPr>
        <p:spPr/>
        <p:txBody>
          <a:bodyPr/>
          <a:lstStyle/>
          <a:p>
            <a:fld id="{6ED4908A-2261-E446-A330-22B1BE462822}" type="datetime1">
              <a:rPr lang="de-DE" smtClean="0"/>
              <a:t>23.09.2022</a:t>
            </a:fld>
            <a:endParaRPr lang="en-US" dirty="0"/>
          </a:p>
        </p:txBody>
      </p:sp>
    </p:spTree>
    <p:extLst>
      <p:ext uri="{BB962C8B-B14F-4D97-AF65-F5344CB8AC3E}">
        <p14:creationId xmlns:p14="http://schemas.microsoft.com/office/powerpoint/2010/main" val="2148923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Schrift</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2" y="1124744"/>
            <a:ext cx="10784586" cy="5389072"/>
          </a:xfrm>
        </p:spPr>
        <p:txBody>
          <a:bodyPr>
            <a:normAutofit fontScale="92500" lnSpcReduction="20000"/>
          </a:bodyPr>
          <a:lstStyle/>
          <a:p>
            <a:pPr marL="0" indent="0">
              <a:buNone/>
            </a:pPr>
            <a:endParaRPr lang="de-DE" b="1" dirty="0">
              <a:cs typeface="Calibri" panose="020F0502020204030204" pitchFamily="34" charset="0"/>
            </a:endParaRPr>
          </a:p>
          <a:p>
            <a:pPr marL="0" indent="0">
              <a:buNone/>
            </a:pPr>
            <a:r>
              <a:rPr lang="de-DE" sz="2600" b="1" dirty="0">
                <a:cs typeface="Calibri" panose="020F0502020204030204" pitchFamily="34" charset="0"/>
              </a:rPr>
              <a:t>Typografische Merkmale der Schrift: Arten (Fonts)</a:t>
            </a:r>
          </a:p>
          <a:p>
            <a:pPr marL="0" indent="0">
              <a:buNone/>
              <a:tabLst>
                <a:tab pos="6480175" algn="l"/>
              </a:tabLst>
            </a:pPr>
            <a:endParaRPr lang="de-DE" sz="2600" b="1" dirty="0">
              <a:cs typeface="Calibri" panose="020F0502020204030204" pitchFamily="34" charset="0"/>
            </a:endParaRPr>
          </a:p>
          <a:p>
            <a:pPr marL="0" indent="0">
              <a:buNone/>
              <a:tabLst>
                <a:tab pos="6480175" algn="l"/>
              </a:tabLst>
            </a:pPr>
            <a:r>
              <a:rPr lang="de-DE" sz="2600" dirty="0">
                <a:latin typeface="+mj-lt"/>
              </a:rPr>
              <a:t>Authentische Aufgaben durch digitales Testen.  	</a:t>
            </a:r>
            <a:r>
              <a:rPr lang="de-DE" sz="2600" dirty="0">
                <a:latin typeface="+mj-lt"/>
                <a:sym typeface="Wingdings" pitchFamily="2" charset="2"/>
              </a:rPr>
              <a:t> </a:t>
            </a:r>
            <a:r>
              <a:rPr lang="de-DE" sz="2600" dirty="0">
                <a:solidFill>
                  <a:srgbClr val="FF0000"/>
                </a:solidFill>
                <a:latin typeface="+mj-lt"/>
              </a:rPr>
              <a:t>Arial Narrow</a:t>
            </a:r>
          </a:p>
          <a:p>
            <a:pPr marL="0" indent="0">
              <a:buNone/>
              <a:tabLst>
                <a:tab pos="6480175" algn="l"/>
              </a:tabLst>
            </a:pPr>
            <a:r>
              <a:rPr lang="de-DE" sz="2600" dirty="0"/>
              <a:t>Authentische Aufgaben durch digitales Testen. 	</a:t>
            </a:r>
            <a:r>
              <a:rPr lang="de-DE" sz="2600" dirty="0">
                <a:sym typeface="Wingdings" pitchFamily="2" charset="2"/>
              </a:rPr>
              <a:t> </a:t>
            </a:r>
            <a:r>
              <a:rPr lang="de-DE" sz="2600" dirty="0">
                <a:solidFill>
                  <a:srgbClr val="FF0000"/>
                </a:solidFill>
              </a:rPr>
              <a:t>Calibri</a:t>
            </a:r>
          </a:p>
          <a:p>
            <a:pPr marL="0" indent="0">
              <a:buNone/>
              <a:tabLst>
                <a:tab pos="6480175" algn="l"/>
              </a:tabLst>
            </a:pPr>
            <a:r>
              <a:rPr lang="de-DE" sz="2600" dirty="0">
                <a:latin typeface="Cambria" panose="02040503050406030204" pitchFamily="18" charset="0"/>
                <a:ea typeface="Palatino" pitchFamily="2" charset="77"/>
              </a:rPr>
              <a:t>Authentische Aufgaben durch digitales Testen. 	</a:t>
            </a:r>
            <a:r>
              <a:rPr lang="de-DE" sz="2600" dirty="0">
                <a:latin typeface="Cambria" panose="02040503050406030204" pitchFamily="18" charset="0"/>
                <a:ea typeface="Palatino" pitchFamily="2" charset="77"/>
                <a:sym typeface="Wingdings" pitchFamily="2" charset="2"/>
              </a:rPr>
              <a:t> </a:t>
            </a:r>
            <a:r>
              <a:rPr lang="de-DE" sz="2600" dirty="0">
                <a:solidFill>
                  <a:srgbClr val="FF0000"/>
                </a:solidFill>
                <a:latin typeface="Cambria" panose="02040503050406030204" pitchFamily="18" charset="0"/>
                <a:ea typeface="Palatino" pitchFamily="2" charset="77"/>
              </a:rPr>
              <a:t>Cambria</a:t>
            </a:r>
          </a:p>
          <a:p>
            <a:pPr marL="0" indent="0">
              <a:buNone/>
              <a:tabLst>
                <a:tab pos="6480175" algn="l"/>
              </a:tabLst>
            </a:pPr>
            <a:r>
              <a:rPr lang="de-DE" sz="2600" dirty="0">
                <a:latin typeface="Bauhaus 93" pitchFamily="82" charset="77"/>
              </a:rPr>
              <a:t>Authentische Aufgaben durch digitales Testen. 	</a:t>
            </a:r>
            <a:r>
              <a:rPr lang="de-DE" sz="2600" dirty="0">
                <a:latin typeface="Bauhaus 93" pitchFamily="82" charset="77"/>
                <a:sym typeface="Wingdings" pitchFamily="2" charset="2"/>
              </a:rPr>
              <a:t> </a:t>
            </a:r>
            <a:r>
              <a:rPr lang="de-DE" sz="2600" dirty="0">
                <a:solidFill>
                  <a:srgbClr val="FF0000"/>
                </a:solidFill>
                <a:latin typeface="Bauhaus 93" pitchFamily="82" charset="77"/>
                <a:sym typeface="Wingdings" pitchFamily="2" charset="2"/>
              </a:rPr>
              <a:t>Bauhaus 93</a:t>
            </a:r>
            <a:endParaRPr lang="de-DE" sz="2600" dirty="0">
              <a:solidFill>
                <a:srgbClr val="FF0000"/>
              </a:solidFill>
              <a:latin typeface="Bauhaus 93" pitchFamily="82" charset="77"/>
            </a:endParaRPr>
          </a:p>
          <a:p>
            <a:pPr marL="0" indent="0">
              <a:buNone/>
              <a:tabLst>
                <a:tab pos="6480175" algn="l"/>
              </a:tabLst>
            </a:pPr>
            <a:r>
              <a:rPr lang="de-DE" sz="2600" dirty="0">
                <a:latin typeface="Blackadder ITC" panose="020F0502020204030204" pitchFamily="34" charset="0"/>
                <a:cs typeface="Blackadder ITC" panose="020F0502020204030204" pitchFamily="34" charset="0"/>
              </a:rPr>
              <a:t>Authentische Aufgaben durch digitales Testen.</a:t>
            </a:r>
            <a:r>
              <a:rPr lang="de-DE" sz="2600" dirty="0">
                <a:latin typeface="Bauhaus 93" pitchFamily="82" charset="77"/>
                <a:sym typeface="Wingdings" pitchFamily="2" charset="2"/>
              </a:rPr>
              <a:t> 	 </a:t>
            </a:r>
            <a:r>
              <a:rPr lang="de-DE" sz="2600" dirty="0">
                <a:solidFill>
                  <a:srgbClr val="FF0000"/>
                </a:solidFill>
                <a:latin typeface="Blackadder ITC" panose="020F0502020204030204" pitchFamily="34" charset="0"/>
                <a:cs typeface="Blackadder ITC" panose="020F0502020204030204" pitchFamily="34" charset="0"/>
                <a:sym typeface="Wingdings" pitchFamily="2" charset="2"/>
              </a:rPr>
              <a:t>Blackadder ITC</a:t>
            </a:r>
            <a:endParaRPr lang="de-DE" sz="2600" dirty="0">
              <a:solidFill>
                <a:srgbClr val="FF0000"/>
              </a:solidFill>
              <a:latin typeface="Blackadder ITC" panose="020F0502020204030204" pitchFamily="34" charset="0"/>
              <a:cs typeface="Blackadder ITC" panose="020F0502020204030204" pitchFamily="34" charset="0"/>
            </a:endParaRPr>
          </a:p>
          <a:p>
            <a:pPr marL="0" indent="0">
              <a:buNone/>
              <a:tabLst>
                <a:tab pos="6480175" algn="l"/>
              </a:tabLst>
            </a:pPr>
            <a:r>
              <a:rPr lang="de-DE" sz="2600" dirty="0">
                <a:latin typeface="Bradley Hand" pitchFamily="2" charset="77"/>
              </a:rPr>
              <a:t>Authentische Aufgaben durch digitales Testen. 	</a:t>
            </a:r>
            <a:r>
              <a:rPr lang="de-DE" sz="2600" dirty="0">
                <a:latin typeface="Bauhaus 93" pitchFamily="82" charset="77"/>
                <a:sym typeface="Wingdings" pitchFamily="2" charset="2"/>
              </a:rPr>
              <a:t> </a:t>
            </a:r>
            <a:r>
              <a:rPr lang="de-DE" sz="2600" dirty="0">
                <a:solidFill>
                  <a:srgbClr val="FF0000"/>
                </a:solidFill>
                <a:latin typeface="Bradley Hand" pitchFamily="2" charset="77"/>
                <a:sym typeface="Wingdings" pitchFamily="2" charset="2"/>
              </a:rPr>
              <a:t>Bradley Hand</a:t>
            </a:r>
            <a:endParaRPr lang="de-DE" sz="2600" dirty="0">
              <a:solidFill>
                <a:srgbClr val="FF0000"/>
              </a:solidFill>
              <a:latin typeface="Bradley Hand" pitchFamily="2" charset="77"/>
            </a:endParaRPr>
          </a:p>
          <a:p>
            <a:pPr marL="0" indent="0">
              <a:buNone/>
              <a:tabLst>
                <a:tab pos="6480175" algn="l"/>
              </a:tabLst>
            </a:pPr>
            <a:r>
              <a:rPr lang="de-DE" sz="2600" dirty="0">
                <a:latin typeface="Courier" pitchFamily="2" charset="0"/>
              </a:rPr>
              <a:t>Authentische Aufgaben durch </a:t>
            </a:r>
            <a:r>
              <a:rPr lang="de-DE" sz="2600" dirty="0" err="1">
                <a:latin typeface="Courier" pitchFamily="2" charset="0"/>
              </a:rPr>
              <a:t>digig</a:t>
            </a:r>
            <a:r>
              <a:rPr lang="de-DE" sz="2600" dirty="0">
                <a:latin typeface="Courier" pitchFamily="2" charset="0"/>
              </a:rPr>
              <a:t> .</a:t>
            </a:r>
            <a:r>
              <a:rPr lang="de-DE" sz="2600" dirty="0">
                <a:latin typeface="Bauhaus 93" pitchFamily="82" charset="77"/>
                <a:sym typeface="Wingdings" pitchFamily="2" charset="2"/>
              </a:rPr>
              <a:t> 	 </a:t>
            </a:r>
            <a:r>
              <a:rPr lang="de-DE" sz="2600" dirty="0">
                <a:solidFill>
                  <a:srgbClr val="FF0000"/>
                </a:solidFill>
                <a:latin typeface="Courier" pitchFamily="2" charset="0"/>
                <a:sym typeface="Wingdings" pitchFamily="2" charset="2"/>
              </a:rPr>
              <a:t>Courier</a:t>
            </a:r>
            <a:endParaRPr lang="de-DE" sz="2600" dirty="0">
              <a:solidFill>
                <a:srgbClr val="FF0000"/>
              </a:solidFill>
              <a:latin typeface="Courier" pitchFamily="2" charset="0"/>
            </a:endParaRPr>
          </a:p>
          <a:p>
            <a:pPr marL="0" indent="0">
              <a:buNone/>
              <a:tabLst>
                <a:tab pos="6480175" algn="l"/>
              </a:tabLst>
            </a:pPr>
            <a:r>
              <a:rPr lang="de-DE" sz="2600" dirty="0">
                <a:latin typeface="Lucida Calligraphy" panose="03010101010101010101" pitchFamily="66" charset="77"/>
              </a:rPr>
              <a:t>Authentische Aufgaben durch  . 	</a:t>
            </a:r>
            <a:r>
              <a:rPr lang="de-DE" sz="2600" dirty="0">
                <a:latin typeface="Bauhaus 93" pitchFamily="82" charset="77"/>
                <a:sym typeface="Wingdings" pitchFamily="2" charset="2"/>
              </a:rPr>
              <a:t> </a:t>
            </a:r>
            <a:r>
              <a:rPr lang="de-DE" sz="2600" dirty="0">
                <a:solidFill>
                  <a:srgbClr val="FF0000"/>
                </a:solidFill>
                <a:latin typeface="Lucida Calligraphy" panose="03010101010101010101" pitchFamily="66" charset="77"/>
                <a:sym typeface="Wingdings" pitchFamily="2" charset="2"/>
              </a:rPr>
              <a:t>Lucida </a:t>
            </a:r>
            <a:r>
              <a:rPr lang="de-DE" sz="2600" dirty="0" err="1">
                <a:solidFill>
                  <a:srgbClr val="FF0000"/>
                </a:solidFill>
                <a:latin typeface="Lucida Calligraphy" panose="03010101010101010101" pitchFamily="66" charset="77"/>
                <a:sym typeface="Wingdings" pitchFamily="2" charset="2"/>
              </a:rPr>
              <a:t>Calligraphy</a:t>
            </a:r>
            <a:endParaRPr lang="de-DE" sz="2600" dirty="0">
              <a:solidFill>
                <a:srgbClr val="FF0000"/>
              </a:solidFill>
              <a:latin typeface="Lucida Calligraphy" panose="03010101010101010101" pitchFamily="66" charset="77"/>
            </a:endParaRPr>
          </a:p>
          <a:p>
            <a:pPr marL="0" indent="0">
              <a:buNone/>
              <a:tabLst>
                <a:tab pos="6480175" algn="l"/>
              </a:tabLst>
            </a:pPr>
            <a:r>
              <a:rPr lang="de-DE" sz="2600" dirty="0">
                <a:latin typeface="PT Serif Caption" panose="02060603050505020204" pitchFamily="18" charset="77"/>
              </a:rPr>
              <a:t>Authentische Aufgaben durch digital. .</a:t>
            </a:r>
            <a:r>
              <a:rPr lang="de-DE" sz="2600" dirty="0">
                <a:latin typeface="Bauhaus 93" pitchFamily="82" charset="77"/>
                <a:sym typeface="Wingdings" pitchFamily="2" charset="2"/>
              </a:rPr>
              <a:t> 	</a:t>
            </a:r>
            <a:r>
              <a:rPr lang="de-DE" sz="2600" dirty="0">
                <a:latin typeface="PT Serif Caption" panose="02060603050505020204" pitchFamily="18" charset="77"/>
                <a:sym typeface="Wingdings" pitchFamily="2" charset="2"/>
              </a:rPr>
              <a:t></a:t>
            </a:r>
            <a:r>
              <a:rPr lang="de-DE" sz="2600" dirty="0">
                <a:solidFill>
                  <a:srgbClr val="FF0000"/>
                </a:solidFill>
                <a:latin typeface="PT Serif Caption" panose="02060603050505020204" pitchFamily="18" charset="77"/>
                <a:sym typeface="Wingdings" pitchFamily="2" charset="2"/>
              </a:rPr>
              <a:t> PT Serif Caption</a:t>
            </a:r>
            <a:endParaRPr lang="de-DE" sz="2600" dirty="0">
              <a:solidFill>
                <a:srgbClr val="FF0000"/>
              </a:solidFill>
              <a:latin typeface="PT Serif Caption" panose="02060603050505020204" pitchFamily="18" charset="77"/>
            </a:endParaRPr>
          </a:p>
          <a:p>
            <a:pPr marL="0" indent="0">
              <a:buNone/>
              <a:tabLst>
                <a:tab pos="6480175" algn="l"/>
              </a:tabLst>
            </a:pPr>
            <a:r>
              <a:rPr lang="de-DE" sz="2600" dirty="0">
                <a:latin typeface="Euclid Fraktur" panose="03010601010101010101" pitchFamily="66" charset="77"/>
              </a:rPr>
              <a:t>Authentische Aufgaben durch digitales Testen.</a:t>
            </a:r>
            <a:r>
              <a:rPr lang="de-DE" sz="2600" dirty="0">
                <a:latin typeface="Bauhaus 93" pitchFamily="82" charset="77"/>
                <a:sym typeface="Wingdings" pitchFamily="2" charset="2"/>
              </a:rPr>
              <a:t> 	 </a:t>
            </a:r>
            <a:r>
              <a:rPr lang="de-DE" sz="2600" dirty="0">
                <a:solidFill>
                  <a:srgbClr val="FF0000"/>
                </a:solidFill>
                <a:latin typeface="Euclid Fraktur" panose="03010601010101010101" pitchFamily="66" charset="77"/>
                <a:sym typeface="Wingdings" pitchFamily="2" charset="2"/>
              </a:rPr>
              <a:t>Euclid Fraktur</a:t>
            </a:r>
            <a:endParaRPr lang="de-DE" sz="2600" dirty="0">
              <a:solidFill>
                <a:srgbClr val="FF0000"/>
              </a:solidFill>
              <a:latin typeface="Euclid Fraktur" panose="03010601010101010101" pitchFamily="66" charset="77"/>
            </a:endParaRPr>
          </a:p>
          <a:p>
            <a:pPr marL="0" indent="0">
              <a:buNone/>
            </a:pPr>
            <a:endParaRPr lang="de-DE" b="1" dirty="0">
              <a:cs typeface="Calibri" panose="020F0502020204030204" pitchFamily="34" charset="0"/>
            </a:endParaRPr>
          </a:p>
          <a:p>
            <a:pPr marL="0" indent="0">
              <a:buNone/>
            </a:pPr>
            <a:endParaRPr lang="de-DE" dirty="0">
              <a:cs typeface="Calibri" panose="020F0502020204030204" pitchFamily="34" charset="0"/>
            </a:endParaRPr>
          </a:p>
          <a:p>
            <a:pPr marL="0" indent="0">
              <a:buNone/>
            </a:pPr>
            <a:endParaRPr lang="de-DE" dirty="0">
              <a:cs typeface="Calibri" panose="020F0502020204030204" pitchFamily="34" charset="0"/>
            </a:endParaRPr>
          </a:p>
        </p:txBody>
      </p:sp>
      <p:sp>
        <p:nvSpPr>
          <p:cNvPr id="4" name="Datumsplatzhalter 3">
            <a:extLst>
              <a:ext uri="{FF2B5EF4-FFF2-40B4-BE49-F238E27FC236}">
                <a16:creationId xmlns:a16="http://schemas.microsoft.com/office/drawing/2014/main" id="{14279FA4-4430-BC46-B0E3-3128A3C14134}"/>
              </a:ext>
            </a:extLst>
          </p:cNvPr>
          <p:cNvSpPr>
            <a:spLocks noGrp="1"/>
          </p:cNvSpPr>
          <p:nvPr>
            <p:ph type="dt" sz="half" idx="10"/>
          </p:nvPr>
        </p:nvSpPr>
        <p:spPr/>
        <p:txBody>
          <a:bodyPr/>
          <a:lstStyle/>
          <a:p>
            <a:fld id="{A873553A-3AF9-A646-A1DB-178551B8A746}" type="datetime1">
              <a:rPr lang="de-DE" smtClean="0"/>
              <a:t>23.09.2022</a:t>
            </a:fld>
            <a:endParaRPr lang="en-US" dirty="0"/>
          </a:p>
        </p:txBody>
      </p:sp>
      <p:sp>
        <p:nvSpPr>
          <p:cNvPr id="5" name="Fußzeilenplatzhalter 4">
            <a:extLst>
              <a:ext uri="{FF2B5EF4-FFF2-40B4-BE49-F238E27FC236}">
                <a16:creationId xmlns:a16="http://schemas.microsoft.com/office/drawing/2014/main" id="{4C98CB37-E82E-1344-9A74-D52365B2DBB2}"/>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95F5938F-225F-8A48-8A70-9F8C9B1F6F4C}"/>
              </a:ext>
            </a:extLst>
          </p:cNvPr>
          <p:cNvSpPr>
            <a:spLocks noGrp="1"/>
          </p:cNvSpPr>
          <p:nvPr>
            <p:ph type="sldNum" sz="quarter" idx="12"/>
          </p:nvPr>
        </p:nvSpPr>
        <p:spPr/>
        <p:txBody>
          <a:bodyPr/>
          <a:lstStyle/>
          <a:p>
            <a:pPr>
              <a:defRPr/>
            </a:pPr>
            <a:fld id="{E42BEB3F-08D9-49EF-B61F-64B0AC4A9AB9}" type="slidenum">
              <a:rPr lang="de-DE" altLang="de-DE" smtClean="0"/>
              <a:pPr>
                <a:defRPr/>
              </a:pPr>
              <a:t>22</a:t>
            </a:fld>
            <a:endParaRPr lang="de-DE" altLang="de-DE" dirty="0"/>
          </a:p>
        </p:txBody>
      </p:sp>
    </p:spTree>
    <p:extLst>
      <p:ext uri="{BB962C8B-B14F-4D97-AF65-F5344CB8AC3E}">
        <p14:creationId xmlns:p14="http://schemas.microsoft.com/office/powerpoint/2010/main" val="12675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Schrift</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124744"/>
            <a:ext cx="9810629" cy="5389072"/>
          </a:xfrm>
        </p:spPr>
        <p:txBody>
          <a:bodyPr>
            <a:normAutofit fontScale="92500" lnSpcReduction="10000"/>
          </a:bodyPr>
          <a:lstStyle/>
          <a:p>
            <a:pPr marL="0" indent="0">
              <a:buNone/>
              <a:tabLst>
                <a:tab pos="573088" algn="l"/>
              </a:tabLst>
            </a:pPr>
            <a:endParaRPr lang="de-DE" b="1" dirty="0">
              <a:cs typeface="Calibri" panose="020F0502020204030204" pitchFamily="34" charset="0"/>
            </a:endParaRPr>
          </a:p>
          <a:p>
            <a:pPr marL="0" indent="0">
              <a:buNone/>
              <a:tabLst>
                <a:tab pos="573088" algn="l"/>
              </a:tabLst>
            </a:pPr>
            <a:r>
              <a:rPr lang="de-DE" sz="2600" b="1" dirty="0">
                <a:cs typeface="Calibri" panose="020F0502020204030204" pitchFamily="34" charset="0"/>
              </a:rPr>
              <a:t>Typografische Merkmale der Buchstaben</a:t>
            </a:r>
          </a:p>
          <a:p>
            <a:pPr lvl="1" indent="-342900">
              <a:tabLst>
                <a:tab pos="573088" algn="l"/>
              </a:tabLst>
            </a:pPr>
            <a:r>
              <a:rPr lang="de-DE" sz="2600" dirty="0">
                <a:latin typeface="Calibri" panose="020F0502020204030204" pitchFamily="34" charset="0"/>
                <a:cs typeface="Calibri" panose="020F0502020204030204" pitchFamily="34" charset="0"/>
              </a:rPr>
              <a:t>Serifen vs. Serifenlos</a:t>
            </a:r>
          </a:p>
          <a:p>
            <a:pPr marL="0" indent="0">
              <a:tabLst>
                <a:tab pos="573088" algn="l"/>
              </a:tabLst>
            </a:pPr>
            <a:endParaRPr lang="de-DE" sz="2600" dirty="0">
              <a:cs typeface="Calibri" panose="020F0502020204030204" pitchFamily="34" charset="0"/>
            </a:endParaRPr>
          </a:p>
          <a:p>
            <a:pPr marL="0" indent="0">
              <a:buFont typeface="Arial" panose="020B0604020202020204" pitchFamily="34" charset="0"/>
              <a:buChar char="•"/>
              <a:tabLst>
                <a:tab pos="573088" algn="l"/>
              </a:tabLst>
            </a:pPr>
            <a:endParaRPr lang="de-DE" sz="2600" dirty="0">
              <a:cs typeface="Calibri" panose="020F0502020204030204" pitchFamily="34" charset="0"/>
            </a:endParaRPr>
          </a:p>
          <a:p>
            <a:pPr>
              <a:buFont typeface="Arial" panose="020B0604020202020204" pitchFamily="34" charset="0"/>
              <a:buChar char="•"/>
              <a:tabLst>
                <a:tab pos="573088" algn="l"/>
              </a:tabLst>
            </a:pPr>
            <a:r>
              <a:rPr lang="de-DE" sz="2600" dirty="0">
                <a:cs typeface="Calibri" panose="020F0502020204030204" pitchFamily="34" charset="0"/>
              </a:rPr>
              <a:t>Breite </a:t>
            </a:r>
            <a:r>
              <a:rPr lang="de-DE" sz="2600" dirty="0">
                <a:cs typeface="Calibri" panose="020F0502020204030204" pitchFamily="34" charset="0"/>
                <a:sym typeface="Wingdings" pitchFamily="2" charset="2"/>
              </a:rPr>
              <a:t> Auswirkung auf Anzahl Buch-</a:t>
            </a:r>
            <a:br>
              <a:rPr lang="de-DE" sz="2600" dirty="0">
                <a:cs typeface="Calibri" panose="020F0502020204030204" pitchFamily="34" charset="0"/>
                <a:sym typeface="Wingdings" pitchFamily="2" charset="2"/>
              </a:rPr>
            </a:br>
            <a:r>
              <a:rPr lang="de-DE" sz="2600" dirty="0">
                <a:cs typeface="Calibri" panose="020F0502020204030204" pitchFamily="34" charset="0"/>
                <a:sym typeface="Wingdings" pitchFamily="2" charset="2"/>
              </a:rPr>
              <a:t>staben/Wörter je Zeile</a:t>
            </a:r>
          </a:p>
          <a:p>
            <a:pPr>
              <a:buFont typeface="Arial" panose="020B0604020202020204" pitchFamily="34" charset="0"/>
              <a:buChar char="•"/>
              <a:tabLst>
                <a:tab pos="573088" algn="l"/>
              </a:tabLst>
            </a:pPr>
            <a:endParaRPr lang="de-DE" sz="2600" dirty="0">
              <a:cs typeface="Calibri" panose="020F0502020204030204" pitchFamily="34" charset="0"/>
              <a:sym typeface="Wingdings" pitchFamily="2" charset="2"/>
            </a:endParaRPr>
          </a:p>
          <a:p>
            <a:pPr marL="0" indent="0">
              <a:buNone/>
              <a:tabLst>
                <a:tab pos="573088" algn="l"/>
              </a:tabLst>
            </a:pPr>
            <a:r>
              <a:rPr lang="de-DE" sz="2600" dirty="0">
                <a:cs typeface="Calibri" panose="020F0502020204030204" pitchFamily="34" charset="0"/>
                <a:sym typeface="Wingdings" pitchFamily="2" charset="2"/>
              </a:rPr>
              <a:t>Wahl einer angemessenen Schrift</a:t>
            </a:r>
          </a:p>
          <a:p>
            <a:pPr marL="0" indent="0">
              <a:tabLst>
                <a:tab pos="573088" algn="l"/>
              </a:tabLst>
            </a:pPr>
            <a:endParaRPr lang="de-DE" sz="2600" dirty="0">
              <a:cs typeface="Calibri" panose="020F0502020204030204" pitchFamily="34" charset="0"/>
              <a:sym typeface="Wingdings" pitchFamily="2" charset="2"/>
            </a:endParaRPr>
          </a:p>
          <a:p>
            <a:pPr>
              <a:buFont typeface="Arial" panose="020B0604020202020204" pitchFamily="34" charset="0"/>
              <a:buChar char="•"/>
              <a:tabLst>
                <a:tab pos="573088" algn="l"/>
              </a:tabLst>
            </a:pPr>
            <a:r>
              <a:rPr lang="de-DE" sz="2600" b="1" dirty="0">
                <a:cs typeface="Calibri" panose="020F0502020204030204" pitchFamily="34" charset="0"/>
                <a:sym typeface="Wingdings" pitchFamily="2" charset="2"/>
              </a:rPr>
              <a:t>Lesbarkeit: </a:t>
            </a:r>
            <a:r>
              <a:rPr lang="de-DE" sz="2600" dirty="0">
                <a:cs typeface="Calibri" panose="020F0502020204030204" pitchFamily="34" charset="0"/>
                <a:sym typeface="Wingdings" pitchFamily="2" charset="2"/>
              </a:rPr>
              <a:t>Klare Schriftschnitte, Serifenschriften leichte Vorteile, möglichst nicht mehr als 2 Schriften auf einer Seite</a:t>
            </a:r>
          </a:p>
          <a:p>
            <a:pPr>
              <a:buFont typeface="Arial" panose="020B0604020202020204" pitchFamily="34" charset="0"/>
              <a:buChar char="•"/>
              <a:tabLst>
                <a:tab pos="573088" algn="l"/>
              </a:tabLst>
            </a:pPr>
            <a:r>
              <a:rPr lang="de-DE" sz="2600" dirty="0">
                <a:cs typeface="Calibri" panose="020F0502020204030204" pitchFamily="34" charset="0"/>
                <a:sym typeface="Wingdings" pitchFamily="2" charset="2"/>
              </a:rPr>
              <a:t>Nicht mehr als 3 Schriftgrößen auf einer Seite</a:t>
            </a:r>
          </a:p>
          <a:p>
            <a:pPr marL="0" indent="0">
              <a:buNone/>
              <a:tabLst>
                <a:tab pos="573088" algn="l"/>
              </a:tabLst>
            </a:pPr>
            <a:endParaRPr lang="de-DE" dirty="0">
              <a:cs typeface="Calibri" panose="020F0502020204030204" pitchFamily="34" charset="0"/>
            </a:endParaRPr>
          </a:p>
          <a:p>
            <a:pPr marL="0" indent="0">
              <a:buFont typeface="Arial" panose="020B0604020202020204" pitchFamily="34" charset="0"/>
              <a:buChar char="•"/>
              <a:tabLst>
                <a:tab pos="573088" algn="l"/>
              </a:tabLst>
            </a:pPr>
            <a:endParaRPr lang="de-DE" dirty="0">
              <a:cs typeface="Calibri" panose="020F0502020204030204" pitchFamily="34" charset="0"/>
            </a:endParaRPr>
          </a:p>
          <a:p>
            <a:pPr marL="0" indent="0">
              <a:buFont typeface="Arial" panose="020B0604020202020204" pitchFamily="34" charset="0"/>
              <a:buChar char="•"/>
              <a:tabLst>
                <a:tab pos="573088" algn="l"/>
              </a:tabLst>
            </a:pPr>
            <a:endParaRPr lang="de-DE" dirty="0">
              <a:cs typeface="Calibri" panose="020F0502020204030204" pitchFamily="34" charset="0"/>
            </a:endParaRPr>
          </a:p>
          <a:p>
            <a:pPr marL="0" indent="0">
              <a:buFont typeface="Arial" panose="020B0604020202020204" pitchFamily="34" charset="0"/>
              <a:buChar char="•"/>
              <a:tabLst>
                <a:tab pos="573088" algn="l"/>
              </a:tabLst>
            </a:pPr>
            <a:endParaRPr lang="de-DE" dirty="0">
              <a:cs typeface="Calibri" panose="020F0502020204030204" pitchFamily="34" charset="0"/>
            </a:endParaRPr>
          </a:p>
          <a:p>
            <a:pPr marL="0" indent="0">
              <a:tabLst>
                <a:tab pos="573088" algn="l"/>
              </a:tabLst>
            </a:pPr>
            <a:endParaRPr lang="de-DE" dirty="0">
              <a:cs typeface="Calibri" panose="020F0502020204030204" pitchFamily="34" charset="0"/>
            </a:endParaRPr>
          </a:p>
          <a:p>
            <a:pPr>
              <a:buFont typeface="Arial" panose="020B0604020202020204" pitchFamily="34" charset="0"/>
              <a:buChar char="•"/>
            </a:pPr>
            <a:endParaRPr lang="de-DE" dirty="0">
              <a:cs typeface="Calibri" panose="020F0502020204030204" pitchFamily="34" charset="0"/>
            </a:endParaRPr>
          </a:p>
        </p:txBody>
      </p:sp>
      <p:sp>
        <p:nvSpPr>
          <p:cNvPr id="4" name="Textfeld 3">
            <a:extLst>
              <a:ext uri="{FF2B5EF4-FFF2-40B4-BE49-F238E27FC236}">
                <a16:creationId xmlns:a16="http://schemas.microsoft.com/office/drawing/2014/main" id="{21051DB0-EB1A-E645-B1AF-08AC4FDC981E}"/>
              </a:ext>
            </a:extLst>
          </p:cNvPr>
          <p:cNvSpPr txBox="1"/>
          <p:nvPr/>
        </p:nvSpPr>
        <p:spPr>
          <a:xfrm>
            <a:off x="5663952" y="1628801"/>
            <a:ext cx="2088232" cy="769441"/>
          </a:xfrm>
          <a:prstGeom prst="rect">
            <a:avLst/>
          </a:prstGeom>
          <a:noFill/>
        </p:spPr>
        <p:txBody>
          <a:bodyPr wrap="square" rtlCol="0">
            <a:spAutoFit/>
          </a:bodyPr>
          <a:lstStyle/>
          <a:p>
            <a:r>
              <a:rPr lang="de-DE" sz="4400" dirty="0" err="1">
                <a:solidFill>
                  <a:schemeClr val="tx2"/>
                </a:solidFill>
                <a:latin typeface="PT Serif Caption" panose="02060603050505020204" pitchFamily="18" charset="77"/>
              </a:rPr>
              <a:t>Auth</a:t>
            </a:r>
            <a:endParaRPr lang="de-DE" sz="4400" dirty="0">
              <a:solidFill>
                <a:schemeClr val="tx2"/>
              </a:solidFill>
              <a:latin typeface="+mn-lt"/>
            </a:endParaRPr>
          </a:p>
        </p:txBody>
      </p:sp>
      <p:sp>
        <p:nvSpPr>
          <p:cNvPr id="5" name="Textfeld 4">
            <a:extLst>
              <a:ext uri="{FF2B5EF4-FFF2-40B4-BE49-F238E27FC236}">
                <a16:creationId xmlns:a16="http://schemas.microsoft.com/office/drawing/2014/main" id="{9E24B7D9-B7B4-2E40-88E0-3D2DCD8FDA0E}"/>
              </a:ext>
            </a:extLst>
          </p:cNvPr>
          <p:cNvSpPr txBox="1"/>
          <p:nvPr/>
        </p:nvSpPr>
        <p:spPr>
          <a:xfrm>
            <a:off x="7968208" y="1628800"/>
            <a:ext cx="1346844" cy="769441"/>
          </a:xfrm>
          <a:prstGeom prst="rect">
            <a:avLst/>
          </a:prstGeom>
          <a:noFill/>
        </p:spPr>
        <p:txBody>
          <a:bodyPr wrap="none" rtlCol="0">
            <a:spAutoFit/>
          </a:bodyPr>
          <a:lstStyle/>
          <a:p>
            <a:r>
              <a:rPr lang="de-DE" sz="4400" dirty="0" err="1">
                <a:solidFill>
                  <a:schemeClr val="tx2"/>
                </a:solidFill>
                <a:latin typeface="Arial" panose="020B0604020202020204" pitchFamily="34" charset="0"/>
                <a:cs typeface="+mn-cs"/>
              </a:rPr>
              <a:t>Auth</a:t>
            </a:r>
            <a:endParaRPr lang="de-DE" sz="4400" dirty="0">
              <a:solidFill>
                <a:schemeClr val="tx2"/>
              </a:solidFill>
              <a:latin typeface="Arial" panose="020B0604020202020204" pitchFamily="34" charset="0"/>
              <a:cs typeface="+mn-cs"/>
            </a:endParaRPr>
          </a:p>
        </p:txBody>
      </p:sp>
      <p:sp>
        <p:nvSpPr>
          <p:cNvPr id="6" name="Oval 5">
            <a:extLst>
              <a:ext uri="{FF2B5EF4-FFF2-40B4-BE49-F238E27FC236}">
                <a16:creationId xmlns:a16="http://schemas.microsoft.com/office/drawing/2014/main" id="{A9E82EBF-C41B-A84F-AFC6-5C766404FDD0}"/>
              </a:ext>
            </a:extLst>
          </p:cNvPr>
          <p:cNvSpPr/>
          <p:nvPr/>
        </p:nvSpPr>
        <p:spPr bwMode="auto">
          <a:xfrm>
            <a:off x="5591944" y="2048703"/>
            <a:ext cx="432048" cy="432792"/>
          </a:xfrm>
          <a:prstGeom prst="ellipse">
            <a:avLst/>
          </a:prstGeom>
          <a:noFill/>
          <a:ln w="381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7" name="Oval 6">
            <a:extLst>
              <a:ext uri="{FF2B5EF4-FFF2-40B4-BE49-F238E27FC236}">
                <a16:creationId xmlns:a16="http://schemas.microsoft.com/office/drawing/2014/main" id="{EDC1D55C-7A4C-AD4E-BDAF-CC34897D06C0}"/>
              </a:ext>
            </a:extLst>
          </p:cNvPr>
          <p:cNvSpPr/>
          <p:nvPr/>
        </p:nvSpPr>
        <p:spPr bwMode="auto">
          <a:xfrm>
            <a:off x="7847052" y="2048703"/>
            <a:ext cx="432048" cy="432792"/>
          </a:xfrm>
          <a:prstGeom prst="ellipse">
            <a:avLst/>
          </a:prstGeom>
          <a:noFill/>
          <a:ln w="381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8" name="Textfeld 7">
            <a:extLst>
              <a:ext uri="{FF2B5EF4-FFF2-40B4-BE49-F238E27FC236}">
                <a16:creationId xmlns:a16="http://schemas.microsoft.com/office/drawing/2014/main" id="{1CC292B5-BE05-614C-B57F-A7F2EC0F9099}"/>
              </a:ext>
            </a:extLst>
          </p:cNvPr>
          <p:cNvSpPr txBox="1"/>
          <p:nvPr/>
        </p:nvSpPr>
        <p:spPr>
          <a:xfrm>
            <a:off x="7752184" y="2902297"/>
            <a:ext cx="1562867" cy="830997"/>
          </a:xfrm>
          <a:prstGeom prst="rect">
            <a:avLst/>
          </a:prstGeom>
          <a:noFill/>
        </p:spPr>
        <p:txBody>
          <a:bodyPr wrap="square" rtlCol="0">
            <a:spAutoFit/>
          </a:bodyPr>
          <a:lstStyle/>
          <a:p>
            <a:r>
              <a:rPr lang="de-DE" sz="4800" dirty="0" err="1">
                <a:solidFill>
                  <a:schemeClr val="tx2"/>
                </a:solidFill>
                <a:latin typeface="Arial" panose="020B0604020202020204" pitchFamily="34" charset="0"/>
                <a:cs typeface="+mn-cs"/>
              </a:rPr>
              <a:t>Auth</a:t>
            </a:r>
            <a:endParaRPr lang="de-DE" sz="4800" dirty="0">
              <a:solidFill>
                <a:schemeClr val="tx2"/>
              </a:solidFill>
              <a:latin typeface="Arial" panose="020B0604020202020204" pitchFamily="34" charset="0"/>
              <a:cs typeface="+mn-cs"/>
            </a:endParaRPr>
          </a:p>
        </p:txBody>
      </p:sp>
      <p:cxnSp>
        <p:nvCxnSpPr>
          <p:cNvPr id="11" name="Gerade Verbindung 10">
            <a:extLst>
              <a:ext uri="{FF2B5EF4-FFF2-40B4-BE49-F238E27FC236}">
                <a16:creationId xmlns:a16="http://schemas.microsoft.com/office/drawing/2014/main" id="{8909E2DE-519B-2E4A-86C4-127047CBC9D4}"/>
              </a:ext>
            </a:extLst>
          </p:cNvPr>
          <p:cNvCxnSpPr/>
          <p:nvPr/>
        </p:nvCxnSpPr>
        <p:spPr bwMode="auto">
          <a:xfrm>
            <a:off x="8256240" y="2835345"/>
            <a:ext cx="0" cy="1187311"/>
          </a:xfrm>
          <a:prstGeom prst="line">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a:extLst>
              <a:ext uri="{FF2B5EF4-FFF2-40B4-BE49-F238E27FC236}">
                <a16:creationId xmlns:a16="http://schemas.microsoft.com/office/drawing/2014/main" id="{C1F82870-F90D-BB44-A53F-9DC85B8F29B4}"/>
              </a:ext>
            </a:extLst>
          </p:cNvPr>
          <p:cNvCxnSpPr/>
          <p:nvPr/>
        </p:nvCxnSpPr>
        <p:spPr bwMode="auto">
          <a:xfrm>
            <a:off x="7847052" y="2835345"/>
            <a:ext cx="0" cy="1187311"/>
          </a:xfrm>
          <a:prstGeom prst="line">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a:extLst>
              <a:ext uri="{FF2B5EF4-FFF2-40B4-BE49-F238E27FC236}">
                <a16:creationId xmlns:a16="http://schemas.microsoft.com/office/drawing/2014/main" id="{8FFC6537-2187-6A4B-BE71-B4D7CC528E4D}"/>
              </a:ext>
            </a:extLst>
          </p:cNvPr>
          <p:cNvCxnSpPr/>
          <p:nvPr/>
        </p:nvCxnSpPr>
        <p:spPr bwMode="auto">
          <a:xfrm>
            <a:off x="7847052" y="4022655"/>
            <a:ext cx="409188" cy="0"/>
          </a:xfrm>
          <a:prstGeom prst="straightConnector1">
            <a:avLst/>
          </a:prstGeom>
          <a:solidFill>
            <a:srgbClr val="FFFFFF"/>
          </a:solidFill>
          <a:ln w="25400" cap="flat" cmpd="sng" algn="ctr">
            <a:solidFill>
              <a:srgbClr val="FF0000"/>
            </a:solidFill>
            <a:prstDash val="solid"/>
            <a:bevel/>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umsplatzhalter 8">
            <a:extLst>
              <a:ext uri="{FF2B5EF4-FFF2-40B4-BE49-F238E27FC236}">
                <a16:creationId xmlns:a16="http://schemas.microsoft.com/office/drawing/2014/main" id="{47542E2D-06F0-7347-929C-55FF36269928}"/>
              </a:ext>
            </a:extLst>
          </p:cNvPr>
          <p:cNvSpPr>
            <a:spLocks noGrp="1"/>
          </p:cNvSpPr>
          <p:nvPr>
            <p:ph type="dt" sz="half" idx="10"/>
          </p:nvPr>
        </p:nvSpPr>
        <p:spPr/>
        <p:txBody>
          <a:bodyPr/>
          <a:lstStyle/>
          <a:p>
            <a:fld id="{EA317566-BF96-8248-B523-9066A7E2BBBA}" type="datetime1">
              <a:rPr lang="de-DE" smtClean="0"/>
              <a:t>23.09.2022</a:t>
            </a:fld>
            <a:endParaRPr lang="en-US" dirty="0"/>
          </a:p>
        </p:txBody>
      </p:sp>
      <p:sp>
        <p:nvSpPr>
          <p:cNvPr id="10" name="Fußzeilenplatzhalter 9">
            <a:extLst>
              <a:ext uri="{FF2B5EF4-FFF2-40B4-BE49-F238E27FC236}">
                <a16:creationId xmlns:a16="http://schemas.microsoft.com/office/drawing/2014/main" id="{27F56F89-3C45-8245-ADB1-9F64E40857EE}"/>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13" name="Foliennummernplatzhalter 12">
            <a:extLst>
              <a:ext uri="{FF2B5EF4-FFF2-40B4-BE49-F238E27FC236}">
                <a16:creationId xmlns:a16="http://schemas.microsoft.com/office/drawing/2014/main" id="{F98E05C6-50D9-BB42-9141-52AA71568165}"/>
              </a:ext>
            </a:extLst>
          </p:cNvPr>
          <p:cNvSpPr>
            <a:spLocks noGrp="1"/>
          </p:cNvSpPr>
          <p:nvPr>
            <p:ph type="sldNum" sz="quarter" idx="12"/>
          </p:nvPr>
        </p:nvSpPr>
        <p:spPr/>
        <p:txBody>
          <a:bodyPr/>
          <a:lstStyle/>
          <a:p>
            <a:pPr>
              <a:defRPr/>
            </a:pPr>
            <a:fld id="{E42BEB3F-08D9-49EF-B61F-64B0AC4A9AB9}" type="slidenum">
              <a:rPr lang="de-DE" altLang="de-DE" smtClean="0"/>
              <a:pPr>
                <a:defRPr/>
              </a:pPr>
              <a:t>23</a:t>
            </a:fld>
            <a:endParaRPr lang="de-DE" altLang="de-DE" dirty="0"/>
          </a:p>
        </p:txBody>
      </p:sp>
    </p:spTree>
    <p:extLst>
      <p:ext uri="{BB962C8B-B14F-4D97-AF65-F5344CB8AC3E}">
        <p14:creationId xmlns:p14="http://schemas.microsoft.com/office/powerpoint/2010/main" val="797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124744"/>
            <a:ext cx="9810629" cy="5389072"/>
          </a:xfrm>
        </p:spPr>
        <p:txBody>
          <a:bodyPr/>
          <a:lstStyle/>
          <a:p>
            <a:pPr marL="0" indent="0">
              <a:buNone/>
            </a:pPr>
            <a:endParaRPr lang="de-DE" b="1" dirty="0">
              <a:cs typeface="Calibri" panose="020F0502020204030204" pitchFamily="34" charset="0"/>
            </a:endParaRPr>
          </a:p>
          <a:p>
            <a:pPr marL="0" indent="0">
              <a:buNone/>
            </a:pPr>
            <a:r>
              <a:rPr lang="de-DE" sz="2400" b="1" dirty="0">
                <a:cs typeface="Calibri" panose="020F0502020204030204" pitchFamily="34" charset="0"/>
              </a:rPr>
              <a:t>Auf der Basis von Eye-Tracking-Studien festgestellt </a:t>
            </a:r>
            <a:r>
              <a:rPr lang="de-DE" sz="2400" dirty="0">
                <a:cs typeface="Calibri" panose="020F0502020204030204" pitchFamily="34" charset="0"/>
              </a:rPr>
              <a:t>(Böhringer et al. 2014, 215)</a:t>
            </a:r>
          </a:p>
          <a:p>
            <a:pPr marL="0" indent="0"/>
            <a:endParaRPr lang="de-DE" sz="2400" dirty="0">
              <a:cs typeface="Calibri" panose="020F0502020204030204" pitchFamily="34" charset="0"/>
            </a:endParaRPr>
          </a:p>
          <a:p>
            <a:pPr marL="285750" indent="-285750">
              <a:buFont typeface="Arial" panose="020B0604020202020204" pitchFamily="34" charset="0"/>
              <a:buChar char="•"/>
            </a:pPr>
            <a:r>
              <a:rPr lang="de-DE" sz="2400" dirty="0">
                <a:cs typeface="Calibri" panose="020F0502020204030204" pitchFamily="34" charset="0"/>
              </a:rPr>
              <a:t>Gut lesbare Schriften für „Mengentexte“ (nicht Überschriften o. einzelne Stichworte)</a:t>
            </a:r>
          </a:p>
          <a:p>
            <a:pPr marL="285750" indent="-285750">
              <a:buFont typeface="Arial" panose="020B0604020202020204" pitchFamily="34" charset="0"/>
              <a:buChar char="•"/>
            </a:pPr>
            <a:r>
              <a:rPr lang="de-DE" sz="2400" dirty="0">
                <a:cs typeface="Calibri" panose="020F0502020204030204" pitchFamily="34" charset="0"/>
              </a:rPr>
              <a:t>Keine zu großen Wortabstände (Blocksatz!)</a:t>
            </a:r>
          </a:p>
          <a:p>
            <a:pPr marL="285750" indent="-285750">
              <a:buFont typeface="Arial" panose="020B0604020202020204" pitchFamily="34" charset="0"/>
              <a:buChar char="•"/>
            </a:pPr>
            <a:r>
              <a:rPr lang="de-DE" sz="2400" dirty="0">
                <a:cs typeface="Calibri" panose="020F0502020204030204" pitchFamily="34" charset="0"/>
              </a:rPr>
              <a:t>Keine zu langen Zeilen (s. Zeitungslayout)</a:t>
            </a:r>
          </a:p>
          <a:p>
            <a:pPr marL="285750" indent="-285750">
              <a:buFont typeface="Arial" panose="020B0604020202020204" pitchFamily="34" charset="0"/>
              <a:buChar char="•"/>
            </a:pPr>
            <a:r>
              <a:rPr lang="de-DE" sz="2400" dirty="0">
                <a:cs typeface="Calibri" panose="020F0502020204030204" pitchFamily="34" charset="0"/>
              </a:rPr>
              <a:t>Korrekten Zeilenabstand (“</a:t>
            </a:r>
            <a:r>
              <a:rPr lang="de-DE" sz="2400" dirty="0" err="1">
                <a:cs typeface="Calibri" panose="020F0502020204030204" pitchFamily="34" charset="0"/>
              </a:rPr>
              <a:t>Grauwert</a:t>
            </a:r>
            <a:r>
              <a:rPr lang="de-DE" sz="2400" dirty="0">
                <a:cs typeface="Calibri" panose="020F0502020204030204" pitchFamily="34" charset="0"/>
              </a:rPr>
              <a:t>“ </a:t>
            </a:r>
            <a:r>
              <a:rPr lang="de-DE" sz="2400" dirty="0">
                <a:cs typeface="Calibri" panose="020F0502020204030204" pitchFamily="34" charset="0"/>
                <a:sym typeface="Wingdings" pitchFamily="2" charset="2"/>
              </a:rPr>
              <a:t> reduziert Lesefluss</a:t>
            </a:r>
            <a:r>
              <a:rPr lang="de-DE" sz="2400" dirty="0">
                <a:cs typeface="Calibri" panose="020F0502020204030204" pitchFamily="34" charset="0"/>
              </a:rPr>
              <a:t>)</a:t>
            </a:r>
          </a:p>
          <a:p>
            <a:pPr marL="285750" indent="-285750">
              <a:buFont typeface="Arial" panose="020B0604020202020204" pitchFamily="34" charset="0"/>
              <a:buChar char="•"/>
            </a:pPr>
            <a:r>
              <a:rPr lang="de-DE" sz="2400" dirty="0">
                <a:cs typeface="Calibri" panose="020F0502020204030204" pitchFamily="34" charset="0"/>
              </a:rPr>
              <a:t>Geeignete Einzüge</a:t>
            </a:r>
          </a:p>
          <a:p>
            <a:pPr marL="285750" indent="-285750">
              <a:buFont typeface="Arial" panose="020B0604020202020204" pitchFamily="34" charset="0"/>
              <a:buChar char="•"/>
            </a:pPr>
            <a:r>
              <a:rPr lang="de-DE" sz="2400" dirty="0">
                <a:cs typeface="Calibri" panose="020F0502020204030204" pitchFamily="34" charset="0"/>
              </a:rPr>
              <a:t>Korrekte Schriftgrößen</a:t>
            </a:r>
          </a:p>
        </p:txBody>
      </p:sp>
      <p:sp>
        <p:nvSpPr>
          <p:cNvPr id="5" name="Textfeld 4">
            <a:extLst>
              <a:ext uri="{FF2B5EF4-FFF2-40B4-BE49-F238E27FC236}">
                <a16:creationId xmlns:a16="http://schemas.microsoft.com/office/drawing/2014/main" id="{6CCF1CE4-550F-9E47-A304-4B7D8B815A0D}"/>
              </a:ext>
            </a:extLst>
          </p:cNvPr>
          <p:cNvSpPr txBox="1"/>
          <p:nvPr/>
        </p:nvSpPr>
        <p:spPr>
          <a:xfrm>
            <a:off x="9408368" y="5589240"/>
            <a:ext cx="936104" cy="369332"/>
          </a:xfrm>
          <a:prstGeom prst="rect">
            <a:avLst/>
          </a:prstGeom>
          <a:noFill/>
        </p:spPr>
        <p:txBody>
          <a:bodyPr wrap="square" rtlCol="0">
            <a:spAutoFit/>
          </a:bodyPr>
          <a:lstStyle/>
          <a:p>
            <a:endParaRPr lang="de-DE" sz="1800" dirty="0">
              <a:solidFill>
                <a:srgbClr val="000000"/>
              </a:solidFill>
              <a:latin typeface="+mn-lt"/>
            </a:endParaRPr>
          </a:p>
        </p:txBody>
      </p:sp>
      <p:sp>
        <p:nvSpPr>
          <p:cNvPr id="4" name="Datumsplatzhalter 3">
            <a:extLst>
              <a:ext uri="{FF2B5EF4-FFF2-40B4-BE49-F238E27FC236}">
                <a16:creationId xmlns:a16="http://schemas.microsoft.com/office/drawing/2014/main" id="{2A341AD1-53E0-4645-8DAD-C97946FDD430}"/>
              </a:ext>
            </a:extLst>
          </p:cNvPr>
          <p:cNvSpPr>
            <a:spLocks noGrp="1"/>
          </p:cNvSpPr>
          <p:nvPr>
            <p:ph type="dt" sz="half" idx="10"/>
          </p:nvPr>
        </p:nvSpPr>
        <p:spPr/>
        <p:txBody>
          <a:bodyPr/>
          <a:lstStyle/>
          <a:p>
            <a:fld id="{DBA5EAE1-BDDA-A04C-9EE4-8C62A3437E4B}" type="datetime1">
              <a:rPr lang="de-DE" smtClean="0"/>
              <a:t>23.09.2022</a:t>
            </a:fld>
            <a:endParaRPr lang="en-US" dirty="0"/>
          </a:p>
        </p:txBody>
      </p:sp>
      <p:sp>
        <p:nvSpPr>
          <p:cNvPr id="6" name="Fußzeilenplatzhalter 5">
            <a:extLst>
              <a:ext uri="{FF2B5EF4-FFF2-40B4-BE49-F238E27FC236}">
                <a16:creationId xmlns:a16="http://schemas.microsoft.com/office/drawing/2014/main" id="{1DF60EC1-1623-F14A-8330-867ADE264DFB}"/>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Foliennummernplatzhalter 6">
            <a:extLst>
              <a:ext uri="{FF2B5EF4-FFF2-40B4-BE49-F238E27FC236}">
                <a16:creationId xmlns:a16="http://schemas.microsoft.com/office/drawing/2014/main" id="{A9965180-3F10-0544-AD95-599424210984}"/>
              </a:ext>
            </a:extLst>
          </p:cNvPr>
          <p:cNvSpPr>
            <a:spLocks noGrp="1"/>
          </p:cNvSpPr>
          <p:nvPr>
            <p:ph type="sldNum" sz="quarter" idx="12"/>
          </p:nvPr>
        </p:nvSpPr>
        <p:spPr/>
        <p:txBody>
          <a:bodyPr/>
          <a:lstStyle/>
          <a:p>
            <a:pPr>
              <a:defRPr/>
            </a:pPr>
            <a:fld id="{E42BEB3F-08D9-49EF-B61F-64B0AC4A9AB9}" type="slidenum">
              <a:rPr lang="de-DE" altLang="de-DE" smtClean="0"/>
              <a:pPr>
                <a:defRPr/>
              </a:pPr>
              <a:t>24</a:t>
            </a:fld>
            <a:endParaRPr lang="de-DE" altLang="de-DE" dirty="0"/>
          </a:p>
        </p:txBody>
      </p:sp>
      <p:sp>
        <p:nvSpPr>
          <p:cNvPr id="9" name="Titel 8">
            <a:extLst>
              <a:ext uri="{FF2B5EF4-FFF2-40B4-BE49-F238E27FC236}">
                <a16:creationId xmlns:a16="http://schemas.microsoft.com/office/drawing/2014/main" id="{8FCD797C-31F9-C240-8600-399688410A65}"/>
              </a:ext>
            </a:extLst>
          </p:cNvPr>
          <p:cNvSpPr>
            <a:spLocks noGrp="1"/>
          </p:cNvSpPr>
          <p:nvPr>
            <p:ph type="title"/>
          </p:nvPr>
        </p:nvSpPr>
        <p:spPr/>
        <p:txBody>
          <a:bodyPr/>
          <a:lstStyle/>
          <a:p>
            <a:r>
              <a:rPr lang="de-DE" dirty="0"/>
              <a:t>Mediale Gestaltungselemente: Textdesign</a:t>
            </a:r>
          </a:p>
        </p:txBody>
      </p:sp>
    </p:spTree>
    <p:extLst>
      <p:ext uri="{BB962C8B-B14F-4D97-AF65-F5344CB8AC3E}">
        <p14:creationId xmlns:p14="http://schemas.microsoft.com/office/powerpoint/2010/main" val="613627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Textdesign</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554006" y="1286364"/>
            <a:ext cx="8073171" cy="5389072"/>
          </a:xfrm>
        </p:spPr>
        <p:txBody>
          <a:bodyPr/>
          <a:lstStyle/>
          <a:p>
            <a:pPr marL="0" indent="0"/>
            <a:r>
              <a:rPr lang="de-DE" b="1" dirty="0">
                <a:cs typeface="Calibri" panose="020F0502020204030204" pitchFamily="34" charset="0"/>
              </a:rPr>
              <a:t>Auf der Basis von Eye-Tracking-Studien festgestellt </a:t>
            </a:r>
            <a:r>
              <a:rPr lang="de-DE" sz="1800" dirty="0">
                <a:cs typeface="Calibri" panose="020F0502020204030204" pitchFamily="34" charset="0"/>
              </a:rPr>
              <a:t>(Böhringer et al. 2014, 215)</a:t>
            </a:r>
          </a:p>
          <a:p>
            <a:pPr marL="0" indent="0"/>
            <a:endParaRPr lang="de-DE" dirty="0">
              <a:cs typeface="Calibri" panose="020F0502020204030204" pitchFamily="34" charset="0"/>
            </a:endParaRPr>
          </a:p>
          <a:p>
            <a:pPr marL="285750" indent="-285750">
              <a:buFont typeface="Arial" panose="020B0604020202020204" pitchFamily="34" charset="0"/>
              <a:buChar char="•"/>
            </a:pPr>
            <a:r>
              <a:rPr lang="de-DE" dirty="0">
                <a:cs typeface="Calibri" panose="020F0502020204030204" pitchFamily="34" charset="0"/>
              </a:rPr>
              <a:t>Gut lesbare Schriften für „Mengentexte“ (nicht Überschriften o. einzelne Stichworte)</a:t>
            </a:r>
          </a:p>
          <a:p>
            <a:pPr marL="285750" indent="-285750">
              <a:buFont typeface="Arial" panose="020B0604020202020204" pitchFamily="34" charset="0"/>
              <a:buChar char="•"/>
            </a:pPr>
            <a:r>
              <a:rPr lang="de-DE" dirty="0">
                <a:cs typeface="Calibri" panose="020F0502020204030204" pitchFamily="34" charset="0"/>
              </a:rPr>
              <a:t>Keine zu großen Wortabstände (Blocksatz!)</a:t>
            </a:r>
          </a:p>
          <a:p>
            <a:pPr marL="285750" indent="-285750">
              <a:buFont typeface="Arial" panose="020B0604020202020204" pitchFamily="34" charset="0"/>
              <a:buChar char="•"/>
            </a:pPr>
            <a:r>
              <a:rPr lang="de-DE" dirty="0">
                <a:cs typeface="Calibri" panose="020F0502020204030204" pitchFamily="34" charset="0"/>
              </a:rPr>
              <a:t>Keine zu langen Zeilen (s. Zeitungslayout)</a:t>
            </a:r>
          </a:p>
          <a:p>
            <a:pPr marL="285750" indent="-285750">
              <a:buFont typeface="Arial" panose="020B0604020202020204" pitchFamily="34" charset="0"/>
              <a:buChar char="•"/>
            </a:pPr>
            <a:r>
              <a:rPr lang="de-DE" dirty="0">
                <a:cs typeface="Calibri" panose="020F0502020204030204" pitchFamily="34" charset="0"/>
              </a:rPr>
              <a:t>Korrekten Zeilenabstand (“</a:t>
            </a:r>
            <a:r>
              <a:rPr lang="de-DE" dirty="0" err="1">
                <a:cs typeface="Calibri" panose="020F0502020204030204" pitchFamily="34" charset="0"/>
              </a:rPr>
              <a:t>Grauwert</a:t>
            </a:r>
            <a:r>
              <a:rPr lang="de-DE" dirty="0">
                <a:cs typeface="Calibri" panose="020F0502020204030204" pitchFamily="34" charset="0"/>
              </a:rPr>
              <a:t>“ </a:t>
            </a:r>
            <a:br>
              <a:rPr lang="de-DE" dirty="0">
                <a:cs typeface="Calibri" panose="020F0502020204030204" pitchFamily="34" charset="0"/>
              </a:rPr>
            </a:br>
            <a:r>
              <a:rPr lang="de-DE" dirty="0">
                <a:cs typeface="Calibri" panose="020F0502020204030204" pitchFamily="34" charset="0"/>
                <a:sym typeface="Wingdings" pitchFamily="2" charset="2"/>
              </a:rPr>
              <a:t> reduziert Lesefluss</a:t>
            </a:r>
            <a:r>
              <a:rPr lang="de-DE" dirty="0">
                <a:cs typeface="Calibri" panose="020F0502020204030204" pitchFamily="34" charset="0"/>
              </a:rPr>
              <a:t>)</a:t>
            </a:r>
          </a:p>
          <a:p>
            <a:pPr marL="285750" indent="-285750">
              <a:buFont typeface="Arial" panose="020B0604020202020204" pitchFamily="34" charset="0"/>
              <a:buChar char="•"/>
            </a:pPr>
            <a:r>
              <a:rPr lang="de-DE" dirty="0">
                <a:cs typeface="Calibri" panose="020F0502020204030204" pitchFamily="34" charset="0"/>
              </a:rPr>
              <a:t>Geeignete Einzüge</a:t>
            </a:r>
          </a:p>
          <a:p>
            <a:pPr marL="285750" indent="-285750">
              <a:buFont typeface="Arial" panose="020B0604020202020204" pitchFamily="34" charset="0"/>
              <a:buChar char="•"/>
            </a:pPr>
            <a:r>
              <a:rPr lang="de-DE" dirty="0">
                <a:cs typeface="Calibri" panose="020F0502020204030204" pitchFamily="34" charset="0"/>
              </a:rPr>
              <a:t>Korrekte Schriftgrößen</a:t>
            </a:r>
          </a:p>
        </p:txBody>
      </p:sp>
      <p:sp>
        <p:nvSpPr>
          <p:cNvPr id="4" name="Textfeld 3">
            <a:extLst>
              <a:ext uri="{FF2B5EF4-FFF2-40B4-BE49-F238E27FC236}">
                <a16:creationId xmlns:a16="http://schemas.microsoft.com/office/drawing/2014/main" id="{EAB479D1-3F08-2444-9E95-5BE40FA999AE}"/>
              </a:ext>
            </a:extLst>
          </p:cNvPr>
          <p:cNvSpPr txBox="1"/>
          <p:nvPr/>
        </p:nvSpPr>
        <p:spPr>
          <a:xfrm>
            <a:off x="7788188" y="3025812"/>
            <a:ext cx="4176464" cy="1200329"/>
          </a:xfrm>
          <a:prstGeom prst="rect">
            <a:avLst/>
          </a:prstGeom>
          <a:noFill/>
          <a:ln w="15875">
            <a:solidFill>
              <a:srgbClr val="FF0000"/>
            </a:solidFill>
          </a:ln>
        </p:spPr>
        <p:txBody>
          <a:bodyPr wrap="square" rtlCol="0">
            <a:spAutoFit/>
          </a:bodyPr>
          <a:lstStyle/>
          <a:p>
            <a:pPr algn="just"/>
            <a:r>
              <a:rPr lang="de-DE" sz="1800" dirty="0">
                <a:solidFill>
                  <a:srgbClr val="000000"/>
                </a:solidFill>
                <a:latin typeface="+mn-lt"/>
              </a:rPr>
              <a:t>Keine zu großen Wortabstände, vor allem beim Blocksatz: große Lücken behindern die Aufnahme mehrerer Wörter und stören den Lesefluss</a:t>
            </a:r>
          </a:p>
        </p:txBody>
      </p:sp>
      <p:sp>
        <p:nvSpPr>
          <p:cNvPr id="5" name="Textfeld 4">
            <a:extLst>
              <a:ext uri="{FF2B5EF4-FFF2-40B4-BE49-F238E27FC236}">
                <a16:creationId xmlns:a16="http://schemas.microsoft.com/office/drawing/2014/main" id="{6CCF1CE4-550F-9E47-A304-4B7D8B815A0D}"/>
              </a:ext>
            </a:extLst>
          </p:cNvPr>
          <p:cNvSpPr txBox="1"/>
          <p:nvPr/>
        </p:nvSpPr>
        <p:spPr>
          <a:xfrm>
            <a:off x="9408368" y="5589240"/>
            <a:ext cx="936104" cy="369332"/>
          </a:xfrm>
          <a:prstGeom prst="rect">
            <a:avLst/>
          </a:prstGeom>
          <a:noFill/>
        </p:spPr>
        <p:txBody>
          <a:bodyPr wrap="square" rtlCol="0">
            <a:spAutoFit/>
          </a:bodyPr>
          <a:lstStyle/>
          <a:p>
            <a:endParaRPr lang="de-DE" sz="1800" dirty="0">
              <a:solidFill>
                <a:srgbClr val="000000"/>
              </a:solidFill>
              <a:latin typeface="+mn-lt"/>
            </a:endParaRPr>
          </a:p>
        </p:txBody>
      </p:sp>
      <p:sp>
        <p:nvSpPr>
          <p:cNvPr id="6" name="Inhaltsplatzhalter 2">
            <a:extLst>
              <a:ext uri="{FF2B5EF4-FFF2-40B4-BE49-F238E27FC236}">
                <a16:creationId xmlns:a16="http://schemas.microsoft.com/office/drawing/2014/main" id="{EFB43B84-7642-4E48-862F-8E6C13304DFA}"/>
              </a:ext>
            </a:extLst>
          </p:cNvPr>
          <p:cNvSpPr txBox="1">
            <a:spLocks/>
          </p:cNvSpPr>
          <p:nvPr/>
        </p:nvSpPr>
        <p:spPr>
          <a:xfrm>
            <a:off x="3835908" y="1726158"/>
            <a:ext cx="8340465" cy="5040560"/>
          </a:xfrm>
          <a:prstGeom prst="rect">
            <a:avLst/>
          </a:prstGeom>
          <a:solidFill>
            <a:schemeClr val="bg1"/>
          </a:solidFill>
          <a:ln w="25400">
            <a:solidFill>
              <a:srgbClr val="FF0000"/>
            </a:solidFill>
          </a:ln>
        </p:spPr>
        <p:txBody>
          <a:bodyPr/>
          <a:lstStyle>
            <a:lvl1pPr marL="342900" indent="-342900" algn="l" rtl="0" eaLnBrk="0" fontAlgn="base" hangingPunct="0">
              <a:spcBef>
                <a:spcPts val="300"/>
              </a:spcBef>
              <a:spcAft>
                <a:spcPct val="0"/>
              </a:spcAft>
              <a:defRPr sz="2400" kern="1200" baseline="0">
                <a:solidFill>
                  <a:srgbClr val="000000"/>
                </a:solidFill>
                <a:latin typeface="Calibri" panose="020F0502020204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de-DE" sz="1600" dirty="0" err="1"/>
              <a:t>Instructional</a:t>
            </a:r>
            <a:r>
              <a:rPr lang="de-DE" sz="1600" dirty="0"/>
              <a:t> Design (ID) ist eine der wichtigsten Teildisziplinen der Bildungstechnologie und befasst sich seit ca. 60 Jahren mit der systematischen Konzeption und Gestaltung von Lernangeboten, soweit möglich auf der Grundlage empirisch fundierter Lehr-Lern-Theorien (</a:t>
            </a:r>
            <a:r>
              <a:rPr lang="de-DE" sz="1600" dirty="0" err="1"/>
              <a:t>Gagné</a:t>
            </a:r>
            <a:r>
              <a:rPr lang="de-DE" sz="1600" dirty="0"/>
              <a:t> 2005 ). Obwohl ursprünglich nicht in erster Linie für „digitale“ Lernangebote vorgesehen, spielen ID Theorien und Modelle eine wichtige Rolle in der Theorie und Praxis multimedialer Lernangebote, da bei diesen Lehr- und Lernformen die Planung und Konzeption entscheidend für den Lernerfolg sind und keine Improvisation während des Lehr-Lern-Prozesses möglich ist.</a:t>
            </a:r>
          </a:p>
          <a:p>
            <a:pPr>
              <a:lnSpc>
                <a:spcPct val="90000"/>
              </a:lnSpc>
            </a:pPr>
            <a:endParaRPr lang="de-DE" sz="1600" dirty="0"/>
          </a:p>
          <a:p>
            <a:pPr>
              <a:lnSpc>
                <a:spcPct val="150000"/>
              </a:lnSpc>
            </a:pPr>
            <a:r>
              <a:rPr lang="de-DE" sz="1600" dirty="0" err="1"/>
              <a:t>Instructional</a:t>
            </a:r>
            <a:r>
              <a:rPr lang="de-DE" sz="1600" dirty="0"/>
              <a:t> Design (ID) ist eine der wichtigsten Teildisziplinen der Bildungstechnologie und befasst sich seit ca. 60 Jahren mit der systematischen Konzeption und Gestaltung von Lernangeboten, soweit möglich auf der Grundlage empirisch fundierter Lehr-Lern-Theorien (</a:t>
            </a:r>
            <a:r>
              <a:rPr lang="de-DE" sz="1600" dirty="0" err="1"/>
              <a:t>Gagné</a:t>
            </a:r>
            <a:r>
              <a:rPr lang="de-DE" sz="1600" dirty="0"/>
              <a:t> 2005 ). Obwohl ursprünglich nicht in erster Linie für „digitale“ Lernangebote vorgesehen, spielen ID Theorien und Modelle eine wichtige Rolle in der Theorie und Praxis multimedialer Lernangebote, da bei diesen Lehr- und Lernformen die Planung und Konzeption entscheidend für den Lernerfolg sind und keine Improvisation während des Lehr-Lern-Prozesses möglich ist.</a:t>
            </a:r>
          </a:p>
          <a:p>
            <a:endParaRPr lang="de-DE" dirty="0"/>
          </a:p>
        </p:txBody>
      </p:sp>
      <p:sp>
        <p:nvSpPr>
          <p:cNvPr id="7" name="Datumsplatzhalter 6">
            <a:extLst>
              <a:ext uri="{FF2B5EF4-FFF2-40B4-BE49-F238E27FC236}">
                <a16:creationId xmlns:a16="http://schemas.microsoft.com/office/drawing/2014/main" id="{C6D49158-E174-604D-B05E-C89D5B5DB80E}"/>
              </a:ext>
            </a:extLst>
          </p:cNvPr>
          <p:cNvSpPr>
            <a:spLocks noGrp="1"/>
          </p:cNvSpPr>
          <p:nvPr>
            <p:ph type="dt" sz="half" idx="10"/>
          </p:nvPr>
        </p:nvSpPr>
        <p:spPr/>
        <p:txBody>
          <a:bodyPr/>
          <a:lstStyle/>
          <a:p>
            <a:fld id="{F5221B0C-CEEE-6947-A98F-05A511D0CDAD}" type="datetime1">
              <a:rPr lang="de-DE" smtClean="0"/>
              <a:t>23.09.2022</a:t>
            </a:fld>
            <a:endParaRPr lang="en-US" dirty="0"/>
          </a:p>
        </p:txBody>
      </p:sp>
      <p:sp>
        <p:nvSpPr>
          <p:cNvPr id="8" name="Fußzeilenplatzhalter 7">
            <a:extLst>
              <a:ext uri="{FF2B5EF4-FFF2-40B4-BE49-F238E27FC236}">
                <a16:creationId xmlns:a16="http://schemas.microsoft.com/office/drawing/2014/main" id="{4C46167E-3AD8-6F4D-BBDD-54683DBD58FA}"/>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9" name="Foliennummernplatzhalter 8">
            <a:extLst>
              <a:ext uri="{FF2B5EF4-FFF2-40B4-BE49-F238E27FC236}">
                <a16:creationId xmlns:a16="http://schemas.microsoft.com/office/drawing/2014/main" id="{2D87CF94-FAE1-1C45-BE99-CD5CE915217C}"/>
              </a:ext>
            </a:extLst>
          </p:cNvPr>
          <p:cNvSpPr>
            <a:spLocks noGrp="1"/>
          </p:cNvSpPr>
          <p:nvPr>
            <p:ph type="sldNum" sz="quarter" idx="12"/>
          </p:nvPr>
        </p:nvSpPr>
        <p:spPr/>
        <p:txBody>
          <a:bodyPr/>
          <a:lstStyle/>
          <a:p>
            <a:pPr>
              <a:defRPr/>
            </a:pPr>
            <a:fld id="{E42BEB3F-08D9-49EF-B61F-64B0AC4A9AB9}" type="slidenum">
              <a:rPr lang="de-DE" altLang="de-DE" smtClean="0"/>
              <a:pPr>
                <a:defRPr/>
              </a:pPr>
              <a:t>25</a:t>
            </a:fld>
            <a:endParaRPr lang="de-DE" altLang="de-DE" dirty="0"/>
          </a:p>
        </p:txBody>
      </p:sp>
    </p:spTree>
    <p:extLst>
      <p:ext uri="{BB962C8B-B14F-4D97-AF65-F5344CB8AC3E}">
        <p14:creationId xmlns:p14="http://schemas.microsoft.com/office/powerpoint/2010/main" val="30243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7634C-82BD-1A47-A356-78DDBA8D50A4}"/>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449FDEA2-34C3-D74B-B18D-6913BB626D37}"/>
              </a:ext>
            </a:extLst>
          </p:cNvPr>
          <p:cNvSpPr>
            <a:spLocks noGrp="1"/>
          </p:cNvSpPr>
          <p:nvPr>
            <p:ph type="sldNum" sz="quarter" idx="12"/>
          </p:nvPr>
        </p:nvSpPr>
        <p:spPr/>
        <p:txBody>
          <a:bodyPr/>
          <a:lstStyle/>
          <a:p>
            <a:pPr>
              <a:defRPr/>
            </a:pPr>
            <a:fld id="{E42BEB3F-08D9-49EF-B61F-64B0AC4A9AB9}" type="slidenum">
              <a:rPr lang="de-DE" altLang="de-DE" smtClean="0"/>
              <a:pPr>
                <a:defRPr/>
              </a:pPr>
              <a:t>26</a:t>
            </a:fld>
            <a:endParaRPr lang="de-DE" altLang="de-DE" dirty="0"/>
          </a:p>
        </p:txBody>
      </p:sp>
      <p:sp>
        <p:nvSpPr>
          <p:cNvPr id="5" name="Fußzeilenplatzhalter 4">
            <a:extLst>
              <a:ext uri="{FF2B5EF4-FFF2-40B4-BE49-F238E27FC236}">
                <a16:creationId xmlns:a16="http://schemas.microsoft.com/office/drawing/2014/main" id="{4389494C-7EEC-0D44-B3CF-2A5D303A85F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Inhaltsplatzhalter 2">
            <a:extLst>
              <a:ext uri="{FF2B5EF4-FFF2-40B4-BE49-F238E27FC236}">
                <a16:creationId xmlns:a16="http://schemas.microsoft.com/office/drawing/2014/main" id="{88191A5B-7FA3-3045-ACD0-A462CD523D79}"/>
              </a:ext>
            </a:extLst>
          </p:cNvPr>
          <p:cNvSpPr txBox="1">
            <a:spLocks/>
          </p:cNvSpPr>
          <p:nvPr/>
        </p:nvSpPr>
        <p:spPr>
          <a:xfrm>
            <a:off x="1895066" y="1235128"/>
            <a:ext cx="8340465" cy="5040560"/>
          </a:xfrm>
          <a:prstGeom prst="rect">
            <a:avLst/>
          </a:prstGeom>
          <a:ln w="25400">
            <a:solidFill>
              <a:srgbClr val="FF0000"/>
            </a:solidFill>
          </a:ln>
        </p:spPr>
        <p:txBody>
          <a:bodyPr/>
          <a:lstStyle>
            <a:lvl1pPr marL="342900" indent="-342900" algn="l" rtl="0" eaLnBrk="0" fontAlgn="base" hangingPunct="0">
              <a:spcBef>
                <a:spcPts val="300"/>
              </a:spcBef>
              <a:spcAft>
                <a:spcPct val="0"/>
              </a:spcAft>
              <a:defRPr sz="2400" kern="1200" baseline="0">
                <a:solidFill>
                  <a:srgbClr val="000000"/>
                </a:solidFill>
                <a:latin typeface="Calibri" panose="020F0502020204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2400" kern="1200" baseline="0">
                <a:solidFill>
                  <a:srgbClr val="000000"/>
                </a:solidFill>
                <a:latin typeface="Calibri" panose="020F0502020204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de-DE" sz="1600" dirty="0" err="1"/>
              <a:t>Instructional</a:t>
            </a:r>
            <a:r>
              <a:rPr lang="de-DE" sz="1600" dirty="0"/>
              <a:t> Design (ID) ist eine der wichtigsten Teildisziplinen der Bildungstechnologie und befasst sich seit ca. 60 Jahren mit der systematischen Konzeption und Gestaltung von Lernangeboten, soweit möglich auf der Grundlage empirisch fundierter Lehr-Lern-Theorien (</a:t>
            </a:r>
            <a:r>
              <a:rPr lang="de-DE" sz="1600" dirty="0" err="1"/>
              <a:t>Gagné</a:t>
            </a:r>
            <a:r>
              <a:rPr lang="de-DE" sz="1600" dirty="0"/>
              <a:t> 2005 ). Obwohl ursprünglich nicht in erster Linie für „digitale“ Lernangebote vorgesehen, spielen ID Theorien und Modelle eine wichtige Rolle in der Theorie und Praxis multimedialer Lernangebote, da bei diesen Lehr- und Lernformen die Planung und Konzeption entscheidend für den Lernerfolg sind und keine Improvisation während des Lehr-Lern-Prozesses möglich ist.</a:t>
            </a:r>
          </a:p>
          <a:p>
            <a:pPr>
              <a:lnSpc>
                <a:spcPct val="90000"/>
              </a:lnSpc>
            </a:pPr>
            <a:endParaRPr lang="de-DE" sz="1600" dirty="0"/>
          </a:p>
          <a:p>
            <a:pPr>
              <a:lnSpc>
                <a:spcPct val="150000"/>
              </a:lnSpc>
            </a:pPr>
            <a:r>
              <a:rPr lang="de-DE" sz="1600" dirty="0" err="1"/>
              <a:t>Instructional</a:t>
            </a:r>
            <a:r>
              <a:rPr lang="de-DE" sz="1600" dirty="0"/>
              <a:t> Design (ID) ist eine der wichtigsten Teildisziplinen der Bildungstechnologie und befasst sich seit ca. 60 Jahren mit der systematischen Konzeption und Gestaltung von Lernangeboten, soweit möglich auf der Grundlage empirisch fundierter Lehr-Lern-Theorien (</a:t>
            </a:r>
            <a:r>
              <a:rPr lang="de-DE" sz="1600" dirty="0" err="1"/>
              <a:t>Gagné</a:t>
            </a:r>
            <a:r>
              <a:rPr lang="de-DE" sz="1600" dirty="0"/>
              <a:t> 2005 ). Obwohl ursprünglich nicht in erster Linie für „digitale“ Lernangebote vorgesehen, spielen ID Theorien und Modelle eine wichtige Rolle in der Theorie und Praxis multimedialer Lernangebote, da bei diesen Lehr- und Lernformen die Planung und Konzeption entscheidend für den Lernerfolg sind und keine Improvisation während des Lehr-Lern-Prozesses möglich ist.</a:t>
            </a:r>
          </a:p>
          <a:p>
            <a:endParaRPr lang="de-DE" dirty="0"/>
          </a:p>
        </p:txBody>
      </p:sp>
      <p:sp>
        <p:nvSpPr>
          <p:cNvPr id="3" name="Datumsplatzhalter 2">
            <a:extLst>
              <a:ext uri="{FF2B5EF4-FFF2-40B4-BE49-F238E27FC236}">
                <a16:creationId xmlns:a16="http://schemas.microsoft.com/office/drawing/2014/main" id="{FC5EFE41-AFE1-394E-BFD1-255B3B719371}"/>
              </a:ext>
            </a:extLst>
          </p:cNvPr>
          <p:cNvSpPr>
            <a:spLocks noGrp="1"/>
          </p:cNvSpPr>
          <p:nvPr>
            <p:ph type="dt" sz="half" idx="10"/>
          </p:nvPr>
        </p:nvSpPr>
        <p:spPr/>
        <p:txBody>
          <a:bodyPr/>
          <a:lstStyle/>
          <a:p>
            <a:fld id="{19EF1A8E-112E-2B40-9B8F-CB8749C234E7}" type="datetime1">
              <a:rPr lang="de-DE" smtClean="0"/>
              <a:t>23.09.2022</a:t>
            </a:fld>
            <a:endParaRPr lang="en-US" dirty="0"/>
          </a:p>
        </p:txBody>
      </p:sp>
    </p:spTree>
    <p:extLst>
      <p:ext uri="{BB962C8B-B14F-4D97-AF65-F5344CB8AC3E}">
        <p14:creationId xmlns:p14="http://schemas.microsoft.com/office/powerpoint/2010/main" val="2691209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Textdesign</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124744"/>
            <a:ext cx="9810629" cy="5389072"/>
          </a:xfrm>
        </p:spPr>
        <p:txBody>
          <a:bodyPr>
            <a:normAutofit/>
          </a:bodyPr>
          <a:lstStyle/>
          <a:p>
            <a:pPr marL="0" indent="0">
              <a:buNone/>
            </a:pPr>
            <a:endParaRPr lang="de-DE" b="1" dirty="0">
              <a:cs typeface="Calibri" panose="020F0502020204030204" pitchFamily="34" charset="0"/>
            </a:endParaRPr>
          </a:p>
          <a:p>
            <a:pPr marL="0" indent="0">
              <a:buNone/>
            </a:pPr>
            <a:r>
              <a:rPr lang="de-DE" sz="2400" b="1" dirty="0">
                <a:cs typeface="Calibri" panose="020F0502020204030204" pitchFamily="34" charset="0"/>
              </a:rPr>
              <a:t>Typografische Merkmale: Zeilenlänge</a:t>
            </a:r>
          </a:p>
          <a:p>
            <a:pPr marL="0" indent="0">
              <a:buNone/>
            </a:pPr>
            <a:endParaRPr lang="de-DE" sz="2400" b="1" dirty="0">
              <a:cs typeface="Calibri" panose="020F0502020204030204" pitchFamily="34" charset="0"/>
            </a:endParaRPr>
          </a:p>
          <a:p>
            <a:pPr marL="0" indent="0">
              <a:buNone/>
            </a:pPr>
            <a:r>
              <a:rPr lang="de-DE" sz="2400" dirty="0">
                <a:cs typeface="Calibri" panose="020F0502020204030204" pitchFamily="34" charset="0"/>
              </a:rPr>
              <a:t>Unsere Augen bewegen sich bei Lesen in Sprüngen (</a:t>
            </a:r>
            <a:r>
              <a:rPr lang="de-DE" sz="2400" dirty="0" err="1">
                <a:cs typeface="Calibri" panose="020F0502020204030204" pitchFamily="34" charset="0"/>
              </a:rPr>
              <a:t>Sakkaden</a:t>
            </a:r>
            <a:r>
              <a:rPr lang="de-DE" sz="2400" dirty="0">
                <a:cs typeface="Calibri" panose="020F0502020204030204" pitchFamily="34" charset="0"/>
              </a:rPr>
              <a:t>) über den Text, manchmal gibt es Rücksprünge und am Zeilenende  muss an den Anfang der nächsten Zeile gesprungen werden: Bei langen Zeilen (z.B. 100 Buchstaben) gibt es Orientierungsprobleme.</a:t>
            </a:r>
          </a:p>
          <a:p>
            <a:pPr marL="0" indent="0">
              <a:buNone/>
            </a:pPr>
            <a:r>
              <a:rPr lang="de-DE" sz="2400" dirty="0">
                <a:cs typeface="Calibri" panose="020F0502020204030204" pitchFamily="34" charset="0"/>
              </a:rPr>
              <a:t>Ca. </a:t>
            </a:r>
            <a:r>
              <a:rPr lang="de-DE" sz="2400" b="1" dirty="0">
                <a:cs typeface="Calibri" panose="020F0502020204030204" pitchFamily="34" charset="0"/>
              </a:rPr>
              <a:t>50-60 Zeichen pro Zeile </a:t>
            </a:r>
            <a:r>
              <a:rPr lang="de-DE" sz="2400" dirty="0">
                <a:cs typeface="Calibri" panose="020F0502020204030204" pitchFamily="34" charset="0"/>
              </a:rPr>
              <a:t>ermöglichen auch durchschnittlichen Lesern </a:t>
            </a:r>
            <a:r>
              <a:rPr lang="de-DE" sz="2400" b="1" dirty="0">
                <a:cs typeface="Calibri" panose="020F0502020204030204" pitchFamily="34" charset="0"/>
              </a:rPr>
              <a:t>gute Lesbarkeit.</a:t>
            </a:r>
          </a:p>
          <a:p>
            <a:pPr marL="0" indent="0">
              <a:buNone/>
            </a:pPr>
            <a:r>
              <a:rPr lang="de-DE" sz="2400" dirty="0">
                <a:cs typeface="Calibri" panose="020F0502020204030204" pitchFamily="34" charset="0"/>
              </a:rPr>
              <a:t>Weniger (z.B. 30 Zeichen/Zeile) führen zu unregelmäßigen und zu großen Lücken, was die Lesbarkeit ebenfalls verringert.</a:t>
            </a:r>
          </a:p>
          <a:p>
            <a:pPr marL="0" indent="0"/>
            <a:endParaRPr lang="de-DE" sz="2400" dirty="0">
              <a:cs typeface="Calibri" panose="020F0502020204030204" pitchFamily="34" charset="0"/>
            </a:endParaRPr>
          </a:p>
          <a:p>
            <a:pPr>
              <a:buFont typeface="Arial" panose="020B0604020202020204" pitchFamily="34" charset="0"/>
              <a:buChar char="•"/>
            </a:pPr>
            <a:endParaRPr lang="de-DE" dirty="0">
              <a:cs typeface="Calibri" panose="020F0502020204030204" pitchFamily="34" charset="0"/>
            </a:endParaRPr>
          </a:p>
        </p:txBody>
      </p:sp>
      <p:sp>
        <p:nvSpPr>
          <p:cNvPr id="4" name="Datumsplatzhalter 3">
            <a:extLst>
              <a:ext uri="{FF2B5EF4-FFF2-40B4-BE49-F238E27FC236}">
                <a16:creationId xmlns:a16="http://schemas.microsoft.com/office/drawing/2014/main" id="{138EC091-1038-E44F-B2E5-55B46FE51625}"/>
              </a:ext>
            </a:extLst>
          </p:cNvPr>
          <p:cNvSpPr>
            <a:spLocks noGrp="1"/>
          </p:cNvSpPr>
          <p:nvPr>
            <p:ph type="dt" sz="half" idx="10"/>
          </p:nvPr>
        </p:nvSpPr>
        <p:spPr/>
        <p:txBody>
          <a:bodyPr/>
          <a:lstStyle/>
          <a:p>
            <a:fld id="{0EC41042-EA41-1C48-A71E-B4B7805E0598}" type="datetime1">
              <a:rPr lang="de-DE" smtClean="0"/>
              <a:t>23.09.2022</a:t>
            </a:fld>
            <a:endParaRPr lang="en-US" dirty="0"/>
          </a:p>
        </p:txBody>
      </p:sp>
      <p:sp>
        <p:nvSpPr>
          <p:cNvPr id="5" name="Fußzeilenplatzhalter 4">
            <a:extLst>
              <a:ext uri="{FF2B5EF4-FFF2-40B4-BE49-F238E27FC236}">
                <a16:creationId xmlns:a16="http://schemas.microsoft.com/office/drawing/2014/main" id="{952D8C2F-3419-6849-BB31-F56E4D1372A9}"/>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E59B26EC-1A9E-3D4C-B8E1-6E0FE6E2FB2D}"/>
              </a:ext>
            </a:extLst>
          </p:cNvPr>
          <p:cNvSpPr>
            <a:spLocks noGrp="1"/>
          </p:cNvSpPr>
          <p:nvPr>
            <p:ph type="sldNum" sz="quarter" idx="12"/>
          </p:nvPr>
        </p:nvSpPr>
        <p:spPr/>
        <p:txBody>
          <a:bodyPr/>
          <a:lstStyle/>
          <a:p>
            <a:pPr>
              <a:defRPr/>
            </a:pPr>
            <a:fld id="{E42BEB3F-08D9-49EF-B61F-64B0AC4A9AB9}" type="slidenum">
              <a:rPr lang="de-DE" altLang="de-DE" smtClean="0"/>
              <a:pPr>
                <a:defRPr/>
              </a:pPr>
              <a:t>27</a:t>
            </a:fld>
            <a:endParaRPr lang="de-DE" altLang="de-DE" dirty="0"/>
          </a:p>
        </p:txBody>
      </p:sp>
    </p:spTree>
    <p:extLst>
      <p:ext uri="{BB962C8B-B14F-4D97-AF65-F5344CB8AC3E}">
        <p14:creationId xmlns:p14="http://schemas.microsoft.com/office/powerpoint/2010/main" val="26777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Textdesign</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124744"/>
            <a:ext cx="9810629" cy="5733256"/>
          </a:xfrm>
        </p:spPr>
        <p:txBody>
          <a:bodyPr/>
          <a:lstStyle/>
          <a:p>
            <a:pPr marL="0" indent="0">
              <a:buNone/>
            </a:pPr>
            <a:endParaRPr lang="de-DE" sz="2400" b="1" dirty="0">
              <a:cs typeface="Calibri" panose="020F0502020204030204" pitchFamily="34" charset="0"/>
            </a:endParaRPr>
          </a:p>
          <a:p>
            <a:pPr marL="0" indent="0">
              <a:buNone/>
            </a:pPr>
            <a:r>
              <a:rPr lang="de-DE" sz="2400" b="1" dirty="0">
                <a:cs typeface="Calibri" panose="020F0502020204030204" pitchFamily="34" charset="0"/>
              </a:rPr>
              <a:t>Typografische Merkmale:  Hervorhebung, Farbe und Kontrast</a:t>
            </a:r>
          </a:p>
          <a:p>
            <a:pPr>
              <a:buFont typeface="Arial" panose="020B0604020202020204" pitchFamily="34" charset="0"/>
              <a:buChar char="•"/>
            </a:pPr>
            <a:r>
              <a:rPr lang="de-DE" sz="2400" dirty="0">
                <a:cs typeface="Calibri" panose="020F0502020204030204" pitchFamily="34" charset="0"/>
              </a:rPr>
              <a:t>Als Hervorhebungen von Wörtern und Textteilen eignen sich </a:t>
            </a:r>
            <a:r>
              <a:rPr lang="de-DE" sz="2400" b="1" dirty="0">
                <a:cs typeface="Calibri" panose="020F0502020204030204" pitchFamily="34" charset="0"/>
              </a:rPr>
              <a:t>Fettschrift</a:t>
            </a:r>
            <a:r>
              <a:rPr lang="de-DE" sz="2400" dirty="0">
                <a:cs typeface="Calibri" panose="020F0502020204030204" pitchFamily="34" charset="0"/>
              </a:rPr>
              <a:t>, </a:t>
            </a:r>
            <a:r>
              <a:rPr lang="de-DE" sz="2400" i="1" dirty="0">
                <a:cs typeface="Calibri" panose="020F0502020204030204" pitchFamily="34" charset="0"/>
              </a:rPr>
              <a:t>Kursiv</a:t>
            </a:r>
            <a:r>
              <a:rPr lang="de-DE" sz="2400" dirty="0">
                <a:cs typeface="Calibri" panose="020F0502020204030204" pitchFamily="34" charset="0"/>
              </a:rPr>
              <a:t>, </a:t>
            </a:r>
            <a:r>
              <a:rPr lang="de-DE" sz="2400" cap="small" dirty="0">
                <a:cs typeface="Calibri" panose="020F0502020204030204" pitchFamily="34" charset="0"/>
              </a:rPr>
              <a:t>Kapitälchen, </a:t>
            </a:r>
            <a:r>
              <a:rPr lang="de-DE" sz="2400" dirty="0">
                <a:solidFill>
                  <a:srgbClr val="FF0000"/>
                </a:solidFill>
                <a:cs typeface="Calibri" panose="020F0502020204030204" pitchFamily="34" charset="0"/>
              </a:rPr>
              <a:t>Farbe</a:t>
            </a:r>
          </a:p>
          <a:p>
            <a:pPr marL="180975" lvl="1" indent="0">
              <a:buNone/>
            </a:pPr>
            <a:r>
              <a:rPr lang="de-DE" dirty="0">
                <a:cs typeface="Calibri" panose="020F0502020204030204" pitchFamily="34" charset="0"/>
              </a:rPr>
              <a:t> Überholt und </a:t>
            </a:r>
            <a:r>
              <a:rPr lang="de-DE" b="1" i="1" dirty="0">
                <a:cs typeface="Calibri" panose="020F0502020204030204" pitchFamily="34" charset="0"/>
              </a:rPr>
              <a:t>nicht empfohlen </a:t>
            </a:r>
            <a:r>
              <a:rPr lang="de-DE" dirty="0">
                <a:cs typeface="Calibri" panose="020F0502020204030204" pitchFamily="34" charset="0"/>
              </a:rPr>
              <a:t>werden:</a:t>
            </a:r>
          </a:p>
          <a:p>
            <a:pPr marL="180975" lvl="1" indent="0">
              <a:buNone/>
            </a:pPr>
            <a:r>
              <a:rPr lang="de-DE" u="sng" dirty="0">
                <a:cs typeface="Calibri" panose="020F0502020204030204" pitchFamily="34" charset="0"/>
              </a:rPr>
              <a:t>Unterstreichen</a:t>
            </a:r>
            <a:r>
              <a:rPr lang="de-DE" dirty="0">
                <a:cs typeface="Calibri" panose="020F0502020204030204" pitchFamily="34" charset="0"/>
              </a:rPr>
              <a:t> (reserviert für Links), S p </a:t>
            </a:r>
            <a:r>
              <a:rPr lang="de-DE" dirty="0" err="1">
                <a:cs typeface="Calibri" panose="020F0502020204030204" pitchFamily="34" charset="0"/>
              </a:rPr>
              <a:t>e</a:t>
            </a:r>
            <a:r>
              <a:rPr lang="de-DE" dirty="0">
                <a:cs typeface="Calibri" panose="020F0502020204030204" pitchFamily="34" charset="0"/>
              </a:rPr>
              <a:t> </a:t>
            </a:r>
            <a:r>
              <a:rPr lang="de-DE" dirty="0" err="1">
                <a:cs typeface="Calibri" panose="020F0502020204030204" pitchFamily="34" charset="0"/>
              </a:rPr>
              <a:t>r</a:t>
            </a:r>
            <a:r>
              <a:rPr lang="de-DE" dirty="0">
                <a:cs typeface="Calibri" panose="020F0502020204030204" pitchFamily="34" charset="0"/>
              </a:rPr>
              <a:t> </a:t>
            </a:r>
            <a:r>
              <a:rPr lang="de-DE" dirty="0" err="1">
                <a:cs typeface="Calibri" panose="020F0502020204030204" pitchFamily="34" charset="0"/>
              </a:rPr>
              <a:t>r</a:t>
            </a:r>
            <a:r>
              <a:rPr lang="de-DE" dirty="0">
                <a:cs typeface="Calibri" panose="020F0502020204030204" pitchFamily="34" charset="0"/>
              </a:rPr>
              <a:t> </a:t>
            </a:r>
            <a:r>
              <a:rPr lang="de-DE" dirty="0" err="1">
                <a:cs typeface="Calibri" panose="020F0502020204030204" pitchFamily="34" charset="0"/>
              </a:rPr>
              <a:t>u</a:t>
            </a:r>
            <a:r>
              <a:rPr lang="de-DE" dirty="0">
                <a:cs typeface="Calibri" panose="020F0502020204030204" pitchFamily="34" charset="0"/>
              </a:rPr>
              <a:t> </a:t>
            </a:r>
            <a:r>
              <a:rPr lang="de-DE" dirty="0" err="1">
                <a:cs typeface="Calibri" panose="020F0502020204030204" pitchFamily="34" charset="0"/>
              </a:rPr>
              <a:t>n</a:t>
            </a:r>
            <a:r>
              <a:rPr lang="de-DE" dirty="0">
                <a:cs typeface="Calibri" panose="020F0502020204030204" pitchFamily="34" charset="0"/>
              </a:rPr>
              <a:t> </a:t>
            </a:r>
            <a:r>
              <a:rPr lang="de-DE" dirty="0" err="1">
                <a:cs typeface="Calibri" panose="020F0502020204030204" pitchFamily="34" charset="0"/>
              </a:rPr>
              <a:t>g</a:t>
            </a:r>
            <a:r>
              <a:rPr lang="de-DE" dirty="0">
                <a:cs typeface="Calibri" panose="020F0502020204030204" pitchFamily="34" charset="0"/>
              </a:rPr>
              <a:t> </a:t>
            </a:r>
          </a:p>
          <a:p>
            <a:pPr lvl="1">
              <a:buFont typeface="Wingdings" pitchFamily="2" charset="2"/>
              <a:buChar char="à"/>
            </a:pPr>
            <a:r>
              <a:rPr lang="de-DE" dirty="0">
                <a:cs typeface="Calibri" panose="020F0502020204030204" pitchFamily="34" charset="0"/>
                <a:sym typeface="Wingdings" pitchFamily="2" charset="2"/>
              </a:rPr>
              <a:t> Relikte der mechanischen Schreibmaschine</a:t>
            </a:r>
          </a:p>
          <a:p>
            <a:pPr marL="180975" lvl="1" indent="0">
              <a:buNone/>
            </a:pPr>
            <a:endParaRPr lang="de-DE" dirty="0">
              <a:cs typeface="Calibri" panose="020F0502020204030204" pitchFamily="34" charset="0"/>
              <a:sym typeface="Wingdings" pitchFamily="2" charset="2"/>
            </a:endParaRPr>
          </a:p>
          <a:p>
            <a:pPr marL="180975" lvl="1" indent="0">
              <a:buNone/>
            </a:pPr>
            <a:r>
              <a:rPr lang="de-DE" b="1" dirty="0">
                <a:solidFill>
                  <a:srgbClr val="FF0000"/>
                </a:solidFill>
                <a:cs typeface="Calibri" panose="020F0502020204030204" pitchFamily="34" charset="0"/>
                <a:sym typeface="Wingdings" pitchFamily="2" charset="2"/>
              </a:rPr>
              <a:t>Farbliche Hervorhebung</a:t>
            </a:r>
            <a:r>
              <a:rPr lang="de-DE" dirty="0">
                <a:cs typeface="Calibri" panose="020F0502020204030204" pitchFamily="34" charset="0"/>
              </a:rPr>
              <a:t>: Wohldosiert, maximal 2-3 Farben</a:t>
            </a:r>
          </a:p>
          <a:p>
            <a:pPr marL="180975" lvl="1" indent="0">
              <a:buNone/>
            </a:pPr>
            <a:endParaRPr lang="de-DE" dirty="0">
              <a:cs typeface="Calibri" panose="020F0502020204030204" pitchFamily="34" charset="0"/>
            </a:endParaRPr>
          </a:p>
          <a:p>
            <a:pPr marL="180975" lvl="1" indent="0">
              <a:buNone/>
            </a:pPr>
            <a:r>
              <a:rPr lang="de-DE" dirty="0">
                <a:cs typeface="Calibri" panose="020F0502020204030204" pitchFamily="34" charset="0"/>
              </a:rPr>
              <a:t>Bei farblichem Untergrund: </a:t>
            </a:r>
            <a:r>
              <a:rPr lang="de-DE" b="1" dirty="0">
                <a:solidFill>
                  <a:schemeClr val="tx1">
                    <a:lumMod val="75000"/>
                  </a:schemeClr>
                </a:solidFill>
                <a:cs typeface="Calibri" panose="020F0502020204030204" pitchFamily="34" charset="0"/>
              </a:rPr>
              <a:t>Kontrast</a:t>
            </a:r>
            <a:r>
              <a:rPr lang="de-DE" dirty="0">
                <a:cs typeface="Calibri" panose="020F0502020204030204" pitchFamily="34" charset="0"/>
              </a:rPr>
              <a:t> beachten</a:t>
            </a:r>
          </a:p>
          <a:p>
            <a:pPr marL="180975" lvl="1" indent="0">
              <a:buNone/>
            </a:pPr>
            <a:endParaRPr lang="de-DE" dirty="0">
              <a:cs typeface="Calibri" panose="020F0502020204030204" pitchFamily="34" charset="0"/>
            </a:endParaRPr>
          </a:p>
          <a:p>
            <a:pPr>
              <a:buFont typeface="Arial" panose="020B0604020202020204" pitchFamily="34" charset="0"/>
              <a:buChar char="•"/>
            </a:pPr>
            <a:endParaRPr lang="de-DE" dirty="0">
              <a:cs typeface="Calibri" panose="020F0502020204030204" pitchFamily="34" charset="0"/>
            </a:endParaRPr>
          </a:p>
        </p:txBody>
      </p:sp>
      <p:grpSp>
        <p:nvGrpSpPr>
          <p:cNvPr id="12" name="Gruppieren 11">
            <a:extLst>
              <a:ext uri="{FF2B5EF4-FFF2-40B4-BE49-F238E27FC236}">
                <a16:creationId xmlns:a16="http://schemas.microsoft.com/office/drawing/2014/main" id="{D1C930CB-1C36-A543-92FD-8686D79FD9E9}"/>
              </a:ext>
            </a:extLst>
          </p:cNvPr>
          <p:cNvGrpSpPr/>
          <p:nvPr/>
        </p:nvGrpSpPr>
        <p:grpSpPr>
          <a:xfrm>
            <a:off x="2278165" y="5707852"/>
            <a:ext cx="7635669" cy="384684"/>
            <a:chOff x="824763" y="5513548"/>
            <a:chExt cx="7635669" cy="384684"/>
          </a:xfrm>
        </p:grpSpPr>
        <p:sp>
          <p:nvSpPr>
            <p:cNvPr id="4" name="Textfeld 3">
              <a:extLst>
                <a:ext uri="{FF2B5EF4-FFF2-40B4-BE49-F238E27FC236}">
                  <a16:creationId xmlns:a16="http://schemas.microsoft.com/office/drawing/2014/main" id="{0E6ADFC1-8C1D-E841-BC32-AE2B66816B80}"/>
                </a:ext>
              </a:extLst>
            </p:cNvPr>
            <p:cNvSpPr txBox="1"/>
            <p:nvPr/>
          </p:nvSpPr>
          <p:spPr>
            <a:xfrm>
              <a:off x="824763" y="5517232"/>
              <a:ext cx="1008112" cy="369332"/>
            </a:xfrm>
            <a:prstGeom prst="rect">
              <a:avLst/>
            </a:prstGeom>
            <a:solidFill>
              <a:schemeClr val="bg1"/>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sp>
          <p:nvSpPr>
            <p:cNvPr id="5" name="Textfeld 4">
              <a:extLst>
                <a:ext uri="{FF2B5EF4-FFF2-40B4-BE49-F238E27FC236}">
                  <a16:creationId xmlns:a16="http://schemas.microsoft.com/office/drawing/2014/main" id="{4778DC30-2DD3-7F46-BCB7-EC9B3C6F522E}"/>
                </a:ext>
              </a:extLst>
            </p:cNvPr>
            <p:cNvSpPr txBox="1"/>
            <p:nvPr/>
          </p:nvSpPr>
          <p:spPr>
            <a:xfrm>
              <a:off x="1938419" y="5528900"/>
              <a:ext cx="1008112" cy="369332"/>
            </a:xfrm>
            <a:prstGeom prst="rect">
              <a:avLst/>
            </a:prstGeom>
            <a:solidFill>
              <a:srgbClr val="FFFF00"/>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sp>
          <p:nvSpPr>
            <p:cNvPr id="7" name="Textfeld 6">
              <a:extLst>
                <a:ext uri="{FF2B5EF4-FFF2-40B4-BE49-F238E27FC236}">
                  <a16:creationId xmlns:a16="http://schemas.microsoft.com/office/drawing/2014/main" id="{196E4D88-4D68-A840-B8F7-65B33E2F923B}"/>
                </a:ext>
              </a:extLst>
            </p:cNvPr>
            <p:cNvSpPr txBox="1"/>
            <p:nvPr/>
          </p:nvSpPr>
          <p:spPr>
            <a:xfrm>
              <a:off x="7452320" y="5513548"/>
              <a:ext cx="1008112" cy="369332"/>
            </a:xfrm>
            <a:prstGeom prst="rect">
              <a:avLst/>
            </a:prstGeom>
            <a:solidFill>
              <a:srgbClr val="7030A0"/>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sp>
          <p:nvSpPr>
            <p:cNvPr id="8" name="Textfeld 7">
              <a:extLst>
                <a:ext uri="{FF2B5EF4-FFF2-40B4-BE49-F238E27FC236}">
                  <a16:creationId xmlns:a16="http://schemas.microsoft.com/office/drawing/2014/main" id="{A335D9A1-E8E4-1E44-A513-B01ED1CCF857}"/>
                </a:ext>
              </a:extLst>
            </p:cNvPr>
            <p:cNvSpPr txBox="1"/>
            <p:nvPr/>
          </p:nvSpPr>
          <p:spPr>
            <a:xfrm>
              <a:off x="6366408" y="5517232"/>
              <a:ext cx="1008112" cy="369332"/>
            </a:xfrm>
            <a:prstGeom prst="rect">
              <a:avLst/>
            </a:prstGeom>
            <a:solidFill>
              <a:schemeClr val="tx1"/>
            </a:solidFill>
            <a:ln w="31750">
              <a:solidFill>
                <a:srgbClr val="FF0000"/>
              </a:solidFill>
            </a:ln>
          </p:spPr>
          <p:txBody>
            <a:bodyPr wrap="square" rtlCol="0">
              <a:spAutoFit/>
            </a:bodyPr>
            <a:lstStyle/>
            <a:p>
              <a:r>
                <a:rPr lang="de-DE" sz="1800" b="1" dirty="0">
                  <a:solidFill>
                    <a:schemeClr val="bg1"/>
                  </a:solidFill>
                  <a:latin typeface="Calibri" panose="020F0502020204030204" pitchFamily="34" charset="0"/>
                  <a:cs typeface="Calibri" panose="020F0502020204030204" pitchFamily="34" charset="0"/>
                </a:rPr>
                <a:t>Kontrast</a:t>
              </a:r>
            </a:p>
          </p:txBody>
        </p:sp>
        <p:sp>
          <p:nvSpPr>
            <p:cNvPr id="9" name="Textfeld 8">
              <a:extLst>
                <a:ext uri="{FF2B5EF4-FFF2-40B4-BE49-F238E27FC236}">
                  <a16:creationId xmlns:a16="http://schemas.microsoft.com/office/drawing/2014/main" id="{8511DA05-2492-0046-A68F-6E043BF5DA64}"/>
                </a:ext>
              </a:extLst>
            </p:cNvPr>
            <p:cNvSpPr txBox="1"/>
            <p:nvPr/>
          </p:nvSpPr>
          <p:spPr>
            <a:xfrm>
              <a:off x="5279387" y="5517232"/>
              <a:ext cx="1008112" cy="369332"/>
            </a:xfrm>
            <a:prstGeom prst="rect">
              <a:avLst/>
            </a:prstGeom>
            <a:solidFill>
              <a:srgbClr val="00B050"/>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sp>
          <p:nvSpPr>
            <p:cNvPr id="10" name="Textfeld 9">
              <a:extLst>
                <a:ext uri="{FF2B5EF4-FFF2-40B4-BE49-F238E27FC236}">
                  <a16:creationId xmlns:a16="http://schemas.microsoft.com/office/drawing/2014/main" id="{5AC2ADE0-C45E-9141-B828-89DF4E3C3DE2}"/>
                </a:ext>
              </a:extLst>
            </p:cNvPr>
            <p:cNvSpPr txBox="1"/>
            <p:nvPr/>
          </p:nvSpPr>
          <p:spPr>
            <a:xfrm>
              <a:off x="4165731" y="5528900"/>
              <a:ext cx="1008112" cy="369332"/>
            </a:xfrm>
            <a:prstGeom prst="rect">
              <a:avLst/>
            </a:prstGeom>
            <a:solidFill>
              <a:srgbClr val="FF0000"/>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sp>
          <p:nvSpPr>
            <p:cNvPr id="11" name="Textfeld 10">
              <a:extLst>
                <a:ext uri="{FF2B5EF4-FFF2-40B4-BE49-F238E27FC236}">
                  <a16:creationId xmlns:a16="http://schemas.microsoft.com/office/drawing/2014/main" id="{3082961A-48B8-8B48-A4D5-5130028266C2}"/>
                </a:ext>
              </a:extLst>
            </p:cNvPr>
            <p:cNvSpPr txBox="1"/>
            <p:nvPr/>
          </p:nvSpPr>
          <p:spPr>
            <a:xfrm>
              <a:off x="3052075" y="5528900"/>
              <a:ext cx="1008112" cy="369332"/>
            </a:xfrm>
            <a:prstGeom prst="rect">
              <a:avLst/>
            </a:prstGeom>
            <a:solidFill>
              <a:schemeClr val="accent1">
                <a:lumMod val="75000"/>
              </a:schemeClr>
            </a:solidFill>
            <a:ln w="31750">
              <a:solidFill>
                <a:srgbClr val="FF0000"/>
              </a:solidFill>
            </a:ln>
          </p:spPr>
          <p:txBody>
            <a:bodyPr wrap="square" rtlCol="0">
              <a:spAutoFit/>
            </a:bodyPr>
            <a:lstStyle/>
            <a:p>
              <a:r>
                <a:rPr lang="de-DE" sz="1800" b="1" dirty="0">
                  <a:solidFill>
                    <a:srgbClr val="000000"/>
                  </a:solidFill>
                  <a:latin typeface="Calibri" panose="020F0502020204030204" pitchFamily="34" charset="0"/>
                  <a:cs typeface="Calibri" panose="020F0502020204030204" pitchFamily="34" charset="0"/>
                </a:rPr>
                <a:t>Kontrast</a:t>
              </a:r>
            </a:p>
          </p:txBody>
        </p:sp>
      </p:grpSp>
      <p:sp>
        <p:nvSpPr>
          <p:cNvPr id="6" name="Datumsplatzhalter 5">
            <a:extLst>
              <a:ext uri="{FF2B5EF4-FFF2-40B4-BE49-F238E27FC236}">
                <a16:creationId xmlns:a16="http://schemas.microsoft.com/office/drawing/2014/main" id="{84B1A436-A21B-DB45-BC5B-946668A60A0E}"/>
              </a:ext>
            </a:extLst>
          </p:cNvPr>
          <p:cNvSpPr>
            <a:spLocks noGrp="1"/>
          </p:cNvSpPr>
          <p:nvPr>
            <p:ph type="dt" sz="half" idx="10"/>
          </p:nvPr>
        </p:nvSpPr>
        <p:spPr/>
        <p:txBody>
          <a:bodyPr/>
          <a:lstStyle/>
          <a:p>
            <a:fld id="{EEA52A39-3116-1147-85E4-B80AC8C806B6}" type="datetime1">
              <a:rPr lang="de-DE" smtClean="0"/>
              <a:t>23.09.2022</a:t>
            </a:fld>
            <a:endParaRPr lang="en-US" dirty="0"/>
          </a:p>
        </p:txBody>
      </p:sp>
      <p:sp>
        <p:nvSpPr>
          <p:cNvPr id="13" name="Fußzeilenplatzhalter 12">
            <a:extLst>
              <a:ext uri="{FF2B5EF4-FFF2-40B4-BE49-F238E27FC236}">
                <a16:creationId xmlns:a16="http://schemas.microsoft.com/office/drawing/2014/main" id="{C330AE0A-BAA9-DE41-8D67-9A4E3163C0BB}"/>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14" name="Foliennummernplatzhalter 13">
            <a:extLst>
              <a:ext uri="{FF2B5EF4-FFF2-40B4-BE49-F238E27FC236}">
                <a16:creationId xmlns:a16="http://schemas.microsoft.com/office/drawing/2014/main" id="{00C9F58B-A8E0-1E42-8F8B-FEA4600D8CFF}"/>
              </a:ext>
            </a:extLst>
          </p:cNvPr>
          <p:cNvSpPr>
            <a:spLocks noGrp="1"/>
          </p:cNvSpPr>
          <p:nvPr>
            <p:ph type="sldNum" sz="quarter" idx="12"/>
          </p:nvPr>
        </p:nvSpPr>
        <p:spPr/>
        <p:txBody>
          <a:bodyPr/>
          <a:lstStyle/>
          <a:p>
            <a:pPr>
              <a:defRPr/>
            </a:pPr>
            <a:fld id="{E42BEB3F-08D9-49EF-B61F-64B0AC4A9AB9}" type="slidenum">
              <a:rPr lang="de-DE" altLang="de-DE" smtClean="0"/>
              <a:pPr>
                <a:defRPr/>
              </a:pPr>
              <a:t>28</a:t>
            </a:fld>
            <a:endParaRPr lang="de-DE" altLang="de-DE" dirty="0"/>
          </a:p>
        </p:txBody>
      </p:sp>
    </p:spTree>
    <p:extLst>
      <p:ext uri="{BB962C8B-B14F-4D97-AF65-F5344CB8AC3E}">
        <p14:creationId xmlns:p14="http://schemas.microsoft.com/office/powerpoint/2010/main" val="17618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Texte</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484784"/>
            <a:ext cx="9810629" cy="4464496"/>
          </a:xfrm>
          <a:solidFill>
            <a:schemeClr val="accent4">
              <a:lumMod val="40000"/>
              <a:lumOff val="60000"/>
            </a:schemeClr>
          </a:solidFill>
        </p:spPr>
        <p:txBody>
          <a:bodyPr>
            <a:normAutofit/>
          </a:bodyPr>
          <a:lstStyle/>
          <a:p>
            <a:pPr>
              <a:buFont typeface="Wingdings" panose="05000000000000000000" pitchFamily="2" charset="2"/>
              <a:buChar char="§"/>
            </a:pPr>
            <a:r>
              <a:rPr lang="de-DE" sz="2400" b="1" dirty="0" err="1">
                <a:latin typeface="+mn-lt"/>
                <a:cs typeface="Calibri" panose="020F0502020204030204" pitchFamily="34" charset="0"/>
              </a:rPr>
              <a:t>Breakout</a:t>
            </a:r>
            <a:r>
              <a:rPr lang="de-DE" sz="2400" b="1" dirty="0">
                <a:latin typeface="+mn-lt"/>
                <a:cs typeface="Calibri" panose="020F0502020204030204" pitchFamily="34" charset="0"/>
              </a:rPr>
              <a:t> – Gruppenarbeit (10 Minuten)</a:t>
            </a:r>
          </a:p>
          <a:p>
            <a:pPr marL="0" indent="0"/>
            <a:endParaRPr lang="de-DE" sz="2400" b="1" dirty="0">
              <a:latin typeface="+mn-lt"/>
              <a:cs typeface="Calibri" panose="020F0502020204030204" pitchFamily="34" charset="0"/>
            </a:endParaRPr>
          </a:p>
          <a:p>
            <a:pPr marL="0" indent="0"/>
            <a:endParaRPr lang="de-DE" sz="2400" b="1" dirty="0">
              <a:latin typeface="+mn-lt"/>
              <a:cs typeface="Calibri" panose="020F0502020204030204" pitchFamily="34" charset="0"/>
            </a:endParaRPr>
          </a:p>
          <a:p>
            <a:pPr>
              <a:buFont typeface="Wingdings" panose="05000000000000000000" pitchFamily="2" charset="2"/>
              <a:buChar char="§"/>
            </a:pPr>
            <a:r>
              <a:rPr lang="de-DE" sz="2400" b="1" dirty="0">
                <a:latin typeface="+mn-lt"/>
                <a:cs typeface="Calibri" panose="020F0502020204030204" pitchFamily="34" charset="0"/>
              </a:rPr>
              <a:t>Arbeitsauftrag:</a:t>
            </a:r>
          </a:p>
          <a:p>
            <a:pPr marL="838350" indent="-514350">
              <a:buFont typeface="+mj-lt"/>
              <a:buAutoNum type="arabicPeriod"/>
            </a:pPr>
            <a:r>
              <a:rPr lang="de-DE" sz="2400" dirty="0">
                <a:latin typeface="+mn-lt"/>
                <a:cs typeface="Calibri" panose="020F0502020204030204" pitchFamily="34" charset="0"/>
              </a:rPr>
              <a:t>Konzipieren Sie einen </a:t>
            </a:r>
            <a:r>
              <a:rPr lang="de-DE" sz="2400" b="1" dirty="0">
                <a:latin typeface="+mn-lt"/>
                <a:cs typeface="Calibri" panose="020F0502020204030204" pitchFamily="34" charset="0"/>
              </a:rPr>
              <a:t>Aufgabentext</a:t>
            </a:r>
            <a:r>
              <a:rPr lang="de-DE" sz="2400" dirty="0">
                <a:latin typeface="+mn-lt"/>
                <a:cs typeface="Calibri" panose="020F0502020204030204" pitchFamily="34" charset="0"/>
              </a:rPr>
              <a:t> zum situativen Rahmen einer bestehenden Beispielaufgabe aus dieser Trainingsmaßnahme.</a:t>
            </a:r>
          </a:p>
          <a:p>
            <a:pPr marL="838350" indent="-514350">
              <a:buFont typeface="+mj-lt"/>
              <a:buAutoNum type="arabicPeriod"/>
            </a:pPr>
            <a:r>
              <a:rPr lang="de-DE" sz="2400" b="1" dirty="0">
                <a:latin typeface="+mn-lt"/>
                <a:cs typeface="Calibri" panose="020F0502020204030204" pitchFamily="34" charset="0"/>
              </a:rPr>
              <a:t>Formatieren bzw. gestalten </a:t>
            </a:r>
            <a:r>
              <a:rPr lang="de-DE" sz="2400" dirty="0">
                <a:latin typeface="+mn-lt"/>
                <a:cs typeface="Calibri" panose="020F0502020204030204" pitchFamily="34" charset="0"/>
              </a:rPr>
              <a:t>Sie diesen Text auf einer Bildschirmseite</a:t>
            </a:r>
          </a:p>
          <a:p>
            <a:pPr marL="838350" indent="-514350">
              <a:buFont typeface="+mj-lt"/>
              <a:buAutoNum type="arabicPeriod"/>
            </a:pPr>
            <a:r>
              <a:rPr lang="de-DE" sz="2400" b="1" dirty="0">
                <a:latin typeface="+mn-lt"/>
                <a:cs typeface="Calibri" panose="020F0502020204030204" pitchFamily="34" charset="0"/>
              </a:rPr>
              <a:t>Begründen</a:t>
            </a:r>
            <a:r>
              <a:rPr lang="de-DE" sz="2400" dirty="0">
                <a:latin typeface="+mn-lt"/>
                <a:cs typeface="Calibri" panose="020F0502020204030204" pitchFamily="34" charset="0"/>
              </a:rPr>
              <a:t> Sie die Gestaltung; nennen Sie auch Gründe, weshalb Sie sich für bestimmte Gestaltungsalternativen </a:t>
            </a:r>
            <a:r>
              <a:rPr lang="de-DE" sz="2400" b="1" dirty="0">
                <a:solidFill>
                  <a:srgbClr val="FF0000"/>
                </a:solidFill>
                <a:latin typeface="+mn-lt"/>
                <a:cs typeface="Calibri" panose="020F0502020204030204" pitchFamily="34" charset="0"/>
              </a:rPr>
              <a:t>nicht</a:t>
            </a:r>
            <a:r>
              <a:rPr lang="de-DE" sz="2400" dirty="0">
                <a:latin typeface="+mn-lt"/>
                <a:cs typeface="Calibri" panose="020F0502020204030204" pitchFamily="34" charset="0"/>
              </a:rPr>
              <a:t> entschieden haben! </a:t>
            </a:r>
          </a:p>
          <a:p>
            <a:pPr marL="684000" indent="-360000">
              <a:buFont typeface="Wingdings" panose="05000000000000000000" pitchFamily="2" charset="2"/>
              <a:buChar char="Ø"/>
            </a:pPr>
            <a:endParaRPr lang="de-DE" dirty="0">
              <a:latin typeface="+mn-lt"/>
              <a:cs typeface="Calibri" panose="020F0502020204030204" pitchFamily="34" charset="0"/>
            </a:endParaRPr>
          </a:p>
        </p:txBody>
      </p:sp>
      <p:sp>
        <p:nvSpPr>
          <p:cNvPr id="4" name="Datumsplatzhalter 3">
            <a:extLst>
              <a:ext uri="{FF2B5EF4-FFF2-40B4-BE49-F238E27FC236}">
                <a16:creationId xmlns:a16="http://schemas.microsoft.com/office/drawing/2014/main" id="{8E5E0E53-7243-6443-8759-BBA80B0775F9}"/>
              </a:ext>
            </a:extLst>
          </p:cNvPr>
          <p:cNvSpPr>
            <a:spLocks noGrp="1"/>
          </p:cNvSpPr>
          <p:nvPr>
            <p:ph type="dt" sz="half" idx="10"/>
          </p:nvPr>
        </p:nvSpPr>
        <p:spPr/>
        <p:txBody>
          <a:bodyPr/>
          <a:lstStyle/>
          <a:p>
            <a:fld id="{17DB21A2-77E8-BB4D-B4A7-AA27AAE0F1A0}" type="datetime1">
              <a:rPr lang="de-DE" smtClean="0"/>
              <a:t>23.09.2022</a:t>
            </a:fld>
            <a:endParaRPr lang="en-US" dirty="0"/>
          </a:p>
        </p:txBody>
      </p:sp>
      <p:sp>
        <p:nvSpPr>
          <p:cNvPr id="5" name="Fußzeilenplatzhalter 4">
            <a:extLst>
              <a:ext uri="{FF2B5EF4-FFF2-40B4-BE49-F238E27FC236}">
                <a16:creationId xmlns:a16="http://schemas.microsoft.com/office/drawing/2014/main" id="{E2948C68-00D2-664A-9F4C-3B2FE08CD16F}"/>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7822E07B-8FB6-F840-ADE9-FD608071E477}"/>
              </a:ext>
            </a:extLst>
          </p:cNvPr>
          <p:cNvSpPr>
            <a:spLocks noGrp="1"/>
          </p:cNvSpPr>
          <p:nvPr>
            <p:ph type="sldNum" sz="quarter" idx="12"/>
          </p:nvPr>
        </p:nvSpPr>
        <p:spPr/>
        <p:txBody>
          <a:bodyPr/>
          <a:lstStyle/>
          <a:p>
            <a:pPr>
              <a:defRPr/>
            </a:pPr>
            <a:fld id="{E42BEB3F-08D9-49EF-B61F-64B0AC4A9AB9}" type="slidenum">
              <a:rPr lang="de-DE" altLang="de-DE" smtClean="0"/>
              <a:pPr>
                <a:defRPr/>
              </a:pPr>
              <a:t>29</a:t>
            </a:fld>
            <a:endParaRPr lang="de-DE" altLang="de-DE" dirty="0"/>
          </a:p>
        </p:txBody>
      </p:sp>
    </p:spTree>
    <p:extLst>
      <p:ext uri="{BB962C8B-B14F-4D97-AF65-F5344CB8AC3E}">
        <p14:creationId xmlns:p14="http://schemas.microsoft.com/office/powerpoint/2010/main" val="17489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1C05185-4FD8-4918-8A76-A7C7C7342E0C}" type="datetime1">
              <a:rPr lang="de-DE" smtClean="0"/>
              <a:t>23.09.2022</a:t>
            </a:fld>
            <a:endParaRPr lang="de-DE" dirty="0"/>
          </a:p>
        </p:txBody>
      </p:sp>
      <p:sp>
        <p:nvSpPr>
          <p:cNvPr id="5" name="Fußzeilenplatzhalter 4"/>
          <p:cNvSpPr>
            <a:spLocks noGrp="1"/>
          </p:cNvSpPr>
          <p:nvPr>
            <p:ph type="ftr" sz="quarter" idx="3"/>
          </p:nvPr>
        </p:nvSpPr>
        <p:spPr>
          <a:xfrm>
            <a:off x="1552506" y="6492875"/>
            <a:ext cx="9025589" cy="365125"/>
          </a:xfrm>
        </p:spPr>
        <p:txBody>
          <a:bodyPr/>
          <a:lstStyle/>
          <a:p>
            <a:r>
              <a:rPr lang="de-DE" dirty="0"/>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3</a:t>
            </a:fld>
            <a:endParaRPr lang="de-DE" dirty="0"/>
          </a:p>
        </p:txBody>
      </p:sp>
      <p:sp>
        <p:nvSpPr>
          <p:cNvPr id="7" name="Rechteck 6"/>
          <p:cNvSpPr/>
          <p:nvPr/>
        </p:nvSpPr>
        <p:spPr>
          <a:xfrm>
            <a:off x="578340" y="2501049"/>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2</a:t>
            </a:r>
          </a:p>
        </p:txBody>
      </p:sp>
      <p:sp>
        <p:nvSpPr>
          <p:cNvPr id="8" name="Rechteck 7"/>
          <p:cNvSpPr/>
          <p:nvPr/>
        </p:nvSpPr>
        <p:spPr>
          <a:xfrm>
            <a:off x="1172480" y="2501049"/>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Konstruktion digitaler Aufgaben</a:t>
            </a:r>
          </a:p>
        </p:txBody>
      </p:sp>
      <p:sp>
        <p:nvSpPr>
          <p:cNvPr id="9" name="Rechteck 8"/>
          <p:cNvSpPr/>
          <p:nvPr/>
        </p:nvSpPr>
        <p:spPr>
          <a:xfrm>
            <a:off x="578340" y="309272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3</a:t>
            </a:r>
          </a:p>
        </p:txBody>
      </p:sp>
      <p:sp>
        <p:nvSpPr>
          <p:cNvPr id="10" name="Rechteck 9"/>
          <p:cNvSpPr/>
          <p:nvPr/>
        </p:nvSpPr>
        <p:spPr>
          <a:xfrm>
            <a:off x="1172480" y="309272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Mediale Gestaltung technologiebasierter Aufgaben</a:t>
            </a:r>
          </a:p>
        </p:txBody>
      </p:sp>
      <p:sp>
        <p:nvSpPr>
          <p:cNvPr id="13" name="Rechteck 12"/>
          <p:cNvSpPr/>
          <p:nvPr/>
        </p:nvSpPr>
        <p:spPr>
          <a:xfrm>
            <a:off x="578340" y="368439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4</a:t>
            </a:r>
          </a:p>
        </p:txBody>
      </p:sp>
      <p:sp>
        <p:nvSpPr>
          <p:cNvPr id="14" name="Rechteck 13"/>
          <p:cNvSpPr/>
          <p:nvPr/>
        </p:nvSpPr>
        <p:spPr>
          <a:xfrm>
            <a:off x="1172480" y="368439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sym typeface="Wingdings" panose="05000000000000000000" pitchFamily="2" charset="2"/>
              </a:rPr>
              <a:t>Fragengestaltung technologiebasierter Aufgaben</a:t>
            </a:r>
          </a:p>
        </p:txBody>
      </p:sp>
      <p:sp>
        <p:nvSpPr>
          <p:cNvPr id="18" name="Rechteck 17"/>
          <p:cNvSpPr/>
          <p:nvPr/>
        </p:nvSpPr>
        <p:spPr>
          <a:xfrm>
            <a:off x="578340" y="1909378"/>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1</a:t>
            </a:r>
          </a:p>
        </p:txBody>
      </p:sp>
      <p:sp>
        <p:nvSpPr>
          <p:cNvPr id="19" name="Rechteck 18"/>
          <p:cNvSpPr/>
          <p:nvPr/>
        </p:nvSpPr>
        <p:spPr>
          <a:xfrm>
            <a:off x="1172480" y="1909378"/>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t>Warum technologiebasiertes Prüfen?</a:t>
            </a:r>
          </a:p>
        </p:txBody>
      </p:sp>
      <p:sp>
        <p:nvSpPr>
          <p:cNvPr id="11" name="Titel 10">
            <a:extLst>
              <a:ext uri="{FF2B5EF4-FFF2-40B4-BE49-F238E27FC236}">
                <a16:creationId xmlns:a16="http://schemas.microsoft.com/office/drawing/2014/main" id="{1E43D570-3F11-CA49-B40E-024362C4E7D0}"/>
              </a:ext>
            </a:extLst>
          </p:cNvPr>
          <p:cNvSpPr>
            <a:spLocks noGrp="1"/>
          </p:cNvSpPr>
          <p:nvPr>
            <p:ph type="title"/>
          </p:nvPr>
        </p:nvSpPr>
        <p:spPr/>
        <p:txBody>
          <a:bodyPr/>
          <a:lstStyle/>
          <a:p>
            <a:r>
              <a:rPr lang="de-DE" dirty="0"/>
              <a:t>Gliederung</a:t>
            </a:r>
          </a:p>
        </p:txBody>
      </p:sp>
    </p:spTree>
    <p:extLst>
      <p:ext uri="{BB962C8B-B14F-4D97-AF65-F5344CB8AC3E}">
        <p14:creationId xmlns:p14="http://schemas.microsoft.com/office/powerpoint/2010/main" val="358335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237BDB41-CBBB-F249-9CFF-DB66EB710B9B}"/>
              </a:ext>
            </a:extLst>
          </p:cNvPr>
          <p:cNvSpPr txBox="1">
            <a:spLocks/>
          </p:cNvSpPr>
          <p:nvPr/>
        </p:nvSpPr>
        <p:spPr>
          <a:xfrm>
            <a:off x="1954213" y="1449388"/>
            <a:ext cx="8280400" cy="2987724"/>
          </a:xfrm>
          <a:prstGeom prst="rect">
            <a:avLst/>
          </a:prstGeom>
        </p:spPr>
        <p:txBody>
          <a:bodyPr vert="horz" lIns="91440" tIns="45720" rIns="91440" bIns="45720" rtlCol="0" anchor="ctr">
            <a:normAutofit/>
          </a:bodyPr>
          <a:lstStyle>
            <a:lvl1pPr marL="228600" indent="0" algn="ctr">
              <a:lnSpc>
                <a:spcPct val="90000"/>
              </a:lnSpc>
              <a:spcBef>
                <a:spcPts val="1000"/>
              </a:spcBef>
              <a:buFont typeface="Arial" panose="020B0604020202020204" pitchFamily="34" charset="0"/>
              <a:buNone/>
              <a:defRPr sz="400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dirty="0"/>
              <a:t>Einsatz von Bildern zur Gestaltung des situativen Rahmens</a:t>
            </a:r>
          </a:p>
        </p:txBody>
      </p:sp>
      <p:sp>
        <p:nvSpPr>
          <p:cNvPr id="2" name="Datumsplatzhalter 1">
            <a:extLst>
              <a:ext uri="{FF2B5EF4-FFF2-40B4-BE49-F238E27FC236}">
                <a16:creationId xmlns:a16="http://schemas.microsoft.com/office/drawing/2014/main" id="{A523DA34-52BF-134A-9A9F-6B5E1C9D2358}"/>
              </a:ext>
            </a:extLst>
          </p:cNvPr>
          <p:cNvSpPr>
            <a:spLocks noGrp="1"/>
          </p:cNvSpPr>
          <p:nvPr>
            <p:ph type="dt" sz="half" idx="10"/>
          </p:nvPr>
        </p:nvSpPr>
        <p:spPr/>
        <p:txBody>
          <a:bodyPr/>
          <a:lstStyle/>
          <a:p>
            <a:fld id="{68B88799-396D-2B4F-9381-C8157DD7E0E4}" type="datetime1">
              <a:rPr lang="de-DE" smtClean="0"/>
              <a:t>23.09.2022</a:t>
            </a:fld>
            <a:endParaRPr lang="en-US" dirty="0"/>
          </a:p>
        </p:txBody>
      </p:sp>
      <p:sp>
        <p:nvSpPr>
          <p:cNvPr id="3" name="Fußzeilenplatzhalter 2">
            <a:extLst>
              <a:ext uri="{FF2B5EF4-FFF2-40B4-BE49-F238E27FC236}">
                <a16:creationId xmlns:a16="http://schemas.microsoft.com/office/drawing/2014/main" id="{74BF4D9E-4FBA-EB49-9C9B-1261619121FB}"/>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4" name="Foliennummernplatzhalter 3">
            <a:extLst>
              <a:ext uri="{FF2B5EF4-FFF2-40B4-BE49-F238E27FC236}">
                <a16:creationId xmlns:a16="http://schemas.microsoft.com/office/drawing/2014/main" id="{D2510D7B-59F8-4F43-8E06-15EB9D7BC5F6}"/>
              </a:ext>
            </a:extLst>
          </p:cNvPr>
          <p:cNvSpPr>
            <a:spLocks noGrp="1"/>
          </p:cNvSpPr>
          <p:nvPr>
            <p:ph type="sldNum" sz="quarter" idx="12"/>
          </p:nvPr>
        </p:nvSpPr>
        <p:spPr/>
        <p:txBody>
          <a:bodyPr/>
          <a:lstStyle/>
          <a:p>
            <a:pPr>
              <a:defRPr/>
            </a:pPr>
            <a:fld id="{E42BEB3F-08D9-49EF-B61F-64B0AC4A9AB9}" type="slidenum">
              <a:rPr lang="de-DE" altLang="de-DE" smtClean="0"/>
              <a:pPr>
                <a:defRPr/>
              </a:pPr>
              <a:t>30</a:t>
            </a:fld>
            <a:endParaRPr lang="de-DE" altLang="de-DE" dirty="0"/>
          </a:p>
        </p:txBody>
      </p:sp>
    </p:spTree>
    <p:extLst>
      <p:ext uri="{BB962C8B-B14F-4D97-AF65-F5344CB8AC3E}">
        <p14:creationId xmlns:p14="http://schemas.microsoft.com/office/powerpoint/2010/main" val="8808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Bilder</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3" y="1196752"/>
            <a:ext cx="9992497" cy="5317064"/>
          </a:xfrm>
        </p:spPr>
        <p:txBody>
          <a:bodyPr/>
          <a:lstStyle/>
          <a:p>
            <a:pPr>
              <a:buFont typeface="Wingdings" panose="05000000000000000000" pitchFamily="2" charset="2"/>
              <a:buChar char="§"/>
            </a:pPr>
            <a:r>
              <a:rPr lang="de-DE" sz="2400" b="1" dirty="0">
                <a:cs typeface="Calibri" panose="020F0502020204030204" pitchFamily="34" charset="0"/>
              </a:rPr>
              <a:t>Arten von Bildern: Informierende  </a:t>
            </a:r>
            <a:r>
              <a:rPr lang="de-DE" sz="2400" b="1" dirty="0">
                <a:solidFill>
                  <a:schemeClr val="bg1">
                    <a:lumMod val="75000"/>
                  </a:schemeClr>
                </a:solidFill>
                <a:cs typeface="Calibri" panose="020F0502020204030204" pitchFamily="34" charset="0"/>
              </a:rPr>
              <a:t>und künstlerische/unterhaltende Bilder</a:t>
            </a:r>
          </a:p>
          <a:p>
            <a:pPr>
              <a:buFont typeface="Wingdings" panose="05000000000000000000" pitchFamily="2" charset="2"/>
              <a:buChar char="§"/>
            </a:pPr>
            <a:endParaRPr lang="de-DE" dirty="0">
              <a:solidFill>
                <a:schemeClr val="bg1">
                  <a:lumMod val="75000"/>
                </a:schemeClr>
              </a:solidFill>
              <a:cs typeface="Calibri" panose="020F0502020204030204" pitchFamily="34" charset="0"/>
            </a:endParaRPr>
          </a:p>
        </p:txBody>
      </p:sp>
      <p:pic>
        <p:nvPicPr>
          <p:cNvPr id="4" name="Picture 8" descr="http://sicherheitswesten.files.wordpress.com/2011/04/fahrrad.jpg">
            <a:extLst>
              <a:ext uri="{FF2B5EF4-FFF2-40B4-BE49-F238E27FC236}">
                <a16:creationId xmlns:a16="http://schemas.microsoft.com/office/drawing/2014/main" id="{AA6621B8-99AB-3448-A12F-BF27FDECD82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0577" y="1764974"/>
            <a:ext cx="2613302" cy="1716611"/>
          </a:xfrm>
          <a:prstGeom prst="rect">
            <a:avLst/>
          </a:prstGeom>
          <a:noFill/>
        </p:spPr>
      </p:pic>
      <p:pic>
        <p:nvPicPr>
          <p:cNvPr id="5" name="Picture 12" descr="http://upload.wikimedia.org/wikipedia/commons/7/75/CH-Postkarten-Diagramm.png">
            <a:extLst>
              <a:ext uri="{FF2B5EF4-FFF2-40B4-BE49-F238E27FC236}">
                <a16:creationId xmlns:a16="http://schemas.microsoft.com/office/drawing/2014/main" id="{96E7C4E2-33CB-F14C-9B79-11B14F4E7CF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52505" y="3657521"/>
            <a:ext cx="2670306" cy="1587109"/>
          </a:xfrm>
          <a:prstGeom prst="rect">
            <a:avLst/>
          </a:prstGeom>
          <a:noFill/>
        </p:spPr>
      </p:pic>
      <p:pic>
        <p:nvPicPr>
          <p:cNvPr id="6" name="Picture 4" descr="http://www.elektronik-kompendium.de/sites/grd/schalt/02010212.gif">
            <a:extLst>
              <a:ext uri="{FF2B5EF4-FFF2-40B4-BE49-F238E27FC236}">
                <a16:creationId xmlns:a16="http://schemas.microsoft.com/office/drawing/2014/main" id="{E7FF0C2D-2128-9941-A466-E1DF6255527B}"/>
              </a:ext>
            </a:extLst>
          </p:cNvPr>
          <p:cNvPicPr>
            <a:picLocks noChangeAspect="1" noChangeArrowheads="1"/>
          </p:cNvPicPr>
          <p:nvPr/>
        </p:nvPicPr>
        <p:blipFill>
          <a:blip r:embed="rId5"/>
          <a:srcRect/>
          <a:stretch>
            <a:fillRect/>
          </a:stretch>
        </p:blipFill>
        <p:spPr bwMode="auto">
          <a:xfrm>
            <a:off x="1344519" y="5434456"/>
            <a:ext cx="3005102" cy="1196663"/>
          </a:xfrm>
          <a:prstGeom prst="rect">
            <a:avLst/>
          </a:prstGeom>
          <a:noFill/>
        </p:spPr>
      </p:pic>
      <p:pic>
        <p:nvPicPr>
          <p:cNvPr id="7" name="Picture 10" descr="http://weltkarte.com/landkarte/europa/deutschland/deutschlandkarte.gif">
            <a:extLst>
              <a:ext uri="{FF2B5EF4-FFF2-40B4-BE49-F238E27FC236}">
                <a16:creationId xmlns:a16="http://schemas.microsoft.com/office/drawing/2014/main" id="{5F329C2C-8B9C-5B47-BFBF-996CDFD7BDF1}"/>
              </a:ext>
            </a:extLst>
          </p:cNvPr>
          <p:cNvPicPr>
            <a:picLocks noChangeAspect="1" noChangeArrowheads="1"/>
          </p:cNvPicPr>
          <p:nvPr/>
        </p:nvPicPr>
        <p:blipFill>
          <a:blip r:embed="rId6"/>
          <a:srcRect/>
          <a:stretch>
            <a:fillRect/>
          </a:stretch>
        </p:blipFill>
        <p:spPr bwMode="auto">
          <a:xfrm>
            <a:off x="4770320" y="1773050"/>
            <a:ext cx="2325394" cy="2495545"/>
          </a:xfrm>
          <a:prstGeom prst="rect">
            <a:avLst/>
          </a:prstGeom>
          <a:noFill/>
        </p:spPr>
      </p:pic>
      <p:pic>
        <p:nvPicPr>
          <p:cNvPr id="8" name="Picture 2" descr="http://www.nikolaosradis.de/wordpress/wp-content/uploads/2010/07/dali1.jpg">
            <a:extLst>
              <a:ext uri="{FF2B5EF4-FFF2-40B4-BE49-F238E27FC236}">
                <a16:creationId xmlns:a16="http://schemas.microsoft.com/office/drawing/2014/main" id="{97FAF8B7-2A2C-7141-B0A3-250F3D356E7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54681" y="1848706"/>
            <a:ext cx="2411754" cy="1808815"/>
          </a:xfrm>
          <a:prstGeom prst="rect">
            <a:avLst/>
          </a:prstGeom>
          <a:noFill/>
        </p:spPr>
      </p:pic>
      <p:pic>
        <p:nvPicPr>
          <p:cNvPr id="9" name="Picture 4" descr="http://www.sol.de/storage/pic/home/titelseite/aufmacherfotos/1548725_1_public_viewing.jpg?version=1270664296">
            <a:extLst>
              <a:ext uri="{FF2B5EF4-FFF2-40B4-BE49-F238E27FC236}">
                <a16:creationId xmlns:a16="http://schemas.microsoft.com/office/drawing/2014/main" id="{5F38A7D4-0414-CB40-9E33-9E8ED995BB58}"/>
              </a:ext>
            </a:extLst>
          </p:cNvPr>
          <p:cNvPicPr>
            <a:picLocks noChangeAspect="1" noChangeArrowheads="1"/>
          </p:cNvPicPr>
          <p:nvPr/>
        </p:nvPicPr>
        <p:blipFill>
          <a:blip r:embed="rId8"/>
          <a:srcRect/>
          <a:stretch>
            <a:fillRect/>
          </a:stretch>
        </p:blipFill>
        <p:spPr bwMode="auto">
          <a:xfrm>
            <a:off x="7858559" y="4298889"/>
            <a:ext cx="2557921" cy="1808815"/>
          </a:xfrm>
          <a:prstGeom prst="rect">
            <a:avLst/>
          </a:prstGeom>
          <a:noFill/>
        </p:spPr>
      </p:pic>
      <p:sp>
        <p:nvSpPr>
          <p:cNvPr id="10" name="Datumsplatzhalter 9">
            <a:extLst>
              <a:ext uri="{FF2B5EF4-FFF2-40B4-BE49-F238E27FC236}">
                <a16:creationId xmlns:a16="http://schemas.microsoft.com/office/drawing/2014/main" id="{279C1B07-77AA-2C42-8F1D-D9F5C3D95118}"/>
              </a:ext>
            </a:extLst>
          </p:cNvPr>
          <p:cNvSpPr>
            <a:spLocks noGrp="1"/>
          </p:cNvSpPr>
          <p:nvPr>
            <p:ph type="dt" sz="half" idx="10"/>
          </p:nvPr>
        </p:nvSpPr>
        <p:spPr/>
        <p:txBody>
          <a:bodyPr/>
          <a:lstStyle/>
          <a:p>
            <a:fld id="{42EC8AFF-3831-A545-829B-F1F874BFF748}" type="datetime1">
              <a:rPr lang="de-DE" smtClean="0"/>
              <a:t>23.09.2022</a:t>
            </a:fld>
            <a:endParaRPr lang="en-US" dirty="0"/>
          </a:p>
        </p:txBody>
      </p:sp>
      <p:sp>
        <p:nvSpPr>
          <p:cNvPr id="11" name="Fußzeilenplatzhalter 10">
            <a:extLst>
              <a:ext uri="{FF2B5EF4-FFF2-40B4-BE49-F238E27FC236}">
                <a16:creationId xmlns:a16="http://schemas.microsoft.com/office/drawing/2014/main" id="{1C0E73C8-60FB-E649-B6DE-7B4B7408BB8C}"/>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12" name="Foliennummernplatzhalter 11">
            <a:extLst>
              <a:ext uri="{FF2B5EF4-FFF2-40B4-BE49-F238E27FC236}">
                <a16:creationId xmlns:a16="http://schemas.microsoft.com/office/drawing/2014/main" id="{EE65D94C-493D-F84B-A680-B27142AB00CE}"/>
              </a:ext>
            </a:extLst>
          </p:cNvPr>
          <p:cNvSpPr>
            <a:spLocks noGrp="1"/>
          </p:cNvSpPr>
          <p:nvPr>
            <p:ph type="sldNum" sz="quarter" idx="12"/>
          </p:nvPr>
        </p:nvSpPr>
        <p:spPr/>
        <p:txBody>
          <a:bodyPr/>
          <a:lstStyle/>
          <a:p>
            <a:pPr>
              <a:defRPr/>
            </a:pPr>
            <a:fld id="{E42BEB3F-08D9-49EF-B61F-64B0AC4A9AB9}" type="slidenum">
              <a:rPr lang="de-DE" altLang="de-DE" smtClean="0"/>
              <a:pPr>
                <a:defRPr/>
              </a:pPr>
              <a:t>31</a:t>
            </a:fld>
            <a:endParaRPr lang="de-DE" altLang="de-DE" dirty="0"/>
          </a:p>
        </p:txBody>
      </p:sp>
    </p:spTree>
    <p:extLst>
      <p:ext uri="{BB962C8B-B14F-4D97-AF65-F5344CB8AC3E}">
        <p14:creationId xmlns:p14="http://schemas.microsoft.com/office/powerpoint/2010/main" val="16204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Bilder</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3" y="1124744"/>
            <a:ext cx="9992497" cy="5389072"/>
          </a:xfrm>
        </p:spPr>
        <p:txBody>
          <a:bodyPr/>
          <a:lstStyle/>
          <a:p>
            <a:pPr>
              <a:buFont typeface="Wingdings" panose="05000000000000000000" pitchFamily="2" charset="2"/>
              <a:buChar char="§"/>
            </a:pPr>
            <a:r>
              <a:rPr lang="de-DE" b="1" dirty="0">
                <a:cs typeface="Calibri" panose="020F0502020204030204" pitchFamily="34" charset="0"/>
              </a:rPr>
              <a:t>Bildtypen</a:t>
            </a:r>
            <a:endParaRPr lang="de-DE" dirty="0">
              <a:solidFill>
                <a:schemeClr val="tx1">
                  <a:lumMod val="75000"/>
                </a:schemeClr>
              </a:solidFill>
              <a:cs typeface="Calibri" panose="020F0502020204030204" pitchFamily="34" charset="0"/>
            </a:endParaRPr>
          </a:p>
        </p:txBody>
      </p:sp>
      <p:sp>
        <p:nvSpPr>
          <p:cNvPr id="12" name="Abgerundetes Rechteck 11">
            <a:extLst>
              <a:ext uri="{FF2B5EF4-FFF2-40B4-BE49-F238E27FC236}">
                <a16:creationId xmlns:a16="http://schemas.microsoft.com/office/drawing/2014/main" id="{AF851BD0-0C62-C445-B5A5-50DDB54EB41E}"/>
              </a:ext>
            </a:extLst>
          </p:cNvPr>
          <p:cNvSpPr/>
          <p:nvPr/>
        </p:nvSpPr>
        <p:spPr bwMode="auto">
          <a:xfrm>
            <a:off x="5195900" y="1172441"/>
            <a:ext cx="1800200" cy="374571"/>
          </a:xfrm>
          <a:prstGeom prst="roundRect">
            <a:avLst/>
          </a:prstGeom>
          <a:solidFill>
            <a:srgbClr val="F2C1C1"/>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Bilder</a:t>
            </a:r>
          </a:p>
        </p:txBody>
      </p:sp>
      <p:grpSp>
        <p:nvGrpSpPr>
          <p:cNvPr id="70" name="Gruppieren 69">
            <a:extLst>
              <a:ext uri="{FF2B5EF4-FFF2-40B4-BE49-F238E27FC236}">
                <a16:creationId xmlns:a16="http://schemas.microsoft.com/office/drawing/2014/main" id="{809FF17E-F224-B442-ADDD-F51F0FE8F3F6}"/>
              </a:ext>
            </a:extLst>
          </p:cNvPr>
          <p:cNvGrpSpPr/>
          <p:nvPr/>
        </p:nvGrpSpPr>
        <p:grpSpPr>
          <a:xfrm>
            <a:off x="2765781" y="1547011"/>
            <a:ext cx="7650698" cy="738493"/>
            <a:chOff x="1241781" y="1547011"/>
            <a:chExt cx="7650698" cy="738493"/>
          </a:xfrm>
        </p:grpSpPr>
        <p:sp>
          <p:nvSpPr>
            <p:cNvPr id="13" name="Abgerundetes Rechteck 12">
              <a:extLst>
                <a:ext uri="{FF2B5EF4-FFF2-40B4-BE49-F238E27FC236}">
                  <a16:creationId xmlns:a16="http://schemas.microsoft.com/office/drawing/2014/main" id="{E64F1F05-204A-0141-924D-60734DDC4543}"/>
                </a:ext>
              </a:extLst>
            </p:cNvPr>
            <p:cNvSpPr/>
            <p:nvPr/>
          </p:nvSpPr>
          <p:spPr bwMode="auto">
            <a:xfrm>
              <a:off x="5693798" y="1904368"/>
              <a:ext cx="3198681" cy="374571"/>
            </a:xfrm>
            <a:prstGeom prst="roundRect">
              <a:avLst/>
            </a:prstGeom>
            <a:solidFill>
              <a:schemeClr val="bg1">
                <a:lumMod val="85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Nicht-darstellende Bilder</a:t>
              </a:r>
            </a:p>
          </p:txBody>
        </p:sp>
        <p:cxnSp>
          <p:nvCxnSpPr>
            <p:cNvPr id="27" name="Gerade Verbindung 26">
              <a:extLst>
                <a:ext uri="{FF2B5EF4-FFF2-40B4-BE49-F238E27FC236}">
                  <a16:creationId xmlns:a16="http://schemas.microsoft.com/office/drawing/2014/main" id="{CA4737F4-D90A-E14A-98D5-E315D727D50F}"/>
                </a:ext>
              </a:extLst>
            </p:cNvPr>
            <p:cNvCxnSpPr>
              <a:stCxn id="12" idx="2"/>
            </p:cNvCxnSpPr>
            <p:nvPr/>
          </p:nvCxnSpPr>
          <p:spPr bwMode="auto">
            <a:xfrm>
              <a:off x="4572000" y="1547011"/>
              <a:ext cx="0" cy="180000"/>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a:extLst>
                <a:ext uri="{FF2B5EF4-FFF2-40B4-BE49-F238E27FC236}">
                  <a16:creationId xmlns:a16="http://schemas.microsoft.com/office/drawing/2014/main" id="{8EC2353F-E2C7-4640-B2FC-8611A40104F9}"/>
                </a:ext>
              </a:extLst>
            </p:cNvPr>
            <p:cNvCxnSpPr/>
            <p:nvPr/>
          </p:nvCxnSpPr>
          <p:spPr bwMode="auto">
            <a:xfrm>
              <a:off x="2681941" y="1705600"/>
              <a:ext cx="4770378" cy="0"/>
            </a:xfrm>
            <a:prstGeom prst="line">
              <a:avLst/>
            </a:prstGeom>
            <a:solidFill>
              <a:srgbClr val="FFFFFF"/>
            </a:solidFill>
            <a:ln w="3175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a:extLst>
                <a:ext uri="{FF2B5EF4-FFF2-40B4-BE49-F238E27FC236}">
                  <a16:creationId xmlns:a16="http://schemas.microsoft.com/office/drawing/2014/main" id="{53BD1D48-11A3-EF4F-89B6-24124B8BE4CF}"/>
                </a:ext>
              </a:extLst>
            </p:cNvPr>
            <p:cNvCxnSpPr/>
            <p:nvPr/>
          </p:nvCxnSpPr>
          <p:spPr bwMode="auto">
            <a:xfrm>
              <a:off x="2690503" y="1705600"/>
              <a:ext cx="0" cy="205333"/>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a:extLst>
                <a:ext uri="{FF2B5EF4-FFF2-40B4-BE49-F238E27FC236}">
                  <a16:creationId xmlns:a16="http://schemas.microsoft.com/office/drawing/2014/main" id="{C8C48076-CBE4-7646-9CAD-FDE337E853FE}"/>
                </a:ext>
              </a:extLst>
            </p:cNvPr>
            <p:cNvCxnSpPr/>
            <p:nvPr/>
          </p:nvCxnSpPr>
          <p:spPr bwMode="auto">
            <a:xfrm>
              <a:off x="7449280" y="1714176"/>
              <a:ext cx="0" cy="205333"/>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Abgerundetes Rechteck 13">
              <a:extLst>
                <a:ext uri="{FF2B5EF4-FFF2-40B4-BE49-F238E27FC236}">
                  <a16:creationId xmlns:a16="http://schemas.microsoft.com/office/drawing/2014/main" id="{03F0027B-A778-8F45-A78F-EA48D59EA58D}"/>
                </a:ext>
              </a:extLst>
            </p:cNvPr>
            <p:cNvSpPr/>
            <p:nvPr/>
          </p:nvSpPr>
          <p:spPr bwMode="auto">
            <a:xfrm>
              <a:off x="1241781" y="1910933"/>
              <a:ext cx="2880320" cy="374571"/>
            </a:xfrm>
            <a:prstGeom prst="roundRect">
              <a:avLst/>
            </a:prstGeom>
            <a:solidFill>
              <a:schemeClr val="accent6">
                <a:lumMod val="40000"/>
                <a:lumOff val="60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Darstellende Bilder</a:t>
              </a:r>
            </a:p>
          </p:txBody>
        </p:sp>
      </p:grpSp>
      <p:cxnSp>
        <p:nvCxnSpPr>
          <p:cNvPr id="47" name="Gerade Verbindung 46">
            <a:extLst>
              <a:ext uri="{FF2B5EF4-FFF2-40B4-BE49-F238E27FC236}">
                <a16:creationId xmlns:a16="http://schemas.microsoft.com/office/drawing/2014/main" id="{F1FB764B-685C-EF4C-80AA-09FF0E0C7184}"/>
              </a:ext>
            </a:extLst>
          </p:cNvPr>
          <p:cNvCxnSpPr/>
          <p:nvPr/>
        </p:nvCxnSpPr>
        <p:spPr bwMode="auto">
          <a:xfrm flipV="1">
            <a:off x="2713865" y="2996952"/>
            <a:ext cx="4365" cy="1778085"/>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a:extLst>
              <a:ext uri="{FF2B5EF4-FFF2-40B4-BE49-F238E27FC236}">
                <a16:creationId xmlns:a16="http://schemas.microsoft.com/office/drawing/2014/main" id="{ABE97D3A-EAA5-5B43-8C67-02EAB9B85DC1}"/>
              </a:ext>
            </a:extLst>
          </p:cNvPr>
          <p:cNvCxnSpPr/>
          <p:nvPr/>
        </p:nvCxnSpPr>
        <p:spPr bwMode="auto">
          <a:xfrm flipV="1">
            <a:off x="8196032" y="3140968"/>
            <a:ext cx="0" cy="1776982"/>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a:extLst>
              <a:ext uri="{FF2B5EF4-FFF2-40B4-BE49-F238E27FC236}">
                <a16:creationId xmlns:a16="http://schemas.microsoft.com/office/drawing/2014/main" id="{FCB7F4CD-07E1-B145-9F65-FF5ABE5F71BC}"/>
              </a:ext>
            </a:extLst>
          </p:cNvPr>
          <p:cNvCxnSpPr/>
          <p:nvPr/>
        </p:nvCxnSpPr>
        <p:spPr bwMode="auto">
          <a:xfrm flipV="1">
            <a:off x="9832481" y="3140968"/>
            <a:ext cx="0" cy="1656000"/>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a:extLst>
              <a:ext uri="{FF2B5EF4-FFF2-40B4-BE49-F238E27FC236}">
                <a16:creationId xmlns:a16="http://schemas.microsoft.com/office/drawing/2014/main" id="{3539CA33-C6FB-8347-AC77-B73EA378849C}"/>
              </a:ext>
            </a:extLst>
          </p:cNvPr>
          <p:cNvCxnSpPr/>
          <p:nvPr/>
        </p:nvCxnSpPr>
        <p:spPr bwMode="auto">
          <a:xfrm flipV="1">
            <a:off x="4429303" y="4293096"/>
            <a:ext cx="0" cy="656738"/>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a:extLst>
              <a:ext uri="{FF2B5EF4-FFF2-40B4-BE49-F238E27FC236}">
                <a16:creationId xmlns:a16="http://schemas.microsoft.com/office/drawing/2014/main" id="{B6A0B301-F7CC-9E42-8858-3BB5BD58433E}"/>
              </a:ext>
            </a:extLst>
          </p:cNvPr>
          <p:cNvCxnSpPr/>
          <p:nvPr/>
        </p:nvCxnSpPr>
        <p:spPr bwMode="auto">
          <a:xfrm flipH="1" flipV="1">
            <a:off x="6882540" y="4358001"/>
            <a:ext cx="1184" cy="583167"/>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atumsplatzhalter 3">
            <a:extLst>
              <a:ext uri="{FF2B5EF4-FFF2-40B4-BE49-F238E27FC236}">
                <a16:creationId xmlns:a16="http://schemas.microsoft.com/office/drawing/2014/main" id="{CFB6D3EE-33BB-EE47-8F81-C5B23F70BC30}"/>
              </a:ext>
            </a:extLst>
          </p:cNvPr>
          <p:cNvSpPr>
            <a:spLocks noGrp="1"/>
          </p:cNvSpPr>
          <p:nvPr>
            <p:ph type="dt" sz="half" idx="10"/>
          </p:nvPr>
        </p:nvSpPr>
        <p:spPr/>
        <p:txBody>
          <a:bodyPr/>
          <a:lstStyle/>
          <a:p>
            <a:fld id="{BF416F95-4BA0-124D-BFEF-978ABC6D8CDB}" type="datetime1">
              <a:rPr lang="de-DE" smtClean="0"/>
              <a:t>23.09.2022</a:t>
            </a:fld>
            <a:endParaRPr lang="en-US" dirty="0"/>
          </a:p>
        </p:txBody>
      </p:sp>
      <p:sp>
        <p:nvSpPr>
          <p:cNvPr id="5" name="Fußzeilenplatzhalter 4">
            <a:extLst>
              <a:ext uri="{FF2B5EF4-FFF2-40B4-BE49-F238E27FC236}">
                <a16:creationId xmlns:a16="http://schemas.microsoft.com/office/drawing/2014/main" id="{6408195A-8773-BE4A-96E8-DFAEE4E9455B}"/>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A3450AAD-3FAA-3D4C-B14A-CB3865EC25E0}"/>
              </a:ext>
            </a:extLst>
          </p:cNvPr>
          <p:cNvSpPr>
            <a:spLocks noGrp="1"/>
          </p:cNvSpPr>
          <p:nvPr>
            <p:ph type="sldNum" sz="quarter" idx="12"/>
          </p:nvPr>
        </p:nvSpPr>
        <p:spPr/>
        <p:txBody>
          <a:bodyPr/>
          <a:lstStyle/>
          <a:p>
            <a:pPr>
              <a:defRPr/>
            </a:pPr>
            <a:fld id="{E42BEB3F-08D9-49EF-B61F-64B0AC4A9AB9}" type="slidenum">
              <a:rPr lang="de-DE" altLang="de-DE" smtClean="0"/>
              <a:pPr>
                <a:defRPr/>
              </a:pPr>
              <a:t>32</a:t>
            </a:fld>
            <a:endParaRPr lang="de-DE" altLang="de-DE" dirty="0"/>
          </a:p>
        </p:txBody>
      </p:sp>
      <p:grpSp>
        <p:nvGrpSpPr>
          <p:cNvPr id="71" name="Gruppieren 70">
            <a:extLst>
              <a:ext uri="{FF2B5EF4-FFF2-40B4-BE49-F238E27FC236}">
                <a16:creationId xmlns:a16="http://schemas.microsoft.com/office/drawing/2014/main" id="{6B07AEDF-3DB4-EE40-AC1C-F21F6CD26EF3}"/>
              </a:ext>
            </a:extLst>
          </p:cNvPr>
          <p:cNvGrpSpPr/>
          <p:nvPr/>
        </p:nvGrpSpPr>
        <p:grpSpPr>
          <a:xfrm>
            <a:off x="1818130" y="2285504"/>
            <a:ext cx="8821377" cy="865148"/>
            <a:chOff x="294129" y="2285504"/>
            <a:chExt cx="8821377" cy="865148"/>
          </a:xfrm>
        </p:grpSpPr>
        <p:sp>
          <p:nvSpPr>
            <p:cNvPr id="15" name="Abgerundetes Rechteck 14">
              <a:extLst>
                <a:ext uri="{FF2B5EF4-FFF2-40B4-BE49-F238E27FC236}">
                  <a16:creationId xmlns:a16="http://schemas.microsoft.com/office/drawing/2014/main" id="{49767F31-C893-4041-8030-50EA085CA348}"/>
                </a:ext>
              </a:extLst>
            </p:cNvPr>
            <p:cNvSpPr/>
            <p:nvPr/>
          </p:nvSpPr>
          <p:spPr bwMode="auto">
            <a:xfrm>
              <a:off x="294129" y="2767566"/>
              <a:ext cx="1800200" cy="374571"/>
            </a:xfrm>
            <a:prstGeom prst="roundRect">
              <a:avLst/>
            </a:prstGeom>
            <a:solidFill>
              <a:schemeClr val="accent1">
                <a:lumMod val="20000"/>
                <a:lumOff val="80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Abbilder</a:t>
              </a:r>
            </a:p>
          </p:txBody>
        </p:sp>
        <p:sp>
          <p:nvSpPr>
            <p:cNvPr id="16" name="Abgerundetes Rechteck 15">
              <a:extLst>
                <a:ext uri="{FF2B5EF4-FFF2-40B4-BE49-F238E27FC236}">
                  <a16:creationId xmlns:a16="http://schemas.microsoft.com/office/drawing/2014/main" id="{985A93CE-03BD-0E43-AFBC-6E82965AF2BA}"/>
                </a:ext>
              </a:extLst>
            </p:cNvPr>
            <p:cNvSpPr/>
            <p:nvPr/>
          </p:nvSpPr>
          <p:spPr bwMode="auto">
            <a:xfrm>
              <a:off x="3030555" y="2776081"/>
              <a:ext cx="2090644" cy="374571"/>
            </a:xfrm>
            <a:prstGeom prst="roundRect">
              <a:avLst/>
            </a:prstGeom>
            <a:solidFill>
              <a:schemeClr val="accent1">
                <a:lumMod val="20000"/>
                <a:lumOff val="80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Visualisierungen</a:t>
              </a:r>
            </a:p>
          </p:txBody>
        </p:sp>
        <p:sp>
          <p:nvSpPr>
            <p:cNvPr id="17" name="Abgerundetes Rechteck 16">
              <a:extLst>
                <a:ext uri="{FF2B5EF4-FFF2-40B4-BE49-F238E27FC236}">
                  <a16:creationId xmlns:a16="http://schemas.microsoft.com/office/drawing/2014/main" id="{BE8B1ED9-8D78-674F-9108-014360CCB536}"/>
                </a:ext>
              </a:extLst>
            </p:cNvPr>
            <p:cNvSpPr/>
            <p:nvPr/>
          </p:nvSpPr>
          <p:spPr bwMode="auto">
            <a:xfrm>
              <a:off x="5584078" y="2776081"/>
              <a:ext cx="1800200" cy="374571"/>
            </a:xfrm>
            <a:prstGeom prst="roundRect">
              <a:avLst/>
            </a:prstGeom>
            <a:solidFill>
              <a:schemeClr val="accent1">
                <a:lumMod val="20000"/>
                <a:lumOff val="80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Karten</a:t>
              </a:r>
            </a:p>
          </p:txBody>
        </p:sp>
        <p:sp>
          <p:nvSpPr>
            <p:cNvPr id="18" name="Abgerundetes Rechteck 17">
              <a:extLst>
                <a:ext uri="{FF2B5EF4-FFF2-40B4-BE49-F238E27FC236}">
                  <a16:creationId xmlns:a16="http://schemas.microsoft.com/office/drawing/2014/main" id="{41DC4B7C-1E17-964F-ACBD-D0F057FA3B67}"/>
                </a:ext>
              </a:extLst>
            </p:cNvPr>
            <p:cNvSpPr/>
            <p:nvPr/>
          </p:nvSpPr>
          <p:spPr bwMode="auto">
            <a:xfrm>
              <a:off x="7452319" y="2767564"/>
              <a:ext cx="1663187" cy="374571"/>
            </a:xfrm>
            <a:prstGeom prst="roundRect">
              <a:avLst/>
            </a:prstGeom>
            <a:solidFill>
              <a:schemeClr val="accent1">
                <a:lumMod val="20000"/>
                <a:lumOff val="80000"/>
              </a:schemeClr>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Piktogramme</a:t>
              </a:r>
            </a:p>
          </p:txBody>
        </p:sp>
        <p:cxnSp>
          <p:nvCxnSpPr>
            <p:cNvPr id="35" name="Gerade Verbindung 34">
              <a:extLst>
                <a:ext uri="{FF2B5EF4-FFF2-40B4-BE49-F238E27FC236}">
                  <a16:creationId xmlns:a16="http://schemas.microsoft.com/office/drawing/2014/main" id="{7AF31C8E-B33B-C041-B266-0DFF14AB3D6A}"/>
                </a:ext>
              </a:extLst>
            </p:cNvPr>
            <p:cNvCxnSpPr/>
            <p:nvPr/>
          </p:nvCxnSpPr>
          <p:spPr bwMode="auto">
            <a:xfrm>
              <a:off x="2678902" y="2285504"/>
              <a:ext cx="0" cy="205333"/>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a:extLst>
                <a:ext uri="{FF2B5EF4-FFF2-40B4-BE49-F238E27FC236}">
                  <a16:creationId xmlns:a16="http://schemas.microsoft.com/office/drawing/2014/main" id="{1A7C832C-69CE-BB48-83F8-06B72BEA4AEC}"/>
                </a:ext>
              </a:extLst>
            </p:cNvPr>
            <p:cNvCxnSpPr/>
            <p:nvPr/>
          </p:nvCxnSpPr>
          <p:spPr bwMode="auto">
            <a:xfrm>
              <a:off x="1189864" y="2490837"/>
              <a:ext cx="7094048" cy="0"/>
            </a:xfrm>
            <a:prstGeom prst="line">
              <a:avLst/>
            </a:prstGeom>
            <a:solidFill>
              <a:srgbClr val="FFFFFF"/>
            </a:solidFill>
            <a:ln w="3175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a:extLst>
                <a:ext uri="{FF2B5EF4-FFF2-40B4-BE49-F238E27FC236}">
                  <a16:creationId xmlns:a16="http://schemas.microsoft.com/office/drawing/2014/main" id="{EB804C49-B85D-2941-B296-ACF896DE8D03}"/>
                </a:ext>
              </a:extLst>
            </p:cNvPr>
            <p:cNvCxnSpPr/>
            <p:nvPr/>
          </p:nvCxnSpPr>
          <p:spPr bwMode="auto">
            <a:xfrm flipV="1">
              <a:off x="1189864" y="2490837"/>
              <a:ext cx="4365" cy="276727"/>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a:extLst>
                <a:ext uri="{FF2B5EF4-FFF2-40B4-BE49-F238E27FC236}">
                  <a16:creationId xmlns:a16="http://schemas.microsoft.com/office/drawing/2014/main" id="{95CB114C-3C14-E543-83E6-C6C242192EFA}"/>
                </a:ext>
              </a:extLst>
            </p:cNvPr>
            <p:cNvCxnSpPr/>
            <p:nvPr/>
          </p:nvCxnSpPr>
          <p:spPr bwMode="auto">
            <a:xfrm flipV="1">
              <a:off x="4118372" y="2500148"/>
              <a:ext cx="4365" cy="276727"/>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a:extLst>
                <a:ext uri="{FF2B5EF4-FFF2-40B4-BE49-F238E27FC236}">
                  <a16:creationId xmlns:a16="http://schemas.microsoft.com/office/drawing/2014/main" id="{71FB88A7-EC97-2644-AC64-279C4E1AC43A}"/>
                </a:ext>
              </a:extLst>
            </p:cNvPr>
            <p:cNvCxnSpPr/>
            <p:nvPr/>
          </p:nvCxnSpPr>
          <p:spPr bwMode="auto">
            <a:xfrm flipV="1">
              <a:off x="6660232" y="2492896"/>
              <a:ext cx="4365" cy="276727"/>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a:extLst>
                <a:ext uri="{FF2B5EF4-FFF2-40B4-BE49-F238E27FC236}">
                  <a16:creationId xmlns:a16="http://schemas.microsoft.com/office/drawing/2014/main" id="{DC86E4DE-94B9-FC4C-A711-60E9EAEA9924}"/>
                </a:ext>
              </a:extLst>
            </p:cNvPr>
            <p:cNvCxnSpPr/>
            <p:nvPr/>
          </p:nvCxnSpPr>
          <p:spPr bwMode="auto">
            <a:xfrm flipV="1">
              <a:off x="8283912" y="2479713"/>
              <a:ext cx="4365" cy="276727"/>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3" name="Gruppieren 72">
            <a:extLst>
              <a:ext uri="{FF2B5EF4-FFF2-40B4-BE49-F238E27FC236}">
                <a16:creationId xmlns:a16="http://schemas.microsoft.com/office/drawing/2014/main" id="{A5B7BD8C-70D5-6748-96FD-B80CCFADAA1E}"/>
              </a:ext>
            </a:extLst>
          </p:cNvPr>
          <p:cNvGrpSpPr/>
          <p:nvPr/>
        </p:nvGrpSpPr>
        <p:grpSpPr>
          <a:xfrm>
            <a:off x="3647729" y="3142135"/>
            <a:ext cx="4015783" cy="1200427"/>
            <a:chOff x="2123728" y="3142134"/>
            <a:chExt cx="4015783" cy="1200427"/>
          </a:xfrm>
        </p:grpSpPr>
        <p:sp>
          <p:nvSpPr>
            <p:cNvPr id="19" name="Abgerundetes Rechteck 18">
              <a:extLst>
                <a:ext uri="{FF2B5EF4-FFF2-40B4-BE49-F238E27FC236}">
                  <a16:creationId xmlns:a16="http://schemas.microsoft.com/office/drawing/2014/main" id="{E9FEF7E6-745A-CC43-AE1B-35A4D1B52FE0}"/>
                </a:ext>
              </a:extLst>
            </p:cNvPr>
            <p:cNvSpPr/>
            <p:nvPr/>
          </p:nvSpPr>
          <p:spPr bwMode="auto">
            <a:xfrm>
              <a:off x="4339311" y="3967990"/>
              <a:ext cx="1800200" cy="374571"/>
            </a:xfrm>
            <a:prstGeom prst="roundRect">
              <a:avLst/>
            </a:prstGeom>
            <a:solidFill>
              <a:srgbClr val="B3CFBE"/>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Diagramme</a:t>
              </a:r>
            </a:p>
          </p:txBody>
        </p:sp>
        <p:sp>
          <p:nvSpPr>
            <p:cNvPr id="20" name="Abgerundetes Rechteck 19">
              <a:extLst>
                <a:ext uri="{FF2B5EF4-FFF2-40B4-BE49-F238E27FC236}">
                  <a16:creationId xmlns:a16="http://schemas.microsoft.com/office/drawing/2014/main" id="{6A93702B-8173-0041-A0F8-39EC0F8BAEC8}"/>
                </a:ext>
              </a:extLst>
            </p:cNvPr>
            <p:cNvSpPr/>
            <p:nvPr/>
          </p:nvSpPr>
          <p:spPr bwMode="auto">
            <a:xfrm>
              <a:off x="2123728" y="3948477"/>
              <a:ext cx="1800200" cy="374571"/>
            </a:xfrm>
            <a:prstGeom prst="roundRect">
              <a:avLst/>
            </a:prstGeom>
            <a:solidFill>
              <a:srgbClr val="B3CFBE"/>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600" b="1" dirty="0"/>
                <a:t>Charts</a:t>
              </a:r>
            </a:p>
          </p:txBody>
        </p:sp>
        <p:cxnSp>
          <p:nvCxnSpPr>
            <p:cNvPr id="46" name="Gerade Verbindung 45">
              <a:extLst>
                <a:ext uri="{FF2B5EF4-FFF2-40B4-BE49-F238E27FC236}">
                  <a16:creationId xmlns:a16="http://schemas.microsoft.com/office/drawing/2014/main" id="{96085EE6-31BB-AA48-8C60-F1FD419C3D8D}"/>
                </a:ext>
              </a:extLst>
            </p:cNvPr>
            <p:cNvCxnSpPr/>
            <p:nvPr/>
          </p:nvCxnSpPr>
          <p:spPr bwMode="auto">
            <a:xfrm flipV="1">
              <a:off x="4118372" y="3142134"/>
              <a:ext cx="0" cy="306000"/>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a:extLst>
                <a:ext uri="{FF2B5EF4-FFF2-40B4-BE49-F238E27FC236}">
                  <a16:creationId xmlns:a16="http://schemas.microsoft.com/office/drawing/2014/main" id="{3E5797FF-9177-814A-94BF-D3396784F53D}"/>
                </a:ext>
              </a:extLst>
            </p:cNvPr>
            <p:cNvCxnSpPr/>
            <p:nvPr/>
          </p:nvCxnSpPr>
          <p:spPr bwMode="auto">
            <a:xfrm>
              <a:off x="2911849" y="3455449"/>
              <a:ext cx="2452239" cy="10963"/>
            </a:xfrm>
            <a:prstGeom prst="line">
              <a:avLst/>
            </a:prstGeom>
            <a:solidFill>
              <a:srgbClr val="FFFFFF"/>
            </a:solidFill>
            <a:ln w="3175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a:extLst>
                <a:ext uri="{FF2B5EF4-FFF2-40B4-BE49-F238E27FC236}">
                  <a16:creationId xmlns:a16="http://schemas.microsoft.com/office/drawing/2014/main" id="{15823CA5-05B9-1F47-8E0A-B6810EC9A9A3}"/>
                </a:ext>
              </a:extLst>
            </p:cNvPr>
            <p:cNvCxnSpPr/>
            <p:nvPr/>
          </p:nvCxnSpPr>
          <p:spPr bwMode="auto">
            <a:xfrm flipV="1">
              <a:off x="2911849" y="3441417"/>
              <a:ext cx="4365" cy="507060"/>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a:extLst>
                <a:ext uri="{FF2B5EF4-FFF2-40B4-BE49-F238E27FC236}">
                  <a16:creationId xmlns:a16="http://schemas.microsoft.com/office/drawing/2014/main" id="{6E273BE4-9714-3040-A631-1203054E7F2B}"/>
                </a:ext>
              </a:extLst>
            </p:cNvPr>
            <p:cNvCxnSpPr/>
            <p:nvPr/>
          </p:nvCxnSpPr>
          <p:spPr bwMode="auto">
            <a:xfrm flipV="1">
              <a:off x="5359723" y="3460930"/>
              <a:ext cx="4365" cy="507060"/>
            </a:xfrm>
            <a:prstGeom prst="line">
              <a:avLst/>
            </a:prstGeom>
            <a:solidFill>
              <a:srgbClr val="FFFFFF"/>
            </a:solidFill>
            <a:ln w="31750" cap="flat" cmpd="sng" algn="ctr">
              <a:solidFill>
                <a:schemeClr val="tx1">
                  <a:lumMod val="75000"/>
                </a:schemeClr>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Abgerundetes Rechteck 23">
            <a:extLst>
              <a:ext uri="{FF2B5EF4-FFF2-40B4-BE49-F238E27FC236}">
                <a16:creationId xmlns:a16="http://schemas.microsoft.com/office/drawing/2014/main" id="{081FF41C-67E3-0F4F-9DD1-E6066F66DAE5}"/>
              </a:ext>
            </a:extLst>
          </p:cNvPr>
          <p:cNvSpPr/>
          <p:nvPr/>
        </p:nvSpPr>
        <p:spPr bwMode="auto">
          <a:xfrm>
            <a:off x="1691138" y="4775037"/>
            <a:ext cx="1668559" cy="1634490"/>
          </a:xfrm>
          <a:prstGeom prst="roundRect">
            <a:avLst/>
          </a:prstGeom>
          <a:solidFill>
            <a:srgbClr val="FFFF0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800" dirty="0"/>
              <a:t>Farb-</a:t>
            </a:r>
            <a:r>
              <a:rPr lang="de-DE" sz="1800" dirty="0" err="1"/>
              <a:t>Realbild</a:t>
            </a:r>
            <a:endParaRPr lang="de-DE" sz="1800" dirty="0"/>
          </a:p>
          <a:p>
            <a:pPr algn="ctr" eaLnBrk="1"/>
            <a:r>
              <a:rPr lang="de-DE" sz="1800" dirty="0" err="1"/>
              <a:t>Sw-Realbild</a:t>
            </a:r>
            <a:endParaRPr lang="de-DE" sz="1800" dirty="0"/>
          </a:p>
          <a:p>
            <a:pPr algn="ctr" eaLnBrk="1"/>
            <a:r>
              <a:rPr lang="de-DE" sz="1800" dirty="0"/>
              <a:t>Texturbild</a:t>
            </a:r>
          </a:p>
          <a:p>
            <a:pPr algn="ctr" eaLnBrk="1"/>
            <a:r>
              <a:rPr lang="de-DE" sz="1800" dirty="0"/>
              <a:t>Strichbild</a:t>
            </a:r>
          </a:p>
          <a:p>
            <a:pPr algn="ctr" eaLnBrk="1"/>
            <a:r>
              <a:rPr lang="de-DE" sz="1800" dirty="0" smtClean="0"/>
              <a:t>Schemabild</a:t>
            </a:r>
            <a:endParaRPr lang="de-DE" sz="1600" b="1" dirty="0"/>
          </a:p>
        </p:txBody>
      </p:sp>
      <p:sp>
        <p:nvSpPr>
          <p:cNvPr id="25" name="Abgerundetes Rechteck 24">
            <a:extLst>
              <a:ext uri="{FF2B5EF4-FFF2-40B4-BE49-F238E27FC236}">
                <a16:creationId xmlns:a16="http://schemas.microsoft.com/office/drawing/2014/main" id="{032F5A64-CCD6-C944-BF90-20AB7B3648C2}"/>
              </a:ext>
            </a:extLst>
          </p:cNvPr>
          <p:cNvSpPr/>
          <p:nvPr/>
        </p:nvSpPr>
        <p:spPr bwMode="auto">
          <a:xfrm>
            <a:off x="7810274" y="4781712"/>
            <a:ext cx="1382070" cy="1605915"/>
          </a:xfrm>
          <a:prstGeom prst="roundRect">
            <a:avLst/>
          </a:prstGeom>
          <a:solidFill>
            <a:srgbClr val="FFFF0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800" dirty="0"/>
              <a:t>Bildkarten</a:t>
            </a:r>
          </a:p>
          <a:p>
            <a:pPr algn="ctr" eaLnBrk="1"/>
            <a:r>
              <a:rPr lang="de-DE" sz="1800" dirty="0" err="1"/>
              <a:t>Topolog</a:t>
            </a:r>
            <a:r>
              <a:rPr lang="de-DE" sz="1800" dirty="0"/>
              <a:t>. Karten</a:t>
            </a:r>
          </a:p>
          <a:p>
            <a:pPr algn="ctr" eaLnBrk="1"/>
            <a:r>
              <a:rPr lang="de-DE" sz="1800" dirty="0" err="1"/>
              <a:t>themat</a:t>
            </a:r>
            <a:r>
              <a:rPr lang="de-DE" sz="1800" dirty="0"/>
              <a:t>. Karten</a:t>
            </a:r>
          </a:p>
        </p:txBody>
      </p:sp>
      <p:sp>
        <p:nvSpPr>
          <p:cNvPr id="21" name="Abgerundetes Rechteck 20">
            <a:extLst>
              <a:ext uri="{FF2B5EF4-FFF2-40B4-BE49-F238E27FC236}">
                <a16:creationId xmlns:a16="http://schemas.microsoft.com/office/drawing/2014/main" id="{874B2B70-6FC9-0244-9523-9AE664E3D488}"/>
              </a:ext>
            </a:extLst>
          </p:cNvPr>
          <p:cNvSpPr/>
          <p:nvPr/>
        </p:nvSpPr>
        <p:spPr bwMode="auto">
          <a:xfrm>
            <a:off x="9285930" y="4770482"/>
            <a:ext cx="1382070" cy="1021556"/>
          </a:xfrm>
          <a:prstGeom prst="roundRect">
            <a:avLst/>
          </a:prstGeom>
          <a:solidFill>
            <a:srgbClr val="FFFF0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800" dirty="0"/>
              <a:t>Ikone</a:t>
            </a:r>
          </a:p>
          <a:p>
            <a:pPr algn="ctr" eaLnBrk="1"/>
            <a:r>
              <a:rPr lang="de-DE" sz="1800" dirty="0"/>
              <a:t>Symbole</a:t>
            </a:r>
          </a:p>
          <a:p>
            <a:pPr algn="ctr" eaLnBrk="1"/>
            <a:r>
              <a:rPr lang="de-DE" sz="1800" dirty="0"/>
              <a:t>Hybride</a:t>
            </a:r>
          </a:p>
        </p:txBody>
      </p:sp>
      <p:sp>
        <p:nvSpPr>
          <p:cNvPr id="23" name="Abgerundetes Rechteck 22">
            <a:extLst>
              <a:ext uri="{FF2B5EF4-FFF2-40B4-BE49-F238E27FC236}">
                <a16:creationId xmlns:a16="http://schemas.microsoft.com/office/drawing/2014/main" id="{A72CB0F9-8242-FE48-82FA-3F4808DA3DB8}"/>
              </a:ext>
            </a:extLst>
          </p:cNvPr>
          <p:cNvSpPr/>
          <p:nvPr/>
        </p:nvSpPr>
        <p:spPr bwMode="auto">
          <a:xfrm>
            <a:off x="3495780" y="4800379"/>
            <a:ext cx="1880141" cy="1634490"/>
          </a:xfrm>
          <a:prstGeom prst="roundRect">
            <a:avLst/>
          </a:prstGeom>
          <a:solidFill>
            <a:srgbClr val="FFFF0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800" dirty="0"/>
              <a:t>Tabellen</a:t>
            </a:r>
          </a:p>
          <a:p>
            <a:pPr algn="ctr" eaLnBrk="1"/>
            <a:r>
              <a:rPr lang="de-DE" sz="1800" dirty="0"/>
              <a:t>Organogramme</a:t>
            </a:r>
          </a:p>
          <a:p>
            <a:pPr algn="ctr" eaLnBrk="1"/>
            <a:r>
              <a:rPr lang="de-DE" sz="1800" dirty="0" err="1"/>
              <a:t>Flowcharts</a:t>
            </a:r>
            <a:endParaRPr lang="de-DE" sz="1800" dirty="0"/>
          </a:p>
          <a:p>
            <a:pPr algn="ctr" eaLnBrk="1"/>
            <a:r>
              <a:rPr lang="de-DE" sz="1800" dirty="0" err="1"/>
              <a:t>Concept</a:t>
            </a:r>
            <a:r>
              <a:rPr lang="de-DE" sz="1800" dirty="0"/>
              <a:t> </a:t>
            </a:r>
            <a:r>
              <a:rPr lang="de-DE" sz="1800" dirty="0" err="1"/>
              <a:t>Maps</a:t>
            </a:r>
            <a:endParaRPr lang="de-DE" sz="1800" dirty="0"/>
          </a:p>
          <a:p>
            <a:pPr algn="ctr" eaLnBrk="1"/>
            <a:r>
              <a:rPr lang="de-DE" sz="1800" dirty="0" err="1"/>
              <a:t>Netwerke</a:t>
            </a:r>
            <a:r>
              <a:rPr lang="de-DE" sz="1800" dirty="0"/>
              <a:t> </a:t>
            </a:r>
            <a:r>
              <a:rPr lang="de-DE" sz="1600" dirty="0" smtClean="0"/>
              <a:t>…</a:t>
            </a:r>
            <a:endParaRPr lang="de-DE" sz="1600" dirty="0"/>
          </a:p>
        </p:txBody>
      </p:sp>
      <p:sp>
        <p:nvSpPr>
          <p:cNvPr id="22" name="Abgerundetes Rechteck 21">
            <a:extLst>
              <a:ext uri="{FF2B5EF4-FFF2-40B4-BE49-F238E27FC236}">
                <a16:creationId xmlns:a16="http://schemas.microsoft.com/office/drawing/2014/main" id="{B54B2119-7995-8849-B0C7-4D5BA749B65B}"/>
              </a:ext>
            </a:extLst>
          </p:cNvPr>
          <p:cNvSpPr/>
          <p:nvPr/>
        </p:nvSpPr>
        <p:spPr bwMode="auto">
          <a:xfrm>
            <a:off x="5512003" y="4773028"/>
            <a:ext cx="2168173" cy="1634490"/>
          </a:xfrm>
          <a:prstGeom prst="roundRect">
            <a:avLst/>
          </a:prstGeom>
          <a:solidFill>
            <a:srgbClr val="FFFF0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algn="ctr" eaLnBrk="1"/>
            <a:r>
              <a:rPr lang="de-DE" sz="1800" dirty="0"/>
              <a:t>Kreisdiagramme</a:t>
            </a:r>
          </a:p>
          <a:p>
            <a:pPr algn="ctr" eaLnBrk="1"/>
            <a:r>
              <a:rPr lang="de-DE" sz="1800" dirty="0"/>
              <a:t>Balkendiagramme</a:t>
            </a:r>
          </a:p>
          <a:p>
            <a:pPr algn="ctr" eaLnBrk="1"/>
            <a:r>
              <a:rPr lang="de-DE" sz="1800" dirty="0"/>
              <a:t>Säulendiagramme Streudiagramme</a:t>
            </a:r>
          </a:p>
          <a:p>
            <a:pPr algn="ctr" eaLnBrk="1"/>
            <a:r>
              <a:rPr lang="de-DE" sz="1800" dirty="0"/>
              <a:t>UML, </a:t>
            </a:r>
            <a:r>
              <a:rPr lang="de-DE" sz="1800" dirty="0" err="1" smtClean="0"/>
              <a:t>BPMN</a:t>
            </a:r>
            <a:r>
              <a:rPr lang="de-DE" sz="1800" dirty="0" smtClean="0"/>
              <a:t> …</a:t>
            </a:r>
            <a:endParaRPr lang="de-DE" sz="1800" dirty="0"/>
          </a:p>
        </p:txBody>
      </p:sp>
    </p:spTree>
    <p:extLst>
      <p:ext uri="{BB962C8B-B14F-4D97-AF65-F5344CB8AC3E}">
        <p14:creationId xmlns:p14="http://schemas.microsoft.com/office/powerpoint/2010/main" val="22244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Bilder</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5" y="1449388"/>
            <a:ext cx="9992496" cy="5064428"/>
          </a:xfrm>
        </p:spPr>
        <p:txBody>
          <a:bodyPr/>
          <a:lstStyle/>
          <a:p>
            <a:pPr>
              <a:buFont typeface="Wingdings" panose="05000000000000000000" pitchFamily="2" charset="2"/>
              <a:buChar char="§"/>
            </a:pPr>
            <a:r>
              <a:rPr lang="de-DE" sz="2400" b="1" dirty="0">
                <a:cs typeface="Calibri" panose="020F0502020204030204" pitchFamily="34" charset="0"/>
              </a:rPr>
              <a:t>Arten von Bildern: Verständliche Abbilder</a:t>
            </a:r>
          </a:p>
          <a:p>
            <a:pPr lvl="1">
              <a:buFont typeface="Wingdings" panose="05000000000000000000" pitchFamily="2" charset="2"/>
              <a:buChar char="§"/>
            </a:pPr>
            <a:r>
              <a:rPr lang="de-DE" dirty="0">
                <a:solidFill>
                  <a:schemeClr val="tx1">
                    <a:lumMod val="75000"/>
                  </a:schemeClr>
                </a:solidFill>
                <a:cs typeface="Calibri" panose="020F0502020204030204" pitchFamily="34" charset="0"/>
              </a:rPr>
              <a:t>Kommunikative Funktion</a:t>
            </a:r>
          </a:p>
          <a:p>
            <a:pPr lvl="2">
              <a:buFont typeface="Wingdings" panose="05000000000000000000" pitchFamily="2" charset="2"/>
              <a:buChar char="§"/>
            </a:pPr>
            <a:r>
              <a:rPr lang="de-DE" i="1" dirty="0">
                <a:solidFill>
                  <a:srgbClr val="FF0000"/>
                </a:solidFill>
                <a:cs typeface="Calibri" panose="020F0502020204030204" pitchFamily="34" charset="0"/>
              </a:rPr>
              <a:t>Informierende, didaktische Funktion</a:t>
            </a:r>
          </a:p>
          <a:p>
            <a:pPr lvl="2">
              <a:buFont typeface="Wingdings" panose="05000000000000000000" pitchFamily="2" charset="2"/>
              <a:buChar char="§"/>
            </a:pPr>
            <a:r>
              <a:rPr lang="de-DE" i="1" dirty="0">
                <a:solidFill>
                  <a:srgbClr val="FF0000"/>
                </a:solidFill>
                <a:cs typeface="Calibri" panose="020F0502020204030204" pitchFamily="34" charset="0"/>
              </a:rPr>
              <a:t>Realitätsersatz</a:t>
            </a:r>
          </a:p>
          <a:p>
            <a:pPr lvl="2">
              <a:buFont typeface="Wingdings" panose="05000000000000000000" pitchFamily="2" charset="2"/>
              <a:buChar char="§"/>
            </a:pPr>
            <a:r>
              <a:rPr lang="de-DE" dirty="0">
                <a:solidFill>
                  <a:schemeClr val="tx1">
                    <a:lumMod val="75000"/>
                  </a:schemeClr>
                </a:solidFill>
                <a:cs typeface="Calibri" panose="020F0502020204030204" pitchFamily="34" charset="0"/>
              </a:rPr>
              <a:t>oft Dokumentationsfunktion, Beleg/Beweis</a:t>
            </a:r>
          </a:p>
          <a:p>
            <a:pPr marL="180975" lvl="1" indent="0">
              <a:buNone/>
            </a:pPr>
            <a:endParaRPr lang="de-DE" b="1" dirty="0">
              <a:solidFill>
                <a:schemeClr val="tx1">
                  <a:lumMod val="75000"/>
                </a:schemeClr>
              </a:solidFill>
              <a:cs typeface="Calibri" panose="020F0502020204030204" pitchFamily="34" charset="0"/>
            </a:endParaRPr>
          </a:p>
          <a:p>
            <a:pPr lvl="1">
              <a:buFont typeface="Wingdings" panose="05000000000000000000" pitchFamily="2" charset="2"/>
              <a:buChar char="§"/>
            </a:pPr>
            <a:r>
              <a:rPr lang="de-DE" b="1" dirty="0">
                <a:solidFill>
                  <a:schemeClr val="tx1">
                    <a:lumMod val="75000"/>
                  </a:schemeClr>
                </a:solidFill>
                <a:cs typeface="Calibri" panose="020F0502020204030204" pitchFamily="34" charset="0"/>
              </a:rPr>
              <a:t>Mentale Anforderungen</a:t>
            </a:r>
          </a:p>
          <a:p>
            <a:pPr lvl="2">
              <a:buFont typeface="Wingdings" panose="05000000000000000000" pitchFamily="2" charset="2"/>
              <a:buChar char="§"/>
            </a:pPr>
            <a:r>
              <a:rPr lang="de-DE" dirty="0">
                <a:solidFill>
                  <a:schemeClr val="tx1">
                    <a:lumMod val="75000"/>
                  </a:schemeClr>
                </a:solidFill>
                <a:cs typeface="Calibri" panose="020F0502020204030204" pitchFamily="34" charset="0"/>
              </a:rPr>
              <a:t>Wirklichkeitsausschnitt, merkmalsärmer</a:t>
            </a:r>
          </a:p>
          <a:p>
            <a:pPr lvl="2">
              <a:buFont typeface="Wingdings" panose="05000000000000000000" pitchFamily="2" charset="2"/>
              <a:buChar char="§"/>
            </a:pPr>
            <a:r>
              <a:rPr lang="de-DE" dirty="0">
                <a:solidFill>
                  <a:schemeClr val="tx1">
                    <a:lumMod val="75000"/>
                  </a:schemeClr>
                </a:solidFill>
                <a:cs typeface="Calibri" panose="020F0502020204030204" pitchFamily="34" charset="0"/>
              </a:rPr>
              <a:t>Inhaltliche und </a:t>
            </a:r>
            <a:r>
              <a:rPr lang="de-DE" dirty="0" err="1">
                <a:solidFill>
                  <a:schemeClr val="tx1">
                    <a:lumMod val="75000"/>
                  </a:schemeClr>
                </a:solidFill>
                <a:cs typeface="Calibri" panose="020F0502020204030204" pitchFamily="34" charset="0"/>
              </a:rPr>
              <a:t>indikatorische</a:t>
            </a:r>
            <a:r>
              <a:rPr lang="de-DE" dirty="0">
                <a:solidFill>
                  <a:schemeClr val="tx1">
                    <a:lumMod val="75000"/>
                  </a:schemeClr>
                </a:solidFill>
                <a:cs typeface="Calibri" panose="020F0502020204030204" pitchFamily="34" charset="0"/>
              </a:rPr>
              <a:t> Auswertung</a:t>
            </a:r>
          </a:p>
          <a:p>
            <a:pPr lvl="2">
              <a:buFont typeface="Wingdings" panose="05000000000000000000" pitchFamily="2" charset="2"/>
              <a:buChar char="§"/>
            </a:pPr>
            <a:endParaRPr lang="de-DE" dirty="0">
              <a:solidFill>
                <a:schemeClr val="tx1">
                  <a:lumMod val="75000"/>
                </a:schemeClr>
              </a:solidFill>
              <a:cs typeface="Calibri" panose="020F0502020204030204" pitchFamily="34" charset="0"/>
            </a:endParaRPr>
          </a:p>
          <a:p>
            <a:pPr lvl="1">
              <a:buFont typeface="Wingdings" panose="05000000000000000000" pitchFamily="2" charset="2"/>
              <a:buChar char="§"/>
            </a:pPr>
            <a:r>
              <a:rPr lang="de-DE" b="1" dirty="0">
                <a:solidFill>
                  <a:schemeClr val="tx1">
                    <a:lumMod val="75000"/>
                  </a:schemeClr>
                </a:solidFill>
                <a:cs typeface="Calibri" panose="020F0502020204030204" pitchFamily="34" charset="0"/>
              </a:rPr>
              <a:t>Realistisch nicht immer besser: </a:t>
            </a:r>
            <a:br>
              <a:rPr lang="de-DE" b="1" dirty="0">
                <a:solidFill>
                  <a:schemeClr val="tx1">
                    <a:lumMod val="75000"/>
                  </a:schemeClr>
                </a:solidFill>
                <a:cs typeface="Calibri" panose="020F0502020204030204" pitchFamily="34" charset="0"/>
              </a:rPr>
            </a:br>
            <a:r>
              <a:rPr lang="de-DE" b="1" dirty="0">
                <a:solidFill>
                  <a:schemeClr val="tx1">
                    <a:lumMod val="75000"/>
                  </a:schemeClr>
                </a:solidFill>
                <a:cs typeface="Calibri" panose="020F0502020204030204" pitchFamily="34" charset="0"/>
              </a:rPr>
              <a:t>didaktische Funktion?</a:t>
            </a:r>
          </a:p>
          <a:p>
            <a:pPr>
              <a:buFont typeface="Wingdings" panose="05000000000000000000" pitchFamily="2" charset="2"/>
              <a:buChar char="§"/>
            </a:pPr>
            <a:endParaRPr lang="de-DE" dirty="0">
              <a:solidFill>
                <a:schemeClr val="bg1">
                  <a:lumMod val="75000"/>
                </a:schemeClr>
              </a:solidFill>
              <a:cs typeface="Calibri" panose="020F0502020204030204" pitchFamily="34" charset="0"/>
            </a:endParaRPr>
          </a:p>
        </p:txBody>
      </p:sp>
      <p:pic>
        <p:nvPicPr>
          <p:cNvPr id="11" name="Grafik 10">
            <a:extLst>
              <a:ext uri="{FF2B5EF4-FFF2-40B4-BE49-F238E27FC236}">
                <a16:creationId xmlns:a16="http://schemas.microsoft.com/office/drawing/2014/main" id="{C08BE50A-D95E-5C4F-BA69-C2C609F1F9A7}"/>
              </a:ext>
            </a:extLst>
          </p:cNvPr>
          <p:cNvPicPr>
            <a:picLocks noChangeAspect="1"/>
          </p:cNvPicPr>
          <p:nvPr/>
        </p:nvPicPr>
        <p:blipFill>
          <a:blip r:embed="rId3"/>
          <a:stretch>
            <a:fillRect/>
          </a:stretch>
        </p:blipFill>
        <p:spPr>
          <a:xfrm>
            <a:off x="8469871" y="1736732"/>
            <a:ext cx="1284162" cy="1307300"/>
          </a:xfrm>
          <a:prstGeom prst="rect">
            <a:avLst/>
          </a:prstGeom>
        </p:spPr>
      </p:pic>
      <p:pic>
        <p:nvPicPr>
          <p:cNvPr id="12" name="Grafik 11">
            <a:extLst>
              <a:ext uri="{FF2B5EF4-FFF2-40B4-BE49-F238E27FC236}">
                <a16:creationId xmlns:a16="http://schemas.microsoft.com/office/drawing/2014/main" id="{D622F7F8-9447-FC4D-8B19-258E58C856A4}"/>
              </a:ext>
            </a:extLst>
          </p:cNvPr>
          <p:cNvPicPr>
            <a:picLocks noChangeAspect="1"/>
          </p:cNvPicPr>
          <p:nvPr/>
        </p:nvPicPr>
        <p:blipFill>
          <a:blip r:embed="rId4"/>
          <a:stretch>
            <a:fillRect/>
          </a:stretch>
        </p:blipFill>
        <p:spPr>
          <a:xfrm>
            <a:off x="7841952" y="3044032"/>
            <a:ext cx="2540000" cy="1854200"/>
          </a:xfrm>
          <a:prstGeom prst="rect">
            <a:avLst/>
          </a:prstGeom>
        </p:spPr>
      </p:pic>
      <p:pic>
        <p:nvPicPr>
          <p:cNvPr id="13" name="Grafik 12">
            <a:extLst>
              <a:ext uri="{FF2B5EF4-FFF2-40B4-BE49-F238E27FC236}">
                <a16:creationId xmlns:a16="http://schemas.microsoft.com/office/drawing/2014/main" id="{D782FDFD-4A07-DE49-9FE4-1B94D32C3B4F}"/>
              </a:ext>
            </a:extLst>
          </p:cNvPr>
          <p:cNvPicPr>
            <a:picLocks noChangeAspect="1"/>
          </p:cNvPicPr>
          <p:nvPr/>
        </p:nvPicPr>
        <p:blipFill>
          <a:blip r:embed="rId5"/>
          <a:stretch>
            <a:fillRect/>
          </a:stretch>
        </p:blipFill>
        <p:spPr>
          <a:xfrm>
            <a:off x="7750146" y="5100067"/>
            <a:ext cx="2366320" cy="1325139"/>
          </a:xfrm>
          <a:prstGeom prst="rect">
            <a:avLst/>
          </a:prstGeom>
        </p:spPr>
      </p:pic>
      <p:sp>
        <p:nvSpPr>
          <p:cNvPr id="4" name="Datumsplatzhalter 3">
            <a:extLst>
              <a:ext uri="{FF2B5EF4-FFF2-40B4-BE49-F238E27FC236}">
                <a16:creationId xmlns:a16="http://schemas.microsoft.com/office/drawing/2014/main" id="{9BA8475D-5C8C-1649-9313-E8CAEE80D2CA}"/>
              </a:ext>
            </a:extLst>
          </p:cNvPr>
          <p:cNvSpPr>
            <a:spLocks noGrp="1"/>
          </p:cNvSpPr>
          <p:nvPr>
            <p:ph type="dt" sz="half" idx="10"/>
          </p:nvPr>
        </p:nvSpPr>
        <p:spPr/>
        <p:txBody>
          <a:bodyPr/>
          <a:lstStyle/>
          <a:p>
            <a:fld id="{65792829-FEFD-AD41-950C-A743BC2E0961}" type="datetime1">
              <a:rPr lang="de-DE" smtClean="0"/>
              <a:t>23.09.2022</a:t>
            </a:fld>
            <a:endParaRPr lang="en-US" dirty="0"/>
          </a:p>
        </p:txBody>
      </p:sp>
      <p:sp>
        <p:nvSpPr>
          <p:cNvPr id="5" name="Fußzeilenplatzhalter 4">
            <a:extLst>
              <a:ext uri="{FF2B5EF4-FFF2-40B4-BE49-F238E27FC236}">
                <a16:creationId xmlns:a16="http://schemas.microsoft.com/office/drawing/2014/main" id="{361398F2-5411-B44F-A533-AC4C7A35D863}"/>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478EBD2F-6468-8F46-A6D8-0DC78E86E0B6}"/>
              </a:ext>
            </a:extLst>
          </p:cNvPr>
          <p:cNvSpPr>
            <a:spLocks noGrp="1"/>
          </p:cNvSpPr>
          <p:nvPr>
            <p:ph type="sldNum" sz="quarter" idx="12"/>
          </p:nvPr>
        </p:nvSpPr>
        <p:spPr/>
        <p:txBody>
          <a:bodyPr/>
          <a:lstStyle/>
          <a:p>
            <a:pPr>
              <a:defRPr/>
            </a:pPr>
            <a:fld id="{E42BEB3F-08D9-49EF-B61F-64B0AC4A9AB9}" type="slidenum">
              <a:rPr lang="de-DE" altLang="de-DE" smtClean="0"/>
              <a:pPr>
                <a:defRPr/>
              </a:pPr>
              <a:t>33</a:t>
            </a:fld>
            <a:endParaRPr lang="de-DE" altLang="de-DE" dirty="0"/>
          </a:p>
        </p:txBody>
      </p:sp>
    </p:spTree>
    <p:extLst>
      <p:ext uri="{BB962C8B-B14F-4D97-AF65-F5344CB8AC3E}">
        <p14:creationId xmlns:p14="http://schemas.microsoft.com/office/powerpoint/2010/main" val="8681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Bilder</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449388"/>
            <a:ext cx="9992497" cy="5064428"/>
          </a:xfrm>
        </p:spPr>
        <p:txBody>
          <a:bodyPr/>
          <a:lstStyle/>
          <a:p>
            <a:pPr>
              <a:buFont typeface="Wingdings" panose="05000000000000000000" pitchFamily="2" charset="2"/>
              <a:buChar char="§"/>
            </a:pPr>
            <a:r>
              <a:rPr lang="de-DE" sz="2400" b="1" dirty="0" err="1">
                <a:cs typeface="Calibri" panose="020F0502020204030204" pitchFamily="34" charset="0"/>
              </a:rPr>
              <a:t>Bewegtbild</a:t>
            </a:r>
            <a:r>
              <a:rPr lang="de-DE" sz="2400" b="1" dirty="0">
                <a:cs typeface="Calibri" panose="020F0502020204030204" pitchFamily="34" charset="0"/>
              </a:rPr>
              <a:t>, Animation, Video</a:t>
            </a:r>
          </a:p>
          <a:p>
            <a:pPr>
              <a:buFont typeface="Wingdings" panose="05000000000000000000" pitchFamily="2" charset="2"/>
              <a:buChar char="§"/>
            </a:pPr>
            <a:endParaRPr lang="de-DE" b="1" dirty="0">
              <a:cs typeface="Calibri" panose="020F0502020204030204" pitchFamily="34" charset="0"/>
            </a:endParaRPr>
          </a:p>
          <a:p>
            <a:pPr lvl="1">
              <a:buFont typeface="Wingdings" panose="05000000000000000000" pitchFamily="2" charset="2"/>
              <a:buChar char="§"/>
            </a:pPr>
            <a:r>
              <a:rPr lang="de-DE" dirty="0">
                <a:cs typeface="Calibri" panose="020F0502020204030204" pitchFamily="34" charset="0"/>
              </a:rPr>
              <a:t>Abfolge statischer Bilder kann </a:t>
            </a:r>
            <a:br>
              <a:rPr lang="de-DE" dirty="0">
                <a:cs typeface="Calibri" panose="020F0502020204030204" pitchFamily="34" charset="0"/>
              </a:rPr>
            </a:br>
            <a:r>
              <a:rPr lang="de-DE" dirty="0">
                <a:cs typeface="Calibri" panose="020F0502020204030204" pitchFamily="34" charset="0"/>
              </a:rPr>
              <a:t>lernwirksamer sein als Video</a:t>
            </a:r>
          </a:p>
          <a:p>
            <a:pPr lvl="1">
              <a:buFont typeface="Wingdings" panose="05000000000000000000" pitchFamily="2" charset="2"/>
              <a:buChar char="§"/>
            </a:pPr>
            <a:r>
              <a:rPr lang="de-DE" dirty="0">
                <a:cs typeface="Calibri" panose="020F0502020204030204" pitchFamily="34" charset="0"/>
              </a:rPr>
              <a:t>Abhängig vom </a:t>
            </a:r>
            <a:r>
              <a:rPr lang="de-DE" dirty="0" err="1">
                <a:cs typeface="Calibri" panose="020F0502020204030204" pitchFamily="34" charset="0"/>
              </a:rPr>
              <a:t>Lehrziel</a:t>
            </a:r>
            <a:r>
              <a:rPr lang="de-DE" dirty="0">
                <a:cs typeface="Calibri" panose="020F0502020204030204" pitchFamily="34" charset="0"/>
              </a:rPr>
              <a:t>!</a:t>
            </a:r>
          </a:p>
          <a:p>
            <a:pPr lvl="1">
              <a:buFont typeface="Wingdings" panose="05000000000000000000" pitchFamily="2" charset="2"/>
              <a:buChar char="§"/>
            </a:pPr>
            <a:r>
              <a:rPr lang="de-DE" dirty="0">
                <a:cs typeface="Calibri" panose="020F0502020204030204" pitchFamily="34" charset="0"/>
              </a:rPr>
              <a:t>Was genau soll verstanden </a:t>
            </a:r>
            <a:br>
              <a:rPr lang="de-DE" dirty="0">
                <a:cs typeface="Calibri" panose="020F0502020204030204" pitchFamily="34" charset="0"/>
              </a:rPr>
            </a:br>
            <a:r>
              <a:rPr lang="de-DE" dirty="0">
                <a:cs typeface="Calibri" panose="020F0502020204030204" pitchFamily="34" charset="0"/>
              </a:rPr>
              <a:t>werden?</a:t>
            </a:r>
          </a:p>
          <a:p>
            <a:pPr lvl="1">
              <a:buFont typeface="Wingdings" panose="05000000000000000000" pitchFamily="2" charset="2"/>
              <a:buChar char="§"/>
            </a:pPr>
            <a:r>
              <a:rPr lang="de-DE" dirty="0">
                <a:cs typeface="Calibri" panose="020F0502020204030204" pitchFamily="34" charset="0"/>
              </a:rPr>
              <a:t>Test-/Prüfungskontext: Welche </a:t>
            </a:r>
            <a:br>
              <a:rPr lang="de-DE" dirty="0">
                <a:cs typeface="Calibri" panose="020F0502020204030204" pitchFamily="34" charset="0"/>
              </a:rPr>
            </a:br>
            <a:r>
              <a:rPr lang="de-DE" dirty="0">
                <a:cs typeface="Calibri" panose="020F0502020204030204" pitchFamily="34" charset="0"/>
              </a:rPr>
              <a:t>(Teil)Kompetenz soll gezeigt </a:t>
            </a:r>
            <a:br>
              <a:rPr lang="de-DE" dirty="0">
                <a:cs typeface="Calibri" panose="020F0502020204030204" pitchFamily="34" charset="0"/>
              </a:rPr>
            </a:br>
            <a:r>
              <a:rPr lang="de-DE" dirty="0">
                <a:cs typeface="Calibri" panose="020F0502020204030204" pitchFamily="34" charset="0"/>
              </a:rPr>
              <a:t>werden?</a:t>
            </a:r>
          </a:p>
          <a:p>
            <a:pPr marL="0" indent="0"/>
            <a:endParaRPr lang="de-DE" b="1" dirty="0">
              <a:cs typeface="Calibri" panose="020F0502020204030204" pitchFamily="34" charset="0"/>
            </a:endParaRPr>
          </a:p>
          <a:p>
            <a:pPr marL="0" indent="0"/>
            <a:endParaRPr lang="de-DE" b="1" dirty="0">
              <a:cs typeface="Calibri" panose="020F0502020204030204" pitchFamily="34" charset="0"/>
            </a:endParaRPr>
          </a:p>
          <a:p>
            <a:pPr>
              <a:buFont typeface="Wingdings" panose="05000000000000000000" pitchFamily="2" charset="2"/>
              <a:buChar char="§"/>
            </a:pPr>
            <a:endParaRPr lang="de-DE" b="1" dirty="0">
              <a:solidFill>
                <a:schemeClr val="bg1">
                  <a:lumMod val="75000"/>
                </a:schemeClr>
              </a:solidFill>
              <a:cs typeface="Calibri" panose="020F0502020204030204" pitchFamily="34" charset="0"/>
            </a:endParaRPr>
          </a:p>
          <a:p>
            <a:pPr lvl="1">
              <a:buFont typeface="Wingdings" panose="05000000000000000000" pitchFamily="2" charset="2"/>
              <a:buChar char="§"/>
            </a:pPr>
            <a:endParaRPr lang="de-DE" dirty="0">
              <a:solidFill>
                <a:schemeClr val="bg1">
                  <a:lumMod val="75000"/>
                </a:schemeClr>
              </a:solidFill>
              <a:cs typeface="Calibri" panose="020F0502020204030204" pitchFamily="34" charset="0"/>
            </a:endParaRPr>
          </a:p>
        </p:txBody>
      </p:sp>
      <p:pic>
        <p:nvPicPr>
          <p:cNvPr id="12" name="Grafik 11">
            <a:extLst>
              <a:ext uri="{FF2B5EF4-FFF2-40B4-BE49-F238E27FC236}">
                <a16:creationId xmlns:a16="http://schemas.microsoft.com/office/drawing/2014/main" id="{ADB7DD76-016F-D141-9AFF-9AFDC6680AFD}"/>
              </a:ext>
            </a:extLst>
          </p:cNvPr>
          <p:cNvPicPr>
            <a:picLocks noChangeAspect="1"/>
          </p:cNvPicPr>
          <p:nvPr/>
        </p:nvPicPr>
        <p:blipFill>
          <a:blip r:embed="rId3"/>
          <a:stretch>
            <a:fillRect/>
          </a:stretch>
        </p:blipFill>
        <p:spPr>
          <a:xfrm>
            <a:off x="6921227" y="3582060"/>
            <a:ext cx="3495254" cy="1826552"/>
          </a:xfrm>
          <a:prstGeom prst="rect">
            <a:avLst/>
          </a:prstGeom>
        </p:spPr>
      </p:pic>
      <p:pic>
        <p:nvPicPr>
          <p:cNvPr id="13" name="Grafik 12">
            <a:extLst>
              <a:ext uri="{FF2B5EF4-FFF2-40B4-BE49-F238E27FC236}">
                <a16:creationId xmlns:a16="http://schemas.microsoft.com/office/drawing/2014/main" id="{7F1D4F83-2F77-8F49-B5FB-5570D201D57F}"/>
              </a:ext>
            </a:extLst>
          </p:cNvPr>
          <p:cNvPicPr>
            <a:picLocks noChangeAspect="1"/>
          </p:cNvPicPr>
          <p:nvPr/>
        </p:nvPicPr>
        <p:blipFill>
          <a:blip r:embed="rId4"/>
          <a:stretch>
            <a:fillRect/>
          </a:stretch>
        </p:blipFill>
        <p:spPr>
          <a:xfrm>
            <a:off x="7486234" y="1153671"/>
            <a:ext cx="2553320" cy="2377229"/>
          </a:xfrm>
          <a:prstGeom prst="rect">
            <a:avLst/>
          </a:prstGeom>
        </p:spPr>
      </p:pic>
      <p:sp>
        <p:nvSpPr>
          <p:cNvPr id="15" name="Interaktive Schaltfläche: Nächste(r) oder Weiter 14">
            <a:hlinkClick r:id="" action="ppaction://hlinkshowjump?jump=nextslide" highlightClick="1"/>
            <a:extLst>
              <a:ext uri="{FF2B5EF4-FFF2-40B4-BE49-F238E27FC236}">
                <a16:creationId xmlns:a16="http://schemas.microsoft.com/office/drawing/2014/main" id="{EC3F85D2-36A6-CD44-8FEF-A418E23B3AB8}"/>
              </a:ext>
            </a:extLst>
          </p:cNvPr>
          <p:cNvSpPr/>
          <p:nvPr/>
        </p:nvSpPr>
        <p:spPr bwMode="auto">
          <a:xfrm>
            <a:off x="8256240" y="5714614"/>
            <a:ext cx="1780716" cy="369332"/>
          </a:xfrm>
          <a:prstGeom prst="actionButtonForwardNext">
            <a:avLst/>
          </a:pr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rtlCol="0" anchor="t" anchorCtr="0" compatLnSpc="1">
            <a:prstTxWarp prst="textNoShape">
              <a:avLst/>
            </a:prstTxWarp>
            <a:spAutoFit/>
          </a:bodyPr>
          <a:lstStyle/>
          <a:p>
            <a:pPr eaLnBrk="1"/>
            <a:r>
              <a:rPr lang="de-DE" sz="1800" dirty="0">
                <a:latin typeface="Calibri" panose="020F0502020204030204" pitchFamily="34" charset="0"/>
                <a:cs typeface="Calibri" panose="020F0502020204030204" pitchFamily="34" charset="0"/>
              </a:rPr>
              <a:t>Video</a:t>
            </a:r>
          </a:p>
        </p:txBody>
      </p:sp>
      <p:sp>
        <p:nvSpPr>
          <p:cNvPr id="4" name="Datumsplatzhalter 3">
            <a:extLst>
              <a:ext uri="{FF2B5EF4-FFF2-40B4-BE49-F238E27FC236}">
                <a16:creationId xmlns:a16="http://schemas.microsoft.com/office/drawing/2014/main" id="{883B6A67-A288-EC43-9D2A-48B6EA552008}"/>
              </a:ext>
            </a:extLst>
          </p:cNvPr>
          <p:cNvSpPr>
            <a:spLocks noGrp="1"/>
          </p:cNvSpPr>
          <p:nvPr>
            <p:ph type="dt" sz="half" idx="10"/>
          </p:nvPr>
        </p:nvSpPr>
        <p:spPr/>
        <p:txBody>
          <a:bodyPr/>
          <a:lstStyle/>
          <a:p>
            <a:fld id="{41CB9502-BF94-CF45-94B2-8E2430B65993}" type="datetime1">
              <a:rPr lang="de-DE" smtClean="0"/>
              <a:t>23.09.2022</a:t>
            </a:fld>
            <a:endParaRPr lang="en-US" dirty="0"/>
          </a:p>
        </p:txBody>
      </p:sp>
      <p:sp>
        <p:nvSpPr>
          <p:cNvPr id="5" name="Fußzeilenplatzhalter 4">
            <a:extLst>
              <a:ext uri="{FF2B5EF4-FFF2-40B4-BE49-F238E27FC236}">
                <a16:creationId xmlns:a16="http://schemas.microsoft.com/office/drawing/2014/main" id="{ADE41C66-6F1C-4547-8903-DEC4CF4FA0DA}"/>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C71735A2-6B26-254E-8D3B-04277E81C7F6}"/>
              </a:ext>
            </a:extLst>
          </p:cNvPr>
          <p:cNvSpPr>
            <a:spLocks noGrp="1"/>
          </p:cNvSpPr>
          <p:nvPr>
            <p:ph type="sldNum" sz="quarter" idx="12"/>
          </p:nvPr>
        </p:nvSpPr>
        <p:spPr/>
        <p:txBody>
          <a:bodyPr/>
          <a:lstStyle/>
          <a:p>
            <a:pPr>
              <a:defRPr/>
            </a:pPr>
            <a:fld id="{E42BEB3F-08D9-49EF-B61F-64B0AC4A9AB9}" type="slidenum">
              <a:rPr lang="de-DE" altLang="de-DE" smtClean="0"/>
              <a:pPr>
                <a:defRPr/>
              </a:pPr>
              <a:t>34</a:t>
            </a:fld>
            <a:endParaRPr lang="de-DE" altLang="de-DE" dirty="0"/>
          </a:p>
        </p:txBody>
      </p:sp>
    </p:spTree>
    <p:extLst>
      <p:ext uri="{BB962C8B-B14F-4D97-AF65-F5344CB8AC3E}">
        <p14:creationId xmlns:p14="http://schemas.microsoft.com/office/powerpoint/2010/main" val="16043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Video</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3984" y="1196752"/>
            <a:ext cx="9810629" cy="5317064"/>
          </a:xfrm>
        </p:spPr>
        <p:txBody>
          <a:bodyPr>
            <a:normAutofit/>
          </a:bodyPr>
          <a:lstStyle/>
          <a:p>
            <a:pPr marL="666900">
              <a:buFont typeface="Arial" panose="020B0604020202020204" pitchFamily="34" charset="0"/>
              <a:buChar char="•"/>
            </a:pPr>
            <a:endParaRPr lang="de-DE" sz="2400" dirty="0">
              <a:cs typeface="Calibri" panose="020F0502020204030204" pitchFamily="34" charset="0"/>
            </a:endParaRPr>
          </a:p>
          <a:p>
            <a:pPr marL="666900">
              <a:buFont typeface="Arial" panose="020B0604020202020204" pitchFamily="34" charset="0"/>
              <a:buChar char="•"/>
            </a:pPr>
            <a:r>
              <a:rPr lang="de-DE" sz="2400" dirty="0">
                <a:cs typeface="Calibri" panose="020F0502020204030204" pitchFamily="34" charset="0"/>
              </a:rPr>
              <a:t>Videos (</a:t>
            </a:r>
            <a:r>
              <a:rPr lang="de-DE" sz="2400" dirty="0" err="1">
                <a:cs typeface="Calibri" panose="020F0502020204030204" pitchFamily="34" charset="0"/>
              </a:rPr>
              <a:t>Bewegtbild</a:t>
            </a:r>
            <a:r>
              <a:rPr lang="de-DE" sz="2400" dirty="0">
                <a:cs typeface="Calibri" panose="020F0502020204030204" pitchFamily="34" charset="0"/>
              </a:rPr>
              <a:t>) </a:t>
            </a:r>
            <a:r>
              <a:rPr lang="de-DE" sz="2400" dirty="0">
                <a:cs typeface="Calibri" panose="020F0502020204030204" pitchFamily="34" charset="0"/>
                <a:sym typeface="Wingdings" pitchFamily="2" charset="2"/>
              </a:rPr>
              <a:t> </a:t>
            </a:r>
            <a:r>
              <a:rPr lang="de-DE" sz="2400" b="1" dirty="0">
                <a:cs typeface="Calibri" panose="020F0502020204030204" pitchFamily="34" charset="0"/>
              </a:rPr>
              <a:t>problemorientierte Themeneinführung</a:t>
            </a:r>
            <a:r>
              <a:rPr lang="de-DE" sz="2400" dirty="0">
                <a:cs typeface="Calibri" panose="020F0502020204030204" pitchFamily="34" charset="0"/>
              </a:rPr>
              <a:t> oder Vermittlung von Informationen; Realitätsnahe Darstellung von Situationen in Unternehmen, am Arbeitsplatz (</a:t>
            </a:r>
            <a:r>
              <a:rPr lang="de-DE" sz="2400" dirty="0">
                <a:cs typeface="Calibri" panose="020F0502020204030204" pitchFamily="34" charset="0"/>
                <a:sym typeface="Wingdings" pitchFamily="2" charset="2"/>
              </a:rPr>
              <a:t> Situativer Rahmen von Aufgaben)</a:t>
            </a:r>
            <a:endParaRPr lang="de-DE" sz="2400" dirty="0">
              <a:cs typeface="Calibri" panose="020F0502020204030204" pitchFamily="34" charset="0"/>
            </a:endParaRPr>
          </a:p>
          <a:p>
            <a:pPr marL="666900">
              <a:buFont typeface="Arial" panose="020B0604020202020204" pitchFamily="34" charset="0"/>
              <a:buChar char="•"/>
            </a:pPr>
            <a:r>
              <a:rPr lang="de-DE" sz="2400" dirty="0">
                <a:cs typeface="Calibri" panose="020F0502020204030204" pitchFamily="34" charset="0"/>
              </a:rPr>
              <a:t>Kurze Video heute kostengünstig mit relativ geringem Aufwand</a:t>
            </a:r>
          </a:p>
          <a:p>
            <a:pPr marL="666900">
              <a:buFont typeface="Arial" panose="020B0604020202020204" pitchFamily="34" charset="0"/>
              <a:buChar char="•"/>
            </a:pPr>
            <a:endParaRPr lang="de-DE" sz="2400" dirty="0">
              <a:cs typeface="Calibri" panose="020F0502020204030204" pitchFamily="34" charset="0"/>
            </a:endParaRPr>
          </a:p>
          <a:p>
            <a:pPr marL="324000" indent="0">
              <a:buNone/>
            </a:pPr>
            <a:r>
              <a:rPr lang="de-DE" sz="2400" b="1" dirty="0">
                <a:cs typeface="Calibri" panose="020F0502020204030204" pitchFamily="34" charset="0"/>
              </a:rPr>
              <a:t>Kameraführung und Bildgestaltung</a:t>
            </a:r>
            <a:endParaRPr lang="de-DE" sz="2400" dirty="0">
              <a:cs typeface="Calibri" panose="020F0502020204030204" pitchFamily="34" charset="0"/>
            </a:endParaRPr>
          </a:p>
          <a:p>
            <a:pPr marL="741513" lvl="1"/>
            <a:r>
              <a:rPr lang="de-DE" dirty="0">
                <a:cs typeface="Calibri" panose="020F0502020204030204" pitchFamily="34" charset="0"/>
              </a:rPr>
              <a:t>Bilddramaturgie: Achssprünge vermeiden, …</a:t>
            </a:r>
          </a:p>
          <a:p>
            <a:pPr marL="741513" lvl="1"/>
            <a:r>
              <a:rPr lang="de-DE" dirty="0">
                <a:cs typeface="Calibri" panose="020F0502020204030204" pitchFamily="34" charset="0"/>
              </a:rPr>
              <a:t>Kamerabewegung: Kamerahöhe, Zoom sehr sparsam, …</a:t>
            </a:r>
          </a:p>
          <a:p>
            <a:pPr marL="741513" lvl="1"/>
            <a:r>
              <a:rPr lang="de-DE" dirty="0">
                <a:cs typeface="Calibri" panose="020F0502020204030204" pitchFamily="34" charset="0"/>
              </a:rPr>
              <a:t>Bildaufbau: Licht/Beleuchtung, Gewichte, </a:t>
            </a:r>
            <a:r>
              <a:rPr lang="de-DE" dirty="0" err="1">
                <a:cs typeface="Calibri" panose="020F0502020204030204" pitchFamily="34" charset="0"/>
              </a:rPr>
              <a:t>Kadrierung</a:t>
            </a:r>
            <a:r>
              <a:rPr lang="de-DE" dirty="0">
                <a:cs typeface="Calibri" panose="020F0502020204030204" pitchFamily="34" charset="0"/>
              </a:rPr>
              <a:t>, Abstand zum Objekt</a:t>
            </a:r>
          </a:p>
          <a:p>
            <a:pPr marL="741513" lvl="1"/>
            <a:r>
              <a:rPr lang="de-DE" dirty="0">
                <a:cs typeface="Calibri" panose="020F0502020204030204" pitchFamily="34" charset="0"/>
              </a:rPr>
              <a:t>Schnitt </a:t>
            </a:r>
          </a:p>
          <a:p>
            <a:pPr>
              <a:buFont typeface="Wingdings" panose="05000000000000000000" pitchFamily="2" charset="2"/>
              <a:buChar char="Ø"/>
            </a:pPr>
            <a:endParaRPr lang="de-DE" dirty="0">
              <a:cs typeface="Calibri" panose="020F0502020204030204" pitchFamily="34" charset="0"/>
            </a:endParaRPr>
          </a:p>
          <a:p>
            <a:pPr>
              <a:buFont typeface="Wingdings" panose="05000000000000000000" pitchFamily="2" charset="2"/>
              <a:buChar char="Ø"/>
            </a:pPr>
            <a:endParaRPr lang="de-DE" dirty="0">
              <a:cs typeface="Calibri" panose="020F0502020204030204" pitchFamily="34" charset="0"/>
            </a:endParaRPr>
          </a:p>
          <a:p>
            <a:pPr marL="0" indent="0"/>
            <a:endParaRPr lang="de-DE" dirty="0">
              <a:cs typeface="Calibri" panose="020F0502020204030204" pitchFamily="34" charset="0"/>
            </a:endParaRPr>
          </a:p>
          <a:p>
            <a:pPr marL="0" indent="0"/>
            <a:endParaRPr lang="de-DE" dirty="0">
              <a:cs typeface="Calibri" panose="020F0502020204030204" pitchFamily="34" charset="0"/>
            </a:endParaRPr>
          </a:p>
          <a:p>
            <a:endParaRPr lang="de-DE" dirty="0">
              <a:cs typeface="Calibri" panose="020F0502020204030204" pitchFamily="34" charset="0"/>
            </a:endParaRPr>
          </a:p>
        </p:txBody>
      </p:sp>
      <p:sp>
        <p:nvSpPr>
          <p:cNvPr id="4" name="Datumsplatzhalter 3">
            <a:extLst>
              <a:ext uri="{FF2B5EF4-FFF2-40B4-BE49-F238E27FC236}">
                <a16:creationId xmlns:a16="http://schemas.microsoft.com/office/drawing/2014/main" id="{457D999D-FFE0-E341-8307-8F2891617C14}"/>
              </a:ext>
            </a:extLst>
          </p:cNvPr>
          <p:cNvSpPr>
            <a:spLocks noGrp="1"/>
          </p:cNvSpPr>
          <p:nvPr>
            <p:ph type="dt" sz="half" idx="10"/>
          </p:nvPr>
        </p:nvSpPr>
        <p:spPr/>
        <p:txBody>
          <a:bodyPr/>
          <a:lstStyle/>
          <a:p>
            <a:fld id="{A19CC309-B29C-7448-B56A-5C6445B9E7A9}" type="datetime1">
              <a:rPr lang="de-DE" smtClean="0"/>
              <a:t>23.09.2022</a:t>
            </a:fld>
            <a:endParaRPr lang="en-US" dirty="0"/>
          </a:p>
        </p:txBody>
      </p:sp>
      <p:sp>
        <p:nvSpPr>
          <p:cNvPr id="5" name="Fußzeilenplatzhalter 4">
            <a:extLst>
              <a:ext uri="{FF2B5EF4-FFF2-40B4-BE49-F238E27FC236}">
                <a16:creationId xmlns:a16="http://schemas.microsoft.com/office/drawing/2014/main" id="{391BDFDC-7E4E-6241-8E5B-8D9AD43A95B3}"/>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C1610C31-4977-AB4C-88A6-AD21CF0938B0}"/>
              </a:ext>
            </a:extLst>
          </p:cNvPr>
          <p:cNvSpPr>
            <a:spLocks noGrp="1"/>
          </p:cNvSpPr>
          <p:nvPr>
            <p:ph type="sldNum" sz="quarter" idx="12"/>
          </p:nvPr>
        </p:nvSpPr>
        <p:spPr/>
        <p:txBody>
          <a:bodyPr/>
          <a:lstStyle/>
          <a:p>
            <a:pPr>
              <a:defRPr/>
            </a:pPr>
            <a:fld id="{E42BEB3F-08D9-49EF-B61F-64B0AC4A9AB9}" type="slidenum">
              <a:rPr lang="de-DE" altLang="de-DE" smtClean="0"/>
              <a:pPr>
                <a:defRPr/>
              </a:pPr>
              <a:t>35</a:t>
            </a:fld>
            <a:endParaRPr lang="de-DE" altLang="de-DE" dirty="0"/>
          </a:p>
        </p:txBody>
      </p:sp>
    </p:spTree>
    <p:extLst>
      <p:ext uri="{BB962C8B-B14F-4D97-AF65-F5344CB8AC3E}">
        <p14:creationId xmlns:p14="http://schemas.microsoft.com/office/powerpoint/2010/main" val="28396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3718D-4DEE-0D48-B324-E25AB3285131}"/>
              </a:ext>
            </a:extLst>
          </p:cNvPr>
          <p:cNvSpPr>
            <a:spLocks noGrp="1"/>
          </p:cNvSpPr>
          <p:nvPr>
            <p:ph type="title"/>
          </p:nvPr>
        </p:nvSpPr>
        <p:spPr/>
        <p:txBody>
          <a:bodyPr/>
          <a:lstStyle/>
          <a:p>
            <a:r>
              <a:rPr lang="de-DE" dirty="0"/>
              <a:t>Rechtliche Aspekte</a:t>
            </a:r>
          </a:p>
        </p:txBody>
      </p:sp>
      <p:sp>
        <p:nvSpPr>
          <p:cNvPr id="3" name="Inhaltsplatzhalter 2">
            <a:extLst>
              <a:ext uri="{FF2B5EF4-FFF2-40B4-BE49-F238E27FC236}">
                <a16:creationId xmlns:a16="http://schemas.microsoft.com/office/drawing/2014/main" id="{2297CA0C-147B-A94A-A2ED-C7384ADF31A3}"/>
              </a:ext>
            </a:extLst>
          </p:cNvPr>
          <p:cNvSpPr>
            <a:spLocks noGrp="1"/>
          </p:cNvSpPr>
          <p:nvPr>
            <p:ph idx="1"/>
          </p:nvPr>
        </p:nvSpPr>
        <p:spPr>
          <a:xfrm>
            <a:off x="423984" y="1700808"/>
            <a:ext cx="10265944" cy="4476155"/>
          </a:xfrm>
        </p:spPr>
        <p:txBody>
          <a:bodyPr>
            <a:normAutofit/>
          </a:bodyPr>
          <a:lstStyle/>
          <a:p>
            <a:r>
              <a:rPr lang="de-DE" sz="2400" dirty="0"/>
              <a:t>Bilder, Videos (auch Texte, Musik) von anderen Autoren sind grundsätzlich durch Urheberrecht geschützt, d.h. Sie dürfen die nicht ohne Weiteres für Ihre Zwecke verwenden.</a:t>
            </a:r>
          </a:p>
          <a:p>
            <a:r>
              <a:rPr lang="de-DE" sz="2400" dirty="0"/>
              <a:t>Dies gilt insbesondere auch für Bilder und Videos, die im Web scheinbar frei verfügbar sind. Allerdings gibt es verfügbares Material, das </a:t>
            </a:r>
            <a:r>
              <a:rPr lang="de-DE" sz="2400" b="1" dirty="0">
                <a:solidFill>
                  <a:srgbClr val="FF0000"/>
                </a:solidFill>
              </a:rPr>
              <a:t>unter bestimmten Bedingungen </a:t>
            </a:r>
            <a:r>
              <a:rPr lang="de-DE" sz="2400" dirty="0"/>
              <a:t>genutzt werden darf.</a:t>
            </a:r>
          </a:p>
          <a:p>
            <a:endParaRPr lang="de-DE" sz="2400" dirty="0"/>
          </a:p>
          <a:p>
            <a:r>
              <a:rPr lang="de-DE" sz="2400" dirty="0"/>
              <a:t>Urheberrecht ist eine komplexe Materie, es gibt zudem spezielle Regelungen für Bildung und Wissenschaft:</a:t>
            </a:r>
          </a:p>
          <a:p>
            <a:endParaRPr lang="de-DE" sz="2400" dirty="0"/>
          </a:p>
          <a:p>
            <a:r>
              <a:rPr lang="de-DE" sz="2400" dirty="0"/>
              <a:t>Überblicksartikel: Horn, (2020)</a:t>
            </a:r>
          </a:p>
          <a:p>
            <a:endParaRPr lang="de-DE" sz="2400" dirty="0"/>
          </a:p>
        </p:txBody>
      </p:sp>
      <p:sp>
        <p:nvSpPr>
          <p:cNvPr id="4" name="Datumsplatzhalter 3">
            <a:extLst>
              <a:ext uri="{FF2B5EF4-FFF2-40B4-BE49-F238E27FC236}">
                <a16:creationId xmlns:a16="http://schemas.microsoft.com/office/drawing/2014/main" id="{6F94ED71-F4ED-CA41-9208-8D7DD125D1B5}"/>
              </a:ext>
            </a:extLst>
          </p:cNvPr>
          <p:cNvSpPr>
            <a:spLocks noGrp="1"/>
          </p:cNvSpPr>
          <p:nvPr>
            <p:ph type="dt" sz="half" idx="10"/>
          </p:nvPr>
        </p:nvSpPr>
        <p:spPr/>
        <p:txBody>
          <a:bodyPr/>
          <a:lstStyle/>
          <a:p>
            <a:fld id="{6790DA65-4089-DB44-94BC-26EDEED28A63}" type="datetime1">
              <a:rPr lang="de-DE" smtClean="0"/>
              <a:t>23.09.2022</a:t>
            </a:fld>
            <a:endParaRPr lang="en-US" dirty="0"/>
          </a:p>
        </p:txBody>
      </p:sp>
      <p:sp>
        <p:nvSpPr>
          <p:cNvPr id="5" name="Foliennummernplatzhalter 4">
            <a:extLst>
              <a:ext uri="{FF2B5EF4-FFF2-40B4-BE49-F238E27FC236}">
                <a16:creationId xmlns:a16="http://schemas.microsoft.com/office/drawing/2014/main" id="{5C840DC4-FF37-E14C-BDAE-2388A7CE0BF5}"/>
              </a:ext>
            </a:extLst>
          </p:cNvPr>
          <p:cNvSpPr>
            <a:spLocks noGrp="1"/>
          </p:cNvSpPr>
          <p:nvPr>
            <p:ph type="sldNum" sz="quarter" idx="12"/>
          </p:nvPr>
        </p:nvSpPr>
        <p:spPr/>
        <p:txBody>
          <a:bodyPr/>
          <a:lstStyle/>
          <a:p>
            <a:pPr>
              <a:defRPr/>
            </a:pPr>
            <a:fld id="{E42BEB3F-08D9-49EF-B61F-64B0AC4A9AB9}" type="slidenum">
              <a:rPr lang="de-DE" altLang="de-DE" smtClean="0"/>
              <a:pPr>
                <a:defRPr/>
              </a:pPr>
              <a:t>36</a:t>
            </a:fld>
            <a:endParaRPr lang="de-DE" altLang="de-DE" dirty="0"/>
          </a:p>
        </p:txBody>
      </p:sp>
      <p:sp>
        <p:nvSpPr>
          <p:cNvPr id="6" name="Fußzeilenplatzhalter 5">
            <a:extLst>
              <a:ext uri="{FF2B5EF4-FFF2-40B4-BE49-F238E27FC236}">
                <a16:creationId xmlns:a16="http://schemas.microsoft.com/office/drawing/2014/main" id="{26ADEF79-F8BD-7142-B58D-801DB1026215}"/>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Textfeld 6">
            <a:extLst>
              <a:ext uri="{FF2B5EF4-FFF2-40B4-BE49-F238E27FC236}">
                <a16:creationId xmlns:a16="http://schemas.microsoft.com/office/drawing/2014/main" id="{F728B65E-BD79-B64A-982C-50791816DCC6}"/>
              </a:ext>
            </a:extLst>
          </p:cNvPr>
          <p:cNvSpPr txBox="1"/>
          <p:nvPr/>
        </p:nvSpPr>
        <p:spPr>
          <a:xfrm>
            <a:off x="4727848" y="554977"/>
            <a:ext cx="644728" cy="1200329"/>
          </a:xfrm>
          <a:prstGeom prst="rect">
            <a:avLst/>
          </a:prstGeom>
          <a:noFill/>
        </p:spPr>
        <p:txBody>
          <a:bodyPr wrap="none" rtlCol="0">
            <a:spAutoFit/>
          </a:bodyPr>
          <a:lstStyle/>
          <a:p>
            <a:r>
              <a:rPr lang="de-DE" sz="7200" dirty="0">
                <a:solidFill>
                  <a:srgbClr val="FF0000"/>
                </a:solidFill>
              </a:rPr>
              <a:t>§</a:t>
            </a:r>
          </a:p>
        </p:txBody>
      </p:sp>
    </p:spTree>
    <p:extLst>
      <p:ext uri="{BB962C8B-B14F-4D97-AF65-F5344CB8AC3E}">
        <p14:creationId xmlns:p14="http://schemas.microsoft.com/office/powerpoint/2010/main" val="4159297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8CD58-04DC-1E43-B538-A0F024C778FB}"/>
              </a:ext>
            </a:extLst>
          </p:cNvPr>
          <p:cNvSpPr>
            <a:spLocks noGrp="1"/>
          </p:cNvSpPr>
          <p:nvPr>
            <p:ph type="title"/>
          </p:nvPr>
        </p:nvSpPr>
        <p:spPr>
          <a:xfrm>
            <a:off x="476944" y="692696"/>
            <a:ext cx="10515600" cy="1098201"/>
          </a:xfrm>
        </p:spPr>
        <p:txBody>
          <a:bodyPr>
            <a:normAutofit/>
          </a:bodyPr>
          <a:lstStyle/>
          <a:p>
            <a:r>
              <a:rPr lang="de-DE" sz="3200" dirty="0"/>
              <a:t>Aspekte des Urheberrechts</a:t>
            </a:r>
            <a:br>
              <a:rPr lang="de-DE" sz="3200" dirty="0"/>
            </a:br>
            <a:r>
              <a:rPr lang="de-DE" sz="3200" b="1" dirty="0">
                <a:solidFill>
                  <a:srgbClr val="FF0000"/>
                </a:solidFill>
              </a:rPr>
              <a:t>UrhG</a:t>
            </a:r>
          </a:p>
        </p:txBody>
      </p:sp>
      <p:cxnSp>
        <p:nvCxnSpPr>
          <p:cNvPr id="10" name="Gerade Verbindung 9">
            <a:extLst>
              <a:ext uri="{FF2B5EF4-FFF2-40B4-BE49-F238E27FC236}">
                <a16:creationId xmlns:a16="http://schemas.microsoft.com/office/drawing/2014/main" id="{13D0A913-B496-B844-9E4B-96752D25CD99}"/>
              </a:ext>
            </a:extLst>
          </p:cNvPr>
          <p:cNvCxnSpPr>
            <a:cxnSpLocks/>
          </p:cNvCxnSpPr>
          <p:nvPr/>
        </p:nvCxnSpPr>
        <p:spPr>
          <a:xfrm flipV="1">
            <a:off x="3298371" y="3166988"/>
            <a:ext cx="6537779"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DE693EF4-E646-BF48-98F0-44E9C802496A}"/>
              </a:ext>
            </a:extLst>
          </p:cNvPr>
          <p:cNvCxnSpPr>
            <a:cxnSpLocks/>
          </p:cNvCxnSpPr>
          <p:nvPr/>
        </p:nvCxnSpPr>
        <p:spPr>
          <a:xfrm>
            <a:off x="1863725" y="4879108"/>
            <a:ext cx="3868738"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E61655A7-1B97-D64E-9594-52C21796A774}"/>
              </a:ext>
            </a:extLst>
          </p:cNvPr>
          <p:cNvCxnSpPr>
            <a:cxnSpLocks/>
          </p:cNvCxnSpPr>
          <p:nvPr/>
        </p:nvCxnSpPr>
        <p:spPr>
          <a:xfrm>
            <a:off x="1863725" y="4879108"/>
            <a:ext cx="0" cy="5476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14A6C46F-9563-1B48-A6FB-E1367B37D1DA}"/>
              </a:ext>
            </a:extLst>
          </p:cNvPr>
          <p:cNvCxnSpPr>
            <a:cxnSpLocks/>
          </p:cNvCxnSpPr>
          <p:nvPr/>
        </p:nvCxnSpPr>
        <p:spPr>
          <a:xfrm>
            <a:off x="5702300" y="4879108"/>
            <a:ext cx="0" cy="34698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66CC6BCE-1BCE-4546-80F0-675851E178EB}"/>
              </a:ext>
            </a:extLst>
          </p:cNvPr>
          <p:cNvCxnSpPr>
            <a:cxnSpLocks/>
          </p:cNvCxnSpPr>
          <p:nvPr/>
        </p:nvCxnSpPr>
        <p:spPr>
          <a:xfrm>
            <a:off x="3298371" y="3155083"/>
            <a:ext cx="0" cy="5476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755E897C-1182-8040-83A4-A3DA2ED2DBD3}"/>
              </a:ext>
            </a:extLst>
          </p:cNvPr>
          <p:cNvCxnSpPr>
            <a:cxnSpLocks/>
          </p:cNvCxnSpPr>
          <p:nvPr/>
        </p:nvCxnSpPr>
        <p:spPr>
          <a:xfrm>
            <a:off x="9836150" y="3166988"/>
            <a:ext cx="0" cy="5476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9352066-BB1F-A04E-9403-F7E93BE23B55}"/>
              </a:ext>
            </a:extLst>
          </p:cNvPr>
          <p:cNvCxnSpPr>
            <a:cxnSpLocks/>
            <a:stCxn id="5" idx="2"/>
            <a:endCxn id="7" idx="0"/>
          </p:cNvCxnSpPr>
          <p:nvPr/>
        </p:nvCxnSpPr>
        <p:spPr>
          <a:xfrm>
            <a:off x="9808029" y="4355232"/>
            <a:ext cx="0" cy="87085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391DE976-B2F5-074D-8C21-F39167DBDF6F}"/>
              </a:ext>
            </a:extLst>
          </p:cNvPr>
          <p:cNvCxnSpPr>
            <a:cxnSpLocks/>
          </p:cNvCxnSpPr>
          <p:nvPr/>
        </p:nvCxnSpPr>
        <p:spPr>
          <a:xfrm>
            <a:off x="3298371" y="4331420"/>
            <a:ext cx="0" cy="5476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572B7563-6BB2-B040-98B5-BDBE20586BC6}"/>
              </a:ext>
            </a:extLst>
          </p:cNvPr>
          <p:cNvCxnSpPr>
            <a:cxnSpLocks/>
          </p:cNvCxnSpPr>
          <p:nvPr/>
        </p:nvCxnSpPr>
        <p:spPr>
          <a:xfrm>
            <a:off x="6059488" y="2619300"/>
            <a:ext cx="0" cy="5476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Abgerundetes Rechteck 3">
            <a:extLst>
              <a:ext uri="{FF2B5EF4-FFF2-40B4-BE49-F238E27FC236}">
                <a16:creationId xmlns:a16="http://schemas.microsoft.com/office/drawing/2014/main" id="{DE1856DE-C3D4-F643-A0AD-61B6C3075F49}"/>
              </a:ext>
            </a:extLst>
          </p:cNvPr>
          <p:cNvSpPr/>
          <p:nvPr/>
        </p:nvSpPr>
        <p:spPr>
          <a:xfrm>
            <a:off x="4550228" y="1916832"/>
            <a:ext cx="3091543" cy="914400"/>
          </a:xfrm>
          <a:prstGeom prst="roundRect">
            <a:avLst/>
          </a:prstGeom>
          <a:effectLst>
            <a:outerShdw blurRad="50800" dist="279400" dir="18900000" rotWithShape="0">
              <a:prstClr val="black">
                <a:alpha val="40000"/>
              </a:prstClr>
            </a:outerShdw>
          </a:effectLst>
          <a:scene3d>
            <a:camera prst="orthographicFront"/>
            <a:lightRig rig="threePt" dir="t"/>
          </a:scene3d>
          <a:sp3d>
            <a:bevelT w="25400"/>
            <a:bevelB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Urheberrecht</a:t>
            </a:r>
          </a:p>
        </p:txBody>
      </p:sp>
      <p:sp>
        <p:nvSpPr>
          <p:cNvPr id="5" name="Abgerundetes Rechteck 4">
            <a:extLst>
              <a:ext uri="{FF2B5EF4-FFF2-40B4-BE49-F238E27FC236}">
                <a16:creationId xmlns:a16="http://schemas.microsoft.com/office/drawing/2014/main" id="{5EE631D3-3A50-CA4B-86BD-B3A43F835A73}"/>
              </a:ext>
            </a:extLst>
          </p:cNvPr>
          <p:cNvSpPr/>
          <p:nvPr/>
        </p:nvSpPr>
        <p:spPr>
          <a:xfrm>
            <a:off x="8262257" y="3440832"/>
            <a:ext cx="3091543" cy="914400"/>
          </a:xfrm>
          <a:prstGeom prst="roundRect">
            <a:avLst/>
          </a:prstGeom>
          <a:solidFill>
            <a:schemeClr val="accent4">
              <a:lumMod val="75000"/>
            </a:schemeClr>
          </a:solidFill>
          <a:effectLst>
            <a:outerShdw blurRad="50800" dist="279400" dir="189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Urheberpersönlichkeitsrecht</a:t>
            </a:r>
          </a:p>
        </p:txBody>
      </p:sp>
      <p:sp>
        <p:nvSpPr>
          <p:cNvPr id="6" name="Abgerundetes Rechteck 5">
            <a:extLst>
              <a:ext uri="{FF2B5EF4-FFF2-40B4-BE49-F238E27FC236}">
                <a16:creationId xmlns:a16="http://schemas.microsoft.com/office/drawing/2014/main" id="{D75726E0-3C37-6444-A5CB-7265C3CDE216}"/>
              </a:ext>
            </a:extLst>
          </p:cNvPr>
          <p:cNvSpPr/>
          <p:nvPr/>
        </p:nvSpPr>
        <p:spPr>
          <a:xfrm>
            <a:off x="1665514" y="3419061"/>
            <a:ext cx="3091543" cy="914400"/>
          </a:xfrm>
          <a:prstGeom prst="roundRect">
            <a:avLst/>
          </a:prstGeom>
          <a:solidFill>
            <a:schemeClr val="accent6">
              <a:lumMod val="75000"/>
            </a:schemeClr>
          </a:solidFill>
          <a:effectLst>
            <a:outerShdw blurRad="50800" dist="279400" dir="189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Verwertungsrecht</a:t>
            </a:r>
          </a:p>
        </p:txBody>
      </p:sp>
      <p:sp>
        <p:nvSpPr>
          <p:cNvPr id="9" name="Abgerundetes Rechteck 8">
            <a:extLst>
              <a:ext uri="{FF2B5EF4-FFF2-40B4-BE49-F238E27FC236}">
                <a16:creationId xmlns:a16="http://schemas.microsoft.com/office/drawing/2014/main" id="{05DD5512-1DE3-404D-AA54-3C3BA956CD18}"/>
              </a:ext>
            </a:extLst>
          </p:cNvPr>
          <p:cNvSpPr/>
          <p:nvPr/>
        </p:nvSpPr>
        <p:spPr>
          <a:xfrm>
            <a:off x="206828" y="5226089"/>
            <a:ext cx="3091543" cy="914400"/>
          </a:xfrm>
          <a:prstGeom prst="roundRect">
            <a:avLst/>
          </a:prstGeom>
          <a:solidFill>
            <a:schemeClr val="accent6">
              <a:lumMod val="40000"/>
              <a:lumOff val="60000"/>
            </a:schemeClr>
          </a:solidFill>
          <a:ln w="12700">
            <a:solidFill>
              <a:schemeClr val="accent1">
                <a:shade val="50000"/>
              </a:schemeClr>
            </a:solidFill>
          </a:ln>
          <a:effectLst>
            <a:outerShdw blurRad="50800" dist="279400" dir="189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6">
                    <a:lumMod val="50000"/>
                  </a:schemeClr>
                </a:solidFill>
              </a:rPr>
              <a:t>Vertragliches Nutzungsrecht</a:t>
            </a:r>
          </a:p>
        </p:txBody>
      </p:sp>
      <p:sp>
        <p:nvSpPr>
          <p:cNvPr id="8" name="Abgerundetes Rechteck 7">
            <a:extLst>
              <a:ext uri="{FF2B5EF4-FFF2-40B4-BE49-F238E27FC236}">
                <a16:creationId xmlns:a16="http://schemas.microsoft.com/office/drawing/2014/main" id="{7A3EE807-4C53-434D-A459-85380568FFD3}"/>
              </a:ext>
            </a:extLst>
          </p:cNvPr>
          <p:cNvSpPr/>
          <p:nvPr/>
        </p:nvSpPr>
        <p:spPr>
          <a:xfrm>
            <a:off x="4038598" y="5226089"/>
            <a:ext cx="3091543" cy="914400"/>
          </a:xfrm>
          <a:prstGeom prst="roundRect">
            <a:avLst/>
          </a:prstGeom>
          <a:solidFill>
            <a:srgbClr val="00D309"/>
          </a:solidFill>
          <a:effectLst>
            <a:outerShdw blurRad="50800" dist="279400" dir="189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Gesetzliches Nutzungsrecht</a:t>
            </a:r>
          </a:p>
        </p:txBody>
      </p:sp>
      <p:sp>
        <p:nvSpPr>
          <p:cNvPr id="7" name="Abgerundetes Rechteck 6">
            <a:extLst>
              <a:ext uri="{FF2B5EF4-FFF2-40B4-BE49-F238E27FC236}">
                <a16:creationId xmlns:a16="http://schemas.microsoft.com/office/drawing/2014/main" id="{429ED9C0-357A-3948-BED0-D1C3D56F9E51}"/>
              </a:ext>
            </a:extLst>
          </p:cNvPr>
          <p:cNvSpPr/>
          <p:nvPr/>
        </p:nvSpPr>
        <p:spPr>
          <a:xfrm>
            <a:off x="8262257" y="5226089"/>
            <a:ext cx="3091543" cy="914400"/>
          </a:xfrm>
          <a:prstGeom prst="roundRect">
            <a:avLst/>
          </a:prstGeom>
          <a:solidFill>
            <a:schemeClr val="accent4">
              <a:lumMod val="60000"/>
              <a:lumOff val="40000"/>
            </a:schemeClr>
          </a:solidFill>
          <a:effectLst>
            <a:outerShdw blurRad="50800" dist="279400" dir="189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6">
                    <a:lumMod val="50000"/>
                  </a:schemeClr>
                </a:solidFill>
              </a:rPr>
              <a:t>Unveräußerlicher Kern</a:t>
            </a:r>
          </a:p>
        </p:txBody>
      </p:sp>
      <p:sp>
        <p:nvSpPr>
          <p:cNvPr id="3" name="Abgerundetes Rechteck 2">
            <a:extLst>
              <a:ext uri="{FF2B5EF4-FFF2-40B4-BE49-F238E27FC236}">
                <a16:creationId xmlns:a16="http://schemas.microsoft.com/office/drawing/2014/main" id="{09E14757-246B-114B-B35B-DE14612CFA05}"/>
              </a:ext>
            </a:extLst>
          </p:cNvPr>
          <p:cNvSpPr/>
          <p:nvPr/>
        </p:nvSpPr>
        <p:spPr>
          <a:xfrm>
            <a:off x="47328" y="3015033"/>
            <a:ext cx="7488831" cy="343830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6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620485" y="692696"/>
            <a:ext cx="11380171" cy="1090386"/>
          </a:xfrm>
        </p:spPr>
        <p:txBody>
          <a:bodyPr/>
          <a:lstStyle/>
          <a:p>
            <a:r>
              <a:rPr lang="de-DE" sz="3200" dirty="0"/>
              <a:t>Gesetzliches Nutzungsrecht: </a:t>
            </a:r>
            <a:r>
              <a:rPr lang="de-DE" sz="3200" b="1" dirty="0">
                <a:solidFill>
                  <a:srgbClr val="FF0000"/>
                </a:solidFill>
              </a:rPr>
              <a:t>“Wissenschaftsschranke“/ </a:t>
            </a:r>
            <a:br>
              <a:rPr lang="de-DE" sz="3200" b="1" dirty="0">
                <a:solidFill>
                  <a:srgbClr val="FF0000"/>
                </a:solidFill>
              </a:rPr>
            </a:br>
            <a:r>
              <a:rPr lang="de-DE" sz="2400" b="1" dirty="0">
                <a:solidFill>
                  <a:srgbClr val="FF0000"/>
                </a:solidFill>
              </a:rPr>
              <a:t>§ 60a UrhG </a:t>
            </a:r>
            <a:r>
              <a:rPr lang="de-DE" sz="2400" b="1" dirty="0">
                <a:solidFill>
                  <a:schemeClr val="accent6">
                    <a:lumMod val="50000"/>
                  </a:schemeClr>
                </a:solidFill>
              </a:rPr>
              <a:t>(1)</a:t>
            </a:r>
            <a:endParaRPr lang="de-DE" sz="2400" b="1" dirty="0">
              <a:solidFill>
                <a:srgbClr val="FF0000"/>
              </a:solidFill>
            </a:endParaRPr>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620486" y="1844824"/>
            <a:ext cx="6627642" cy="4493767"/>
          </a:xfrm>
        </p:spPr>
        <p:txBody>
          <a:bodyPr>
            <a:normAutofit/>
          </a:bodyPr>
          <a:lstStyle/>
          <a:p>
            <a:pPr marL="36000" indent="0">
              <a:buNone/>
            </a:pPr>
            <a:r>
              <a:rPr lang="de-DE" sz="2400" b="1" dirty="0">
                <a:solidFill>
                  <a:srgbClr val="FF0000"/>
                </a:solidFill>
              </a:rPr>
              <a:t>Zweckbindung:</a:t>
            </a:r>
          </a:p>
          <a:p>
            <a:r>
              <a:rPr lang="de-DE" sz="2400" dirty="0">
                <a:solidFill>
                  <a:srgbClr val="FF0000"/>
                </a:solidFill>
              </a:rPr>
              <a:t>Veranschaulichung von Unterricht und Lehre</a:t>
            </a:r>
          </a:p>
          <a:p>
            <a:r>
              <a:rPr lang="de-DE" sz="2400" dirty="0">
                <a:solidFill>
                  <a:srgbClr val="FF0000"/>
                </a:solidFill>
              </a:rPr>
              <a:t>keine kommerziellen Zwecke </a:t>
            </a:r>
          </a:p>
          <a:p>
            <a:pPr marL="36000" indent="0">
              <a:buNone/>
            </a:pPr>
            <a:r>
              <a:rPr lang="de-DE" sz="2400" b="1" dirty="0">
                <a:solidFill>
                  <a:schemeClr val="accent6">
                    <a:lumMod val="75000"/>
                  </a:schemeClr>
                </a:solidFill>
              </a:rPr>
              <a:t>Institutsbindung:</a:t>
            </a:r>
          </a:p>
          <a:p>
            <a:r>
              <a:rPr lang="de-DE" sz="2400" dirty="0">
                <a:solidFill>
                  <a:schemeClr val="accent6">
                    <a:lumMod val="75000"/>
                  </a:schemeClr>
                </a:solidFill>
              </a:rPr>
              <a:t>an frühkindlichen Bildungseinrichtungen</a:t>
            </a:r>
          </a:p>
          <a:p>
            <a:r>
              <a:rPr lang="de-DE" sz="2400" dirty="0">
                <a:solidFill>
                  <a:schemeClr val="accent6">
                    <a:lumMod val="75000"/>
                  </a:schemeClr>
                </a:solidFill>
              </a:rPr>
              <a:t>an Schulen</a:t>
            </a:r>
          </a:p>
          <a:p>
            <a:r>
              <a:rPr lang="de-DE" sz="2400" dirty="0">
                <a:solidFill>
                  <a:schemeClr val="accent6">
                    <a:lumMod val="75000"/>
                  </a:schemeClr>
                </a:solidFill>
              </a:rPr>
              <a:t>an Hochschulen</a:t>
            </a:r>
          </a:p>
          <a:p>
            <a:r>
              <a:rPr lang="de-DE" sz="2400" dirty="0">
                <a:solidFill>
                  <a:schemeClr val="accent6">
                    <a:lumMod val="75000"/>
                  </a:schemeClr>
                </a:solidFill>
              </a:rPr>
              <a:t>an Einrichtungen der Berufsbildung</a:t>
            </a:r>
          </a:p>
          <a:p>
            <a:r>
              <a:rPr lang="de-DE" sz="2400" dirty="0">
                <a:solidFill>
                  <a:schemeClr val="accent6">
                    <a:lumMod val="75000"/>
                  </a:schemeClr>
                </a:solidFill>
              </a:rPr>
              <a:t>an Einrichtung der Aus- und Weiterbildung</a:t>
            </a:r>
          </a:p>
          <a:p>
            <a:endParaRPr lang="de-DE" sz="2400" dirty="0"/>
          </a:p>
        </p:txBody>
      </p:sp>
    </p:spTree>
    <p:extLst>
      <p:ext uri="{BB962C8B-B14F-4D97-AF65-F5344CB8AC3E}">
        <p14:creationId xmlns:p14="http://schemas.microsoft.com/office/powerpoint/2010/main" val="13535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695400" y="620688"/>
            <a:ext cx="10951029" cy="1090386"/>
          </a:xfrm>
        </p:spPr>
        <p:txBody>
          <a:bodyPr/>
          <a:lstStyle/>
          <a:p>
            <a:r>
              <a:rPr lang="de-DE" sz="3200" dirty="0"/>
              <a:t>Gesetzliches Nutzungsrecht: </a:t>
            </a:r>
            <a:r>
              <a:rPr lang="de-DE" sz="3200" b="1" dirty="0">
                <a:solidFill>
                  <a:srgbClr val="FF0000"/>
                </a:solidFill>
              </a:rPr>
              <a:t>“Wissenschaftsschranke“/ </a:t>
            </a:r>
            <a:br>
              <a:rPr lang="de-DE" sz="3200" b="1" dirty="0">
                <a:solidFill>
                  <a:srgbClr val="FF0000"/>
                </a:solidFill>
              </a:rPr>
            </a:br>
            <a:r>
              <a:rPr lang="de-DE" sz="2400" b="1" dirty="0">
                <a:solidFill>
                  <a:srgbClr val="FF0000"/>
                </a:solidFill>
              </a:rPr>
              <a:t>§ 60a UrhG. </a:t>
            </a:r>
            <a:r>
              <a:rPr lang="de-DE" sz="2400" b="1" dirty="0">
                <a:solidFill>
                  <a:schemeClr val="accent6">
                    <a:lumMod val="50000"/>
                  </a:schemeClr>
                </a:solidFill>
              </a:rPr>
              <a:t> (2)</a:t>
            </a:r>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767408" y="1711074"/>
            <a:ext cx="11103430" cy="5131229"/>
          </a:xfrm>
        </p:spPr>
        <p:txBody>
          <a:bodyPr>
            <a:noAutofit/>
          </a:bodyPr>
          <a:lstStyle/>
          <a:p>
            <a:pPr marL="36000" indent="0">
              <a:buNone/>
            </a:pPr>
            <a:r>
              <a:rPr lang="de-DE" sz="2400" b="1" dirty="0">
                <a:solidFill>
                  <a:srgbClr val="FF0000"/>
                </a:solidFill>
              </a:rPr>
              <a:t>Privilegierter Personenkreis:</a:t>
            </a:r>
          </a:p>
          <a:p>
            <a:pPr>
              <a:spcBef>
                <a:spcPts val="0"/>
              </a:spcBef>
            </a:pPr>
            <a:r>
              <a:rPr lang="de-DE" sz="2400" dirty="0">
                <a:solidFill>
                  <a:schemeClr val="accent6">
                    <a:lumMod val="50000"/>
                  </a:schemeClr>
                </a:solidFill>
              </a:rPr>
              <a:t>Lehrende und Teilnehmer der jeweiligen Veranstaltung</a:t>
            </a:r>
          </a:p>
          <a:p>
            <a:pPr>
              <a:spcBef>
                <a:spcPts val="0"/>
              </a:spcBef>
            </a:pPr>
            <a:r>
              <a:rPr lang="de-DE" sz="2400" dirty="0">
                <a:solidFill>
                  <a:schemeClr val="accent6">
                    <a:lumMod val="50000"/>
                  </a:schemeClr>
                </a:solidFill>
              </a:rPr>
              <a:t>Lehrende und Prüfer derselben Bildungseinrichtung </a:t>
            </a:r>
          </a:p>
          <a:p>
            <a:pPr>
              <a:spcBef>
                <a:spcPts val="0"/>
              </a:spcBef>
            </a:pPr>
            <a:r>
              <a:rPr lang="de-DE" sz="2400" dirty="0">
                <a:solidFill>
                  <a:schemeClr val="accent6">
                    <a:lumMod val="50000"/>
                  </a:schemeClr>
                </a:solidFill>
              </a:rPr>
              <a:t>Dritte, soweit zur Präsentation des Unterrichts, von Unterrichts- oder Lernergebnissen der Bildungseinrichtung erforderlich</a:t>
            </a:r>
          </a:p>
          <a:p>
            <a:pPr>
              <a:spcBef>
                <a:spcPts val="0"/>
              </a:spcBef>
            </a:pPr>
            <a:endParaRPr lang="de-DE" sz="2400" dirty="0">
              <a:solidFill>
                <a:schemeClr val="accent6">
                  <a:lumMod val="50000"/>
                </a:schemeClr>
              </a:solidFill>
            </a:endParaRPr>
          </a:p>
          <a:p>
            <a:pPr marL="36000" indent="0">
              <a:buNone/>
            </a:pPr>
            <a:r>
              <a:rPr lang="de-DE" sz="2400" b="1" dirty="0">
                <a:solidFill>
                  <a:schemeClr val="accent6">
                    <a:lumMod val="75000"/>
                  </a:schemeClr>
                </a:solidFill>
              </a:rPr>
              <a:t>Umfangsgrenze:</a:t>
            </a:r>
          </a:p>
          <a:p>
            <a:r>
              <a:rPr lang="de-DE" sz="2400" dirty="0">
                <a:solidFill>
                  <a:schemeClr val="accent6">
                    <a:lumMod val="50000"/>
                  </a:schemeClr>
                </a:solidFill>
              </a:rPr>
              <a:t>Grundsatz: 15% des Gesamtumfangs</a:t>
            </a:r>
          </a:p>
          <a:p>
            <a:r>
              <a:rPr lang="de-DE" sz="2400" dirty="0">
                <a:solidFill>
                  <a:schemeClr val="accent6">
                    <a:lumMod val="50000"/>
                  </a:schemeClr>
                </a:solidFill>
              </a:rPr>
              <a:t>Vollständig genutzt werden dürfen:</a:t>
            </a:r>
          </a:p>
          <a:p>
            <a:pPr marL="685800" lvl="2">
              <a:lnSpc>
                <a:spcPct val="110000"/>
              </a:lnSpc>
              <a:spcBef>
                <a:spcPts val="0"/>
              </a:spcBef>
            </a:pPr>
            <a:r>
              <a:rPr lang="de-DE" sz="2400" dirty="0">
                <a:solidFill>
                  <a:schemeClr val="accent6">
                    <a:lumMod val="50000"/>
                  </a:schemeClr>
                </a:solidFill>
              </a:rPr>
              <a:t>Einzelne Beiträge aus derselben Fachzeitschrift</a:t>
            </a:r>
          </a:p>
          <a:p>
            <a:pPr marL="685800" lvl="2">
              <a:lnSpc>
                <a:spcPct val="110000"/>
              </a:lnSpc>
              <a:spcBef>
                <a:spcPts val="0"/>
              </a:spcBef>
            </a:pPr>
            <a:r>
              <a:rPr lang="de-DE" sz="2400" dirty="0">
                <a:solidFill>
                  <a:schemeClr val="accent6">
                    <a:lumMod val="50000"/>
                  </a:schemeClr>
                </a:solidFill>
              </a:rPr>
              <a:t>Einzelne Beiträge aus derselben wissenschaftlichen Zeitschrift</a:t>
            </a:r>
          </a:p>
          <a:p>
            <a:pPr marL="685800" lvl="2">
              <a:lnSpc>
                <a:spcPct val="110000"/>
              </a:lnSpc>
              <a:spcBef>
                <a:spcPts val="0"/>
              </a:spcBef>
            </a:pPr>
            <a:r>
              <a:rPr lang="de-DE" sz="2400" dirty="0">
                <a:solidFill>
                  <a:schemeClr val="accent6">
                    <a:lumMod val="50000"/>
                  </a:schemeClr>
                </a:solidFill>
              </a:rPr>
              <a:t>Sonstige Werke geringen Umfangs</a:t>
            </a:r>
          </a:p>
          <a:p>
            <a:endParaRPr lang="de-DE" sz="2400" dirty="0"/>
          </a:p>
        </p:txBody>
      </p:sp>
    </p:spTree>
    <p:extLst>
      <p:ext uri="{BB962C8B-B14F-4D97-AF65-F5344CB8AC3E}">
        <p14:creationId xmlns:p14="http://schemas.microsoft.com/office/powerpoint/2010/main" val="40387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012BF-A1A4-D448-A5B2-F7DE3745B027}"/>
              </a:ext>
            </a:extLst>
          </p:cNvPr>
          <p:cNvSpPr>
            <a:spLocks noGrp="1"/>
          </p:cNvSpPr>
          <p:nvPr>
            <p:ph type="title"/>
          </p:nvPr>
        </p:nvSpPr>
        <p:spPr/>
        <p:txBody>
          <a:bodyPr/>
          <a:lstStyle/>
          <a:p>
            <a:r>
              <a:rPr lang="de-DE" dirty="0"/>
              <a:t>E-Learning besser? </a:t>
            </a:r>
          </a:p>
        </p:txBody>
      </p:sp>
      <p:sp>
        <p:nvSpPr>
          <p:cNvPr id="3" name="Inhaltsplatzhalter 2">
            <a:extLst>
              <a:ext uri="{FF2B5EF4-FFF2-40B4-BE49-F238E27FC236}">
                <a16:creationId xmlns:a16="http://schemas.microsoft.com/office/drawing/2014/main" id="{36B5A90E-0BA9-1845-8608-48272F5872DD}"/>
              </a:ext>
            </a:extLst>
          </p:cNvPr>
          <p:cNvSpPr>
            <a:spLocks noGrp="1"/>
          </p:cNvSpPr>
          <p:nvPr>
            <p:ph idx="1"/>
          </p:nvPr>
        </p:nvSpPr>
        <p:spPr>
          <a:xfrm>
            <a:off x="1954213" y="1449388"/>
            <a:ext cx="9629771" cy="4679950"/>
          </a:xfrm>
        </p:spPr>
        <p:txBody>
          <a:bodyPr>
            <a:normAutofit/>
          </a:bodyPr>
          <a:lstStyle/>
          <a:p>
            <a:pPr marL="0" indent="0">
              <a:buNone/>
            </a:pPr>
            <a:r>
              <a:rPr lang="de-DE" b="1" dirty="0">
                <a:solidFill>
                  <a:schemeClr val="tx2">
                    <a:lumMod val="75000"/>
                  </a:schemeClr>
                </a:solidFill>
              </a:rPr>
              <a:t>Besser als herkömmlicher Unterricht?</a:t>
            </a:r>
          </a:p>
          <a:p>
            <a:pPr marL="0" indent="0">
              <a:buNone/>
            </a:pPr>
            <a:endParaRPr lang="de-DE" b="1" dirty="0">
              <a:solidFill>
                <a:schemeClr val="tx2">
                  <a:lumMod val="75000"/>
                </a:schemeClr>
              </a:solidFill>
            </a:endParaRPr>
          </a:p>
          <a:p>
            <a:pPr marL="0" indent="0">
              <a:buNone/>
            </a:pPr>
            <a:r>
              <a:rPr lang="de-DE" b="1" dirty="0">
                <a:solidFill>
                  <a:schemeClr val="tx2">
                    <a:lumMod val="75000"/>
                  </a:schemeClr>
                </a:solidFill>
              </a:rPr>
              <a:t>			</a:t>
            </a:r>
          </a:p>
          <a:p>
            <a:pPr marL="0" indent="0">
              <a:buNone/>
            </a:pPr>
            <a:endParaRPr lang="de-DE" b="1" dirty="0">
              <a:solidFill>
                <a:schemeClr val="tx2">
                  <a:lumMod val="75000"/>
                </a:schemeClr>
              </a:solidFill>
            </a:endParaRPr>
          </a:p>
          <a:p>
            <a:pPr marL="0" indent="0">
              <a:buNone/>
            </a:pPr>
            <a:r>
              <a:rPr lang="de-DE" b="1" dirty="0">
                <a:solidFill>
                  <a:schemeClr val="tx2">
                    <a:lumMod val="75000"/>
                  </a:schemeClr>
                </a:solidFill>
              </a:rPr>
              <a:t>			      </a:t>
            </a:r>
          </a:p>
          <a:p>
            <a:pPr marL="0" indent="0">
              <a:buNone/>
            </a:pPr>
            <a:r>
              <a:rPr lang="de-DE" b="1" dirty="0">
                <a:solidFill>
                  <a:schemeClr val="tx2">
                    <a:lumMod val="75000"/>
                  </a:schemeClr>
                </a:solidFill>
              </a:rPr>
              <a:t>		Wissenschaftlich wenig sinnvolle Fragestellung</a:t>
            </a:r>
          </a:p>
          <a:p>
            <a:pPr marL="0" indent="0">
              <a:buNone/>
            </a:pPr>
            <a:endParaRPr lang="de-DE" b="1" dirty="0">
              <a:solidFill>
                <a:schemeClr val="tx2">
                  <a:lumMod val="75000"/>
                </a:schemeClr>
              </a:solidFill>
            </a:endParaRPr>
          </a:p>
          <a:p>
            <a:pPr marL="0" indent="0">
              <a:buNone/>
            </a:pPr>
            <a:r>
              <a:rPr lang="de-DE" b="1" dirty="0">
                <a:solidFill>
                  <a:srgbClr val="0070C0"/>
                </a:solidFill>
              </a:rPr>
              <a:t>Wie:</a:t>
            </a:r>
          </a:p>
          <a:p>
            <a:pPr marL="0" indent="0">
              <a:buNone/>
            </a:pPr>
            <a:r>
              <a:rPr lang="de-DE" b="1" dirty="0">
                <a:solidFill>
                  <a:srgbClr val="0070C0"/>
                </a:solidFill>
              </a:rPr>
              <a:t>Ist französisches Essen besser als italienisches Essen?</a:t>
            </a:r>
          </a:p>
          <a:p>
            <a:pPr marL="0" indent="0">
              <a:buNone/>
            </a:pPr>
            <a:endParaRPr lang="de-DE" b="1" dirty="0">
              <a:solidFill>
                <a:srgbClr val="0070C0"/>
              </a:solidFill>
            </a:endParaRPr>
          </a:p>
          <a:p>
            <a:pPr marL="0" indent="0">
              <a:buNone/>
            </a:pPr>
            <a:endParaRPr lang="de-DE" b="1" dirty="0">
              <a:solidFill>
                <a:srgbClr val="0070C0"/>
              </a:solidFill>
            </a:endParaRPr>
          </a:p>
          <a:p>
            <a:pPr marL="0" indent="0">
              <a:buNone/>
            </a:pPr>
            <a:endParaRPr lang="de-DE" b="1" dirty="0">
              <a:solidFill>
                <a:schemeClr val="tx2">
                  <a:lumMod val="75000"/>
                </a:schemeClr>
              </a:solidFill>
            </a:endParaRPr>
          </a:p>
          <a:p>
            <a:pPr marL="0" indent="0">
              <a:buNone/>
            </a:pPr>
            <a:endParaRPr lang="de-DE" b="1" dirty="0">
              <a:solidFill>
                <a:schemeClr val="tx2">
                  <a:lumMod val="75000"/>
                </a:schemeClr>
              </a:solidFill>
            </a:endParaRPr>
          </a:p>
        </p:txBody>
      </p:sp>
      <p:sp>
        <p:nvSpPr>
          <p:cNvPr id="5" name="Nach oben gebogener Pfeil 4">
            <a:extLst>
              <a:ext uri="{FF2B5EF4-FFF2-40B4-BE49-F238E27FC236}">
                <a16:creationId xmlns:a16="http://schemas.microsoft.com/office/drawing/2014/main" id="{94924B85-A785-564A-A22D-A304A6D8FD86}"/>
              </a:ext>
            </a:extLst>
          </p:cNvPr>
          <p:cNvSpPr/>
          <p:nvPr/>
        </p:nvSpPr>
        <p:spPr bwMode="gray">
          <a:xfrm rot="5400000">
            <a:off x="2041161" y="2548334"/>
            <a:ext cx="2053656" cy="944380"/>
          </a:xfrm>
          <a:prstGeom prst="bentUpArrow">
            <a:avLst/>
          </a:prstGeom>
          <a:solidFill>
            <a:schemeClr val="accent1"/>
          </a:solidFill>
          <a:ln w="9525" algn="ctr">
            <a:solidFill>
              <a:srgbClr val="00648C"/>
            </a:solidFill>
            <a:miter lim="800000"/>
            <a:headEnd/>
            <a:tailEnd/>
          </a:ln>
          <a:effectLst/>
        </p:spPr>
        <p:txBody>
          <a:bodyPr rtlCol="0" anchor="ctr" anchorCtr="1"/>
          <a:lstStyle/>
          <a:p>
            <a:pPr algn="ctr" eaLnBrk="0" hangingPunct="0"/>
            <a:endParaRPr lang="de-DE" sz="1600" b="1">
              <a:solidFill>
                <a:schemeClr val="bg1"/>
              </a:solidFill>
              <a:ea typeface="Gulim" pitchFamily="34" charset="-127"/>
            </a:endParaRPr>
          </a:p>
        </p:txBody>
      </p:sp>
      <p:sp>
        <p:nvSpPr>
          <p:cNvPr id="4" name="Datumsplatzhalter 3">
            <a:extLst>
              <a:ext uri="{FF2B5EF4-FFF2-40B4-BE49-F238E27FC236}">
                <a16:creationId xmlns:a16="http://schemas.microsoft.com/office/drawing/2014/main" id="{77468665-AD18-8A4C-87A3-0B63DA930E1C}"/>
              </a:ext>
            </a:extLst>
          </p:cNvPr>
          <p:cNvSpPr>
            <a:spLocks noGrp="1"/>
          </p:cNvSpPr>
          <p:nvPr>
            <p:ph type="dt" sz="half" idx="10"/>
          </p:nvPr>
        </p:nvSpPr>
        <p:spPr/>
        <p:txBody>
          <a:bodyPr/>
          <a:lstStyle/>
          <a:p>
            <a:fld id="{6A2527D4-D7FD-E941-B3BF-2BB7DB0DA45A}" type="datetime1">
              <a:rPr lang="de-DE" smtClean="0"/>
              <a:t>23.09.2022</a:t>
            </a:fld>
            <a:endParaRPr lang="en-US" dirty="0"/>
          </a:p>
        </p:txBody>
      </p:sp>
      <p:sp>
        <p:nvSpPr>
          <p:cNvPr id="6" name="Fußzeilenplatzhalter 5">
            <a:extLst>
              <a:ext uri="{FF2B5EF4-FFF2-40B4-BE49-F238E27FC236}">
                <a16:creationId xmlns:a16="http://schemas.microsoft.com/office/drawing/2014/main" id="{96E5811C-6764-C842-AF0C-223C22CE4502}"/>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Foliennummernplatzhalter 6">
            <a:extLst>
              <a:ext uri="{FF2B5EF4-FFF2-40B4-BE49-F238E27FC236}">
                <a16:creationId xmlns:a16="http://schemas.microsoft.com/office/drawing/2014/main" id="{E11BE303-6581-9346-9A77-9740ECE1DDF1}"/>
              </a:ext>
            </a:extLst>
          </p:cNvPr>
          <p:cNvSpPr>
            <a:spLocks noGrp="1"/>
          </p:cNvSpPr>
          <p:nvPr>
            <p:ph type="sldNum" sz="quarter" idx="12"/>
          </p:nvPr>
        </p:nvSpPr>
        <p:spPr/>
        <p:txBody>
          <a:bodyPr/>
          <a:lstStyle/>
          <a:p>
            <a:pPr>
              <a:defRPr/>
            </a:pPr>
            <a:fld id="{E42BEB3F-08D9-49EF-B61F-64B0AC4A9AB9}" type="slidenum">
              <a:rPr lang="de-DE" altLang="de-DE" smtClean="0"/>
              <a:pPr>
                <a:defRPr/>
              </a:pPr>
              <a:t>4</a:t>
            </a:fld>
            <a:endParaRPr lang="de-DE" altLang="de-DE" dirty="0"/>
          </a:p>
        </p:txBody>
      </p:sp>
    </p:spTree>
    <p:extLst>
      <p:ext uri="{BB962C8B-B14F-4D97-AF65-F5344CB8AC3E}">
        <p14:creationId xmlns:p14="http://schemas.microsoft.com/office/powerpoint/2010/main" val="2236268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838199" y="630130"/>
            <a:ext cx="10951029" cy="1090386"/>
          </a:xfrm>
        </p:spPr>
        <p:txBody>
          <a:bodyPr/>
          <a:lstStyle/>
          <a:p>
            <a:r>
              <a:rPr lang="de-DE" sz="3200" dirty="0"/>
              <a:t>Gesetzliches Nutzungsrecht: </a:t>
            </a:r>
            <a:r>
              <a:rPr lang="de-DE" sz="3200" b="1" dirty="0">
                <a:solidFill>
                  <a:srgbClr val="FF0000"/>
                </a:solidFill>
              </a:rPr>
              <a:t>“Wissenschaftsschranke“/ </a:t>
            </a:r>
            <a:br>
              <a:rPr lang="de-DE" sz="3200" b="1" dirty="0">
                <a:solidFill>
                  <a:srgbClr val="FF0000"/>
                </a:solidFill>
              </a:rPr>
            </a:br>
            <a:r>
              <a:rPr lang="de-DE" sz="2400" b="1" dirty="0">
                <a:solidFill>
                  <a:srgbClr val="FF0000"/>
                </a:solidFill>
              </a:rPr>
              <a:t>§ 60a UrhG. </a:t>
            </a:r>
            <a:r>
              <a:rPr lang="de-DE" sz="2400" b="1" dirty="0">
                <a:solidFill>
                  <a:schemeClr val="accent6">
                    <a:lumMod val="50000"/>
                  </a:schemeClr>
                </a:solidFill>
              </a:rPr>
              <a:t> (3)</a:t>
            </a:r>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836644" y="1844824"/>
            <a:ext cx="11103430" cy="4162773"/>
          </a:xfrm>
        </p:spPr>
        <p:txBody>
          <a:bodyPr>
            <a:noAutofit/>
          </a:bodyPr>
          <a:lstStyle/>
          <a:p>
            <a:pPr marL="36000" indent="0">
              <a:buNone/>
            </a:pPr>
            <a:r>
              <a:rPr lang="de-DE" b="1" dirty="0">
                <a:solidFill>
                  <a:srgbClr val="FF0000"/>
                </a:solidFill>
              </a:rPr>
              <a:t>Bereichsausnahme, d.h. Unanwendbarkeit der Schranke auf</a:t>
            </a:r>
          </a:p>
          <a:p>
            <a:pPr marL="36000" indent="0">
              <a:buNone/>
            </a:pPr>
            <a:endParaRPr lang="de-DE" b="1" dirty="0">
              <a:solidFill>
                <a:srgbClr val="FF0000"/>
              </a:solidFill>
            </a:endParaRPr>
          </a:p>
          <a:p>
            <a:pPr>
              <a:spcBef>
                <a:spcPts val="0"/>
              </a:spcBef>
            </a:pPr>
            <a:r>
              <a:rPr lang="de-DE" dirty="0">
                <a:solidFill>
                  <a:schemeClr val="accent6">
                    <a:lumMod val="50000"/>
                  </a:schemeClr>
                </a:solidFill>
              </a:rPr>
              <a:t>Vervielfältigung durch Aufnahme auf Bild- oder Tonträger</a:t>
            </a:r>
          </a:p>
          <a:p>
            <a:r>
              <a:rPr lang="de-DE" dirty="0">
                <a:solidFill>
                  <a:schemeClr val="accent6">
                    <a:lumMod val="50000"/>
                  </a:schemeClr>
                </a:solidFill>
              </a:rPr>
              <a:t>Öffentliche Wiedergabe eines Werks während es vorgetragen, aufgeführt oder vorgeführt wird</a:t>
            </a:r>
          </a:p>
          <a:p>
            <a:r>
              <a:rPr lang="de-DE" dirty="0">
                <a:solidFill>
                  <a:schemeClr val="accent6">
                    <a:lumMod val="50000"/>
                  </a:schemeClr>
                </a:solidFill>
              </a:rPr>
              <a:t>Schulbücher</a:t>
            </a:r>
          </a:p>
          <a:p>
            <a:r>
              <a:rPr lang="de-DE" dirty="0">
                <a:solidFill>
                  <a:schemeClr val="accent6">
                    <a:lumMod val="50000"/>
                  </a:schemeClr>
                </a:solidFill>
              </a:rPr>
              <a:t>Grafische Aufzeichnungen von Werken der Musik, soweit nicht für eine erlaubte öffentliche Zugänglichmachung erforderlich</a:t>
            </a:r>
          </a:p>
        </p:txBody>
      </p:sp>
    </p:spTree>
    <p:extLst>
      <p:ext uri="{BB962C8B-B14F-4D97-AF65-F5344CB8AC3E}">
        <p14:creationId xmlns:p14="http://schemas.microsoft.com/office/powerpoint/2010/main" val="3457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407368" y="908720"/>
            <a:ext cx="11160000" cy="538023"/>
          </a:xfrm>
        </p:spPr>
        <p:txBody>
          <a:bodyPr/>
          <a:lstStyle/>
          <a:p>
            <a:r>
              <a:rPr lang="de-DE" sz="3200" dirty="0"/>
              <a:t>Vertragliches Nutzungsrecht: </a:t>
            </a:r>
            <a:r>
              <a:rPr lang="de-DE" sz="3200" b="1" dirty="0">
                <a:solidFill>
                  <a:srgbClr val="FF0000"/>
                </a:solidFill>
              </a:rPr>
              <a:t>Lizenzen (1)</a:t>
            </a:r>
            <a:endParaRPr lang="de-DE" sz="3200" dirty="0"/>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542925" y="1456572"/>
            <a:ext cx="11106150" cy="5089525"/>
          </a:xfrm>
        </p:spPr>
        <p:txBody>
          <a:bodyPr>
            <a:normAutofit/>
          </a:bodyPr>
          <a:lstStyle/>
          <a:p>
            <a:pPr marL="36000" indent="0">
              <a:buNone/>
            </a:pPr>
            <a:r>
              <a:rPr lang="de-DE" sz="2400" b="1" dirty="0"/>
              <a:t>Gemeinfrei: </a:t>
            </a:r>
            <a:r>
              <a:rPr lang="de-DE" sz="2400" dirty="0"/>
              <a:t>Als gemeinfrei gekennzeichnete Inhalte dürfen ohne weitere Genehmigung genutzt werden</a:t>
            </a:r>
          </a:p>
          <a:p>
            <a:pPr marL="36000" indent="0">
              <a:buNone/>
            </a:pPr>
            <a:r>
              <a:rPr lang="de-DE" sz="2400" b="1" dirty="0"/>
              <a:t>Public Domain: </a:t>
            </a:r>
            <a:r>
              <a:rPr lang="de-DE" sz="2400" dirty="0"/>
              <a:t>Vergleichbar mit Gemeinfreiheit; Als Public Domain (PD/PDM) gekennzeichnete Inhalte dürfen ohne weitere Genehmigung genutzt werden</a:t>
            </a:r>
          </a:p>
          <a:p>
            <a:pPr marL="36000" indent="0">
              <a:buNone/>
            </a:pPr>
            <a:endParaRPr lang="de-DE" sz="2400" dirty="0"/>
          </a:p>
          <a:p>
            <a:pPr marL="36000" indent="0" algn="ctr">
              <a:buNone/>
            </a:pPr>
            <a:r>
              <a:rPr lang="de-DE" sz="2400" dirty="0"/>
              <a:t>❀❀❀</a:t>
            </a:r>
          </a:p>
          <a:p>
            <a:pPr marL="36000" indent="0">
              <a:buNone/>
            </a:pPr>
            <a:r>
              <a:rPr lang="de-DE" sz="2400" b="1" dirty="0"/>
              <a:t>Lizenzen für die Nutzung digitaler Inhalte (CC)</a:t>
            </a:r>
          </a:p>
          <a:p>
            <a:r>
              <a:rPr lang="de-DE" sz="2400" dirty="0"/>
              <a:t>Die Abkürzung CC steht für Creative </a:t>
            </a:r>
            <a:r>
              <a:rPr lang="de-DE" sz="2400" dirty="0" err="1"/>
              <a:t>Commons</a:t>
            </a:r>
            <a:endParaRPr lang="de-DE" sz="2400" dirty="0"/>
          </a:p>
          <a:p>
            <a:r>
              <a:rPr lang="de-DE" sz="2400" dirty="0"/>
              <a:t>CC Lizenzen bieten Urhebern die Möglichkeit anderen Nutzern für die Nutzung ihrer Werke eingeschränkte Nutzungsrechte zu erteilen</a:t>
            </a:r>
          </a:p>
          <a:p>
            <a:r>
              <a:rPr lang="de-DE" sz="2400" dirty="0"/>
              <a:t>Es gibt aktuell </a:t>
            </a:r>
            <a:r>
              <a:rPr lang="de-DE" sz="2400" b="1" dirty="0"/>
              <a:t>6 unterschiedliche Lizenzen</a:t>
            </a:r>
          </a:p>
          <a:p>
            <a:pPr marL="36000" indent="0">
              <a:buNone/>
            </a:pPr>
            <a:endParaRPr lang="de-DE" sz="2400" dirty="0"/>
          </a:p>
          <a:p>
            <a:pPr marL="36000" indent="0">
              <a:buNone/>
            </a:pPr>
            <a:endParaRPr lang="de-DE" sz="2400" b="1" dirty="0"/>
          </a:p>
        </p:txBody>
      </p:sp>
    </p:spTree>
    <p:extLst>
      <p:ext uri="{BB962C8B-B14F-4D97-AF65-F5344CB8AC3E}">
        <p14:creationId xmlns:p14="http://schemas.microsoft.com/office/powerpoint/2010/main" val="1377769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263352" y="817697"/>
            <a:ext cx="11160000" cy="538023"/>
          </a:xfrm>
        </p:spPr>
        <p:txBody>
          <a:bodyPr/>
          <a:lstStyle/>
          <a:p>
            <a:r>
              <a:rPr lang="de-DE" sz="3200" dirty="0"/>
              <a:t>Vertragliches Nutzungsrecht: </a:t>
            </a:r>
            <a:r>
              <a:rPr lang="de-DE" sz="3200" b="1" dirty="0">
                <a:solidFill>
                  <a:srgbClr val="FF0000"/>
                </a:solidFill>
              </a:rPr>
              <a:t>Lizenzen (2)</a:t>
            </a:r>
            <a:endParaRPr lang="de-DE" sz="3200" dirty="0"/>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838200" y="4361089"/>
            <a:ext cx="11190514" cy="4993822"/>
          </a:xfrm>
        </p:spPr>
        <p:txBody>
          <a:bodyPr>
            <a:normAutofit/>
          </a:bodyPr>
          <a:lstStyle/>
          <a:p>
            <a:pPr marL="36000" indent="0">
              <a:buNone/>
            </a:pPr>
            <a:endParaRPr lang="de-DE" dirty="0"/>
          </a:p>
          <a:p>
            <a:endParaRPr lang="de-DE" dirty="0"/>
          </a:p>
          <a:p>
            <a:pPr marL="36000" indent="0">
              <a:buNone/>
            </a:pPr>
            <a:endParaRPr lang="de-DE" dirty="0"/>
          </a:p>
          <a:p>
            <a:pPr marL="36000" indent="0">
              <a:buNone/>
            </a:pPr>
            <a:endParaRPr lang="de-DE" dirty="0"/>
          </a:p>
          <a:p>
            <a:pPr marL="36000" indent="0">
              <a:buNone/>
            </a:pPr>
            <a:endParaRPr lang="de-DE" b="1" dirty="0"/>
          </a:p>
        </p:txBody>
      </p:sp>
      <p:pic>
        <p:nvPicPr>
          <p:cNvPr id="4" name="Grafik 3">
            <a:extLst>
              <a:ext uri="{FF2B5EF4-FFF2-40B4-BE49-F238E27FC236}">
                <a16:creationId xmlns:a16="http://schemas.microsoft.com/office/drawing/2014/main" id="{89FC74D0-7E7D-3248-82F7-DCA38D77F5FD}"/>
              </a:ext>
            </a:extLst>
          </p:cNvPr>
          <p:cNvPicPr>
            <a:picLocks noChangeAspect="1"/>
          </p:cNvPicPr>
          <p:nvPr/>
        </p:nvPicPr>
        <p:blipFill>
          <a:blip r:embed="rId2"/>
          <a:stretch>
            <a:fillRect/>
          </a:stretch>
        </p:blipFill>
        <p:spPr>
          <a:xfrm>
            <a:off x="478970" y="1608362"/>
            <a:ext cx="2921329" cy="1004207"/>
          </a:xfrm>
          <a:prstGeom prst="rect">
            <a:avLst/>
          </a:prstGeom>
        </p:spPr>
      </p:pic>
      <p:pic>
        <p:nvPicPr>
          <p:cNvPr id="5" name="Grafik 4">
            <a:extLst>
              <a:ext uri="{FF2B5EF4-FFF2-40B4-BE49-F238E27FC236}">
                <a16:creationId xmlns:a16="http://schemas.microsoft.com/office/drawing/2014/main" id="{8DF4549E-F754-8246-AC19-4B1DC6DAA2FE}"/>
              </a:ext>
            </a:extLst>
          </p:cNvPr>
          <p:cNvPicPr>
            <a:picLocks noChangeAspect="1"/>
          </p:cNvPicPr>
          <p:nvPr/>
        </p:nvPicPr>
        <p:blipFill>
          <a:blip r:embed="rId3"/>
          <a:stretch>
            <a:fillRect/>
          </a:stretch>
        </p:blipFill>
        <p:spPr>
          <a:xfrm>
            <a:off x="4567049" y="1552233"/>
            <a:ext cx="2921329" cy="1004207"/>
          </a:xfrm>
          <a:prstGeom prst="rect">
            <a:avLst/>
          </a:prstGeom>
        </p:spPr>
      </p:pic>
      <p:pic>
        <p:nvPicPr>
          <p:cNvPr id="6" name="Grafik 5">
            <a:extLst>
              <a:ext uri="{FF2B5EF4-FFF2-40B4-BE49-F238E27FC236}">
                <a16:creationId xmlns:a16="http://schemas.microsoft.com/office/drawing/2014/main" id="{0987E8AE-CC38-1B4C-A299-12622335ABD7}"/>
              </a:ext>
            </a:extLst>
          </p:cNvPr>
          <p:cNvPicPr>
            <a:picLocks noChangeAspect="1"/>
          </p:cNvPicPr>
          <p:nvPr/>
        </p:nvPicPr>
        <p:blipFill>
          <a:blip r:embed="rId4"/>
          <a:stretch>
            <a:fillRect/>
          </a:stretch>
        </p:blipFill>
        <p:spPr>
          <a:xfrm>
            <a:off x="8655129" y="1552235"/>
            <a:ext cx="2921329" cy="1004207"/>
          </a:xfrm>
          <a:prstGeom prst="rect">
            <a:avLst/>
          </a:prstGeom>
        </p:spPr>
      </p:pic>
      <p:pic>
        <p:nvPicPr>
          <p:cNvPr id="7" name="Grafik 6">
            <a:extLst>
              <a:ext uri="{FF2B5EF4-FFF2-40B4-BE49-F238E27FC236}">
                <a16:creationId xmlns:a16="http://schemas.microsoft.com/office/drawing/2014/main" id="{0AF4F64E-3295-4F40-B65E-8FF1548CA262}"/>
              </a:ext>
            </a:extLst>
          </p:cNvPr>
          <p:cNvPicPr>
            <a:picLocks noChangeAspect="1"/>
          </p:cNvPicPr>
          <p:nvPr/>
        </p:nvPicPr>
        <p:blipFill>
          <a:blip r:embed="rId5"/>
          <a:stretch>
            <a:fillRect/>
          </a:stretch>
        </p:blipFill>
        <p:spPr>
          <a:xfrm>
            <a:off x="478971" y="3855806"/>
            <a:ext cx="2921328" cy="1017378"/>
          </a:xfrm>
          <a:prstGeom prst="rect">
            <a:avLst/>
          </a:prstGeom>
        </p:spPr>
      </p:pic>
      <p:pic>
        <p:nvPicPr>
          <p:cNvPr id="8" name="Grafik 7">
            <a:extLst>
              <a:ext uri="{FF2B5EF4-FFF2-40B4-BE49-F238E27FC236}">
                <a16:creationId xmlns:a16="http://schemas.microsoft.com/office/drawing/2014/main" id="{FFACAB61-7524-1845-9A32-DE1F47696E07}"/>
              </a:ext>
            </a:extLst>
          </p:cNvPr>
          <p:cNvPicPr>
            <a:picLocks noChangeAspect="1"/>
          </p:cNvPicPr>
          <p:nvPr/>
        </p:nvPicPr>
        <p:blipFill>
          <a:blip r:embed="rId6"/>
          <a:stretch>
            <a:fillRect/>
          </a:stretch>
        </p:blipFill>
        <p:spPr>
          <a:xfrm>
            <a:off x="4567048" y="3855805"/>
            <a:ext cx="2921325" cy="1017377"/>
          </a:xfrm>
          <a:prstGeom prst="rect">
            <a:avLst/>
          </a:prstGeom>
        </p:spPr>
      </p:pic>
      <p:pic>
        <p:nvPicPr>
          <p:cNvPr id="9" name="Grafik 8">
            <a:extLst>
              <a:ext uri="{FF2B5EF4-FFF2-40B4-BE49-F238E27FC236}">
                <a16:creationId xmlns:a16="http://schemas.microsoft.com/office/drawing/2014/main" id="{1BD3849D-F708-C348-B6F2-DE01424784EE}"/>
              </a:ext>
            </a:extLst>
          </p:cNvPr>
          <p:cNvPicPr>
            <a:picLocks noChangeAspect="1"/>
          </p:cNvPicPr>
          <p:nvPr/>
        </p:nvPicPr>
        <p:blipFill>
          <a:blip r:embed="rId7"/>
          <a:stretch>
            <a:fillRect/>
          </a:stretch>
        </p:blipFill>
        <p:spPr>
          <a:xfrm>
            <a:off x="8655121" y="3857058"/>
            <a:ext cx="2917725" cy="1016123"/>
          </a:xfrm>
          <a:prstGeom prst="rect">
            <a:avLst/>
          </a:prstGeom>
        </p:spPr>
      </p:pic>
      <p:sp>
        <p:nvSpPr>
          <p:cNvPr id="10" name="Textfeld 9">
            <a:extLst>
              <a:ext uri="{FF2B5EF4-FFF2-40B4-BE49-F238E27FC236}">
                <a16:creationId xmlns:a16="http://schemas.microsoft.com/office/drawing/2014/main" id="{4043E1F0-F89C-3D43-B142-FCF26F04E82E}"/>
              </a:ext>
            </a:extLst>
          </p:cNvPr>
          <p:cNvSpPr txBox="1"/>
          <p:nvPr/>
        </p:nvSpPr>
        <p:spPr>
          <a:xfrm>
            <a:off x="478970" y="2745617"/>
            <a:ext cx="2921329" cy="646331"/>
          </a:xfrm>
          <a:prstGeom prst="rect">
            <a:avLst/>
          </a:prstGeom>
          <a:noFill/>
        </p:spPr>
        <p:txBody>
          <a:bodyPr wrap="square" rtlCol="0">
            <a:spAutoFit/>
          </a:bodyPr>
          <a:lstStyle/>
          <a:p>
            <a:r>
              <a:rPr lang="de-DE" b="1" dirty="0"/>
              <a:t>Namensnennung 4.0 International </a:t>
            </a:r>
            <a:endParaRPr lang="de-DE" dirty="0"/>
          </a:p>
        </p:txBody>
      </p:sp>
      <p:sp>
        <p:nvSpPr>
          <p:cNvPr id="11" name="Textfeld 10">
            <a:extLst>
              <a:ext uri="{FF2B5EF4-FFF2-40B4-BE49-F238E27FC236}">
                <a16:creationId xmlns:a16="http://schemas.microsoft.com/office/drawing/2014/main" id="{E3A9CB41-674C-EE45-AD92-CBC234374CC8}"/>
              </a:ext>
            </a:extLst>
          </p:cNvPr>
          <p:cNvSpPr txBox="1"/>
          <p:nvPr/>
        </p:nvSpPr>
        <p:spPr>
          <a:xfrm>
            <a:off x="4567047" y="2737305"/>
            <a:ext cx="2921325" cy="646331"/>
          </a:xfrm>
          <a:prstGeom prst="rect">
            <a:avLst/>
          </a:prstGeom>
          <a:noFill/>
        </p:spPr>
        <p:txBody>
          <a:bodyPr wrap="square" rtlCol="0">
            <a:spAutoFit/>
          </a:bodyPr>
          <a:lstStyle/>
          <a:p>
            <a:r>
              <a:rPr lang="de-DE" b="1" dirty="0"/>
              <a:t>Namensnennung-Share </a:t>
            </a:r>
            <a:r>
              <a:rPr lang="de-DE" b="1" dirty="0" err="1"/>
              <a:t>Alike</a:t>
            </a:r>
            <a:r>
              <a:rPr lang="de-DE" b="1" dirty="0"/>
              <a:t> 4.0 International</a:t>
            </a:r>
            <a:r>
              <a:rPr lang="de-DE" dirty="0"/>
              <a:t> </a:t>
            </a:r>
          </a:p>
        </p:txBody>
      </p:sp>
      <p:sp>
        <p:nvSpPr>
          <p:cNvPr id="12" name="Textfeld 11">
            <a:extLst>
              <a:ext uri="{FF2B5EF4-FFF2-40B4-BE49-F238E27FC236}">
                <a16:creationId xmlns:a16="http://schemas.microsoft.com/office/drawing/2014/main" id="{D832C7DA-A6C3-C843-8778-EF355C29DBA0}"/>
              </a:ext>
            </a:extLst>
          </p:cNvPr>
          <p:cNvSpPr txBox="1"/>
          <p:nvPr/>
        </p:nvSpPr>
        <p:spPr>
          <a:xfrm>
            <a:off x="8651517" y="2658380"/>
            <a:ext cx="3300997" cy="646331"/>
          </a:xfrm>
          <a:prstGeom prst="rect">
            <a:avLst/>
          </a:prstGeom>
          <a:noFill/>
        </p:spPr>
        <p:txBody>
          <a:bodyPr wrap="square" rtlCol="0">
            <a:spAutoFit/>
          </a:bodyPr>
          <a:lstStyle/>
          <a:p>
            <a:r>
              <a:rPr lang="de-DE" b="1" dirty="0"/>
              <a:t>Namensnennung-Keine Bearbeitungen 4.0 International</a:t>
            </a:r>
            <a:endParaRPr lang="de-DE" dirty="0"/>
          </a:p>
        </p:txBody>
      </p:sp>
      <p:sp>
        <p:nvSpPr>
          <p:cNvPr id="13" name="Textfeld 12">
            <a:extLst>
              <a:ext uri="{FF2B5EF4-FFF2-40B4-BE49-F238E27FC236}">
                <a16:creationId xmlns:a16="http://schemas.microsoft.com/office/drawing/2014/main" id="{5D4E8A2D-990C-154A-A791-B13240E62C7D}"/>
              </a:ext>
            </a:extLst>
          </p:cNvPr>
          <p:cNvSpPr txBox="1"/>
          <p:nvPr/>
        </p:nvSpPr>
        <p:spPr>
          <a:xfrm>
            <a:off x="391886" y="5042175"/>
            <a:ext cx="3102428" cy="646331"/>
          </a:xfrm>
          <a:prstGeom prst="rect">
            <a:avLst/>
          </a:prstGeom>
          <a:noFill/>
        </p:spPr>
        <p:txBody>
          <a:bodyPr wrap="square" rtlCol="0">
            <a:spAutoFit/>
          </a:bodyPr>
          <a:lstStyle/>
          <a:p>
            <a:r>
              <a:rPr lang="de-DE" b="1" dirty="0"/>
              <a:t>Namensnennung-Nicht kommerziell 4.0 International </a:t>
            </a:r>
            <a:endParaRPr lang="de-DE" dirty="0"/>
          </a:p>
        </p:txBody>
      </p:sp>
      <p:sp>
        <p:nvSpPr>
          <p:cNvPr id="14" name="Textfeld 13">
            <a:extLst>
              <a:ext uri="{FF2B5EF4-FFF2-40B4-BE49-F238E27FC236}">
                <a16:creationId xmlns:a16="http://schemas.microsoft.com/office/drawing/2014/main" id="{2888E63F-8595-DB4D-8DCF-78A9FFFB5CB9}"/>
              </a:ext>
            </a:extLst>
          </p:cNvPr>
          <p:cNvSpPr txBox="1"/>
          <p:nvPr/>
        </p:nvSpPr>
        <p:spPr>
          <a:xfrm>
            <a:off x="4408715" y="5132156"/>
            <a:ext cx="3102428" cy="923330"/>
          </a:xfrm>
          <a:prstGeom prst="rect">
            <a:avLst/>
          </a:prstGeom>
          <a:noFill/>
        </p:spPr>
        <p:txBody>
          <a:bodyPr wrap="square" rtlCol="0">
            <a:spAutoFit/>
          </a:bodyPr>
          <a:lstStyle/>
          <a:p>
            <a:r>
              <a:rPr lang="de-DE" b="1" dirty="0"/>
              <a:t>Namensnennung-Nicht kommerziell-Share </a:t>
            </a:r>
            <a:r>
              <a:rPr lang="de-DE" b="1" dirty="0" err="1"/>
              <a:t>Alike</a:t>
            </a:r>
            <a:r>
              <a:rPr lang="de-DE" b="1" dirty="0"/>
              <a:t> 4.0 International </a:t>
            </a:r>
            <a:endParaRPr lang="de-DE" dirty="0"/>
          </a:p>
        </p:txBody>
      </p:sp>
      <p:sp>
        <p:nvSpPr>
          <p:cNvPr id="15" name="Textfeld 14">
            <a:extLst>
              <a:ext uri="{FF2B5EF4-FFF2-40B4-BE49-F238E27FC236}">
                <a16:creationId xmlns:a16="http://schemas.microsoft.com/office/drawing/2014/main" id="{C922CE5E-7160-0049-8CA6-F1220BB9DB0A}"/>
              </a:ext>
            </a:extLst>
          </p:cNvPr>
          <p:cNvSpPr txBox="1"/>
          <p:nvPr/>
        </p:nvSpPr>
        <p:spPr>
          <a:xfrm>
            <a:off x="8651517" y="5132156"/>
            <a:ext cx="2917725" cy="923330"/>
          </a:xfrm>
          <a:prstGeom prst="rect">
            <a:avLst/>
          </a:prstGeom>
          <a:noFill/>
        </p:spPr>
        <p:txBody>
          <a:bodyPr wrap="square" rtlCol="0">
            <a:spAutoFit/>
          </a:bodyPr>
          <a:lstStyle/>
          <a:p>
            <a:r>
              <a:rPr lang="de-DE" b="1" dirty="0"/>
              <a:t>Namensnennung-Nicht kommerziell-Share </a:t>
            </a:r>
            <a:r>
              <a:rPr lang="de-DE" b="1" dirty="0" err="1"/>
              <a:t>Alike</a:t>
            </a:r>
            <a:r>
              <a:rPr lang="de-DE" b="1" dirty="0"/>
              <a:t> 4.0 International </a:t>
            </a:r>
            <a:endParaRPr lang="de-DE" dirty="0"/>
          </a:p>
        </p:txBody>
      </p:sp>
    </p:spTree>
    <p:extLst>
      <p:ext uri="{BB962C8B-B14F-4D97-AF65-F5344CB8AC3E}">
        <p14:creationId xmlns:p14="http://schemas.microsoft.com/office/powerpoint/2010/main" val="367582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34C1-192D-134B-BCD4-B469A9B2B432}"/>
              </a:ext>
            </a:extLst>
          </p:cNvPr>
          <p:cNvSpPr>
            <a:spLocks noGrp="1"/>
          </p:cNvSpPr>
          <p:nvPr>
            <p:ph type="title"/>
          </p:nvPr>
        </p:nvSpPr>
        <p:spPr>
          <a:xfrm>
            <a:off x="263352" y="836712"/>
            <a:ext cx="10515600" cy="908504"/>
          </a:xfrm>
        </p:spPr>
        <p:txBody>
          <a:bodyPr/>
          <a:lstStyle/>
          <a:p>
            <a:r>
              <a:rPr lang="de-DE" sz="3200" dirty="0"/>
              <a:t>Folgen einer </a:t>
            </a:r>
            <a:r>
              <a:rPr lang="de-DE" sz="3200" b="1" dirty="0"/>
              <a:t>Nutzung ohne Nutzungsrecht</a:t>
            </a:r>
          </a:p>
        </p:txBody>
      </p:sp>
      <p:sp>
        <p:nvSpPr>
          <p:cNvPr id="3" name="Inhaltsplatzhalter 2">
            <a:extLst>
              <a:ext uri="{FF2B5EF4-FFF2-40B4-BE49-F238E27FC236}">
                <a16:creationId xmlns:a16="http://schemas.microsoft.com/office/drawing/2014/main" id="{F663A5A2-7BB5-5947-ADAD-4765FF10D496}"/>
              </a:ext>
            </a:extLst>
          </p:cNvPr>
          <p:cNvSpPr>
            <a:spLocks noGrp="1"/>
          </p:cNvSpPr>
          <p:nvPr>
            <p:ph idx="1"/>
          </p:nvPr>
        </p:nvSpPr>
        <p:spPr>
          <a:xfrm>
            <a:off x="407368" y="1763742"/>
            <a:ext cx="10515600" cy="4351338"/>
          </a:xfrm>
        </p:spPr>
        <p:txBody>
          <a:bodyPr>
            <a:normAutofit/>
          </a:bodyPr>
          <a:lstStyle/>
          <a:p>
            <a:pPr marL="36000" indent="0">
              <a:buNone/>
            </a:pPr>
            <a:r>
              <a:rPr lang="de-DE" sz="2400" b="1" dirty="0"/>
              <a:t>Anspruch des Rechteinhabers auf </a:t>
            </a:r>
          </a:p>
          <a:p>
            <a:r>
              <a:rPr lang="de-DE" sz="2400" b="1" dirty="0">
                <a:solidFill>
                  <a:srgbClr val="FF0000"/>
                </a:solidFill>
              </a:rPr>
              <a:t>Beseitigung der Beeinträchtigung </a:t>
            </a:r>
            <a:r>
              <a:rPr lang="de-DE" sz="2400" dirty="0"/>
              <a:t>und bei Wiederholungsgefahr oder erstmalig drohender Unterlassung</a:t>
            </a:r>
          </a:p>
          <a:p>
            <a:endParaRPr lang="de-DE" sz="2400" dirty="0"/>
          </a:p>
          <a:p>
            <a:r>
              <a:rPr lang="de-DE" sz="2400" b="1" dirty="0">
                <a:solidFill>
                  <a:srgbClr val="FF0000"/>
                </a:solidFill>
              </a:rPr>
              <a:t>Schadensersatz</a:t>
            </a:r>
          </a:p>
          <a:p>
            <a:pPr lvl="1"/>
            <a:r>
              <a:rPr lang="de-DE" dirty="0"/>
              <a:t>Gewinn des Verletzers</a:t>
            </a:r>
          </a:p>
          <a:p>
            <a:pPr lvl="1"/>
            <a:r>
              <a:rPr lang="de-DE" dirty="0"/>
              <a:t>Fiktive Lizenz</a:t>
            </a:r>
          </a:p>
          <a:p>
            <a:pPr lvl="1"/>
            <a:r>
              <a:rPr lang="de-DE" dirty="0"/>
              <a:t>Ggf. auch Nichtvermögensschaden</a:t>
            </a:r>
          </a:p>
        </p:txBody>
      </p:sp>
    </p:spTree>
    <p:extLst>
      <p:ext uri="{BB962C8B-B14F-4D97-AF65-F5344CB8AC3E}">
        <p14:creationId xmlns:p14="http://schemas.microsoft.com/office/powerpoint/2010/main" val="7878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237BDB41-CBBB-F249-9CFF-DB66EB710B9B}"/>
              </a:ext>
            </a:extLst>
          </p:cNvPr>
          <p:cNvSpPr txBox="1">
            <a:spLocks/>
          </p:cNvSpPr>
          <p:nvPr/>
        </p:nvSpPr>
        <p:spPr>
          <a:xfrm>
            <a:off x="1954212" y="1449388"/>
            <a:ext cx="8623881" cy="2987724"/>
          </a:xfrm>
          <a:prstGeom prst="rect">
            <a:avLst/>
          </a:prstGeom>
        </p:spPr>
        <p:txBody>
          <a:bodyPr anchor="ctr"/>
          <a:lstStyle>
            <a:lvl1pPr marL="342900" indent="-342900" algn="l" rtl="0" eaLnBrk="0" fontAlgn="base" hangingPunct="0">
              <a:spcBef>
                <a:spcPts val="300"/>
              </a:spcBef>
              <a:spcAft>
                <a:spcPct val="0"/>
              </a:spcAft>
              <a:defRPr sz="1800" kern="1200">
                <a:solidFill>
                  <a:srgbClr val="000000"/>
                </a:solidFill>
                <a:latin typeface="Arial Narrow" panose="020B0606020202030204" pitchFamily="34" charset="0"/>
                <a:ea typeface="+mn-ea"/>
                <a:cs typeface="+mn-cs"/>
                <a:sym typeface="Arial" panose="020B0604020202020204" pitchFamily="34" charset="0"/>
              </a:defRPr>
            </a:lvl1pPr>
            <a:lvl2pPr marL="417513" indent="-236538" algn="l" rtl="0" eaLnBrk="0" fontAlgn="base" hangingPunct="0">
              <a:spcBef>
                <a:spcPts val="300"/>
              </a:spcBef>
              <a:spcAft>
                <a:spcPct val="0"/>
              </a:spcAft>
              <a:buClrTx/>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Font typeface="Arial" panose="020B0604020202020204" pitchFamily="34" charset="0"/>
              <a:buChar char="•"/>
              <a:defRPr sz="1800" kern="1200">
                <a:solidFill>
                  <a:srgbClr val="000000"/>
                </a:solidFill>
                <a:latin typeface="Arial Narrow" panose="020B0606020202030204" pitchFamily="34" charset="0"/>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r>
              <a:rPr lang="de-DE" sz="4400" dirty="0">
                <a:latin typeface="+mn-lt"/>
                <a:cs typeface="Calibri" panose="020F0502020204030204" pitchFamily="34" charset="0"/>
              </a:rPr>
              <a:t>Verwendung von Multimedia zur Gestaltung des situativen Rahmens</a:t>
            </a:r>
          </a:p>
        </p:txBody>
      </p:sp>
      <p:sp>
        <p:nvSpPr>
          <p:cNvPr id="2" name="Datumsplatzhalter 1">
            <a:extLst>
              <a:ext uri="{FF2B5EF4-FFF2-40B4-BE49-F238E27FC236}">
                <a16:creationId xmlns:a16="http://schemas.microsoft.com/office/drawing/2014/main" id="{9453B055-AED2-C644-B911-676B07679B87}"/>
              </a:ext>
            </a:extLst>
          </p:cNvPr>
          <p:cNvSpPr>
            <a:spLocks noGrp="1"/>
          </p:cNvSpPr>
          <p:nvPr>
            <p:ph type="dt" sz="half" idx="10"/>
          </p:nvPr>
        </p:nvSpPr>
        <p:spPr/>
        <p:txBody>
          <a:bodyPr/>
          <a:lstStyle/>
          <a:p>
            <a:fld id="{57B0C0A3-3FF2-CE45-AEAB-E1C2ACAAC031}" type="datetime1">
              <a:rPr lang="de-DE" smtClean="0"/>
              <a:t>23.09.2022</a:t>
            </a:fld>
            <a:endParaRPr lang="en-US" dirty="0"/>
          </a:p>
        </p:txBody>
      </p:sp>
      <p:sp>
        <p:nvSpPr>
          <p:cNvPr id="3" name="Fußzeilenplatzhalter 2">
            <a:extLst>
              <a:ext uri="{FF2B5EF4-FFF2-40B4-BE49-F238E27FC236}">
                <a16:creationId xmlns:a16="http://schemas.microsoft.com/office/drawing/2014/main" id="{E9E5C602-AB30-5148-8E9A-ABBAC368151C}"/>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4" name="Foliennummernplatzhalter 3">
            <a:extLst>
              <a:ext uri="{FF2B5EF4-FFF2-40B4-BE49-F238E27FC236}">
                <a16:creationId xmlns:a16="http://schemas.microsoft.com/office/drawing/2014/main" id="{99822A7A-6D6E-044B-A90B-F5F97E0DB654}"/>
              </a:ext>
            </a:extLst>
          </p:cNvPr>
          <p:cNvSpPr>
            <a:spLocks noGrp="1"/>
          </p:cNvSpPr>
          <p:nvPr>
            <p:ph type="sldNum" sz="quarter" idx="12"/>
          </p:nvPr>
        </p:nvSpPr>
        <p:spPr/>
        <p:txBody>
          <a:bodyPr/>
          <a:lstStyle/>
          <a:p>
            <a:pPr>
              <a:defRPr/>
            </a:pPr>
            <a:fld id="{E42BEB3F-08D9-49EF-B61F-64B0AC4A9AB9}" type="slidenum">
              <a:rPr lang="de-DE" altLang="de-DE" smtClean="0"/>
              <a:pPr>
                <a:defRPr/>
              </a:pPr>
              <a:t>44</a:t>
            </a:fld>
            <a:endParaRPr lang="de-DE" altLang="de-DE" dirty="0"/>
          </a:p>
        </p:txBody>
      </p:sp>
    </p:spTree>
    <p:extLst>
      <p:ext uri="{BB962C8B-B14F-4D97-AF65-F5344CB8AC3E}">
        <p14:creationId xmlns:p14="http://schemas.microsoft.com/office/powerpoint/2010/main" val="4221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Multimedia</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2084" y="1258023"/>
            <a:ext cx="10116705" cy="5064428"/>
          </a:xfrm>
        </p:spPr>
        <p:txBody>
          <a:bodyPr>
            <a:normAutofit/>
          </a:bodyPr>
          <a:lstStyle/>
          <a:p>
            <a:pPr>
              <a:buFont typeface="Wingdings" panose="05000000000000000000" pitchFamily="2" charset="2"/>
              <a:buChar char="§"/>
            </a:pPr>
            <a:endParaRPr lang="de-DE" sz="2400" b="1" dirty="0">
              <a:cs typeface="Calibri" panose="020F0502020204030204" pitchFamily="34" charset="0"/>
            </a:endParaRPr>
          </a:p>
          <a:p>
            <a:pPr>
              <a:buFont typeface="Wingdings" panose="05000000000000000000" pitchFamily="2" charset="2"/>
              <a:buChar char="§"/>
            </a:pPr>
            <a:r>
              <a:rPr lang="de-DE" sz="2400" b="1" dirty="0">
                <a:cs typeface="Calibri" panose="020F0502020204030204" pitchFamily="34" charset="0"/>
              </a:rPr>
              <a:t>Multimedia: </a:t>
            </a:r>
            <a:r>
              <a:rPr lang="de-DE" sz="2400" dirty="0">
                <a:cs typeface="Calibri" panose="020F0502020204030204" pitchFamily="34" charset="0"/>
              </a:rPr>
              <a:t>Einsatz von mindestens zwei Codes (Sprache, Text, Bild, …) oder Modalitäten (Sehen, Hören, Fühlen, …) in einer Lehr-Lern-Einheit</a:t>
            </a:r>
          </a:p>
          <a:p>
            <a:pPr>
              <a:buFont typeface="Wingdings" panose="05000000000000000000" pitchFamily="2" charset="2"/>
              <a:buChar char="§"/>
            </a:pPr>
            <a:r>
              <a:rPr lang="de-DE" sz="2400" dirty="0">
                <a:cs typeface="Calibri" panose="020F0502020204030204" pitchFamily="34" charset="0"/>
              </a:rPr>
              <a:t>Problem: </a:t>
            </a:r>
            <a:r>
              <a:rPr lang="de-DE" sz="2400" b="1" dirty="0">
                <a:cs typeface="Calibri" panose="020F0502020204030204" pitchFamily="34" charset="0"/>
              </a:rPr>
              <a:t>Kapazität unseres Wahrnehmungs- und Informationsverarbeitungssystems </a:t>
            </a:r>
            <a:r>
              <a:rPr lang="de-DE" sz="2400" dirty="0">
                <a:cs typeface="Calibri" panose="020F0502020204030204" pitchFamily="34" charset="0"/>
              </a:rPr>
              <a:t>ist (relativ eng) begrenzt </a:t>
            </a:r>
            <a:r>
              <a:rPr lang="de-DE" sz="2400" dirty="0">
                <a:cs typeface="Calibri" panose="020F0502020204030204" pitchFamily="34" charset="0"/>
                <a:sym typeface="Wingdings" pitchFamily="2" charset="2"/>
              </a:rPr>
              <a:t> kognitive Belastung (</a:t>
            </a:r>
            <a:r>
              <a:rPr lang="de-DE" sz="2400" b="1" dirty="0" err="1">
                <a:solidFill>
                  <a:srgbClr val="FF0000"/>
                </a:solidFill>
                <a:cs typeface="Calibri" panose="020F0502020204030204" pitchFamily="34" charset="0"/>
                <a:sym typeface="Wingdings" pitchFamily="2" charset="2"/>
              </a:rPr>
              <a:t>cognitive</a:t>
            </a:r>
            <a:r>
              <a:rPr lang="de-DE" sz="2400" b="1" dirty="0">
                <a:solidFill>
                  <a:srgbClr val="FF0000"/>
                </a:solidFill>
                <a:cs typeface="Calibri" panose="020F0502020204030204" pitchFamily="34" charset="0"/>
                <a:sym typeface="Wingdings" pitchFamily="2" charset="2"/>
              </a:rPr>
              <a:t> </a:t>
            </a:r>
            <a:r>
              <a:rPr lang="de-DE" sz="2400" b="1" dirty="0" err="1">
                <a:solidFill>
                  <a:srgbClr val="FF0000"/>
                </a:solidFill>
                <a:cs typeface="Calibri" panose="020F0502020204030204" pitchFamily="34" charset="0"/>
                <a:sym typeface="Wingdings" pitchFamily="2" charset="2"/>
              </a:rPr>
              <a:t>overload</a:t>
            </a:r>
            <a:r>
              <a:rPr lang="de-DE" sz="2400" dirty="0">
                <a:cs typeface="Calibri" panose="020F0502020204030204" pitchFamily="34" charset="0"/>
                <a:sym typeface="Wingdings" pitchFamily="2" charset="2"/>
              </a:rPr>
              <a:t>)</a:t>
            </a:r>
            <a:endParaRPr lang="de-DE" sz="2400" dirty="0">
              <a:cs typeface="Calibri" panose="020F0502020204030204" pitchFamily="34" charset="0"/>
            </a:endParaRPr>
          </a:p>
        </p:txBody>
      </p:sp>
      <p:pic>
        <p:nvPicPr>
          <p:cNvPr id="4" name="Grafik 3" descr="SOI-Modell.jpg">
            <a:extLst>
              <a:ext uri="{FF2B5EF4-FFF2-40B4-BE49-F238E27FC236}">
                <a16:creationId xmlns:a16="http://schemas.microsoft.com/office/drawing/2014/main" id="{3E5C8696-438C-A840-BEB9-5CD22A6086D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711624" y="3727815"/>
            <a:ext cx="5400600" cy="2410185"/>
          </a:xfrm>
          <a:prstGeom prst="roundRect">
            <a:avLst/>
          </a:prstGeom>
          <a:solidFill>
            <a:schemeClr val="accent6">
              <a:lumMod val="20000"/>
              <a:lumOff val="80000"/>
            </a:schemeClr>
          </a:solidFill>
          <a:ln w="76200">
            <a:solidFill>
              <a:schemeClr val="accent1"/>
            </a:solidFill>
          </a:ln>
        </p:spPr>
      </p:pic>
      <p:sp>
        <p:nvSpPr>
          <p:cNvPr id="5" name="Datumsplatzhalter 4">
            <a:extLst>
              <a:ext uri="{FF2B5EF4-FFF2-40B4-BE49-F238E27FC236}">
                <a16:creationId xmlns:a16="http://schemas.microsoft.com/office/drawing/2014/main" id="{C5A1162A-EA31-E04B-9BA8-2D6864CEFA17}"/>
              </a:ext>
            </a:extLst>
          </p:cNvPr>
          <p:cNvSpPr>
            <a:spLocks noGrp="1"/>
          </p:cNvSpPr>
          <p:nvPr>
            <p:ph type="dt" sz="half" idx="10"/>
          </p:nvPr>
        </p:nvSpPr>
        <p:spPr/>
        <p:txBody>
          <a:bodyPr/>
          <a:lstStyle/>
          <a:p>
            <a:fld id="{CAF1853C-936A-7D4A-B538-DFE2D4F9EE67}" type="datetime1">
              <a:rPr lang="de-DE" smtClean="0"/>
              <a:t>23.09.2022</a:t>
            </a:fld>
            <a:endParaRPr lang="en-US" dirty="0"/>
          </a:p>
        </p:txBody>
      </p:sp>
      <p:sp>
        <p:nvSpPr>
          <p:cNvPr id="6" name="Fußzeilenplatzhalter 5">
            <a:extLst>
              <a:ext uri="{FF2B5EF4-FFF2-40B4-BE49-F238E27FC236}">
                <a16:creationId xmlns:a16="http://schemas.microsoft.com/office/drawing/2014/main" id="{3AA8BF34-F2B8-EB40-933E-FB99E9D29997}"/>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Foliennummernplatzhalter 6">
            <a:extLst>
              <a:ext uri="{FF2B5EF4-FFF2-40B4-BE49-F238E27FC236}">
                <a16:creationId xmlns:a16="http://schemas.microsoft.com/office/drawing/2014/main" id="{7126D5BA-1E86-6F4D-9905-489680E425CC}"/>
              </a:ext>
            </a:extLst>
          </p:cNvPr>
          <p:cNvSpPr>
            <a:spLocks noGrp="1"/>
          </p:cNvSpPr>
          <p:nvPr>
            <p:ph type="sldNum" sz="quarter" idx="12"/>
          </p:nvPr>
        </p:nvSpPr>
        <p:spPr/>
        <p:txBody>
          <a:bodyPr/>
          <a:lstStyle/>
          <a:p>
            <a:pPr>
              <a:defRPr/>
            </a:pPr>
            <a:fld id="{E42BEB3F-08D9-49EF-B61F-64B0AC4A9AB9}" type="slidenum">
              <a:rPr lang="de-DE" altLang="de-DE" smtClean="0"/>
              <a:pPr>
                <a:defRPr/>
              </a:pPr>
              <a:t>45</a:t>
            </a:fld>
            <a:endParaRPr lang="de-DE" altLang="de-DE" dirty="0"/>
          </a:p>
        </p:txBody>
      </p:sp>
    </p:spTree>
    <p:extLst>
      <p:ext uri="{BB962C8B-B14F-4D97-AF65-F5344CB8AC3E}">
        <p14:creationId xmlns:p14="http://schemas.microsoft.com/office/powerpoint/2010/main" val="17738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1F863E-6786-7349-BBBB-CD781AF56BB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46</a:t>
            </a:fld>
            <a:endParaRPr lang="de-DE" altLang="de-DE" dirty="0"/>
          </a:p>
        </p:txBody>
      </p:sp>
      <p:sp>
        <p:nvSpPr>
          <p:cNvPr id="5" name="Datumsplatzhalter 4">
            <a:extLst>
              <a:ext uri="{FF2B5EF4-FFF2-40B4-BE49-F238E27FC236}">
                <a16:creationId xmlns:a16="http://schemas.microsoft.com/office/drawing/2014/main" id="{451AF16C-F507-8F43-AB68-66C29E11F5A7}"/>
              </a:ext>
            </a:extLst>
          </p:cNvPr>
          <p:cNvSpPr>
            <a:spLocks noGrp="1"/>
          </p:cNvSpPr>
          <p:nvPr>
            <p:ph type="dt" sz="half" idx="10"/>
          </p:nvPr>
        </p:nvSpPr>
        <p:spPr/>
        <p:txBody>
          <a:bodyPr/>
          <a:lstStyle/>
          <a:p>
            <a:fld id="{D1DFB15B-7D9D-F047-9FCC-483A773326C0}" type="datetime1">
              <a:rPr lang="de-DE" smtClean="0"/>
              <a:t>23.09.2022</a:t>
            </a:fld>
            <a:endParaRPr lang="en-US" dirty="0"/>
          </a:p>
        </p:txBody>
      </p:sp>
      <p:sp>
        <p:nvSpPr>
          <p:cNvPr id="6" name="Fußzeilenplatzhalter 5">
            <a:extLst>
              <a:ext uri="{FF2B5EF4-FFF2-40B4-BE49-F238E27FC236}">
                <a16:creationId xmlns:a16="http://schemas.microsoft.com/office/drawing/2014/main" id="{C821D150-D3B5-9140-A991-A10254E3B326}"/>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Titel 1">
            <a:extLst>
              <a:ext uri="{FF2B5EF4-FFF2-40B4-BE49-F238E27FC236}">
                <a16:creationId xmlns:a16="http://schemas.microsoft.com/office/drawing/2014/main" id="{FBA26D30-7D0C-0F45-9975-FA8892946BF5}"/>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endParaRPr lang="de-DE" sz="3600" dirty="0"/>
          </a:p>
        </p:txBody>
      </p:sp>
      <p:sp>
        <p:nvSpPr>
          <p:cNvPr id="9" name="Titel 8">
            <a:extLst>
              <a:ext uri="{FF2B5EF4-FFF2-40B4-BE49-F238E27FC236}">
                <a16:creationId xmlns:a16="http://schemas.microsoft.com/office/drawing/2014/main" id="{8CEBF311-658D-6549-81AD-C66279CB0143}"/>
              </a:ext>
            </a:extLst>
          </p:cNvPr>
          <p:cNvSpPr>
            <a:spLocks noGrp="1"/>
          </p:cNvSpPr>
          <p:nvPr>
            <p:ph type="title"/>
          </p:nvPr>
        </p:nvSpPr>
        <p:spPr/>
        <p:txBody>
          <a:bodyPr/>
          <a:lstStyle/>
          <a:p>
            <a:r>
              <a:rPr lang="de-DE" dirty="0"/>
              <a:t>Mediale Gestaltungselemente: Multimediaeffekt (1)</a:t>
            </a:r>
            <a:endParaRPr lang="de-DE" sz="2800" dirty="0"/>
          </a:p>
        </p:txBody>
      </p:sp>
      <p:sp>
        <p:nvSpPr>
          <p:cNvPr id="11" name="Inhaltsplatzhalter 2">
            <a:extLst>
              <a:ext uri="{FF2B5EF4-FFF2-40B4-BE49-F238E27FC236}">
                <a16:creationId xmlns:a16="http://schemas.microsoft.com/office/drawing/2014/main" id="{06AF4329-1D1B-384D-BC3C-2CE8F008BC0F}"/>
              </a:ext>
            </a:extLst>
          </p:cNvPr>
          <p:cNvSpPr txBox="1">
            <a:spLocks/>
          </p:cNvSpPr>
          <p:nvPr/>
        </p:nvSpPr>
        <p:spPr>
          <a:xfrm>
            <a:off x="431232" y="1417731"/>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p>
          <a:p>
            <a:pPr marL="0" indent="0">
              <a:buNone/>
            </a:pPr>
            <a:r>
              <a:rPr lang="de-DE" sz="2400" dirty="0"/>
              <a:t>Empirische Untersuchungen </a:t>
            </a:r>
            <a:r>
              <a:rPr lang="de-DE" sz="2400" dirty="0">
                <a:sym typeface="Wingdings" pitchFamily="2" charset="2"/>
              </a:rPr>
              <a:t> </a:t>
            </a:r>
            <a:r>
              <a:rPr lang="de-DE" sz="2400" b="1" dirty="0"/>
              <a:t>Lernförderlichkeit multimedialen Instruktionsmaterials </a:t>
            </a:r>
            <a:r>
              <a:rPr lang="de-DE" sz="2400" b="1" dirty="0" err="1"/>
              <a:t>gegenüber</a:t>
            </a:r>
            <a:r>
              <a:rPr lang="de-DE" sz="2400" b="1" dirty="0"/>
              <a:t> einer monomedialen Darstellung</a:t>
            </a:r>
            <a:r>
              <a:rPr lang="de-DE" sz="2400" dirty="0"/>
              <a:t> (i.d.R. ausschließlich Text). </a:t>
            </a:r>
          </a:p>
          <a:p>
            <a:pPr marL="0" indent="0">
              <a:buNone/>
            </a:pPr>
            <a:r>
              <a:rPr lang="de-DE" sz="2400" dirty="0"/>
              <a:t>Bilder </a:t>
            </a:r>
            <a:r>
              <a:rPr lang="de-DE" sz="2400" dirty="0" err="1"/>
              <a:t>unterstützen</a:t>
            </a:r>
            <a:r>
              <a:rPr lang="de-DE" sz="2400" dirty="0"/>
              <a:t> </a:t>
            </a:r>
          </a:p>
          <a:p>
            <a:pPr marL="457200" indent="-457200">
              <a:buAutoNum type="alphaLcParenBoth"/>
            </a:pPr>
            <a:r>
              <a:rPr lang="de-DE" sz="2400" dirty="0">
                <a:solidFill>
                  <a:srgbClr val="0070C0"/>
                </a:solidFill>
              </a:rPr>
              <a:t>Erinnern und Verstehen von Prosatexten </a:t>
            </a:r>
            <a:r>
              <a:rPr lang="de-DE" sz="2400" dirty="0"/>
              <a:t>(Levin et al. 1987) </a:t>
            </a:r>
          </a:p>
          <a:p>
            <a:pPr marL="457200" indent="-457200">
              <a:buAutoNum type="alphaLcParenBoth"/>
            </a:pPr>
            <a:r>
              <a:rPr lang="de-DE" sz="2400" dirty="0">
                <a:solidFill>
                  <a:srgbClr val="0070C0"/>
                </a:solidFill>
              </a:rPr>
              <a:t>Nachvollziehen von wiss. Sachverhalte</a:t>
            </a:r>
            <a:r>
              <a:rPr lang="de-DE" sz="2400" dirty="0"/>
              <a:t> (</a:t>
            </a:r>
            <a:r>
              <a:rPr lang="de-DE" sz="2400" dirty="0" err="1"/>
              <a:t>Butcher</a:t>
            </a:r>
            <a:r>
              <a:rPr lang="de-DE" sz="2400" dirty="0"/>
              <a:t> 2014). </a:t>
            </a:r>
          </a:p>
          <a:p>
            <a:pPr marL="0" indent="0">
              <a:buNone/>
            </a:pPr>
            <a:r>
              <a:rPr lang="de-DE" sz="2400" dirty="0"/>
              <a:t>	</a:t>
            </a:r>
          </a:p>
          <a:p>
            <a:pPr marL="0" indent="0">
              <a:buNone/>
            </a:pPr>
            <a:r>
              <a:rPr lang="de-DE" sz="2400" dirty="0"/>
              <a:t>Vorteil Multimedia vs. Monomedia</a:t>
            </a:r>
          </a:p>
          <a:p>
            <a:pPr marL="0" indent="0">
              <a:buNone/>
            </a:pPr>
            <a:r>
              <a:rPr lang="de-DE" sz="2400" dirty="0">
                <a:sym typeface="Wingdings" pitchFamily="2" charset="2"/>
              </a:rPr>
              <a:t> </a:t>
            </a:r>
            <a:r>
              <a:rPr lang="de-DE" sz="2400" b="1" dirty="0">
                <a:solidFill>
                  <a:srgbClr val="FF0000"/>
                </a:solidFill>
              </a:rPr>
              <a:t>Multimediaeffekt </a:t>
            </a:r>
            <a:r>
              <a:rPr lang="de-DE" sz="2400" dirty="0"/>
              <a:t>(Mayer 2009).</a:t>
            </a:r>
          </a:p>
          <a:p>
            <a:pPr marL="0" indent="0">
              <a:buNone/>
            </a:pPr>
            <a:endParaRPr lang="de-DE" dirty="0"/>
          </a:p>
          <a:p>
            <a:pPr marL="285750" indent="-285750"/>
            <a:endParaRPr lang="de-DE" dirty="0"/>
          </a:p>
          <a:p>
            <a:endParaRPr lang="de-DE" dirty="0"/>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311468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1F863E-6786-7349-BBBB-CD781AF56BB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47</a:t>
            </a:fld>
            <a:endParaRPr lang="de-DE" altLang="de-DE" dirty="0"/>
          </a:p>
        </p:txBody>
      </p:sp>
      <p:sp>
        <p:nvSpPr>
          <p:cNvPr id="5" name="Datumsplatzhalter 4">
            <a:extLst>
              <a:ext uri="{FF2B5EF4-FFF2-40B4-BE49-F238E27FC236}">
                <a16:creationId xmlns:a16="http://schemas.microsoft.com/office/drawing/2014/main" id="{477107CB-45A4-1343-9437-2DDCD43C5076}"/>
              </a:ext>
            </a:extLst>
          </p:cNvPr>
          <p:cNvSpPr>
            <a:spLocks noGrp="1"/>
          </p:cNvSpPr>
          <p:nvPr>
            <p:ph type="dt" sz="half" idx="10"/>
          </p:nvPr>
        </p:nvSpPr>
        <p:spPr/>
        <p:txBody>
          <a:bodyPr/>
          <a:lstStyle/>
          <a:p>
            <a:fld id="{6343BF92-7875-0E47-9638-55742120085A}" type="datetime1">
              <a:rPr lang="de-DE" smtClean="0"/>
              <a:t>23.09.2022</a:t>
            </a:fld>
            <a:endParaRPr lang="en-US" dirty="0"/>
          </a:p>
        </p:txBody>
      </p:sp>
      <p:sp>
        <p:nvSpPr>
          <p:cNvPr id="6" name="Fußzeilenplatzhalter 5">
            <a:extLst>
              <a:ext uri="{FF2B5EF4-FFF2-40B4-BE49-F238E27FC236}">
                <a16:creationId xmlns:a16="http://schemas.microsoft.com/office/drawing/2014/main" id="{BAEFEC2E-8D81-924B-8323-AE5FA26F1809}"/>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7" name="Titel 1">
            <a:extLst>
              <a:ext uri="{FF2B5EF4-FFF2-40B4-BE49-F238E27FC236}">
                <a16:creationId xmlns:a16="http://schemas.microsoft.com/office/drawing/2014/main" id="{FA67C612-BA4B-E347-9119-9E727CA1B495}"/>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dirty="0"/>
              <a:t>Mediale Gestaltungselemente: Multimediaeffekt (2)</a:t>
            </a:r>
          </a:p>
        </p:txBody>
      </p:sp>
      <p:sp>
        <p:nvSpPr>
          <p:cNvPr id="12" name="Inhaltsplatzhalter 2">
            <a:extLst>
              <a:ext uri="{FF2B5EF4-FFF2-40B4-BE49-F238E27FC236}">
                <a16:creationId xmlns:a16="http://schemas.microsoft.com/office/drawing/2014/main" id="{10E0FCCC-4F55-2A4E-AC0E-72E1B2096C1B}"/>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pPr marL="0" indent="0">
              <a:buNone/>
            </a:pPr>
            <a:r>
              <a:rPr lang="de-DE" sz="2400" dirty="0"/>
              <a:t>Multimediaeffekt abhängig von Randbedingungen: </a:t>
            </a:r>
          </a:p>
          <a:p>
            <a:r>
              <a:rPr lang="de-DE" sz="2400" dirty="0"/>
              <a:t>Auswahl geeigneter Repräsentationen </a:t>
            </a:r>
          </a:p>
          <a:p>
            <a:r>
              <a:rPr lang="de-DE" sz="2400" dirty="0"/>
              <a:t>Eigenschaften der Lernenden </a:t>
            </a:r>
          </a:p>
          <a:p>
            <a:r>
              <a:rPr lang="de-DE" sz="2400" dirty="0"/>
              <a:t>Spezifische Merkmale der Text-Bild-Kombinationen</a:t>
            </a:r>
          </a:p>
          <a:p>
            <a:endParaRPr lang="de-DE" sz="2400" dirty="0"/>
          </a:p>
          <a:p>
            <a:pPr marL="0" indent="0">
              <a:buNone/>
            </a:pPr>
            <a:r>
              <a:rPr lang="de-DE" sz="2400" b="1" dirty="0">
                <a:solidFill>
                  <a:srgbClr val="FF0000"/>
                </a:solidFill>
              </a:rPr>
              <a:t>Lernförderliche Effekte zusätzlicher Bilder nur, wenn inhaltlicher Bezug zum Lerninhalt </a:t>
            </a:r>
            <a:r>
              <a:rPr lang="de-DE" sz="2400" dirty="0"/>
              <a:t>bzw. wenn lernrelevante Informationen vermittelt werden. </a:t>
            </a:r>
          </a:p>
          <a:p>
            <a:pPr marL="0" indent="0">
              <a:buNone/>
            </a:pPr>
            <a:r>
              <a:rPr lang="de-DE" sz="2400" b="1" dirty="0"/>
              <a:t>Dekorative Bilder </a:t>
            </a:r>
            <a:r>
              <a:rPr lang="de-DE" sz="2400" dirty="0"/>
              <a:t>ohne inhaltlichen Bezug zum Lerninhalt </a:t>
            </a:r>
            <a:r>
              <a:rPr lang="de-DE" sz="2400" dirty="0">
                <a:sym typeface="Wingdings" pitchFamily="2" charset="2"/>
              </a:rPr>
              <a:t> </a:t>
            </a:r>
          </a:p>
          <a:p>
            <a:pPr marL="0" indent="0">
              <a:buNone/>
            </a:pPr>
            <a:r>
              <a:rPr lang="de-DE" sz="2400" b="1" dirty="0"/>
              <a:t>eher Leistungsbeeinträchtigungen </a:t>
            </a:r>
            <a:r>
              <a:rPr lang="de-DE" sz="1800" dirty="0"/>
              <a:t>(Scheiter et al. 2020)</a:t>
            </a:r>
            <a:endParaRPr lang="de-DE" sz="2400" dirty="0"/>
          </a:p>
          <a:p>
            <a:pPr marL="0" indent="0">
              <a:buNone/>
            </a:pPr>
            <a:endParaRPr lang="de-DE" sz="2400" dirty="0"/>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1656381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7BCE3-4DC3-4E4B-99AE-5E07A111DA66}"/>
              </a:ext>
            </a:extLst>
          </p:cNvPr>
          <p:cNvSpPr>
            <a:spLocks noGrp="1"/>
          </p:cNvSpPr>
          <p:nvPr>
            <p:ph type="title"/>
          </p:nvPr>
        </p:nvSpPr>
        <p:spPr/>
        <p:txBody>
          <a:bodyPr/>
          <a:lstStyle/>
          <a:p>
            <a:r>
              <a:rPr lang="de-DE" dirty="0"/>
              <a:t>Mediale Gestaltungselemente: Modalitätseffekt (1)</a:t>
            </a:r>
          </a:p>
        </p:txBody>
      </p:sp>
      <p:sp>
        <p:nvSpPr>
          <p:cNvPr id="4" name="Foliennummernplatzhalter 3">
            <a:extLst>
              <a:ext uri="{FF2B5EF4-FFF2-40B4-BE49-F238E27FC236}">
                <a16:creationId xmlns:a16="http://schemas.microsoft.com/office/drawing/2014/main" id="{B41F863E-6786-7349-BBBB-CD781AF56BB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48</a:t>
            </a:fld>
            <a:endParaRPr lang="de-DE" altLang="de-DE" dirty="0"/>
          </a:p>
        </p:txBody>
      </p:sp>
      <p:sp>
        <p:nvSpPr>
          <p:cNvPr id="5" name="Datumsplatzhalter 4">
            <a:extLst>
              <a:ext uri="{FF2B5EF4-FFF2-40B4-BE49-F238E27FC236}">
                <a16:creationId xmlns:a16="http://schemas.microsoft.com/office/drawing/2014/main" id="{B098ECF1-87B3-F549-96DB-2CB202D0305F}"/>
              </a:ext>
            </a:extLst>
          </p:cNvPr>
          <p:cNvSpPr>
            <a:spLocks noGrp="1"/>
          </p:cNvSpPr>
          <p:nvPr>
            <p:ph type="dt" sz="half" idx="10"/>
          </p:nvPr>
        </p:nvSpPr>
        <p:spPr/>
        <p:txBody>
          <a:bodyPr/>
          <a:lstStyle/>
          <a:p>
            <a:fld id="{D16DF31D-CA62-544C-81C4-485E0B0D8C14}" type="datetime1">
              <a:rPr lang="de-DE" smtClean="0"/>
              <a:t>23.09.2022</a:t>
            </a:fld>
            <a:endParaRPr lang="en-US" dirty="0"/>
          </a:p>
        </p:txBody>
      </p:sp>
      <p:sp>
        <p:nvSpPr>
          <p:cNvPr id="6" name="Fußzeilenplatzhalter 5">
            <a:extLst>
              <a:ext uri="{FF2B5EF4-FFF2-40B4-BE49-F238E27FC236}">
                <a16:creationId xmlns:a16="http://schemas.microsoft.com/office/drawing/2014/main" id="{7C5E7ECB-71B7-394C-89E2-BEE5F1C6C214}"/>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Inhaltsplatzhalter 2">
            <a:extLst>
              <a:ext uri="{FF2B5EF4-FFF2-40B4-BE49-F238E27FC236}">
                <a16:creationId xmlns:a16="http://schemas.microsoft.com/office/drawing/2014/main" id="{C6052A8A-725E-A141-A20E-BBFB0195E939}"/>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endParaRPr lang="de-DE" dirty="0"/>
          </a:p>
        </p:txBody>
      </p:sp>
      <p:sp>
        <p:nvSpPr>
          <p:cNvPr id="15" name="Inhaltsplatzhalter 2">
            <a:extLst>
              <a:ext uri="{FF2B5EF4-FFF2-40B4-BE49-F238E27FC236}">
                <a16:creationId xmlns:a16="http://schemas.microsoft.com/office/drawing/2014/main" id="{8F85C7F6-5845-604D-9305-F8387958272C}"/>
              </a:ext>
            </a:extLst>
          </p:cNvPr>
          <p:cNvSpPr txBox="1">
            <a:spLocks/>
          </p:cNvSpPr>
          <p:nvPr/>
        </p:nvSpPr>
        <p:spPr>
          <a:xfrm>
            <a:off x="576384" y="14419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a:t>Modalitätsprinzip empfiehlt Verwendung </a:t>
            </a:r>
            <a:r>
              <a:rPr lang="de-DE" sz="2400" b="1" dirty="0"/>
              <a:t>gesprochenen anstelle geschriebenen Textes </a:t>
            </a:r>
            <a:r>
              <a:rPr lang="de-DE" sz="2400" b="1" dirty="0" err="1"/>
              <a:t>für</a:t>
            </a:r>
            <a:r>
              <a:rPr lang="de-DE" sz="2400" b="1" dirty="0"/>
              <a:t> multimediale Lernmaterialien </a:t>
            </a:r>
            <a:r>
              <a:rPr lang="de-DE" sz="2400" dirty="0"/>
              <a:t>(Lowe und </a:t>
            </a:r>
            <a:r>
              <a:rPr lang="de-DE" sz="2400" dirty="0" err="1"/>
              <a:t>Sweller</a:t>
            </a:r>
            <a:r>
              <a:rPr lang="de-DE" sz="2400" dirty="0"/>
              <a:t> 2014).</a:t>
            </a:r>
          </a:p>
          <a:p>
            <a:pPr marL="0" indent="0">
              <a:buNone/>
            </a:pPr>
            <a:endParaRPr lang="de-DE" sz="2400" dirty="0"/>
          </a:p>
          <a:p>
            <a:pPr marL="0" indent="0">
              <a:buNone/>
            </a:pPr>
            <a:r>
              <a:rPr lang="de-DE" sz="2400" dirty="0"/>
              <a:t>Studien zumindest </a:t>
            </a:r>
            <a:r>
              <a:rPr lang="de-DE" sz="2400" dirty="0" err="1"/>
              <a:t>für</a:t>
            </a:r>
            <a:r>
              <a:rPr lang="de-DE" sz="2400" dirty="0"/>
              <a:t> Lerneinheiten mit wenig Textinformation </a:t>
            </a:r>
            <a:br>
              <a:rPr lang="de-DE" sz="2400" dirty="0"/>
            </a:br>
            <a:r>
              <a:rPr lang="de-DE" sz="2400" dirty="0"/>
              <a:t>(1-2 Sätze pro Bild) zeigen </a:t>
            </a:r>
            <a:r>
              <a:rPr lang="de-DE" sz="2400" b="1" dirty="0">
                <a:solidFill>
                  <a:srgbClr val="FF0000"/>
                </a:solidFill>
              </a:rPr>
              <a:t>Überlegenheit von Multimedia bei Verwendung gesprochenen Texts</a:t>
            </a:r>
            <a:r>
              <a:rPr lang="de-DE" sz="2400" dirty="0"/>
              <a:t>.</a:t>
            </a:r>
          </a:p>
          <a:p>
            <a:pPr marL="0" indent="0">
              <a:buNone/>
            </a:pPr>
            <a:endParaRPr lang="de-DE" sz="2400" dirty="0"/>
          </a:p>
          <a:p>
            <a:pPr marL="0" indent="0">
              <a:buNone/>
            </a:pPr>
            <a:r>
              <a:rPr lang="de-DE" sz="2400" dirty="0"/>
              <a:t>Eine Erklärung:</a:t>
            </a:r>
          </a:p>
          <a:p>
            <a:pPr marL="0" indent="0">
              <a:buNone/>
            </a:pPr>
            <a:r>
              <a:rPr lang="de-DE" sz="2400" dirty="0"/>
              <a:t>Effekt der </a:t>
            </a:r>
            <a:r>
              <a:rPr lang="de-DE" sz="2400" b="1" dirty="0"/>
              <a:t>geteilten Aufmerksamkeit (</a:t>
            </a:r>
            <a:r>
              <a:rPr lang="de-DE" sz="2400" b="1" dirty="0" err="1"/>
              <a:t>split</a:t>
            </a:r>
            <a:r>
              <a:rPr lang="de-DE" sz="2400" b="1" dirty="0"/>
              <a:t>-attention </a:t>
            </a:r>
            <a:r>
              <a:rPr lang="de-DE" sz="2400" b="1" dirty="0" err="1"/>
              <a:t>effect</a:t>
            </a:r>
            <a:r>
              <a:rPr lang="de-DE" sz="2400" b="1" dirty="0"/>
              <a:t>) </a:t>
            </a:r>
            <a:r>
              <a:rPr lang="de-DE" sz="2400" dirty="0"/>
              <a:t>(Chandler und </a:t>
            </a:r>
            <a:r>
              <a:rPr lang="de-DE" sz="2400" dirty="0" err="1"/>
              <a:t>Sweller</a:t>
            </a:r>
            <a:r>
              <a:rPr lang="de-DE" sz="2400" dirty="0"/>
              <a:t> 1991):  Visuelle Aufmerksamkeit zwischen Lesen des Texts und Bildbetrachtung geteilt, bei gesprochenem Text ungeteilte Aufmerksamkeitszuwendung auf Bild möglich </a:t>
            </a:r>
            <a:r>
              <a:rPr lang="de-DE" sz="2400" dirty="0">
                <a:sym typeface="Wingdings" pitchFamily="2" charset="2"/>
              </a:rPr>
              <a:t> </a:t>
            </a:r>
            <a:r>
              <a:rPr lang="de-DE" sz="2400" dirty="0"/>
              <a:t> </a:t>
            </a:r>
            <a:r>
              <a:rPr lang="de-DE" sz="2400" b="1" dirty="0">
                <a:solidFill>
                  <a:srgbClr val="FF0000"/>
                </a:solidFill>
              </a:rPr>
              <a:t>Optimale Nutzung der kognitiven Ressourcen</a:t>
            </a:r>
            <a:r>
              <a:rPr lang="de-DE" sz="2400" dirty="0"/>
              <a:t>.</a:t>
            </a:r>
          </a:p>
          <a:p>
            <a:pPr marL="0" indent="0">
              <a:buNone/>
            </a:pPr>
            <a:endParaRPr lang="de-DE" dirty="0"/>
          </a:p>
        </p:txBody>
      </p:sp>
      <p:sp>
        <p:nvSpPr>
          <p:cNvPr id="8" name="Inhaltsplatzhalter 7"/>
          <p:cNvSpPr>
            <a:spLocks noGrp="1"/>
          </p:cNvSpPr>
          <p:nvPr>
            <p:ph idx="1"/>
          </p:nvPr>
        </p:nvSpPr>
        <p:spPr/>
        <p:txBody>
          <a:bodyPr/>
          <a:lstStyle/>
          <a:p>
            <a:endParaRPr lang="de-DE"/>
          </a:p>
        </p:txBody>
      </p:sp>
    </p:spTree>
    <p:extLst>
      <p:ext uri="{BB962C8B-B14F-4D97-AF65-F5344CB8AC3E}">
        <p14:creationId xmlns:p14="http://schemas.microsoft.com/office/powerpoint/2010/main" val="2708673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1F863E-6786-7349-BBBB-CD781AF56BB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49</a:t>
            </a:fld>
            <a:endParaRPr lang="de-DE" altLang="de-DE" dirty="0"/>
          </a:p>
        </p:txBody>
      </p:sp>
      <p:pic>
        <p:nvPicPr>
          <p:cNvPr id="5" name="Picture 3" descr="sw08">
            <a:extLst>
              <a:ext uri="{FF2B5EF4-FFF2-40B4-BE49-F238E27FC236}">
                <a16:creationId xmlns:a16="http://schemas.microsoft.com/office/drawing/2014/main" id="{FCC9DEA9-EBD3-3946-8EDA-4047D7BAA23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07768" y="4411254"/>
            <a:ext cx="1634087" cy="2056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sw07">
            <a:extLst>
              <a:ext uri="{FF2B5EF4-FFF2-40B4-BE49-F238E27FC236}">
                <a16:creationId xmlns:a16="http://schemas.microsoft.com/office/drawing/2014/main" id="{D90452C1-D08C-3648-9034-F3A02FD3F7D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07968" y="4408115"/>
            <a:ext cx="1634086" cy="2059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umsplatzhalter 6">
            <a:extLst>
              <a:ext uri="{FF2B5EF4-FFF2-40B4-BE49-F238E27FC236}">
                <a16:creationId xmlns:a16="http://schemas.microsoft.com/office/drawing/2014/main" id="{32DB5891-56FB-004E-BCFE-0F581FD27915}"/>
              </a:ext>
            </a:extLst>
          </p:cNvPr>
          <p:cNvSpPr>
            <a:spLocks noGrp="1"/>
          </p:cNvSpPr>
          <p:nvPr>
            <p:ph type="dt" sz="half" idx="10"/>
          </p:nvPr>
        </p:nvSpPr>
        <p:spPr/>
        <p:txBody>
          <a:bodyPr/>
          <a:lstStyle/>
          <a:p>
            <a:fld id="{72E7F118-8D80-2E43-A250-660525A03D86}" type="datetime1">
              <a:rPr lang="de-DE" smtClean="0"/>
              <a:t>23.09.2022</a:t>
            </a:fld>
            <a:endParaRPr lang="en-US" dirty="0"/>
          </a:p>
        </p:txBody>
      </p:sp>
      <p:sp>
        <p:nvSpPr>
          <p:cNvPr id="8" name="Fußzeilenplatzhalter 7">
            <a:extLst>
              <a:ext uri="{FF2B5EF4-FFF2-40B4-BE49-F238E27FC236}">
                <a16:creationId xmlns:a16="http://schemas.microsoft.com/office/drawing/2014/main" id="{897DA88C-2E94-D341-8140-BFEEF30B6F35}"/>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11" name="Inhaltsplatzhalter 2">
            <a:extLst>
              <a:ext uri="{FF2B5EF4-FFF2-40B4-BE49-F238E27FC236}">
                <a16:creationId xmlns:a16="http://schemas.microsoft.com/office/drawing/2014/main" id="{E21765A5-202E-6644-90AA-5CFE428BA625}"/>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pPr marL="285750" indent="-285750"/>
            <a:r>
              <a:rPr lang="de-DE" sz="2400" dirty="0"/>
              <a:t>Integration geschriebener Texte in zugehöriges Bild </a:t>
            </a:r>
            <a:r>
              <a:rPr lang="de-DE" sz="2400" dirty="0">
                <a:sym typeface="Wingdings" pitchFamily="2" charset="2"/>
              </a:rPr>
              <a:t> </a:t>
            </a:r>
            <a:r>
              <a:rPr lang="de-DE" sz="2400" dirty="0"/>
              <a:t>Textelemente möglichst nah an korrespondierenden Bildelementen platziert (</a:t>
            </a:r>
            <a:r>
              <a:rPr lang="de-DE" sz="2400" dirty="0" err="1"/>
              <a:t>Ayres</a:t>
            </a:r>
            <a:r>
              <a:rPr lang="de-DE" sz="2400" dirty="0"/>
              <a:t> und </a:t>
            </a:r>
            <a:r>
              <a:rPr lang="de-DE" sz="2400" dirty="0" err="1"/>
              <a:t>Sweller</a:t>
            </a:r>
            <a:r>
              <a:rPr lang="de-DE" sz="2400" dirty="0"/>
              <a:t> 2014; Moreno und Mayer 1999) </a:t>
            </a:r>
            <a:r>
              <a:rPr lang="de-DE" sz="2400" dirty="0">
                <a:sym typeface="Wingdings" pitchFamily="2" charset="2"/>
              </a:rPr>
              <a:t> </a:t>
            </a:r>
            <a:r>
              <a:rPr lang="de-DE" sz="2400" b="1" dirty="0">
                <a:solidFill>
                  <a:srgbClr val="FF0000"/>
                </a:solidFill>
                <a:sym typeface="Wingdings" pitchFamily="2" charset="2"/>
              </a:rPr>
              <a:t>Räumliches Kontiguitätsprinzip</a:t>
            </a:r>
            <a:endParaRPr lang="de-DE" sz="2400" b="1" dirty="0">
              <a:solidFill>
                <a:srgbClr val="FF0000"/>
              </a:solidFill>
            </a:endParaRPr>
          </a:p>
          <a:p>
            <a:pPr marL="285750" indent="-285750"/>
            <a:r>
              <a:rPr lang="de-DE" sz="2400" dirty="0"/>
              <a:t> Wie bei Modalitätsprinzip </a:t>
            </a:r>
            <a:r>
              <a:rPr lang="de-DE" sz="2400" dirty="0">
                <a:sym typeface="Wingdings" pitchFamily="2" charset="2"/>
              </a:rPr>
              <a:t> </a:t>
            </a:r>
            <a:r>
              <a:rPr lang="de-DE" sz="2400" dirty="0"/>
              <a:t>Problem der geteilten Aufmerk-</a:t>
            </a:r>
            <a:r>
              <a:rPr lang="de-DE" sz="2400" dirty="0" err="1"/>
              <a:t>samkeit</a:t>
            </a:r>
            <a:r>
              <a:rPr lang="de-DE" sz="2400" dirty="0"/>
              <a:t> </a:t>
            </a:r>
            <a:r>
              <a:rPr lang="de-DE" sz="2400" dirty="0">
                <a:sym typeface="Wingdings" pitchFamily="2" charset="2"/>
              </a:rPr>
              <a:t> </a:t>
            </a:r>
            <a:r>
              <a:rPr lang="de-DE" sz="2400" dirty="0"/>
              <a:t>korrespondierende Text- und Bildelemente mittels aufwändiger visueller Suchprozesse identifizieren. </a:t>
            </a:r>
          </a:p>
          <a:p>
            <a:pPr marL="285750" indent="-285750"/>
            <a:r>
              <a:rPr lang="de-DE" sz="2400" dirty="0"/>
              <a:t>Integration von Textes in Bild reduziert Suchprozesse, erleichtert Auffinden von Text-Bild-Korrespondenzen.</a:t>
            </a:r>
          </a:p>
          <a:p>
            <a:pPr marL="285750" indent="-285750"/>
            <a:endParaRPr lang="de-DE" dirty="0"/>
          </a:p>
          <a:p>
            <a:pPr marL="285750" indent="-285750"/>
            <a:endParaRPr lang="de-DE" dirty="0"/>
          </a:p>
        </p:txBody>
      </p:sp>
      <p:sp>
        <p:nvSpPr>
          <p:cNvPr id="9" name="Titel 8">
            <a:extLst>
              <a:ext uri="{FF2B5EF4-FFF2-40B4-BE49-F238E27FC236}">
                <a16:creationId xmlns:a16="http://schemas.microsoft.com/office/drawing/2014/main" id="{9BDF6E6F-82FC-974D-9496-DD3F205D6F3E}"/>
              </a:ext>
            </a:extLst>
          </p:cNvPr>
          <p:cNvSpPr>
            <a:spLocks noGrp="1"/>
          </p:cNvSpPr>
          <p:nvPr>
            <p:ph type="title"/>
          </p:nvPr>
        </p:nvSpPr>
        <p:spPr>
          <a:xfrm>
            <a:off x="423984" y="903880"/>
            <a:ext cx="12296752" cy="538023"/>
          </a:xfrm>
        </p:spPr>
        <p:txBody>
          <a:bodyPr/>
          <a:lstStyle/>
          <a:p>
            <a:r>
              <a:rPr lang="de-DE" dirty="0"/>
              <a:t>Multimedia Gestaltung: </a:t>
            </a:r>
            <a:br>
              <a:rPr lang="de-DE" dirty="0"/>
            </a:br>
            <a:r>
              <a:rPr lang="de-DE" dirty="0"/>
              <a:t>Räumliches Kontiguitätsprinzip (1)</a:t>
            </a:r>
          </a:p>
        </p:txBody>
      </p:sp>
    </p:spTree>
    <p:extLst>
      <p:ext uri="{BB962C8B-B14F-4D97-AF65-F5344CB8AC3E}">
        <p14:creationId xmlns:p14="http://schemas.microsoft.com/office/powerpoint/2010/main" val="36058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a:extLst>
              <a:ext uri="{FF2B5EF4-FFF2-40B4-BE49-F238E27FC236}">
                <a16:creationId xmlns:a16="http://schemas.microsoft.com/office/drawing/2014/main" id="{D474044C-AB16-F141-9CFA-CF7FF40D2A92}"/>
              </a:ext>
            </a:extLst>
          </p:cNvPr>
          <p:cNvSpPr>
            <a:spLocks noGrp="1" noChangeArrowheads="1"/>
          </p:cNvSpPr>
          <p:nvPr>
            <p:ph type="title"/>
          </p:nvPr>
        </p:nvSpPr>
        <p:spPr>
          <a:xfrm>
            <a:off x="594615" y="796668"/>
            <a:ext cx="8134350" cy="960438"/>
          </a:xfrm>
        </p:spPr>
        <p:txBody>
          <a:bodyPr/>
          <a:lstStyle/>
          <a:p>
            <a:r>
              <a:rPr lang="en-US" altLang="de-DE" sz="2800" dirty="0">
                <a:solidFill>
                  <a:srgbClr val="1F1F1F"/>
                </a:solidFill>
              </a:rPr>
              <a:t>“E-Learning” </a:t>
            </a:r>
            <a:r>
              <a:rPr lang="en-US" altLang="de-DE" sz="2800" dirty="0" err="1">
                <a:solidFill>
                  <a:srgbClr val="1F1F1F"/>
                </a:solidFill>
              </a:rPr>
              <a:t>besser</a:t>
            </a:r>
            <a:r>
              <a:rPr lang="en-US" altLang="de-DE" sz="2800" dirty="0">
                <a:solidFill>
                  <a:srgbClr val="1F1F1F"/>
                </a:solidFill>
              </a:rPr>
              <a:t> </a:t>
            </a:r>
            <a:r>
              <a:rPr lang="en-US" altLang="de-DE" sz="2800" dirty="0" err="1">
                <a:solidFill>
                  <a:srgbClr val="1F1F1F"/>
                </a:solidFill>
              </a:rPr>
              <a:t>als</a:t>
            </a:r>
            <a:r>
              <a:rPr lang="en-US" altLang="de-DE" sz="2800" dirty="0">
                <a:solidFill>
                  <a:srgbClr val="1F1F1F"/>
                </a:solidFill>
              </a:rPr>
              <a:t> </a:t>
            </a:r>
            <a:r>
              <a:rPr lang="en-US" altLang="de-DE" sz="2800" dirty="0" err="1">
                <a:solidFill>
                  <a:srgbClr val="1F1F1F"/>
                </a:solidFill>
              </a:rPr>
              <a:t>herkömmliche</a:t>
            </a:r>
            <a:r>
              <a:rPr lang="en-US" altLang="de-DE" sz="2800" dirty="0">
                <a:solidFill>
                  <a:srgbClr val="1F1F1F"/>
                </a:solidFill>
              </a:rPr>
              <a:t> </a:t>
            </a:r>
            <a:r>
              <a:rPr lang="en-US" altLang="de-DE" sz="2800" dirty="0" err="1">
                <a:solidFill>
                  <a:srgbClr val="1F1F1F"/>
                </a:solidFill>
              </a:rPr>
              <a:t>Formen</a:t>
            </a:r>
            <a:r>
              <a:rPr lang="en-US" altLang="de-DE" sz="2800" dirty="0">
                <a:solidFill>
                  <a:srgbClr val="1F1F1F"/>
                </a:solidFill>
              </a:rPr>
              <a:t> der </a:t>
            </a:r>
            <a:r>
              <a:rPr lang="en-US" altLang="de-DE" sz="2800" dirty="0" err="1">
                <a:solidFill>
                  <a:srgbClr val="1F1F1F"/>
                </a:solidFill>
              </a:rPr>
              <a:t>Wissensvermittlung</a:t>
            </a:r>
            <a:r>
              <a:rPr lang="en-US" altLang="de-DE" sz="2800" dirty="0">
                <a:solidFill>
                  <a:srgbClr val="1F1F1F"/>
                </a:solidFill>
              </a:rPr>
              <a:t> </a:t>
            </a:r>
            <a:r>
              <a:rPr lang="en-US" altLang="de-DE" sz="2800" dirty="0" err="1">
                <a:solidFill>
                  <a:srgbClr val="1F1F1F"/>
                </a:solidFill>
              </a:rPr>
              <a:t>oder</a:t>
            </a:r>
            <a:r>
              <a:rPr lang="en-US" altLang="de-DE" sz="2800" dirty="0">
                <a:solidFill>
                  <a:srgbClr val="1F1F1F"/>
                </a:solidFill>
              </a:rPr>
              <a:t> des Trainings?</a:t>
            </a:r>
          </a:p>
        </p:txBody>
      </p:sp>
      <p:sp>
        <p:nvSpPr>
          <p:cNvPr id="314373" name="Rectangle 5">
            <a:extLst>
              <a:ext uri="{FF2B5EF4-FFF2-40B4-BE49-F238E27FC236}">
                <a16:creationId xmlns:a16="http://schemas.microsoft.com/office/drawing/2014/main" id="{B01D6746-45A3-504C-BF9B-0E169F5ED311}"/>
              </a:ext>
            </a:extLst>
          </p:cNvPr>
          <p:cNvSpPr>
            <a:spLocks noGrp="1" noChangeArrowheads="1"/>
          </p:cNvSpPr>
          <p:nvPr>
            <p:ph idx="1"/>
          </p:nvPr>
        </p:nvSpPr>
        <p:spPr>
          <a:xfrm>
            <a:off x="2063552" y="5879586"/>
            <a:ext cx="8797480" cy="762000"/>
          </a:xfrm>
        </p:spPr>
        <p:txBody>
          <a:bodyPr>
            <a:normAutofit fontScale="92500"/>
          </a:bodyPr>
          <a:lstStyle/>
          <a:p>
            <a:pPr marL="114300" indent="0">
              <a:buNone/>
              <a:defRPr/>
            </a:pPr>
            <a:r>
              <a:rPr lang="en-GB" b="1" dirty="0" err="1">
                <a:solidFill>
                  <a:srgbClr val="FF0000"/>
                </a:solidFill>
                <a:latin typeface="Calibri" panose="020F0502020204030204" pitchFamily="34" charset="0"/>
                <a:ea typeface="Gill Sans" charset="0"/>
                <a:cs typeface="Calibri" panose="020F0502020204030204" pitchFamily="34" charset="0"/>
              </a:rPr>
              <a:t>Generell</a:t>
            </a:r>
            <a:r>
              <a:rPr lang="en-GB" b="1" dirty="0">
                <a:solidFill>
                  <a:srgbClr val="FF0000"/>
                </a:solidFill>
                <a:latin typeface="Calibri" panose="020F0502020204030204" pitchFamily="34" charset="0"/>
                <a:ea typeface="Gill Sans" charset="0"/>
                <a:cs typeface="Calibri" panose="020F0502020204030204" pitchFamily="34" charset="0"/>
              </a:rPr>
              <a:t> </a:t>
            </a:r>
            <a:r>
              <a:rPr lang="en-GB" b="1" dirty="0" err="1">
                <a:solidFill>
                  <a:srgbClr val="FF0000"/>
                </a:solidFill>
                <a:latin typeface="Calibri" panose="020F0502020204030204" pitchFamily="34" charset="0"/>
                <a:ea typeface="Gill Sans" charset="0"/>
                <a:cs typeface="Calibri" panose="020F0502020204030204" pitchFamily="34" charset="0"/>
              </a:rPr>
              <a:t>weder</a:t>
            </a:r>
            <a:r>
              <a:rPr lang="en-GB" b="1" dirty="0">
                <a:solidFill>
                  <a:srgbClr val="FF0000"/>
                </a:solidFill>
                <a:latin typeface="Calibri" panose="020F0502020204030204" pitchFamily="34" charset="0"/>
                <a:ea typeface="Gill Sans" charset="0"/>
                <a:cs typeface="Calibri" panose="020F0502020204030204" pitchFamily="34" charset="0"/>
              </a:rPr>
              <a:t> </a:t>
            </a:r>
            <a:r>
              <a:rPr lang="en-GB" b="1" dirty="0" err="1">
                <a:solidFill>
                  <a:srgbClr val="FF0000"/>
                </a:solidFill>
                <a:latin typeface="Calibri" panose="020F0502020204030204" pitchFamily="34" charset="0"/>
                <a:ea typeface="Gill Sans" charset="0"/>
                <a:cs typeface="Calibri" panose="020F0502020204030204" pitchFamily="34" charset="0"/>
              </a:rPr>
              <a:t>besser</a:t>
            </a:r>
            <a:r>
              <a:rPr lang="en-GB" b="1" dirty="0">
                <a:solidFill>
                  <a:srgbClr val="FF0000"/>
                </a:solidFill>
                <a:latin typeface="Calibri" panose="020F0502020204030204" pitchFamily="34" charset="0"/>
                <a:ea typeface="Gill Sans" charset="0"/>
                <a:cs typeface="Calibri" panose="020F0502020204030204" pitchFamily="34" charset="0"/>
              </a:rPr>
              <a:t>, </a:t>
            </a:r>
            <a:r>
              <a:rPr lang="en-GB" b="1" dirty="0" err="1">
                <a:solidFill>
                  <a:srgbClr val="FF0000"/>
                </a:solidFill>
                <a:latin typeface="Calibri" panose="020F0502020204030204" pitchFamily="34" charset="0"/>
                <a:ea typeface="Gill Sans" charset="0"/>
                <a:cs typeface="Calibri" panose="020F0502020204030204" pitchFamily="34" charset="0"/>
              </a:rPr>
              <a:t>noch</a:t>
            </a:r>
            <a:r>
              <a:rPr lang="en-GB" b="1" dirty="0">
                <a:solidFill>
                  <a:srgbClr val="FF0000"/>
                </a:solidFill>
                <a:latin typeface="Calibri" panose="020F0502020204030204" pitchFamily="34" charset="0"/>
                <a:ea typeface="Gill Sans" charset="0"/>
                <a:cs typeface="Calibri" panose="020F0502020204030204" pitchFamily="34" charset="0"/>
              </a:rPr>
              <a:t> </a:t>
            </a:r>
            <a:r>
              <a:rPr lang="en-GB" b="1" dirty="0" err="1">
                <a:solidFill>
                  <a:srgbClr val="FF0000"/>
                </a:solidFill>
                <a:latin typeface="Calibri" panose="020F0502020204030204" pitchFamily="34" charset="0"/>
                <a:ea typeface="Gill Sans" charset="0"/>
                <a:cs typeface="Calibri" panose="020F0502020204030204" pitchFamily="34" charset="0"/>
              </a:rPr>
              <a:t>schlechter</a:t>
            </a:r>
            <a:r>
              <a:rPr lang="en-GB" b="1" dirty="0">
                <a:solidFill>
                  <a:srgbClr val="FF0000"/>
                </a:solidFill>
                <a:latin typeface="Calibri" panose="020F0502020204030204" pitchFamily="34" charset="0"/>
                <a:ea typeface="Gill Sans" charset="0"/>
                <a:cs typeface="Calibri" panose="020F0502020204030204" pitchFamily="34" charset="0"/>
              </a:rPr>
              <a:t>:  Es </a:t>
            </a:r>
            <a:r>
              <a:rPr lang="en-GB" b="1" dirty="0" err="1">
                <a:solidFill>
                  <a:srgbClr val="FF0000"/>
                </a:solidFill>
                <a:latin typeface="Calibri" panose="020F0502020204030204" pitchFamily="34" charset="0"/>
                <a:ea typeface="Gill Sans" charset="0"/>
                <a:cs typeface="Calibri" panose="020F0502020204030204" pitchFamily="34" charset="0"/>
              </a:rPr>
              <a:t>kommt</a:t>
            </a:r>
            <a:r>
              <a:rPr lang="en-GB" b="1" dirty="0">
                <a:solidFill>
                  <a:srgbClr val="FF0000"/>
                </a:solidFill>
                <a:latin typeface="Calibri" panose="020F0502020204030204" pitchFamily="34" charset="0"/>
                <a:ea typeface="Gill Sans" charset="0"/>
                <a:cs typeface="Calibri" panose="020F0502020204030204" pitchFamily="34" charset="0"/>
              </a:rPr>
              <a:t> </a:t>
            </a:r>
            <a:r>
              <a:rPr lang="en-GB" b="1" dirty="0" err="1">
                <a:solidFill>
                  <a:srgbClr val="FF0000"/>
                </a:solidFill>
                <a:latin typeface="Calibri" panose="020F0502020204030204" pitchFamily="34" charset="0"/>
                <a:ea typeface="Gill Sans" charset="0"/>
                <a:cs typeface="Calibri" panose="020F0502020204030204" pitchFamily="34" charset="0"/>
              </a:rPr>
              <a:t>drauf</a:t>
            </a:r>
            <a:r>
              <a:rPr lang="en-GB" b="1" dirty="0">
                <a:solidFill>
                  <a:srgbClr val="FF0000"/>
                </a:solidFill>
                <a:latin typeface="Calibri" panose="020F0502020204030204" pitchFamily="34" charset="0"/>
                <a:ea typeface="Gill Sans" charset="0"/>
                <a:cs typeface="Calibri" panose="020F0502020204030204" pitchFamily="34" charset="0"/>
              </a:rPr>
              <a:t> an </a:t>
            </a:r>
            <a:r>
              <a:rPr lang="mr-IN" b="1" dirty="0">
                <a:solidFill>
                  <a:srgbClr val="FF0000"/>
                </a:solidFill>
                <a:latin typeface="Calibri" panose="020F0502020204030204" pitchFamily="34" charset="0"/>
                <a:ea typeface="Gill Sans" charset="0"/>
                <a:cs typeface="Gill Sans" charset="0"/>
              </a:rPr>
              <a:t>…</a:t>
            </a:r>
            <a:endParaRPr lang="en-GB" b="1" dirty="0">
              <a:solidFill>
                <a:srgbClr val="FF0000"/>
              </a:solidFill>
              <a:latin typeface="Calibri" panose="020F0502020204030204" pitchFamily="34" charset="0"/>
              <a:ea typeface="Gill Sans" charset="0"/>
              <a:cs typeface="Calibri" panose="020F0502020204030204" pitchFamily="34" charset="0"/>
            </a:endParaRPr>
          </a:p>
        </p:txBody>
      </p:sp>
      <p:pic>
        <p:nvPicPr>
          <p:cNvPr id="70659" name="Bild 4">
            <a:extLst>
              <a:ext uri="{FF2B5EF4-FFF2-40B4-BE49-F238E27FC236}">
                <a16:creationId xmlns:a16="http://schemas.microsoft.com/office/drawing/2014/main" id="{552F694F-F6EB-A74D-AA51-697176A88CE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38600" y="1676401"/>
            <a:ext cx="44196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Bild 1">
            <a:extLst>
              <a:ext uri="{FF2B5EF4-FFF2-40B4-BE49-F238E27FC236}">
                <a16:creationId xmlns:a16="http://schemas.microsoft.com/office/drawing/2014/main" id="{C14FC1E1-7851-7E40-8ACE-54D4BE0FD6B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43200" y="3200401"/>
            <a:ext cx="25146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Bild 2">
            <a:extLst>
              <a:ext uri="{FF2B5EF4-FFF2-40B4-BE49-F238E27FC236}">
                <a16:creationId xmlns:a16="http://schemas.microsoft.com/office/drawing/2014/main" id="{29652537-ACA9-A24E-9D8D-5703E09A00E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934200" y="3267076"/>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ieren 3">
            <a:extLst>
              <a:ext uri="{FF2B5EF4-FFF2-40B4-BE49-F238E27FC236}">
                <a16:creationId xmlns:a16="http://schemas.microsoft.com/office/drawing/2014/main" id="{CB6BF78E-3959-9F4B-A34D-0B7BFCE0FF4B}"/>
              </a:ext>
            </a:extLst>
          </p:cNvPr>
          <p:cNvGrpSpPr/>
          <p:nvPr/>
        </p:nvGrpSpPr>
        <p:grpSpPr>
          <a:xfrm>
            <a:off x="2323045" y="1570058"/>
            <a:ext cx="7836857" cy="1002724"/>
            <a:chOff x="799044" y="1570058"/>
            <a:chExt cx="7836857" cy="1002724"/>
          </a:xfrm>
        </p:grpSpPr>
        <p:sp>
          <p:nvSpPr>
            <p:cNvPr id="2" name="Textfeld 1">
              <a:extLst>
                <a:ext uri="{FF2B5EF4-FFF2-40B4-BE49-F238E27FC236}">
                  <a16:creationId xmlns:a16="http://schemas.microsoft.com/office/drawing/2014/main" id="{A57EE741-AA05-5B4B-9061-031F049809AE}"/>
                </a:ext>
              </a:extLst>
            </p:cNvPr>
            <p:cNvSpPr txBox="1"/>
            <p:nvPr/>
          </p:nvSpPr>
          <p:spPr>
            <a:xfrm>
              <a:off x="6238563" y="1570058"/>
              <a:ext cx="1881605" cy="369332"/>
            </a:xfrm>
            <a:prstGeom prst="rect">
              <a:avLst/>
            </a:prstGeom>
            <a:noFill/>
          </p:spPr>
          <p:txBody>
            <a:bodyPr wrap="none" rtlCol="0">
              <a:spAutoFit/>
            </a:bodyPr>
            <a:lstStyle/>
            <a:p>
              <a:r>
                <a:rPr lang="de-DE" sz="1800" b="1" dirty="0">
                  <a:solidFill>
                    <a:srgbClr val="C00000"/>
                  </a:solidFill>
                  <a:latin typeface="Calibri" panose="020F0502020204030204" pitchFamily="34" charset="0"/>
                  <a:cs typeface="Calibri" panose="020F0502020204030204" pitchFamily="34" charset="0"/>
                </a:rPr>
                <a:t>Mieser Unterricht</a:t>
              </a:r>
            </a:p>
          </p:txBody>
        </p:sp>
        <p:sp>
          <p:nvSpPr>
            <p:cNvPr id="8" name="Textfeld 7">
              <a:extLst>
                <a:ext uri="{FF2B5EF4-FFF2-40B4-BE49-F238E27FC236}">
                  <a16:creationId xmlns:a16="http://schemas.microsoft.com/office/drawing/2014/main" id="{DF1BA548-3702-674E-B079-556A4159517A}"/>
                </a:ext>
              </a:extLst>
            </p:cNvPr>
            <p:cNvSpPr txBox="1"/>
            <p:nvPr/>
          </p:nvSpPr>
          <p:spPr>
            <a:xfrm>
              <a:off x="6526797" y="2084318"/>
              <a:ext cx="2109104" cy="369332"/>
            </a:xfrm>
            <a:prstGeom prst="rect">
              <a:avLst/>
            </a:prstGeom>
            <a:solidFill>
              <a:schemeClr val="accent4">
                <a:lumMod val="75000"/>
              </a:schemeClr>
            </a:solidFill>
          </p:spPr>
          <p:txBody>
            <a:bodyPr wrap="none" rtlCol="0">
              <a:spAutoFit/>
            </a:bodyPr>
            <a:lstStyle>
              <a:defPPr>
                <a:defRPr lang="en-US"/>
              </a:defPPr>
              <a:lvl1pPr>
                <a:defRPr sz="1800" b="1">
                  <a:solidFill>
                    <a:srgbClr val="FFFF00"/>
                  </a:solidFill>
                  <a:latin typeface="Calibri" panose="020F0502020204030204" pitchFamily="34" charset="0"/>
                  <a:cs typeface="Calibri" panose="020F0502020204030204" pitchFamily="34" charset="0"/>
                </a:defRPr>
              </a:lvl1pPr>
            </a:lstStyle>
            <a:p>
              <a:r>
                <a:rPr lang="de-DE" dirty="0"/>
                <a:t>Brillanter Unterricht</a:t>
              </a:r>
            </a:p>
          </p:txBody>
        </p:sp>
        <p:sp>
          <p:nvSpPr>
            <p:cNvPr id="9" name="Textfeld 8">
              <a:extLst>
                <a:ext uri="{FF2B5EF4-FFF2-40B4-BE49-F238E27FC236}">
                  <a16:creationId xmlns:a16="http://schemas.microsoft.com/office/drawing/2014/main" id="{4DA173AC-DCBF-C94E-B245-5E17BDA16AEC}"/>
                </a:ext>
              </a:extLst>
            </p:cNvPr>
            <p:cNvSpPr txBox="1"/>
            <p:nvPr/>
          </p:nvSpPr>
          <p:spPr>
            <a:xfrm>
              <a:off x="1219200" y="1642967"/>
              <a:ext cx="1908215" cy="369332"/>
            </a:xfrm>
            <a:prstGeom prst="rect">
              <a:avLst/>
            </a:prstGeom>
            <a:noFill/>
          </p:spPr>
          <p:txBody>
            <a:bodyPr wrap="none" rtlCol="0">
              <a:spAutoFit/>
            </a:bodyPr>
            <a:lstStyle/>
            <a:p>
              <a:r>
                <a:rPr lang="de-DE" sz="1800" b="1" dirty="0">
                  <a:solidFill>
                    <a:srgbClr val="C00000"/>
                  </a:solidFill>
                  <a:latin typeface="Calibri" panose="020F0502020204030204" pitchFamily="34" charset="0"/>
                  <a:cs typeface="Calibri" panose="020F0502020204030204" pitchFamily="34" charset="0"/>
                </a:rPr>
                <a:t>Mieses E-Learning</a:t>
              </a:r>
            </a:p>
          </p:txBody>
        </p:sp>
        <p:sp>
          <p:nvSpPr>
            <p:cNvPr id="10" name="Textfeld 9">
              <a:extLst>
                <a:ext uri="{FF2B5EF4-FFF2-40B4-BE49-F238E27FC236}">
                  <a16:creationId xmlns:a16="http://schemas.microsoft.com/office/drawing/2014/main" id="{D352103B-795E-6543-A928-F6ECD8E66E3F}"/>
                </a:ext>
              </a:extLst>
            </p:cNvPr>
            <p:cNvSpPr txBox="1"/>
            <p:nvPr/>
          </p:nvSpPr>
          <p:spPr>
            <a:xfrm>
              <a:off x="799044" y="2203450"/>
              <a:ext cx="2135713" cy="369332"/>
            </a:xfrm>
            <a:prstGeom prst="rect">
              <a:avLst/>
            </a:prstGeom>
            <a:solidFill>
              <a:schemeClr val="accent4">
                <a:lumMod val="75000"/>
              </a:schemeClr>
            </a:solidFill>
          </p:spPr>
          <p:txBody>
            <a:bodyPr wrap="none" rtlCol="0">
              <a:spAutoFit/>
            </a:bodyPr>
            <a:lstStyle/>
            <a:p>
              <a:r>
                <a:rPr lang="de-DE" sz="1800" b="1" dirty="0">
                  <a:solidFill>
                    <a:srgbClr val="FFFF00"/>
                  </a:solidFill>
                  <a:latin typeface="Calibri" panose="020F0502020204030204" pitchFamily="34" charset="0"/>
                  <a:cs typeface="Calibri" panose="020F0502020204030204" pitchFamily="34" charset="0"/>
                </a:rPr>
                <a:t>Brillantes E-Learning</a:t>
              </a:r>
            </a:p>
          </p:txBody>
        </p:sp>
      </p:grpSp>
      <p:sp>
        <p:nvSpPr>
          <p:cNvPr id="3" name="Datumsplatzhalter 2">
            <a:extLst>
              <a:ext uri="{FF2B5EF4-FFF2-40B4-BE49-F238E27FC236}">
                <a16:creationId xmlns:a16="http://schemas.microsoft.com/office/drawing/2014/main" id="{93FD6EB9-B2F5-C443-A0F7-E5D5CEB78FA2}"/>
              </a:ext>
            </a:extLst>
          </p:cNvPr>
          <p:cNvSpPr>
            <a:spLocks noGrp="1"/>
          </p:cNvSpPr>
          <p:nvPr>
            <p:ph type="dt" sz="half" idx="10"/>
          </p:nvPr>
        </p:nvSpPr>
        <p:spPr/>
        <p:txBody>
          <a:bodyPr/>
          <a:lstStyle/>
          <a:p>
            <a:fld id="{BF78AA5F-E5D6-134D-BE3C-84BBA85149F6}" type="datetime1">
              <a:rPr lang="de-DE" smtClean="0"/>
              <a:t>23.09.2022</a:t>
            </a:fld>
            <a:endParaRPr lang="en-US" dirty="0"/>
          </a:p>
        </p:txBody>
      </p:sp>
      <p:sp>
        <p:nvSpPr>
          <p:cNvPr id="5" name="Fußzeilenplatzhalter 4">
            <a:extLst>
              <a:ext uri="{FF2B5EF4-FFF2-40B4-BE49-F238E27FC236}">
                <a16:creationId xmlns:a16="http://schemas.microsoft.com/office/drawing/2014/main" id="{3E83A634-DDF0-F244-9DAB-8E4DCAA061C0}"/>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E40F1EB0-8DA2-6445-B899-52514629F273}"/>
              </a:ext>
            </a:extLst>
          </p:cNvPr>
          <p:cNvSpPr>
            <a:spLocks noGrp="1"/>
          </p:cNvSpPr>
          <p:nvPr>
            <p:ph type="sldNum" sz="quarter" idx="12"/>
          </p:nvPr>
        </p:nvSpPr>
        <p:spPr/>
        <p:txBody>
          <a:bodyPr/>
          <a:lstStyle/>
          <a:p>
            <a:pPr>
              <a:defRPr/>
            </a:pPr>
            <a:fld id="{E42BEB3F-08D9-49EF-B61F-64B0AC4A9AB9}" type="slidenum">
              <a:rPr lang="de-DE" altLang="de-DE" smtClean="0"/>
              <a:pPr>
                <a:defRPr/>
              </a:pPr>
              <a:t>5</a:t>
            </a:fld>
            <a:endParaRPr lang="de-DE" altLang="de-DE" dirty="0"/>
          </a:p>
        </p:txBody>
      </p:sp>
    </p:spTree>
    <p:extLst>
      <p:ext uri="{BB962C8B-B14F-4D97-AF65-F5344CB8AC3E}">
        <p14:creationId xmlns:p14="http://schemas.microsoft.com/office/powerpoint/2010/main" val="3470813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1F863E-6786-7349-BBBB-CD781AF56BB4}"/>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50</a:t>
            </a:fld>
            <a:endParaRPr lang="de-DE" altLang="de-DE" dirty="0"/>
          </a:p>
        </p:txBody>
      </p:sp>
      <p:sp>
        <p:nvSpPr>
          <p:cNvPr id="5" name="Datumsplatzhalter 4">
            <a:extLst>
              <a:ext uri="{FF2B5EF4-FFF2-40B4-BE49-F238E27FC236}">
                <a16:creationId xmlns:a16="http://schemas.microsoft.com/office/drawing/2014/main" id="{981FD704-F0D3-0E40-9496-746AAC3B6415}"/>
              </a:ext>
            </a:extLst>
          </p:cNvPr>
          <p:cNvSpPr>
            <a:spLocks noGrp="1"/>
          </p:cNvSpPr>
          <p:nvPr>
            <p:ph type="dt" sz="half" idx="10"/>
          </p:nvPr>
        </p:nvSpPr>
        <p:spPr/>
        <p:txBody>
          <a:bodyPr/>
          <a:lstStyle/>
          <a:p>
            <a:fld id="{3C2A6388-055D-2043-BC82-2A7E369F9383}" type="datetime1">
              <a:rPr lang="de-DE" smtClean="0"/>
              <a:t>23.09.2022</a:t>
            </a:fld>
            <a:endParaRPr lang="en-US" dirty="0"/>
          </a:p>
        </p:txBody>
      </p:sp>
      <p:sp>
        <p:nvSpPr>
          <p:cNvPr id="6" name="Fußzeilenplatzhalter 5">
            <a:extLst>
              <a:ext uri="{FF2B5EF4-FFF2-40B4-BE49-F238E27FC236}">
                <a16:creationId xmlns:a16="http://schemas.microsoft.com/office/drawing/2014/main" id="{504BEE06-6778-C543-AF12-406FA9820968}"/>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11" name="Titel 1">
            <a:extLst>
              <a:ext uri="{FF2B5EF4-FFF2-40B4-BE49-F238E27FC236}">
                <a16:creationId xmlns:a16="http://schemas.microsoft.com/office/drawing/2014/main" id="{8341FCA1-AA3B-DB4B-8D51-76EE7BB9DC90}"/>
              </a:ext>
            </a:extLst>
          </p:cNvPr>
          <p:cNvSpPr txBox="1">
            <a:spLocks/>
          </p:cNvSpPr>
          <p:nvPr/>
        </p:nvSpPr>
        <p:spPr>
          <a:xfrm>
            <a:off x="423984" y="908720"/>
            <a:ext cx="11504664"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dirty="0"/>
              <a:t>Multimedia Gestaltung: </a:t>
            </a:r>
          </a:p>
          <a:p>
            <a:r>
              <a:rPr lang="de-DE" dirty="0"/>
              <a:t>Räumliches Kontiguitätsprinzip (1)</a:t>
            </a:r>
          </a:p>
        </p:txBody>
      </p:sp>
      <p:sp>
        <p:nvSpPr>
          <p:cNvPr id="14" name="Inhaltsplatzhalter 2">
            <a:extLst>
              <a:ext uri="{FF2B5EF4-FFF2-40B4-BE49-F238E27FC236}">
                <a16:creationId xmlns:a16="http://schemas.microsoft.com/office/drawing/2014/main" id="{D93F1160-B11F-0045-967C-696756EF9487}"/>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pPr marL="0" indent="0">
              <a:buNone/>
            </a:pPr>
            <a:r>
              <a:rPr lang="de-DE" sz="2400" b="1" dirty="0"/>
              <a:t>Kontiguitätsprinzip</a:t>
            </a:r>
            <a:r>
              <a:rPr lang="de-DE" sz="2400" dirty="0"/>
              <a:t> durch empirische Studien gut belegt </a:t>
            </a:r>
            <a:r>
              <a:rPr lang="de-DE" sz="2400" dirty="0">
                <a:sym typeface="Wingdings" pitchFamily="2" charset="2"/>
              </a:rPr>
              <a:t> </a:t>
            </a:r>
            <a:r>
              <a:rPr lang="de-DE" sz="2400" dirty="0"/>
              <a:t>integriertes Multimedia-Lernmaterial bessere Lernleistungen als räumliche getrennte Darbietung von Text und Bild.</a:t>
            </a:r>
          </a:p>
          <a:p>
            <a:pPr marL="285750" indent="-285750"/>
            <a:endParaRPr lang="de-DE" sz="2400" dirty="0"/>
          </a:p>
          <a:p>
            <a:pPr marL="0" indent="0">
              <a:buNone/>
            </a:pPr>
            <a:r>
              <a:rPr lang="de-DE" sz="2400" b="1" dirty="0"/>
              <a:t>Räumlich integriertes Format </a:t>
            </a:r>
            <a:r>
              <a:rPr lang="de-DE" sz="2400" dirty="0"/>
              <a:t>führt zu mehr Blickwechseln zwischen korrespondierenden Bildelementen im Sinne einer erfolgreich verlaufenden </a:t>
            </a:r>
            <a:r>
              <a:rPr lang="de-DE" sz="2400" b="1" dirty="0"/>
              <a:t>mentalen Integration von Text und Bild.</a:t>
            </a:r>
          </a:p>
          <a:p>
            <a:pPr marL="0" indent="0">
              <a:buNone/>
            </a:pPr>
            <a:endParaRPr lang="de-DE" dirty="0"/>
          </a:p>
          <a:p>
            <a:pPr marL="285750" indent="-285750"/>
            <a:endParaRPr lang="de-DE" dirty="0"/>
          </a:p>
          <a:p>
            <a:endParaRPr lang="de-DE" dirty="0"/>
          </a:p>
        </p:txBody>
      </p:sp>
    </p:spTree>
    <p:extLst>
      <p:ext uri="{BB962C8B-B14F-4D97-AF65-F5344CB8AC3E}">
        <p14:creationId xmlns:p14="http://schemas.microsoft.com/office/powerpoint/2010/main" val="3271908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B05EEFD-AEFB-574E-B10F-073B660C0E9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51</a:t>
            </a:fld>
            <a:endParaRPr lang="de-DE" altLang="de-DE" dirty="0"/>
          </a:p>
        </p:txBody>
      </p:sp>
      <p:sp>
        <p:nvSpPr>
          <p:cNvPr id="5" name="Datumsplatzhalter 4">
            <a:extLst>
              <a:ext uri="{FF2B5EF4-FFF2-40B4-BE49-F238E27FC236}">
                <a16:creationId xmlns:a16="http://schemas.microsoft.com/office/drawing/2014/main" id="{782683C8-0406-8B47-B5D7-C19803CEC263}"/>
              </a:ext>
            </a:extLst>
          </p:cNvPr>
          <p:cNvSpPr>
            <a:spLocks noGrp="1"/>
          </p:cNvSpPr>
          <p:nvPr>
            <p:ph type="dt" sz="half" idx="10"/>
          </p:nvPr>
        </p:nvSpPr>
        <p:spPr/>
        <p:txBody>
          <a:bodyPr/>
          <a:lstStyle/>
          <a:p>
            <a:fld id="{515C7AEC-E3DE-2F47-BCE0-E98D1BC05AEA}" type="datetime1">
              <a:rPr lang="de-DE" smtClean="0"/>
              <a:t>23.09.2022</a:t>
            </a:fld>
            <a:endParaRPr lang="en-US" dirty="0"/>
          </a:p>
        </p:txBody>
      </p:sp>
      <p:sp>
        <p:nvSpPr>
          <p:cNvPr id="6" name="Fußzeilenplatzhalter 5">
            <a:extLst>
              <a:ext uri="{FF2B5EF4-FFF2-40B4-BE49-F238E27FC236}">
                <a16:creationId xmlns:a16="http://schemas.microsoft.com/office/drawing/2014/main" id="{42766DA2-4A5D-174C-9945-BBCEB02E8B69}"/>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8" name="Titel 1">
            <a:extLst>
              <a:ext uri="{FF2B5EF4-FFF2-40B4-BE49-F238E27FC236}">
                <a16:creationId xmlns:a16="http://schemas.microsoft.com/office/drawing/2014/main" id="{2A22AF0F-0E11-5E42-915C-F7F3C372F676}"/>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dirty="0"/>
              <a:t>Multimedia Gestaltung: Personalisierungsprinzip (1)</a:t>
            </a:r>
          </a:p>
        </p:txBody>
      </p:sp>
      <p:sp>
        <p:nvSpPr>
          <p:cNvPr id="12" name="Inhaltsplatzhalter 2">
            <a:extLst>
              <a:ext uri="{FF2B5EF4-FFF2-40B4-BE49-F238E27FC236}">
                <a16:creationId xmlns:a16="http://schemas.microsoft.com/office/drawing/2014/main" id="{CC731166-A57C-D248-BDDC-C81CCAF477BC}"/>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a:p>
            <a:pPr marL="285750" indent="-285750"/>
            <a:endParaRPr lang="de-DE" dirty="0"/>
          </a:p>
          <a:p>
            <a:endParaRPr lang="de-DE" dirty="0"/>
          </a:p>
        </p:txBody>
      </p:sp>
      <p:sp>
        <p:nvSpPr>
          <p:cNvPr id="16" name="Inhaltsplatzhalter 2">
            <a:extLst>
              <a:ext uri="{FF2B5EF4-FFF2-40B4-BE49-F238E27FC236}">
                <a16:creationId xmlns:a16="http://schemas.microsoft.com/office/drawing/2014/main" id="{D059FF6C-E143-0542-A5F6-1FF76C567E4E}"/>
              </a:ext>
            </a:extLst>
          </p:cNvPr>
          <p:cNvSpPr txBox="1">
            <a:spLocks/>
          </p:cNvSpPr>
          <p:nvPr/>
        </p:nvSpPr>
        <p:spPr>
          <a:xfrm>
            <a:off x="576384" y="14419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r>
              <a:rPr lang="de-DE" sz="2400" dirty="0"/>
              <a:t>Betonte </a:t>
            </a:r>
            <a:r>
              <a:rPr lang="de-DE" sz="2400" i="1" dirty="0"/>
              <a:t>Sachlichkeit</a:t>
            </a:r>
            <a:r>
              <a:rPr lang="de-DE" sz="2400" dirty="0"/>
              <a:t> oder </a:t>
            </a:r>
            <a:r>
              <a:rPr lang="de-DE" sz="2400" i="1" dirty="0"/>
              <a:t>persönlicher</a:t>
            </a:r>
            <a:r>
              <a:rPr lang="en-US" sz="2400" i="1" dirty="0"/>
              <a:t>, </a:t>
            </a:r>
            <a:r>
              <a:rPr lang="en-US" sz="2400" i="1" dirty="0" err="1"/>
              <a:t>umgangssprachlicher</a:t>
            </a:r>
            <a:r>
              <a:rPr lang="en-US" sz="2400" i="1" dirty="0"/>
              <a:t> </a:t>
            </a:r>
            <a:r>
              <a:rPr lang="en-US" sz="2400" i="1" dirty="0" err="1"/>
              <a:t>Stil</a:t>
            </a:r>
            <a:r>
              <a:rPr lang="en-US" sz="2400" dirty="0"/>
              <a:t> </a:t>
            </a:r>
            <a:r>
              <a:rPr lang="en-US" sz="2400" dirty="0" err="1"/>
              <a:t>günstiger</a:t>
            </a:r>
            <a:r>
              <a:rPr lang="en-US" sz="2400" dirty="0"/>
              <a:t>?</a:t>
            </a:r>
            <a:endParaRPr lang="de-DE" sz="2400" dirty="0"/>
          </a:p>
          <a:p>
            <a:pPr marL="627063" lvl="2" indent="-311150"/>
            <a:r>
              <a:rPr lang="de-DE" altLang="de-DE" b="1" dirty="0">
                <a:solidFill>
                  <a:srgbClr val="FF0000"/>
                </a:solidFill>
              </a:rPr>
              <a:t>Personalisierungsprinzip: </a:t>
            </a:r>
            <a:r>
              <a:rPr lang="de-DE" altLang="de-DE" b="1" dirty="0"/>
              <a:t>Personalisierte Ansprache der Lerner günstiger als sachlich-neutrale Formulierungen </a:t>
            </a:r>
            <a:r>
              <a:rPr lang="en-US" altLang="de-DE" b="1" i="1" dirty="0" err="1"/>
              <a:t>u</a:t>
            </a:r>
            <a:r>
              <a:rPr lang="en-US" b="1" i="1" dirty="0" err="1"/>
              <a:t>mgangssprachlicher</a:t>
            </a:r>
            <a:r>
              <a:rPr lang="en-US" b="1" i="1" dirty="0"/>
              <a:t> </a:t>
            </a:r>
            <a:r>
              <a:rPr lang="en-US" b="1" i="1" dirty="0" err="1"/>
              <a:t>Stil</a:t>
            </a:r>
            <a:r>
              <a:rPr lang="en-US" b="1" i="1" dirty="0"/>
              <a:t>.</a:t>
            </a:r>
            <a:endParaRPr lang="de-DE" altLang="de-DE" dirty="0"/>
          </a:p>
          <a:p>
            <a:pPr marL="627063" lvl="2" indent="-311150"/>
            <a:r>
              <a:rPr lang="de-DE" altLang="de-DE" b="1" dirty="0"/>
              <a:t>Statt: </a:t>
            </a:r>
            <a:r>
              <a:rPr lang="de-DE" altLang="de-DE" b="1" i="1" dirty="0"/>
              <a:t>„</a:t>
            </a:r>
            <a:r>
              <a:rPr lang="de-DE" altLang="de-DE" i="1" dirty="0"/>
              <a:t>Die folgende Aufgabe ist zu bearbeiten“ </a:t>
            </a:r>
            <a:r>
              <a:rPr lang="de-DE" altLang="de-DE" i="1" dirty="0">
                <a:sym typeface="Wingdings" pitchFamily="2" charset="2"/>
              </a:rPr>
              <a:t> </a:t>
            </a:r>
            <a:br>
              <a:rPr lang="de-DE" altLang="de-DE" i="1" dirty="0">
                <a:sym typeface="Wingdings" pitchFamily="2" charset="2"/>
              </a:rPr>
            </a:br>
            <a:r>
              <a:rPr lang="de-DE" altLang="de-DE" i="1" dirty="0">
                <a:sym typeface="Wingdings" pitchFamily="2" charset="2"/>
              </a:rPr>
              <a:t>„</a:t>
            </a:r>
            <a:r>
              <a:rPr lang="de-DE" altLang="de-DE" i="1" dirty="0"/>
              <a:t>Deine/Ihre Aufgabe ist es …“</a:t>
            </a:r>
          </a:p>
          <a:p>
            <a:pPr marL="895350" lvl="3" indent="-311150"/>
            <a:r>
              <a:rPr lang="de-DE" altLang="de-DE" dirty="0"/>
              <a:t>Evtl. auch Ansprache mit Namen</a:t>
            </a:r>
          </a:p>
          <a:p>
            <a:pPr marL="895350" lvl="3" indent="-311150"/>
            <a:endParaRPr lang="de-DE" altLang="de-DE" dirty="0"/>
          </a:p>
          <a:p>
            <a:pPr marL="584200" lvl="3" indent="0">
              <a:buNone/>
            </a:pPr>
            <a:r>
              <a:rPr lang="de-DE" altLang="de-DE" dirty="0"/>
              <a:t>Einschränkung: evtl. nur bei kurzen Lernphasen, knappem Lernmaterial</a:t>
            </a:r>
          </a:p>
          <a:p>
            <a:pPr marL="584200" lvl="3" indent="0">
              <a:buNone/>
            </a:pPr>
            <a:endParaRPr lang="de-DE" altLang="de-DE" dirty="0"/>
          </a:p>
          <a:p>
            <a:pPr marL="285750" indent="-285750"/>
            <a:endParaRPr lang="de-DE" sz="2400" dirty="0"/>
          </a:p>
          <a:p>
            <a:pPr marL="0" indent="0">
              <a:buNone/>
            </a:pPr>
            <a:endParaRPr lang="de-DE" dirty="0"/>
          </a:p>
          <a:p>
            <a:pPr marL="285750" indent="-285750"/>
            <a:endParaRPr lang="de-DE" dirty="0"/>
          </a:p>
          <a:p>
            <a:endParaRPr lang="de-DE" dirty="0"/>
          </a:p>
        </p:txBody>
      </p:sp>
    </p:spTree>
    <p:extLst>
      <p:ext uri="{BB962C8B-B14F-4D97-AF65-F5344CB8AC3E}">
        <p14:creationId xmlns:p14="http://schemas.microsoft.com/office/powerpoint/2010/main" val="996976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B05EEFD-AEFB-574E-B10F-073B660C0E9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6489EEC-2D6E-394F-B842-537E59D0DD59}" type="slidenum">
              <a:rPr lang="de-DE" altLang="de-DE" smtClean="0"/>
              <a:pPr>
                <a:defRPr/>
              </a:pPr>
              <a:t>52</a:t>
            </a:fld>
            <a:endParaRPr lang="de-DE" altLang="de-DE" dirty="0"/>
          </a:p>
        </p:txBody>
      </p:sp>
      <p:sp>
        <p:nvSpPr>
          <p:cNvPr id="5" name="Datumsplatzhalter 4">
            <a:extLst>
              <a:ext uri="{FF2B5EF4-FFF2-40B4-BE49-F238E27FC236}">
                <a16:creationId xmlns:a16="http://schemas.microsoft.com/office/drawing/2014/main" id="{9AD88292-3014-F742-A8D6-9214C2268584}"/>
              </a:ext>
            </a:extLst>
          </p:cNvPr>
          <p:cNvSpPr>
            <a:spLocks noGrp="1"/>
          </p:cNvSpPr>
          <p:nvPr>
            <p:ph type="dt" sz="half" idx="10"/>
          </p:nvPr>
        </p:nvSpPr>
        <p:spPr/>
        <p:txBody>
          <a:bodyPr/>
          <a:lstStyle/>
          <a:p>
            <a:fld id="{C059FB94-666B-BD45-8283-9381CAC23E85}" type="datetime1">
              <a:rPr lang="de-DE" smtClean="0"/>
              <a:t>23.09.2022</a:t>
            </a:fld>
            <a:endParaRPr lang="en-US" dirty="0"/>
          </a:p>
        </p:txBody>
      </p:sp>
      <p:sp>
        <p:nvSpPr>
          <p:cNvPr id="6" name="Fußzeilenplatzhalter 5">
            <a:extLst>
              <a:ext uri="{FF2B5EF4-FFF2-40B4-BE49-F238E27FC236}">
                <a16:creationId xmlns:a16="http://schemas.microsoft.com/office/drawing/2014/main" id="{01878762-8B0C-B34D-9488-21846E29A0F4}"/>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8" name="Titel 1">
            <a:extLst>
              <a:ext uri="{FF2B5EF4-FFF2-40B4-BE49-F238E27FC236}">
                <a16:creationId xmlns:a16="http://schemas.microsoft.com/office/drawing/2014/main" id="{5F515228-FFC4-DB48-95F9-BEC408477C7E}"/>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dirty="0"/>
              <a:t>Multimedia Gestaltung: Redundanzprinzip</a:t>
            </a:r>
          </a:p>
        </p:txBody>
      </p:sp>
      <p:sp>
        <p:nvSpPr>
          <p:cNvPr id="11" name="Inhaltsplatzhalter 2">
            <a:extLst>
              <a:ext uri="{FF2B5EF4-FFF2-40B4-BE49-F238E27FC236}">
                <a16:creationId xmlns:a16="http://schemas.microsoft.com/office/drawing/2014/main" id="{6E3A546E-2BD9-A04F-B7B6-50337B531EA9}"/>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pPr marL="304800" lvl="2" indent="-266700">
              <a:buFont typeface="Courier New" charset="0"/>
              <a:buChar char="o"/>
            </a:pPr>
            <a:r>
              <a:rPr lang="de-DE" sz="2400" dirty="0"/>
              <a:t>Sollte </a:t>
            </a:r>
            <a:r>
              <a:rPr lang="en-US" altLang="ja-JP" sz="2400" dirty="0">
                <a:cs typeface="Calibri" panose="020F0502020204030204" pitchFamily="34" charset="0"/>
              </a:rPr>
              <a:t>man –  </a:t>
            </a:r>
            <a:r>
              <a:rPr lang="en-US" altLang="ja-JP" sz="2400" dirty="0" err="1">
                <a:cs typeface="Calibri" panose="020F0502020204030204" pitchFamily="34" charset="0"/>
              </a:rPr>
              <a:t>wenn</a:t>
            </a:r>
            <a:r>
              <a:rPr lang="en-US" altLang="ja-JP" sz="2400" dirty="0">
                <a:cs typeface="Calibri" panose="020F0502020204030204" pitchFamily="34" charset="0"/>
              </a:rPr>
              <a:t> </a:t>
            </a:r>
            <a:r>
              <a:rPr lang="en-US" altLang="ja-JP" sz="2400" dirty="0" err="1">
                <a:cs typeface="Calibri" panose="020F0502020204030204" pitchFamily="34" charset="0"/>
              </a:rPr>
              <a:t>möglich</a:t>
            </a:r>
            <a:r>
              <a:rPr lang="en-US" altLang="ja-JP" sz="2400" dirty="0">
                <a:cs typeface="Calibri" panose="020F0502020204030204" pitchFamily="34" charset="0"/>
              </a:rPr>
              <a:t> – </a:t>
            </a:r>
            <a:r>
              <a:rPr lang="en-US" altLang="ja-JP" sz="2400" dirty="0" err="1">
                <a:cs typeface="Calibri" panose="020F0502020204030204" pitchFamily="34" charset="0"/>
              </a:rPr>
              <a:t>gesprochenen</a:t>
            </a:r>
            <a:r>
              <a:rPr lang="en-US" altLang="ja-JP" sz="2400" dirty="0">
                <a:cs typeface="Calibri" panose="020F0502020204030204" pitchFamily="34" charset="0"/>
              </a:rPr>
              <a:t> und </a:t>
            </a:r>
            <a:r>
              <a:rPr lang="en-US" altLang="ja-JP" sz="2400" dirty="0" err="1">
                <a:cs typeface="Calibri" panose="020F0502020204030204" pitchFamily="34" charset="0"/>
              </a:rPr>
              <a:t>identischen</a:t>
            </a:r>
            <a:r>
              <a:rPr lang="en-US" altLang="ja-JP" sz="2400" dirty="0">
                <a:cs typeface="Calibri" panose="020F0502020204030204" pitchFamily="34" charset="0"/>
              </a:rPr>
              <a:t> </a:t>
            </a:r>
            <a:r>
              <a:rPr lang="en-US" altLang="ja-JP" sz="2400" dirty="0" err="1">
                <a:cs typeface="Calibri" panose="020F0502020204030204" pitchFamily="34" charset="0"/>
              </a:rPr>
              <a:t>geschriebenen</a:t>
            </a:r>
            <a:r>
              <a:rPr lang="en-US" altLang="ja-JP" sz="2400" dirty="0">
                <a:cs typeface="Calibri" panose="020F0502020204030204" pitchFamily="34" charset="0"/>
              </a:rPr>
              <a:t> Text </a:t>
            </a:r>
            <a:r>
              <a:rPr lang="en-US" altLang="ja-JP" sz="2400" b="1" dirty="0" err="1">
                <a:solidFill>
                  <a:srgbClr val="008000"/>
                </a:solidFill>
                <a:cs typeface="Calibri" panose="020F0502020204030204" pitchFamily="34" charset="0"/>
              </a:rPr>
              <a:t>gleichzeitig</a:t>
            </a:r>
            <a:r>
              <a:rPr lang="en-US" altLang="ja-JP" sz="2400" dirty="0">
                <a:cs typeface="Calibri" panose="020F0502020204030204" pitchFamily="34" charset="0"/>
              </a:rPr>
              <a:t> </a:t>
            </a:r>
            <a:r>
              <a:rPr lang="en-US" altLang="ja-JP" sz="2400" dirty="0" err="1">
                <a:cs typeface="Calibri" panose="020F0502020204030204" pitchFamily="34" charset="0"/>
              </a:rPr>
              <a:t>darbieten</a:t>
            </a:r>
            <a:r>
              <a:rPr lang="en-US" altLang="ja-JP" dirty="0">
                <a:cs typeface="Calibri" panose="020F0502020204030204" pitchFamily="34" charset="0"/>
              </a:rPr>
              <a:t>?</a:t>
            </a:r>
          </a:p>
          <a:p>
            <a:pPr marL="381000" lvl="2" indent="-342900">
              <a:buFont typeface="Wingdings" pitchFamily="2" charset="2"/>
              <a:buChar char="à"/>
            </a:pPr>
            <a:r>
              <a:rPr lang="en-US" altLang="ja-JP" sz="2400" dirty="0" err="1">
                <a:cs typeface="Calibri" panose="020F0502020204030204" pitchFamily="34" charset="0"/>
              </a:rPr>
              <a:t>Nein</a:t>
            </a:r>
            <a:endParaRPr lang="en-US" altLang="ja-JP" sz="2400" dirty="0">
              <a:cs typeface="Calibri" panose="020F0502020204030204" pitchFamily="34" charset="0"/>
            </a:endParaRPr>
          </a:p>
          <a:p>
            <a:pPr marL="381000" lvl="2" indent="-342900">
              <a:buFont typeface="Wingdings" pitchFamily="2" charset="2"/>
              <a:buChar char="à"/>
            </a:pPr>
            <a:endParaRPr lang="en-US" altLang="ja-JP" dirty="0">
              <a:cs typeface="Calibri" panose="020F0502020204030204" pitchFamily="34" charset="0"/>
            </a:endParaRPr>
          </a:p>
          <a:p>
            <a:pPr marL="304800" lvl="2" indent="-266700">
              <a:buFont typeface="Courier New" charset="0"/>
              <a:buChar char="o"/>
            </a:pPr>
            <a:r>
              <a:rPr lang="en-US" sz="2400" dirty="0" err="1">
                <a:cs typeface="Calibri" panose="020F0502020204030204" pitchFamily="34" charset="0"/>
              </a:rPr>
              <a:t>Gleichzeitige</a:t>
            </a:r>
            <a:r>
              <a:rPr lang="en-US" sz="2400" dirty="0">
                <a:cs typeface="Calibri" panose="020F0502020204030204" pitchFamily="34" charset="0"/>
              </a:rPr>
              <a:t> </a:t>
            </a:r>
            <a:r>
              <a:rPr lang="en-US" sz="2400" dirty="0" err="1">
                <a:cs typeface="Calibri" panose="020F0502020204030204" pitchFamily="34" charset="0"/>
              </a:rPr>
              <a:t>Darbietung</a:t>
            </a:r>
            <a:r>
              <a:rPr lang="en-US" sz="2400" dirty="0">
                <a:cs typeface="Calibri" panose="020F0502020204030204" pitchFamily="34" charset="0"/>
              </a:rPr>
              <a:t> von (</a:t>
            </a:r>
            <a:r>
              <a:rPr lang="en-US" sz="2400" dirty="0" err="1">
                <a:cs typeface="Calibri" panose="020F0502020204030204" pitchFamily="34" charset="0"/>
              </a:rPr>
              <a:t>identischem</a:t>
            </a:r>
            <a:r>
              <a:rPr lang="en-US" sz="2400" dirty="0">
                <a:cs typeface="Calibri" panose="020F0502020204030204" pitchFamily="34" charset="0"/>
              </a:rPr>
              <a:t>) </a:t>
            </a:r>
            <a:r>
              <a:rPr lang="en-US" sz="2400" dirty="0" err="1">
                <a:cs typeface="Calibri" panose="020F0502020204030204" pitchFamily="34" charset="0"/>
              </a:rPr>
              <a:t>geschriebenem</a:t>
            </a:r>
            <a:r>
              <a:rPr lang="en-US" sz="2400" dirty="0">
                <a:cs typeface="Calibri" panose="020F0502020204030204" pitchFamily="34" charset="0"/>
              </a:rPr>
              <a:t> und </a:t>
            </a:r>
            <a:r>
              <a:rPr lang="en-US" sz="2400" dirty="0" err="1">
                <a:cs typeface="Calibri" panose="020F0502020204030204" pitchFamily="34" charset="0"/>
              </a:rPr>
              <a:t>gesprochenem</a:t>
            </a:r>
            <a:r>
              <a:rPr lang="en-US" sz="2400" dirty="0">
                <a:cs typeface="Calibri" panose="020F0502020204030204" pitchFamily="34" charset="0"/>
              </a:rPr>
              <a:t> Text </a:t>
            </a:r>
            <a:r>
              <a:rPr lang="en-US" sz="2400" dirty="0" err="1">
                <a:cs typeface="Calibri" panose="020F0502020204030204" pitchFamily="34" charset="0"/>
              </a:rPr>
              <a:t>kann</a:t>
            </a:r>
            <a:r>
              <a:rPr lang="en-US" sz="2400" dirty="0">
                <a:cs typeface="Calibri" panose="020F0502020204030204" pitchFamily="34" charset="0"/>
              </a:rPr>
              <a:t> das </a:t>
            </a:r>
            <a:r>
              <a:rPr lang="en-US" sz="2400" dirty="0" err="1">
                <a:cs typeface="Calibri" panose="020F0502020204030204" pitchFamily="34" charset="0"/>
              </a:rPr>
              <a:t>Lernen</a:t>
            </a:r>
            <a:r>
              <a:rPr lang="en-US" sz="2400" dirty="0">
                <a:cs typeface="Calibri" panose="020F0502020204030204" pitchFamily="34" charset="0"/>
              </a:rPr>
              <a:t> </a:t>
            </a:r>
            <a:r>
              <a:rPr lang="en-US" sz="2400" dirty="0" err="1">
                <a:cs typeface="Calibri" panose="020F0502020204030204" pitchFamily="34" charset="0"/>
              </a:rPr>
              <a:t>beeinträchtigen</a:t>
            </a:r>
            <a:r>
              <a:rPr lang="en-US" sz="2400" dirty="0">
                <a:cs typeface="Calibri" panose="020F0502020204030204" pitchFamily="34" charset="0"/>
              </a:rPr>
              <a:t> </a:t>
            </a:r>
            <a:br>
              <a:rPr lang="en-US" sz="2400" dirty="0">
                <a:cs typeface="Calibri" panose="020F0502020204030204" pitchFamily="34" charset="0"/>
              </a:rPr>
            </a:br>
            <a:r>
              <a:rPr lang="en-US" sz="2400" dirty="0">
                <a:cs typeface="Calibri" panose="020F0502020204030204" pitchFamily="34" charset="0"/>
              </a:rPr>
              <a:t>(gilt </a:t>
            </a:r>
            <a:r>
              <a:rPr lang="en-US" sz="2400" dirty="0" err="1">
                <a:cs typeface="Calibri" panose="020F0502020204030204" pitchFamily="34" charset="0"/>
              </a:rPr>
              <a:t>nicht</a:t>
            </a:r>
            <a:r>
              <a:rPr lang="en-US" sz="2400" dirty="0">
                <a:cs typeface="Calibri" panose="020F0502020204030204" pitchFamily="34" charset="0"/>
              </a:rPr>
              <a:t> </a:t>
            </a:r>
            <a:r>
              <a:rPr lang="en-US" sz="2400" dirty="0" err="1">
                <a:cs typeface="Calibri" panose="020F0502020204030204" pitchFamily="34" charset="0"/>
              </a:rPr>
              <a:t>für</a:t>
            </a:r>
            <a:r>
              <a:rPr lang="en-US" sz="2400" dirty="0">
                <a:cs typeface="Calibri" panose="020F0502020204030204" pitchFamily="34" charset="0"/>
              </a:rPr>
              <a:t> </a:t>
            </a:r>
            <a:r>
              <a:rPr lang="en-US" sz="2400" dirty="0" err="1">
                <a:cs typeface="Calibri" panose="020F0502020204030204" pitchFamily="34" charset="0"/>
              </a:rPr>
              <a:t>Stichwörter</a:t>
            </a:r>
            <a:r>
              <a:rPr lang="en-US" sz="2400" dirty="0">
                <a:cs typeface="Calibri" panose="020F0502020204030204" pitchFamily="34" charset="0"/>
              </a:rPr>
              <a:t>)</a:t>
            </a:r>
          </a:p>
          <a:p>
            <a:pPr>
              <a:buFont typeface="Courier New" panose="02070309020205020404" pitchFamily="49" charset="0"/>
              <a:buChar char="o"/>
            </a:pPr>
            <a:endParaRPr lang="de-DE" dirty="0"/>
          </a:p>
          <a:p>
            <a:pPr marL="285750" indent="-285750"/>
            <a:endParaRPr lang="de-DE" dirty="0"/>
          </a:p>
          <a:p>
            <a:endParaRPr lang="de-DE" dirty="0"/>
          </a:p>
        </p:txBody>
      </p:sp>
    </p:spTree>
    <p:extLst>
      <p:ext uri="{BB962C8B-B14F-4D97-AF65-F5344CB8AC3E}">
        <p14:creationId xmlns:p14="http://schemas.microsoft.com/office/powerpoint/2010/main" val="1708305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1C05185-4FD8-4918-8A76-A7C7C7342E0C}" type="datetime1">
              <a:rPr lang="de-DE" smtClean="0"/>
              <a:t>23.09.2022</a:t>
            </a:fld>
            <a:endParaRPr lang="de-DE" dirty="0"/>
          </a:p>
        </p:txBody>
      </p:sp>
      <p:sp>
        <p:nvSpPr>
          <p:cNvPr id="5" name="Fußzeilenplatzhalter 4"/>
          <p:cNvSpPr>
            <a:spLocks noGrp="1"/>
          </p:cNvSpPr>
          <p:nvPr>
            <p:ph type="ftr" sz="quarter" idx="3"/>
          </p:nvPr>
        </p:nvSpPr>
        <p:spPr>
          <a:xfrm>
            <a:off x="1552506" y="6492875"/>
            <a:ext cx="9025589" cy="365125"/>
          </a:xfrm>
        </p:spPr>
        <p:txBody>
          <a:bodyPr/>
          <a:lstStyle/>
          <a:p>
            <a:r>
              <a:rPr lang="de-DE" dirty="0"/>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53</a:t>
            </a:fld>
            <a:endParaRPr lang="de-DE" dirty="0"/>
          </a:p>
        </p:txBody>
      </p:sp>
      <p:sp>
        <p:nvSpPr>
          <p:cNvPr id="7" name="Rechteck 6"/>
          <p:cNvSpPr/>
          <p:nvPr/>
        </p:nvSpPr>
        <p:spPr>
          <a:xfrm>
            <a:off x="578340" y="2501049"/>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2</a:t>
            </a:r>
          </a:p>
        </p:txBody>
      </p:sp>
      <p:sp>
        <p:nvSpPr>
          <p:cNvPr id="8" name="Rechteck 7"/>
          <p:cNvSpPr/>
          <p:nvPr/>
        </p:nvSpPr>
        <p:spPr>
          <a:xfrm>
            <a:off x="1172480" y="2501049"/>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Konstruktion digitaler Aufgaben</a:t>
            </a:r>
          </a:p>
        </p:txBody>
      </p:sp>
      <p:sp>
        <p:nvSpPr>
          <p:cNvPr id="9" name="Rechteck 8"/>
          <p:cNvSpPr/>
          <p:nvPr/>
        </p:nvSpPr>
        <p:spPr>
          <a:xfrm>
            <a:off x="578340" y="3092720"/>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3</a:t>
            </a:r>
          </a:p>
        </p:txBody>
      </p:sp>
      <p:sp>
        <p:nvSpPr>
          <p:cNvPr id="10" name="Rechteck 9"/>
          <p:cNvSpPr/>
          <p:nvPr/>
        </p:nvSpPr>
        <p:spPr>
          <a:xfrm>
            <a:off x="1172480" y="3092720"/>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Mediale Gestaltung technologiebasierter Aufgaben</a:t>
            </a:r>
          </a:p>
        </p:txBody>
      </p:sp>
      <p:sp>
        <p:nvSpPr>
          <p:cNvPr id="13" name="Rechteck 12"/>
          <p:cNvSpPr/>
          <p:nvPr/>
        </p:nvSpPr>
        <p:spPr>
          <a:xfrm>
            <a:off x="578340" y="368439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4</a:t>
            </a:r>
          </a:p>
        </p:txBody>
      </p:sp>
      <p:sp>
        <p:nvSpPr>
          <p:cNvPr id="14" name="Rechteck 13"/>
          <p:cNvSpPr/>
          <p:nvPr/>
        </p:nvSpPr>
        <p:spPr>
          <a:xfrm>
            <a:off x="1172480" y="3684390"/>
            <a:ext cx="104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ym typeface="Wingdings" panose="05000000000000000000" pitchFamily="2" charset="2"/>
              </a:rPr>
              <a:t>Fragengestaltung technologiebasierter Aufgaben</a:t>
            </a:r>
          </a:p>
        </p:txBody>
      </p:sp>
      <p:sp>
        <p:nvSpPr>
          <p:cNvPr id="18" name="Rechteck 17"/>
          <p:cNvSpPr/>
          <p:nvPr/>
        </p:nvSpPr>
        <p:spPr>
          <a:xfrm>
            <a:off x="578340" y="1909378"/>
            <a:ext cx="5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pPr algn="ctr"/>
            <a:r>
              <a:rPr lang="de-DE" sz="3200" dirty="0">
                <a:solidFill>
                  <a:schemeClr val="tx1">
                    <a:lumMod val="50000"/>
                    <a:lumOff val="50000"/>
                  </a:schemeClr>
                </a:solidFill>
              </a:rPr>
              <a:t>1</a:t>
            </a:r>
          </a:p>
        </p:txBody>
      </p:sp>
      <p:sp>
        <p:nvSpPr>
          <p:cNvPr id="19" name="Rechteck 18"/>
          <p:cNvSpPr/>
          <p:nvPr/>
        </p:nvSpPr>
        <p:spPr>
          <a:xfrm>
            <a:off x="1172480" y="1909378"/>
            <a:ext cx="10440000" cy="540000"/>
          </a:xfrm>
          <a:prstGeom prst="rect">
            <a:avLst/>
          </a:prstGeom>
          <a:solidFill>
            <a:schemeClr val="bg1">
              <a:lumMod val="85000"/>
            </a:schemeClr>
          </a:solidFill>
          <a:ln>
            <a:noFill/>
          </a:ln>
        </p:spPr>
        <p:style>
          <a:lnRef idx="1">
            <a:schemeClr val="accent3"/>
          </a:lnRef>
          <a:fillRef idx="1001">
            <a:schemeClr val="lt2"/>
          </a:fillRef>
          <a:effectRef idx="2">
            <a:schemeClr val="accent3"/>
          </a:effectRef>
          <a:fontRef idx="minor">
            <a:schemeClr val="lt1"/>
          </a:fontRef>
        </p:style>
        <p:txBody>
          <a:bodyPr rtlCol="0" anchor="ctr"/>
          <a:lstStyle/>
          <a:p>
            <a:r>
              <a:rPr lang="de-DE" sz="3200" dirty="0">
                <a:solidFill>
                  <a:schemeClr val="tx1">
                    <a:lumMod val="50000"/>
                    <a:lumOff val="50000"/>
                  </a:schemeClr>
                </a:solidFill>
              </a:rPr>
              <a:t>Warum technologiebasiertes Prüfen?</a:t>
            </a:r>
          </a:p>
        </p:txBody>
      </p:sp>
      <p:sp>
        <p:nvSpPr>
          <p:cNvPr id="11" name="Titel 10">
            <a:extLst>
              <a:ext uri="{FF2B5EF4-FFF2-40B4-BE49-F238E27FC236}">
                <a16:creationId xmlns:a16="http://schemas.microsoft.com/office/drawing/2014/main" id="{790DBCC9-C49E-E041-BB33-A836C7700D87}"/>
              </a:ext>
            </a:extLst>
          </p:cNvPr>
          <p:cNvSpPr>
            <a:spLocks noGrp="1"/>
          </p:cNvSpPr>
          <p:nvPr>
            <p:ph type="title"/>
          </p:nvPr>
        </p:nvSpPr>
        <p:spPr/>
        <p:txBody>
          <a:bodyPr/>
          <a:lstStyle/>
          <a:p>
            <a:r>
              <a:rPr lang="de-DE" dirty="0"/>
              <a:t>Gliederung</a:t>
            </a:r>
          </a:p>
        </p:txBody>
      </p:sp>
    </p:spTree>
    <p:extLst>
      <p:ext uri="{BB962C8B-B14F-4D97-AF65-F5344CB8AC3E}">
        <p14:creationId xmlns:p14="http://schemas.microsoft.com/office/powerpoint/2010/main" val="262324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CAB7-2D55-5A4F-B7E8-6BF2063DD5EE}"/>
              </a:ext>
            </a:extLst>
          </p:cNvPr>
          <p:cNvSpPr>
            <a:spLocks noGrp="1"/>
          </p:cNvSpPr>
          <p:nvPr>
            <p:ph type="title"/>
          </p:nvPr>
        </p:nvSpPr>
        <p:spPr/>
        <p:txBody>
          <a:bodyPr>
            <a:normAutofit fontScale="90000"/>
          </a:bodyPr>
          <a:lstStyle/>
          <a:p>
            <a:r>
              <a:rPr lang="de-DE" dirty="0"/>
              <a:t>Digitale Aufgabengestaltung: Authentische Testumgebung</a:t>
            </a:r>
          </a:p>
        </p:txBody>
      </p:sp>
      <p:sp>
        <p:nvSpPr>
          <p:cNvPr id="4" name="Datumsplatzhalter 3">
            <a:extLst>
              <a:ext uri="{FF2B5EF4-FFF2-40B4-BE49-F238E27FC236}">
                <a16:creationId xmlns:a16="http://schemas.microsoft.com/office/drawing/2014/main" id="{4CE62645-F09D-3D4C-A4D3-6E318047C39E}"/>
              </a:ext>
            </a:extLst>
          </p:cNvPr>
          <p:cNvSpPr>
            <a:spLocks noGrp="1"/>
          </p:cNvSpPr>
          <p:nvPr>
            <p:ph type="dt" sz="half" idx="10"/>
          </p:nvPr>
        </p:nvSpPr>
        <p:spPr/>
        <p:txBody>
          <a:bodyPr/>
          <a:lstStyle/>
          <a:p>
            <a:fld id="{A17F65AE-E9D3-284C-8342-3931F7A38A84}" type="datetime1">
              <a:rPr lang="de-DE" smtClean="0"/>
              <a:t>23.09.2022</a:t>
            </a:fld>
            <a:endParaRPr lang="en-US" dirty="0"/>
          </a:p>
        </p:txBody>
      </p:sp>
      <p:sp>
        <p:nvSpPr>
          <p:cNvPr id="5" name="Fußzeilenplatzhalter 4">
            <a:extLst>
              <a:ext uri="{FF2B5EF4-FFF2-40B4-BE49-F238E27FC236}">
                <a16:creationId xmlns:a16="http://schemas.microsoft.com/office/drawing/2014/main" id="{445FF9A7-D4B0-B640-94D9-6220BC2FEA6E}"/>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B744F9C6-BD3B-7C4C-AB2E-F8ADDE1F667F}"/>
              </a:ext>
            </a:extLst>
          </p:cNvPr>
          <p:cNvSpPr>
            <a:spLocks noGrp="1"/>
          </p:cNvSpPr>
          <p:nvPr>
            <p:ph type="sldNum" sz="quarter" idx="12"/>
          </p:nvPr>
        </p:nvSpPr>
        <p:spPr/>
        <p:txBody>
          <a:bodyPr/>
          <a:lstStyle/>
          <a:p>
            <a:pPr>
              <a:defRPr/>
            </a:pPr>
            <a:fld id="{E42BEB3F-08D9-49EF-B61F-64B0AC4A9AB9}" type="slidenum">
              <a:rPr lang="de-DE" altLang="de-DE" smtClean="0"/>
              <a:pPr>
                <a:defRPr/>
              </a:pPr>
              <a:t>54</a:t>
            </a:fld>
            <a:endParaRPr lang="de-DE" altLang="de-DE" dirty="0"/>
          </a:p>
        </p:txBody>
      </p:sp>
      <p:sp>
        <p:nvSpPr>
          <p:cNvPr id="8" name="Inhaltsplatzhalter 2">
            <a:extLst>
              <a:ext uri="{FF2B5EF4-FFF2-40B4-BE49-F238E27FC236}">
                <a16:creationId xmlns:a16="http://schemas.microsoft.com/office/drawing/2014/main" id="{FB97237E-F671-C148-B149-3AEF2C15D8E4}"/>
              </a:ext>
            </a:extLst>
          </p:cNvPr>
          <p:cNvSpPr txBox="1">
            <a:spLocks/>
          </p:cNvSpPr>
          <p:nvPr/>
        </p:nvSpPr>
        <p:spPr>
          <a:xfrm>
            <a:off x="423984" y="1289538"/>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de-DE" dirty="0"/>
          </a:p>
          <a:p>
            <a:pPr marL="0" indent="0">
              <a:buNone/>
            </a:pPr>
            <a:r>
              <a:rPr lang="de-DE" sz="2400" b="1" dirty="0"/>
              <a:t>Authentizität:</a:t>
            </a:r>
            <a:endParaRPr lang="de-DE" dirty="0"/>
          </a:p>
          <a:p>
            <a:r>
              <a:rPr lang="de-DE" sz="2400" dirty="0"/>
              <a:t>Relevante </a:t>
            </a:r>
            <a:r>
              <a:rPr lang="de-DE" sz="2400" b="1" dirty="0"/>
              <a:t>Kontextelemente</a:t>
            </a:r>
            <a:r>
              <a:rPr lang="de-DE" sz="2400" dirty="0"/>
              <a:t> (Büro, Ordner, Computerdisplay, Rechner, Telefon, …) </a:t>
            </a:r>
          </a:p>
          <a:p>
            <a:pPr marL="0" indent="0">
              <a:buNone/>
            </a:pPr>
            <a:r>
              <a:rPr lang="de-DE" sz="2400" dirty="0">
                <a:sym typeface="Wingdings" pitchFamily="2" charset="2"/>
              </a:rPr>
              <a:t> authentische Location von Informationen</a:t>
            </a:r>
            <a:endParaRPr lang="de-DE" sz="2400" dirty="0"/>
          </a:p>
          <a:p>
            <a:r>
              <a:rPr lang="de-DE" sz="2400" dirty="0"/>
              <a:t>Umfangreiche </a:t>
            </a:r>
            <a:r>
              <a:rPr lang="de-DE" sz="2400" b="1" dirty="0"/>
              <a:t>Informationen </a:t>
            </a:r>
            <a:r>
              <a:rPr lang="de-DE" sz="2400" dirty="0"/>
              <a:t>für die zu Prüfenden leicht </a:t>
            </a:r>
            <a:r>
              <a:rPr lang="de-DE" sz="2400" b="1" dirty="0"/>
              <a:t>verfügbar</a:t>
            </a:r>
            <a:r>
              <a:rPr lang="de-DE" sz="2400" dirty="0"/>
              <a:t> (BAB, Interne Mitteilungen, Arbeitsaufträge, …)</a:t>
            </a:r>
          </a:p>
          <a:p>
            <a:r>
              <a:rPr lang="de-DE" sz="2400" b="1" dirty="0"/>
              <a:t>Handlungsabläufe</a:t>
            </a:r>
            <a:r>
              <a:rPr lang="de-DE" sz="2400" dirty="0"/>
              <a:t> (zumindest teilweise) simulierbar</a:t>
            </a:r>
          </a:p>
          <a:p>
            <a:r>
              <a:rPr lang="de-DE" sz="2400" b="1" dirty="0"/>
              <a:t>Entscheidungen</a:t>
            </a:r>
            <a:r>
              <a:rPr lang="de-DE" sz="2400" dirty="0"/>
              <a:t> (Auswahl aus Alternativen) darstellbar </a:t>
            </a:r>
          </a:p>
          <a:p>
            <a:endParaRPr lang="de-DE" sz="2400" dirty="0"/>
          </a:p>
          <a:p>
            <a:r>
              <a:rPr lang="de-DE" sz="2400" b="1" dirty="0"/>
              <a:t>Konsequenzen</a:t>
            </a:r>
            <a:r>
              <a:rPr lang="de-DE" sz="2400" dirty="0"/>
              <a:t> (Rückmeldung von Vorgesetzten, von Kollegen, „natürliche Konsequenzen“ </a:t>
            </a:r>
            <a:r>
              <a:rPr lang="de-DE" sz="2400" dirty="0">
                <a:sym typeface="Wingdings" pitchFamily="2" charset="2"/>
              </a:rPr>
              <a:t> Beschwerde von Kunden, Stornierung, …</a:t>
            </a:r>
            <a:r>
              <a:rPr lang="de-DE" sz="2400" dirty="0"/>
              <a:t>)</a:t>
            </a:r>
          </a:p>
          <a:p>
            <a:pPr marL="0" indent="0">
              <a:buNone/>
            </a:pPr>
            <a:endParaRPr lang="de-DE" sz="2400" dirty="0"/>
          </a:p>
          <a:p>
            <a:pPr marL="285750" indent="-285750"/>
            <a:endParaRPr lang="de-DE" dirty="0"/>
          </a:p>
          <a:p>
            <a:endParaRPr lang="de-DE" dirty="0"/>
          </a:p>
        </p:txBody>
      </p:sp>
    </p:spTree>
    <p:extLst>
      <p:ext uri="{BB962C8B-B14F-4D97-AF65-F5344CB8AC3E}">
        <p14:creationId xmlns:p14="http://schemas.microsoft.com/office/powerpoint/2010/main" val="3495381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DA1ED-9DC1-5346-B25D-2C919820AA84}"/>
              </a:ext>
            </a:extLst>
          </p:cNvPr>
          <p:cNvSpPr>
            <a:spLocks noGrp="1"/>
          </p:cNvSpPr>
          <p:nvPr>
            <p:ph type="title"/>
          </p:nvPr>
        </p:nvSpPr>
        <p:spPr/>
        <p:txBody>
          <a:bodyPr/>
          <a:lstStyle/>
          <a:p>
            <a:r>
              <a:rPr lang="de-DE" dirty="0"/>
              <a:t>Digitale Aufgabengestaltung </a:t>
            </a:r>
          </a:p>
        </p:txBody>
      </p:sp>
      <p:sp>
        <p:nvSpPr>
          <p:cNvPr id="3" name="Inhaltsplatzhalter 2">
            <a:extLst>
              <a:ext uri="{FF2B5EF4-FFF2-40B4-BE49-F238E27FC236}">
                <a16:creationId xmlns:a16="http://schemas.microsoft.com/office/drawing/2014/main" id="{890E0D33-6BBB-D341-ACFE-098A53CC649B}"/>
              </a:ext>
            </a:extLst>
          </p:cNvPr>
          <p:cNvSpPr>
            <a:spLocks noGrp="1"/>
          </p:cNvSpPr>
          <p:nvPr>
            <p:ph idx="1"/>
          </p:nvPr>
        </p:nvSpPr>
        <p:spPr/>
        <p:txBody>
          <a:bodyPr/>
          <a:lstStyle/>
          <a:p>
            <a:endParaRPr lang="de-DE" sz="2400" dirty="0"/>
          </a:p>
          <a:p>
            <a:pPr marL="0" indent="0">
              <a:buNone/>
            </a:pPr>
            <a:r>
              <a:rPr lang="de-DE" sz="2400" dirty="0"/>
              <a:t>Vorteile digitaler bzw. multimediale Gestaltung von Aufgaben</a:t>
            </a:r>
          </a:p>
          <a:p>
            <a:endParaRPr lang="de-DE" sz="2400" dirty="0"/>
          </a:p>
          <a:p>
            <a:pPr>
              <a:buFont typeface="Arial" panose="020B0604020202020204" pitchFamily="34" charset="0"/>
              <a:buChar char="•"/>
            </a:pPr>
            <a:r>
              <a:rPr lang="de-DE" sz="2400" b="1" dirty="0"/>
              <a:t>Lösungswege</a:t>
            </a:r>
            <a:r>
              <a:rPr lang="de-DE" sz="2400" dirty="0"/>
              <a:t> zumindest teilweise </a:t>
            </a:r>
            <a:r>
              <a:rPr lang="de-DE" sz="2400" dirty="0" err="1"/>
              <a:t>rückverfolgbar</a:t>
            </a:r>
            <a:r>
              <a:rPr lang="de-DE" sz="2400" dirty="0"/>
              <a:t>: Bewertung von Lösungsansätzen besser begründbar</a:t>
            </a:r>
          </a:p>
          <a:p>
            <a:pPr>
              <a:buFont typeface="Arial" panose="020B0604020202020204" pitchFamily="34" charset="0"/>
              <a:buChar char="•"/>
            </a:pPr>
            <a:r>
              <a:rPr lang="de-DE" sz="2400" dirty="0"/>
              <a:t>Weniger Subjektivität in der Testdurchführung durch </a:t>
            </a:r>
            <a:r>
              <a:rPr lang="de-DE" sz="2400" b="1" dirty="0"/>
              <a:t>Standardisierung</a:t>
            </a:r>
          </a:p>
          <a:p>
            <a:endParaRPr lang="de-DE" dirty="0"/>
          </a:p>
        </p:txBody>
      </p:sp>
      <p:sp>
        <p:nvSpPr>
          <p:cNvPr id="4" name="Foliennummernplatzhalter 3">
            <a:extLst>
              <a:ext uri="{FF2B5EF4-FFF2-40B4-BE49-F238E27FC236}">
                <a16:creationId xmlns:a16="http://schemas.microsoft.com/office/drawing/2014/main" id="{E3CA0EF8-D63D-C444-8026-73DBC5D84319}"/>
              </a:ext>
            </a:extLst>
          </p:cNvPr>
          <p:cNvSpPr>
            <a:spLocks noGrp="1"/>
          </p:cNvSpPr>
          <p:nvPr>
            <p:ph type="sldNum" sz="quarter" idx="12"/>
          </p:nvPr>
        </p:nvSpPr>
        <p:spPr/>
        <p:txBody>
          <a:bodyPr/>
          <a:lstStyle/>
          <a:p>
            <a:pPr>
              <a:defRPr/>
            </a:pPr>
            <a:fld id="{E42BEB3F-08D9-49EF-B61F-64B0AC4A9AB9}" type="slidenum">
              <a:rPr lang="de-DE" altLang="de-DE" smtClean="0"/>
              <a:pPr>
                <a:defRPr/>
              </a:pPr>
              <a:t>55</a:t>
            </a:fld>
            <a:endParaRPr lang="de-DE" altLang="de-DE" dirty="0"/>
          </a:p>
        </p:txBody>
      </p:sp>
      <p:sp>
        <p:nvSpPr>
          <p:cNvPr id="5" name="Fußzeilenplatzhalter 4">
            <a:extLst>
              <a:ext uri="{FF2B5EF4-FFF2-40B4-BE49-F238E27FC236}">
                <a16:creationId xmlns:a16="http://schemas.microsoft.com/office/drawing/2014/main" id="{147C63DD-F67E-774E-91EC-DC9C2117A3D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Datumsplatzhalter 5">
            <a:extLst>
              <a:ext uri="{FF2B5EF4-FFF2-40B4-BE49-F238E27FC236}">
                <a16:creationId xmlns:a16="http://schemas.microsoft.com/office/drawing/2014/main" id="{DE7224F5-D8E2-FF49-9EFC-78F9B31320C9}"/>
              </a:ext>
            </a:extLst>
          </p:cNvPr>
          <p:cNvSpPr>
            <a:spLocks noGrp="1"/>
          </p:cNvSpPr>
          <p:nvPr>
            <p:ph type="dt" sz="half" idx="10"/>
          </p:nvPr>
        </p:nvSpPr>
        <p:spPr/>
        <p:txBody>
          <a:bodyPr/>
          <a:lstStyle/>
          <a:p>
            <a:fld id="{DD34350B-8DAB-114F-8052-89E9340B4969}" type="datetime1">
              <a:rPr lang="de-DE" smtClean="0"/>
              <a:t>23.09.2022</a:t>
            </a:fld>
            <a:endParaRPr lang="en-US" dirty="0"/>
          </a:p>
        </p:txBody>
      </p:sp>
    </p:spTree>
    <p:extLst>
      <p:ext uri="{BB962C8B-B14F-4D97-AF65-F5344CB8AC3E}">
        <p14:creationId xmlns:p14="http://schemas.microsoft.com/office/powerpoint/2010/main" val="1656097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FDDB6-61F9-714E-AA65-7D31AE5578A2}"/>
              </a:ext>
            </a:extLst>
          </p:cNvPr>
          <p:cNvSpPr>
            <a:spLocks noGrp="1"/>
          </p:cNvSpPr>
          <p:nvPr>
            <p:ph type="title"/>
          </p:nvPr>
        </p:nvSpPr>
        <p:spPr/>
        <p:txBody>
          <a:bodyPr/>
          <a:lstStyle/>
          <a:p>
            <a:r>
              <a:rPr lang="de-DE" dirty="0"/>
              <a:t>Konstruktion Problemaufgabe</a:t>
            </a:r>
          </a:p>
        </p:txBody>
      </p:sp>
      <p:pic>
        <p:nvPicPr>
          <p:cNvPr id="9" name="Inhaltsplatzhalter 8">
            <a:extLst>
              <a:ext uri="{FF2B5EF4-FFF2-40B4-BE49-F238E27FC236}">
                <a16:creationId xmlns:a16="http://schemas.microsoft.com/office/drawing/2014/main" id="{9C5D909D-19CA-B04C-8F9C-16D0F984962C}"/>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771621" y="1520129"/>
            <a:ext cx="4156908" cy="4876508"/>
          </a:xfrm>
        </p:spPr>
      </p:pic>
      <p:sp>
        <p:nvSpPr>
          <p:cNvPr id="6" name="Textfeld 5">
            <a:extLst>
              <a:ext uri="{FF2B5EF4-FFF2-40B4-BE49-F238E27FC236}">
                <a16:creationId xmlns:a16="http://schemas.microsoft.com/office/drawing/2014/main" id="{E558FFFA-FB24-B746-8AD5-7F2D9245700A}"/>
              </a:ext>
            </a:extLst>
          </p:cNvPr>
          <p:cNvSpPr txBox="1"/>
          <p:nvPr/>
        </p:nvSpPr>
        <p:spPr>
          <a:xfrm>
            <a:off x="2639616" y="1164233"/>
            <a:ext cx="4156907" cy="307777"/>
          </a:xfrm>
          <a:prstGeom prst="rect">
            <a:avLst/>
          </a:prstGeom>
          <a:noFill/>
        </p:spPr>
        <p:txBody>
          <a:bodyPr wrap="none" rtlCol="0">
            <a:spAutoFit/>
          </a:bodyPr>
          <a:lstStyle/>
          <a:p>
            <a:r>
              <a:rPr lang="de-DE" dirty="0"/>
              <a:t>BPMN 2.0  Darstellung eines Geschäftsprozesses</a:t>
            </a:r>
          </a:p>
        </p:txBody>
      </p:sp>
      <p:sp>
        <p:nvSpPr>
          <p:cNvPr id="10" name="Textfeld 9">
            <a:extLst>
              <a:ext uri="{FF2B5EF4-FFF2-40B4-BE49-F238E27FC236}">
                <a16:creationId xmlns:a16="http://schemas.microsoft.com/office/drawing/2014/main" id="{13F365DD-16C5-4849-8E1F-C15149C0D5D9}"/>
              </a:ext>
            </a:extLst>
          </p:cNvPr>
          <p:cNvSpPr txBox="1"/>
          <p:nvPr/>
        </p:nvSpPr>
        <p:spPr>
          <a:xfrm>
            <a:off x="7121455" y="1520128"/>
            <a:ext cx="3248595" cy="4154984"/>
          </a:xfrm>
          <a:prstGeom prst="rect">
            <a:avLst/>
          </a:prstGeom>
          <a:noFill/>
        </p:spPr>
        <p:txBody>
          <a:bodyPr wrap="square" rtlCol="0">
            <a:spAutoFit/>
          </a:bodyPr>
          <a:lstStyle/>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Aktivitäten, Ereignisse, Gateways (Entscheidungen)</a:t>
            </a:r>
          </a:p>
          <a:p>
            <a:endParaRPr lang="de-DE"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a:p>
            <a:r>
              <a:rPr lang="de-DE" sz="2000" dirty="0">
                <a:solidFill>
                  <a:srgbClr val="FF0000"/>
                </a:solidFill>
                <a:latin typeface="Calibri" panose="020F0502020204030204" pitchFamily="34" charset="0"/>
                <a:cs typeface="Calibri" panose="020F0502020204030204" pitchFamily="34" charset="0"/>
              </a:rPr>
              <a:t>Teilaufgaben operationalisieren </a:t>
            </a:r>
            <a:r>
              <a:rPr lang="de-DE" sz="2000" dirty="0">
                <a:latin typeface="Calibri" panose="020F0502020204030204" pitchFamily="34" charset="0"/>
                <a:cs typeface="Calibri" panose="020F0502020204030204" pitchFamily="34" charset="0"/>
              </a:rPr>
              <a:t>(Interaktionen; Lerner-Eingabe) </a:t>
            </a:r>
          </a:p>
          <a:p>
            <a:endParaRPr lang="de-DE" sz="24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Indikatoren festlegen und zugehörige Logfile-Daten bestimmen</a:t>
            </a:r>
          </a:p>
        </p:txBody>
      </p:sp>
      <p:sp>
        <p:nvSpPr>
          <p:cNvPr id="11" name="Textfeld 10">
            <a:extLst>
              <a:ext uri="{FF2B5EF4-FFF2-40B4-BE49-F238E27FC236}">
                <a16:creationId xmlns:a16="http://schemas.microsoft.com/office/drawing/2014/main" id="{4B992738-0000-D54A-A2DE-6E88602A52E5}"/>
              </a:ext>
            </a:extLst>
          </p:cNvPr>
          <p:cNvSpPr txBox="1"/>
          <p:nvPr/>
        </p:nvSpPr>
        <p:spPr>
          <a:xfrm>
            <a:off x="7121455" y="5675112"/>
            <a:ext cx="3248596" cy="830997"/>
          </a:xfrm>
          <a:prstGeom prst="rect">
            <a:avLst/>
          </a:prstGeom>
          <a:noFill/>
        </p:spPr>
        <p:txBody>
          <a:bodyPr wrap="square" rtlCol="0">
            <a:spAutoFit/>
          </a:bodyPr>
          <a:lstStyle/>
          <a:p>
            <a:r>
              <a:rPr lang="de-DE" sz="1200" dirty="0"/>
              <a:t>Aus: Göpfert/Lindenbach (2013). </a:t>
            </a:r>
          </a:p>
          <a:p>
            <a:r>
              <a:rPr lang="de-DE" sz="1200" dirty="0"/>
              <a:t>Geschäftsmodellmodellierung </a:t>
            </a:r>
          </a:p>
          <a:p>
            <a:r>
              <a:rPr lang="de-DE" sz="1200" dirty="0"/>
              <a:t>mit BPMN 2.0. ,S.66. München: </a:t>
            </a:r>
            <a:br>
              <a:rPr lang="de-DE" sz="1200" dirty="0"/>
            </a:br>
            <a:r>
              <a:rPr lang="de-DE" sz="1200" dirty="0" err="1"/>
              <a:t>Oldenbourg</a:t>
            </a:r>
            <a:r>
              <a:rPr lang="de-DE" sz="1200" dirty="0"/>
              <a:t> Verlag</a:t>
            </a:r>
          </a:p>
        </p:txBody>
      </p:sp>
      <p:sp>
        <p:nvSpPr>
          <p:cNvPr id="3" name="Datumsplatzhalter 2">
            <a:extLst>
              <a:ext uri="{FF2B5EF4-FFF2-40B4-BE49-F238E27FC236}">
                <a16:creationId xmlns:a16="http://schemas.microsoft.com/office/drawing/2014/main" id="{33A2E5F3-429A-F149-9258-B9C6DDB4F645}"/>
              </a:ext>
            </a:extLst>
          </p:cNvPr>
          <p:cNvSpPr>
            <a:spLocks noGrp="1"/>
          </p:cNvSpPr>
          <p:nvPr>
            <p:ph type="dt" sz="half" idx="10"/>
          </p:nvPr>
        </p:nvSpPr>
        <p:spPr/>
        <p:txBody>
          <a:bodyPr/>
          <a:lstStyle/>
          <a:p>
            <a:fld id="{0B6AA60C-54DE-B942-A83B-1AF9390A457D}" type="datetime1">
              <a:rPr lang="de-DE" smtClean="0"/>
              <a:t>23.09.2022</a:t>
            </a:fld>
            <a:endParaRPr lang="en-US" dirty="0"/>
          </a:p>
        </p:txBody>
      </p:sp>
      <p:sp>
        <p:nvSpPr>
          <p:cNvPr id="4" name="Fußzeilenplatzhalter 3">
            <a:extLst>
              <a:ext uri="{FF2B5EF4-FFF2-40B4-BE49-F238E27FC236}">
                <a16:creationId xmlns:a16="http://schemas.microsoft.com/office/drawing/2014/main" id="{84258D7B-D4C9-BC46-B0C8-A37DBA2EC53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5" name="Foliennummernplatzhalter 4">
            <a:extLst>
              <a:ext uri="{FF2B5EF4-FFF2-40B4-BE49-F238E27FC236}">
                <a16:creationId xmlns:a16="http://schemas.microsoft.com/office/drawing/2014/main" id="{CD148487-FDE4-7D46-8EA3-E7C1C88797B7}"/>
              </a:ext>
            </a:extLst>
          </p:cNvPr>
          <p:cNvSpPr>
            <a:spLocks noGrp="1"/>
          </p:cNvSpPr>
          <p:nvPr>
            <p:ph type="sldNum" sz="quarter" idx="12"/>
          </p:nvPr>
        </p:nvSpPr>
        <p:spPr/>
        <p:txBody>
          <a:bodyPr/>
          <a:lstStyle/>
          <a:p>
            <a:pPr>
              <a:defRPr/>
            </a:pPr>
            <a:fld id="{E42BEB3F-08D9-49EF-B61F-64B0AC4A9AB9}" type="slidenum">
              <a:rPr lang="de-DE" altLang="de-DE" smtClean="0"/>
              <a:pPr>
                <a:defRPr/>
              </a:pPr>
              <a:t>56</a:t>
            </a:fld>
            <a:endParaRPr lang="de-DE" altLang="de-DE" dirty="0"/>
          </a:p>
        </p:txBody>
      </p:sp>
    </p:spTree>
    <p:extLst>
      <p:ext uri="{BB962C8B-B14F-4D97-AF65-F5344CB8AC3E}">
        <p14:creationId xmlns:p14="http://schemas.microsoft.com/office/powerpoint/2010/main" val="15144833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602D976-5744-AF46-BD81-FC150843BE59}"/>
              </a:ext>
            </a:extLst>
          </p:cNvPr>
          <p:cNvSpPr/>
          <p:nvPr/>
        </p:nvSpPr>
        <p:spPr bwMode="gray">
          <a:xfrm>
            <a:off x="1854080" y="1314466"/>
            <a:ext cx="7767492" cy="4506314"/>
          </a:xfrm>
          <a:prstGeom prst="rect">
            <a:avLst/>
          </a:prstGeom>
          <a:solidFill>
            <a:schemeClr val="bg2">
              <a:lumMod val="90000"/>
            </a:schemeClr>
          </a:solidFill>
          <a:ln w="9525" algn="ctr">
            <a:solidFill>
              <a:srgbClr val="00648C"/>
            </a:solidFill>
            <a:miter lim="800000"/>
            <a:headEnd/>
            <a:tailEnd/>
          </a:ln>
          <a:effectLst/>
        </p:spPr>
        <p:txBody>
          <a:bodyPr rtlCol="0" anchor="t" anchorCtr="1"/>
          <a:lstStyle/>
          <a:p>
            <a:pPr algn="ctr"/>
            <a:r>
              <a:rPr lang="de-DE" sz="1800" b="1" dirty="0">
                <a:solidFill>
                  <a:srgbClr val="000000"/>
                </a:solidFill>
                <a:latin typeface="+mn-lt"/>
                <a:ea typeface="Gulim" pitchFamily="34" charset="-127"/>
              </a:rPr>
              <a:t>Allgemeine Rahmenbedingungen</a:t>
            </a:r>
          </a:p>
          <a:p>
            <a:pPr algn="ctr"/>
            <a:r>
              <a:rPr lang="de-DE" sz="1800" dirty="0">
                <a:solidFill>
                  <a:srgbClr val="000000"/>
                </a:solidFill>
                <a:latin typeface="+mn-lt"/>
                <a:ea typeface="Gulim" pitchFamily="34" charset="-127"/>
              </a:rPr>
              <a:t>Prüfungsinhalt, -zeit und -schwierigkeit</a:t>
            </a:r>
          </a:p>
        </p:txBody>
      </p:sp>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t>Aufgabenkonstruktion</a:t>
            </a:r>
          </a:p>
        </p:txBody>
      </p:sp>
      <p:sp>
        <p:nvSpPr>
          <p:cNvPr id="4" name="Rechteck 3">
            <a:extLst>
              <a:ext uri="{FF2B5EF4-FFF2-40B4-BE49-F238E27FC236}">
                <a16:creationId xmlns:a16="http://schemas.microsoft.com/office/drawing/2014/main" id="{46BFDD38-AF61-A843-A060-DF1787F76479}"/>
              </a:ext>
            </a:extLst>
          </p:cNvPr>
          <p:cNvSpPr/>
          <p:nvPr/>
        </p:nvSpPr>
        <p:spPr bwMode="gray">
          <a:xfrm>
            <a:off x="4583832" y="4888169"/>
            <a:ext cx="5037740" cy="923681"/>
          </a:xfrm>
          <a:prstGeom prst="rect">
            <a:avLst/>
          </a:prstGeom>
          <a:solidFill>
            <a:schemeClr val="accent4">
              <a:lumMod val="60000"/>
              <a:lumOff val="40000"/>
            </a:schemeClr>
          </a:solidFill>
          <a:ln w="9525" algn="ctr">
            <a:solidFill>
              <a:schemeClr val="accent4">
                <a:lumMod val="60000"/>
                <a:lumOff val="40000"/>
              </a:schemeClr>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Antwortformat / -alternativen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Gebunden, Halboffen, Offen</a:t>
            </a:r>
          </a:p>
        </p:txBody>
      </p:sp>
      <p:sp>
        <p:nvSpPr>
          <p:cNvPr id="5" name="Rechteck 4">
            <a:extLst>
              <a:ext uri="{FF2B5EF4-FFF2-40B4-BE49-F238E27FC236}">
                <a16:creationId xmlns:a16="http://schemas.microsoft.com/office/drawing/2014/main" id="{3F558758-55D0-7D46-895E-401BD7798F44}"/>
              </a:ext>
            </a:extLst>
          </p:cNvPr>
          <p:cNvSpPr/>
          <p:nvPr/>
        </p:nvSpPr>
        <p:spPr bwMode="gray">
          <a:xfrm>
            <a:off x="4151784" y="3467529"/>
            <a:ext cx="5405306" cy="1041591"/>
          </a:xfrm>
          <a:prstGeom prst="rect">
            <a:avLst/>
          </a:prstGeom>
          <a:solidFill>
            <a:schemeClr val="accent6">
              <a:lumMod val="40000"/>
              <a:lumOff val="60000"/>
            </a:schemeClr>
          </a:solidFill>
          <a:ln w="9525" algn="ctr">
            <a:solidFill>
              <a:schemeClr val="accent6">
                <a:lumMod val="40000"/>
                <a:lumOff val="60000"/>
              </a:schemeClr>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Fragenstamm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Eigentliche Frage, Aussage, Aufgabe/Problem</a:t>
            </a:r>
          </a:p>
        </p:txBody>
      </p:sp>
      <p:sp>
        <p:nvSpPr>
          <p:cNvPr id="6" name="Rechteck 5">
            <a:extLst>
              <a:ext uri="{FF2B5EF4-FFF2-40B4-BE49-F238E27FC236}">
                <a16:creationId xmlns:a16="http://schemas.microsoft.com/office/drawing/2014/main" id="{A602D976-5744-AF46-BD81-FC150843BE59}"/>
              </a:ext>
            </a:extLst>
          </p:cNvPr>
          <p:cNvSpPr/>
          <p:nvPr/>
        </p:nvSpPr>
        <p:spPr bwMode="gray">
          <a:xfrm>
            <a:off x="3287688" y="2151491"/>
            <a:ext cx="5227848" cy="987996"/>
          </a:xfrm>
          <a:prstGeom prst="rect">
            <a:avLst/>
          </a:prstGeom>
          <a:solidFill>
            <a:schemeClr val="accent1">
              <a:lumMod val="40000"/>
              <a:lumOff val="60000"/>
            </a:schemeClr>
          </a:solidFill>
          <a:ln w="9525" algn="ctr">
            <a:solidFill>
              <a:srgbClr val="00648C"/>
            </a:solidFill>
            <a:miter lim="800000"/>
            <a:headEnd/>
            <a:tailEnd/>
          </a:ln>
          <a:effectLst/>
        </p:spPr>
        <p:txBody>
          <a:bodyPr rtlCol="0" anchor="ctr" anchorCtr="1"/>
          <a:lstStyle/>
          <a:p>
            <a:pPr algn="ctr"/>
            <a:r>
              <a:rPr lang="de-DE" sz="1800" b="1" dirty="0">
                <a:solidFill>
                  <a:sysClr val="windowText" lastClr="000000"/>
                </a:solidFill>
                <a:latin typeface="+mn-lt"/>
                <a:ea typeface="Gulim" pitchFamily="34" charset="-127"/>
              </a:rPr>
              <a:t>Situativer Rahmen, Informationsfeld (optional) </a:t>
            </a:r>
            <a:br>
              <a:rPr lang="de-DE" sz="1800" b="1"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sym typeface="Wingdings" panose="05000000000000000000" pitchFamily="2" charset="2"/>
              </a:rPr>
              <a:t></a:t>
            </a:r>
            <a:r>
              <a:rPr lang="de-DE" sz="1800" dirty="0">
                <a:solidFill>
                  <a:sysClr val="windowText" lastClr="000000"/>
                </a:solidFill>
                <a:latin typeface="+mn-lt"/>
                <a:ea typeface="Gulim" pitchFamily="34" charset="-127"/>
              </a:rPr>
              <a:t> Ausgangsbedingungen, hypothetische Situation </a:t>
            </a:r>
            <a:br>
              <a:rPr lang="de-DE" sz="1800" dirty="0">
                <a:solidFill>
                  <a:sysClr val="windowText" lastClr="000000"/>
                </a:solidFill>
                <a:latin typeface="+mn-lt"/>
                <a:ea typeface="Gulim" pitchFamily="34" charset="-127"/>
              </a:rPr>
            </a:br>
            <a:r>
              <a:rPr lang="de-DE" sz="1800" dirty="0">
                <a:solidFill>
                  <a:sysClr val="windowText" lastClr="000000"/>
                </a:solidFill>
                <a:latin typeface="+mn-lt"/>
                <a:ea typeface="Gulim" pitchFamily="34" charset="-127"/>
              </a:rPr>
              <a:t>z. B. Simulation von betrieblichen Alltagssituationen</a:t>
            </a:r>
          </a:p>
        </p:txBody>
      </p:sp>
      <p:sp>
        <p:nvSpPr>
          <p:cNvPr id="12" name="Rechteck 11"/>
          <p:cNvSpPr/>
          <p:nvPr/>
        </p:nvSpPr>
        <p:spPr bwMode="auto">
          <a:xfrm>
            <a:off x="2634911" y="2132856"/>
            <a:ext cx="6986663" cy="3687924"/>
          </a:xfrm>
          <a:prstGeom prst="rect">
            <a:avLst/>
          </a:prstGeom>
          <a:noFill/>
          <a:ln w="25400" cap="flat" cmpd="sng" algn="ctr">
            <a:solidFill>
              <a:srgbClr val="0070C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13" name="Rechteck 12"/>
          <p:cNvSpPr/>
          <p:nvPr/>
        </p:nvSpPr>
        <p:spPr bwMode="auto">
          <a:xfrm>
            <a:off x="4511825" y="4822372"/>
            <a:ext cx="5109748" cy="987996"/>
          </a:xfrm>
          <a:prstGeom prst="rect">
            <a:avLst/>
          </a:prstGeom>
          <a:noFill/>
          <a:ln w="2540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14" name="Rechteck 13"/>
          <p:cNvSpPr/>
          <p:nvPr/>
        </p:nvSpPr>
        <p:spPr bwMode="auto">
          <a:xfrm>
            <a:off x="4007769" y="3284985"/>
            <a:ext cx="5613805" cy="2514971"/>
          </a:xfrm>
          <a:prstGeom prst="rect">
            <a:avLst/>
          </a:prstGeom>
          <a:noFill/>
          <a:ln w="25400" cap="flat" cmpd="sng" algn="ctr">
            <a:solidFill>
              <a:schemeClr val="accent1">
                <a:lumMod val="75000"/>
              </a:schemeClr>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eaLnBrk="1"/>
            <a:endParaRPr lang="de-DE"/>
          </a:p>
        </p:txBody>
      </p:sp>
      <p:sp>
        <p:nvSpPr>
          <p:cNvPr id="3" name="Abgerundetes Rechteck 2">
            <a:extLst>
              <a:ext uri="{FF2B5EF4-FFF2-40B4-BE49-F238E27FC236}">
                <a16:creationId xmlns:a16="http://schemas.microsoft.com/office/drawing/2014/main" id="{B64D2812-7D36-3C42-BA32-F434248C393B}"/>
              </a:ext>
            </a:extLst>
          </p:cNvPr>
          <p:cNvSpPr/>
          <p:nvPr/>
        </p:nvSpPr>
        <p:spPr bwMode="auto">
          <a:xfrm>
            <a:off x="3031899" y="1916832"/>
            <a:ext cx="5872413" cy="1728192"/>
          </a:xfrm>
          <a:prstGeom prst="roundRect">
            <a:avLst/>
          </a:prstGeom>
          <a:noFill/>
          <a:ln w="66675"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7" name="Datumsplatzhalter 6">
            <a:extLst>
              <a:ext uri="{FF2B5EF4-FFF2-40B4-BE49-F238E27FC236}">
                <a16:creationId xmlns:a16="http://schemas.microsoft.com/office/drawing/2014/main" id="{0B896689-D2FB-A046-833B-DF33537125B4}"/>
              </a:ext>
            </a:extLst>
          </p:cNvPr>
          <p:cNvSpPr>
            <a:spLocks noGrp="1"/>
          </p:cNvSpPr>
          <p:nvPr>
            <p:ph type="dt" sz="half" idx="10"/>
          </p:nvPr>
        </p:nvSpPr>
        <p:spPr/>
        <p:txBody>
          <a:bodyPr/>
          <a:lstStyle/>
          <a:p>
            <a:fld id="{2FA89434-75E3-834C-B3F3-96DBF18AB3AC}" type="datetime1">
              <a:rPr lang="de-DE" smtClean="0"/>
              <a:t>23.09.2022</a:t>
            </a:fld>
            <a:endParaRPr lang="en-US" dirty="0"/>
          </a:p>
        </p:txBody>
      </p:sp>
      <p:sp>
        <p:nvSpPr>
          <p:cNvPr id="9" name="Fußzeilenplatzhalter 8">
            <a:extLst>
              <a:ext uri="{FF2B5EF4-FFF2-40B4-BE49-F238E27FC236}">
                <a16:creationId xmlns:a16="http://schemas.microsoft.com/office/drawing/2014/main" id="{DD486829-1B26-D449-A7C1-0DE294A8EEC8}"/>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10" name="Foliennummernplatzhalter 9">
            <a:extLst>
              <a:ext uri="{FF2B5EF4-FFF2-40B4-BE49-F238E27FC236}">
                <a16:creationId xmlns:a16="http://schemas.microsoft.com/office/drawing/2014/main" id="{BB551739-4118-0346-AF27-FF444057C3CD}"/>
              </a:ext>
            </a:extLst>
          </p:cNvPr>
          <p:cNvSpPr>
            <a:spLocks noGrp="1"/>
          </p:cNvSpPr>
          <p:nvPr>
            <p:ph type="sldNum" sz="quarter" idx="12"/>
          </p:nvPr>
        </p:nvSpPr>
        <p:spPr/>
        <p:txBody>
          <a:bodyPr/>
          <a:lstStyle/>
          <a:p>
            <a:pPr>
              <a:defRPr/>
            </a:pPr>
            <a:fld id="{E42BEB3F-08D9-49EF-B61F-64B0AC4A9AB9}" type="slidenum">
              <a:rPr lang="de-DE" altLang="de-DE" smtClean="0"/>
              <a:pPr>
                <a:defRPr/>
              </a:pPr>
              <a:t>57</a:t>
            </a:fld>
            <a:endParaRPr lang="de-DE" altLang="de-DE" dirty="0"/>
          </a:p>
        </p:txBody>
      </p:sp>
    </p:spTree>
    <p:extLst>
      <p:ext uri="{BB962C8B-B14F-4D97-AF65-F5344CB8AC3E}">
        <p14:creationId xmlns:p14="http://schemas.microsoft.com/office/powerpoint/2010/main" val="20594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FDDB6-61F9-714E-AA65-7D31AE5578A2}"/>
              </a:ext>
            </a:extLst>
          </p:cNvPr>
          <p:cNvSpPr>
            <a:spLocks noGrp="1"/>
          </p:cNvSpPr>
          <p:nvPr>
            <p:ph type="title"/>
          </p:nvPr>
        </p:nvSpPr>
        <p:spPr/>
        <p:txBody>
          <a:bodyPr/>
          <a:lstStyle/>
          <a:p>
            <a:r>
              <a:rPr lang="de-DE" dirty="0"/>
              <a:t>Konstruktion Problemaufgabe</a:t>
            </a:r>
          </a:p>
        </p:txBody>
      </p:sp>
      <p:pic>
        <p:nvPicPr>
          <p:cNvPr id="9" name="Inhaltsplatzhalter 8">
            <a:extLst>
              <a:ext uri="{FF2B5EF4-FFF2-40B4-BE49-F238E27FC236}">
                <a16:creationId xmlns:a16="http://schemas.microsoft.com/office/drawing/2014/main" id="{9C5D909D-19CA-B04C-8F9C-16D0F984962C}"/>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483624" y="1520128"/>
            <a:ext cx="4156907" cy="4876507"/>
          </a:xfrm>
        </p:spPr>
      </p:pic>
      <p:sp>
        <p:nvSpPr>
          <p:cNvPr id="6" name="Textfeld 5">
            <a:extLst>
              <a:ext uri="{FF2B5EF4-FFF2-40B4-BE49-F238E27FC236}">
                <a16:creationId xmlns:a16="http://schemas.microsoft.com/office/drawing/2014/main" id="{E558FFFA-FB24-B746-8AD5-7F2D9245700A}"/>
              </a:ext>
            </a:extLst>
          </p:cNvPr>
          <p:cNvSpPr txBox="1"/>
          <p:nvPr/>
        </p:nvSpPr>
        <p:spPr>
          <a:xfrm>
            <a:off x="2294563" y="1212352"/>
            <a:ext cx="4156907" cy="307777"/>
          </a:xfrm>
          <a:prstGeom prst="rect">
            <a:avLst/>
          </a:prstGeom>
          <a:noFill/>
        </p:spPr>
        <p:txBody>
          <a:bodyPr wrap="none" rtlCol="0">
            <a:spAutoFit/>
          </a:bodyPr>
          <a:lstStyle/>
          <a:p>
            <a:r>
              <a:rPr lang="de-DE" dirty="0"/>
              <a:t>BPMN 2.0  Darstellung eines Geschäftsprozesses</a:t>
            </a:r>
          </a:p>
        </p:txBody>
      </p:sp>
      <p:sp>
        <p:nvSpPr>
          <p:cNvPr id="10" name="Textfeld 9">
            <a:extLst>
              <a:ext uri="{FF2B5EF4-FFF2-40B4-BE49-F238E27FC236}">
                <a16:creationId xmlns:a16="http://schemas.microsoft.com/office/drawing/2014/main" id="{13F365DD-16C5-4849-8E1F-C15149C0D5D9}"/>
              </a:ext>
            </a:extLst>
          </p:cNvPr>
          <p:cNvSpPr txBox="1"/>
          <p:nvPr/>
        </p:nvSpPr>
        <p:spPr>
          <a:xfrm>
            <a:off x="6816081" y="1520127"/>
            <a:ext cx="3822119" cy="3785652"/>
          </a:xfrm>
          <a:prstGeom prst="rect">
            <a:avLst/>
          </a:prstGeom>
          <a:noFill/>
        </p:spPr>
        <p:txBody>
          <a:bodyPr wrap="square" rtlCol="0">
            <a:spAutoFit/>
          </a:bodyPr>
          <a:lstStyle/>
          <a:p>
            <a:pPr marL="342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Aktivitäten, Ereignisse, Gateways (Entscheidungen)</a:t>
            </a:r>
          </a:p>
          <a:p>
            <a:pPr marL="342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Teilaufgaben operationalisieren (Interaktionen; Lerner-Eingabe) </a:t>
            </a:r>
            <a:r>
              <a:rPr lang="de-DE" sz="2400" dirty="0">
                <a:solidFill>
                  <a:srgbClr val="FF0000"/>
                </a:solidFill>
                <a:latin typeface="Calibri" panose="020F0502020204030204" pitchFamily="34" charset="0"/>
                <a:cs typeface="Calibri" panose="020F0502020204030204" pitchFamily="34" charset="0"/>
                <a:sym typeface="Wingdings" pitchFamily="2" charset="2"/>
              </a:rPr>
              <a:t> wie gestalten?</a:t>
            </a:r>
            <a:endParaRPr lang="de-DE" sz="2400" dirty="0">
              <a:solidFill>
                <a:srgbClr val="FF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Indikatoren festlegen und evtl. zugehörige Logfile-Daten bestimmen</a:t>
            </a:r>
          </a:p>
        </p:txBody>
      </p:sp>
      <p:sp>
        <p:nvSpPr>
          <p:cNvPr id="11" name="Textfeld 10">
            <a:extLst>
              <a:ext uri="{FF2B5EF4-FFF2-40B4-BE49-F238E27FC236}">
                <a16:creationId xmlns:a16="http://schemas.microsoft.com/office/drawing/2014/main" id="{4B992738-0000-D54A-A2DE-6E88602A52E5}"/>
              </a:ext>
            </a:extLst>
          </p:cNvPr>
          <p:cNvSpPr txBox="1"/>
          <p:nvPr/>
        </p:nvSpPr>
        <p:spPr>
          <a:xfrm>
            <a:off x="6640531" y="5661877"/>
            <a:ext cx="3248596" cy="830997"/>
          </a:xfrm>
          <a:prstGeom prst="rect">
            <a:avLst/>
          </a:prstGeom>
          <a:noFill/>
        </p:spPr>
        <p:txBody>
          <a:bodyPr wrap="square" rtlCol="0">
            <a:spAutoFit/>
          </a:bodyPr>
          <a:lstStyle/>
          <a:p>
            <a:r>
              <a:rPr lang="de-DE" sz="1200" dirty="0"/>
              <a:t>Aus: Göpfert/Lindenbach (2013). </a:t>
            </a:r>
          </a:p>
          <a:p>
            <a:r>
              <a:rPr lang="de-DE" sz="1200" dirty="0"/>
              <a:t>Geschäftsmodellmodellierung </a:t>
            </a:r>
          </a:p>
          <a:p>
            <a:r>
              <a:rPr lang="de-DE" sz="1200" dirty="0"/>
              <a:t>mit BPMN 2.0. ,S.66. München: </a:t>
            </a:r>
            <a:br>
              <a:rPr lang="de-DE" sz="1200" dirty="0"/>
            </a:br>
            <a:r>
              <a:rPr lang="de-DE" sz="1200" dirty="0" err="1"/>
              <a:t>Oldenbourg</a:t>
            </a:r>
            <a:r>
              <a:rPr lang="de-DE" sz="1200" dirty="0"/>
              <a:t> Verlag</a:t>
            </a:r>
          </a:p>
        </p:txBody>
      </p:sp>
      <p:sp>
        <p:nvSpPr>
          <p:cNvPr id="4" name="Oval 3">
            <a:extLst>
              <a:ext uri="{FF2B5EF4-FFF2-40B4-BE49-F238E27FC236}">
                <a16:creationId xmlns:a16="http://schemas.microsoft.com/office/drawing/2014/main" id="{1A7FCC8F-D2A3-394F-93A3-B3BA36CA8CC3}"/>
              </a:ext>
            </a:extLst>
          </p:cNvPr>
          <p:cNvSpPr/>
          <p:nvPr/>
        </p:nvSpPr>
        <p:spPr bwMode="auto">
          <a:xfrm>
            <a:off x="3376979" y="3782533"/>
            <a:ext cx="996036" cy="432048"/>
          </a:xfrm>
          <a:prstGeom prst="ellipse">
            <a:avLst/>
          </a:prstGeom>
          <a:noFill/>
          <a:ln w="3175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12" name="Oval 11">
            <a:extLst>
              <a:ext uri="{FF2B5EF4-FFF2-40B4-BE49-F238E27FC236}">
                <a16:creationId xmlns:a16="http://schemas.microsoft.com/office/drawing/2014/main" id="{D4B18DE5-DF9C-FF40-B299-AAF006B06BDB}"/>
              </a:ext>
            </a:extLst>
          </p:cNvPr>
          <p:cNvSpPr/>
          <p:nvPr/>
        </p:nvSpPr>
        <p:spPr bwMode="auto">
          <a:xfrm>
            <a:off x="2783632" y="5013176"/>
            <a:ext cx="996036" cy="432048"/>
          </a:xfrm>
          <a:prstGeom prst="ellipse">
            <a:avLst/>
          </a:prstGeom>
          <a:noFill/>
          <a:ln w="31750" cap="flat" cmpd="sng" algn="ctr">
            <a:solidFill>
              <a:srgbClr val="FF0000"/>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3" name="Datumsplatzhalter 2">
            <a:extLst>
              <a:ext uri="{FF2B5EF4-FFF2-40B4-BE49-F238E27FC236}">
                <a16:creationId xmlns:a16="http://schemas.microsoft.com/office/drawing/2014/main" id="{2306CA75-E769-194F-B64A-F18EE15F89F9}"/>
              </a:ext>
            </a:extLst>
          </p:cNvPr>
          <p:cNvSpPr>
            <a:spLocks noGrp="1"/>
          </p:cNvSpPr>
          <p:nvPr>
            <p:ph type="dt" sz="half" idx="10"/>
          </p:nvPr>
        </p:nvSpPr>
        <p:spPr/>
        <p:txBody>
          <a:bodyPr/>
          <a:lstStyle/>
          <a:p>
            <a:fld id="{565E4F6F-A99D-B44E-A446-EAFB846C9976}" type="datetime1">
              <a:rPr lang="de-DE" smtClean="0"/>
              <a:t>23.09.2022</a:t>
            </a:fld>
            <a:endParaRPr lang="en-US" dirty="0"/>
          </a:p>
        </p:txBody>
      </p:sp>
      <p:sp>
        <p:nvSpPr>
          <p:cNvPr id="5" name="Fußzeilenplatzhalter 4">
            <a:extLst>
              <a:ext uri="{FF2B5EF4-FFF2-40B4-BE49-F238E27FC236}">
                <a16:creationId xmlns:a16="http://schemas.microsoft.com/office/drawing/2014/main" id="{9A214074-1B2B-9444-BC41-598F4B87C60A}"/>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Foliennummernplatzhalter 6">
            <a:extLst>
              <a:ext uri="{FF2B5EF4-FFF2-40B4-BE49-F238E27FC236}">
                <a16:creationId xmlns:a16="http://schemas.microsoft.com/office/drawing/2014/main" id="{3935AD88-87E0-1146-89F4-38F0357D324D}"/>
              </a:ext>
            </a:extLst>
          </p:cNvPr>
          <p:cNvSpPr>
            <a:spLocks noGrp="1"/>
          </p:cNvSpPr>
          <p:nvPr>
            <p:ph type="sldNum" sz="quarter" idx="12"/>
          </p:nvPr>
        </p:nvSpPr>
        <p:spPr/>
        <p:txBody>
          <a:bodyPr/>
          <a:lstStyle/>
          <a:p>
            <a:pPr>
              <a:defRPr/>
            </a:pPr>
            <a:fld id="{E42BEB3F-08D9-49EF-B61F-64B0AC4A9AB9}" type="slidenum">
              <a:rPr lang="de-DE" altLang="de-DE" smtClean="0"/>
              <a:pPr>
                <a:defRPr/>
              </a:pPr>
              <a:t>58</a:t>
            </a:fld>
            <a:endParaRPr lang="de-DE" altLang="de-DE" dirty="0"/>
          </a:p>
        </p:txBody>
      </p:sp>
    </p:spTree>
    <p:extLst>
      <p:ext uri="{BB962C8B-B14F-4D97-AF65-F5344CB8AC3E}">
        <p14:creationId xmlns:p14="http://schemas.microsoft.com/office/powerpoint/2010/main" val="18842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BFB37-7AE2-CE42-BA23-CD727C892D44}"/>
              </a:ext>
            </a:extLst>
          </p:cNvPr>
          <p:cNvSpPr>
            <a:spLocks noGrp="1"/>
          </p:cNvSpPr>
          <p:nvPr>
            <p:ph type="title"/>
          </p:nvPr>
        </p:nvSpPr>
        <p:spPr/>
        <p:txBody>
          <a:bodyPr/>
          <a:lstStyle/>
          <a:p>
            <a:r>
              <a:rPr lang="de-DE" dirty="0"/>
              <a:t>Konstruktion Problemaufgabe</a:t>
            </a:r>
          </a:p>
        </p:txBody>
      </p:sp>
      <p:sp>
        <p:nvSpPr>
          <p:cNvPr id="3" name="Inhaltsplatzhalter 2">
            <a:extLst>
              <a:ext uri="{FF2B5EF4-FFF2-40B4-BE49-F238E27FC236}">
                <a16:creationId xmlns:a16="http://schemas.microsoft.com/office/drawing/2014/main" id="{7258E31B-AA36-7F4C-BF0A-242E2491831B}"/>
              </a:ext>
            </a:extLst>
          </p:cNvPr>
          <p:cNvSpPr>
            <a:spLocks noGrp="1"/>
          </p:cNvSpPr>
          <p:nvPr>
            <p:ph idx="1"/>
          </p:nvPr>
        </p:nvSpPr>
        <p:spPr/>
        <p:txBody>
          <a:bodyPr/>
          <a:lstStyle/>
          <a:p>
            <a:pPr>
              <a:buFont typeface="Arial" panose="020B0604020202020204" pitchFamily="34" charset="0"/>
              <a:buChar char="•"/>
            </a:pPr>
            <a:endParaRPr lang="de-DE" sz="2400" dirty="0"/>
          </a:p>
          <a:p>
            <a:pPr>
              <a:buFont typeface="Arial" panose="020B0604020202020204" pitchFamily="34" charset="0"/>
              <a:buChar char="•"/>
            </a:pPr>
            <a:r>
              <a:rPr lang="de-DE" sz="2400" dirty="0"/>
              <a:t>Gesamtrahmen: Wie eingeführt (</a:t>
            </a:r>
            <a:r>
              <a:rPr lang="de-DE" sz="2400" dirty="0">
                <a:sym typeface="Wingdings" pitchFamily="2" charset="2"/>
              </a:rPr>
              <a:t> Firma XY, evtl. relevante Personen)</a:t>
            </a:r>
            <a:endParaRPr lang="de-DE" sz="2400" dirty="0"/>
          </a:p>
          <a:p>
            <a:pPr>
              <a:buFont typeface="Arial" panose="020B0604020202020204" pitchFamily="34" charset="0"/>
              <a:buChar char="•"/>
            </a:pPr>
            <a:r>
              <a:rPr lang="de-DE" sz="2400" dirty="0"/>
              <a:t>Welche Informationen?</a:t>
            </a:r>
          </a:p>
          <a:p>
            <a:pPr>
              <a:buFont typeface="Arial" panose="020B0604020202020204" pitchFamily="34" charset="0"/>
              <a:buChar char="•"/>
            </a:pPr>
            <a:r>
              <a:rPr lang="de-DE" sz="2400" dirty="0"/>
              <a:t>Wo platziert?</a:t>
            </a:r>
          </a:p>
          <a:p>
            <a:pPr>
              <a:buFont typeface="Arial" panose="020B0604020202020204" pitchFamily="34" charset="0"/>
              <a:buChar char="•"/>
            </a:pPr>
            <a:r>
              <a:rPr lang="de-DE" sz="2400" dirty="0"/>
              <a:t>Wie zugänglich?</a:t>
            </a:r>
          </a:p>
          <a:p>
            <a:pPr>
              <a:buFont typeface="Arial" panose="020B0604020202020204" pitchFamily="34" charset="0"/>
              <a:buChar char="•"/>
            </a:pPr>
            <a:r>
              <a:rPr lang="de-DE" sz="2400" dirty="0"/>
              <a:t>Welche Handlungsmöglichkeiten und Handlungsalternativen?</a:t>
            </a:r>
          </a:p>
          <a:p>
            <a:pPr>
              <a:buFont typeface="Arial" panose="020B0604020202020204" pitchFamily="34" charset="0"/>
              <a:buChar char="•"/>
            </a:pPr>
            <a:endParaRPr lang="de-DE" dirty="0"/>
          </a:p>
          <a:p>
            <a:endParaRPr lang="de-DE" dirty="0"/>
          </a:p>
        </p:txBody>
      </p:sp>
      <p:sp>
        <p:nvSpPr>
          <p:cNvPr id="4" name="Foliennummernplatzhalter 3">
            <a:extLst>
              <a:ext uri="{FF2B5EF4-FFF2-40B4-BE49-F238E27FC236}">
                <a16:creationId xmlns:a16="http://schemas.microsoft.com/office/drawing/2014/main" id="{F138DC12-CAAF-1845-AC0E-A5AE961E3CBF}"/>
              </a:ext>
            </a:extLst>
          </p:cNvPr>
          <p:cNvSpPr>
            <a:spLocks noGrp="1"/>
          </p:cNvSpPr>
          <p:nvPr>
            <p:ph type="sldNum" sz="quarter" idx="12"/>
          </p:nvPr>
        </p:nvSpPr>
        <p:spPr/>
        <p:txBody>
          <a:bodyPr/>
          <a:lstStyle/>
          <a:p>
            <a:pPr>
              <a:defRPr/>
            </a:pPr>
            <a:fld id="{E42BEB3F-08D9-49EF-B61F-64B0AC4A9AB9}" type="slidenum">
              <a:rPr lang="de-DE" altLang="de-DE" smtClean="0"/>
              <a:pPr>
                <a:defRPr/>
              </a:pPr>
              <a:t>59</a:t>
            </a:fld>
            <a:endParaRPr lang="de-DE" altLang="de-DE" dirty="0"/>
          </a:p>
        </p:txBody>
      </p:sp>
      <p:sp>
        <p:nvSpPr>
          <p:cNvPr id="5" name="Fußzeilenplatzhalter 4">
            <a:extLst>
              <a:ext uri="{FF2B5EF4-FFF2-40B4-BE49-F238E27FC236}">
                <a16:creationId xmlns:a16="http://schemas.microsoft.com/office/drawing/2014/main" id="{CEEAF33B-3B6F-674F-BB44-A22371B84F16}"/>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Datumsplatzhalter 5">
            <a:extLst>
              <a:ext uri="{FF2B5EF4-FFF2-40B4-BE49-F238E27FC236}">
                <a16:creationId xmlns:a16="http://schemas.microsoft.com/office/drawing/2014/main" id="{90F19512-1AC6-9F4D-96F4-04F7FB9554FB}"/>
              </a:ext>
            </a:extLst>
          </p:cNvPr>
          <p:cNvSpPr>
            <a:spLocks noGrp="1"/>
          </p:cNvSpPr>
          <p:nvPr>
            <p:ph type="dt" sz="half" idx="10"/>
          </p:nvPr>
        </p:nvSpPr>
        <p:spPr/>
        <p:txBody>
          <a:bodyPr/>
          <a:lstStyle/>
          <a:p>
            <a:fld id="{C70ADDD0-B0B3-8146-BC2B-68CF15C71367}" type="datetime1">
              <a:rPr lang="de-DE" smtClean="0"/>
              <a:t>23.09.2022</a:t>
            </a:fld>
            <a:endParaRPr lang="en-US" dirty="0"/>
          </a:p>
        </p:txBody>
      </p:sp>
    </p:spTree>
    <p:extLst>
      <p:ext uri="{BB962C8B-B14F-4D97-AF65-F5344CB8AC3E}">
        <p14:creationId xmlns:p14="http://schemas.microsoft.com/office/powerpoint/2010/main" val="79757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0197D-1C18-6F4D-96ED-1DDB0F9634FB}"/>
              </a:ext>
            </a:extLst>
          </p:cNvPr>
          <p:cNvSpPr>
            <a:spLocks noGrp="1"/>
          </p:cNvSpPr>
          <p:nvPr>
            <p:ph type="title"/>
          </p:nvPr>
        </p:nvSpPr>
        <p:spPr/>
        <p:txBody>
          <a:bodyPr/>
          <a:lstStyle/>
          <a:p>
            <a:r>
              <a:rPr lang="de-DE" dirty="0"/>
              <a:t>E-Learning kann wirksam sein …</a:t>
            </a:r>
          </a:p>
        </p:txBody>
      </p:sp>
      <p:sp>
        <p:nvSpPr>
          <p:cNvPr id="3" name="Inhaltsplatzhalter 2">
            <a:extLst>
              <a:ext uri="{FF2B5EF4-FFF2-40B4-BE49-F238E27FC236}">
                <a16:creationId xmlns:a16="http://schemas.microsoft.com/office/drawing/2014/main" id="{F01C26FC-252D-1F46-9A71-3E7936F9FFEC}"/>
              </a:ext>
            </a:extLst>
          </p:cNvPr>
          <p:cNvSpPr>
            <a:spLocks noGrp="1"/>
          </p:cNvSpPr>
          <p:nvPr>
            <p:ph idx="1"/>
          </p:nvPr>
        </p:nvSpPr>
        <p:spPr>
          <a:xfrm>
            <a:off x="404438" y="1258023"/>
            <a:ext cx="10975968" cy="5112568"/>
          </a:xfrm>
        </p:spPr>
        <p:txBody>
          <a:bodyPr/>
          <a:lstStyle/>
          <a:p>
            <a:pPr marL="0" indent="0">
              <a:buNone/>
            </a:pPr>
            <a:r>
              <a:rPr lang="de-DE" dirty="0"/>
              <a:t>(Eine bestimmte) E-Learning-Einheit </a:t>
            </a:r>
            <a:r>
              <a:rPr lang="de-DE" b="1" dirty="0">
                <a:solidFill>
                  <a:srgbClr val="FF0000"/>
                </a:solidFill>
              </a:rPr>
              <a:t>kann </a:t>
            </a:r>
          </a:p>
          <a:p>
            <a:pPr marL="0" indent="0">
              <a:buNone/>
            </a:pPr>
            <a:r>
              <a:rPr lang="de-DE" dirty="0"/>
              <a:t>			sogar besser sein (als eine bestimmte)</a:t>
            </a:r>
          </a:p>
          <a:p>
            <a:pPr marL="0" indent="0">
              <a:buNone/>
            </a:pPr>
            <a:r>
              <a:rPr lang="de-DE" dirty="0"/>
              <a:t>		               		herkömmliche Unterrichtseinheit.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sz="2400" b="1" dirty="0">
                <a:solidFill>
                  <a:srgbClr val="FF0000"/>
                </a:solidFill>
              </a:rPr>
              <a:t>KANN</a:t>
            </a:r>
            <a:r>
              <a:rPr lang="de-DE" sz="2400" dirty="0"/>
              <a:t> </a:t>
            </a:r>
            <a:r>
              <a:rPr lang="de-DE" sz="2400" dirty="0">
                <a:sym typeface="Wingdings" pitchFamily="2" charset="2"/>
              </a:rPr>
              <a:t>  </a:t>
            </a:r>
            <a:r>
              <a:rPr lang="de-DE" sz="2400" b="1" dirty="0">
                <a:solidFill>
                  <a:schemeClr val="accent3">
                    <a:lumMod val="75000"/>
                  </a:schemeClr>
                </a:solidFill>
                <a:sym typeface="Wingdings" pitchFamily="2" charset="2"/>
              </a:rPr>
              <a:t>Bedingungen, unter denen es vorkommt.</a:t>
            </a:r>
          </a:p>
          <a:p>
            <a:pPr marL="0" indent="0">
              <a:buNone/>
            </a:pPr>
            <a:endParaRPr lang="de-DE" sz="2400" b="1" dirty="0">
              <a:solidFill>
                <a:schemeClr val="accent3">
                  <a:lumMod val="75000"/>
                </a:schemeClr>
              </a:solidFill>
              <a:sym typeface="Wingdings" pitchFamily="2" charset="2"/>
            </a:endParaRPr>
          </a:p>
          <a:p>
            <a:pPr marL="0" indent="0">
              <a:buNone/>
            </a:pPr>
            <a:r>
              <a:rPr lang="de-DE" sz="2400" b="1" dirty="0">
                <a:solidFill>
                  <a:schemeClr val="accent3">
                    <a:lumMod val="75000"/>
                  </a:schemeClr>
                </a:solidFill>
                <a:sym typeface="Wingdings" pitchFamily="2" charset="2"/>
              </a:rPr>
              <a:t>Frage: Welche Bedingungen sind das?</a:t>
            </a:r>
          </a:p>
          <a:p>
            <a:endParaRPr lang="de-DE" b="1" dirty="0">
              <a:solidFill>
                <a:schemeClr val="accent3">
                  <a:lumMod val="75000"/>
                </a:schemeClr>
              </a:solidFill>
              <a:sym typeface="Wingdings" pitchFamily="2" charset="2"/>
            </a:endParaRPr>
          </a:p>
          <a:p>
            <a:endParaRPr lang="de-DE" b="1" dirty="0">
              <a:solidFill>
                <a:schemeClr val="accent3">
                  <a:lumMod val="75000"/>
                </a:schemeClr>
              </a:solidFill>
            </a:endParaRPr>
          </a:p>
        </p:txBody>
      </p:sp>
      <p:pic>
        <p:nvPicPr>
          <p:cNvPr id="4" name="Grafik 3">
            <a:extLst>
              <a:ext uri="{FF2B5EF4-FFF2-40B4-BE49-F238E27FC236}">
                <a16:creationId xmlns:a16="http://schemas.microsoft.com/office/drawing/2014/main" id="{E4D36E07-C1A7-C54C-83EF-F6492445FD4B}"/>
              </a:ext>
            </a:extLst>
          </p:cNvPr>
          <p:cNvPicPr>
            <a:picLocks noChangeAspect="1"/>
          </p:cNvPicPr>
          <p:nvPr/>
        </p:nvPicPr>
        <p:blipFill>
          <a:blip r:embed="rId3"/>
          <a:stretch>
            <a:fillRect/>
          </a:stretch>
        </p:blipFill>
        <p:spPr>
          <a:xfrm>
            <a:off x="9040566" y="2819786"/>
            <a:ext cx="2175764" cy="1218428"/>
          </a:xfrm>
          <a:prstGeom prst="rect">
            <a:avLst/>
          </a:prstGeom>
        </p:spPr>
      </p:pic>
      <p:pic>
        <p:nvPicPr>
          <p:cNvPr id="5" name="Grafik 4">
            <a:extLst>
              <a:ext uri="{FF2B5EF4-FFF2-40B4-BE49-F238E27FC236}">
                <a16:creationId xmlns:a16="http://schemas.microsoft.com/office/drawing/2014/main" id="{23A65D27-C878-C948-B654-CAB5CBE1CD06}"/>
              </a:ext>
            </a:extLst>
          </p:cNvPr>
          <p:cNvPicPr>
            <a:picLocks noChangeAspect="1"/>
          </p:cNvPicPr>
          <p:nvPr/>
        </p:nvPicPr>
        <p:blipFill>
          <a:blip r:embed="rId4"/>
          <a:stretch>
            <a:fillRect/>
          </a:stretch>
        </p:blipFill>
        <p:spPr>
          <a:xfrm>
            <a:off x="981797" y="2828925"/>
            <a:ext cx="2586246" cy="1260795"/>
          </a:xfrm>
          <a:prstGeom prst="rect">
            <a:avLst/>
          </a:prstGeom>
        </p:spPr>
      </p:pic>
      <p:sp>
        <p:nvSpPr>
          <p:cNvPr id="6" name="Datumsplatzhalter 5">
            <a:extLst>
              <a:ext uri="{FF2B5EF4-FFF2-40B4-BE49-F238E27FC236}">
                <a16:creationId xmlns:a16="http://schemas.microsoft.com/office/drawing/2014/main" id="{4D0F63D2-5F9F-C746-920D-C04B91B9EDC2}"/>
              </a:ext>
            </a:extLst>
          </p:cNvPr>
          <p:cNvSpPr>
            <a:spLocks noGrp="1"/>
          </p:cNvSpPr>
          <p:nvPr>
            <p:ph type="dt" sz="half" idx="10"/>
          </p:nvPr>
        </p:nvSpPr>
        <p:spPr/>
        <p:txBody>
          <a:bodyPr/>
          <a:lstStyle/>
          <a:p>
            <a:fld id="{8B38D60F-877F-344A-8EA2-7A4A1B5CAC84}" type="datetime1">
              <a:rPr lang="de-DE" smtClean="0"/>
              <a:t>23.09.2022</a:t>
            </a:fld>
            <a:endParaRPr lang="en-US" dirty="0"/>
          </a:p>
        </p:txBody>
      </p:sp>
      <p:sp>
        <p:nvSpPr>
          <p:cNvPr id="7" name="Fußzeilenplatzhalter 6">
            <a:extLst>
              <a:ext uri="{FF2B5EF4-FFF2-40B4-BE49-F238E27FC236}">
                <a16:creationId xmlns:a16="http://schemas.microsoft.com/office/drawing/2014/main" id="{FB1FE79B-E078-D642-9400-8B62CD41BA38}"/>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8" name="Foliennummernplatzhalter 7">
            <a:extLst>
              <a:ext uri="{FF2B5EF4-FFF2-40B4-BE49-F238E27FC236}">
                <a16:creationId xmlns:a16="http://schemas.microsoft.com/office/drawing/2014/main" id="{B7208B7A-5775-E14D-A6E9-033A4ED01881}"/>
              </a:ext>
            </a:extLst>
          </p:cNvPr>
          <p:cNvSpPr>
            <a:spLocks noGrp="1"/>
          </p:cNvSpPr>
          <p:nvPr>
            <p:ph type="sldNum" sz="quarter" idx="12"/>
          </p:nvPr>
        </p:nvSpPr>
        <p:spPr/>
        <p:txBody>
          <a:bodyPr/>
          <a:lstStyle/>
          <a:p>
            <a:pPr>
              <a:defRPr/>
            </a:pPr>
            <a:fld id="{E42BEB3F-08D9-49EF-B61F-64B0AC4A9AB9}" type="slidenum">
              <a:rPr lang="de-DE" altLang="de-DE" smtClean="0"/>
              <a:pPr>
                <a:defRPr/>
              </a:pPr>
              <a:t>6</a:t>
            </a:fld>
            <a:endParaRPr lang="de-DE" altLang="de-DE" dirty="0"/>
          </a:p>
        </p:txBody>
      </p:sp>
    </p:spTree>
    <p:extLst>
      <p:ext uri="{BB962C8B-B14F-4D97-AF65-F5344CB8AC3E}">
        <p14:creationId xmlns:p14="http://schemas.microsoft.com/office/powerpoint/2010/main" val="3558735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1026">
            <a:extLst>
              <a:ext uri="{FF2B5EF4-FFF2-40B4-BE49-F238E27FC236}">
                <a16:creationId xmlns:a16="http://schemas.microsoft.com/office/drawing/2014/main" id="{4A27EB17-3C8A-4F4C-8B63-682748E833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9616" y="752469"/>
            <a:ext cx="7632848" cy="57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Rectangle 1028">
            <a:extLst>
              <a:ext uri="{FF2B5EF4-FFF2-40B4-BE49-F238E27FC236}">
                <a16:creationId xmlns:a16="http://schemas.microsoft.com/office/drawing/2014/main" id="{116B51A5-4C3D-B54D-833E-4565BFFB9F85}"/>
              </a:ext>
            </a:extLst>
          </p:cNvPr>
          <p:cNvSpPr>
            <a:spLocks noChangeArrowheads="1"/>
          </p:cNvSpPr>
          <p:nvPr/>
        </p:nvSpPr>
        <p:spPr bwMode="auto">
          <a:xfrm>
            <a:off x="2657263" y="5926058"/>
            <a:ext cx="7622620" cy="536864"/>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2869" name="Rectangle 1029">
            <a:extLst>
              <a:ext uri="{FF2B5EF4-FFF2-40B4-BE49-F238E27FC236}">
                <a16:creationId xmlns:a16="http://schemas.microsoft.com/office/drawing/2014/main" id="{AE9CC8CD-A846-664E-90F1-756D30BB41AB}"/>
              </a:ext>
            </a:extLst>
          </p:cNvPr>
          <p:cNvSpPr>
            <a:spLocks noChangeArrowheads="1"/>
          </p:cNvSpPr>
          <p:nvPr/>
        </p:nvSpPr>
        <p:spPr bwMode="auto">
          <a:xfrm>
            <a:off x="9480377" y="931996"/>
            <a:ext cx="792088" cy="5446783"/>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2870" name="Rectangle 1030">
            <a:extLst>
              <a:ext uri="{FF2B5EF4-FFF2-40B4-BE49-F238E27FC236}">
                <a16:creationId xmlns:a16="http://schemas.microsoft.com/office/drawing/2014/main" id="{3413C7ED-0A77-E14E-AC2A-1D5F2DFFE7B0}"/>
              </a:ext>
            </a:extLst>
          </p:cNvPr>
          <p:cNvSpPr>
            <a:spLocks noChangeArrowheads="1"/>
          </p:cNvSpPr>
          <p:nvPr/>
        </p:nvSpPr>
        <p:spPr bwMode="auto">
          <a:xfrm>
            <a:off x="2633427" y="941596"/>
            <a:ext cx="792088" cy="5530872"/>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Oval 7">
            <a:extLst>
              <a:ext uri="{FF2B5EF4-FFF2-40B4-BE49-F238E27FC236}">
                <a16:creationId xmlns:a16="http://schemas.microsoft.com/office/drawing/2014/main" id="{B931C86D-4D58-E34E-8118-2CB74FAA8D4D}"/>
              </a:ext>
            </a:extLst>
          </p:cNvPr>
          <p:cNvSpPr/>
          <p:nvPr/>
        </p:nvSpPr>
        <p:spPr bwMode="auto">
          <a:xfrm rot="16200000">
            <a:off x="6443093" y="3472272"/>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9" name="Oval 8">
            <a:extLst>
              <a:ext uri="{FF2B5EF4-FFF2-40B4-BE49-F238E27FC236}">
                <a16:creationId xmlns:a16="http://schemas.microsoft.com/office/drawing/2014/main" id="{8B00D59D-E9E5-3847-A6DD-6A26BB14EFBA}"/>
              </a:ext>
            </a:extLst>
          </p:cNvPr>
          <p:cNvSpPr/>
          <p:nvPr/>
        </p:nvSpPr>
        <p:spPr bwMode="auto">
          <a:xfrm>
            <a:off x="5722999" y="4337477"/>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10" name="Oval 9">
            <a:extLst>
              <a:ext uri="{FF2B5EF4-FFF2-40B4-BE49-F238E27FC236}">
                <a16:creationId xmlns:a16="http://schemas.microsoft.com/office/drawing/2014/main" id="{CA3B62F1-4368-FA4C-8BCB-42C9E89D6A0C}"/>
              </a:ext>
            </a:extLst>
          </p:cNvPr>
          <p:cNvSpPr/>
          <p:nvPr/>
        </p:nvSpPr>
        <p:spPr bwMode="auto">
          <a:xfrm rot="18189882">
            <a:off x="7885919" y="4681833"/>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11" name="Oval 10">
            <a:extLst>
              <a:ext uri="{FF2B5EF4-FFF2-40B4-BE49-F238E27FC236}">
                <a16:creationId xmlns:a16="http://schemas.microsoft.com/office/drawing/2014/main" id="{54DA8841-5BAE-5544-8BB9-F8045E81DB3B}"/>
              </a:ext>
            </a:extLst>
          </p:cNvPr>
          <p:cNvSpPr/>
          <p:nvPr/>
        </p:nvSpPr>
        <p:spPr bwMode="auto">
          <a:xfrm rot="16200000">
            <a:off x="6479083" y="4584120"/>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12" name="Oval 11">
            <a:extLst>
              <a:ext uri="{FF2B5EF4-FFF2-40B4-BE49-F238E27FC236}">
                <a16:creationId xmlns:a16="http://schemas.microsoft.com/office/drawing/2014/main" id="{99859EF9-80C5-E24A-9DD0-24F3E871E884}"/>
              </a:ext>
            </a:extLst>
          </p:cNvPr>
          <p:cNvSpPr/>
          <p:nvPr/>
        </p:nvSpPr>
        <p:spPr bwMode="auto">
          <a:xfrm rot="19238854">
            <a:off x="7234387" y="4296847"/>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13" name="Oval 12">
            <a:extLst>
              <a:ext uri="{FF2B5EF4-FFF2-40B4-BE49-F238E27FC236}">
                <a16:creationId xmlns:a16="http://schemas.microsoft.com/office/drawing/2014/main" id="{C17DE34E-509D-3C40-93AD-185B8731CA59}"/>
              </a:ext>
            </a:extLst>
          </p:cNvPr>
          <p:cNvSpPr/>
          <p:nvPr/>
        </p:nvSpPr>
        <p:spPr bwMode="auto">
          <a:xfrm rot="16200000">
            <a:off x="6443093" y="2538704"/>
            <a:ext cx="792088"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3" name="Datumsplatzhalter 2">
            <a:extLst>
              <a:ext uri="{FF2B5EF4-FFF2-40B4-BE49-F238E27FC236}">
                <a16:creationId xmlns:a16="http://schemas.microsoft.com/office/drawing/2014/main" id="{ABBF22A8-B7E5-6F43-854D-CDF25AFCAF2F}"/>
              </a:ext>
            </a:extLst>
          </p:cNvPr>
          <p:cNvSpPr>
            <a:spLocks noGrp="1"/>
          </p:cNvSpPr>
          <p:nvPr>
            <p:ph type="dt" sz="half" idx="10"/>
          </p:nvPr>
        </p:nvSpPr>
        <p:spPr/>
        <p:txBody>
          <a:bodyPr/>
          <a:lstStyle/>
          <a:p>
            <a:fld id="{4CB9DB68-E257-6A41-9A88-B3E2AEB8DE38}" type="datetime1">
              <a:rPr lang="de-DE" altLang="de-DE" smtClean="0"/>
              <a:t>23.09.2022</a:t>
            </a:fld>
            <a:endParaRPr lang="de-DE" altLang="de-DE"/>
          </a:p>
        </p:txBody>
      </p:sp>
      <p:sp>
        <p:nvSpPr>
          <p:cNvPr id="4" name="Fußzeilenplatzhalter 3">
            <a:extLst>
              <a:ext uri="{FF2B5EF4-FFF2-40B4-BE49-F238E27FC236}">
                <a16:creationId xmlns:a16="http://schemas.microsoft.com/office/drawing/2014/main" id="{AE8D4D78-D0E5-DD48-B961-FA7CF051284B}"/>
              </a:ext>
            </a:extLst>
          </p:cNvPr>
          <p:cNvSpPr>
            <a:spLocks noGrp="1"/>
          </p:cNvSpPr>
          <p:nvPr>
            <p:ph type="ftr" sz="quarter" idx="3"/>
          </p:nvPr>
        </p:nvSpPr>
        <p:spPr/>
        <p:txBody>
          <a:bodyPr/>
          <a:lstStyle/>
          <a:p>
            <a:r>
              <a:rPr lang="de-DE" altLang="de-DE"/>
              <a:t>Training zur Entwicklung kompetenzorientierter, technologiebasierter Prüfungsaufgaben | ASCOT+-Projekt (Förderkennzeichen 21AP001A und 21AP001B)</a:t>
            </a:r>
          </a:p>
        </p:txBody>
      </p:sp>
      <p:sp>
        <p:nvSpPr>
          <p:cNvPr id="5" name="Foliennummernplatzhalter 4">
            <a:extLst>
              <a:ext uri="{FF2B5EF4-FFF2-40B4-BE49-F238E27FC236}">
                <a16:creationId xmlns:a16="http://schemas.microsoft.com/office/drawing/2014/main" id="{E13623AF-45EA-0A40-AA7E-AD0F1D7E9848}"/>
              </a:ext>
            </a:extLst>
          </p:cNvPr>
          <p:cNvSpPr>
            <a:spLocks noGrp="1"/>
          </p:cNvSpPr>
          <p:nvPr>
            <p:ph type="sldNum" sz="quarter" idx="12"/>
          </p:nvPr>
        </p:nvSpPr>
        <p:spPr/>
        <p:txBody>
          <a:bodyPr/>
          <a:lstStyle/>
          <a:p>
            <a:fld id="{93E35FD7-ADC3-4041-A754-A1FC8EC312A2}" type="slidenum">
              <a:rPr lang="de-DE" altLang="de-DE" smtClean="0"/>
              <a:pPr/>
              <a:t>60</a:t>
            </a:fld>
            <a:endParaRPr lang="de-DE" altLang="de-DE"/>
          </a:p>
        </p:txBody>
      </p:sp>
      <p:sp>
        <p:nvSpPr>
          <p:cNvPr id="292867" name="Rectangle 1027">
            <a:extLst>
              <a:ext uri="{FF2B5EF4-FFF2-40B4-BE49-F238E27FC236}">
                <a16:creationId xmlns:a16="http://schemas.microsoft.com/office/drawing/2014/main" id="{E20C49F2-D6CC-1140-B102-8891ADCF346B}"/>
              </a:ext>
            </a:extLst>
          </p:cNvPr>
          <p:cNvSpPr>
            <a:spLocks noChangeArrowheads="1"/>
          </p:cNvSpPr>
          <p:nvPr/>
        </p:nvSpPr>
        <p:spPr bwMode="auto">
          <a:xfrm>
            <a:off x="2639616" y="931996"/>
            <a:ext cx="7632848" cy="59543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DE" dirty="0">
                <a:solidFill>
                  <a:schemeClr val="bg1">
                    <a:lumMod val="75000"/>
                  </a:schemeClr>
                </a:solidFill>
              </a:rPr>
              <a:t>(entwickelt ca. 1993)</a:t>
            </a:r>
          </a:p>
        </p:txBody>
      </p:sp>
    </p:spTree>
    <p:extLst>
      <p:ext uri="{BB962C8B-B14F-4D97-AF65-F5344CB8AC3E}">
        <p14:creationId xmlns:p14="http://schemas.microsoft.com/office/powerpoint/2010/main" val="4566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1026">
            <a:extLst>
              <a:ext uri="{FF2B5EF4-FFF2-40B4-BE49-F238E27FC236}">
                <a16:creationId xmlns:a16="http://schemas.microsoft.com/office/drawing/2014/main" id="{2A350388-5462-214B-BD7C-715301B243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2557" y="1063326"/>
            <a:ext cx="7142360" cy="535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1" name="Rectangle 1027">
            <a:extLst>
              <a:ext uri="{FF2B5EF4-FFF2-40B4-BE49-F238E27FC236}">
                <a16:creationId xmlns:a16="http://schemas.microsoft.com/office/drawing/2014/main" id="{BCF1134A-01FD-9447-A920-8BDD941849C7}"/>
              </a:ext>
            </a:extLst>
          </p:cNvPr>
          <p:cNvSpPr>
            <a:spLocks noChangeArrowheads="1"/>
          </p:cNvSpPr>
          <p:nvPr/>
        </p:nvSpPr>
        <p:spPr bwMode="auto">
          <a:xfrm>
            <a:off x="2622557" y="1207896"/>
            <a:ext cx="7142360" cy="53173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892" name="Rectangle 1028">
            <a:extLst>
              <a:ext uri="{FF2B5EF4-FFF2-40B4-BE49-F238E27FC236}">
                <a16:creationId xmlns:a16="http://schemas.microsoft.com/office/drawing/2014/main" id="{D3DE1D50-3A3D-7047-8D67-372AF7F4581E}"/>
              </a:ext>
            </a:extLst>
          </p:cNvPr>
          <p:cNvSpPr>
            <a:spLocks noChangeArrowheads="1"/>
          </p:cNvSpPr>
          <p:nvPr/>
        </p:nvSpPr>
        <p:spPr bwMode="auto">
          <a:xfrm>
            <a:off x="2622557" y="5924134"/>
            <a:ext cx="7142360" cy="531731"/>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893" name="Rectangle 1029">
            <a:extLst>
              <a:ext uri="{FF2B5EF4-FFF2-40B4-BE49-F238E27FC236}">
                <a16:creationId xmlns:a16="http://schemas.microsoft.com/office/drawing/2014/main" id="{D1B816A0-BBDB-5A4A-BA2B-628A75298F76}"/>
              </a:ext>
            </a:extLst>
          </p:cNvPr>
          <p:cNvSpPr>
            <a:spLocks noChangeArrowheads="1"/>
          </p:cNvSpPr>
          <p:nvPr/>
        </p:nvSpPr>
        <p:spPr bwMode="auto">
          <a:xfrm>
            <a:off x="9000523" y="1207896"/>
            <a:ext cx="764394" cy="521096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Oval 6">
            <a:extLst>
              <a:ext uri="{FF2B5EF4-FFF2-40B4-BE49-F238E27FC236}">
                <a16:creationId xmlns:a16="http://schemas.microsoft.com/office/drawing/2014/main" id="{85D3A3DB-1D88-F345-9CF8-2E25DE834269}"/>
              </a:ext>
            </a:extLst>
          </p:cNvPr>
          <p:cNvSpPr/>
          <p:nvPr/>
        </p:nvSpPr>
        <p:spPr bwMode="auto">
          <a:xfrm>
            <a:off x="8162323" y="3686367"/>
            <a:ext cx="838200"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8" name="Oval 7">
            <a:extLst>
              <a:ext uri="{FF2B5EF4-FFF2-40B4-BE49-F238E27FC236}">
                <a16:creationId xmlns:a16="http://schemas.microsoft.com/office/drawing/2014/main" id="{7CA6567F-19F1-1A44-B17A-2AAF721C7D1E}"/>
              </a:ext>
            </a:extLst>
          </p:cNvPr>
          <p:cNvSpPr/>
          <p:nvPr/>
        </p:nvSpPr>
        <p:spPr bwMode="auto">
          <a:xfrm>
            <a:off x="8006206" y="2278388"/>
            <a:ext cx="838200" cy="432792"/>
          </a:xfrm>
          <a:prstGeom prst="ellipse">
            <a:avLst/>
          </a:prstGeom>
          <a:solidFill>
            <a:srgbClr val="00B050"/>
          </a:solidFill>
          <a:ln w="25400" cap="flat" cmpd="sng" algn="ctr">
            <a:solidFill>
              <a:srgbClr val="004F8F"/>
            </a:solidFill>
            <a:prstDash val="solid"/>
            <a:bevel/>
            <a:headEnd type="none" w="med" len="med"/>
            <a:tailEnd type="none" w="med" len="med"/>
          </a:ln>
          <a:effectLst/>
        </p:spPr>
        <p:txBody>
          <a:bodyPr vert="horz" wrap="square" lIns="45720" tIns="45720" rIns="45720" bIns="45720" numCol="1" rtlCol="0" anchor="t" anchorCtr="0" compatLnSpc="1">
            <a:prstTxWarp prst="textNoShape">
              <a:avLst/>
            </a:prstTxWarp>
            <a:spAutoFit/>
          </a:bodyPr>
          <a:lstStyle/>
          <a:p>
            <a:pPr eaLnBrk="1"/>
            <a:endParaRPr lang="de-DE"/>
          </a:p>
        </p:txBody>
      </p:sp>
      <p:sp>
        <p:nvSpPr>
          <p:cNvPr id="2" name="Datumsplatzhalter 1">
            <a:extLst>
              <a:ext uri="{FF2B5EF4-FFF2-40B4-BE49-F238E27FC236}">
                <a16:creationId xmlns:a16="http://schemas.microsoft.com/office/drawing/2014/main" id="{992871B1-D99C-B740-BFAE-5405C5F71221}"/>
              </a:ext>
            </a:extLst>
          </p:cNvPr>
          <p:cNvSpPr>
            <a:spLocks noGrp="1"/>
          </p:cNvSpPr>
          <p:nvPr>
            <p:ph type="dt" sz="half" idx="10"/>
          </p:nvPr>
        </p:nvSpPr>
        <p:spPr/>
        <p:txBody>
          <a:bodyPr/>
          <a:lstStyle/>
          <a:p>
            <a:fld id="{57091593-0654-7B41-ABDA-40DC38322A88}" type="datetime1">
              <a:rPr lang="de-DE" altLang="de-DE" smtClean="0"/>
              <a:t>23.09.2022</a:t>
            </a:fld>
            <a:endParaRPr lang="de-DE" altLang="de-DE"/>
          </a:p>
        </p:txBody>
      </p:sp>
      <p:sp>
        <p:nvSpPr>
          <p:cNvPr id="3" name="Fußzeilenplatzhalter 2">
            <a:extLst>
              <a:ext uri="{FF2B5EF4-FFF2-40B4-BE49-F238E27FC236}">
                <a16:creationId xmlns:a16="http://schemas.microsoft.com/office/drawing/2014/main" id="{0D0953B4-1682-AF4E-A0C6-24CCE549A3F7}"/>
              </a:ext>
            </a:extLst>
          </p:cNvPr>
          <p:cNvSpPr>
            <a:spLocks noGrp="1"/>
          </p:cNvSpPr>
          <p:nvPr>
            <p:ph type="ftr" sz="quarter" idx="3"/>
          </p:nvPr>
        </p:nvSpPr>
        <p:spPr/>
        <p:txBody>
          <a:bodyPr/>
          <a:lstStyle/>
          <a:p>
            <a:r>
              <a:rPr lang="de-DE" altLang="de-DE"/>
              <a:t>Training zur Entwicklung kompetenzorientierter, technologiebasierter Prüfungsaufgaben | ASCOT+-Projekt (Förderkennzeichen 21AP001A und 21AP001B)</a:t>
            </a:r>
          </a:p>
        </p:txBody>
      </p:sp>
      <p:sp>
        <p:nvSpPr>
          <p:cNvPr id="4" name="Foliennummernplatzhalter 3">
            <a:extLst>
              <a:ext uri="{FF2B5EF4-FFF2-40B4-BE49-F238E27FC236}">
                <a16:creationId xmlns:a16="http://schemas.microsoft.com/office/drawing/2014/main" id="{971BC188-7922-E547-989B-5732C1D2B38C}"/>
              </a:ext>
            </a:extLst>
          </p:cNvPr>
          <p:cNvSpPr>
            <a:spLocks noGrp="1"/>
          </p:cNvSpPr>
          <p:nvPr>
            <p:ph type="sldNum" sz="quarter" idx="12"/>
          </p:nvPr>
        </p:nvSpPr>
        <p:spPr/>
        <p:txBody>
          <a:bodyPr/>
          <a:lstStyle/>
          <a:p>
            <a:fld id="{15CBF40A-0BE4-7442-A8C6-85E885F4BD8F}" type="slidenum">
              <a:rPr lang="de-DE" altLang="de-DE" smtClean="0"/>
              <a:pPr/>
              <a:t>61</a:t>
            </a:fld>
            <a:endParaRPr lang="de-DE" altLang="de-DE"/>
          </a:p>
        </p:txBody>
      </p:sp>
      <p:sp>
        <p:nvSpPr>
          <p:cNvPr id="13" name="Rectangle 1029">
            <a:extLst>
              <a:ext uri="{FF2B5EF4-FFF2-40B4-BE49-F238E27FC236}">
                <a16:creationId xmlns:a16="http://schemas.microsoft.com/office/drawing/2014/main" id="{554BFA98-45C0-B242-B91D-3DF415E20B7D}"/>
              </a:ext>
            </a:extLst>
          </p:cNvPr>
          <p:cNvSpPr>
            <a:spLocks noChangeArrowheads="1"/>
          </p:cNvSpPr>
          <p:nvPr/>
        </p:nvSpPr>
        <p:spPr bwMode="auto">
          <a:xfrm>
            <a:off x="2627901" y="1211092"/>
            <a:ext cx="818318" cy="5244773"/>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Oval 4">
            <a:extLst>
              <a:ext uri="{FF2B5EF4-FFF2-40B4-BE49-F238E27FC236}">
                <a16:creationId xmlns:a16="http://schemas.microsoft.com/office/drawing/2014/main" id="{B7BB3535-64E4-4846-B906-5579FB8DC793}"/>
              </a:ext>
            </a:extLst>
          </p:cNvPr>
          <p:cNvSpPr/>
          <p:nvPr/>
        </p:nvSpPr>
        <p:spPr>
          <a:xfrm>
            <a:off x="4536805" y="2060848"/>
            <a:ext cx="3071363" cy="2891733"/>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n w="22225">
                <a:solidFill>
                  <a:srgbClr val="C00000"/>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410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9E8E-F1F9-3449-A8B6-289B1D82D845}"/>
              </a:ext>
            </a:extLst>
          </p:cNvPr>
          <p:cNvSpPr>
            <a:spLocks noGrp="1"/>
          </p:cNvSpPr>
          <p:nvPr>
            <p:ph type="title"/>
          </p:nvPr>
        </p:nvSpPr>
        <p:spPr/>
        <p:txBody>
          <a:bodyPr/>
          <a:lstStyle/>
          <a:p>
            <a:r>
              <a:rPr lang="de-DE" dirty="0"/>
              <a:t>Fotobasierte Umgebungsdarstellung </a:t>
            </a:r>
          </a:p>
        </p:txBody>
      </p:sp>
      <p:pic>
        <p:nvPicPr>
          <p:cNvPr id="5" name="Inhaltsplatzhalter 4">
            <a:extLst>
              <a:ext uri="{FF2B5EF4-FFF2-40B4-BE49-F238E27FC236}">
                <a16:creationId xmlns:a16="http://schemas.microsoft.com/office/drawing/2014/main" id="{3B772CAC-8E8F-2A4C-8872-CF168DDCD163}"/>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096000" y="1534422"/>
            <a:ext cx="3657600" cy="1828800"/>
          </a:xfrm>
        </p:spPr>
      </p:pic>
      <p:pic>
        <p:nvPicPr>
          <p:cNvPr id="7" name="Grafik 6">
            <a:extLst>
              <a:ext uri="{FF2B5EF4-FFF2-40B4-BE49-F238E27FC236}">
                <a16:creationId xmlns:a16="http://schemas.microsoft.com/office/drawing/2014/main" id="{973C4978-BBDA-0E45-AB2E-95312E95CD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2505" y="1534422"/>
            <a:ext cx="3924728" cy="1962364"/>
          </a:xfrm>
          <a:prstGeom prst="rect">
            <a:avLst/>
          </a:prstGeom>
        </p:spPr>
      </p:pic>
      <p:pic>
        <p:nvPicPr>
          <p:cNvPr id="11" name="Grafik 10">
            <a:extLst>
              <a:ext uri="{FF2B5EF4-FFF2-40B4-BE49-F238E27FC236}">
                <a16:creationId xmlns:a16="http://schemas.microsoft.com/office/drawing/2014/main" id="{FB2C4E0A-27D9-3F4C-A07F-2ACED431F2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52505" y="3773185"/>
            <a:ext cx="4448710" cy="2224355"/>
          </a:xfrm>
          <a:prstGeom prst="rect">
            <a:avLst/>
          </a:prstGeom>
        </p:spPr>
      </p:pic>
      <p:pic>
        <p:nvPicPr>
          <p:cNvPr id="13" name="Grafik 12">
            <a:extLst>
              <a:ext uri="{FF2B5EF4-FFF2-40B4-BE49-F238E27FC236}">
                <a16:creationId xmlns:a16="http://schemas.microsoft.com/office/drawing/2014/main" id="{8B9AB2BD-C7A7-474C-8F5C-9856B89790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81121" y="3397275"/>
            <a:ext cx="2274270" cy="3218379"/>
          </a:xfrm>
          <a:prstGeom prst="rect">
            <a:avLst/>
          </a:prstGeom>
        </p:spPr>
      </p:pic>
      <p:pic>
        <p:nvPicPr>
          <p:cNvPr id="15" name="Grafik 14">
            <a:extLst>
              <a:ext uri="{FF2B5EF4-FFF2-40B4-BE49-F238E27FC236}">
                <a16:creationId xmlns:a16="http://schemas.microsoft.com/office/drawing/2014/main" id="{BBB2EA1D-97FA-EC44-BF9E-FC3958D12E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13049" y="3397275"/>
            <a:ext cx="2209928" cy="3127326"/>
          </a:xfrm>
          <a:prstGeom prst="rect">
            <a:avLst/>
          </a:prstGeom>
        </p:spPr>
      </p:pic>
      <p:sp>
        <p:nvSpPr>
          <p:cNvPr id="3" name="Datumsplatzhalter 2">
            <a:extLst>
              <a:ext uri="{FF2B5EF4-FFF2-40B4-BE49-F238E27FC236}">
                <a16:creationId xmlns:a16="http://schemas.microsoft.com/office/drawing/2014/main" id="{EF513505-5EF8-754B-821A-1D4785394E06}"/>
              </a:ext>
            </a:extLst>
          </p:cNvPr>
          <p:cNvSpPr>
            <a:spLocks noGrp="1"/>
          </p:cNvSpPr>
          <p:nvPr>
            <p:ph type="dt" sz="half" idx="10"/>
          </p:nvPr>
        </p:nvSpPr>
        <p:spPr/>
        <p:txBody>
          <a:bodyPr/>
          <a:lstStyle/>
          <a:p>
            <a:fld id="{7C23A444-04A9-4A4F-B67F-468A436FD462}" type="datetime1">
              <a:rPr lang="de-DE" smtClean="0"/>
              <a:t>23.09.2022</a:t>
            </a:fld>
            <a:endParaRPr lang="en-US" dirty="0"/>
          </a:p>
        </p:txBody>
      </p:sp>
      <p:sp>
        <p:nvSpPr>
          <p:cNvPr id="4" name="Fußzeilenplatzhalter 3">
            <a:extLst>
              <a:ext uri="{FF2B5EF4-FFF2-40B4-BE49-F238E27FC236}">
                <a16:creationId xmlns:a16="http://schemas.microsoft.com/office/drawing/2014/main" id="{5CFFAF01-EFFD-7441-B28F-612CFD500E1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49DABAF0-B439-ED49-AEE6-0939C77A3876}"/>
              </a:ext>
            </a:extLst>
          </p:cNvPr>
          <p:cNvSpPr>
            <a:spLocks noGrp="1"/>
          </p:cNvSpPr>
          <p:nvPr>
            <p:ph type="sldNum" sz="quarter" idx="12"/>
          </p:nvPr>
        </p:nvSpPr>
        <p:spPr/>
        <p:txBody>
          <a:bodyPr/>
          <a:lstStyle/>
          <a:p>
            <a:pPr>
              <a:defRPr/>
            </a:pPr>
            <a:fld id="{E42BEB3F-08D9-49EF-B61F-64B0AC4A9AB9}" type="slidenum">
              <a:rPr lang="de-DE" altLang="de-DE" smtClean="0"/>
              <a:pPr>
                <a:defRPr/>
              </a:pPr>
              <a:t>62</a:t>
            </a:fld>
            <a:endParaRPr lang="de-DE" altLang="de-DE" dirty="0"/>
          </a:p>
        </p:txBody>
      </p:sp>
    </p:spTree>
    <p:extLst>
      <p:ext uri="{BB962C8B-B14F-4D97-AF65-F5344CB8AC3E}">
        <p14:creationId xmlns:p14="http://schemas.microsoft.com/office/powerpoint/2010/main" val="347757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Oval 3">
            <a:extLst>
              <a:ext uri="{FF2B5EF4-FFF2-40B4-BE49-F238E27FC236}">
                <a16:creationId xmlns:a16="http://schemas.microsoft.com/office/drawing/2014/main" id="{C78CD7C6-107A-2143-ADB3-0D2BEA4287C2}"/>
              </a:ext>
            </a:extLst>
          </p:cNvPr>
          <p:cNvSpPr>
            <a:spLocks noChangeArrowheads="1"/>
          </p:cNvSpPr>
          <p:nvPr/>
        </p:nvSpPr>
        <p:spPr bwMode="auto">
          <a:xfrm>
            <a:off x="4891274" y="3118407"/>
            <a:ext cx="2732345" cy="1768654"/>
          </a:xfrm>
          <a:prstGeom prst="ellipse">
            <a:avLst/>
          </a:prstGeom>
          <a:solidFill>
            <a:schemeClr val="accent1"/>
          </a:solidFill>
          <a:ln w="254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800" b="1" dirty="0">
                <a:solidFill>
                  <a:srgbClr val="FFFF00"/>
                </a:solidFill>
                <a:latin typeface="ZapfHumnst BT" pitchFamily="34" charset="0"/>
              </a:rPr>
              <a:t>Virtuelles Büro,</a:t>
            </a:r>
          </a:p>
          <a:p>
            <a:r>
              <a:rPr lang="de-DE" altLang="de-DE" sz="1800" b="1" dirty="0">
                <a:solidFill>
                  <a:srgbClr val="FFFF00"/>
                </a:solidFill>
                <a:latin typeface="ZapfHumnst BT" pitchFamily="34" charset="0"/>
              </a:rPr>
              <a:t>Arbeitsmittel</a:t>
            </a:r>
          </a:p>
          <a:p>
            <a:r>
              <a:rPr lang="de-DE" altLang="de-DE" sz="1800" b="1" dirty="0">
                <a:solidFill>
                  <a:srgbClr val="FFFF00"/>
                </a:solidFill>
                <a:latin typeface="ZapfHumnst BT" pitchFamily="34" charset="0"/>
              </a:rPr>
              <a:t> (Rechner, Notizblock)</a:t>
            </a:r>
            <a:endParaRPr lang="de-DE" altLang="de-DE" sz="1800" b="1" dirty="0">
              <a:solidFill>
                <a:srgbClr val="FFFF00"/>
              </a:solidFill>
              <a:latin typeface="ZapfCalligr BT" pitchFamily="18" charset="0"/>
            </a:endParaRPr>
          </a:p>
        </p:txBody>
      </p:sp>
      <p:sp>
        <p:nvSpPr>
          <p:cNvPr id="186374" name="Rectangle 6">
            <a:extLst>
              <a:ext uri="{FF2B5EF4-FFF2-40B4-BE49-F238E27FC236}">
                <a16:creationId xmlns:a16="http://schemas.microsoft.com/office/drawing/2014/main" id="{CBE5A594-1664-DE40-B92E-10EB351A69F8}"/>
              </a:ext>
            </a:extLst>
          </p:cNvPr>
          <p:cNvSpPr>
            <a:spLocks noChangeArrowheads="1"/>
          </p:cNvSpPr>
          <p:nvPr/>
        </p:nvSpPr>
        <p:spPr bwMode="auto">
          <a:xfrm>
            <a:off x="7829740" y="2434853"/>
            <a:ext cx="2044700" cy="444500"/>
          </a:xfrm>
          <a:prstGeom prst="rect">
            <a:avLst/>
          </a:prstGeom>
          <a:solidFill>
            <a:srgbClr val="FF6633"/>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6633"/>
            </a:extrusionClr>
            <a:contourClr>
              <a:srgbClr val="FF66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600" b="1" dirty="0">
                <a:solidFill>
                  <a:schemeClr val="bg1">
                    <a:lumMod val="85000"/>
                  </a:schemeClr>
                </a:solidFill>
                <a:latin typeface="ZapfHumnst BT" pitchFamily="34" charset="0"/>
              </a:rPr>
              <a:t>Bearbeitungsstand</a:t>
            </a:r>
            <a:r>
              <a:rPr lang="de-DE" altLang="de-DE" sz="1600" dirty="0">
                <a:solidFill>
                  <a:schemeClr val="bg1">
                    <a:lumMod val="85000"/>
                  </a:schemeClr>
                </a:solidFill>
                <a:latin typeface="ZapfHumnst BT" pitchFamily="34" charset="0"/>
              </a:rPr>
              <a:t> </a:t>
            </a:r>
            <a:endParaRPr lang="de-DE" altLang="de-DE" sz="1600" dirty="0">
              <a:solidFill>
                <a:schemeClr val="bg1">
                  <a:lumMod val="85000"/>
                </a:schemeClr>
              </a:solidFill>
              <a:latin typeface="ZapfCalligr BT" pitchFamily="18" charset="0"/>
            </a:endParaRPr>
          </a:p>
        </p:txBody>
      </p:sp>
      <p:sp>
        <p:nvSpPr>
          <p:cNvPr id="186375" name="Rectangle 7">
            <a:extLst>
              <a:ext uri="{FF2B5EF4-FFF2-40B4-BE49-F238E27FC236}">
                <a16:creationId xmlns:a16="http://schemas.microsoft.com/office/drawing/2014/main" id="{4D54EA89-0EF1-A144-B01B-0056B4B5FE0D}"/>
              </a:ext>
            </a:extLst>
          </p:cNvPr>
          <p:cNvSpPr>
            <a:spLocks noChangeArrowheads="1"/>
          </p:cNvSpPr>
          <p:nvPr/>
        </p:nvSpPr>
        <p:spPr bwMode="auto">
          <a:xfrm>
            <a:off x="8609693" y="5674705"/>
            <a:ext cx="1358900" cy="539750"/>
          </a:xfrm>
          <a:prstGeom prst="rect">
            <a:avLst/>
          </a:prstGeom>
          <a:solidFill>
            <a:srgbClr val="FF00FF"/>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600" b="1" dirty="0">
                <a:solidFill>
                  <a:schemeClr val="bg1">
                    <a:lumMod val="85000"/>
                  </a:schemeClr>
                </a:solidFill>
                <a:latin typeface="ZapfHumnst BT" pitchFamily="34" charset="0"/>
              </a:rPr>
              <a:t>Lokale Hilfen</a:t>
            </a:r>
            <a:endParaRPr lang="de-DE" altLang="de-DE" sz="1600" b="1" dirty="0">
              <a:solidFill>
                <a:schemeClr val="bg1">
                  <a:lumMod val="85000"/>
                </a:schemeClr>
              </a:solidFill>
              <a:latin typeface="ZapfCalligr BT" pitchFamily="18" charset="0"/>
            </a:endParaRPr>
          </a:p>
        </p:txBody>
      </p:sp>
      <p:sp>
        <p:nvSpPr>
          <p:cNvPr id="186376" name="Oval 8">
            <a:extLst>
              <a:ext uri="{FF2B5EF4-FFF2-40B4-BE49-F238E27FC236}">
                <a16:creationId xmlns:a16="http://schemas.microsoft.com/office/drawing/2014/main" id="{D9C6233A-63B8-FB4E-9B81-5A031BE4B55E}"/>
              </a:ext>
            </a:extLst>
          </p:cNvPr>
          <p:cNvSpPr>
            <a:spLocks noChangeArrowheads="1"/>
          </p:cNvSpPr>
          <p:nvPr/>
        </p:nvSpPr>
        <p:spPr bwMode="auto">
          <a:xfrm>
            <a:off x="2254185" y="5207049"/>
            <a:ext cx="2273300" cy="596900"/>
          </a:xfrm>
          <a:prstGeom prst="ellipse">
            <a:avLst/>
          </a:prstGeom>
          <a:solidFill>
            <a:srgbClr val="33CC33"/>
          </a:solidFill>
          <a:ln w="12700">
            <a:round/>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800" b="1" dirty="0">
                <a:solidFill>
                  <a:srgbClr val="FFFF00"/>
                </a:solidFill>
                <a:latin typeface="ZapfCalligr BT" pitchFamily="18" charset="0"/>
              </a:rPr>
              <a:t>Betriebsdaten</a:t>
            </a:r>
          </a:p>
        </p:txBody>
      </p:sp>
      <p:sp>
        <p:nvSpPr>
          <p:cNvPr id="186377" name="Oval 9">
            <a:extLst>
              <a:ext uri="{FF2B5EF4-FFF2-40B4-BE49-F238E27FC236}">
                <a16:creationId xmlns:a16="http://schemas.microsoft.com/office/drawing/2014/main" id="{80369A57-79C7-074B-885C-E8F0CF95ED67}"/>
              </a:ext>
            </a:extLst>
          </p:cNvPr>
          <p:cNvSpPr>
            <a:spLocks noChangeArrowheads="1"/>
          </p:cNvSpPr>
          <p:nvPr/>
        </p:nvSpPr>
        <p:spPr bwMode="auto">
          <a:xfrm>
            <a:off x="5561752" y="5869558"/>
            <a:ext cx="2349500" cy="749300"/>
          </a:xfrm>
          <a:prstGeom prst="ellipse">
            <a:avLst/>
          </a:prstGeom>
          <a:solidFill>
            <a:srgbClr val="009900"/>
          </a:solidFill>
          <a:ln w="12700">
            <a:round/>
            <a:headEnd/>
            <a:tailEnd/>
          </a:ln>
          <a:effectLst/>
          <a:scene3d>
            <a:camera prst="legacyObliqueTopRight"/>
            <a:lightRig rig="legacyFlat3" dir="b"/>
          </a:scene3d>
          <a:sp3d extrusionH="430200" prstMaterial="legacyMatte">
            <a:bevelT w="13500" h="13500" prst="angle"/>
            <a:bevelB w="13500" h="13500" prst="angle"/>
            <a:extrusionClr>
              <a:srgbClr val="009900"/>
            </a:extrusionClr>
            <a:contourClr>
              <a:srgbClr val="00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800" b="1" dirty="0">
                <a:solidFill>
                  <a:srgbClr val="FFFF00"/>
                </a:solidFill>
                <a:latin typeface="ZapfCalligr BT" pitchFamily="18" charset="0"/>
              </a:rPr>
              <a:t>Formblätter</a:t>
            </a:r>
          </a:p>
        </p:txBody>
      </p:sp>
      <p:sp>
        <p:nvSpPr>
          <p:cNvPr id="186380" name="Rectangle 12">
            <a:extLst>
              <a:ext uri="{FF2B5EF4-FFF2-40B4-BE49-F238E27FC236}">
                <a16:creationId xmlns:a16="http://schemas.microsoft.com/office/drawing/2014/main" id="{3168085C-6902-304B-8D8B-4775C3E9EB14}"/>
              </a:ext>
            </a:extLst>
          </p:cNvPr>
          <p:cNvSpPr>
            <a:spLocks noChangeArrowheads="1"/>
          </p:cNvSpPr>
          <p:nvPr/>
        </p:nvSpPr>
        <p:spPr bwMode="auto">
          <a:xfrm>
            <a:off x="8272254" y="3899098"/>
            <a:ext cx="1892300" cy="673100"/>
          </a:xfrm>
          <a:prstGeom prst="rect">
            <a:avLst/>
          </a:prstGeom>
          <a:solidFill>
            <a:srgbClr val="FFCC66"/>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e-DE" altLang="de-DE" sz="1600" dirty="0">
              <a:latin typeface="ZapfCalligr BT" pitchFamily="18" charset="0"/>
            </a:endParaRPr>
          </a:p>
          <a:p>
            <a:r>
              <a:rPr lang="de-DE" altLang="de-DE" sz="1600" b="1" dirty="0">
                <a:solidFill>
                  <a:schemeClr val="bg1">
                    <a:lumMod val="85000"/>
                  </a:schemeClr>
                </a:solidFill>
                <a:latin typeface="ZapfHumnst BT" pitchFamily="34" charset="0"/>
              </a:rPr>
              <a:t>Fehleranalytisches </a:t>
            </a:r>
          </a:p>
          <a:p>
            <a:r>
              <a:rPr lang="de-DE" altLang="de-DE" sz="1600" b="1" dirty="0">
                <a:solidFill>
                  <a:schemeClr val="bg1">
                    <a:lumMod val="85000"/>
                  </a:schemeClr>
                </a:solidFill>
                <a:latin typeface="ZapfHumnst BT" pitchFamily="34" charset="0"/>
              </a:rPr>
              <a:t>Feedback</a:t>
            </a:r>
            <a:endParaRPr lang="de-DE" altLang="de-DE" sz="1600" dirty="0">
              <a:solidFill>
                <a:schemeClr val="bg1">
                  <a:lumMod val="85000"/>
                </a:schemeClr>
              </a:solidFill>
              <a:latin typeface="ZapfCalligr BT" pitchFamily="18" charset="0"/>
            </a:endParaRPr>
          </a:p>
          <a:p>
            <a:endParaRPr lang="de-DE" altLang="de-DE" sz="1600" dirty="0">
              <a:latin typeface="ZapfCalligr BT" pitchFamily="18" charset="0"/>
            </a:endParaRPr>
          </a:p>
        </p:txBody>
      </p:sp>
      <p:sp>
        <p:nvSpPr>
          <p:cNvPr id="186383" name="Line 15">
            <a:extLst>
              <a:ext uri="{FF2B5EF4-FFF2-40B4-BE49-F238E27FC236}">
                <a16:creationId xmlns:a16="http://schemas.microsoft.com/office/drawing/2014/main" id="{C20D67D1-A2C0-AD44-8510-734D90D68FA0}"/>
              </a:ext>
            </a:extLst>
          </p:cNvPr>
          <p:cNvSpPr>
            <a:spLocks noChangeShapeType="1"/>
          </p:cNvSpPr>
          <p:nvPr/>
        </p:nvSpPr>
        <p:spPr bwMode="auto">
          <a:xfrm flipH="1">
            <a:off x="4672752" y="4715452"/>
            <a:ext cx="698500" cy="588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384" name="Line 16">
            <a:extLst>
              <a:ext uri="{FF2B5EF4-FFF2-40B4-BE49-F238E27FC236}">
                <a16:creationId xmlns:a16="http://schemas.microsoft.com/office/drawing/2014/main" id="{29AF1157-186F-A848-9810-D0DF917EE41E}"/>
              </a:ext>
            </a:extLst>
          </p:cNvPr>
          <p:cNvSpPr>
            <a:spLocks noChangeShapeType="1"/>
          </p:cNvSpPr>
          <p:nvPr/>
        </p:nvSpPr>
        <p:spPr bwMode="auto">
          <a:xfrm>
            <a:off x="4539473" y="5620465"/>
            <a:ext cx="990600" cy="40005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390" name="Line 22">
            <a:extLst>
              <a:ext uri="{FF2B5EF4-FFF2-40B4-BE49-F238E27FC236}">
                <a16:creationId xmlns:a16="http://schemas.microsoft.com/office/drawing/2014/main" id="{622762EC-87A7-8946-AF44-5ED9317144D9}"/>
              </a:ext>
            </a:extLst>
          </p:cNvPr>
          <p:cNvSpPr>
            <a:spLocks noChangeShapeType="1"/>
          </p:cNvSpPr>
          <p:nvPr/>
        </p:nvSpPr>
        <p:spPr bwMode="auto">
          <a:xfrm>
            <a:off x="7277003" y="4603297"/>
            <a:ext cx="1358899" cy="1016000"/>
          </a:xfrm>
          <a:prstGeom prst="line">
            <a:avLst/>
          </a:prstGeom>
          <a:noFill/>
          <a:ln w="38100">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393" name="Line 25">
            <a:extLst>
              <a:ext uri="{FF2B5EF4-FFF2-40B4-BE49-F238E27FC236}">
                <a16:creationId xmlns:a16="http://schemas.microsoft.com/office/drawing/2014/main" id="{5858ADCA-37C5-504E-84FF-CBE7C7499542}"/>
              </a:ext>
            </a:extLst>
          </p:cNvPr>
          <p:cNvSpPr>
            <a:spLocks noChangeShapeType="1"/>
          </p:cNvSpPr>
          <p:nvPr/>
        </p:nvSpPr>
        <p:spPr bwMode="auto">
          <a:xfrm flipH="1" flipV="1">
            <a:off x="7684661" y="4207791"/>
            <a:ext cx="526551" cy="2511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396" name="Line 28">
            <a:extLst>
              <a:ext uri="{FF2B5EF4-FFF2-40B4-BE49-F238E27FC236}">
                <a16:creationId xmlns:a16="http://schemas.microsoft.com/office/drawing/2014/main" id="{6B2EF99F-60B3-B242-A366-3F33C2D3EF6B}"/>
              </a:ext>
            </a:extLst>
          </p:cNvPr>
          <p:cNvSpPr>
            <a:spLocks noChangeShapeType="1"/>
          </p:cNvSpPr>
          <p:nvPr/>
        </p:nvSpPr>
        <p:spPr bwMode="auto">
          <a:xfrm>
            <a:off x="6455042" y="4904151"/>
            <a:ext cx="56056" cy="87603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398" name="Rectangle 30">
            <a:extLst>
              <a:ext uri="{FF2B5EF4-FFF2-40B4-BE49-F238E27FC236}">
                <a16:creationId xmlns:a16="http://schemas.microsoft.com/office/drawing/2014/main" id="{9E115BDB-7D75-944E-B35D-2490E3C89042}"/>
              </a:ext>
            </a:extLst>
          </p:cNvPr>
          <p:cNvSpPr>
            <a:spLocks noChangeArrowheads="1"/>
          </p:cNvSpPr>
          <p:nvPr/>
        </p:nvSpPr>
        <p:spPr bwMode="auto">
          <a:xfrm>
            <a:off x="2345108" y="2939568"/>
            <a:ext cx="1447800" cy="685800"/>
          </a:xfrm>
          <a:prstGeom prst="rect">
            <a:avLst/>
          </a:prstGeom>
          <a:solidFill>
            <a:srgbClr val="33CC33"/>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600" b="1" dirty="0">
                <a:solidFill>
                  <a:schemeClr val="bg1"/>
                </a:solidFill>
              </a:rPr>
              <a:t>Aufgaben-</a:t>
            </a:r>
          </a:p>
          <a:p>
            <a:r>
              <a:rPr lang="de-DE" altLang="de-DE" sz="1600" b="1" dirty="0" err="1">
                <a:solidFill>
                  <a:schemeClr val="bg1"/>
                </a:solidFill>
              </a:rPr>
              <a:t>stellung</a:t>
            </a:r>
            <a:endParaRPr lang="de-DE" altLang="de-DE" sz="1600" b="1" dirty="0">
              <a:latin typeface="ZapfCalligr BT" pitchFamily="18" charset="0"/>
            </a:endParaRPr>
          </a:p>
        </p:txBody>
      </p:sp>
      <p:sp>
        <p:nvSpPr>
          <p:cNvPr id="186399" name="Line 31">
            <a:extLst>
              <a:ext uri="{FF2B5EF4-FFF2-40B4-BE49-F238E27FC236}">
                <a16:creationId xmlns:a16="http://schemas.microsoft.com/office/drawing/2014/main" id="{C9349FD8-4C06-2F41-ABF5-A84000D355DE}"/>
              </a:ext>
            </a:extLst>
          </p:cNvPr>
          <p:cNvSpPr>
            <a:spLocks noChangeShapeType="1"/>
          </p:cNvSpPr>
          <p:nvPr/>
        </p:nvSpPr>
        <p:spPr bwMode="auto">
          <a:xfrm flipH="1" flipV="1">
            <a:off x="5908496" y="2530050"/>
            <a:ext cx="187503" cy="414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6402" name="Line 34">
            <a:extLst>
              <a:ext uri="{FF2B5EF4-FFF2-40B4-BE49-F238E27FC236}">
                <a16:creationId xmlns:a16="http://schemas.microsoft.com/office/drawing/2014/main" id="{E3C4BB17-A319-6C42-B30F-CFEFE8BBF23D}"/>
              </a:ext>
            </a:extLst>
          </p:cNvPr>
          <p:cNvSpPr>
            <a:spLocks noChangeShapeType="1"/>
          </p:cNvSpPr>
          <p:nvPr/>
        </p:nvSpPr>
        <p:spPr bwMode="auto">
          <a:xfrm flipH="1">
            <a:off x="7566591" y="2922963"/>
            <a:ext cx="841896" cy="49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 name="Rectangle 6">
            <a:extLst>
              <a:ext uri="{FF2B5EF4-FFF2-40B4-BE49-F238E27FC236}">
                <a16:creationId xmlns:a16="http://schemas.microsoft.com/office/drawing/2014/main" id="{25CE12DA-31A7-CC46-9D51-891ADBA33E49}"/>
              </a:ext>
            </a:extLst>
          </p:cNvPr>
          <p:cNvSpPr>
            <a:spLocks noChangeArrowheads="1"/>
          </p:cNvSpPr>
          <p:nvPr/>
        </p:nvSpPr>
        <p:spPr bwMode="auto">
          <a:xfrm>
            <a:off x="4564802" y="2019017"/>
            <a:ext cx="2171700" cy="496941"/>
          </a:xfrm>
          <a:prstGeom prst="rect">
            <a:avLst/>
          </a:prstGeom>
          <a:solidFill>
            <a:srgbClr val="FF6633"/>
          </a:soli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FF6633"/>
            </a:extrusionClr>
            <a:contourClr>
              <a:srgbClr val="FF66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r>
              <a:rPr lang="de-DE" altLang="de-DE" sz="1600" b="1" dirty="0">
                <a:solidFill>
                  <a:srgbClr val="FFFF00"/>
                </a:solidFill>
                <a:latin typeface="ZapfHumnst BT" pitchFamily="34" charset="0"/>
              </a:rPr>
              <a:t>Hintergrundinformation</a:t>
            </a:r>
            <a:r>
              <a:rPr lang="de-DE" altLang="de-DE" sz="1600" dirty="0">
                <a:solidFill>
                  <a:schemeClr val="bg1">
                    <a:lumMod val="85000"/>
                  </a:schemeClr>
                </a:solidFill>
                <a:latin typeface="ZapfHumnst BT" pitchFamily="34" charset="0"/>
              </a:rPr>
              <a:t> </a:t>
            </a:r>
            <a:endParaRPr lang="de-DE" altLang="de-DE" sz="1600" dirty="0">
              <a:solidFill>
                <a:schemeClr val="bg1">
                  <a:lumMod val="85000"/>
                </a:schemeClr>
              </a:solidFill>
              <a:latin typeface="ZapfCalligr BT" pitchFamily="18" charset="0"/>
            </a:endParaRPr>
          </a:p>
        </p:txBody>
      </p:sp>
      <p:sp>
        <p:nvSpPr>
          <p:cNvPr id="36" name="Line 31">
            <a:extLst>
              <a:ext uri="{FF2B5EF4-FFF2-40B4-BE49-F238E27FC236}">
                <a16:creationId xmlns:a16="http://schemas.microsoft.com/office/drawing/2014/main" id="{8638A0B8-B4AC-2C46-8916-0E46A290A3EC}"/>
              </a:ext>
            </a:extLst>
          </p:cNvPr>
          <p:cNvSpPr>
            <a:spLocks noChangeShapeType="1"/>
          </p:cNvSpPr>
          <p:nvPr/>
        </p:nvSpPr>
        <p:spPr bwMode="auto">
          <a:xfrm flipH="1" flipV="1">
            <a:off x="3955682" y="3182679"/>
            <a:ext cx="990600" cy="40004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Textfeld 1">
            <a:extLst>
              <a:ext uri="{FF2B5EF4-FFF2-40B4-BE49-F238E27FC236}">
                <a16:creationId xmlns:a16="http://schemas.microsoft.com/office/drawing/2014/main" id="{5E81DC59-4D3B-1B40-B660-5BAEBD517A06}"/>
              </a:ext>
            </a:extLst>
          </p:cNvPr>
          <p:cNvSpPr txBox="1"/>
          <p:nvPr/>
        </p:nvSpPr>
        <p:spPr>
          <a:xfrm>
            <a:off x="8876660" y="2907138"/>
            <a:ext cx="841897" cy="307777"/>
          </a:xfrm>
          <a:prstGeom prst="rect">
            <a:avLst/>
          </a:prstGeom>
          <a:noFill/>
        </p:spPr>
        <p:txBody>
          <a:bodyPr wrap="none" rtlCol="0">
            <a:spAutoFit/>
          </a:bodyPr>
          <a:lstStyle/>
          <a:p>
            <a:r>
              <a:rPr lang="de-DE" dirty="0"/>
              <a:t>optional</a:t>
            </a:r>
          </a:p>
        </p:txBody>
      </p:sp>
      <p:sp>
        <p:nvSpPr>
          <p:cNvPr id="38" name="Textfeld 37">
            <a:extLst>
              <a:ext uri="{FF2B5EF4-FFF2-40B4-BE49-F238E27FC236}">
                <a16:creationId xmlns:a16="http://schemas.microsoft.com/office/drawing/2014/main" id="{F0400321-1C90-C346-8B6E-F907F729B125}"/>
              </a:ext>
            </a:extLst>
          </p:cNvPr>
          <p:cNvSpPr txBox="1"/>
          <p:nvPr/>
        </p:nvSpPr>
        <p:spPr>
          <a:xfrm>
            <a:off x="8290417" y="4607970"/>
            <a:ext cx="1745991" cy="523220"/>
          </a:xfrm>
          <a:prstGeom prst="rect">
            <a:avLst/>
          </a:prstGeom>
          <a:noFill/>
        </p:spPr>
        <p:txBody>
          <a:bodyPr wrap="none" rtlCol="0">
            <a:spAutoFit/>
          </a:bodyPr>
          <a:lstStyle/>
          <a:p>
            <a:r>
              <a:rPr lang="de-DE" dirty="0"/>
              <a:t>Für Selbsttest oder </a:t>
            </a:r>
            <a:br>
              <a:rPr lang="de-DE" dirty="0"/>
            </a:br>
            <a:r>
              <a:rPr lang="de-DE" dirty="0"/>
              <a:t>zu Teilaufgaben</a:t>
            </a:r>
          </a:p>
        </p:txBody>
      </p:sp>
      <p:sp>
        <p:nvSpPr>
          <p:cNvPr id="39" name="Textfeld 38">
            <a:extLst>
              <a:ext uri="{FF2B5EF4-FFF2-40B4-BE49-F238E27FC236}">
                <a16:creationId xmlns:a16="http://schemas.microsoft.com/office/drawing/2014/main" id="{EDCED5CF-B1A8-E041-AEDE-5EB3FC31AA0E}"/>
              </a:ext>
            </a:extLst>
          </p:cNvPr>
          <p:cNvSpPr txBox="1"/>
          <p:nvPr/>
        </p:nvSpPr>
        <p:spPr>
          <a:xfrm>
            <a:off x="9078126" y="6149326"/>
            <a:ext cx="841897" cy="307777"/>
          </a:xfrm>
          <a:prstGeom prst="rect">
            <a:avLst/>
          </a:prstGeom>
          <a:noFill/>
        </p:spPr>
        <p:txBody>
          <a:bodyPr wrap="none" rtlCol="0">
            <a:spAutoFit/>
          </a:bodyPr>
          <a:lstStyle/>
          <a:p>
            <a:r>
              <a:rPr lang="de-DE" dirty="0"/>
              <a:t>optional</a:t>
            </a:r>
          </a:p>
        </p:txBody>
      </p:sp>
      <p:sp>
        <p:nvSpPr>
          <p:cNvPr id="3" name="Datumsplatzhalter 2">
            <a:extLst>
              <a:ext uri="{FF2B5EF4-FFF2-40B4-BE49-F238E27FC236}">
                <a16:creationId xmlns:a16="http://schemas.microsoft.com/office/drawing/2014/main" id="{69B39AC3-3246-0148-93B9-A1A1A6DDB5B2}"/>
              </a:ext>
            </a:extLst>
          </p:cNvPr>
          <p:cNvSpPr>
            <a:spLocks noGrp="1"/>
          </p:cNvSpPr>
          <p:nvPr>
            <p:ph type="dt" sz="half" idx="10"/>
          </p:nvPr>
        </p:nvSpPr>
        <p:spPr/>
        <p:txBody>
          <a:bodyPr/>
          <a:lstStyle/>
          <a:p>
            <a:fld id="{D6BA67C8-0563-7D4D-85E4-763BDBB08320}" type="datetime1">
              <a:rPr lang="de-DE" smtClean="0"/>
              <a:t>23.09.2022</a:t>
            </a:fld>
            <a:endParaRPr lang="en-US" dirty="0"/>
          </a:p>
        </p:txBody>
      </p:sp>
      <p:sp>
        <p:nvSpPr>
          <p:cNvPr id="4" name="Fußzeilenplatzhalter 3">
            <a:extLst>
              <a:ext uri="{FF2B5EF4-FFF2-40B4-BE49-F238E27FC236}">
                <a16:creationId xmlns:a16="http://schemas.microsoft.com/office/drawing/2014/main" id="{18EA92AB-B25B-4040-B32E-FE0AA0A147C3}"/>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5" name="Foliennummernplatzhalter 4">
            <a:extLst>
              <a:ext uri="{FF2B5EF4-FFF2-40B4-BE49-F238E27FC236}">
                <a16:creationId xmlns:a16="http://schemas.microsoft.com/office/drawing/2014/main" id="{2BC4F87C-FA71-4A4A-BBFE-2960000CD41E}"/>
              </a:ext>
            </a:extLst>
          </p:cNvPr>
          <p:cNvSpPr>
            <a:spLocks noGrp="1"/>
          </p:cNvSpPr>
          <p:nvPr>
            <p:ph type="sldNum" sz="quarter" idx="12"/>
          </p:nvPr>
        </p:nvSpPr>
        <p:spPr/>
        <p:txBody>
          <a:bodyPr/>
          <a:lstStyle/>
          <a:p>
            <a:pPr>
              <a:defRPr/>
            </a:pPr>
            <a:fld id="{E42BEB3F-08D9-49EF-B61F-64B0AC4A9AB9}" type="slidenum">
              <a:rPr lang="de-DE" altLang="de-DE" smtClean="0"/>
              <a:pPr>
                <a:defRPr/>
              </a:pPr>
              <a:t>63</a:t>
            </a:fld>
            <a:endParaRPr lang="de-DE" altLang="de-DE" dirty="0"/>
          </a:p>
        </p:txBody>
      </p:sp>
      <p:sp>
        <p:nvSpPr>
          <p:cNvPr id="25" name="Titel 1">
            <a:extLst>
              <a:ext uri="{FF2B5EF4-FFF2-40B4-BE49-F238E27FC236}">
                <a16:creationId xmlns:a16="http://schemas.microsoft.com/office/drawing/2014/main" id="{525B2C8F-A4D9-E54D-9958-B5D896118264}"/>
              </a:ext>
            </a:extLst>
          </p:cNvPr>
          <p:cNvSpPr>
            <a:spLocks noGrp="1"/>
          </p:cNvSpPr>
          <p:nvPr>
            <p:ph type="title"/>
          </p:nvPr>
        </p:nvSpPr>
        <p:spPr>
          <a:xfrm>
            <a:off x="470702" y="916491"/>
            <a:ext cx="11160000" cy="538023"/>
          </a:xfrm>
        </p:spPr>
        <p:txBody>
          <a:bodyPr>
            <a:normAutofit fontScale="90000"/>
          </a:bodyPr>
          <a:lstStyle/>
          <a:p>
            <a:r>
              <a:rPr lang="de-DE" dirty="0"/>
              <a:t>Elemente einer authentischen multi-medialen Lern- und Testumgebung </a:t>
            </a:r>
          </a:p>
        </p:txBody>
      </p:sp>
    </p:spTree>
    <p:extLst>
      <p:ext uri="{BB962C8B-B14F-4D97-AF65-F5344CB8AC3E}">
        <p14:creationId xmlns:p14="http://schemas.microsoft.com/office/powerpoint/2010/main" val="208211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6371"/>
                                        </p:tgtEl>
                                        <p:attrNameLst>
                                          <p:attrName>style.visibility</p:attrName>
                                        </p:attrNameLst>
                                      </p:cBhvr>
                                      <p:to>
                                        <p:strVal val="visible"/>
                                      </p:to>
                                    </p:set>
                                    <p:anim calcmode="lin" valueType="num">
                                      <p:cBhvr additive="base">
                                        <p:cTn id="7" dur="500" fill="hold"/>
                                        <p:tgtEl>
                                          <p:spTgt spid="186371"/>
                                        </p:tgtEl>
                                        <p:attrNameLst>
                                          <p:attrName>ppt_x</p:attrName>
                                        </p:attrNameLst>
                                      </p:cBhvr>
                                      <p:tavLst>
                                        <p:tav tm="0">
                                          <p:val>
                                            <p:strVal val="0-#ppt_w/2"/>
                                          </p:val>
                                        </p:tav>
                                        <p:tav tm="100000">
                                          <p:val>
                                            <p:strVal val="#ppt_x"/>
                                          </p:val>
                                        </p:tav>
                                      </p:tavLst>
                                    </p:anim>
                                    <p:anim calcmode="lin" valueType="num">
                                      <p:cBhvr additive="base">
                                        <p:cTn id="8" dur="500" fill="hold"/>
                                        <p:tgtEl>
                                          <p:spTgt spid="1863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186399"/>
                                        </p:tgtEl>
                                        <p:attrNameLst>
                                          <p:attrName>style.visibility</p:attrName>
                                        </p:attrNameLst>
                                      </p:cBhvr>
                                      <p:to>
                                        <p:strVal val="visible"/>
                                      </p:to>
                                    </p:set>
                                    <p:anim calcmode="lin" valueType="num">
                                      <p:cBhvr additive="base">
                                        <p:cTn id="12" dur="500" fill="hold"/>
                                        <p:tgtEl>
                                          <p:spTgt spid="186399"/>
                                        </p:tgtEl>
                                        <p:attrNameLst>
                                          <p:attrName>ppt_x</p:attrName>
                                        </p:attrNameLst>
                                      </p:cBhvr>
                                      <p:tavLst>
                                        <p:tav tm="0">
                                          <p:val>
                                            <p:strVal val="0-#ppt_w/2"/>
                                          </p:val>
                                        </p:tav>
                                        <p:tav tm="100000">
                                          <p:val>
                                            <p:strVal val="#ppt_x"/>
                                          </p:val>
                                        </p:tav>
                                      </p:tavLst>
                                    </p:anim>
                                    <p:anim calcmode="lin" valueType="num">
                                      <p:cBhvr additive="base">
                                        <p:cTn id="13" dur="500" fill="hold"/>
                                        <p:tgtEl>
                                          <p:spTgt spid="18639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86398"/>
                                        </p:tgtEl>
                                        <p:attrNameLst>
                                          <p:attrName>style.visibility</p:attrName>
                                        </p:attrNameLst>
                                      </p:cBhvr>
                                      <p:to>
                                        <p:strVal val="visible"/>
                                      </p:to>
                                    </p:set>
                                    <p:anim calcmode="lin" valueType="num">
                                      <p:cBhvr additive="base">
                                        <p:cTn id="17" dur="500" fill="hold"/>
                                        <p:tgtEl>
                                          <p:spTgt spid="186398"/>
                                        </p:tgtEl>
                                        <p:attrNameLst>
                                          <p:attrName>ppt_x</p:attrName>
                                        </p:attrNameLst>
                                      </p:cBhvr>
                                      <p:tavLst>
                                        <p:tav tm="0">
                                          <p:val>
                                            <p:strVal val="0-#ppt_w/2"/>
                                          </p:val>
                                        </p:tav>
                                        <p:tav tm="100000">
                                          <p:val>
                                            <p:strVal val="#ppt_x"/>
                                          </p:val>
                                        </p:tav>
                                      </p:tavLst>
                                    </p:anim>
                                    <p:anim calcmode="lin" valueType="num">
                                      <p:cBhvr additive="base">
                                        <p:cTn id="18" dur="500" fill="hold"/>
                                        <p:tgtEl>
                                          <p:spTgt spid="18639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nodeType="afterEffect">
                                  <p:stCondLst>
                                    <p:cond delay="1000"/>
                                  </p:stCondLst>
                                  <p:childTnLst>
                                    <p:set>
                                      <p:cBhvr>
                                        <p:cTn id="21" dur="1" fill="hold">
                                          <p:stCondLst>
                                            <p:cond delay="0"/>
                                          </p:stCondLst>
                                        </p:cTn>
                                        <p:tgtEl>
                                          <p:spTgt spid="186383"/>
                                        </p:tgtEl>
                                        <p:attrNameLst>
                                          <p:attrName>style.visibility</p:attrName>
                                        </p:attrNameLst>
                                      </p:cBhvr>
                                      <p:to>
                                        <p:strVal val="visible"/>
                                      </p:to>
                                    </p:set>
                                    <p:anim calcmode="lin" valueType="num">
                                      <p:cBhvr additive="base">
                                        <p:cTn id="22" dur="500" fill="hold"/>
                                        <p:tgtEl>
                                          <p:spTgt spid="186383"/>
                                        </p:tgtEl>
                                        <p:attrNameLst>
                                          <p:attrName>ppt_x</p:attrName>
                                        </p:attrNameLst>
                                      </p:cBhvr>
                                      <p:tavLst>
                                        <p:tav tm="0">
                                          <p:val>
                                            <p:strVal val="0-#ppt_w/2"/>
                                          </p:val>
                                        </p:tav>
                                        <p:tav tm="100000">
                                          <p:val>
                                            <p:strVal val="#ppt_x"/>
                                          </p:val>
                                        </p:tav>
                                      </p:tavLst>
                                    </p:anim>
                                    <p:anim calcmode="lin" valueType="num">
                                      <p:cBhvr additive="base">
                                        <p:cTn id="23" dur="500" fill="hold"/>
                                        <p:tgtEl>
                                          <p:spTgt spid="18638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86376"/>
                                        </p:tgtEl>
                                        <p:attrNameLst>
                                          <p:attrName>style.visibility</p:attrName>
                                        </p:attrNameLst>
                                      </p:cBhvr>
                                      <p:to>
                                        <p:strVal val="visible"/>
                                      </p:to>
                                    </p:set>
                                    <p:anim calcmode="lin" valueType="num">
                                      <p:cBhvr additive="base">
                                        <p:cTn id="27" dur="500" fill="hold"/>
                                        <p:tgtEl>
                                          <p:spTgt spid="186376"/>
                                        </p:tgtEl>
                                        <p:attrNameLst>
                                          <p:attrName>ppt_x</p:attrName>
                                        </p:attrNameLst>
                                      </p:cBhvr>
                                      <p:tavLst>
                                        <p:tav tm="0">
                                          <p:val>
                                            <p:strVal val="0-#ppt_w/2"/>
                                          </p:val>
                                        </p:tav>
                                        <p:tav tm="100000">
                                          <p:val>
                                            <p:strVal val="#ppt_x"/>
                                          </p:val>
                                        </p:tav>
                                      </p:tavLst>
                                    </p:anim>
                                    <p:anim calcmode="lin" valueType="num">
                                      <p:cBhvr additive="base">
                                        <p:cTn id="28" dur="500" fill="hold"/>
                                        <p:tgtEl>
                                          <p:spTgt spid="18637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nodeType="afterEffect">
                                  <p:stCondLst>
                                    <p:cond delay="1000"/>
                                  </p:stCondLst>
                                  <p:childTnLst>
                                    <p:set>
                                      <p:cBhvr>
                                        <p:cTn id="31" dur="1" fill="hold">
                                          <p:stCondLst>
                                            <p:cond delay="0"/>
                                          </p:stCondLst>
                                        </p:cTn>
                                        <p:tgtEl>
                                          <p:spTgt spid="186396"/>
                                        </p:tgtEl>
                                        <p:attrNameLst>
                                          <p:attrName>style.visibility</p:attrName>
                                        </p:attrNameLst>
                                      </p:cBhvr>
                                      <p:to>
                                        <p:strVal val="visible"/>
                                      </p:to>
                                    </p:set>
                                    <p:anim calcmode="lin" valueType="num">
                                      <p:cBhvr additive="base">
                                        <p:cTn id="32" dur="500" fill="hold"/>
                                        <p:tgtEl>
                                          <p:spTgt spid="186396"/>
                                        </p:tgtEl>
                                        <p:attrNameLst>
                                          <p:attrName>ppt_x</p:attrName>
                                        </p:attrNameLst>
                                      </p:cBhvr>
                                      <p:tavLst>
                                        <p:tav tm="0">
                                          <p:val>
                                            <p:strVal val="0-#ppt_w/2"/>
                                          </p:val>
                                        </p:tav>
                                        <p:tav tm="100000">
                                          <p:val>
                                            <p:strVal val="#ppt_x"/>
                                          </p:val>
                                        </p:tav>
                                      </p:tavLst>
                                    </p:anim>
                                    <p:anim calcmode="lin" valueType="num">
                                      <p:cBhvr additive="base">
                                        <p:cTn id="33" dur="500" fill="hold"/>
                                        <p:tgtEl>
                                          <p:spTgt spid="18639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9000"/>
                            </p:stCondLst>
                            <p:childTnLst>
                              <p:par>
                                <p:cTn id="35" presetID="2" presetClass="entr" presetSubtype="8" fill="hold" nodeType="afterEffect">
                                  <p:stCondLst>
                                    <p:cond delay="1000"/>
                                  </p:stCondLst>
                                  <p:childTnLst>
                                    <p:set>
                                      <p:cBhvr>
                                        <p:cTn id="36" dur="1" fill="hold">
                                          <p:stCondLst>
                                            <p:cond delay="0"/>
                                          </p:stCondLst>
                                        </p:cTn>
                                        <p:tgtEl>
                                          <p:spTgt spid="186384"/>
                                        </p:tgtEl>
                                        <p:attrNameLst>
                                          <p:attrName>style.visibility</p:attrName>
                                        </p:attrNameLst>
                                      </p:cBhvr>
                                      <p:to>
                                        <p:strVal val="visible"/>
                                      </p:to>
                                    </p:set>
                                    <p:anim calcmode="lin" valueType="num">
                                      <p:cBhvr additive="base">
                                        <p:cTn id="37" dur="500" fill="hold"/>
                                        <p:tgtEl>
                                          <p:spTgt spid="186384"/>
                                        </p:tgtEl>
                                        <p:attrNameLst>
                                          <p:attrName>ppt_x</p:attrName>
                                        </p:attrNameLst>
                                      </p:cBhvr>
                                      <p:tavLst>
                                        <p:tav tm="0">
                                          <p:val>
                                            <p:strVal val="0-#ppt_w/2"/>
                                          </p:val>
                                        </p:tav>
                                        <p:tav tm="100000">
                                          <p:val>
                                            <p:strVal val="#ppt_x"/>
                                          </p:val>
                                        </p:tav>
                                      </p:tavLst>
                                    </p:anim>
                                    <p:anim calcmode="lin" valueType="num">
                                      <p:cBhvr additive="base">
                                        <p:cTn id="38" dur="500" fill="hold"/>
                                        <p:tgtEl>
                                          <p:spTgt spid="18638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186377"/>
                                        </p:tgtEl>
                                        <p:attrNameLst>
                                          <p:attrName>style.visibility</p:attrName>
                                        </p:attrNameLst>
                                      </p:cBhvr>
                                      <p:to>
                                        <p:strVal val="visible"/>
                                      </p:to>
                                    </p:set>
                                    <p:anim calcmode="lin" valueType="num">
                                      <p:cBhvr additive="base">
                                        <p:cTn id="42" dur="500" fill="hold"/>
                                        <p:tgtEl>
                                          <p:spTgt spid="186377"/>
                                        </p:tgtEl>
                                        <p:attrNameLst>
                                          <p:attrName>ppt_x</p:attrName>
                                        </p:attrNameLst>
                                      </p:cBhvr>
                                      <p:tavLst>
                                        <p:tav tm="0">
                                          <p:val>
                                            <p:strVal val="0-#ppt_w/2"/>
                                          </p:val>
                                        </p:tav>
                                        <p:tav tm="100000">
                                          <p:val>
                                            <p:strVal val="#ppt_x"/>
                                          </p:val>
                                        </p:tav>
                                      </p:tavLst>
                                    </p:anim>
                                    <p:anim calcmode="lin" valueType="num">
                                      <p:cBhvr additive="base">
                                        <p:cTn id="43" dur="500" fill="hold"/>
                                        <p:tgtEl>
                                          <p:spTgt spid="18637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2000"/>
                            </p:stCondLst>
                            <p:childTnLst>
                              <p:par>
                                <p:cTn id="45" presetID="2" presetClass="entr" presetSubtype="8" fill="hold" nodeType="afterEffect">
                                  <p:stCondLst>
                                    <p:cond delay="1000"/>
                                  </p:stCondLst>
                                  <p:childTnLst>
                                    <p:set>
                                      <p:cBhvr>
                                        <p:cTn id="46" dur="1" fill="hold">
                                          <p:stCondLst>
                                            <p:cond delay="0"/>
                                          </p:stCondLst>
                                        </p:cTn>
                                        <p:tgtEl>
                                          <p:spTgt spid="186402"/>
                                        </p:tgtEl>
                                        <p:attrNameLst>
                                          <p:attrName>style.visibility</p:attrName>
                                        </p:attrNameLst>
                                      </p:cBhvr>
                                      <p:to>
                                        <p:strVal val="visible"/>
                                      </p:to>
                                    </p:set>
                                    <p:anim calcmode="lin" valueType="num">
                                      <p:cBhvr additive="base">
                                        <p:cTn id="47" dur="500" fill="hold"/>
                                        <p:tgtEl>
                                          <p:spTgt spid="186402"/>
                                        </p:tgtEl>
                                        <p:attrNameLst>
                                          <p:attrName>ppt_x</p:attrName>
                                        </p:attrNameLst>
                                      </p:cBhvr>
                                      <p:tavLst>
                                        <p:tav tm="0">
                                          <p:val>
                                            <p:strVal val="0-#ppt_w/2"/>
                                          </p:val>
                                        </p:tav>
                                        <p:tav tm="100000">
                                          <p:val>
                                            <p:strVal val="#ppt_x"/>
                                          </p:val>
                                        </p:tav>
                                      </p:tavLst>
                                    </p:anim>
                                    <p:anim calcmode="lin" valueType="num">
                                      <p:cBhvr additive="base">
                                        <p:cTn id="48" dur="500" fill="hold"/>
                                        <p:tgtEl>
                                          <p:spTgt spid="186402"/>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3500"/>
                            </p:stCondLst>
                            <p:childTnLst>
                              <p:par>
                                <p:cTn id="50" presetID="2" presetClass="entr" presetSubtype="8" fill="hold" grpId="0" nodeType="afterEffect">
                                  <p:stCondLst>
                                    <p:cond delay="1000"/>
                                  </p:stCondLst>
                                  <p:childTnLst>
                                    <p:set>
                                      <p:cBhvr>
                                        <p:cTn id="51" dur="1" fill="hold">
                                          <p:stCondLst>
                                            <p:cond delay="0"/>
                                          </p:stCondLst>
                                        </p:cTn>
                                        <p:tgtEl>
                                          <p:spTgt spid="186374"/>
                                        </p:tgtEl>
                                        <p:attrNameLst>
                                          <p:attrName>style.visibility</p:attrName>
                                        </p:attrNameLst>
                                      </p:cBhvr>
                                      <p:to>
                                        <p:strVal val="visible"/>
                                      </p:to>
                                    </p:set>
                                    <p:anim calcmode="lin" valueType="num">
                                      <p:cBhvr additive="base">
                                        <p:cTn id="52" dur="500" fill="hold"/>
                                        <p:tgtEl>
                                          <p:spTgt spid="186374"/>
                                        </p:tgtEl>
                                        <p:attrNameLst>
                                          <p:attrName>ppt_x</p:attrName>
                                        </p:attrNameLst>
                                      </p:cBhvr>
                                      <p:tavLst>
                                        <p:tav tm="0">
                                          <p:val>
                                            <p:strVal val="0-#ppt_w/2"/>
                                          </p:val>
                                        </p:tav>
                                        <p:tav tm="100000">
                                          <p:val>
                                            <p:strVal val="#ppt_x"/>
                                          </p:val>
                                        </p:tav>
                                      </p:tavLst>
                                    </p:anim>
                                    <p:anim calcmode="lin" valueType="num">
                                      <p:cBhvr additive="base">
                                        <p:cTn id="53" dur="500" fill="hold"/>
                                        <p:tgtEl>
                                          <p:spTgt spid="18637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5000"/>
                            </p:stCondLst>
                            <p:childTnLst>
                              <p:par>
                                <p:cTn id="55" presetID="2" presetClass="entr" presetSubtype="8" fill="hold" grpId="0" nodeType="afterEffect">
                                  <p:stCondLst>
                                    <p:cond delay="1000"/>
                                  </p:stCondLst>
                                  <p:childTnLst>
                                    <p:set>
                                      <p:cBhvr>
                                        <p:cTn id="56" dur="1" fill="hold">
                                          <p:stCondLst>
                                            <p:cond delay="0"/>
                                          </p:stCondLst>
                                        </p:cTn>
                                        <p:tgtEl>
                                          <p:spTgt spid="186380"/>
                                        </p:tgtEl>
                                        <p:attrNameLst>
                                          <p:attrName>style.visibility</p:attrName>
                                        </p:attrNameLst>
                                      </p:cBhvr>
                                      <p:to>
                                        <p:strVal val="visible"/>
                                      </p:to>
                                    </p:set>
                                    <p:anim calcmode="lin" valueType="num">
                                      <p:cBhvr additive="base">
                                        <p:cTn id="57" dur="500" fill="hold"/>
                                        <p:tgtEl>
                                          <p:spTgt spid="186380"/>
                                        </p:tgtEl>
                                        <p:attrNameLst>
                                          <p:attrName>ppt_x</p:attrName>
                                        </p:attrNameLst>
                                      </p:cBhvr>
                                      <p:tavLst>
                                        <p:tav tm="0">
                                          <p:val>
                                            <p:strVal val="0-#ppt_w/2"/>
                                          </p:val>
                                        </p:tav>
                                        <p:tav tm="100000">
                                          <p:val>
                                            <p:strVal val="#ppt_x"/>
                                          </p:val>
                                        </p:tav>
                                      </p:tavLst>
                                    </p:anim>
                                    <p:anim calcmode="lin" valueType="num">
                                      <p:cBhvr additive="base">
                                        <p:cTn id="58" dur="500" fill="hold"/>
                                        <p:tgtEl>
                                          <p:spTgt spid="186380"/>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6500"/>
                            </p:stCondLst>
                            <p:childTnLst>
                              <p:par>
                                <p:cTn id="60" presetID="2" presetClass="entr" presetSubtype="8" fill="hold" nodeType="afterEffect">
                                  <p:stCondLst>
                                    <p:cond delay="1000"/>
                                  </p:stCondLst>
                                  <p:childTnLst>
                                    <p:set>
                                      <p:cBhvr>
                                        <p:cTn id="61" dur="1" fill="hold">
                                          <p:stCondLst>
                                            <p:cond delay="0"/>
                                          </p:stCondLst>
                                        </p:cTn>
                                        <p:tgtEl>
                                          <p:spTgt spid="186393"/>
                                        </p:tgtEl>
                                        <p:attrNameLst>
                                          <p:attrName>style.visibility</p:attrName>
                                        </p:attrNameLst>
                                      </p:cBhvr>
                                      <p:to>
                                        <p:strVal val="visible"/>
                                      </p:to>
                                    </p:set>
                                    <p:anim calcmode="lin" valueType="num">
                                      <p:cBhvr additive="base">
                                        <p:cTn id="62" dur="500" fill="hold"/>
                                        <p:tgtEl>
                                          <p:spTgt spid="186393"/>
                                        </p:tgtEl>
                                        <p:attrNameLst>
                                          <p:attrName>ppt_x</p:attrName>
                                        </p:attrNameLst>
                                      </p:cBhvr>
                                      <p:tavLst>
                                        <p:tav tm="0">
                                          <p:val>
                                            <p:strVal val="0-#ppt_w/2"/>
                                          </p:val>
                                        </p:tav>
                                        <p:tav tm="100000">
                                          <p:val>
                                            <p:strVal val="#ppt_x"/>
                                          </p:val>
                                        </p:tav>
                                      </p:tavLst>
                                    </p:anim>
                                    <p:anim calcmode="lin" valueType="num">
                                      <p:cBhvr additive="base">
                                        <p:cTn id="63" dur="500" fill="hold"/>
                                        <p:tgtEl>
                                          <p:spTgt spid="186393"/>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8000"/>
                            </p:stCondLst>
                            <p:childTnLst>
                              <p:par>
                                <p:cTn id="65" presetID="2" presetClass="entr" presetSubtype="8" fill="hold" nodeType="afterEffect">
                                  <p:stCondLst>
                                    <p:cond delay="1000"/>
                                  </p:stCondLst>
                                  <p:childTnLst>
                                    <p:set>
                                      <p:cBhvr>
                                        <p:cTn id="66" dur="1" fill="hold">
                                          <p:stCondLst>
                                            <p:cond delay="0"/>
                                          </p:stCondLst>
                                        </p:cTn>
                                        <p:tgtEl>
                                          <p:spTgt spid="186390"/>
                                        </p:tgtEl>
                                        <p:attrNameLst>
                                          <p:attrName>style.visibility</p:attrName>
                                        </p:attrNameLst>
                                      </p:cBhvr>
                                      <p:to>
                                        <p:strVal val="visible"/>
                                      </p:to>
                                    </p:set>
                                    <p:anim calcmode="lin" valueType="num">
                                      <p:cBhvr additive="base">
                                        <p:cTn id="67" dur="500" fill="hold"/>
                                        <p:tgtEl>
                                          <p:spTgt spid="186390"/>
                                        </p:tgtEl>
                                        <p:attrNameLst>
                                          <p:attrName>ppt_x</p:attrName>
                                        </p:attrNameLst>
                                      </p:cBhvr>
                                      <p:tavLst>
                                        <p:tav tm="0">
                                          <p:val>
                                            <p:strVal val="0-#ppt_w/2"/>
                                          </p:val>
                                        </p:tav>
                                        <p:tav tm="100000">
                                          <p:val>
                                            <p:strVal val="#ppt_x"/>
                                          </p:val>
                                        </p:tav>
                                      </p:tavLst>
                                    </p:anim>
                                    <p:anim calcmode="lin" valueType="num">
                                      <p:cBhvr additive="base">
                                        <p:cTn id="68" dur="500" fill="hold"/>
                                        <p:tgtEl>
                                          <p:spTgt spid="186390"/>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9500"/>
                            </p:stCondLst>
                            <p:childTnLst>
                              <p:par>
                                <p:cTn id="70" presetID="2" presetClass="entr" presetSubtype="8" fill="hold" grpId="0" nodeType="afterEffect">
                                  <p:stCondLst>
                                    <p:cond delay="1000"/>
                                  </p:stCondLst>
                                  <p:childTnLst>
                                    <p:set>
                                      <p:cBhvr>
                                        <p:cTn id="71" dur="1" fill="hold">
                                          <p:stCondLst>
                                            <p:cond delay="0"/>
                                          </p:stCondLst>
                                        </p:cTn>
                                        <p:tgtEl>
                                          <p:spTgt spid="186375"/>
                                        </p:tgtEl>
                                        <p:attrNameLst>
                                          <p:attrName>style.visibility</p:attrName>
                                        </p:attrNameLst>
                                      </p:cBhvr>
                                      <p:to>
                                        <p:strVal val="visible"/>
                                      </p:to>
                                    </p:set>
                                    <p:anim calcmode="lin" valueType="num">
                                      <p:cBhvr additive="base">
                                        <p:cTn id="72" dur="500" fill="hold"/>
                                        <p:tgtEl>
                                          <p:spTgt spid="186375"/>
                                        </p:tgtEl>
                                        <p:attrNameLst>
                                          <p:attrName>ppt_x</p:attrName>
                                        </p:attrNameLst>
                                      </p:cBhvr>
                                      <p:tavLst>
                                        <p:tav tm="0">
                                          <p:val>
                                            <p:strVal val="0-#ppt_w/2"/>
                                          </p:val>
                                        </p:tav>
                                        <p:tav tm="100000">
                                          <p:val>
                                            <p:strVal val="#ppt_x"/>
                                          </p:val>
                                        </p:tav>
                                      </p:tavLst>
                                    </p:anim>
                                    <p:anim calcmode="lin" valueType="num">
                                      <p:cBhvr additive="base">
                                        <p:cTn id="73" dur="500" fill="hold"/>
                                        <p:tgtEl>
                                          <p:spTgt spid="186375"/>
                                        </p:tgtEl>
                                        <p:attrNameLst>
                                          <p:attrName>ppt_y</p:attrName>
                                        </p:attrNameLst>
                                      </p:cBhvr>
                                      <p:tavLst>
                                        <p:tav tm="0">
                                          <p:val>
                                            <p:strVal val="#ppt_y"/>
                                          </p:val>
                                        </p:tav>
                                        <p:tav tm="100000">
                                          <p:val>
                                            <p:strVal val="#ppt_y"/>
                                          </p:val>
                                        </p:tav>
                                      </p:tavLst>
                                    </p:anim>
                                  </p:childTnLst>
                                </p:cTn>
                              </p:par>
                            </p:childTnLst>
                          </p:cTn>
                        </p:par>
                        <p:par>
                          <p:cTn id="74" fill="hold">
                            <p:stCondLst>
                              <p:cond delay="21000"/>
                            </p:stCondLst>
                            <p:childTnLst>
                              <p:par>
                                <p:cTn id="75" presetID="2" presetClass="entr" presetSubtype="8" fill="hold" grpId="0" nodeType="afterEffect">
                                  <p:stCondLst>
                                    <p:cond delay="100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0-#ppt_w/2"/>
                                          </p:val>
                                        </p:tav>
                                        <p:tav tm="100000">
                                          <p:val>
                                            <p:strVal val="#ppt_x"/>
                                          </p:val>
                                        </p:tav>
                                      </p:tavLst>
                                    </p:anim>
                                    <p:anim calcmode="lin" valueType="num">
                                      <p:cBhvr additive="base">
                                        <p:cTn id="78" dur="5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22500"/>
                            </p:stCondLst>
                            <p:childTnLst>
                              <p:par>
                                <p:cTn id="80" presetID="2" presetClass="entr" presetSubtype="8" fill="hold" nodeType="afterEffect">
                                  <p:stCondLst>
                                    <p:cond delay="100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0-#ppt_w/2"/>
                                          </p:val>
                                        </p:tav>
                                        <p:tav tm="100000">
                                          <p:val>
                                            <p:strVal val="#ppt_x"/>
                                          </p:val>
                                        </p:tav>
                                      </p:tavLst>
                                    </p:anim>
                                    <p:anim calcmode="lin" valueType="num">
                                      <p:cBhvr additive="base">
                                        <p:cTn id="8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autoUpdateAnimBg="0"/>
      <p:bldP spid="186374" grpId="0" animBg="1" autoUpdateAnimBg="0"/>
      <p:bldP spid="186375" grpId="0" animBg="1" autoUpdateAnimBg="0"/>
      <p:bldP spid="186376" grpId="0" animBg="1" autoUpdateAnimBg="0"/>
      <p:bldP spid="186377" grpId="0" animBg="1" autoUpdateAnimBg="0"/>
      <p:bldP spid="186380" grpId="0" animBg="1" autoUpdateAnimBg="0"/>
      <p:bldP spid="186398" grpId="0" animBg="1" autoUpdateAnimBg="0"/>
      <p:bldP spid="3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3F422-2516-8543-A882-9AADD18334E0}"/>
              </a:ext>
            </a:extLst>
          </p:cNvPr>
          <p:cNvSpPr>
            <a:spLocks noGrp="1"/>
          </p:cNvSpPr>
          <p:nvPr>
            <p:ph type="title"/>
          </p:nvPr>
        </p:nvSpPr>
        <p:spPr/>
        <p:txBody>
          <a:bodyPr/>
          <a:lstStyle/>
          <a:p>
            <a:r>
              <a:rPr lang="de-DE" dirty="0"/>
              <a:t>Mediale Gestaltungselemente: Texte</a:t>
            </a:r>
          </a:p>
        </p:txBody>
      </p:sp>
      <p:sp>
        <p:nvSpPr>
          <p:cNvPr id="3" name="Inhaltsplatzhalter 2">
            <a:extLst>
              <a:ext uri="{FF2B5EF4-FFF2-40B4-BE49-F238E27FC236}">
                <a16:creationId xmlns:a16="http://schemas.microsoft.com/office/drawing/2014/main" id="{237BDB41-CBBB-F249-9CFF-DB66EB710B9B}"/>
              </a:ext>
            </a:extLst>
          </p:cNvPr>
          <p:cNvSpPr>
            <a:spLocks noGrp="1"/>
          </p:cNvSpPr>
          <p:nvPr>
            <p:ph idx="1"/>
          </p:nvPr>
        </p:nvSpPr>
        <p:spPr>
          <a:xfrm>
            <a:off x="428424" y="1340768"/>
            <a:ext cx="10149670" cy="4300906"/>
          </a:xfrm>
          <a:solidFill>
            <a:schemeClr val="accent4">
              <a:lumMod val="40000"/>
              <a:lumOff val="60000"/>
            </a:schemeClr>
          </a:solidFill>
        </p:spPr>
        <p:txBody>
          <a:bodyPr>
            <a:normAutofit/>
          </a:bodyPr>
          <a:lstStyle/>
          <a:p>
            <a:pPr>
              <a:buFont typeface="Wingdings" panose="05000000000000000000" pitchFamily="2" charset="2"/>
              <a:buChar char="§"/>
            </a:pPr>
            <a:r>
              <a:rPr lang="de-DE" sz="2400" b="1" dirty="0" err="1">
                <a:latin typeface="+mn-lt"/>
                <a:cs typeface="Calibri" panose="020F0502020204030204" pitchFamily="34" charset="0"/>
              </a:rPr>
              <a:t>Breakout</a:t>
            </a:r>
            <a:r>
              <a:rPr lang="de-DE" sz="2400" b="1" dirty="0">
                <a:latin typeface="+mn-lt"/>
                <a:cs typeface="Calibri" panose="020F0502020204030204" pitchFamily="34" charset="0"/>
              </a:rPr>
              <a:t> – Gruppenarbeit (10 Minuten)</a:t>
            </a:r>
          </a:p>
          <a:p>
            <a:pPr marL="0" indent="0"/>
            <a:endParaRPr lang="de-DE" sz="2400" b="1" dirty="0">
              <a:latin typeface="+mn-lt"/>
              <a:cs typeface="Calibri" panose="020F0502020204030204" pitchFamily="34" charset="0"/>
            </a:endParaRPr>
          </a:p>
          <a:p>
            <a:pPr marL="0" indent="0"/>
            <a:endParaRPr lang="de-DE" sz="2400" b="1" dirty="0">
              <a:latin typeface="+mn-lt"/>
              <a:cs typeface="Calibri" panose="020F0502020204030204" pitchFamily="34" charset="0"/>
            </a:endParaRPr>
          </a:p>
          <a:p>
            <a:pPr>
              <a:buFont typeface="Wingdings" panose="05000000000000000000" pitchFamily="2" charset="2"/>
              <a:buChar char="§"/>
            </a:pPr>
            <a:r>
              <a:rPr lang="de-DE" sz="2400" b="1" dirty="0">
                <a:latin typeface="+mn-lt"/>
                <a:cs typeface="Calibri" panose="020F0502020204030204" pitchFamily="34" charset="0"/>
              </a:rPr>
              <a:t>Arbeitsauftrag:</a:t>
            </a:r>
          </a:p>
          <a:p>
            <a:pPr marL="684000" indent="-360000">
              <a:buFont typeface="+mj-lt"/>
              <a:buAutoNum type="arabicPeriod"/>
            </a:pPr>
            <a:r>
              <a:rPr lang="de-DE" sz="2400" b="1" dirty="0">
                <a:latin typeface="+mn-lt"/>
                <a:cs typeface="Calibri" panose="020F0502020204030204" pitchFamily="34" charset="0"/>
              </a:rPr>
              <a:t>Skizzieren Sie zeichnerisch eine Arbeitsumgebung </a:t>
            </a:r>
            <a:r>
              <a:rPr lang="de-DE" sz="2400" dirty="0">
                <a:latin typeface="+mn-lt"/>
                <a:cs typeface="Calibri" panose="020F0502020204030204" pitchFamily="34" charset="0"/>
              </a:rPr>
              <a:t>als situativen Rahmen einer bestehenden Beispielaufgabe aus dieser Trainingsmaßnahme.</a:t>
            </a:r>
          </a:p>
          <a:p>
            <a:pPr marL="666900">
              <a:buFont typeface="+mj-lt"/>
              <a:buAutoNum type="arabicPeriod"/>
            </a:pPr>
            <a:r>
              <a:rPr lang="de-DE" sz="2400" b="1" dirty="0">
                <a:latin typeface="+mn-lt"/>
                <a:cs typeface="Calibri" panose="020F0502020204030204" pitchFamily="34" charset="0"/>
              </a:rPr>
              <a:t>Legen Sie Informationszugänge (Hotspots) fest und </a:t>
            </a:r>
            <a:br>
              <a:rPr lang="de-DE" sz="2400" b="1" dirty="0">
                <a:latin typeface="+mn-lt"/>
                <a:cs typeface="Calibri" panose="020F0502020204030204" pitchFamily="34" charset="0"/>
              </a:rPr>
            </a:br>
            <a:r>
              <a:rPr lang="de-DE" sz="2400" b="1" dirty="0">
                <a:latin typeface="+mn-lt"/>
                <a:cs typeface="Calibri" panose="020F0502020204030204" pitchFamily="34" charset="0"/>
              </a:rPr>
              <a:t> entscheiden Sie, welche Art Informationen </a:t>
            </a:r>
            <a:r>
              <a:rPr lang="de-DE" sz="2400" b="1" dirty="0" err="1">
                <a:latin typeface="+mn-lt"/>
                <a:cs typeface="Calibri" panose="020F0502020204030204" pitchFamily="34" charset="0"/>
              </a:rPr>
              <a:t>jew</a:t>
            </a:r>
            <a:r>
              <a:rPr lang="de-DE" sz="2400" b="1" dirty="0">
                <a:latin typeface="+mn-lt"/>
                <a:cs typeface="Calibri" panose="020F0502020204030204" pitchFamily="34" charset="0"/>
              </a:rPr>
              <a:t>. gegeben werden.</a:t>
            </a:r>
            <a:endParaRPr lang="de-DE" sz="2400" dirty="0">
              <a:latin typeface="+mn-lt"/>
              <a:cs typeface="Calibri" panose="020F0502020204030204" pitchFamily="34" charset="0"/>
            </a:endParaRPr>
          </a:p>
          <a:p>
            <a:pPr marL="666900">
              <a:buFont typeface="+mj-lt"/>
              <a:buAutoNum type="arabicPeriod"/>
            </a:pPr>
            <a:r>
              <a:rPr lang="de-DE" sz="2400" b="1" dirty="0">
                <a:latin typeface="+mn-lt"/>
                <a:cs typeface="Calibri" panose="020F0502020204030204" pitchFamily="34" charset="0"/>
              </a:rPr>
              <a:t>Legen Sie fest, wie bzw. welche Eingaben Sie den Lernenden anbieten.</a:t>
            </a:r>
            <a:endParaRPr lang="de-DE" sz="2400" dirty="0">
              <a:latin typeface="+mn-lt"/>
              <a:cs typeface="Calibri" panose="020F0502020204030204" pitchFamily="34" charset="0"/>
            </a:endParaRPr>
          </a:p>
          <a:p>
            <a:pPr marL="684000" indent="-360000">
              <a:buFont typeface="Wingdings" panose="05000000000000000000" pitchFamily="2" charset="2"/>
              <a:buChar char="Ø"/>
            </a:pPr>
            <a:endParaRPr lang="de-DE" dirty="0">
              <a:latin typeface="+mn-lt"/>
              <a:cs typeface="Calibri" panose="020F0502020204030204" pitchFamily="34" charset="0"/>
            </a:endParaRPr>
          </a:p>
        </p:txBody>
      </p:sp>
      <p:sp>
        <p:nvSpPr>
          <p:cNvPr id="4" name="Datumsplatzhalter 3">
            <a:extLst>
              <a:ext uri="{FF2B5EF4-FFF2-40B4-BE49-F238E27FC236}">
                <a16:creationId xmlns:a16="http://schemas.microsoft.com/office/drawing/2014/main" id="{EC7D7B74-F85D-BC4F-B914-A007D0CF4A61}"/>
              </a:ext>
            </a:extLst>
          </p:cNvPr>
          <p:cNvSpPr>
            <a:spLocks noGrp="1"/>
          </p:cNvSpPr>
          <p:nvPr>
            <p:ph type="dt" sz="half" idx="10"/>
          </p:nvPr>
        </p:nvSpPr>
        <p:spPr/>
        <p:txBody>
          <a:bodyPr/>
          <a:lstStyle/>
          <a:p>
            <a:fld id="{EB1E910B-E65E-CF4F-AF62-643325794827}" type="datetime1">
              <a:rPr lang="de-DE" smtClean="0"/>
              <a:t>23.09.2022</a:t>
            </a:fld>
            <a:endParaRPr lang="en-US" dirty="0"/>
          </a:p>
        </p:txBody>
      </p:sp>
      <p:sp>
        <p:nvSpPr>
          <p:cNvPr id="5" name="Fußzeilenplatzhalter 4">
            <a:extLst>
              <a:ext uri="{FF2B5EF4-FFF2-40B4-BE49-F238E27FC236}">
                <a16:creationId xmlns:a16="http://schemas.microsoft.com/office/drawing/2014/main" id="{E5FC8092-F9CE-FF42-98D8-B31C12077706}"/>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F06C0F7A-F137-B141-9DE0-B5D50121D665}"/>
              </a:ext>
            </a:extLst>
          </p:cNvPr>
          <p:cNvSpPr>
            <a:spLocks noGrp="1"/>
          </p:cNvSpPr>
          <p:nvPr>
            <p:ph type="sldNum" sz="quarter" idx="12"/>
          </p:nvPr>
        </p:nvSpPr>
        <p:spPr/>
        <p:txBody>
          <a:bodyPr/>
          <a:lstStyle/>
          <a:p>
            <a:pPr>
              <a:defRPr/>
            </a:pPr>
            <a:fld id="{E42BEB3F-08D9-49EF-B61F-64B0AC4A9AB9}" type="slidenum">
              <a:rPr lang="de-DE" altLang="de-DE" smtClean="0"/>
              <a:pPr>
                <a:defRPr/>
              </a:pPr>
              <a:t>64</a:t>
            </a:fld>
            <a:endParaRPr lang="de-DE" altLang="de-DE" dirty="0"/>
          </a:p>
        </p:txBody>
      </p:sp>
    </p:spTree>
    <p:extLst>
      <p:ext uri="{BB962C8B-B14F-4D97-AF65-F5344CB8AC3E}">
        <p14:creationId xmlns:p14="http://schemas.microsoft.com/office/powerpoint/2010/main" val="23645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DFC787C-7D79-714B-8A2A-D8F0B7B05ABE}"/>
              </a:ext>
            </a:extLst>
          </p:cNvPr>
          <p:cNvPicPr>
            <a:picLocks noChangeAspect="1"/>
          </p:cNvPicPr>
          <p:nvPr/>
        </p:nvPicPr>
        <p:blipFill>
          <a:blip r:embed="rId2"/>
          <a:stretch>
            <a:fillRect/>
          </a:stretch>
        </p:blipFill>
        <p:spPr>
          <a:xfrm>
            <a:off x="8976320" y="1258023"/>
            <a:ext cx="2935896" cy="1950121"/>
          </a:xfrm>
          <a:prstGeom prst="rect">
            <a:avLst/>
          </a:prstGeom>
        </p:spPr>
      </p:pic>
      <p:sp>
        <p:nvSpPr>
          <p:cNvPr id="5" name="Datumsplatzhalter 4">
            <a:extLst>
              <a:ext uri="{FF2B5EF4-FFF2-40B4-BE49-F238E27FC236}">
                <a16:creationId xmlns:a16="http://schemas.microsoft.com/office/drawing/2014/main" id="{863C7456-CB32-D347-8AC3-0EBB636E67FA}"/>
              </a:ext>
            </a:extLst>
          </p:cNvPr>
          <p:cNvSpPr>
            <a:spLocks noGrp="1"/>
          </p:cNvSpPr>
          <p:nvPr>
            <p:ph type="dt" sz="half" idx="10"/>
          </p:nvPr>
        </p:nvSpPr>
        <p:spPr/>
        <p:txBody>
          <a:bodyPr/>
          <a:lstStyle/>
          <a:p>
            <a:fld id="{F8B9C1FC-6693-6348-9DDF-EBFFD0A275C5}" type="datetime1">
              <a:rPr lang="de-DE" smtClean="0"/>
              <a:t>23.09.2022</a:t>
            </a:fld>
            <a:endParaRPr lang="en-US" dirty="0"/>
          </a:p>
        </p:txBody>
      </p:sp>
      <p:sp>
        <p:nvSpPr>
          <p:cNvPr id="6" name="Fußzeilenplatzhalter 5">
            <a:extLst>
              <a:ext uri="{FF2B5EF4-FFF2-40B4-BE49-F238E27FC236}">
                <a16:creationId xmlns:a16="http://schemas.microsoft.com/office/drawing/2014/main" id="{856CD8F3-1644-F649-B77B-39CA0C2D4188}"/>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7" name="Foliennummernplatzhalter 6">
            <a:extLst>
              <a:ext uri="{FF2B5EF4-FFF2-40B4-BE49-F238E27FC236}">
                <a16:creationId xmlns:a16="http://schemas.microsoft.com/office/drawing/2014/main" id="{B78F37E9-D23A-5342-A58D-8331927EDA22}"/>
              </a:ext>
            </a:extLst>
          </p:cNvPr>
          <p:cNvSpPr>
            <a:spLocks noGrp="1"/>
          </p:cNvSpPr>
          <p:nvPr>
            <p:ph type="sldNum" sz="quarter" idx="12"/>
          </p:nvPr>
        </p:nvSpPr>
        <p:spPr/>
        <p:txBody>
          <a:bodyPr/>
          <a:lstStyle/>
          <a:p>
            <a:pPr>
              <a:defRPr/>
            </a:pPr>
            <a:fld id="{E42BEB3F-08D9-49EF-B61F-64B0AC4A9AB9}" type="slidenum">
              <a:rPr lang="de-DE" altLang="de-DE" smtClean="0"/>
              <a:pPr>
                <a:defRPr/>
              </a:pPr>
              <a:t>65</a:t>
            </a:fld>
            <a:endParaRPr lang="de-DE" altLang="de-DE" dirty="0"/>
          </a:p>
        </p:txBody>
      </p:sp>
      <p:sp>
        <p:nvSpPr>
          <p:cNvPr id="10" name="Titel 1">
            <a:extLst>
              <a:ext uri="{FF2B5EF4-FFF2-40B4-BE49-F238E27FC236}">
                <a16:creationId xmlns:a16="http://schemas.microsoft.com/office/drawing/2014/main" id="{55A35DE5-E89D-2C4E-AE74-D9439DEB5D1E}"/>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dirty="0"/>
              <a:t>Videobasierte Testsituation: Fehlersensibilität</a:t>
            </a:r>
          </a:p>
        </p:txBody>
      </p:sp>
      <p:sp>
        <p:nvSpPr>
          <p:cNvPr id="13" name="Inhaltsplatzhalter 2">
            <a:extLst>
              <a:ext uri="{FF2B5EF4-FFF2-40B4-BE49-F238E27FC236}">
                <a16:creationId xmlns:a16="http://schemas.microsoft.com/office/drawing/2014/main" id="{2F4FE7B8-9A19-4842-BBF0-419DCF36EBD0}"/>
              </a:ext>
            </a:extLst>
          </p:cNvPr>
          <p:cNvSpPr txBox="1">
            <a:spLocks/>
          </p:cNvSpPr>
          <p:nvPr/>
        </p:nvSpPr>
        <p:spPr>
          <a:xfrm>
            <a:off x="485299" y="1374016"/>
            <a:ext cx="11160000" cy="48874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pPr marL="0" indent="0">
              <a:buNone/>
            </a:pPr>
            <a:r>
              <a:rPr lang="de-DE" sz="2400" b="1" dirty="0"/>
              <a:t>Beispiel für videobasiertes Testen: </a:t>
            </a:r>
            <a:br>
              <a:rPr lang="de-DE" sz="2400" b="1" dirty="0"/>
            </a:br>
            <a:r>
              <a:rPr lang="de-DE" sz="2400" b="1" dirty="0"/>
              <a:t>Arbeitsablauf mit Fehlern</a:t>
            </a:r>
          </a:p>
          <a:p>
            <a:pPr marL="0" indent="0">
              <a:buNone/>
            </a:pPr>
            <a:r>
              <a:rPr lang="de-DE" sz="2400" dirty="0"/>
              <a:t>(</a:t>
            </a:r>
            <a:r>
              <a:rPr lang="de-DE" sz="2400" b="1" dirty="0">
                <a:solidFill>
                  <a:schemeClr val="bg2">
                    <a:lumMod val="50000"/>
                  </a:schemeClr>
                </a:solidFill>
              </a:rPr>
              <a:t>Bsp.: </a:t>
            </a:r>
            <a:r>
              <a:rPr lang="de-DE" sz="2400" dirty="0"/>
              <a:t>Versicherungskaufmann besichtigt zu versichernden Betrieb)</a:t>
            </a:r>
          </a:p>
          <a:p>
            <a:endParaRPr lang="de-DE" sz="2400" dirty="0"/>
          </a:p>
          <a:p>
            <a:pPr marL="0" indent="0">
              <a:buNone/>
            </a:pPr>
            <a:r>
              <a:rPr lang="de-DE" sz="2400" b="1" dirty="0"/>
              <a:t>Aufgabe: Bei Erkennen eines Fehlers Klicken (Maus) oder Tippen (Touch-Screen)</a:t>
            </a:r>
          </a:p>
          <a:p>
            <a:pPr marL="0" indent="0">
              <a:buNone/>
            </a:pPr>
            <a:r>
              <a:rPr lang="de-DE" sz="2400" dirty="0"/>
              <a:t>Video stoppt, Schreibfeld öffnet sich </a:t>
            </a:r>
          </a:p>
          <a:p>
            <a:pPr marL="0" indent="0">
              <a:buNone/>
            </a:pPr>
            <a:r>
              <a:rPr lang="de-DE" sz="2400" dirty="0">
                <a:sym typeface="Wingdings" pitchFamily="2" charset="2"/>
              </a:rPr>
              <a:t> Eingeben: was ist falsch</a:t>
            </a:r>
          </a:p>
          <a:p>
            <a:pPr marL="0" indent="0">
              <a:buNone/>
            </a:pPr>
            <a:r>
              <a:rPr lang="de-DE" sz="2400" dirty="0">
                <a:sym typeface="Wingdings" pitchFamily="2" charset="2"/>
              </a:rPr>
              <a:t>Video fährt fort</a:t>
            </a:r>
          </a:p>
          <a:p>
            <a:pPr marL="0" indent="0">
              <a:buNone/>
            </a:pPr>
            <a:r>
              <a:rPr lang="de-DE" dirty="0">
                <a:sym typeface="Wingdings" pitchFamily="2" charset="2"/>
              </a:rPr>
              <a:t>…</a:t>
            </a:r>
          </a:p>
          <a:p>
            <a:pPr marL="0" indent="0">
              <a:buNone/>
              <a:tabLst>
                <a:tab pos="1463675" algn="l"/>
              </a:tabLst>
            </a:pPr>
            <a:r>
              <a:rPr lang="de-DE" sz="2400" i="1" dirty="0">
                <a:sym typeface="Wingdings" pitchFamily="2" charset="2"/>
              </a:rPr>
              <a:t>Technisch: Zeitpunkt nach Filmstart und Hotspot auf dem Display festgelegt.</a:t>
            </a: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31451541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2EF09-1918-F548-85C8-71F7A5B678A0}"/>
              </a:ext>
            </a:extLst>
          </p:cNvPr>
          <p:cNvSpPr>
            <a:spLocks noGrp="1"/>
          </p:cNvSpPr>
          <p:nvPr>
            <p:ph type="title"/>
          </p:nvPr>
        </p:nvSpPr>
        <p:spPr/>
        <p:txBody>
          <a:bodyPr/>
          <a:lstStyle/>
          <a:p>
            <a:r>
              <a:rPr lang="de-DE" dirty="0"/>
              <a:t>Simulationen als Testsituationen</a:t>
            </a:r>
          </a:p>
        </p:txBody>
      </p:sp>
      <p:pic>
        <p:nvPicPr>
          <p:cNvPr id="4" name="Grafik 3">
            <a:extLst>
              <a:ext uri="{FF2B5EF4-FFF2-40B4-BE49-F238E27FC236}">
                <a16:creationId xmlns:a16="http://schemas.microsoft.com/office/drawing/2014/main" id="{C23949CF-7F68-0045-8EDA-CCB6CAEA811F}"/>
              </a:ext>
            </a:extLst>
          </p:cNvPr>
          <p:cNvPicPr>
            <a:picLocks noChangeAspect="1"/>
          </p:cNvPicPr>
          <p:nvPr/>
        </p:nvPicPr>
        <p:blipFill>
          <a:blip r:embed="rId3"/>
          <a:stretch>
            <a:fillRect/>
          </a:stretch>
        </p:blipFill>
        <p:spPr>
          <a:xfrm>
            <a:off x="1113430" y="4080581"/>
            <a:ext cx="1283831" cy="1982806"/>
          </a:xfrm>
          <a:prstGeom prst="rect">
            <a:avLst/>
          </a:prstGeom>
        </p:spPr>
      </p:pic>
      <p:pic>
        <p:nvPicPr>
          <p:cNvPr id="5" name="Grafik 4">
            <a:extLst>
              <a:ext uri="{FF2B5EF4-FFF2-40B4-BE49-F238E27FC236}">
                <a16:creationId xmlns:a16="http://schemas.microsoft.com/office/drawing/2014/main" id="{6BB6DFC5-EB54-5943-AC07-F00734A78154}"/>
              </a:ext>
            </a:extLst>
          </p:cNvPr>
          <p:cNvPicPr>
            <a:picLocks noChangeAspect="1"/>
          </p:cNvPicPr>
          <p:nvPr/>
        </p:nvPicPr>
        <p:blipFill>
          <a:blip r:embed="rId4"/>
          <a:stretch>
            <a:fillRect/>
          </a:stretch>
        </p:blipFill>
        <p:spPr>
          <a:xfrm>
            <a:off x="6744072" y="3980291"/>
            <a:ext cx="3650482" cy="2205500"/>
          </a:xfrm>
          <a:prstGeom prst="rect">
            <a:avLst/>
          </a:prstGeom>
        </p:spPr>
      </p:pic>
      <p:pic>
        <p:nvPicPr>
          <p:cNvPr id="6" name="Grafik 5">
            <a:extLst>
              <a:ext uri="{FF2B5EF4-FFF2-40B4-BE49-F238E27FC236}">
                <a16:creationId xmlns:a16="http://schemas.microsoft.com/office/drawing/2014/main" id="{6BD31173-E0B9-3D40-8859-5B4CB2D141F2}"/>
              </a:ext>
            </a:extLst>
          </p:cNvPr>
          <p:cNvPicPr>
            <a:picLocks noChangeAspect="1"/>
          </p:cNvPicPr>
          <p:nvPr/>
        </p:nvPicPr>
        <p:blipFill>
          <a:blip r:embed="rId5"/>
          <a:stretch>
            <a:fillRect/>
          </a:stretch>
        </p:blipFill>
        <p:spPr>
          <a:xfrm>
            <a:off x="2999656" y="4331266"/>
            <a:ext cx="3299589" cy="1692097"/>
          </a:xfrm>
          <a:prstGeom prst="rect">
            <a:avLst/>
          </a:prstGeom>
        </p:spPr>
      </p:pic>
      <p:sp>
        <p:nvSpPr>
          <p:cNvPr id="7" name="Datumsplatzhalter 6">
            <a:extLst>
              <a:ext uri="{FF2B5EF4-FFF2-40B4-BE49-F238E27FC236}">
                <a16:creationId xmlns:a16="http://schemas.microsoft.com/office/drawing/2014/main" id="{4741F85C-D977-B945-AEB7-40D18AB8C60C}"/>
              </a:ext>
            </a:extLst>
          </p:cNvPr>
          <p:cNvSpPr>
            <a:spLocks noGrp="1"/>
          </p:cNvSpPr>
          <p:nvPr>
            <p:ph type="dt" sz="half" idx="10"/>
          </p:nvPr>
        </p:nvSpPr>
        <p:spPr/>
        <p:txBody>
          <a:bodyPr/>
          <a:lstStyle/>
          <a:p>
            <a:fld id="{495C0099-27EF-6C4D-B60A-3481A1E39A34}" type="datetime1">
              <a:rPr lang="de-DE" smtClean="0"/>
              <a:t>23.09.2022</a:t>
            </a:fld>
            <a:endParaRPr lang="en-US" dirty="0"/>
          </a:p>
        </p:txBody>
      </p:sp>
      <p:sp>
        <p:nvSpPr>
          <p:cNvPr id="8" name="Fußzeilenplatzhalter 7">
            <a:extLst>
              <a:ext uri="{FF2B5EF4-FFF2-40B4-BE49-F238E27FC236}">
                <a16:creationId xmlns:a16="http://schemas.microsoft.com/office/drawing/2014/main" id="{FB130CF1-F0FF-4042-8D39-594658269C17}"/>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9" name="Foliennummernplatzhalter 8">
            <a:extLst>
              <a:ext uri="{FF2B5EF4-FFF2-40B4-BE49-F238E27FC236}">
                <a16:creationId xmlns:a16="http://schemas.microsoft.com/office/drawing/2014/main" id="{7A3A8E50-78A7-5046-B818-D522371A2645}"/>
              </a:ext>
            </a:extLst>
          </p:cNvPr>
          <p:cNvSpPr>
            <a:spLocks noGrp="1"/>
          </p:cNvSpPr>
          <p:nvPr>
            <p:ph type="sldNum" sz="quarter" idx="12"/>
          </p:nvPr>
        </p:nvSpPr>
        <p:spPr/>
        <p:txBody>
          <a:bodyPr/>
          <a:lstStyle/>
          <a:p>
            <a:pPr>
              <a:defRPr/>
            </a:pPr>
            <a:fld id="{E42BEB3F-08D9-49EF-B61F-64B0AC4A9AB9}" type="slidenum">
              <a:rPr lang="de-DE" altLang="de-DE" smtClean="0"/>
              <a:pPr>
                <a:defRPr/>
              </a:pPr>
              <a:t>66</a:t>
            </a:fld>
            <a:endParaRPr lang="de-DE" altLang="de-DE" dirty="0"/>
          </a:p>
        </p:txBody>
      </p:sp>
      <p:sp>
        <p:nvSpPr>
          <p:cNvPr id="11" name="Inhaltsplatzhalter 2">
            <a:extLst>
              <a:ext uri="{FF2B5EF4-FFF2-40B4-BE49-F238E27FC236}">
                <a16:creationId xmlns:a16="http://schemas.microsoft.com/office/drawing/2014/main" id="{7C137EB7-B1D1-5745-BDA4-4F886AE486CC}"/>
              </a:ext>
            </a:extLst>
          </p:cNvPr>
          <p:cNvSpPr txBox="1">
            <a:spLocks/>
          </p:cNvSpPr>
          <p:nvPr/>
        </p:nvSpPr>
        <p:spPr>
          <a:xfrm>
            <a:off x="423984" y="1398396"/>
            <a:ext cx="11160000" cy="257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Dörner et al. (1983): Simulation „Lohhausen“ zur Messung komplexer Problemlösefähigkeit </a:t>
            </a:r>
          </a:p>
          <a:p>
            <a:r>
              <a:rPr lang="de-DE" sz="2400" dirty="0"/>
              <a:t>Technische Simulationen </a:t>
            </a:r>
            <a:r>
              <a:rPr lang="de-DE" sz="2400" dirty="0">
                <a:sym typeface="Wingdings" pitchFamily="2" charset="2"/>
              </a:rPr>
              <a:t> Kfz-Mechatronik, Kfz-	Fehlerdiagnosekompetenz</a:t>
            </a:r>
          </a:p>
          <a:p>
            <a:r>
              <a:rPr lang="de-DE" sz="2400" dirty="0">
                <a:sym typeface="Wingdings" pitchFamily="2" charset="2"/>
              </a:rPr>
              <a:t>Flugsimulatoren, LKW- und Bussimulatoren, Bootssimulatoren: </a:t>
            </a:r>
          </a:p>
          <a:p>
            <a:pPr marL="0" indent="0">
              <a:buNone/>
            </a:pPr>
            <a:r>
              <a:rPr lang="de-DE" sz="2400" dirty="0">
                <a:sym typeface="Wingdings" pitchFamily="2" charset="2"/>
              </a:rPr>
              <a:t>   Standardisierte Situationen möglich</a:t>
            </a:r>
          </a:p>
          <a:p>
            <a:r>
              <a:rPr lang="de-DE" sz="2400" dirty="0">
                <a:sym typeface="Wingdings" pitchFamily="2" charset="2"/>
              </a:rPr>
              <a:t>Business-Planspiele</a:t>
            </a:r>
          </a:p>
          <a:p>
            <a:pPr marL="0" indent="0">
              <a:buNone/>
            </a:pPr>
            <a:endParaRPr lang="de-DE" sz="2400" dirty="0">
              <a:sym typeface="Wingdings" pitchFamily="2" charset="2"/>
            </a:endParaRPr>
          </a:p>
          <a:p>
            <a:pPr marL="0" indent="0">
              <a:buNone/>
            </a:pPr>
            <a:endParaRPr lang="de-DE" dirty="0"/>
          </a:p>
          <a:p>
            <a:endParaRPr lang="de-DE" dirty="0"/>
          </a:p>
        </p:txBody>
      </p:sp>
    </p:spTree>
    <p:extLst>
      <p:ext uri="{BB962C8B-B14F-4D97-AF65-F5344CB8AC3E}">
        <p14:creationId xmlns:p14="http://schemas.microsoft.com/office/powerpoint/2010/main" val="21521115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Geschlossene Fragetypen </a:t>
            </a:r>
          </a:p>
        </p:txBody>
      </p:sp>
      <p:sp>
        <p:nvSpPr>
          <p:cNvPr id="4" name="Datumsplatzhalter 3">
            <a:extLst>
              <a:ext uri="{FF2B5EF4-FFF2-40B4-BE49-F238E27FC236}">
                <a16:creationId xmlns:a16="http://schemas.microsoft.com/office/drawing/2014/main" id="{99EA8F35-7E2D-DD4E-AB41-805E68664758}"/>
              </a:ext>
            </a:extLst>
          </p:cNvPr>
          <p:cNvSpPr>
            <a:spLocks noGrp="1"/>
          </p:cNvSpPr>
          <p:nvPr>
            <p:ph type="dt" sz="half" idx="10"/>
          </p:nvPr>
        </p:nvSpPr>
        <p:spPr/>
        <p:txBody>
          <a:bodyPr/>
          <a:lstStyle/>
          <a:p>
            <a:fld id="{EA727D4E-D719-4D4A-9FE2-0CC052E9BF05}" type="datetime1">
              <a:rPr lang="de-DE" smtClean="0"/>
              <a:t>23.09.2022</a:t>
            </a:fld>
            <a:endParaRPr lang="en-US" dirty="0"/>
          </a:p>
        </p:txBody>
      </p:sp>
      <p:sp>
        <p:nvSpPr>
          <p:cNvPr id="5" name="Fußzeilenplatzhalter 4">
            <a:extLst>
              <a:ext uri="{FF2B5EF4-FFF2-40B4-BE49-F238E27FC236}">
                <a16:creationId xmlns:a16="http://schemas.microsoft.com/office/drawing/2014/main" id="{E1F726B0-C322-0442-A2A0-8277450DAAE5}"/>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C69DC265-E016-6944-9441-C7E344A7CB38}"/>
              </a:ext>
            </a:extLst>
          </p:cNvPr>
          <p:cNvSpPr>
            <a:spLocks noGrp="1"/>
          </p:cNvSpPr>
          <p:nvPr>
            <p:ph type="sldNum" sz="quarter" idx="12"/>
          </p:nvPr>
        </p:nvSpPr>
        <p:spPr/>
        <p:txBody>
          <a:bodyPr/>
          <a:lstStyle/>
          <a:p>
            <a:pPr>
              <a:defRPr/>
            </a:pPr>
            <a:fld id="{E42BEB3F-08D9-49EF-B61F-64B0AC4A9AB9}" type="slidenum">
              <a:rPr lang="de-DE" altLang="de-DE" smtClean="0"/>
              <a:pPr>
                <a:defRPr/>
              </a:pPr>
              <a:t>67</a:t>
            </a:fld>
            <a:endParaRPr lang="de-DE" altLang="de-DE" dirty="0"/>
          </a:p>
        </p:txBody>
      </p:sp>
      <p:sp>
        <p:nvSpPr>
          <p:cNvPr id="7" name="Inhaltsplatzhalter 2">
            <a:extLst>
              <a:ext uri="{FF2B5EF4-FFF2-40B4-BE49-F238E27FC236}">
                <a16:creationId xmlns:a16="http://schemas.microsoft.com/office/drawing/2014/main" id="{E9DEE6F3-4A6A-3843-B876-741E428777DE}"/>
              </a:ext>
            </a:extLst>
          </p:cNvPr>
          <p:cNvSpPr txBox="1">
            <a:spLocks/>
          </p:cNvSpPr>
          <p:nvPr/>
        </p:nvSpPr>
        <p:spPr>
          <a:xfrm>
            <a:off x="423984" y="1412776"/>
            <a:ext cx="11160000" cy="46085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100" b="1" dirty="0"/>
              <a:t>Gestaltung des Aufgabenstamms von Single-/Multiple-Choice-Aufgaben (1/3):</a:t>
            </a:r>
          </a:p>
          <a:p>
            <a:pPr marL="666900"/>
            <a:r>
              <a:rPr lang="de-DE" sz="3100" b="1" dirty="0"/>
              <a:t>Formulierung des Aufgabenstamms: </a:t>
            </a:r>
            <a:r>
              <a:rPr lang="de-DE" sz="3100" dirty="0"/>
              <a:t/>
            </a:r>
            <a:br>
              <a:rPr lang="de-DE" sz="3100" dirty="0"/>
            </a:br>
            <a:r>
              <a:rPr lang="de-DE" sz="3100" i="1" dirty="0">
                <a:sym typeface="Wingdings" panose="05000000000000000000" pitchFamily="2" charset="2"/>
              </a:rPr>
              <a:t> Formulierung des </a:t>
            </a:r>
            <a:r>
              <a:rPr lang="de-DE" sz="3100" i="1" dirty="0"/>
              <a:t>Aufgabenstamms als Frage oder Aussage</a:t>
            </a:r>
            <a:br>
              <a:rPr lang="de-DE" sz="3100" i="1" dirty="0"/>
            </a:br>
            <a:r>
              <a:rPr lang="de-DE" sz="3100" i="1" dirty="0">
                <a:sym typeface="Wingdings" panose="05000000000000000000" pitchFamily="2" charset="2"/>
              </a:rPr>
              <a:t></a:t>
            </a:r>
            <a:r>
              <a:rPr lang="de-DE" sz="3100" i="1" dirty="0"/>
              <a:t> Die Formulierung als Frage meist länger, jedoch einfacher 	zu konstruieren</a:t>
            </a:r>
          </a:p>
          <a:p>
            <a:pPr marL="438300" indent="0">
              <a:lnSpc>
                <a:spcPct val="100000"/>
              </a:lnSpc>
              <a:buNone/>
            </a:pPr>
            <a:r>
              <a:rPr lang="de-DE" sz="3100" i="1" dirty="0">
                <a:sym typeface="Wingdings" panose="05000000000000000000" pitchFamily="2" charset="2"/>
              </a:rPr>
              <a:t>Beispiel:</a:t>
            </a:r>
            <a:br>
              <a:rPr lang="de-DE" sz="3100" i="1" dirty="0">
                <a:sym typeface="Wingdings" panose="05000000000000000000" pitchFamily="2" charset="2"/>
              </a:rPr>
            </a:br>
            <a:r>
              <a:rPr lang="de-DE" sz="3100" i="1" dirty="0">
                <a:sym typeface="Wingdings" panose="05000000000000000000" pitchFamily="2" charset="2"/>
              </a:rPr>
              <a:t>„ … stellen keine Opportunitätskosten in der Logistik dar.“</a:t>
            </a:r>
            <a:br>
              <a:rPr lang="de-DE" sz="3100" i="1" dirty="0">
                <a:sym typeface="Wingdings" panose="05000000000000000000" pitchFamily="2" charset="2"/>
              </a:rPr>
            </a:br>
            <a:r>
              <a:rPr lang="de-DE" sz="3100" i="1" dirty="0">
                <a:sym typeface="Wingdings" panose="05000000000000000000" pitchFamily="2" charset="2"/>
              </a:rPr>
              <a:t>„Welche Kosten zählen nicht zu den Opportunitätskosten in der Logistik?“</a:t>
            </a:r>
            <a:br>
              <a:rPr lang="de-DE" sz="3100" i="1" dirty="0">
                <a:sym typeface="Wingdings" panose="05000000000000000000" pitchFamily="2" charset="2"/>
              </a:rPr>
            </a:br>
            <a:r>
              <a:rPr lang="de-DE" sz="3100" b="1" i="1" dirty="0">
                <a:sym typeface="Wingdings" panose="05000000000000000000" pitchFamily="2" charset="2"/>
              </a:rPr>
              <a:t>a) </a:t>
            </a:r>
            <a:r>
              <a:rPr lang="de-DE" sz="3100" i="1" dirty="0">
                <a:sym typeface="Wingdings" panose="05000000000000000000" pitchFamily="2" charset="2"/>
              </a:rPr>
              <a:t>Verloren gegangener Absatz</a:t>
            </a:r>
            <a:br>
              <a:rPr lang="de-DE" sz="3100" i="1" dirty="0">
                <a:sym typeface="Wingdings" panose="05000000000000000000" pitchFamily="2" charset="2"/>
              </a:rPr>
            </a:br>
            <a:r>
              <a:rPr lang="de-DE" sz="3100" b="1" i="1" dirty="0">
                <a:sym typeface="Wingdings" panose="05000000000000000000" pitchFamily="2" charset="2"/>
              </a:rPr>
              <a:t>b) </a:t>
            </a:r>
            <a:r>
              <a:rPr lang="de-DE" sz="3100" i="1" dirty="0">
                <a:sym typeface="Wingdings" panose="05000000000000000000" pitchFamily="2" charset="2"/>
              </a:rPr>
              <a:t>Verlust von „Goodwill“</a:t>
            </a:r>
          </a:p>
          <a:p>
            <a:pPr marL="438300" indent="0">
              <a:lnSpc>
                <a:spcPct val="100000"/>
              </a:lnSpc>
              <a:buNone/>
            </a:pPr>
            <a:r>
              <a:rPr lang="de-DE" sz="3100" b="1" i="1" dirty="0">
                <a:sym typeface="Wingdings" panose="05000000000000000000" pitchFamily="2" charset="2"/>
              </a:rPr>
              <a:t>c)</a:t>
            </a:r>
            <a:r>
              <a:rPr lang="de-DE" sz="3100" i="1" dirty="0">
                <a:sym typeface="Wingdings" panose="05000000000000000000" pitchFamily="2" charset="2"/>
              </a:rPr>
              <a:t> Kapitalbindungskosten</a:t>
            </a:r>
          </a:p>
          <a:p>
            <a:pPr marL="438300" indent="0">
              <a:buNone/>
            </a:pPr>
            <a:endParaRPr lang="de-DE" sz="3100" dirty="0">
              <a:sym typeface="Wingdings" pitchFamily="2" charset="2"/>
            </a:endParaRPr>
          </a:p>
          <a:p>
            <a:pPr marL="0" indent="0">
              <a:buNone/>
            </a:pPr>
            <a:endParaRPr lang="de-DE" sz="3100" dirty="0"/>
          </a:p>
          <a:p>
            <a:endParaRPr lang="de-DE" dirty="0"/>
          </a:p>
        </p:txBody>
      </p:sp>
    </p:spTree>
    <p:extLst>
      <p:ext uri="{BB962C8B-B14F-4D97-AF65-F5344CB8AC3E}">
        <p14:creationId xmlns:p14="http://schemas.microsoft.com/office/powerpoint/2010/main" val="53408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Geschlossene Fragetypen</a:t>
            </a:r>
            <a:endParaRPr lang="de-DE" b="0" dirty="0"/>
          </a:p>
        </p:txBody>
      </p:sp>
      <p:sp>
        <p:nvSpPr>
          <p:cNvPr id="4" name="Datumsplatzhalter 3">
            <a:extLst>
              <a:ext uri="{FF2B5EF4-FFF2-40B4-BE49-F238E27FC236}">
                <a16:creationId xmlns:a16="http://schemas.microsoft.com/office/drawing/2014/main" id="{F02E81B1-278F-7143-881C-E02CE7E04D8D}"/>
              </a:ext>
            </a:extLst>
          </p:cNvPr>
          <p:cNvSpPr>
            <a:spLocks noGrp="1"/>
          </p:cNvSpPr>
          <p:nvPr>
            <p:ph type="dt" sz="half" idx="10"/>
          </p:nvPr>
        </p:nvSpPr>
        <p:spPr/>
        <p:txBody>
          <a:bodyPr/>
          <a:lstStyle/>
          <a:p>
            <a:fld id="{BA98D69E-4DC9-844A-BFC2-11FAD0D65BA6}" type="datetime1">
              <a:rPr lang="de-DE" smtClean="0"/>
              <a:t>23.09.2022</a:t>
            </a:fld>
            <a:endParaRPr lang="en-US" dirty="0"/>
          </a:p>
        </p:txBody>
      </p:sp>
      <p:sp>
        <p:nvSpPr>
          <p:cNvPr id="5" name="Fußzeilenplatzhalter 4">
            <a:extLst>
              <a:ext uri="{FF2B5EF4-FFF2-40B4-BE49-F238E27FC236}">
                <a16:creationId xmlns:a16="http://schemas.microsoft.com/office/drawing/2014/main" id="{E4FF7BB3-67DF-F54B-9374-04E7CEBF8AE8}"/>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923FDE37-74F8-DF45-8B92-5FE81C723D03}"/>
              </a:ext>
            </a:extLst>
          </p:cNvPr>
          <p:cNvSpPr>
            <a:spLocks noGrp="1"/>
          </p:cNvSpPr>
          <p:nvPr>
            <p:ph type="sldNum" sz="quarter" idx="12"/>
          </p:nvPr>
        </p:nvSpPr>
        <p:spPr/>
        <p:txBody>
          <a:bodyPr/>
          <a:lstStyle/>
          <a:p>
            <a:pPr>
              <a:defRPr/>
            </a:pPr>
            <a:fld id="{E42BEB3F-08D9-49EF-B61F-64B0AC4A9AB9}" type="slidenum">
              <a:rPr lang="de-DE" altLang="de-DE" smtClean="0"/>
              <a:pPr>
                <a:defRPr/>
              </a:pPr>
              <a:t>68</a:t>
            </a:fld>
            <a:endParaRPr lang="de-DE" altLang="de-DE" dirty="0"/>
          </a:p>
        </p:txBody>
      </p:sp>
      <p:sp>
        <p:nvSpPr>
          <p:cNvPr id="7" name="Inhaltsplatzhalter 2">
            <a:extLst>
              <a:ext uri="{FF2B5EF4-FFF2-40B4-BE49-F238E27FC236}">
                <a16:creationId xmlns:a16="http://schemas.microsoft.com/office/drawing/2014/main" id="{076B21F3-E9B8-C040-B5B4-0D3596E5C5D4}"/>
              </a:ext>
            </a:extLst>
          </p:cNvPr>
          <p:cNvSpPr txBox="1">
            <a:spLocks/>
          </p:cNvSpPr>
          <p:nvPr/>
        </p:nvSpPr>
        <p:spPr>
          <a:xfrm>
            <a:off x="423984" y="1286600"/>
            <a:ext cx="11160000" cy="4590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cs typeface="Calibri" panose="020F0502020204030204" pitchFamily="34" charset="0"/>
              </a:rPr>
              <a:t>Gestaltung des Aufgabenstamms von Single-/Multiple-Choice-Aufgaben (2/3):</a:t>
            </a:r>
            <a:endParaRPr lang="de-DE" sz="2400" i="1" dirty="0">
              <a:cs typeface="Calibri" panose="020F0502020204030204" pitchFamily="34" charset="0"/>
            </a:endParaRPr>
          </a:p>
          <a:p>
            <a:pPr marL="609750" indent="-285750"/>
            <a:r>
              <a:rPr lang="de-DE" sz="2400" b="1" dirty="0">
                <a:cs typeface="Calibri" panose="020F0502020204030204" pitchFamily="34" charset="0"/>
              </a:rPr>
              <a:t>Klare und verständliche Sprache: </a:t>
            </a:r>
            <a:r>
              <a:rPr lang="de-DE" sz="2400" dirty="0">
                <a:cs typeface="Calibri" panose="020F0502020204030204" pitchFamily="34" charset="0"/>
              </a:rPr>
              <a:t/>
            </a:r>
            <a:br>
              <a:rPr lang="de-DE" sz="2400" dirty="0">
                <a:cs typeface="Calibri" panose="020F0502020204030204" pitchFamily="34" charset="0"/>
              </a:rPr>
            </a:br>
            <a:r>
              <a:rPr lang="de-DE" sz="2400" i="1" dirty="0">
                <a:cs typeface="Calibri" panose="020F0502020204030204" pitchFamily="34" charset="0"/>
                <a:sym typeface="Wingdings" panose="05000000000000000000" pitchFamily="2" charset="2"/>
              </a:rPr>
              <a:t> </a:t>
            </a:r>
            <a:r>
              <a:rPr lang="de-DE" sz="2400" i="1" dirty="0">
                <a:cs typeface="Calibri" panose="020F0502020204030204" pitchFamily="34" charset="0"/>
              </a:rPr>
              <a:t>Nutzen einer einfachen und verständlichen Sprache</a:t>
            </a:r>
            <a:br>
              <a:rPr lang="de-DE" sz="2400" i="1" dirty="0">
                <a:cs typeface="Calibri" panose="020F0502020204030204" pitchFamily="34" charset="0"/>
              </a:rPr>
            </a:br>
            <a:r>
              <a:rPr lang="de-DE" sz="2400" i="1" dirty="0">
                <a:cs typeface="Calibri" panose="020F0502020204030204" pitchFamily="34" charset="0"/>
                <a:sym typeface="Wingdings" panose="05000000000000000000" pitchFamily="2" charset="2"/>
              </a:rPr>
              <a:t></a:t>
            </a:r>
            <a:r>
              <a:rPr lang="de-DE" sz="2400" i="1" dirty="0">
                <a:cs typeface="Calibri" panose="020F0502020204030204" pitchFamily="34" charset="0"/>
              </a:rPr>
              <a:t> Präsentation des Problems, so dass Teilnehmenden klar ist, was von ihnen erwartet wird ohne dass die Alternativen gelesen werden müssen (</a:t>
            </a:r>
            <a:r>
              <a:rPr lang="de-DE" sz="2400" i="1" dirty="0" err="1">
                <a:cs typeface="Calibri" panose="020F0502020204030204" pitchFamily="34" charset="0"/>
              </a:rPr>
              <a:t>Gronlund</a:t>
            </a:r>
            <a:r>
              <a:rPr lang="de-DE" sz="2400" i="1" dirty="0">
                <a:cs typeface="Calibri" panose="020F0502020204030204" pitchFamily="34" charset="0"/>
              </a:rPr>
              <a:t>, 1998) </a:t>
            </a:r>
            <a:br>
              <a:rPr lang="de-DE" sz="2400" i="1" dirty="0">
                <a:cs typeface="Calibri" panose="020F0502020204030204" pitchFamily="34" charset="0"/>
              </a:rPr>
            </a:br>
            <a:r>
              <a:rPr lang="de-DE" sz="2400" i="1" dirty="0">
                <a:cs typeface="Calibri" panose="020F0502020204030204" pitchFamily="34" charset="0"/>
                <a:sym typeface="Wingdings" panose="05000000000000000000" pitchFamily="2" charset="2"/>
              </a:rPr>
              <a:t>Beispiel:</a:t>
            </a:r>
          </a:p>
          <a:p>
            <a:pPr marL="609750" indent="-285750"/>
            <a:endParaRPr lang="de-DE" sz="2400" i="1" dirty="0">
              <a:cs typeface="Calibri" panose="020F0502020204030204" pitchFamily="34" charset="0"/>
              <a:sym typeface="Wingdings" panose="05000000000000000000" pitchFamily="2" charset="2"/>
            </a:endParaRPr>
          </a:p>
          <a:p>
            <a:pPr marL="324000" indent="0">
              <a:buNone/>
            </a:pPr>
            <a:r>
              <a:rPr lang="de-DE" sz="2400" i="1" dirty="0">
                <a:cs typeface="Calibri" panose="020F0502020204030204" pitchFamily="34" charset="0"/>
                <a:sym typeface="Wingdings" panose="05000000000000000000" pitchFamily="2" charset="2"/>
              </a:rPr>
              <a:t> „Während die Kapitalbindungskosten nicht zu den Opportunitätskosten gehören, stellt der verlorene Absatz einen wichtigen Bestandteil dieser dar. Welche der folgenden Beispiele beschreiben diesen Sachverhalt?“</a:t>
            </a:r>
          </a:p>
          <a:p>
            <a:pPr marL="324000" indent="0">
              <a:buNone/>
            </a:pPr>
            <a:r>
              <a:rPr lang="de-DE" sz="2400" dirty="0">
                <a:sym typeface="Wingdings" pitchFamily="2" charset="2"/>
              </a:rPr>
              <a:t>                                             </a:t>
            </a:r>
          </a:p>
        </p:txBody>
      </p:sp>
    </p:spTree>
    <p:extLst>
      <p:ext uri="{BB962C8B-B14F-4D97-AF65-F5344CB8AC3E}">
        <p14:creationId xmlns:p14="http://schemas.microsoft.com/office/powerpoint/2010/main" val="2013837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Geschlossene Fragetypen</a:t>
            </a:r>
            <a:endParaRPr lang="de-DE" b="0" dirty="0"/>
          </a:p>
        </p:txBody>
      </p:sp>
      <p:sp>
        <p:nvSpPr>
          <p:cNvPr id="4" name="Datumsplatzhalter 3">
            <a:extLst>
              <a:ext uri="{FF2B5EF4-FFF2-40B4-BE49-F238E27FC236}">
                <a16:creationId xmlns:a16="http://schemas.microsoft.com/office/drawing/2014/main" id="{0DECCCB1-8D0F-B44C-A4A1-037C2CD8DCAE}"/>
              </a:ext>
            </a:extLst>
          </p:cNvPr>
          <p:cNvSpPr>
            <a:spLocks noGrp="1"/>
          </p:cNvSpPr>
          <p:nvPr>
            <p:ph type="dt" sz="half" idx="10"/>
          </p:nvPr>
        </p:nvSpPr>
        <p:spPr/>
        <p:txBody>
          <a:bodyPr/>
          <a:lstStyle/>
          <a:p>
            <a:fld id="{3CD1EA57-8316-8149-BF01-A36B603D44A8}" type="datetime1">
              <a:rPr lang="de-DE" smtClean="0"/>
              <a:t>23.09.2022</a:t>
            </a:fld>
            <a:endParaRPr lang="en-US" dirty="0"/>
          </a:p>
        </p:txBody>
      </p:sp>
      <p:sp>
        <p:nvSpPr>
          <p:cNvPr id="5" name="Fußzeilenplatzhalter 4">
            <a:extLst>
              <a:ext uri="{FF2B5EF4-FFF2-40B4-BE49-F238E27FC236}">
                <a16:creationId xmlns:a16="http://schemas.microsoft.com/office/drawing/2014/main" id="{B7E5DE0A-DED0-4F4E-AD63-5D57876A9E24}"/>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4F75156F-1DBA-5542-A8C0-99316F60B1FC}"/>
              </a:ext>
            </a:extLst>
          </p:cNvPr>
          <p:cNvSpPr>
            <a:spLocks noGrp="1"/>
          </p:cNvSpPr>
          <p:nvPr>
            <p:ph type="sldNum" sz="quarter" idx="12"/>
          </p:nvPr>
        </p:nvSpPr>
        <p:spPr/>
        <p:txBody>
          <a:bodyPr/>
          <a:lstStyle/>
          <a:p>
            <a:pPr>
              <a:defRPr/>
            </a:pPr>
            <a:fld id="{E42BEB3F-08D9-49EF-B61F-64B0AC4A9AB9}" type="slidenum">
              <a:rPr lang="de-DE" altLang="de-DE" smtClean="0"/>
              <a:pPr>
                <a:defRPr/>
              </a:pPr>
              <a:t>69</a:t>
            </a:fld>
            <a:endParaRPr lang="de-DE" altLang="de-DE" dirty="0"/>
          </a:p>
        </p:txBody>
      </p:sp>
      <p:sp>
        <p:nvSpPr>
          <p:cNvPr id="7" name="Inhaltsplatzhalter 2">
            <a:extLst>
              <a:ext uri="{FF2B5EF4-FFF2-40B4-BE49-F238E27FC236}">
                <a16:creationId xmlns:a16="http://schemas.microsoft.com/office/drawing/2014/main" id="{1F38680C-F832-A341-B9F5-00A31F1B8530}"/>
              </a:ext>
            </a:extLst>
          </p:cNvPr>
          <p:cNvSpPr txBox="1">
            <a:spLocks/>
          </p:cNvSpPr>
          <p:nvPr/>
        </p:nvSpPr>
        <p:spPr>
          <a:xfrm>
            <a:off x="485299" y="137401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pPr marL="0" indent="0">
              <a:buNone/>
            </a:pPr>
            <a:r>
              <a:rPr lang="de-DE" sz="2400" b="1" dirty="0"/>
              <a:t>Gestaltung des Aufgabenstamms von Single-/Multiple-Choice-Aufgaben (2/2):</a:t>
            </a:r>
          </a:p>
          <a:p>
            <a:pPr marL="666900"/>
            <a:r>
              <a:rPr lang="de-DE" sz="2400" b="1" dirty="0"/>
              <a:t>Negative Formulierungen vermeiden:</a:t>
            </a:r>
            <a:r>
              <a:rPr lang="de-DE" sz="2400" dirty="0"/>
              <a:t/>
            </a:r>
            <a:br>
              <a:rPr lang="de-DE" sz="2400" dirty="0"/>
            </a:br>
            <a:r>
              <a:rPr lang="de-DE" sz="2400" i="1" dirty="0">
                <a:sym typeface="Wingdings" panose="05000000000000000000" pitchFamily="2" charset="2"/>
              </a:rPr>
              <a:t> Vermeiden von negativen Formulierungen</a:t>
            </a:r>
            <a:r>
              <a:rPr lang="de-DE" sz="2400" i="1" dirty="0"/>
              <a:t/>
            </a:r>
            <a:br>
              <a:rPr lang="de-DE" sz="2400" i="1" dirty="0"/>
            </a:br>
            <a:r>
              <a:rPr lang="de-DE" sz="2400" i="1" dirty="0">
                <a:sym typeface="Wingdings" panose="05000000000000000000" pitchFamily="2" charset="2"/>
              </a:rPr>
              <a:t> F</a:t>
            </a:r>
            <a:r>
              <a:rPr lang="de-DE" sz="2400" i="1" dirty="0"/>
              <a:t>alls dies nicht möglich ist, sollten diese klar und deutlich 		</a:t>
            </a:r>
            <a:r>
              <a:rPr lang="de-DE" sz="2400" b="1" i="1" dirty="0"/>
              <a:t>hervorgehoben</a:t>
            </a:r>
            <a:r>
              <a:rPr lang="de-DE" sz="2400" i="1" dirty="0"/>
              <a:t> werden</a:t>
            </a:r>
          </a:p>
          <a:p>
            <a:pPr marL="666900"/>
            <a:endParaRPr lang="de-DE" sz="2400" i="1" dirty="0"/>
          </a:p>
          <a:p>
            <a:pPr marL="438300" indent="0">
              <a:buNone/>
            </a:pPr>
            <a:r>
              <a:rPr lang="de-DE" sz="2400" i="1" u="sng" dirty="0">
                <a:sym typeface="Wingdings" panose="05000000000000000000" pitchFamily="2" charset="2"/>
              </a:rPr>
              <a:t>Beispiel</a:t>
            </a:r>
            <a:r>
              <a:rPr lang="de-DE" sz="2400" i="1" dirty="0">
                <a:sym typeface="Wingdings" panose="05000000000000000000" pitchFamily="2" charset="2"/>
              </a:rPr>
              <a:t>: </a:t>
            </a:r>
            <a:br>
              <a:rPr lang="de-DE" sz="2400" i="1" dirty="0">
                <a:sym typeface="Wingdings" panose="05000000000000000000" pitchFamily="2" charset="2"/>
              </a:rPr>
            </a:br>
            <a:r>
              <a:rPr lang="de-DE" sz="2400" i="1" dirty="0">
                <a:sym typeface="Wingdings" panose="05000000000000000000" pitchFamily="2" charset="2"/>
              </a:rPr>
              <a:t>„Welche der folgenden Kriterien sind bei der Lieferantenauswahl nicht irrelevant?“</a:t>
            </a:r>
          </a:p>
          <a:p>
            <a:pPr marL="43830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333046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5A94-9788-D640-9AAD-6C12E752B0FD}"/>
              </a:ext>
            </a:extLst>
          </p:cNvPr>
          <p:cNvSpPr>
            <a:spLocks noGrp="1"/>
          </p:cNvSpPr>
          <p:nvPr>
            <p:ph type="title"/>
          </p:nvPr>
        </p:nvSpPr>
        <p:spPr/>
        <p:txBody>
          <a:bodyPr/>
          <a:lstStyle/>
          <a:p>
            <a:r>
              <a:rPr lang="de-DE" dirty="0"/>
              <a:t>Dennoch: Studien zur Wirksamkeit </a:t>
            </a:r>
          </a:p>
        </p:txBody>
      </p:sp>
      <p:sp>
        <p:nvSpPr>
          <p:cNvPr id="3" name="Inhaltsplatzhalter 2">
            <a:extLst>
              <a:ext uri="{FF2B5EF4-FFF2-40B4-BE49-F238E27FC236}">
                <a16:creationId xmlns:a16="http://schemas.microsoft.com/office/drawing/2014/main" id="{65DE7932-C21E-634F-BA1B-62B80E9943C4}"/>
              </a:ext>
            </a:extLst>
          </p:cNvPr>
          <p:cNvSpPr>
            <a:spLocks noGrp="1"/>
          </p:cNvSpPr>
          <p:nvPr>
            <p:ph idx="1"/>
          </p:nvPr>
        </p:nvSpPr>
        <p:spPr>
          <a:xfrm>
            <a:off x="776253" y="1422227"/>
            <a:ext cx="10216291" cy="4906442"/>
          </a:xfrm>
        </p:spPr>
        <p:txBody>
          <a:bodyPr/>
          <a:lstStyle/>
          <a:p>
            <a:pPr marL="0" indent="0">
              <a:buNone/>
            </a:pPr>
            <a:r>
              <a:rPr lang="de-DE" b="1" dirty="0">
                <a:solidFill>
                  <a:srgbClr val="0070C0"/>
                </a:solidFill>
              </a:rPr>
              <a:t>Studien, Meta-Analysen und Meta-Metaanalysen </a:t>
            </a:r>
          </a:p>
          <a:p>
            <a:pPr marL="0" indent="0">
              <a:buNone/>
            </a:pPr>
            <a:r>
              <a:rPr lang="de-DE" b="1" dirty="0">
                <a:solidFill>
                  <a:srgbClr val="0070C0"/>
                </a:solidFill>
              </a:rPr>
              <a:t>zur Wirksamkeit von E-Learning:</a:t>
            </a:r>
          </a:p>
          <a:p>
            <a:pPr marL="0" indent="0">
              <a:buNone/>
            </a:pPr>
            <a:endParaRPr lang="de-DE" dirty="0"/>
          </a:p>
          <a:p>
            <a:pPr marL="0" indent="0">
              <a:buNone/>
            </a:pPr>
            <a:r>
              <a:rPr lang="de-DE" sz="2000" dirty="0"/>
              <a:t>Hattie, J. (2015). </a:t>
            </a:r>
            <a:r>
              <a:rPr lang="de-DE" sz="2000" i="1" dirty="0"/>
              <a:t>Lernen sichtbar machen</a:t>
            </a:r>
            <a:r>
              <a:rPr lang="de-DE" sz="2000" dirty="0"/>
              <a:t> (W. </a:t>
            </a:r>
            <a:r>
              <a:rPr lang="de-DE" sz="2000" dirty="0" err="1"/>
              <a:t>Beywl</a:t>
            </a:r>
            <a:r>
              <a:rPr lang="de-DE" sz="2000" dirty="0"/>
              <a:t> &amp; K. </a:t>
            </a:r>
            <a:r>
              <a:rPr lang="de-DE" sz="2000" dirty="0" err="1"/>
              <a:t>Zierer</a:t>
            </a:r>
            <a:r>
              <a:rPr lang="de-DE" sz="2000" dirty="0"/>
              <a:t>, Trans. 3. </a:t>
            </a:r>
            <a:r>
              <a:rPr lang="de-DE" sz="2000" dirty="0" err="1"/>
              <a:t>Aufl</a:t>
            </a:r>
            <a:r>
              <a:rPr lang="de-DE" sz="2000" dirty="0"/>
              <a:t> </a:t>
            </a:r>
            <a:r>
              <a:rPr lang="de-DE" sz="2000" dirty="0" err="1"/>
              <a:t>ed</a:t>
            </a:r>
            <a:r>
              <a:rPr lang="de-DE" sz="2000" dirty="0"/>
              <a:t>.). 	</a:t>
            </a:r>
            <a:r>
              <a:rPr lang="de-DE" sz="2000" dirty="0" err="1"/>
              <a:t>Baltmannsweiler</a:t>
            </a:r>
            <a:r>
              <a:rPr lang="de-DE" sz="2000" dirty="0"/>
              <a:t>: Schneider Verlag </a:t>
            </a:r>
            <a:r>
              <a:rPr lang="de-DE" sz="2000" dirty="0" err="1"/>
              <a:t>Hohengehren</a:t>
            </a:r>
            <a:r>
              <a:rPr lang="de-DE" sz="2000" dirty="0"/>
              <a:t>.</a:t>
            </a:r>
          </a:p>
          <a:p>
            <a:pPr marL="0" indent="0">
              <a:buNone/>
            </a:pPr>
            <a:r>
              <a:rPr lang="de-DE" sz="2000" dirty="0" err="1"/>
              <a:t>Tamim</a:t>
            </a:r>
            <a:r>
              <a:rPr lang="de-DE" sz="2000" dirty="0"/>
              <a:t>, R. M., Bernard, R. M., </a:t>
            </a:r>
            <a:r>
              <a:rPr lang="de-DE" sz="2000" dirty="0" err="1"/>
              <a:t>Borokhovski</a:t>
            </a:r>
            <a:r>
              <a:rPr lang="de-DE" sz="2000" dirty="0"/>
              <a:t>, E., </a:t>
            </a:r>
            <a:r>
              <a:rPr lang="de-DE" sz="2000" dirty="0" err="1"/>
              <a:t>Abrami</a:t>
            </a:r>
            <a:r>
              <a:rPr lang="de-DE" sz="2000" dirty="0"/>
              <a:t>, P. C., &amp; Schmid, R. F. (2011). </a:t>
            </a:r>
            <a:r>
              <a:rPr lang="de-DE" sz="2000" i="1" dirty="0" err="1"/>
              <a:t>What</a:t>
            </a:r>
            <a:r>
              <a:rPr lang="de-DE" sz="2000" i="1" dirty="0"/>
              <a:t> 	</a:t>
            </a:r>
            <a:r>
              <a:rPr lang="de-DE" sz="2000" i="1" dirty="0" err="1"/>
              <a:t>forty</a:t>
            </a:r>
            <a:r>
              <a:rPr lang="de-DE" sz="2000" i="1" dirty="0"/>
              <a:t> </a:t>
            </a:r>
            <a:r>
              <a:rPr lang="de-DE" sz="2000" i="1" dirty="0" err="1"/>
              <a:t>years</a:t>
            </a:r>
            <a:r>
              <a:rPr lang="de-DE" sz="2000" i="1" dirty="0"/>
              <a:t> </a:t>
            </a:r>
            <a:r>
              <a:rPr lang="de-DE" sz="2000" i="1" dirty="0" err="1"/>
              <a:t>of</a:t>
            </a:r>
            <a:r>
              <a:rPr lang="de-DE" sz="2000" i="1" dirty="0"/>
              <a:t> </a:t>
            </a:r>
            <a:r>
              <a:rPr lang="de-DE" sz="2000" i="1" dirty="0" err="1"/>
              <a:t>research</a:t>
            </a:r>
            <a:r>
              <a:rPr lang="de-DE" sz="2000" i="1" dirty="0"/>
              <a:t> </a:t>
            </a:r>
            <a:r>
              <a:rPr lang="de-DE" sz="2000" i="1" dirty="0" err="1"/>
              <a:t>says</a:t>
            </a:r>
            <a:r>
              <a:rPr lang="de-DE" sz="2000" i="1" dirty="0"/>
              <a:t> </a:t>
            </a:r>
            <a:r>
              <a:rPr lang="de-DE" sz="2000" i="1" dirty="0" err="1"/>
              <a:t>about</a:t>
            </a:r>
            <a:r>
              <a:rPr lang="de-DE" sz="2000" i="1" dirty="0"/>
              <a:t> </a:t>
            </a:r>
            <a:r>
              <a:rPr lang="de-DE" sz="2000" i="1" dirty="0" err="1"/>
              <a:t>the</a:t>
            </a:r>
            <a:r>
              <a:rPr lang="de-DE" sz="2000" i="1" dirty="0"/>
              <a:t> </a:t>
            </a:r>
            <a:r>
              <a:rPr lang="de-DE" sz="2000" i="1" dirty="0" err="1"/>
              <a:t>impact</a:t>
            </a:r>
            <a:r>
              <a:rPr lang="de-DE" sz="2000" i="1" dirty="0"/>
              <a:t> </a:t>
            </a:r>
            <a:r>
              <a:rPr lang="de-DE" sz="2000" i="1" dirty="0" err="1"/>
              <a:t>of</a:t>
            </a:r>
            <a:r>
              <a:rPr lang="de-DE" sz="2000" i="1" dirty="0"/>
              <a:t> </a:t>
            </a:r>
            <a:r>
              <a:rPr lang="de-DE" sz="2000" i="1" dirty="0" err="1"/>
              <a:t>technology</a:t>
            </a:r>
            <a:r>
              <a:rPr lang="de-DE" sz="2000" i="1" dirty="0"/>
              <a:t> on </a:t>
            </a:r>
            <a:r>
              <a:rPr lang="de-DE" sz="2000" i="1" dirty="0" err="1"/>
              <a:t>learning</a:t>
            </a:r>
            <a:r>
              <a:rPr lang="de-DE" sz="2000" i="1" dirty="0"/>
              <a:t>: A </a:t>
            </a:r>
            <a:r>
              <a:rPr lang="de-DE" sz="2000" i="1" dirty="0" err="1"/>
              <a:t>second</a:t>
            </a:r>
            <a:r>
              <a:rPr lang="de-DE" sz="2000" i="1" dirty="0"/>
              <a:t>-	</a:t>
            </a:r>
            <a:r>
              <a:rPr lang="de-DE" sz="2000" i="1" dirty="0" err="1"/>
              <a:t>order</a:t>
            </a:r>
            <a:r>
              <a:rPr lang="de-DE" sz="2000" i="1" dirty="0"/>
              <a:t> meta-analysis </a:t>
            </a:r>
            <a:r>
              <a:rPr lang="de-DE" sz="2000" i="1" dirty="0" err="1"/>
              <a:t>and</a:t>
            </a:r>
            <a:r>
              <a:rPr lang="de-DE" sz="2000" i="1" dirty="0"/>
              <a:t> </a:t>
            </a:r>
            <a:r>
              <a:rPr lang="de-DE" sz="2000" i="1" dirty="0" err="1"/>
              <a:t>validation</a:t>
            </a:r>
            <a:r>
              <a:rPr lang="de-DE" sz="2000" i="1" dirty="0"/>
              <a:t> </a:t>
            </a:r>
            <a:r>
              <a:rPr lang="de-DE" sz="2000" i="1" dirty="0" err="1"/>
              <a:t>study</a:t>
            </a:r>
            <a:r>
              <a:rPr lang="de-DE" sz="2000" i="1" dirty="0"/>
              <a:t>. Review </a:t>
            </a:r>
            <a:r>
              <a:rPr lang="de-DE" sz="2000" i="1" dirty="0" err="1"/>
              <a:t>of</a:t>
            </a:r>
            <a:r>
              <a:rPr lang="de-DE" sz="2000" i="1" dirty="0"/>
              <a:t> Educational Research, 81</a:t>
            </a:r>
            <a:r>
              <a:rPr lang="de-DE" sz="2000" dirty="0"/>
              <a:t>(1), 4-28.</a:t>
            </a:r>
          </a:p>
          <a:p>
            <a:pPr marL="0" indent="0">
              <a:buNone/>
            </a:pPr>
            <a:endParaRPr lang="de-DE" sz="2000" dirty="0"/>
          </a:p>
          <a:p>
            <a:pPr marL="0" indent="0">
              <a:buNone/>
            </a:pPr>
            <a:r>
              <a:rPr lang="de-DE" dirty="0"/>
              <a:t> </a:t>
            </a:r>
            <a:r>
              <a:rPr lang="de-DE" b="1" dirty="0">
                <a:solidFill>
                  <a:srgbClr val="FF0000"/>
                </a:solidFill>
              </a:rPr>
              <a:t>Positive Befunde zugunsten technikunterstützten Lernens!</a:t>
            </a:r>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578F1DC7-B8C6-6140-A2AC-016E61429BC0}"/>
              </a:ext>
            </a:extLst>
          </p:cNvPr>
          <p:cNvSpPr>
            <a:spLocks noGrp="1"/>
          </p:cNvSpPr>
          <p:nvPr>
            <p:ph type="dt" sz="half" idx="10"/>
          </p:nvPr>
        </p:nvSpPr>
        <p:spPr/>
        <p:txBody>
          <a:bodyPr/>
          <a:lstStyle/>
          <a:p>
            <a:fld id="{10E509F9-5A38-4341-800C-029D3261B936}" type="datetime1">
              <a:rPr lang="de-DE" smtClean="0"/>
              <a:t>23.09.2022</a:t>
            </a:fld>
            <a:endParaRPr lang="en-US" dirty="0"/>
          </a:p>
        </p:txBody>
      </p:sp>
      <p:sp>
        <p:nvSpPr>
          <p:cNvPr id="5" name="Fußzeilenplatzhalter 4">
            <a:extLst>
              <a:ext uri="{FF2B5EF4-FFF2-40B4-BE49-F238E27FC236}">
                <a16:creationId xmlns:a16="http://schemas.microsoft.com/office/drawing/2014/main" id="{68C23DCD-CB74-E944-89F1-62D1B56130E7}"/>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127525F7-3291-9740-98E2-625E3A2AA157}"/>
              </a:ext>
            </a:extLst>
          </p:cNvPr>
          <p:cNvSpPr>
            <a:spLocks noGrp="1"/>
          </p:cNvSpPr>
          <p:nvPr>
            <p:ph type="sldNum" sz="quarter" idx="12"/>
          </p:nvPr>
        </p:nvSpPr>
        <p:spPr/>
        <p:txBody>
          <a:bodyPr/>
          <a:lstStyle/>
          <a:p>
            <a:pPr>
              <a:defRPr/>
            </a:pPr>
            <a:fld id="{E42BEB3F-08D9-49EF-B61F-64B0AC4A9AB9}" type="slidenum">
              <a:rPr lang="de-DE" altLang="de-DE" smtClean="0"/>
              <a:pPr>
                <a:defRPr/>
              </a:pPr>
              <a:t>7</a:t>
            </a:fld>
            <a:endParaRPr lang="de-DE" altLang="de-DE" dirty="0"/>
          </a:p>
        </p:txBody>
      </p:sp>
    </p:spTree>
    <p:extLst>
      <p:ext uri="{BB962C8B-B14F-4D97-AF65-F5344CB8AC3E}">
        <p14:creationId xmlns:p14="http://schemas.microsoft.com/office/powerpoint/2010/main" val="21968314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Geschlossene Fragetypen</a:t>
            </a:r>
            <a:endParaRPr lang="de-DE" b="0" dirty="0"/>
          </a:p>
        </p:txBody>
      </p:sp>
      <p:sp>
        <p:nvSpPr>
          <p:cNvPr id="4" name="Datumsplatzhalter 3">
            <a:extLst>
              <a:ext uri="{FF2B5EF4-FFF2-40B4-BE49-F238E27FC236}">
                <a16:creationId xmlns:a16="http://schemas.microsoft.com/office/drawing/2014/main" id="{4E2FF2F0-7A1F-1B40-B40C-A84463449D80}"/>
              </a:ext>
            </a:extLst>
          </p:cNvPr>
          <p:cNvSpPr>
            <a:spLocks noGrp="1"/>
          </p:cNvSpPr>
          <p:nvPr>
            <p:ph type="dt" sz="half" idx="10"/>
          </p:nvPr>
        </p:nvSpPr>
        <p:spPr/>
        <p:txBody>
          <a:bodyPr/>
          <a:lstStyle/>
          <a:p>
            <a:fld id="{A0501661-95DE-2C48-B8E4-7B0C183C38BB}" type="datetime1">
              <a:rPr lang="de-DE" smtClean="0"/>
              <a:t>23.09.2022</a:t>
            </a:fld>
            <a:endParaRPr lang="en-US" dirty="0"/>
          </a:p>
        </p:txBody>
      </p:sp>
      <p:sp>
        <p:nvSpPr>
          <p:cNvPr id="5" name="Fußzeilenplatzhalter 4">
            <a:extLst>
              <a:ext uri="{FF2B5EF4-FFF2-40B4-BE49-F238E27FC236}">
                <a16:creationId xmlns:a16="http://schemas.microsoft.com/office/drawing/2014/main" id="{957A2B39-E0D2-B54F-9F71-7C3098232291}"/>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234E8DB3-394C-6742-8645-142E2FF20B90}"/>
              </a:ext>
            </a:extLst>
          </p:cNvPr>
          <p:cNvSpPr>
            <a:spLocks noGrp="1"/>
          </p:cNvSpPr>
          <p:nvPr>
            <p:ph type="sldNum" sz="quarter" idx="12"/>
          </p:nvPr>
        </p:nvSpPr>
        <p:spPr/>
        <p:txBody>
          <a:bodyPr/>
          <a:lstStyle/>
          <a:p>
            <a:pPr>
              <a:defRPr/>
            </a:pPr>
            <a:fld id="{E42BEB3F-08D9-49EF-B61F-64B0AC4A9AB9}" type="slidenum">
              <a:rPr lang="de-DE" altLang="de-DE" smtClean="0"/>
              <a:pPr>
                <a:defRPr/>
              </a:pPr>
              <a:t>70</a:t>
            </a:fld>
            <a:endParaRPr lang="de-DE" altLang="de-DE" dirty="0"/>
          </a:p>
        </p:txBody>
      </p:sp>
      <p:sp>
        <p:nvSpPr>
          <p:cNvPr id="7" name="Inhaltsplatzhalter 2">
            <a:extLst>
              <a:ext uri="{FF2B5EF4-FFF2-40B4-BE49-F238E27FC236}">
                <a16:creationId xmlns:a16="http://schemas.microsoft.com/office/drawing/2014/main" id="{F69919E5-4B29-0F41-A9DE-0560AEEAAFE1}"/>
              </a:ext>
            </a:extLst>
          </p:cNvPr>
          <p:cNvSpPr txBox="1">
            <a:spLocks/>
          </p:cNvSpPr>
          <p:nvPr/>
        </p:nvSpPr>
        <p:spPr>
          <a:xfrm>
            <a:off x="485299" y="1374016"/>
            <a:ext cx="11160000" cy="44312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0">
              <a:buNone/>
            </a:pPr>
            <a:endParaRPr lang="de-DE" sz="2600" dirty="0"/>
          </a:p>
          <a:p>
            <a:pPr marL="324000" indent="0">
              <a:buNone/>
            </a:pPr>
            <a:r>
              <a:rPr lang="de-DE" sz="2600" b="1" dirty="0"/>
              <a:t>Kurze Antwortalternativen: </a:t>
            </a:r>
            <a:r>
              <a:rPr lang="de-DE" sz="2600" dirty="0"/>
              <a:t/>
            </a:r>
            <a:br>
              <a:rPr lang="de-DE" sz="2600" dirty="0"/>
            </a:br>
            <a:r>
              <a:rPr lang="de-DE" sz="2600" i="1" dirty="0">
                <a:sym typeface="Wingdings" panose="05000000000000000000" pitchFamily="2" charset="2"/>
              </a:rPr>
              <a:t> </a:t>
            </a:r>
            <a:r>
              <a:rPr lang="de-DE" sz="2600" i="1" dirty="0"/>
              <a:t>Antwortalternativen möglichst kurz halten</a:t>
            </a:r>
            <a:br>
              <a:rPr lang="de-DE" sz="2600" i="1" dirty="0"/>
            </a:br>
            <a:r>
              <a:rPr lang="de-DE" sz="2600" i="1" dirty="0">
                <a:sym typeface="Wingdings" panose="05000000000000000000" pitchFamily="2" charset="2"/>
              </a:rPr>
              <a:t></a:t>
            </a:r>
            <a:r>
              <a:rPr lang="de-DE" sz="2600" i="1" dirty="0"/>
              <a:t> Textteile für alle Antwortoptionen in den Aufgabenstamm</a:t>
            </a:r>
            <a:br>
              <a:rPr lang="de-DE" sz="2600" i="1" dirty="0"/>
            </a:br>
            <a:r>
              <a:rPr lang="de-DE" sz="2600" i="1" dirty="0">
                <a:sym typeface="Wingdings" panose="05000000000000000000" pitchFamily="2" charset="2"/>
              </a:rPr>
              <a:t>Beispiel:</a:t>
            </a:r>
            <a:br>
              <a:rPr lang="de-DE" sz="2600" i="1" dirty="0">
                <a:sym typeface="Wingdings" panose="05000000000000000000" pitchFamily="2" charset="2"/>
              </a:rPr>
            </a:br>
            <a:r>
              <a:rPr lang="de-DE" sz="2600" i="1" dirty="0">
                <a:sym typeface="Wingdings" panose="05000000000000000000" pitchFamily="2" charset="2"/>
              </a:rPr>
              <a:t>„Die Thesaurierung eines Teils des Jahresüberschusses führt zu einer Erhöhung… “</a:t>
            </a:r>
            <a:br>
              <a:rPr lang="de-DE" sz="2600" i="1" dirty="0">
                <a:sym typeface="Wingdings" panose="05000000000000000000" pitchFamily="2" charset="2"/>
              </a:rPr>
            </a:br>
            <a:r>
              <a:rPr lang="de-DE" sz="2600" b="1" i="1" dirty="0">
                <a:sym typeface="Wingdings" panose="05000000000000000000" pitchFamily="2" charset="2"/>
              </a:rPr>
              <a:t>a) </a:t>
            </a:r>
            <a:r>
              <a:rPr lang="de-DE" sz="2600" i="1" dirty="0">
                <a:sym typeface="Wingdings" panose="05000000000000000000" pitchFamily="2" charset="2"/>
              </a:rPr>
              <a:t>Erhöhung der Forderungen; </a:t>
            </a:r>
            <a:r>
              <a:rPr lang="de-DE" sz="2600" b="1" i="1" dirty="0">
                <a:sym typeface="Wingdings" panose="05000000000000000000" pitchFamily="2" charset="2"/>
              </a:rPr>
              <a:t>b) </a:t>
            </a:r>
            <a:r>
              <a:rPr lang="de-DE" sz="2600" i="1" dirty="0">
                <a:sym typeface="Wingdings" panose="05000000000000000000" pitchFamily="2" charset="2"/>
              </a:rPr>
              <a:t>Erhöhung der Gewinnrücklage</a:t>
            </a:r>
          </a:p>
          <a:p>
            <a:pPr marL="324000" indent="0">
              <a:buNone/>
            </a:pPr>
            <a:endParaRPr lang="de-DE" sz="2600" i="1" dirty="0">
              <a:sym typeface="Wingdings" panose="05000000000000000000" pitchFamily="2" charset="2"/>
            </a:endParaRPr>
          </a:p>
          <a:p>
            <a:pPr marL="324000" indent="0">
              <a:buNone/>
            </a:pPr>
            <a:r>
              <a:rPr lang="de-DE" sz="2600" b="1" dirty="0">
                <a:sym typeface="Wingdings" panose="05000000000000000000" pitchFamily="2" charset="2"/>
              </a:rPr>
              <a:t>Hinweise auf die richtige Antwort vermeiden: </a:t>
            </a:r>
            <a:r>
              <a:rPr lang="de-DE" sz="2600" dirty="0">
                <a:sym typeface="Wingdings" panose="05000000000000000000" pitchFamily="2" charset="2"/>
              </a:rPr>
              <a:t/>
            </a:r>
            <a:br>
              <a:rPr lang="de-DE" sz="2600" dirty="0">
                <a:sym typeface="Wingdings" panose="05000000000000000000" pitchFamily="2" charset="2"/>
              </a:rPr>
            </a:br>
            <a:r>
              <a:rPr lang="de-DE" sz="2600" i="1" dirty="0">
                <a:sym typeface="Wingdings" panose="05000000000000000000" pitchFamily="2" charset="2"/>
              </a:rPr>
              <a:t>Verhindern von Wortähnlichkeiten in Aufgabenstamm und korrekter Antwort; Wörter wie „immer“, „nie“, „alle“, „kein“ weisen häufig auf die falsche Antwort hin  (gilt insbesondere für Antwortalternativen, die als Aussage konzipiert werden)</a:t>
            </a:r>
            <a:endParaRPr lang="de-DE" sz="2600" i="1" dirty="0"/>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18656986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Geschlossene Fragetypen</a:t>
            </a:r>
            <a:endParaRPr lang="de-DE" b="0" dirty="0"/>
          </a:p>
        </p:txBody>
      </p:sp>
      <p:sp>
        <p:nvSpPr>
          <p:cNvPr id="4" name="Datumsplatzhalter 3">
            <a:extLst>
              <a:ext uri="{FF2B5EF4-FFF2-40B4-BE49-F238E27FC236}">
                <a16:creationId xmlns:a16="http://schemas.microsoft.com/office/drawing/2014/main" id="{27651AEB-5802-3248-8A93-C02EE240DFCA}"/>
              </a:ext>
            </a:extLst>
          </p:cNvPr>
          <p:cNvSpPr>
            <a:spLocks noGrp="1"/>
          </p:cNvSpPr>
          <p:nvPr>
            <p:ph type="dt" sz="half" idx="10"/>
          </p:nvPr>
        </p:nvSpPr>
        <p:spPr/>
        <p:txBody>
          <a:bodyPr/>
          <a:lstStyle/>
          <a:p>
            <a:fld id="{3BDD7C47-818A-6247-AE20-87AED648585C}" type="datetime1">
              <a:rPr lang="de-DE" smtClean="0"/>
              <a:t>23.09.2022</a:t>
            </a:fld>
            <a:endParaRPr lang="en-US" dirty="0"/>
          </a:p>
        </p:txBody>
      </p:sp>
      <p:sp>
        <p:nvSpPr>
          <p:cNvPr id="5" name="Fußzeilenplatzhalter 4">
            <a:extLst>
              <a:ext uri="{FF2B5EF4-FFF2-40B4-BE49-F238E27FC236}">
                <a16:creationId xmlns:a16="http://schemas.microsoft.com/office/drawing/2014/main" id="{1D58E5EE-CEB9-E244-B606-AC8FFB1F535F}"/>
              </a:ext>
            </a:extLst>
          </p:cNvPr>
          <p:cNvSpPr>
            <a:spLocks noGrp="1"/>
          </p:cNvSpPr>
          <p:nvPr>
            <p:ph type="ftr" sz="quarter" idx="3"/>
          </p:nvPr>
        </p:nvSpPr>
        <p:spPr/>
        <p:txBody>
          <a:bodyPr/>
          <a:lstStyle/>
          <a:p>
            <a:pPr>
              <a:defRPr/>
            </a:pPr>
            <a:r>
              <a:rPr lang="de-DE" dirty="0"/>
              <a:t>Training zur Entwicklung kompetenzorientierter, technologiebasierter Prüfungsaufgaben | ASCOT+-Projekt (Förderkennzeichen 21AP001A und 21AP001B)</a:t>
            </a:r>
          </a:p>
        </p:txBody>
      </p:sp>
      <p:sp>
        <p:nvSpPr>
          <p:cNvPr id="6" name="Foliennummernplatzhalter 5">
            <a:extLst>
              <a:ext uri="{FF2B5EF4-FFF2-40B4-BE49-F238E27FC236}">
                <a16:creationId xmlns:a16="http://schemas.microsoft.com/office/drawing/2014/main" id="{85903F2D-660A-FE4D-AAE3-00D400A6B944}"/>
              </a:ext>
            </a:extLst>
          </p:cNvPr>
          <p:cNvSpPr>
            <a:spLocks noGrp="1"/>
          </p:cNvSpPr>
          <p:nvPr>
            <p:ph type="sldNum" sz="quarter" idx="12"/>
          </p:nvPr>
        </p:nvSpPr>
        <p:spPr/>
        <p:txBody>
          <a:bodyPr/>
          <a:lstStyle/>
          <a:p>
            <a:pPr>
              <a:defRPr/>
            </a:pPr>
            <a:fld id="{E42BEB3F-08D9-49EF-B61F-64B0AC4A9AB9}" type="slidenum">
              <a:rPr lang="de-DE" altLang="de-DE" smtClean="0"/>
              <a:pPr>
                <a:defRPr/>
              </a:pPr>
              <a:t>71</a:t>
            </a:fld>
            <a:endParaRPr lang="de-DE" altLang="de-DE" dirty="0"/>
          </a:p>
        </p:txBody>
      </p:sp>
      <p:sp>
        <p:nvSpPr>
          <p:cNvPr id="7" name="Inhaltsplatzhalter 2">
            <a:extLst>
              <a:ext uri="{FF2B5EF4-FFF2-40B4-BE49-F238E27FC236}">
                <a16:creationId xmlns:a16="http://schemas.microsoft.com/office/drawing/2014/main" id="{ED18E4EA-51EF-DC4D-A8FB-414213A64AF8}"/>
              </a:ext>
            </a:extLst>
          </p:cNvPr>
          <p:cNvSpPr txBox="1">
            <a:spLocks/>
          </p:cNvSpPr>
          <p:nvPr/>
        </p:nvSpPr>
        <p:spPr>
          <a:xfrm>
            <a:off x="516000" y="143173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err="1"/>
              <a:t>Distraktoren</a:t>
            </a:r>
            <a:r>
              <a:rPr lang="de-DE" sz="2400" b="1" dirty="0"/>
              <a:t> für Single-/Multiple-Choice-Aufgaben:</a:t>
            </a:r>
          </a:p>
          <a:p>
            <a:pPr marL="0" indent="0">
              <a:buNone/>
            </a:pPr>
            <a:r>
              <a:rPr lang="de-DE" sz="2400" b="1" dirty="0"/>
              <a:t>(</a:t>
            </a:r>
            <a:r>
              <a:rPr lang="de-DE" sz="2400" b="1" dirty="0" err="1"/>
              <a:t>Distraktoren</a:t>
            </a:r>
            <a:r>
              <a:rPr lang="de-DE" sz="2400" b="1" dirty="0"/>
              <a:t> = falsche Antwortalternativen)</a:t>
            </a:r>
          </a:p>
          <a:p>
            <a:pPr marL="666900"/>
            <a:r>
              <a:rPr lang="de-DE" sz="2400" dirty="0"/>
              <a:t>Testaufgaben dienen der Überprüfung, ob ein </a:t>
            </a:r>
            <a:r>
              <a:rPr lang="de-DE" sz="2400" dirty="0" err="1"/>
              <a:t>Lehrziel</a:t>
            </a:r>
            <a:r>
              <a:rPr lang="de-DE" sz="2400" dirty="0"/>
              <a:t> erreicht wurde oder nicht</a:t>
            </a:r>
          </a:p>
          <a:p>
            <a:pPr marL="666900"/>
            <a:r>
              <a:rPr lang="de-DE" sz="2400" dirty="0"/>
              <a:t>Unterscheiden zwischen den wissenden und den nicht-wissenden Teilnehmenden</a:t>
            </a:r>
          </a:p>
          <a:p>
            <a:pPr marL="666900"/>
            <a:r>
              <a:rPr lang="de-DE" sz="2400" dirty="0"/>
              <a:t>Könner sollen die richtige Antwort wählen, Nicht-Könner sollen eine falsche Alternative wählen </a:t>
            </a:r>
          </a:p>
          <a:p>
            <a:pPr marL="666900">
              <a:buFont typeface="Wingdings" pitchFamily="2" charset="2"/>
              <a:buChar char="à"/>
            </a:pPr>
            <a:r>
              <a:rPr lang="de-DE" sz="2400" dirty="0">
                <a:sym typeface="Wingdings" pitchFamily="2" charset="2"/>
              </a:rPr>
              <a:t>Die Antwortalternativen sollten für Könner und Nicht-Könner möglichst gleich „attraktiv“ erscheinen</a:t>
            </a:r>
          </a:p>
          <a:p>
            <a:pPr marL="666900">
              <a:buFont typeface="Wingdings" pitchFamily="2" charset="2"/>
              <a:buChar char="à"/>
            </a:pPr>
            <a:r>
              <a:rPr lang="de-DE" sz="2400" dirty="0">
                <a:sym typeface="Wingdings" pitchFamily="2" charset="2"/>
              </a:rPr>
              <a:t>Je mehr </a:t>
            </a:r>
            <a:r>
              <a:rPr lang="de-DE" sz="2400" dirty="0" err="1">
                <a:sym typeface="Wingdings" pitchFamily="2" charset="2"/>
              </a:rPr>
              <a:t>Distraktoren</a:t>
            </a:r>
            <a:r>
              <a:rPr lang="de-DE" sz="2400" dirty="0">
                <a:sym typeface="Wingdings" pitchFamily="2" charset="2"/>
              </a:rPr>
              <a:t>, umso geringer ist die Ratewahrscheinlichkeit (1 Richtig-Antwort, 3 </a:t>
            </a:r>
            <a:r>
              <a:rPr lang="de-DE" sz="2400" dirty="0" err="1">
                <a:sym typeface="Wingdings" pitchFamily="2" charset="2"/>
              </a:rPr>
              <a:t>Distraktoren</a:t>
            </a:r>
            <a:r>
              <a:rPr lang="de-DE" sz="2400" dirty="0">
                <a:sym typeface="Wingdings" pitchFamily="2" charset="2"/>
              </a:rPr>
              <a:t> = 0.25% Ratewahrscheinlichkeit); üblich: 3 bis 5 </a:t>
            </a:r>
            <a:r>
              <a:rPr lang="de-DE" sz="2400" dirty="0" err="1">
                <a:sym typeface="Wingdings" pitchFamily="2" charset="2"/>
              </a:rPr>
              <a:t>Distraktoren</a:t>
            </a:r>
            <a:endParaRPr lang="de-DE" sz="2400" dirty="0"/>
          </a:p>
          <a:p>
            <a:pPr marL="0" indent="0">
              <a:buNone/>
            </a:pPr>
            <a:endParaRPr lang="de-DE" dirty="0"/>
          </a:p>
          <a:p>
            <a:endParaRPr lang="de-DE" dirty="0"/>
          </a:p>
        </p:txBody>
      </p:sp>
    </p:spTree>
    <p:extLst>
      <p:ext uri="{BB962C8B-B14F-4D97-AF65-F5344CB8AC3E}">
        <p14:creationId xmlns:p14="http://schemas.microsoft.com/office/powerpoint/2010/main" val="5403537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Geschlossene Fragetypen</a:t>
            </a:r>
            <a:endParaRPr lang="de-DE" b="0" dirty="0"/>
          </a:p>
        </p:txBody>
      </p:sp>
      <p:sp>
        <p:nvSpPr>
          <p:cNvPr id="4" name="Datumsplatzhalter 3">
            <a:extLst>
              <a:ext uri="{FF2B5EF4-FFF2-40B4-BE49-F238E27FC236}">
                <a16:creationId xmlns:a16="http://schemas.microsoft.com/office/drawing/2014/main" id="{19F9AFB1-C28A-674C-B147-47BDFF238BF9}"/>
              </a:ext>
            </a:extLst>
          </p:cNvPr>
          <p:cNvSpPr>
            <a:spLocks noGrp="1"/>
          </p:cNvSpPr>
          <p:nvPr>
            <p:ph type="dt" sz="half" idx="10"/>
          </p:nvPr>
        </p:nvSpPr>
        <p:spPr/>
        <p:txBody>
          <a:bodyPr/>
          <a:lstStyle/>
          <a:p>
            <a:fld id="{E43A7DC3-A7A6-F64E-B166-D1E1C6A6B473}" type="datetime1">
              <a:rPr lang="de-DE" smtClean="0"/>
              <a:t>23.09.2022</a:t>
            </a:fld>
            <a:endParaRPr lang="en-US" dirty="0"/>
          </a:p>
        </p:txBody>
      </p:sp>
      <p:sp>
        <p:nvSpPr>
          <p:cNvPr id="5" name="Fußzeilenplatzhalter 4">
            <a:extLst>
              <a:ext uri="{FF2B5EF4-FFF2-40B4-BE49-F238E27FC236}">
                <a16:creationId xmlns:a16="http://schemas.microsoft.com/office/drawing/2014/main" id="{A396B84C-9C50-0045-A1C7-8800CB179FC3}"/>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2253EDBE-A819-7D42-A014-F6F66415ABD3}"/>
              </a:ext>
            </a:extLst>
          </p:cNvPr>
          <p:cNvSpPr>
            <a:spLocks noGrp="1"/>
          </p:cNvSpPr>
          <p:nvPr>
            <p:ph type="sldNum" sz="quarter" idx="12"/>
          </p:nvPr>
        </p:nvSpPr>
        <p:spPr/>
        <p:txBody>
          <a:bodyPr/>
          <a:lstStyle/>
          <a:p>
            <a:pPr>
              <a:defRPr/>
            </a:pPr>
            <a:fld id="{E42BEB3F-08D9-49EF-B61F-64B0AC4A9AB9}" type="slidenum">
              <a:rPr lang="de-DE" altLang="de-DE" smtClean="0"/>
              <a:pPr>
                <a:defRPr/>
              </a:pPr>
              <a:t>72</a:t>
            </a:fld>
            <a:endParaRPr lang="de-DE" altLang="de-DE" dirty="0"/>
          </a:p>
        </p:txBody>
      </p:sp>
      <p:sp>
        <p:nvSpPr>
          <p:cNvPr id="7" name="Inhaltsplatzhalter 2">
            <a:extLst>
              <a:ext uri="{FF2B5EF4-FFF2-40B4-BE49-F238E27FC236}">
                <a16:creationId xmlns:a16="http://schemas.microsoft.com/office/drawing/2014/main" id="{4B59AE26-0617-944C-8EF5-0A8BA04EE2AE}"/>
              </a:ext>
            </a:extLst>
          </p:cNvPr>
          <p:cNvSpPr txBox="1">
            <a:spLocks/>
          </p:cNvSpPr>
          <p:nvPr/>
        </p:nvSpPr>
        <p:spPr>
          <a:xfrm>
            <a:off x="313960" y="1249629"/>
            <a:ext cx="11160000" cy="48874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pPr marL="0" indent="0">
              <a:buNone/>
            </a:pPr>
            <a:r>
              <a:rPr lang="de-DE" sz="2400" b="1" dirty="0"/>
              <a:t>Zuordnungsaufgaben (</a:t>
            </a:r>
            <a:r>
              <a:rPr lang="de-DE" sz="2400" b="1" dirty="0" err="1"/>
              <a:t>Matching</a:t>
            </a:r>
            <a:r>
              <a:rPr lang="de-DE" sz="2400" b="1" dirty="0"/>
              <a:t>-Aufgaben)</a:t>
            </a:r>
          </a:p>
          <a:p>
            <a:pPr marL="323850" indent="-225425"/>
            <a:r>
              <a:rPr lang="de-DE" sz="2400" dirty="0"/>
              <a:t>Assoziationsaufgaben, bei denen Elemente einer Serie je einem anderen Element einer anderen Serie zugeordnet werden müssen</a:t>
            </a:r>
          </a:p>
          <a:p>
            <a:pPr marL="323850" indent="-225425"/>
            <a:r>
              <a:rPr lang="de-DE" sz="2400" dirty="0"/>
              <a:t>Bei vollständigen Zuordnungsaufgaben lässt sich jedes Element der ersten Liste genau einem Element der zweiten Liste zuordnen </a:t>
            </a:r>
          </a:p>
          <a:p>
            <a:pPr marL="323850" indent="-225425"/>
            <a:r>
              <a:rPr lang="de-DE" sz="2400" dirty="0"/>
              <a:t>Bei unvollständigen Zuordnungsaufgaben enthält eine der beiden Listen mehr Elemente, als der ersten Liste zugeordnet werden können, so dass am Ende Elemente übrig bleiben.</a:t>
            </a:r>
          </a:p>
          <a:p>
            <a:pPr>
              <a:buFont typeface="Wingdings" panose="05000000000000000000" pitchFamily="2" charset="2"/>
              <a:buChar char="§"/>
            </a:pPr>
            <a:r>
              <a:rPr lang="de-DE" sz="2400" b="1" dirty="0"/>
              <a:t>Gestaltungshinweise:</a:t>
            </a:r>
          </a:p>
          <a:p>
            <a:pPr marL="225425" indent="-169863"/>
            <a:r>
              <a:rPr lang="de-DE" sz="2400" dirty="0"/>
              <a:t>Nicht mehr als zehn Items; Aufgabenstellung deutlich machen, ob es sich um </a:t>
            </a:r>
          </a:p>
          <a:p>
            <a:pPr marL="55562" indent="0">
              <a:buNone/>
            </a:pPr>
            <a:r>
              <a:rPr lang="de-DE" sz="2400" dirty="0"/>
              <a:t>(</a:t>
            </a:r>
            <a:r>
              <a:rPr lang="de-DE" sz="2400" dirty="0" err="1"/>
              <a:t>un</a:t>
            </a:r>
            <a:r>
              <a:rPr lang="de-DE" sz="2400" dirty="0"/>
              <a:t>-)vollständige Zuordnungsaufgabe handelt und ob Einfach- oder Mehrfachzuordnung</a:t>
            </a:r>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16918446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Halboffene Fragetypen</a:t>
            </a:r>
            <a:endParaRPr lang="de-DE" b="0" dirty="0"/>
          </a:p>
        </p:txBody>
      </p:sp>
      <p:sp>
        <p:nvSpPr>
          <p:cNvPr id="4" name="Datumsplatzhalter 3">
            <a:extLst>
              <a:ext uri="{FF2B5EF4-FFF2-40B4-BE49-F238E27FC236}">
                <a16:creationId xmlns:a16="http://schemas.microsoft.com/office/drawing/2014/main" id="{F9BEDECF-3B1C-6144-9FF1-DD92A0179A8F}"/>
              </a:ext>
            </a:extLst>
          </p:cNvPr>
          <p:cNvSpPr>
            <a:spLocks noGrp="1"/>
          </p:cNvSpPr>
          <p:nvPr>
            <p:ph type="dt" sz="half" idx="10"/>
          </p:nvPr>
        </p:nvSpPr>
        <p:spPr/>
        <p:txBody>
          <a:bodyPr/>
          <a:lstStyle/>
          <a:p>
            <a:fld id="{02834107-758B-6C40-B930-9E6E94F24FFC}" type="datetime1">
              <a:rPr lang="de-DE" smtClean="0"/>
              <a:t>23.09.2022</a:t>
            </a:fld>
            <a:endParaRPr lang="en-US" dirty="0"/>
          </a:p>
        </p:txBody>
      </p:sp>
      <p:sp>
        <p:nvSpPr>
          <p:cNvPr id="5" name="Fußzeilenplatzhalter 4">
            <a:extLst>
              <a:ext uri="{FF2B5EF4-FFF2-40B4-BE49-F238E27FC236}">
                <a16:creationId xmlns:a16="http://schemas.microsoft.com/office/drawing/2014/main" id="{DCC28E11-B9EA-1243-94EB-AB2C831BF33E}"/>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29C08481-54B1-454D-88F9-40C52D24DA75}"/>
              </a:ext>
            </a:extLst>
          </p:cNvPr>
          <p:cNvSpPr>
            <a:spLocks noGrp="1"/>
          </p:cNvSpPr>
          <p:nvPr>
            <p:ph type="sldNum" sz="quarter" idx="12"/>
          </p:nvPr>
        </p:nvSpPr>
        <p:spPr/>
        <p:txBody>
          <a:bodyPr/>
          <a:lstStyle/>
          <a:p>
            <a:pPr>
              <a:defRPr/>
            </a:pPr>
            <a:fld id="{E42BEB3F-08D9-49EF-B61F-64B0AC4A9AB9}" type="slidenum">
              <a:rPr lang="de-DE" altLang="de-DE" smtClean="0"/>
              <a:pPr>
                <a:defRPr/>
              </a:pPr>
              <a:t>73</a:t>
            </a:fld>
            <a:endParaRPr lang="de-DE" altLang="de-DE" dirty="0"/>
          </a:p>
        </p:txBody>
      </p:sp>
      <p:sp>
        <p:nvSpPr>
          <p:cNvPr id="7" name="Inhaltsplatzhalter 2">
            <a:extLst>
              <a:ext uri="{FF2B5EF4-FFF2-40B4-BE49-F238E27FC236}">
                <a16:creationId xmlns:a16="http://schemas.microsoft.com/office/drawing/2014/main" id="{9425B750-2F06-EB4E-AC5F-BEEC86911F86}"/>
              </a:ext>
            </a:extLst>
          </p:cNvPr>
          <p:cNvSpPr txBox="1">
            <a:spLocks/>
          </p:cNvSpPr>
          <p:nvPr/>
        </p:nvSpPr>
        <p:spPr>
          <a:xfrm>
            <a:off x="485299" y="137401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pPr marL="0" indent="0">
              <a:buNone/>
            </a:pPr>
            <a:r>
              <a:rPr lang="de-DE" sz="2400" b="1" dirty="0"/>
              <a:t>Halboffene Fragetypen („Short-</a:t>
            </a:r>
            <a:r>
              <a:rPr lang="de-DE" sz="2400" b="1" dirty="0" err="1"/>
              <a:t>Answer</a:t>
            </a:r>
            <a:r>
              <a:rPr lang="de-DE" sz="2400" b="1" dirty="0"/>
              <a:t>-Aufgaben“):</a:t>
            </a:r>
          </a:p>
          <a:p>
            <a:pPr marL="366713" indent="-311150"/>
            <a:r>
              <a:rPr lang="de-DE" sz="2400" dirty="0"/>
              <a:t>Frei formulierte Eingabe einer kurzen Antwort (z. B. Lückentexte und Satzergänzungen)</a:t>
            </a:r>
          </a:p>
          <a:p>
            <a:pPr marL="366713" indent="-311150"/>
            <a:r>
              <a:rPr lang="de-DE" sz="2400" b="1" dirty="0"/>
              <a:t>Messen </a:t>
            </a:r>
            <a:r>
              <a:rPr lang="de-DE" sz="2400" b="1" dirty="0" err="1"/>
              <a:t>ansppruchsvollerer</a:t>
            </a:r>
            <a:r>
              <a:rPr lang="de-DE" sz="2400" b="1" dirty="0"/>
              <a:t> Lehrziele</a:t>
            </a:r>
            <a:r>
              <a:rPr lang="de-DE" sz="2400" dirty="0"/>
              <a:t> durch sehr kurze Freiantworten</a:t>
            </a:r>
            <a:r>
              <a:rPr lang="de-DE" sz="2400" b="1" dirty="0"/>
              <a:t> schwierig</a:t>
            </a:r>
          </a:p>
          <a:p>
            <a:pPr marL="366713" indent="-311150"/>
            <a:r>
              <a:rPr lang="de-DE" sz="2400" dirty="0"/>
              <a:t>Einsatzmöglichkeiten daher begrenzt</a:t>
            </a:r>
          </a:p>
          <a:p>
            <a:pPr>
              <a:buFont typeface="Wingdings" panose="05000000000000000000" pitchFamily="2" charset="2"/>
              <a:buChar char="§"/>
            </a:pPr>
            <a:endParaRPr lang="de-DE" sz="2400" dirty="0"/>
          </a:p>
          <a:p>
            <a:pPr>
              <a:buFont typeface="Wingdings" panose="05000000000000000000" pitchFamily="2" charset="2"/>
              <a:buChar char="§"/>
            </a:pPr>
            <a:r>
              <a:rPr lang="de-DE" sz="2400" b="1" dirty="0"/>
              <a:t>Vorteil von halboffenen Fragetypen („Short-</a:t>
            </a:r>
            <a:r>
              <a:rPr lang="de-DE" sz="2400" b="1" dirty="0" err="1"/>
              <a:t>Answer</a:t>
            </a:r>
            <a:r>
              <a:rPr lang="de-DE" sz="2400" b="1" dirty="0"/>
              <a:t>-Aufgaben“):</a:t>
            </a:r>
          </a:p>
          <a:p>
            <a:pPr marL="366713" indent="-311150"/>
            <a:r>
              <a:rPr lang="de-DE" sz="2400" dirty="0"/>
              <a:t>Ratewahrscheinlichkeit geringer ist als bei geschlossenen Aufgaben</a:t>
            </a:r>
          </a:p>
          <a:p>
            <a:pPr marL="366713" indent="-311150"/>
            <a:r>
              <a:rPr lang="de-DE" sz="2400" dirty="0"/>
              <a:t>Einfach zu konstruieren (!)</a:t>
            </a:r>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97239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Halboffene Fragetypen</a:t>
            </a:r>
            <a:endParaRPr lang="de-DE" b="0" dirty="0"/>
          </a:p>
        </p:txBody>
      </p:sp>
      <p:sp>
        <p:nvSpPr>
          <p:cNvPr id="4" name="Datumsplatzhalter 3">
            <a:extLst>
              <a:ext uri="{FF2B5EF4-FFF2-40B4-BE49-F238E27FC236}">
                <a16:creationId xmlns:a16="http://schemas.microsoft.com/office/drawing/2014/main" id="{A978A57A-3384-5042-ADDE-478F26763074}"/>
              </a:ext>
            </a:extLst>
          </p:cNvPr>
          <p:cNvSpPr>
            <a:spLocks noGrp="1"/>
          </p:cNvSpPr>
          <p:nvPr>
            <p:ph type="dt" sz="half" idx="10"/>
          </p:nvPr>
        </p:nvSpPr>
        <p:spPr/>
        <p:txBody>
          <a:bodyPr/>
          <a:lstStyle/>
          <a:p>
            <a:fld id="{3AC2DC6A-6CE7-1943-A9FD-DFA4DE18BD11}" type="datetime1">
              <a:rPr lang="de-DE" smtClean="0"/>
              <a:t>23.09.2022</a:t>
            </a:fld>
            <a:endParaRPr lang="en-US" dirty="0"/>
          </a:p>
        </p:txBody>
      </p:sp>
      <p:sp>
        <p:nvSpPr>
          <p:cNvPr id="5" name="Fußzeilenplatzhalter 4">
            <a:extLst>
              <a:ext uri="{FF2B5EF4-FFF2-40B4-BE49-F238E27FC236}">
                <a16:creationId xmlns:a16="http://schemas.microsoft.com/office/drawing/2014/main" id="{D017DE9F-14E3-1346-A6FE-CA51825C9C1F}"/>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730251BC-E1E3-8A46-BBBD-B4EFF1657254}"/>
              </a:ext>
            </a:extLst>
          </p:cNvPr>
          <p:cNvSpPr>
            <a:spLocks noGrp="1"/>
          </p:cNvSpPr>
          <p:nvPr>
            <p:ph type="sldNum" sz="quarter" idx="12"/>
          </p:nvPr>
        </p:nvSpPr>
        <p:spPr/>
        <p:txBody>
          <a:bodyPr/>
          <a:lstStyle/>
          <a:p>
            <a:pPr>
              <a:defRPr/>
            </a:pPr>
            <a:fld id="{E42BEB3F-08D9-49EF-B61F-64B0AC4A9AB9}" type="slidenum">
              <a:rPr lang="de-DE" altLang="de-DE" smtClean="0"/>
              <a:pPr>
                <a:defRPr/>
              </a:pPr>
              <a:t>74</a:t>
            </a:fld>
            <a:endParaRPr lang="de-DE" altLang="de-DE" dirty="0"/>
          </a:p>
        </p:txBody>
      </p:sp>
      <p:sp>
        <p:nvSpPr>
          <p:cNvPr id="7" name="Inhaltsplatzhalter 2">
            <a:extLst>
              <a:ext uri="{FF2B5EF4-FFF2-40B4-BE49-F238E27FC236}">
                <a16:creationId xmlns:a16="http://schemas.microsoft.com/office/drawing/2014/main" id="{63BA319D-4C9C-1541-832A-F3ADA9A7E911}"/>
              </a:ext>
            </a:extLst>
          </p:cNvPr>
          <p:cNvSpPr txBox="1">
            <a:spLocks/>
          </p:cNvSpPr>
          <p:nvPr/>
        </p:nvSpPr>
        <p:spPr>
          <a:xfrm>
            <a:off x="485299" y="137401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pPr marL="0" indent="0">
              <a:buNone/>
            </a:pPr>
            <a:r>
              <a:rPr lang="de-DE" sz="2400" b="1" dirty="0"/>
              <a:t>Konzeption von halboffenen Fragetypen („Short-</a:t>
            </a:r>
            <a:r>
              <a:rPr lang="de-DE" sz="2400" b="1" dirty="0" err="1"/>
              <a:t>Answer</a:t>
            </a:r>
            <a:r>
              <a:rPr lang="de-DE" sz="2400" b="1" dirty="0"/>
              <a:t>-Aufgaben“):</a:t>
            </a:r>
          </a:p>
          <a:p>
            <a:pPr marL="323850" indent="-225425"/>
            <a:r>
              <a:rPr lang="de-DE" sz="2400" dirty="0"/>
              <a:t>Formulierung des Aufgabenstamms, so dass eindeutig nur eine Lösung korrekt ist</a:t>
            </a:r>
          </a:p>
          <a:p>
            <a:pPr marL="323850" indent="-225425"/>
            <a:r>
              <a:rPr lang="de-DE" sz="2400" dirty="0"/>
              <a:t>Formulierung des Aufgabenstamms als </a:t>
            </a:r>
            <a:r>
              <a:rPr lang="de-DE" sz="2400" b="1" dirty="0"/>
              <a:t>Frage</a:t>
            </a:r>
            <a:r>
              <a:rPr lang="de-DE" sz="2400" dirty="0"/>
              <a:t>, Formulierung als Aussageform nur wenn dadurch größere Präzision</a:t>
            </a:r>
          </a:p>
          <a:p>
            <a:pPr marL="323850" indent="-225425"/>
            <a:r>
              <a:rPr lang="de-DE" sz="2400" dirty="0"/>
              <a:t>Pro Aufgabe nur eine Lücke </a:t>
            </a:r>
          </a:p>
          <a:p>
            <a:pPr marL="323850" indent="-225425"/>
            <a:r>
              <a:rPr lang="de-DE" sz="2400" dirty="0"/>
              <a:t>Lückentexte </a:t>
            </a:r>
            <a:r>
              <a:rPr lang="de-DE" sz="2400" dirty="0">
                <a:sym typeface="Wingdings" pitchFamily="2" charset="2"/>
              </a:rPr>
              <a:t> </a:t>
            </a:r>
            <a:r>
              <a:rPr lang="de-DE" sz="2400" dirty="0"/>
              <a:t>Sonderform</a:t>
            </a:r>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7775175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dirty="0">
                <a:sym typeface="Wingdings" panose="05000000000000000000" pitchFamily="2" charset="2"/>
              </a:rPr>
              <a:t>Fragengestaltung: </a:t>
            </a:r>
            <a:r>
              <a:rPr lang="de-DE" dirty="0"/>
              <a:t>Offene Fragetypen</a:t>
            </a:r>
            <a:endParaRPr lang="de-DE" b="0" dirty="0"/>
          </a:p>
        </p:txBody>
      </p:sp>
      <p:sp>
        <p:nvSpPr>
          <p:cNvPr id="4" name="Datumsplatzhalter 3">
            <a:extLst>
              <a:ext uri="{FF2B5EF4-FFF2-40B4-BE49-F238E27FC236}">
                <a16:creationId xmlns:a16="http://schemas.microsoft.com/office/drawing/2014/main" id="{996946CE-09CB-EF41-8162-6B2CB6C0AB22}"/>
              </a:ext>
            </a:extLst>
          </p:cNvPr>
          <p:cNvSpPr>
            <a:spLocks noGrp="1"/>
          </p:cNvSpPr>
          <p:nvPr>
            <p:ph type="dt" sz="half" idx="10"/>
          </p:nvPr>
        </p:nvSpPr>
        <p:spPr/>
        <p:txBody>
          <a:bodyPr/>
          <a:lstStyle/>
          <a:p>
            <a:fld id="{8B757B67-B323-7549-9828-393C5289CA59}" type="datetime1">
              <a:rPr lang="de-DE" smtClean="0"/>
              <a:t>23.09.2022</a:t>
            </a:fld>
            <a:endParaRPr lang="en-US" dirty="0"/>
          </a:p>
        </p:txBody>
      </p:sp>
      <p:sp>
        <p:nvSpPr>
          <p:cNvPr id="5" name="Fußzeilenplatzhalter 4">
            <a:extLst>
              <a:ext uri="{FF2B5EF4-FFF2-40B4-BE49-F238E27FC236}">
                <a16:creationId xmlns:a16="http://schemas.microsoft.com/office/drawing/2014/main" id="{C358F794-68E9-D846-B7F7-259BF518583E}"/>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F86C9FD4-4A16-BA43-BAFC-C976859766F3}"/>
              </a:ext>
            </a:extLst>
          </p:cNvPr>
          <p:cNvSpPr>
            <a:spLocks noGrp="1"/>
          </p:cNvSpPr>
          <p:nvPr>
            <p:ph type="sldNum" sz="quarter" idx="12"/>
          </p:nvPr>
        </p:nvSpPr>
        <p:spPr/>
        <p:txBody>
          <a:bodyPr/>
          <a:lstStyle/>
          <a:p>
            <a:pPr>
              <a:defRPr/>
            </a:pPr>
            <a:fld id="{E42BEB3F-08D9-49EF-B61F-64B0AC4A9AB9}" type="slidenum">
              <a:rPr lang="de-DE" altLang="de-DE" smtClean="0"/>
              <a:pPr>
                <a:defRPr/>
              </a:pPr>
              <a:t>75</a:t>
            </a:fld>
            <a:endParaRPr lang="de-DE" altLang="de-DE" dirty="0"/>
          </a:p>
        </p:txBody>
      </p:sp>
      <p:sp>
        <p:nvSpPr>
          <p:cNvPr id="7" name="Inhaltsplatzhalter 2">
            <a:extLst>
              <a:ext uri="{FF2B5EF4-FFF2-40B4-BE49-F238E27FC236}">
                <a16:creationId xmlns:a16="http://schemas.microsoft.com/office/drawing/2014/main" id="{5A132758-DF9B-BA44-AB81-65FCE14B10E2}"/>
              </a:ext>
            </a:extLst>
          </p:cNvPr>
          <p:cNvSpPr txBox="1">
            <a:spLocks/>
          </p:cNvSpPr>
          <p:nvPr/>
        </p:nvSpPr>
        <p:spPr>
          <a:xfrm>
            <a:off x="485299" y="137401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Offenen Fragetypen:</a:t>
            </a:r>
          </a:p>
          <a:p>
            <a:pPr marL="266700" indent="-168275"/>
            <a:r>
              <a:rPr lang="de-DE" sz="2000" dirty="0"/>
              <a:t>Freie Eingabe der Antwort ohne Vorgaben </a:t>
            </a:r>
          </a:p>
          <a:p>
            <a:pPr marL="266700" indent="-168275"/>
            <a:r>
              <a:rPr lang="de-DE" sz="2000" dirty="0"/>
              <a:t>beispielsweise Essay-Tests oder Diskussionsaufgaben</a:t>
            </a:r>
          </a:p>
          <a:p>
            <a:pPr marL="266700" indent="-168275"/>
            <a:r>
              <a:rPr lang="de-DE" sz="2000" dirty="0"/>
              <a:t>Nicht eine richtige Antwort: Argumente, Begründung</a:t>
            </a:r>
          </a:p>
          <a:p>
            <a:pPr marL="0" indent="0">
              <a:buNone/>
            </a:pPr>
            <a:r>
              <a:rPr lang="de-DE" sz="2000" b="1" dirty="0"/>
              <a:t>Vorteile von offenen Fragetypen:</a:t>
            </a:r>
          </a:p>
          <a:p>
            <a:pPr marL="366713" indent="-268288"/>
            <a:r>
              <a:rPr lang="de-DE" sz="2000" dirty="0"/>
              <a:t>Sehr hohe Validität möglich</a:t>
            </a:r>
          </a:p>
          <a:p>
            <a:pPr marL="366713" indent="-268288"/>
            <a:r>
              <a:rPr lang="de-DE" sz="2000" dirty="0"/>
              <a:t>Überprüfung der meisten Wissensarten</a:t>
            </a:r>
          </a:p>
          <a:p>
            <a:pPr>
              <a:buFont typeface="Wingdings" panose="05000000000000000000" pitchFamily="2" charset="2"/>
              <a:buChar char="§"/>
            </a:pPr>
            <a:r>
              <a:rPr lang="de-DE" sz="2000" b="1" dirty="0"/>
              <a:t>Probleme von offenen Fragetypen:</a:t>
            </a:r>
          </a:p>
          <a:p>
            <a:pPr marL="323850" indent="-225425"/>
            <a:r>
              <a:rPr lang="de-DE" sz="2000" dirty="0"/>
              <a:t>Teilaufgaben innerhalb einer Simulation nicht unabhängig</a:t>
            </a:r>
          </a:p>
          <a:p>
            <a:pPr marL="323850" indent="-225425"/>
            <a:r>
              <a:rPr lang="de-DE" sz="2000" dirty="0"/>
              <a:t>Umgang mit Folgefehlern problematisch</a:t>
            </a:r>
          </a:p>
          <a:p>
            <a:pPr marL="323850" indent="-225425"/>
            <a:r>
              <a:rPr lang="de-DE" sz="2000" dirty="0"/>
              <a:t>Automatische Auswertung nur bedingt, oft mit erheblichem techn. Aufwand möglich</a:t>
            </a:r>
          </a:p>
          <a:p>
            <a:pPr marL="323850" indent="-225425"/>
            <a:r>
              <a:rPr lang="de-DE" sz="2000" dirty="0"/>
              <a:t>Bestimmung der Reliabilität schwierig </a:t>
            </a:r>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19641476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5D9DD21-B1EF-6F4B-8DF2-13DA205BE0FD}"/>
              </a:ext>
            </a:extLst>
          </p:cNvPr>
          <p:cNvSpPr>
            <a:spLocks noGrp="1"/>
          </p:cNvSpPr>
          <p:nvPr>
            <p:ph type="sldNum" sz="quarter" idx="12"/>
          </p:nvPr>
        </p:nvSpPr>
        <p:spPr/>
        <p:txBody>
          <a:bodyPr/>
          <a:lstStyle/>
          <a:p>
            <a:pPr>
              <a:defRPr/>
            </a:pPr>
            <a:fld id="{E42BEB3F-08D9-49EF-B61F-64B0AC4A9AB9}" type="slidenum">
              <a:rPr lang="de-DE" altLang="de-DE" smtClean="0"/>
              <a:pPr>
                <a:defRPr/>
              </a:pPr>
              <a:t>76</a:t>
            </a:fld>
            <a:endParaRPr lang="de-DE" altLang="de-DE" dirty="0"/>
          </a:p>
        </p:txBody>
      </p:sp>
      <p:sp>
        <p:nvSpPr>
          <p:cNvPr id="5" name="Fußzeilenplatzhalter 4">
            <a:extLst>
              <a:ext uri="{FF2B5EF4-FFF2-40B4-BE49-F238E27FC236}">
                <a16:creationId xmlns:a16="http://schemas.microsoft.com/office/drawing/2014/main" id="{642C2CD7-C8F4-B34F-824B-6BAE38779BFD}"/>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Datumsplatzhalter 5">
            <a:extLst>
              <a:ext uri="{FF2B5EF4-FFF2-40B4-BE49-F238E27FC236}">
                <a16:creationId xmlns:a16="http://schemas.microsoft.com/office/drawing/2014/main" id="{CF3E23CE-EA16-7F43-9BFC-40578776FF97}"/>
              </a:ext>
            </a:extLst>
          </p:cNvPr>
          <p:cNvSpPr>
            <a:spLocks noGrp="1"/>
          </p:cNvSpPr>
          <p:nvPr>
            <p:ph type="dt" sz="half" idx="10"/>
          </p:nvPr>
        </p:nvSpPr>
        <p:spPr/>
        <p:txBody>
          <a:bodyPr/>
          <a:lstStyle/>
          <a:p>
            <a:fld id="{A2DE808E-7E75-E84F-A5EC-F764B4305F55}" type="datetime1">
              <a:rPr lang="de-DE" smtClean="0"/>
              <a:t>23.09.2022</a:t>
            </a:fld>
            <a:endParaRPr lang="en-US" dirty="0"/>
          </a:p>
        </p:txBody>
      </p:sp>
      <p:sp>
        <p:nvSpPr>
          <p:cNvPr id="8" name="Titel 1">
            <a:extLst>
              <a:ext uri="{FF2B5EF4-FFF2-40B4-BE49-F238E27FC236}">
                <a16:creationId xmlns:a16="http://schemas.microsoft.com/office/drawing/2014/main" id="{F724625F-104D-8549-9B4D-4E10FCEB6E5E}"/>
              </a:ext>
            </a:extLst>
          </p:cNvPr>
          <p:cNvSpPr txBox="1">
            <a:spLocks/>
          </p:cNvSpPr>
          <p:nvPr/>
        </p:nvSpPr>
        <p:spPr>
          <a:xfrm>
            <a:off x="423984" y="720000"/>
            <a:ext cx="11160000" cy="538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mn-lt"/>
                <a:ea typeface="+mj-ea"/>
                <a:cs typeface="+mj-cs"/>
              </a:defRPr>
            </a:lvl1pPr>
          </a:lstStyle>
          <a:p>
            <a:r>
              <a:rPr lang="de-DE" sz="3600" dirty="0"/>
              <a:t>Multimediale Testsituationen: Antworten, Auswertung</a:t>
            </a:r>
          </a:p>
        </p:txBody>
      </p:sp>
      <p:sp>
        <p:nvSpPr>
          <p:cNvPr id="11" name="Inhaltsplatzhalter 2">
            <a:extLst>
              <a:ext uri="{FF2B5EF4-FFF2-40B4-BE49-F238E27FC236}">
                <a16:creationId xmlns:a16="http://schemas.microsoft.com/office/drawing/2014/main" id="{A66290B6-B641-5E4E-84F7-38EFA8314913}"/>
              </a:ext>
            </a:extLst>
          </p:cNvPr>
          <p:cNvSpPr txBox="1">
            <a:spLocks/>
          </p:cNvSpPr>
          <p:nvPr/>
        </p:nvSpPr>
        <p:spPr>
          <a:xfrm>
            <a:off x="485299" y="1374016"/>
            <a:ext cx="11160000"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dirty="0"/>
          </a:p>
          <a:p>
            <a:r>
              <a:rPr lang="de-DE" sz="2400" dirty="0"/>
              <a:t>Bei authentischen Aufgaben möglich und oft sinnvoll Bearbeitung/Lösung von Teilaufgaben zu erfassen und zu bewerten.</a:t>
            </a:r>
          </a:p>
          <a:p>
            <a:r>
              <a:rPr lang="de-DE" sz="2400" dirty="0"/>
              <a:t>Problem: Folgefehler</a:t>
            </a:r>
          </a:p>
          <a:p>
            <a:endParaRPr lang="de-DE" sz="2400" dirty="0"/>
          </a:p>
          <a:p>
            <a:r>
              <a:rPr lang="de-DE" sz="2400" dirty="0"/>
              <a:t>Eventuell Erfassung von Fehler und automatische Korrektur (Feedback)</a:t>
            </a:r>
          </a:p>
          <a:p>
            <a:endParaRPr lang="de-DE" sz="2400" dirty="0"/>
          </a:p>
          <a:p>
            <a:r>
              <a:rPr lang="de-DE" sz="2400" dirty="0"/>
              <a:t>Gewichtung der Fehler bei Teilaufgaben</a:t>
            </a:r>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771857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532AF-3454-324C-A1F5-98E5F58819EE}"/>
              </a:ext>
            </a:extLst>
          </p:cNvPr>
          <p:cNvSpPr>
            <a:spLocks noGrp="1"/>
          </p:cNvSpPr>
          <p:nvPr>
            <p:ph type="title"/>
          </p:nvPr>
        </p:nvSpPr>
        <p:spPr/>
        <p:txBody>
          <a:bodyPr/>
          <a:lstStyle/>
          <a:p>
            <a:r>
              <a:rPr lang="de-DE" dirty="0"/>
              <a:t>Auswertung</a:t>
            </a:r>
          </a:p>
        </p:txBody>
      </p:sp>
      <p:pic>
        <p:nvPicPr>
          <p:cNvPr id="4" name="Grafik 3">
            <a:extLst>
              <a:ext uri="{FF2B5EF4-FFF2-40B4-BE49-F238E27FC236}">
                <a16:creationId xmlns:a16="http://schemas.microsoft.com/office/drawing/2014/main" id="{E8F8EFB7-531F-434A-BE92-EEB6F478E4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3984" y="4247226"/>
            <a:ext cx="4177782" cy="1502581"/>
          </a:xfrm>
          <a:prstGeom prst="rect">
            <a:avLst/>
          </a:prstGeom>
        </p:spPr>
      </p:pic>
      <p:pic>
        <p:nvPicPr>
          <p:cNvPr id="5" name="Grafik 4">
            <a:extLst>
              <a:ext uri="{FF2B5EF4-FFF2-40B4-BE49-F238E27FC236}">
                <a16:creationId xmlns:a16="http://schemas.microsoft.com/office/drawing/2014/main" id="{951544CC-5673-8B45-BAA8-3A10A28276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99856" y="4193704"/>
            <a:ext cx="2157716" cy="1647366"/>
          </a:xfrm>
          <a:prstGeom prst="rect">
            <a:avLst/>
          </a:prstGeom>
        </p:spPr>
      </p:pic>
      <p:pic>
        <p:nvPicPr>
          <p:cNvPr id="6" name="Grafik 5">
            <a:extLst>
              <a:ext uri="{FF2B5EF4-FFF2-40B4-BE49-F238E27FC236}">
                <a16:creationId xmlns:a16="http://schemas.microsoft.com/office/drawing/2014/main" id="{3D0FC2DD-E429-CE44-90CA-90FDDDD5CD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94713" y="4250978"/>
            <a:ext cx="2066550" cy="1572383"/>
          </a:xfrm>
          <a:prstGeom prst="rect">
            <a:avLst/>
          </a:prstGeom>
        </p:spPr>
      </p:pic>
      <p:sp>
        <p:nvSpPr>
          <p:cNvPr id="7" name="Datumsplatzhalter 6">
            <a:extLst>
              <a:ext uri="{FF2B5EF4-FFF2-40B4-BE49-F238E27FC236}">
                <a16:creationId xmlns:a16="http://schemas.microsoft.com/office/drawing/2014/main" id="{C2D2FA6B-E3ED-884B-8343-10688D901D45}"/>
              </a:ext>
            </a:extLst>
          </p:cNvPr>
          <p:cNvSpPr>
            <a:spLocks noGrp="1"/>
          </p:cNvSpPr>
          <p:nvPr>
            <p:ph type="dt" sz="half" idx="10"/>
          </p:nvPr>
        </p:nvSpPr>
        <p:spPr/>
        <p:txBody>
          <a:bodyPr/>
          <a:lstStyle/>
          <a:p>
            <a:fld id="{624DDE98-469C-3848-A5C9-C7ADF3C876CB}" type="datetime1">
              <a:rPr lang="de-DE" smtClean="0"/>
              <a:t>23.09.2022</a:t>
            </a:fld>
            <a:endParaRPr lang="en-US" dirty="0"/>
          </a:p>
        </p:txBody>
      </p:sp>
      <p:sp>
        <p:nvSpPr>
          <p:cNvPr id="8" name="Fußzeilenplatzhalter 7">
            <a:extLst>
              <a:ext uri="{FF2B5EF4-FFF2-40B4-BE49-F238E27FC236}">
                <a16:creationId xmlns:a16="http://schemas.microsoft.com/office/drawing/2014/main" id="{09771173-255C-8F40-8360-547BB7ADB6C4}"/>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9" name="Foliennummernplatzhalter 8">
            <a:extLst>
              <a:ext uri="{FF2B5EF4-FFF2-40B4-BE49-F238E27FC236}">
                <a16:creationId xmlns:a16="http://schemas.microsoft.com/office/drawing/2014/main" id="{C271CF86-BE13-A848-8E0D-10237939C9EA}"/>
              </a:ext>
            </a:extLst>
          </p:cNvPr>
          <p:cNvSpPr>
            <a:spLocks noGrp="1"/>
          </p:cNvSpPr>
          <p:nvPr>
            <p:ph type="sldNum" sz="quarter" idx="12"/>
          </p:nvPr>
        </p:nvSpPr>
        <p:spPr/>
        <p:txBody>
          <a:bodyPr/>
          <a:lstStyle/>
          <a:p>
            <a:pPr>
              <a:defRPr/>
            </a:pPr>
            <a:fld id="{E42BEB3F-08D9-49EF-B61F-64B0AC4A9AB9}" type="slidenum">
              <a:rPr lang="de-DE" altLang="de-DE" smtClean="0"/>
              <a:pPr>
                <a:defRPr/>
              </a:pPr>
              <a:t>77</a:t>
            </a:fld>
            <a:endParaRPr lang="de-DE" altLang="de-DE" dirty="0"/>
          </a:p>
        </p:txBody>
      </p:sp>
      <p:sp>
        <p:nvSpPr>
          <p:cNvPr id="10" name="Inhaltsplatzhalter 2">
            <a:extLst>
              <a:ext uri="{FF2B5EF4-FFF2-40B4-BE49-F238E27FC236}">
                <a16:creationId xmlns:a16="http://schemas.microsoft.com/office/drawing/2014/main" id="{F82968E6-1803-3B41-A417-8BFF49B91494}"/>
              </a:ext>
            </a:extLst>
          </p:cNvPr>
          <p:cNvSpPr txBox="1">
            <a:spLocks/>
          </p:cNvSpPr>
          <p:nvPr/>
        </p:nvSpPr>
        <p:spPr>
          <a:xfrm>
            <a:off x="485299" y="1374017"/>
            <a:ext cx="11160000" cy="28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i="1" dirty="0"/>
          </a:p>
          <a:p>
            <a:pPr marL="0" indent="0">
              <a:buNone/>
            </a:pPr>
            <a:r>
              <a:rPr lang="de-DE" sz="2400" b="1" dirty="0">
                <a:solidFill>
                  <a:srgbClr val="FF0000"/>
                </a:solidFill>
              </a:rPr>
              <a:t>Skalarer Wert </a:t>
            </a:r>
            <a:r>
              <a:rPr lang="de-DE" sz="2400" dirty="0"/>
              <a:t>(einzelne Ziffer: Anzahl richtiger Lösungen, Anteil richtiger Lösungen); </a:t>
            </a:r>
            <a:r>
              <a:rPr lang="de-DE" sz="2400" b="1" i="1" dirty="0"/>
              <a:t>Gewichtung:</a:t>
            </a:r>
            <a:r>
              <a:rPr lang="de-DE" sz="2400" dirty="0"/>
              <a:t> (a) mögliche Konsequenzen in der Praxis (b) Aufgabenschwierigkeit (rel. Lösungshäufigkeit bisher)</a:t>
            </a:r>
          </a:p>
          <a:p>
            <a:pPr marL="0" indent="0">
              <a:buNone/>
            </a:pPr>
            <a:r>
              <a:rPr lang="de-DE" sz="2400" b="1" dirty="0">
                <a:solidFill>
                  <a:srgbClr val="FF0000"/>
                </a:solidFill>
              </a:rPr>
              <a:t>Komplexer Wert: </a:t>
            </a:r>
            <a:r>
              <a:rPr lang="de-DE" sz="2400" dirty="0"/>
              <a:t>Unterschiedliche Bewertungsaspekte, evtl. unterschiedlich gewichtet z.B. korrekte Vorgehensweise, aber Rechenfehler; Fehler mit i.d.R. geringen Folgen in der Praxis, Fehler mit gravierenden Folgen in der Praxis („evtl. K.O.-Kriterien“?)</a:t>
            </a:r>
          </a:p>
          <a:p>
            <a:pPr marL="0" indent="0">
              <a:buNone/>
            </a:pPr>
            <a:endParaRPr lang="de-DE" sz="2400" i="1" dirty="0"/>
          </a:p>
          <a:p>
            <a:pPr marL="0" indent="0">
              <a:buNone/>
            </a:pPr>
            <a:endParaRPr lang="de-DE" sz="2400" i="1" dirty="0"/>
          </a:p>
          <a:p>
            <a:pPr marL="0" indent="0">
              <a:buNone/>
            </a:pPr>
            <a:endParaRPr lang="de-DE" dirty="0"/>
          </a:p>
          <a:p>
            <a:endParaRPr lang="de-DE" dirty="0"/>
          </a:p>
        </p:txBody>
      </p:sp>
      <p:sp>
        <p:nvSpPr>
          <p:cNvPr id="11" name="Inhaltsplatzhalter 10"/>
          <p:cNvSpPr>
            <a:spLocks noGrp="1"/>
          </p:cNvSpPr>
          <p:nvPr>
            <p:ph idx="1"/>
          </p:nvPr>
        </p:nvSpPr>
        <p:spPr/>
        <p:txBody>
          <a:bodyPr/>
          <a:lstStyle/>
          <a:p>
            <a:endParaRPr lang="de-DE"/>
          </a:p>
        </p:txBody>
      </p:sp>
    </p:spTree>
    <p:extLst>
      <p:ext uri="{BB962C8B-B14F-4D97-AF65-F5344CB8AC3E}">
        <p14:creationId xmlns:p14="http://schemas.microsoft.com/office/powerpoint/2010/main" val="2545433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D5A71-F41C-6043-BA49-BD96CDE1CB9B}"/>
              </a:ext>
            </a:extLst>
          </p:cNvPr>
          <p:cNvSpPr>
            <a:spLocks noGrp="1"/>
          </p:cNvSpPr>
          <p:nvPr>
            <p:ph type="title"/>
          </p:nvPr>
        </p:nvSpPr>
        <p:spPr/>
        <p:txBody>
          <a:bodyPr/>
          <a:lstStyle/>
          <a:p>
            <a:r>
              <a:rPr lang="de-DE" dirty="0"/>
              <a:t>Auswertung</a:t>
            </a:r>
          </a:p>
        </p:txBody>
      </p:sp>
      <p:sp>
        <p:nvSpPr>
          <p:cNvPr id="4" name="Datumsplatzhalter 3">
            <a:extLst>
              <a:ext uri="{FF2B5EF4-FFF2-40B4-BE49-F238E27FC236}">
                <a16:creationId xmlns:a16="http://schemas.microsoft.com/office/drawing/2014/main" id="{FB094954-3164-804F-A8F1-9C2B39E35DA5}"/>
              </a:ext>
            </a:extLst>
          </p:cNvPr>
          <p:cNvSpPr>
            <a:spLocks noGrp="1"/>
          </p:cNvSpPr>
          <p:nvPr>
            <p:ph type="dt" sz="half" idx="10"/>
          </p:nvPr>
        </p:nvSpPr>
        <p:spPr/>
        <p:txBody>
          <a:bodyPr/>
          <a:lstStyle/>
          <a:p>
            <a:fld id="{ED2A1A56-26D5-5444-B63C-24E872D6E7FE}" type="datetime1">
              <a:rPr lang="de-DE" smtClean="0"/>
              <a:t>23.09.2022</a:t>
            </a:fld>
            <a:endParaRPr lang="en-US" dirty="0"/>
          </a:p>
        </p:txBody>
      </p:sp>
      <p:sp>
        <p:nvSpPr>
          <p:cNvPr id="5" name="Fußzeilenplatzhalter 4">
            <a:extLst>
              <a:ext uri="{FF2B5EF4-FFF2-40B4-BE49-F238E27FC236}">
                <a16:creationId xmlns:a16="http://schemas.microsoft.com/office/drawing/2014/main" id="{C1402EAA-4DE7-9D43-8B0C-4A637265BB20}"/>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37EDEE93-3589-3443-A885-66D1DF9C3393}"/>
              </a:ext>
            </a:extLst>
          </p:cNvPr>
          <p:cNvSpPr>
            <a:spLocks noGrp="1"/>
          </p:cNvSpPr>
          <p:nvPr>
            <p:ph type="sldNum" sz="quarter" idx="12"/>
          </p:nvPr>
        </p:nvSpPr>
        <p:spPr/>
        <p:txBody>
          <a:bodyPr/>
          <a:lstStyle/>
          <a:p>
            <a:pPr>
              <a:defRPr/>
            </a:pPr>
            <a:fld id="{E42BEB3F-08D9-49EF-B61F-64B0AC4A9AB9}" type="slidenum">
              <a:rPr lang="de-DE" altLang="de-DE" smtClean="0"/>
              <a:pPr>
                <a:defRPr/>
              </a:pPr>
              <a:t>78</a:t>
            </a:fld>
            <a:endParaRPr lang="de-DE" altLang="de-DE" dirty="0"/>
          </a:p>
        </p:txBody>
      </p:sp>
      <p:sp>
        <p:nvSpPr>
          <p:cNvPr id="7" name="Inhaltsplatzhalter 2">
            <a:extLst>
              <a:ext uri="{FF2B5EF4-FFF2-40B4-BE49-F238E27FC236}">
                <a16:creationId xmlns:a16="http://schemas.microsoft.com/office/drawing/2014/main" id="{AB4054E8-1FEF-074F-B6FD-42DCF0E89475}"/>
              </a:ext>
            </a:extLst>
          </p:cNvPr>
          <p:cNvSpPr txBox="1">
            <a:spLocks/>
          </p:cNvSpPr>
          <p:nvPr/>
        </p:nvSpPr>
        <p:spPr>
          <a:xfrm>
            <a:off x="485299" y="1374017"/>
            <a:ext cx="11160000" cy="281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i="1" dirty="0"/>
          </a:p>
          <a:p>
            <a:pPr marL="0" indent="0">
              <a:buNone/>
            </a:pPr>
            <a:endParaRPr lang="de-DE" sz="2400" i="1" dirty="0"/>
          </a:p>
          <a:p>
            <a:pPr marL="0" indent="0">
              <a:buNone/>
            </a:pPr>
            <a:endParaRPr lang="de-DE" sz="2400" i="1" dirty="0"/>
          </a:p>
          <a:p>
            <a:pPr marL="0" indent="0">
              <a:buNone/>
            </a:pPr>
            <a:endParaRPr lang="de-DE" dirty="0"/>
          </a:p>
          <a:p>
            <a:endParaRPr lang="de-DE" dirty="0"/>
          </a:p>
        </p:txBody>
      </p:sp>
      <p:sp>
        <p:nvSpPr>
          <p:cNvPr id="9" name="Inhaltsplatzhalter 2">
            <a:extLst>
              <a:ext uri="{FF2B5EF4-FFF2-40B4-BE49-F238E27FC236}">
                <a16:creationId xmlns:a16="http://schemas.microsoft.com/office/drawing/2014/main" id="{A922B658-5668-E444-A3B0-C15056E0AAF7}"/>
              </a:ext>
            </a:extLst>
          </p:cNvPr>
          <p:cNvSpPr txBox="1">
            <a:spLocks/>
          </p:cNvSpPr>
          <p:nvPr/>
        </p:nvSpPr>
        <p:spPr>
          <a:xfrm>
            <a:off x="637699" y="1526417"/>
            <a:ext cx="11160000" cy="31987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i="1" dirty="0"/>
          </a:p>
          <a:p>
            <a:pPr marL="0" indent="0">
              <a:buNone/>
            </a:pPr>
            <a:r>
              <a:rPr lang="de-DE" sz="2400" b="1" dirty="0">
                <a:solidFill>
                  <a:srgbClr val="FF0000"/>
                </a:solidFill>
              </a:rPr>
              <a:t>Qualitative Daten </a:t>
            </a:r>
            <a:r>
              <a:rPr lang="de-DE" sz="2400" b="1" dirty="0"/>
              <a:t>(z.B. Begründungen für Entscheidungen) </a:t>
            </a:r>
          </a:p>
          <a:p>
            <a:pPr marL="0" indent="0">
              <a:buNone/>
            </a:pPr>
            <a:r>
              <a:rPr lang="de-DE" sz="2400" b="1" i="1" dirty="0"/>
              <a:t>Teilw. analog </a:t>
            </a:r>
            <a:r>
              <a:rPr lang="de-DE" sz="2400" b="1" i="1" dirty="0" err="1"/>
              <a:t>mündl</a:t>
            </a:r>
            <a:r>
              <a:rPr lang="de-DE" sz="2400" b="1" i="1" dirty="0"/>
              <a:t>. Prüfungen</a:t>
            </a:r>
            <a:r>
              <a:rPr lang="de-DE" sz="2400" b="1" dirty="0"/>
              <a:t>: </a:t>
            </a:r>
            <a:r>
              <a:rPr lang="de-DE" sz="2400" dirty="0"/>
              <a:t>Bewertungsschema (korrekte Zusammenhänge; Schlüsselbegriffe, Konsequenzen in der Praxis) </a:t>
            </a:r>
            <a:r>
              <a:rPr lang="de-DE" sz="2400" dirty="0">
                <a:sym typeface="Wingdings" pitchFamily="2" charset="2"/>
              </a:rPr>
              <a:t> Schulung/Qualifikation der </a:t>
            </a:r>
            <a:r>
              <a:rPr lang="de-DE" sz="2400" dirty="0" err="1">
                <a:sym typeface="Wingdings" pitchFamily="2" charset="2"/>
              </a:rPr>
              <a:t>Bewerter</a:t>
            </a:r>
            <a:endParaRPr lang="de-DE" sz="2400" dirty="0">
              <a:sym typeface="Wingdings" pitchFamily="2" charset="2"/>
            </a:endParaRPr>
          </a:p>
          <a:p>
            <a:pPr marL="0" indent="0">
              <a:buNone/>
            </a:pPr>
            <a:endParaRPr lang="de-DE" sz="2400" dirty="0">
              <a:sym typeface="Wingdings" pitchFamily="2" charset="2"/>
            </a:endParaRPr>
          </a:p>
          <a:p>
            <a:pPr marL="0" indent="0">
              <a:buNone/>
            </a:pPr>
            <a:r>
              <a:rPr lang="de-DE" sz="2400" dirty="0">
                <a:sym typeface="Wingdings" pitchFamily="2" charset="2"/>
              </a:rPr>
              <a:t>	</a:t>
            </a:r>
            <a:r>
              <a:rPr lang="de-DE" sz="2400" b="1" dirty="0">
                <a:sym typeface="Wingdings" pitchFamily="2" charset="2"/>
              </a:rPr>
              <a:t>Skalarer Wert oder</a:t>
            </a:r>
          </a:p>
          <a:p>
            <a:pPr marL="0" indent="0">
              <a:buNone/>
            </a:pPr>
            <a:r>
              <a:rPr lang="de-DE" sz="2400" b="1" dirty="0">
                <a:sym typeface="Wingdings" pitchFamily="2" charset="2"/>
              </a:rPr>
              <a:t>	Vektor/Matrix</a:t>
            </a:r>
          </a:p>
          <a:p>
            <a:pPr marL="0" indent="0">
              <a:buNone/>
            </a:pPr>
            <a:r>
              <a:rPr lang="de-DE" sz="2400" dirty="0">
                <a:sym typeface="Wingdings" pitchFamily="2" charset="2"/>
              </a:rPr>
              <a:t>	</a:t>
            </a:r>
            <a:endParaRPr lang="de-DE" sz="2400" dirty="0"/>
          </a:p>
          <a:p>
            <a:pPr marL="0" indent="0">
              <a:buNone/>
            </a:pPr>
            <a:endParaRPr lang="de-DE" sz="2400" i="1" dirty="0"/>
          </a:p>
          <a:p>
            <a:pPr marL="0" indent="0">
              <a:buNone/>
            </a:pPr>
            <a:endParaRPr lang="de-DE" sz="2400" i="1" dirty="0"/>
          </a:p>
          <a:p>
            <a:pPr marL="0" indent="0">
              <a:buNone/>
            </a:pPr>
            <a:endParaRPr lang="de-DE" dirty="0"/>
          </a:p>
          <a:p>
            <a:endParaRPr lang="de-DE" dirty="0"/>
          </a:p>
        </p:txBody>
      </p:sp>
      <p:sp>
        <p:nvSpPr>
          <p:cNvPr id="8" name="Inhaltsplatzhalter 7"/>
          <p:cNvSpPr>
            <a:spLocks noGrp="1"/>
          </p:cNvSpPr>
          <p:nvPr>
            <p:ph idx="1"/>
          </p:nvPr>
        </p:nvSpPr>
        <p:spPr/>
        <p:txBody>
          <a:bodyPr/>
          <a:lstStyle/>
          <a:p>
            <a:endParaRPr lang="de-DE"/>
          </a:p>
        </p:txBody>
      </p:sp>
    </p:spTree>
    <p:extLst>
      <p:ext uri="{BB962C8B-B14F-4D97-AF65-F5344CB8AC3E}">
        <p14:creationId xmlns:p14="http://schemas.microsoft.com/office/powerpoint/2010/main" val="38928611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FF3F9-DFE4-154F-BED6-0CBA3005BED5}"/>
              </a:ext>
            </a:extLst>
          </p:cNvPr>
          <p:cNvSpPr>
            <a:spLocks noGrp="1"/>
          </p:cNvSpPr>
          <p:nvPr>
            <p:ph type="title"/>
          </p:nvPr>
        </p:nvSpPr>
        <p:spPr/>
        <p:txBody>
          <a:bodyPr/>
          <a:lstStyle/>
          <a:p>
            <a:r>
              <a:rPr lang="de-DE" b="1" dirty="0"/>
              <a:t>FAZIT: </a:t>
            </a:r>
            <a:r>
              <a:rPr lang="de-DE" dirty="0"/>
              <a:t>Computerbasiertes Testen (TBA)</a:t>
            </a:r>
          </a:p>
        </p:txBody>
      </p:sp>
      <p:sp>
        <p:nvSpPr>
          <p:cNvPr id="4" name="Datumsplatzhalter 3">
            <a:extLst>
              <a:ext uri="{FF2B5EF4-FFF2-40B4-BE49-F238E27FC236}">
                <a16:creationId xmlns:a16="http://schemas.microsoft.com/office/drawing/2014/main" id="{B8FAE4E1-1A06-B740-B0D3-DB081DA86565}"/>
              </a:ext>
            </a:extLst>
          </p:cNvPr>
          <p:cNvSpPr>
            <a:spLocks noGrp="1"/>
          </p:cNvSpPr>
          <p:nvPr>
            <p:ph type="dt" sz="half" idx="10"/>
          </p:nvPr>
        </p:nvSpPr>
        <p:spPr/>
        <p:txBody>
          <a:bodyPr/>
          <a:lstStyle/>
          <a:p>
            <a:fld id="{8E1C91B6-877C-E54A-9AC0-75A7A0DA75A7}" type="datetime1">
              <a:rPr lang="de-DE" smtClean="0"/>
              <a:t>23.09.2022</a:t>
            </a:fld>
            <a:endParaRPr lang="en-US" dirty="0"/>
          </a:p>
        </p:txBody>
      </p:sp>
      <p:sp>
        <p:nvSpPr>
          <p:cNvPr id="5" name="Fußzeilenplatzhalter 4">
            <a:extLst>
              <a:ext uri="{FF2B5EF4-FFF2-40B4-BE49-F238E27FC236}">
                <a16:creationId xmlns:a16="http://schemas.microsoft.com/office/drawing/2014/main" id="{711F54A9-3D75-684E-91F9-879E2F6004B5}"/>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172E947D-99A8-0B4B-804B-0F5D88DC66A9}"/>
              </a:ext>
            </a:extLst>
          </p:cNvPr>
          <p:cNvSpPr>
            <a:spLocks noGrp="1"/>
          </p:cNvSpPr>
          <p:nvPr>
            <p:ph type="sldNum" sz="quarter" idx="12"/>
          </p:nvPr>
        </p:nvSpPr>
        <p:spPr/>
        <p:txBody>
          <a:bodyPr/>
          <a:lstStyle/>
          <a:p>
            <a:pPr>
              <a:defRPr/>
            </a:pPr>
            <a:fld id="{E42BEB3F-08D9-49EF-B61F-64B0AC4A9AB9}" type="slidenum">
              <a:rPr lang="de-DE" altLang="de-DE" smtClean="0"/>
              <a:pPr>
                <a:defRPr/>
              </a:pPr>
              <a:t>79</a:t>
            </a:fld>
            <a:endParaRPr lang="de-DE" altLang="de-DE" dirty="0"/>
          </a:p>
        </p:txBody>
      </p:sp>
      <p:sp>
        <p:nvSpPr>
          <p:cNvPr id="7" name="Inhaltsplatzhalter 2">
            <a:extLst>
              <a:ext uri="{FF2B5EF4-FFF2-40B4-BE49-F238E27FC236}">
                <a16:creationId xmlns:a16="http://schemas.microsoft.com/office/drawing/2014/main" id="{0586BC79-C141-0448-B5FC-F5C39941F3EA}"/>
              </a:ext>
            </a:extLst>
          </p:cNvPr>
          <p:cNvSpPr txBox="1">
            <a:spLocks/>
          </p:cNvSpPr>
          <p:nvPr/>
        </p:nvSpPr>
        <p:spPr>
          <a:xfrm>
            <a:off x="423984" y="1412776"/>
            <a:ext cx="11160000" cy="489654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solidFill>
                  <a:srgbClr val="FF0000"/>
                </a:solidFill>
              </a:rPr>
              <a:t>Vorteile der Verwendung von Computern beim Testen</a:t>
            </a:r>
          </a:p>
          <a:p>
            <a:pPr>
              <a:buFont typeface="+mj-lt"/>
              <a:buAutoNum type="arabicPeriod"/>
            </a:pPr>
            <a:r>
              <a:rPr lang="de-DE" sz="2400" dirty="0"/>
              <a:t>Kostenersparnis, praktische Erleichterungen</a:t>
            </a:r>
          </a:p>
          <a:p>
            <a:pPr>
              <a:buFont typeface="+mj-lt"/>
              <a:buAutoNum type="arabicPeriod"/>
            </a:pPr>
            <a:r>
              <a:rPr lang="de-DE" sz="2400" dirty="0"/>
              <a:t>Item-Datenbanken, </a:t>
            </a:r>
            <a:r>
              <a:rPr lang="de-DE" sz="2400" dirty="0" err="1"/>
              <a:t>Repositories</a:t>
            </a:r>
            <a:r>
              <a:rPr lang="de-DE" sz="2400" dirty="0"/>
              <a:t> (Aktualisierung Item-Gütekriterien); Generierung von Tests</a:t>
            </a:r>
          </a:p>
          <a:p>
            <a:pPr>
              <a:buFont typeface="+mj-lt"/>
              <a:buAutoNum type="arabicPeriod"/>
            </a:pPr>
            <a:r>
              <a:rPr lang="de-DE" sz="2400" dirty="0"/>
              <a:t>Erhöhte Objektivität (Standardisierung: Durchführungsobjektivität, Auswertungsobjektivität)</a:t>
            </a:r>
          </a:p>
          <a:p>
            <a:pPr>
              <a:buFont typeface="+mj-lt"/>
              <a:buAutoNum type="arabicPeriod"/>
            </a:pPr>
            <a:endParaRPr lang="de-DE" sz="2400" dirty="0"/>
          </a:p>
          <a:p>
            <a:pPr>
              <a:buFont typeface="+mj-lt"/>
              <a:buAutoNum type="arabicPeriod"/>
            </a:pPr>
            <a:r>
              <a:rPr lang="de-DE" sz="2400" dirty="0">
                <a:solidFill>
                  <a:srgbClr val="00B050"/>
                </a:solidFill>
              </a:rPr>
              <a:t>Reichhaltigere Frageformate </a:t>
            </a:r>
            <a:r>
              <a:rPr lang="de-DE" sz="2400" dirty="0">
                <a:solidFill>
                  <a:srgbClr val="00B050"/>
                </a:solidFill>
                <a:sym typeface="Wingdings" pitchFamily="2" charset="2"/>
              </a:rPr>
              <a:t> höhere Authentizität des situativen Rahmens/Aufgabensituation möglich</a:t>
            </a:r>
          </a:p>
          <a:p>
            <a:pPr>
              <a:buFont typeface="+mj-lt"/>
              <a:buAutoNum type="arabicPeriod"/>
            </a:pPr>
            <a:r>
              <a:rPr lang="de-DE" sz="2400" dirty="0">
                <a:solidFill>
                  <a:srgbClr val="00B050"/>
                </a:solidFill>
                <a:sym typeface="Wingdings" pitchFamily="2" charset="2"/>
              </a:rPr>
              <a:t>Mehr und evtl. authentischere Antwortformate: Komplexe Handlungen möglich  Simulationen</a:t>
            </a:r>
          </a:p>
          <a:p>
            <a:pPr>
              <a:buFont typeface="+mj-lt"/>
              <a:buAutoNum type="arabicPeriod"/>
            </a:pPr>
            <a:r>
              <a:rPr lang="de-DE" sz="2400" dirty="0">
                <a:solidFill>
                  <a:srgbClr val="00B050"/>
                </a:solidFill>
                <a:sym typeface="Wingdings" pitchFamily="2" charset="2"/>
              </a:rPr>
              <a:t>Prozessdiagnostik (teilweise) möglich: Logfile-Analysen</a:t>
            </a:r>
          </a:p>
          <a:p>
            <a:pPr>
              <a:buFont typeface="+mj-lt"/>
              <a:buAutoNum type="arabicPeriod"/>
            </a:pPr>
            <a:r>
              <a:rPr lang="de-DE" sz="2400" dirty="0">
                <a:solidFill>
                  <a:srgbClr val="00B050"/>
                </a:solidFill>
                <a:sym typeface="Wingdings" pitchFamily="2" charset="2"/>
              </a:rPr>
              <a:t>Automatische Auswertung, Bewertung in Grenzen möglich</a:t>
            </a:r>
            <a:endParaRPr lang="de-DE" sz="2400" dirty="0">
              <a:solidFill>
                <a:srgbClr val="00B050"/>
              </a:solidFill>
            </a:endParaRPr>
          </a:p>
          <a:p>
            <a:pPr marL="0" indent="0">
              <a:buNone/>
            </a:pPr>
            <a:r>
              <a:rPr lang="de-DE" sz="2400" dirty="0">
                <a:sym typeface="Wingdings" pitchFamily="2" charset="2"/>
              </a:rPr>
              <a:t>	</a:t>
            </a:r>
            <a:endParaRPr lang="de-DE" sz="2400" dirty="0"/>
          </a:p>
          <a:p>
            <a:pPr marL="0" indent="0">
              <a:buNone/>
            </a:pPr>
            <a:endParaRPr lang="de-DE" sz="2400" i="1" dirty="0"/>
          </a:p>
          <a:p>
            <a:pPr marL="0" indent="0">
              <a:buNone/>
            </a:pPr>
            <a:endParaRPr lang="de-DE" sz="2400" i="1" dirty="0"/>
          </a:p>
          <a:p>
            <a:pPr marL="0" indent="0">
              <a:buNone/>
            </a:pPr>
            <a:endParaRPr lang="de-DE" dirty="0"/>
          </a:p>
          <a:p>
            <a:endParaRPr lang="de-DE" dirty="0"/>
          </a:p>
        </p:txBody>
      </p:sp>
    </p:spTree>
    <p:extLst>
      <p:ext uri="{BB962C8B-B14F-4D97-AF65-F5344CB8AC3E}">
        <p14:creationId xmlns:p14="http://schemas.microsoft.com/office/powerpoint/2010/main" val="3929621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60A98-A524-EC43-80DE-3260388BEC2D}"/>
              </a:ext>
            </a:extLst>
          </p:cNvPr>
          <p:cNvSpPr>
            <a:spLocks noGrp="1"/>
          </p:cNvSpPr>
          <p:nvPr>
            <p:ph type="title"/>
          </p:nvPr>
        </p:nvSpPr>
        <p:spPr/>
        <p:txBody>
          <a:bodyPr/>
          <a:lstStyle/>
          <a:p>
            <a:r>
              <a:rPr lang="de-DE" dirty="0"/>
              <a:t>Potenziale digitaler (Lehr-)Medien?</a:t>
            </a:r>
          </a:p>
        </p:txBody>
      </p:sp>
      <p:sp>
        <p:nvSpPr>
          <p:cNvPr id="3" name="Inhaltsplatzhalter 2">
            <a:extLst>
              <a:ext uri="{FF2B5EF4-FFF2-40B4-BE49-F238E27FC236}">
                <a16:creationId xmlns:a16="http://schemas.microsoft.com/office/drawing/2014/main" id="{01C8D6F9-E7B7-6140-A6A7-B54E554BB6B4}"/>
              </a:ext>
            </a:extLst>
          </p:cNvPr>
          <p:cNvSpPr>
            <a:spLocks noGrp="1"/>
          </p:cNvSpPr>
          <p:nvPr>
            <p:ph idx="1"/>
          </p:nvPr>
        </p:nvSpPr>
        <p:spPr>
          <a:xfrm>
            <a:off x="8616280" y="4935711"/>
            <a:ext cx="2323070" cy="1557163"/>
          </a:xfrm>
        </p:spPr>
        <p:txBody>
          <a:bodyPr/>
          <a:lstStyle/>
          <a:p>
            <a:pPr marL="0" indent="0">
              <a:buNone/>
            </a:pPr>
            <a:r>
              <a:rPr lang="de-DE" sz="1400" dirty="0">
                <a:latin typeface="Arial Narrow" panose="020B0604020202020204" pitchFamily="34" charset="0"/>
                <a:cs typeface="Arial Narrow" panose="020B0604020202020204" pitchFamily="34" charset="0"/>
              </a:rPr>
              <a:t>Nach: </a:t>
            </a:r>
            <a:r>
              <a:rPr lang="de-DE" sz="1400" dirty="0" err="1">
                <a:latin typeface="Arial Narrow" panose="020B0604020202020204" pitchFamily="34" charset="0"/>
                <a:cs typeface="Arial Narrow" panose="020B0604020202020204" pitchFamily="34" charset="0"/>
              </a:rPr>
              <a:t>Gerjets</a:t>
            </a:r>
            <a:r>
              <a:rPr lang="de-DE" sz="1400" dirty="0">
                <a:latin typeface="Arial Narrow" panose="020B0604020202020204" pitchFamily="34" charset="0"/>
                <a:cs typeface="Arial Narrow" panose="020B0604020202020204" pitchFamily="34" charset="0"/>
              </a:rPr>
              <a:t>, P. &amp; Scheiter, K. (2019). Digitale Medien in Unterrichtskontexten. In Köller, O. et al. (Hrsg.). Das Bildungswesen in Deutschland. Bad Heilbrunn: </a:t>
            </a:r>
            <a:r>
              <a:rPr lang="de-DE" sz="1400" dirty="0" err="1">
                <a:latin typeface="Arial Narrow" panose="020B0604020202020204" pitchFamily="34" charset="0"/>
                <a:cs typeface="Arial Narrow" panose="020B0604020202020204" pitchFamily="34" charset="0"/>
              </a:rPr>
              <a:t>Klinkhardt</a:t>
            </a:r>
            <a:endParaRPr lang="de-DE" sz="1400" dirty="0">
              <a:latin typeface="Arial Narrow" panose="020B0604020202020204" pitchFamily="34" charset="0"/>
              <a:cs typeface="Arial Narrow" panose="020B0604020202020204" pitchFamily="34" charset="0"/>
            </a:endParaRPr>
          </a:p>
        </p:txBody>
      </p:sp>
      <p:sp>
        <p:nvSpPr>
          <p:cNvPr id="4" name="Abgerundetes Rechteck 3">
            <a:extLst>
              <a:ext uri="{FF2B5EF4-FFF2-40B4-BE49-F238E27FC236}">
                <a16:creationId xmlns:a16="http://schemas.microsoft.com/office/drawing/2014/main" id="{8767B40F-46F0-A84F-9149-6AB582333F77}"/>
              </a:ext>
            </a:extLst>
          </p:cNvPr>
          <p:cNvSpPr/>
          <p:nvPr/>
        </p:nvSpPr>
        <p:spPr bwMode="gray">
          <a:xfrm>
            <a:off x="1954213" y="1190322"/>
            <a:ext cx="4368030" cy="2903456"/>
          </a:xfrm>
          <a:prstGeom prst="roundRect">
            <a:avLst/>
          </a:prstGeom>
          <a:solidFill>
            <a:schemeClr val="accent1"/>
          </a:solidFill>
          <a:ln w="9525" algn="ctr">
            <a:solidFill>
              <a:srgbClr val="00648C"/>
            </a:solidFill>
            <a:miter lim="800000"/>
            <a:headEnd/>
            <a:tailEnd/>
          </a:ln>
          <a:effectLst/>
        </p:spPr>
        <p:txBody>
          <a:bodyPr rtlCol="0" anchor="ctr" anchorCtr="1"/>
          <a:lstStyle/>
          <a:p>
            <a:pPr algn="ctr" eaLnBrk="0" hangingPunct="0"/>
            <a:r>
              <a:rPr lang="de-DE" sz="2400" b="1" dirty="0">
                <a:solidFill>
                  <a:schemeClr val="bg1"/>
                </a:solidFill>
                <a:ea typeface="Gulim" pitchFamily="34" charset="-127"/>
              </a:rPr>
              <a:t>Information und Interaktion</a:t>
            </a:r>
          </a:p>
          <a:p>
            <a:pPr marL="285750" indent="-285750" algn="ctr">
              <a:buFont typeface="Arial" panose="020B0604020202020204" pitchFamily="34" charset="0"/>
              <a:buChar char="•"/>
            </a:pPr>
            <a:r>
              <a:rPr lang="de-DE" sz="1800" b="1" dirty="0">
                <a:solidFill>
                  <a:schemeClr val="bg1"/>
                </a:solidFill>
                <a:ea typeface="Gulim" pitchFamily="34" charset="-127"/>
              </a:rPr>
              <a:t>Informationsverfügbarkeit</a:t>
            </a:r>
          </a:p>
          <a:p>
            <a:pPr marL="285750" indent="-285750" algn="ctr">
              <a:buFont typeface="Arial" panose="020B0604020202020204" pitchFamily="34" charset="0"/>
              <a:buChar char="•"/>
            </a:pPr>
            <a:r>
              <a:rPr lang="de-DE" sz="1800" b="1" dirty="0">
                <a:solidFill>
                  <a:schemeClr val="bg1"/>
                </a:solidFill>
                <a:ea typeface="Gulim" pitchFamily="34" charset="-127"/>
              </a:rPr>
              <a:t>Multimedialität</a:t>
            </a:r>
          </a:p>
          <a:p>
            <a:pPr marL="285750" indent="-285750" algn="ctr">
              <a:buFont typeface="Arial" panose="020B0604020202020204" pitchFamily="34" charset="0"/>
              <a:buChar char="•"/>
            </a:pPr>
            <a:r>
              <a:rPr lang="de-DE" sz="1800" b="1" dirty="0">
                <a:solidFill>
                  <a:schemeClr val="bg1"/>
                </a:solidFill>
                <a:ea typeface="Gulim" pitchFamily="34" charset="-127"/>
              </a:rPr>
              <a:t>Multiperspektivische Informationsvernetzung</a:t>
            </a:r>
          </a:p>
          <a:p>
            <a:pPr marL="285750" indent="-285750" algn="ctr">
              <a:buFont typeface="Arial" panose="020B0604020202020204" pitchFamily="34" charset="0"/>
              <a:buChar char="•"/>
            </a:pPr>
            <a:r>
              <a:rPr lang="de-DE" sz="1800" b="1" dirty="0">
                <a:solidFill>
                  <a:schemeClr val="bg1"/>
                </a:solidFill>
                <a:ea typeface="Gulim" pitchFamily="34" charset="-127"/>
              </a:rPr>
              <a:t>Multimediale Interaktion</a:t>
            </a:r>
          </a:p>
        </p:txBody>
      </p:sp>
      <p:sp>
        <p:nvSpPr>
          <p:cNvPr id="5" name="Abgerundetes Rechteck 4">
            <a:extLst>
              <a:ext uri="{FF2B5EF4-FFF2-40B4-BE49-F238E27FC236}">
                <a16:creationId xmlns:a16="http://schemas.microsoft.com/office/drawing/2014/main" id="{9F722FD8-7D98-E24C-8104-7A407F241135}"/>
              </a:ext>
            </a:extLst>
          </p:cNvPr>
          <p:cNvSpPr/>
          <p:nvPr/>
        </p:nvSpPr>
        <p:spPr bwMode="gray">
          <a:xfrm>
            <a:off x="5717512" y="1198560"/>
            <a:ext cx="4368030" cy="2903456"/>
          </a:xfrm>
          <a:prstGeom prst="roundRect">
            <a:avLst/>
          </a:prstGeom>
          <a:solidFill>
            <a:schemeClr val="accent4">
              <a:alpha val="80000"/>
            </a:schemeClr>
          </a:solidFill>
          <a:ln w="9525" algn="ctr">
            <a:solidFill>
              <a:srgbClr val="00648C"/>
            </a:solidFill>
            <a:miter lim="800000"/>
            <a:headEnd/>
            <a:tailEnd/>
          </a:ln>
          <a:effectLst/>
        </p:spPr>
        <p:txBody>
          <a:bodyPr rtlCol="0" anchor="ctr" anchorCtr="1"/>
          <a:lstStyle/>
          <a:p>
            <a:pPr algn="ctr"/>
            <a:r>
              <a:rPr lang="de-DE" sz="2400" b="1" dirty="0">
                <a:solidFill>
                  <a:schemeClr val="accent1">
                    <a:lumMod val="60000"/>
                    <a:lumOff val="40000"/>
                  </a:schemeClr>
                </a:solidFill>
                <a:ea typeface="Gulim" pitchFamily="34" charset="-127"/>
              </a:rPr>
              <a:t>Individualisierung</a:t>
            </a:r>
          </a:p>
          <a:p>
            <a:pPr marL="285750" indent="-285750" algn="ctr">
              <a:buFont typeface="Arial" panose="020B0604020202020204" pitchFamily="34" charset="0"/>
              <a:buChar char="•"/>
            </a:pPr>
            <a:r>
              <a:rPr lang="de-DE" sz="1800" b="1" dirty="0">
                <a:solidFill>
                  <a:schemeClr val="accent1">
                    <a:lumMod val="60000"/>
                    <a:lumOff val="40000"/>
                  </a:schemeClr>
                </a:solidFill>
                <a:ea typeface="Gulim" pitchFamily="34" charset="-127"/>
              </a:rPr>
              <a:t>Feedback</a:t>
            </a:r>
          </a:p>
          <a:p>
            <a:pPr marL="285750" indent="-285750" algn="ctr">
              <a:buFont typeface="Arial" panose="020B0604020202020204" pitchFamily="34" charset="0"/>
              <a:buChar char="•"/>
            </a:pPr>
            <a:r>
              <a:rPr lang="de-DE" sz="1800" b="1" dirty="0">
                <a:solidFill>
                  <a:schemeClr val="accent1">
                    <a:lumMod val="60000"/>
                    <a:lumOff val="40000"/>
                  </a:schemeClr>
                </a:solidFill>
                <a:ea typeface="Gulim" pitchFamily="34" charset="-127"/>
              </a:rPr>
              <a:t>Adaption/Personalisierung</a:t>
            </a:r>
          </a:p>
          <a:p>
            <a:pPr marL="285750" indent="-285750" algn="ctr">
              <a:buFont typeface="Arial" panose="020B0604020202020204" pitchFamily="34" charset="0"/>
              <a:buChar char="•"/>
            </a:pPr>
            <a:r>
              <a:rPr lang="de-DE" sz="1800" b="1" dirty="0">
                <a:solidFill>
                  <a:schemeClr val="accent1">
                    <a:lumMod val="60000"/>
                    <a:lumOff val="40000"/>
                  </a:schemeClr>
                </a:solidFill>
                <a:ea typeface="Gulim" pitchFamily="34" charset="-127"/>
              </a:rPr>
              <a:t>Adaptierbarkeit/</a:t>
            </a:r>
            <a:r>
              <a:rPr lang="de-DE" sz="1800" b="1" dirty="0" err="1">
                <a:solidFill>
                  <a:schemeClr val="accent1">
                    <a:lumMod val="60000"/>
                    <a:lumOff val="40000"/>
                  </a:schemeClr>
                </a:solidFill>
                <a:ea typeface="Gulim" pitchFamily="34" charset="-127"/>
              </a:rPr>
              <a:t>Lernerkontrolle</a:t>
            </a:r>
            <a:endParaRPr lang="de-DE" sz="1800" b="1" dirty="0">
              <a:solidFill>
                <a:schemeClr val="accent1">
                  <a:lumMod val="60000"/>
                  <a:lumOff val="40000"/>
                </a:schemeClr>
              </a:solidFill>
              <a:ea typeface="Gulim" pitchFamily="34" charset="-127"/>
            </a:endParaRPr>
          </a:p>
          <a:p>
            <a:pPr marL="285750" indent="-285750" algn="ctr">
              <a:buFont typeface="Arial" panose="020B0604020202020204" pitchFamily="34" charset="0"/>
              <a:buChar char="•"/>
            </a:pPr>
            <a:r>
              <a:rPr lang="de-DE" sz="1800" b="1" dirty="0">
                <a:solidFill>
                  <a:schemeClr val="accent1">
                    <a:lumMod val="60000"/>
                    <a:lumOff val="40000"/>
                  </a:schemeClr>
                </a:solidFill>
                <a:ea typeface="Gulim" pitchFamily="34" charset="-127"/>
              </a:rPr>
              <a:t>Ressourcenkonfigurierbarkeit</a:t>
            </a:r>
          </a:p>
        </p:txBody>
      </p:sp>
      <p:sp>
        <p:nvSpPr>
          <p:cNvPr id="6" name="Abgerundetes Rechteck 5">
            <a:extLst>
              <a:ext uri="{FF2B5EF4-FFF2-40B4-BE49-F238E27FC236}">
                <a16:creationId xmlns:a16="http://schemas.microsoft.com/office/drawing/2014/main" id="{4996135B-4DB6-5E45-B8A7-7F3BF1E362C4}"/>
              </a:ext>
            </a:extLst>
          </p:cNvPr>
          <p:cNvSpPr/>
          <p:nvPr/>
        </p:nvSpPr>
        <p:spPr bwMode="gray">
          <a:xfrm>
            <a:off x="3790554" y="3657558"/>
            <a:ext cx="4554376" cy="2903456"/>
          </a:xfrm>
          <a:prstGeom prst="roundRect">
            <a:avLst/>
          </a:prstGeom>
          <a:solidFill>
            <a:srgbClr val="FF0000">
              <a:alpha val="80000"/>
            </a:srgbClr>
          </a:solidFill>
          <a:ln w="9525" algn="ctr">
            <a:solidFill>
              <a:srgbClr val="00648C"/>
            </a:solidFill>
            <a:miter lim="800000"/>
            <a:headEnd/>
            <a:tailEnd/>
          </a:ln>
          <a:effectLst/>
        </p:spPr>
        <p:txBody>
          <a:bodyPr rtlCol="0" anchor="ctr" anchorCtr="1"/>
          <a:lstStyle/>
          <a:p>
            <a:pPr algn="ctr" eaLnBrk="0" hangingPunct="0"/>
            <a:r>
              <a:rPr lang="de-DE" sz="2400" b="1" dirty="0" err="1">
                <a:solidFill>
                  <a:schemeClr val="bg1"/>
                </a:solidFill>
                <a:ea typeface="Gulim" pitchFamily="34" charset="-127"/>
              </a:rPr>
              <a:t>Instruktionale</a:t>
            </a:r>
            <a:r>
              <a:rPr lang="de-DE" sz="2400" b="1" dirty="0">
                <a:solidFill>
                  <a:schemeClr val="bg1"/>
                </a:solidFill>
                <a:ea typeface="Gulim" pitchFamily="34" charset="-127"/>
              </a:rPr>
              <a:t> Vielfalt</a:t>
            </a:r>
          </a:p>
          <a:p>
            <a:pPr marL="285750" indent="-285750" algn="ctr">
              <a:buFont typeface="Arial" panose="020B0604020202020204" pitchFamily="34" charset="0"/>
              <a:buChar char="•"/>
            </a:pPr>
            <a:r>
              <a:rPr lang="de-DE" sz="1800" b="1" dirty="0">
                <a:solidFill>
                  <a:schemeClr val="bg1"/>
                </a:solidFill>
                <a:ea typeface="Gulim" pitchFamily="34" charset="-127"/>
              </a:rPr>
              <a:t>Herstellung digitaler Produkte</a:t>
            </a:r>
          </a:p>
          <a:p>
            <a:pPr marL="285750" indent="-285750" algn="ctr">
              <a:buFont typeface="Arial" panose="020B0604020202020204" pitchFamily="34" charset="0"/>
              <a:buChar char="•"/>
            </a:pPr>
            <a:r>
              <a:rPr lang="de-DE" sz="1800" b="1" dirty="0">
                <a:solidFill>
                  <a:schemeClr val="bg1"/>
                </a:solidFill>
                <a:ea typeface="Gulim" pitchFamily="34" charset="-127"/>
              </a:rPr>
              <a:t>Kommunikation und Kollaboration</a:t>
            </a:r>
          </a:p>
          <a:p>
            <a:pPr marL="285750" indent="-285750" algn="ctr">
              <a:buFont typeface="Arial" panose="020B0604020202020204" pitchFamily="34" charset="0"/>
              <a:buChar char="•"/>
            </a:pPr>
            <a:r>
              <a:rPr lang="de-DE" sz="1800" b="1" dirty="0">
                <a:solidFill>
                  <a:schemeClr val="bg1"/>
                </a:solidFill>
                <a:ea typeface="Gulim" pitchFamily="34" charset="-127"/>
              </a:rPr>
              <a:t>Kontextualisierung</a:t>
            </a:r>
          </a:p>
          <a:p>
            <a:pPr marL="285750" indent="-285750" algn="ctr">
              <a:buFont typeface="Arial" panose="020B0604020202020204" pitchFamily="34" charset="0"/>
              <a:buChar char="•"/>
            </a:pPr>
            <a:r>
              <a:rPr lang="de-DE" sz="1800" b="1" dirty="0">
                <a:solidFill>
                  <a:schemeClr val="bg1"/>
                </a:solidFill>
                <a:ea typeface="Gulim" pitchFamily="34" charset="-127"/>
              </a:rPr>
              <a:t>Verknüpfung von Lernorten</a:t>
            </a:r>
          </a:p>
        </p:txBody>
      </p:sp>
      <p:sp>
        <p:nvSpPr>
          <p:cNvPr id="7" name="Oval 6">
            <a:extLst>
              <a:ext uri="{FF2B5EF4-FFF2-40B4-BE49-F238E27FC236}">
                <a16:creationId xmlns:a16="http://schemas.microsoft.com/office/drawing/2014/main" id="{6599757C-70DA-434E-9FC6-9991E857F6F5}"/>
              </a:ext>
            </a:extLst>
          </p:cNvPr>
          <p:cNvSpPr/>
          <p:nvPr/>
        </p:nvSpPr>
        <p:spPr bwMode="gray">
          <a:xfrm>
            <a:off x="5551881" y="3465513"/>
            <a:ext cx="798620" cy="729390"/>
          </a:xfrm>
          <a:prstGeom prst="ellipse">
            <a:avLst/>
          </a:prstGeom>
          <a:solidFill>
            <a:srgbClr val="92D050"/>
          </a:solidFill>
          <a:ln w="9525" algn="ctr">
            <a:solidFill>
              <a:srgbClr val="00648C"/>
            </a:solidFill>
            <a:miter lim="800000"/>
            <a:headEnd/>
            <a:tailEnd/>
          </a:ln>
          <a:effectLst/>
        </p:spPr>
        <p:txBody>
          <a:bodyPr rtlCol="0" anchor="ctr" anchorCtr="1"/>
          <a:lstStyle/>
          <a:p>
            <a:pPr algn="ctr" eaLnBrk="0" hangingPunct="0"/>
            <a:endParaRPr lang="de-DE" sz="1600" b="1">
              <a:solidFill>
                <a:schemeClr val="bg1"/>
              </a:solidFill>
              <a:ea typeface="Gulim" pitchFamily="34" charset="-127"/>
            </a:endParaRPr>
          </a:p>
        </p:txBody>
      </p:sp>
      <p:sp>
        <p:nvSpPr>
          <p:cNvPr id="8" name="Abgerundetes Rechteck 7">
            <a:extLst>
              <a:ext uri="{FF2B5EF4-FFF2-40B4-BE49-F238E27FC236}">
                <a16:creationId xmlns:a16="http://schemas.microsoft.com/office/drawing/2014/main" id="{410276F4-557C-D143-86A7-B4BBC3BA185E}"/>
              </a:ext>
            </a:extLst>
          </p:cNvPr>
          <p:cNvSpPr/>
          <p:nvPr/>
        </p:nvSpPr>
        <p:spPr bwMode="gray">
          <a:xfrm>
            <a:off x="3790554" y="3679720"/>
            <a:ext cx="4582634" cy="2903456"/>
          </a:xfrm>
          <a:prstGeom prst="roundRect">
            <a:avLst/>
          </a:prstGeom>
          <a:solidFill>
            <a:schemeClr val="bg1">
              <a:lumMod val="75000"/>
              <a:alpha val="70000"/>
            </a:schemeClr>
          </a:solidFill>
          <a:ln w="9525" algn="ctr">
            <a:solidFill>
              <a:srgbClr val="00648C"/>
            </a:solidFill>
            <a:miter lim="800000"/>
            <a:headEnd/>
            <a:tailEnd/>
          </a:ln>
          <a:effectLst/>
        </p:spPr>
        <p:txBody>
          <a:bodyPr rtlCol="0" anchor="ctr" anchorCtr="1"/>
          <a:lstStyle/>
          <a:p>
            <a:pPr algn="ctr" eaLnBrk="0" hangingPunct="0"/>
            <a:endParaRPr lang="de-DE" sz="1800" b="1" dirty="0">
              <a:solidFill>
                <a:schemeClr val="bg1"/>
              </a:solidFill>
              <a:ea typeface="Gulim" pitchFamily="34" charset="-127"/>
            </a:endParaRPr>
          </a:p>
        </p:txBody>
      </p:sp>
      <p:sp>
        <p:nvSpPr>
          <p:cNvPr id="9" name="Datumsplatzhalter 8">
            <a:extLst>
              <a:ext uri="{FF2B5EF4-FFF2-40B4-BE49-F238E27FC236}">
                <a16:creationId xmlns:a16="http://schemas.microsoft.com/office/drawing/2014/main" id="{6F5C0345-CCB4-5C40-A276-982C8FEFF29F}"/>
              </a:ext>
            </a:extLst>
          </p:cNvPr>
          <p:cNvSpPr>
            <a:spLocks noGrp="1"/>
          </p:cNvSpPr>
          <p:nvPr>
            <p:ph type="dt" sz="half" idx="10"/>
          </p:nvPr>
        </p:nvSpPr>
        <p:spPr/>
        <p:txBody>
          <a:bodyPr/>
          <a:lstStyle/>
          <a:p>
            <a:fld id="{758B4B6D-2A28-0349-B30D-6ED144FF92E0}" type="datetime1">
              <a:rPr lang="de-DE" smtClean="0"/>
              <a:t>23.09.2022</a:t>
            </a:fld>
            <a:endParaRPr lang="en-US" dirty="0"/>
          </a:p>
        </p:txBody>
      </p:sp>
      <p:sp>
        <p:nvSpPr>
          <p:cNvPr id="10" name="Fußzeilenplatzhalter 9">
            <a:extLst>
              <a:ext uri="{FF2B5EF4-FFF2-40B4-BE49-F238E27FC236}">
                <a16:creationId xmlns:a16="http://schemas.microsoft.com/office/drawing/2014/main" id="{A4B22C37-97B0-F84B-A312-610D128DF9B8}"/>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11" name="Foliennummernplatzhalter 10">
            <a:extLst>
              <a:ext uri="{FF2B5EF4-FFF2-40B4-BE49-F238E27FC236}">
                <a16:creationId xmlns:a16="http://schemas.microsoft.com/office/drawing/2014/main" id="{C5820375-866C-C349-9556-B1C8A33CF204}"/>
              </a:ext>
            </a:extLst>
          </p:cNvPr>
          <p:cNvSpPr>
            <a:spLocks noGrp="1"/>
          </p:cNvSpPr>
          <p:nvPr>
            <p:ph type="sldNum" sz="quarter" idx="12"/>
          </p:nvPr>
        </p:nvSpPr>
        <p:spPr/>
        <p:txBody>
          <a:bodyPr/>
          <a:lstStyle/>
          <a:p>
            <a:pPr>
              <a:defRPr/>
            </a:pPr>
            <a:fld id="{E42BEB3F-08D9-49EF-B61F-64B0AC4A9AB9}" type="slidenum">
              <a:rPr lang="de-DE" altLang="de-DE" smtClean="0"/>
              <a:pPr>
                <a:defRPr/>
              </a:pPr>
              <a:t>8</a:t>
            </a:fld>
            <a:endParaRPr lang="de-DE" altLang="de-DE" dirty="0"/>
          </a:p>
        </p:txBody>
      </p:sp>
    </p:spTree>
    <p:extLst>
      <p:ext uri="{BB962C8B-B14F-4D97-AF65-F5344CB8AC3E}">
        <p14:creationId xmlns:p14="http://schemas.microsoft.com/office/powerpoint/2010/main" val="23217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blinds(horizontal)">
                                      <p:cBhvr>
                                        <p:cTn id="31" dur="500"/>
                                        <p:tgtEl>
                                          <p:spTgt spid="5">
                                            <p:bg/>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linds(horizont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blinds(horizontal)">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blinds(horizontal)">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blinds(horizontal)">
                                      <p:cBhvr>
                                        <p:cTn id="51" dur="5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blinds(horizontal)">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Effect transition="in" filter="blinds(horizontal)">
                                      <p:cBhvr>
                                        <p:cTn id="61" dur="500"/>
                                        <p:tgtEl>
                                          <p:spTgt spid="6">
                                            <p:bg/>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blinds(horizontal)">
                                      <p:cBhvr>
                                        <p:cTn id="66" dur="500"/>
                                        <p:tgtEl>
                                          <p:spTgt spid="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blinds(horizontal)">
                                      <p:cBhvr>
                                        <p:cTn id="71" dur="500"/>
                                        <p:tgtEl>
                                          <p:spTgt spid="6">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blinds(horizontal)">
                                      <p:cBhvr>
                                        <p:cTn id="76" dur="5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Effect transition="in" filter="blinds(horizontal)">
                                      <p:cBhvr>
                                        <p:cTn id="81" dur="500"/>
                                        <p:tgtEl>
                                          <p:spTgt spid="6">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
                                            <p:txEl>
                                              <p:pRg st="4" end="4"/>
                                            </p:txEl>
                                          </p:spTgt>
                                        </p:tgtEl>
                                        <p:attrNameLst>
                                          <p:attrName>style.visibility</p:attrName>
                                        </p:attrNameLst>
                                      </p:cBhvr>
                                      <p:to>
                                        <p:strVal val="visible"/>
                                      </p:to>
                                    </p:set>
                                    <p:animEffect transition="in" filter="blinds(horizontal)">
                                      <p:cBhvr>
                                        <p:cTn id="86" dur="500"/>
                                        <p:tgtEl>
                                          <p:spTgt spid="6">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bg/>
                                          </p:spTgt>
                                        </p:tgtEl>
                                        <p:attrNameLst>
                                          <p:attrName>style.visibility</p:attrName>
                                        </p:attrNameLst>
                                      </p:cBhvr>
                                      <p:to>
                                        <p:strVal val="visible"/>
                                      </p:to>
                                    </p:set>
                                    <p:anim calcmode="lin" valueType="num">
                                      <p:cBhvr>
                                        <p:cTn id="91" dur="500" fill="hold"/>
                                        <p:tgtEl>
                                          <p:spTgt spid="7">
                                            <p:bg/>
                                          </p:spTgt>
                                        </p:tgtEl>
                                        <p:attrNameLst>
                                          <p:attrName>ppt_w</p:attrName>
                                        </p:attrNameLst>
                                      </p:cBhvr>
                                      <p:tavLst>
                                        <p:tav tm="0">
                                          <p:val>
                                            <p:fltVal val="0"/>
                                          </p:val>
                                        </p:tav>
                                        <p:tav tm="100000">
                                          <p:val>
                                            <p:strVal val="#ppt_w"/>
                                          </p:val>
                                        </p:tav>
                                      </p:tavLst>
                                    </p:anim>
                                    <p:anim calcmode="lin" valueType="num">
                                      <p:cBhvr>
                                        <p:cTn id="92" dur="500" fill="hold"/>
                                        <p:tgtEl>
                                          <p:spTgt spid="7">
                                            <p:bg/>
                                          </p:spTgt>
                                        </p:tgtEl>
                                        <p:attrNameLst>
                                          <p:attrName>ppt_h</p:attrName>
                                        </p:attrNameLst>
                                      </p:cBhvr>
                                      <p:tavLst>
                                        <p:tav tm="0">
                                          <p:val>
                                            <p:fltVal val="0"/>
                                          </p:val>
                                        </p:tav>
                                        <p:tav tm="100000">
                                          <p:val>
                                            <p:strVal val="#ppt_h"/>
                                          </p:val>
                                        </p:tav>
                                      </p:tavLst>
                                    </p:anim>
                                    <p:animEffect transition="in" filter="fade">
                                      <p:cBhvr>
                                        <p:cTn id="93" dur="500"/>
                                        <p:tgtEl>
                                          <p:spTgt spid="7">
                                            <p:bg/>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nodePh="1">
                                  <p:stCondLst>
                                    <p:cond delay="0"/>
                                  </p:stCondLst>
                                  <p:endCondLst>
                                    <p:cond evt="begin" delay="0">
                                      <p:tn val="96"/>
                                    </p:cond>
                                  </p:endCondLst>
                                  <p:childTnLst>
                                    <p:set>
                                      <p:cBhvr>
                                        <p:cTn id="97" dur="1" fill="hold">
                                          <p:stCondLst>
                                            <p:cond delay="0"/>
                                          </p:stCondLst>
                                        </p:cTn>
                                        <p:tgtEl>
                                          <p:spTgt spid="7">
                                            <p:txEl>
                                              <p:pRg st="0" end="0"/>
                                            </p:txEl>
                                          </p:spTgt>
                                        </p:tgtEl>
                                        <p:attrNameLst>
                                          <p:attrName>style.visibility</p:attrName>
                                        </p:attrNameLst>
                                      </p:cBhvr>
                                      <p:to>
                                        <p:strVal val="visible"/>
                                      </p:to>
                                    </p:set>
                                    <p:anim calcmode="lin" valueType="num">
                                      <p:cBhvr>
                                        <p:cTn id="9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7">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8">
                                            <p:bg/>
                                          </p:spTgt>
                                        </p:tgtEl>
                                        <p:attrNameLst>
                                          <p:attrName>style.visibility</p:attrName>
                                        </p:attrNameLst>
                                      </p:cBhvr>
                                      <p:to>
                                        <p:strVal val="visible"/>
                                      </p:to>
                                    </p:set>
                                    <p:animEffect transition="in" filter="blinds(horizontal)">
                                      <p:cBhvr>
                                        <p:cTn id="109" dur="500"/>
                                        <p:tgtEl>
                                          <p:spTgt spid="8">
                                            <p:bg/>
                                          </p:spTgt>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nodePh="1">
                                  <p:stCondLst>
                                    <p:cond delay="0"/>
                                  </p:stCondLst>
                                  <p:endCondLst>
                                    <p:cond evt="begin" delay="0">
                                      <p:tn val="112"/>
                                    </p:cond>
                                  </p:endCondLst>
                                  <p:childTnLst>
                                    <p:set>
                                      <p:cBhvr>
                                        <p:cTn id="113" dur="1" fill="hold">
                                          <p:stCondLst>
                                            <p:cond delay="0"/>
                                          </p:stCondLst>
                                        </p:cTn>
                                        <p:tgtEl>
                                          <p:spTgt spid="8">
                                            <p:txEl>
                                              <p:pRg st="0" end="0"/>
                                            </p:txEl>
                                          </p:spTgt>
                                        </p:tgtEl>
                                        <p:attrNameLst>
                                          <p:attrName>style.visibility</p:attrName>
                                        </p:attrNameLst>
                                      </p:cBhvr>
                                      <p:to>
                                        <p:strVal val="visible"/>
                                      </p:to>
                                    </p:set>
                                    <p:animEffect transition="in" filter="blinds(horizontal)">
                                      <p:cBhvr>
                                        <p:cTn id="1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bldLvl="2" animBg="1"/>
      <p:bldP spid="5" grpId="0" build="p" bldLvl="3" animBg="1"/>
      <p:bldP spid="6" grpId="0" build="p" bldLvl="3" animBg="1"/>
      <p:bldP spid="7" grpId="0" build="p" bldLvl="3" animBg="1"/>
      <p:bldP spid="8" grpId="0" build="p" bldLvl="3"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26B3C-81B9-4645-BEF5-A9C8505324FB}"/>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4E55E94-DCE7-114A-A6B4-75027294CB87}"/>
              </a:ext>
            </a:extLst>
          </p:cNvPr>
          <p:cNvSpPr>
            <a:spLocks noGrp="1"/>
          </p:cNvSpPr>
          <p:nvPr>
            <p:ph idx="1"/>
          </p:nvPr>
        </p:nvSpPr>
        <p:spPr/>
        <p:txBody>
          <a:bodyPr>
            <a:normAutofit/>
          </a:bodyPr>
          <a:lstStyle/>
          <a:p>
            <a:pPr marL="0" indent="0" algn="ctr">
              <a:buNone/>
            </a:pPr>
            <a:r>
              <a:rPr lang="de-DE" sz="4400" dirty="0">
                <a:solidFill>
                  <a:srgbClr val="C00000"/>
                </a:solidFill>
              </a:rPr>
              <a:t>Danke für die Aufmerksamkeit!</a:t>
            </a:r>
          </a:p>
          <a:p>
            <a:pPr algn="ctr"/>
            <a:endParaRPr lang="de-DE" sz="3600" dirty="0"/>
          </a:p>
          <a:p>
            <a:pPr marL="0" indent="0" algn="ctr">
              <a:buNone/>
            </a:pPr>
            <a:r>
              <a:rPr lang="de-DE" sz="3600" dirty="0">
                <a:solidFill>
                  <a:schemeClr val="accent3">
                    <a:lumMod val="75000"/>
                  </a:schemeClr>
                </a:solidFill>
              </a:rPr>
              <a:t>Fragen, Kommentare</a:t>
            </a:r>
            <a:endParaRPr lang="de-DE" sz="3600" dirty="0"/>
          </a:p>
          <a:p>
            <a:pPr marL="0" indent="0" algn="ctr">
              <a:buNone/>
            </a:pPr>
            <a:r>
              <a:rPr lang="de-DE" sz="2800" dirty="0" err="1">
                <a:solidFill>
                  <a:srgbClr val="0070C0"/>
                </a:solidFill>
              </a:rPr>
              <a:t>niegemann@econ.uni-frankfurt.de</a:t>
            </a:r>
            <a:endParaRPr lang="de-DE" sz="2800" dirty="0">
              <a:solidFill>
                <a:srgbClr val="0070C0"/>
              </a:solidFill>
            </a:endParaRPr>
          </a:p>
        </p:txBody>
      </p:sp>
      <p:pic>
        <p:nvPicPr>
          <p:cNvPr id="4" name="Grafik 3">
            <a:extLst>
              <a:ext uri="{FF2B5EF4-FFF2-40B4-BE49-F238E27FC236}">
                <a16:creationId xmlns:a16="http://schemas.microsoft.com/office/drawing/2014/main" id="{07F5DCB2-3FCC-AE45-A300-E9051AB1E7B5}"/>
              </a:ext>
            </a:extLst>
          </p:cNvPr>
          <p:cNvPicPr>
            <a:picLocks noChangeAspect="1"/>
          </p:cNvPicPr>
          <p:nvPr/>
        </p:nvPicPr>
        <p:blipFill>
          <a:blip r:embed="rId3"/>
          <a:stretch>
            <a:fillRect/>
          </a:stretch>
        </p:blipFill>
        <p:spPr>
          <a:xfrm>
            <a:off x="4797484" y="3794919"/>
            <a:ext cx="2413000" cy="2540000"/>
          </a:xfrm>
          <a:prstGeom prst="rect">
            <a:avLst/>
          </a:prstGeom>
        </p:spPr>
      </p:pic>
      <p:sp>
        <p:nvSpPr>
          <p:cNvPr id="5" name="Datumsplatzhalter 4">
            <a:extLst>
              <a:ext uri="{FF2B5EF4-FFF2-40B4-BE49-F238E27FC236}">
                <a16:creationId xmlns:a16="http://schemas.microsoft.com/office/drawing/2014/main" id="{9A8982AD-7D17-AF4B-9324-51A4410870D8}"/>
              </a:ext>
            </a:extLst>
          </p:cNvPr>
          <p:cNvSpPr>
            <a:spLocks noGrp="1"/>
          </p:cNvSpPr>
          <p:nvPr>
            <p:ph type="dt" sz="half" idx="10"/>
          </p:nvPr>
        </p:nvSpPr>
        <p:spPr/>
        <p:txBody>
          <a:bodyPr/>
          <a:lstStyle/>
          <a:p>
            <a:fld id="{24C98E0A-903B-3547-B49E-480B93E50C96}" type="datetime1">
              <a:rPr lang="de-DE" smtClean="0"/>
              <a:t>23.09.2022</a:t>
            </a:fld>
            <a:endParaRPr lang="en-US" dirty="0"/>
          </a:p>
        </p:txBody>
      </p:sp>
      <p:sp>
        <p:nvSpPr>
          <p:cNvPr id="6" name="Fußzeilenplatzhalter 5">
            <a:extLst>
              <a:ext uri="{FF2B5EF4-FFF2-40B4-BE49-F238E27FC236}">
                <a16:creationId xmlns:a16="http://schemas.microsoft.com/office/drawing/2014/main" id="{CEC01ED0-A171-484D-971A-5E1FDC335C2F}"/>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7" name="Foliennummernplatzhalter 6">
            <a:extLst>
              <a:ext uri="{FF2B5EF4-FFF2-40B4-BE49-F238E27FC236}">
                <a16:creationId xmlns:a16="http://schemas.microsoft.com/office/drawing/2014/main" id="{C6764953-EB21-4A4C-BB8A-55E04C7CCE1D}"/>
              </a:ext>
            </a:extLst>
          </p:cNvPr>
          <p:cNvSpPr>
            <a:spLocks noGrp="1"/>
          </p:cNvSpPr>
          <p:nvPr>
            <p:ph type="sldNum" sz="quarter" idx="12"/>
          </p:nvPr>
        </p:nvSpPr>
        <p:spPr/>
        <p:txBody>
          <a:bodyPr/>
          <a:lstStyle/>
          <a:p>
            <a:pPr>
              <a:defRPr/>
            </a:pPr>
            <a:fld id="{E42BEB3F-08D9-49EF-B61F-64B0AC4A9AB9}" type="slidenum">
              <a:rPr lang="de-DE" altLang="de-DE" smtClean="0"/>
              <a:pPr>
                <a:defRPr/>
              </a:pPr>
              <a:t>80</a:t>
            </a:fld>
            <a:endParaRPr lang="de-DE" altLang="de-DE" dirty="0"/>
          </a:p>
        </p:txBody>
      </p:sp>
    </p:spTree>
    <p:extLst>
      <p:ext uri="{BB962C8B-B14F-4D97-AF65-F5344CB8AC3E}">
        <p14:creationId xmlns:p14="http://schemas.microsoft.com/office/powerpoint/2010/main" val="1620643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85429-1E2F-9D4B-A1CC-39A705DDA96C}"/>
              </a:ext>
            </a:extLst>
          </p:cNvPr>
          <p:cNvSpPr>
            <a:spLocks noGrp="1"/>
          </p:cNvSpPr>
          <p:nvPr>
            <p:ph type="title"/>
          </p:nvPr>
        </p:nvSpPr>
        <p:spPr/>
        <p:txBody>
          <a:bodyPr/>
          <a:lstStyle/>
          <a:p>
            <a:r>
              <a:rPr lang="de-DE" dirty="0"/>
              <a:t>Literatur</a:t>
            </a:r>
          </a:p>
        </p:txBody>
      </p:sp>
      <p:sp>
        <p:nvSpPr>
          <p:cNvPr id="4" name="Foliennummernplatzhalter 3">
            <a:extLst>
              <a:ext uri="{FF2B5EF4-FFF2-40B4-BE49-F238E27FC236}">
                <a16:creationId xmlns:a16="http://schemas.microsoft.com/office/drawing/2014/main" id="{124B076F-4B21-DA49-B714-08B504932075}"/>
              </a:ext>
            </a:extLst>
          </p:cNvPr>
          <p:cNvSpPr>
            <a:spLocks noGrp="1"/>
          </p:cNvSpPr>
          <p:nvPr>
            <p:ph type="sldNum" sz="quarter" idx="12"/>
          </p:nvPr>
        </p:nvSpPr>
        <p:spPr/>
        <p:txBody>
          <a:bodyPr/>
          <a:lstStyle/>
          <a:p>
            <a:pPr>
              <a:defRPr/>
            </a:pPr>
            <a:fld id="{E42BEB3F-08D9-49EF-B61F-64B0AC4A9AB9}" type="slidenum">
              <a:rPr lang="de-DE" altLang="de-DE" smtClean="0"/>
              <a:pPr>
                <a:defRPr/>
              </a:pPr>
              <a:t>81</a:t>
            </a:fld>
            <a:endParaRPr lang="de-DE" altLang="de-DE" dirty="0"/>
          </a:p>
        </p:txBody>
      </p:sp>
      <p:sp>
        <p:nvSpPr>
          <p:cNvPr id="5" name="Fußzeilenplatzhalter 4">
            <a:extLst>
              <a:ext uri="{FF2B5EF4-FFF2-40B4-BE49-F238E27FC236}">
                <a16:creationId xmlns:a16="http://schemas.microsoft.com/office/drawing/2014/main" id="{BD59C9E4-5C28-2947-9691-80B4219A7854}"/>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Datumsplatzhalter 5">
            <a:extLst>
              <a:ext uri="{FF2B5EF4-FFF2-40B4-BE49-F238E27FC236}">
                <a16:creationId xmlns:a16="http://schemas.microsoft.com/office/drawing/2014/main" id="{053CD0B4-950F-4C4C-BDB4-240E275D85DA}"/>
              </a:ext>
            </a:extLst>
          </p:cNvPr>
          <p:cNvSpPr>
            <a:spLocks noGrp="1"/>
          </p:cNvSpPr>
          <p:nvPr>
            <p:ph type="dt" sz="half" idx="10"/>
          </p:nvPr>
        </p:nvSpPr>
        <p:spPr/>
        <p:txBody>
          <a:bodyPr/>
          <a:lstStyle/>
          <a:p>
            <a:fld id="{A91321DD-6AA2-FA4F-B9BD-10F1F49E9B1A}" type="datetime1">
              <a:rPr lang="de-DE" smtClean="0"/>
              <a:t>23.09.2022</a:t>
            </a:fld>
            <a:endParaRPr lang="en-US" dirty="0"/>
          </a:p>
        </p:txBody>
      </p:sp>
      <p:sp>
        <p:nvSpPr>
          <p:cNvPr id="7" name="Inhaltsplatzhalter 2">
            <a:extLst>
              <a:ext uri="{FF2B5EF4-FFF2-40B4-BE49-F238E27FC236}">
                <a16:creationId xmlns:a16="http://schemas.microsoft.com/office/drawing/2014/main" id="{BCF2723E-7C24-AA43-A9F1-8A7A121800E9}"/>
              </a:ext>
            </a:extLst>
          </p:cNvPr>
          <p:cNvSpPr txBox="1">
            <a:spLocks/>
          </p:cNvSpPr>
          <p:nvPr/>
        </p:nvSpPr>
        <p:spPr>
          <a:xfrm>
            <a:off x="637699" y="1526417"/>
            <a:ext cx="11160000" cy="319872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i="1" dirty="0"/>
          </a:p>
          <a:p>
            <a:r>
              <a:rPr lang="de-DE" sz="2000" dirty="0"/>
              <a:t>Ballstaedt, S.-P. (2012). </a:t>
            </a:r>
            <a:r>
              <a:rPr lang="de-DE" sz="2000" i="1" dirty="0"/>
              <a:t>Visualisieren</a:t>
            </a:r>
            <a:r>
              <a:rPr lang="de-DE" sz="2000" dirty="0"/>
              <a:t>. Konstanz: UVK Verlagsgesellschaft.</a:t>
            </a:r>
          </a:p>
          <a:p>
            <a:r>
              <a:rPr lang="de-DE" sz="2000" dirty="0"/>
              <a:t>Ballstaedt, S.-P., Mandl, H., Schnotz, W., &amp; Tergan, S.-O. (1981). </a:t>
            </a:r>
            <a:r>
              <a:rPr lang="de-DE" sz="2000" i="1" dirty="0"/>
              <a:t>Texte verstehen, Texte gestalten</a:t>
            </a:r>
            <a:r>
              <a:rPr lang="de-DE" sz="2000" dirty="0"/>
              <a:t>. München, Wien, Baltimore: Urban &amp; Schwarzenberg.</a:t>
            </a:r>
          </a:p>
          <a:p>
            <a:r>
              <a:rPr lang="de-DE" sz="2000" dirty="0"/>
              <a:t>Böhringer, J., Bühler, P., Schlaich, P., &amp; Sinner, D. (</a:t>
            </a:r>
            <a:r>
              <a:rPr lang="de-DE" sz="2000" baseline="30000" dirty="0"/>
              <a:t>6</a:t>
            </a:r>
            <a:r>
              <a:rPr lang="de-DE" sz="2000" dirty="0"/>
              <a:t>2014). </a:t>
            </a:r>
            <a:r>
              <a:rPr lang="de-DE" sz="2000" i="1" dirty="0"/>
              <a:t>Kompendium der Mediengestaltung</a:t>
            </a:r>
            <a:r>
              <a:rPr lang="de-DE" sz="2000" dirty="0"/>
              <a:t> (Bd. I. Konzeption und Gestaltung). Berlin, Heidelberg: Springer.</a:t>
            </a:r>
          </a:p>
          <a:p>
            <a:r>
              <a:rPr lang="de-DE" sz="2000" dirty="0" err="1"/>
              <a:t>Niegemann</a:t>
            </a:r>
            <a:r>
              <a:rPr lang="de-DE" sz="2000" dirty="0"/>
              <a:t>, H. (2020). </a:t>
            </a:r>
            <a:r>
              <a:rPr lang="de-DE" sz="2000" dirty="0" err="1"/>
              <a:t>Instructional</a:t>
            </a:r>
            <a:r>
              <a:rPr lang="de-DE" sz="2000" dirty="0"/>
              <a:t> Design. In H. </a:t>
            </a:r>
            <a:r>
              <a:rPr lang="de-DE" sz="2000" dirty="0" err="1"/>
              <a:t>Niegemann</a:t>
            </a:r>
            <a:r>
              <a:rPr lang="de-DE" sz="2000" dirty="0"/>
              <a:t> &amp; A. Weinberger (Eds.), </a:t>
            </a:r>
            <a:r>
              <a:rPr lang="de-DE" sz="2000" i="1" dirty="0"/>
              <a:t>Handbuch Bildungstechnologie</a:t>
            </a:r>
            <a:r>
              <a:rPr lang="de-DE" sz="2000" dirty="0"/>
              <a:t> (pp. 95-152). Heidelberg: Springer.</a:t>
            </a:r>
          </a:p>
          <a:p>
            <a:r>
              <a:rPr lang="de-DE" sz="2000" dirty="0"/>
              <a:t>Schnotz, W., &amp; </a:t>
            </a:r>
            <a:r>
              <a:rPr lang="de-DE" sz="2000" dirty="0" err="1"/>
              <a:t>Horz</a:t>
            </a:r>
            <a:r>
              <a:rPr lang="de-DE" sz="2000" dirty="0"/>
              <a:t>, H. (2009). Online-Lernen mit Bildern und Texten. In L. J. Issing &amp; P. </a:t>
            </a:r>
            <a:r>
              <a:rPr lang="de-DE" sz="2000" dirty="0" err="1"/>
              <a:t>Klimsa</a:t>
            </a:r>
            <a:r>
              <a:rPr lang="de-DE" sz="2000" dirty="0"/>
              <a:t> (Hrsg.), </a:t>
            </a:r>
            <a:r>
              <a:rPr lang="de-DE" sz="2000" i="1" dirty="0"/>
              <a:t>Online-Lernen. Handbuch für Wissenschaft und Praxis</a:t>
            </a:r>
            <a:r>
              <a:rPr lang="de-DE" sz="2000" dirty="0"/>
              <a:t> (S. 87-104). München </a:t>
            </a:r>
            <a:r>
              <a:rPr lang="de-DE" sz="2000" dirty="0" err="1"/>
              <a:t>Oldenbourg</a:t>
            </a:r>
            <a:r>
              <a:rPr lang="de-DE" sz="2000" dirty="0"/>
              <a:t>.</a:t>
            </a:r>
          </a:p>
          <a:p>
            <a:r>
              <a:rPr lang="de-DE" sz="2000" dirty="0"/>
              <a:t>Seidl, R. (2020). Grafikdesign: eine Einführung im Kontext multimedialer Lernumgebungen. In H. </a:t>
            </a:r>
            <a:r>
              <a:rPr lang="de-DE" sz="2000" dirty="0" err="1"/>
              <a:t>Niegemann</a:t>
            </a:r>
            <a:r>
              <a:rPr lang="de-DE" sz="2000" dirty="0"/>
              <a:t> &amp; A. Weinberger (Hrsg.), </a:t>
            </a:r>
            <a:r>
              <a:rPr lang="de-DE" sz="2000" i="1" dirty="0"/>
              <a:t>Handbuch Bildungstechnologie</a:t>
            </a:r>
            <a:r>
              <a:rPr lang="de-DE" sz="2000" dirty="0"/>
              <a:t> (S. 439-478). Berlin: Springer </a:t>
            </a:r>
          </a:p>
          <a:p>
            <a:pPr marL="0" indent="0">
              <a:buNone/>
            </a:pPr>
            <a:r>
              <a:rPr lang="de-DE" sz="2400" dirty="0">
                <a:sym typeface="Wingdings" pitchFamily="2" charset="2"/>
              </a:rPr>
              <a:t>	</a:t>
            </a:r>
            <a:endParaRPr lang="de-DE" sz="2400" dirty="0"/>
          </a:p>
          <a:p>
            <a:pPr marL="0" indent="0">
              <a:buNone/>
            </a:pPr>
            <a:endParaRPr lang="de-DE" sz="2400" i="1" dirty="0"/>
          </a:p>
          <a:p>
            <a:pPr marL="0" indent="0">
              <a:buNone/>
            </a:pPr>
            <a:endParaRPr lang="de-DE" sz="2400" i="1" dirty="0"/>
          </a:p>
          <a:p>
            <a:pPr marL="0" indent="0">
              <a:buNone/>
            </a:pPr>
            <a:endParaRPr lang="de-DE" dirty="0"/>
          </a:p>
          <a:p>
            <a:endParaRPr lang="de-DE" dirty="0"/>
          </a:p>
        </p:txBody>
      </p:sp>
      <p:sp>
        <p:nvSpPr>
          <p:cNvPr id="9" name="Inhaltsplatzhalter 8">
            <a:extLst>
              <a:ext uri="{FF2B5EF4-FFF2-40B4-BE49-F238E27FC236}">
                <a16:creationId xmlns:a16="http://schemas.microsoft.com/office/drawing/2014/main" id="{C3CD1FEB-1C88-E84D-B09E-54F9C573261D}"/>
              </a:ext>
            </a:extLst>
          </p:cNvPr>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62976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2EF09-1918-F548-85C8-71F7A5B678A0}"/>
              </a:ext>
            </a:extLst>
          </p:cNvPr>
          <p:cNvSpPr>
            <a:spLocks noGrp="1"/>
          </p:cNvSpPr>
          <p:nvPr>
            <p:ph type="title"/>
          </p:nvPr>
        </p:nvSpPr>
        <p:spPr/>
        <p:txBody>
          <a:bodyPr/>
          <a:lstStyle/>
          <a:p>
            <a:r>
              <a:rPr lang="de-DE" dirty="0"/>
              <a:t>Warum technologiebasiertes Prüfen?</a:t>
            </a:r>
          </a:p>
        </p:txBody>
      </p:sp>
      <p:sp>
        <p:nvSpPr>
          <p:cNvPr id="3" name="Inhaltsplatzhalter 2">
            <a:extLst>
              <a:ext uri="{FF2B5EF4-FFF2-40B4-BE49-F238E27FC236}">
                <a16:creationId xmlns:a16="http://schemas.microsoft.com/office/drawing/2014/main" id="{FB3DC0CF-7CAC-7C4B-B7AF-D8EF85D39DF5}"/>
              </a:ext>
            </a:extLst>
          </p:cNvPr>
          <p:cNvSpPr>
            <a:spLocks noGrp="1"/>
          </p:cNvSpPr>
          <p:nvPr>
            <p:ph idx="1"/>
          </p:nvPr>
        </p:nvSpPr>
        <p:spPr>
          <a:xfrm>
            <a:off x="695400" y="1412776"/>
            <a:ext cx="10297144" cy="4725224"/>
          </a:xfrm>
        </p:spPr>
        <p:txBody>
          <a:bodyPr>
            <a:normAutofit/>
          </a:bodyPr>
          <a:lstStyle/>
          <a:p>
            <a:pPr marL="0" indent="0">
              <a:buNone/>
            </a:pPr>
            <a:r>
              <a:rPr lang="de-DE" sz="2400" b="1" dirty="0">
                <a:cs typeface="Calibri" panose="020F0502020204030204" pitchFamily="34" charset="0"/>
              </a:rPr>
              <a:t>Vorteile technologiebasierter Prüfungen</a:t>
            </a:r>
          </a:p>
          <a:p>
            <a:pPr>
              <a:buFont typeface="Wingdings" panose="05000000000000000000" pitchFamily="2" charset="2"/>
              <a:buChar char="§"/>
            </a:pPr>
            <a:r>
              <a:rPr lang="de-DE" sz="2400" b="1" dirty="0">
                <a:cs typeface="Calibri" panose="020F0502020204030204" pitchFamily="34" charset="0"/>
              </a:rPr>
              <a:t>Praktische Erleichterungen der Durchführung: </a:t>
            </a:r>
            <a:r>
              <a:rPr lang="de-DE" sz="2400" i="1" dirty="0">
                <a:cs typeface="Calibri" panose="020F0502020204030204" pitchFamily="34" charset="0"/>
              </a:rPr>
              <a:t>Verwendung von Aufgaben-/Medienpools und teilweise automatische Auswertung</a:t>
            </a:r>
          </a:p>
          <a:p>
            <a:pPr>
              <a:buFont typeface="Wingdings" panose="05000000000000000000" pitchFamily="2" charset="2"/>
              <a:buChar char="§"/>
            </a:pPr>
            <a:r>
              <a:rPr lang="de-DE" sz="2400" b="1" dirty="0">
                <a:cs typeface="Calibri" panose="020F0502020204030204" pitchFamily="34" charset="0"/>
              </a:rPr>
              <a:t>Einsatz innovativer Testformen: </a:t>
            </a:r>
            <a:r>
              <a:rPr lang="de-DE" sz="2400" i="1" dirty="0">
                <a:cs typeface="Calibri" panose="020F0502020204030204" pitchFamily="34" charset="0"/>
              </a:rPr>
              <a:t>Mehr und evtl. authentischere Antwortformate ermöglichen die Abbildung komplexer Handlungen / Simulationen</a:t>
            </a:r>
            <a:br>
              <a:rPr lang="de-DE" sz="2400" i="1" dirty="0">
                <a:cs typeface="Calibri" panose="020F0502020204030204" pitchFamily="34" charset="0"/>
              </a:rPr>
            </a:br>
            <a:r>
              <a:rPr lang="de-DE" sz="2400" i="1" dirty="0">
                <a:cs typeface="Calibri" panose="020F0502020204030204" pitchFamily="34" charset="0"/>
                <a:sym typeface="Wingdings" panose="05000000000000000000" pitchFamily="2" charset="2"/>
              </a:rPr>
              <a:t> </a:t>
            </a:r>
            <a:r>
              <a:rPr lang="de-DE" sz="2400" i="1" dirty="0">
                <a:solidFill>
                  <a:srgbClr val="00B050"/>
                </a:solidFill>
                <a:cs typeface="Calibri" panose="020F0502020204030204" pitchFamily="34" charset="0"/>
                <a:sym typeface="Wingdings" panose="05000000000000000000" pitchFamily="2" charset="2"/>
              </a:rPr>
              <a:t>Beispiel: Erstellen / Ausfüllen von Tabellenkalkulati</a:t>
            </a:r>
            <a:r>
              <a:rPr lang="de-DE" sz="2400" i="1" dirty="0">
                <a:cs typeface="Calibri" panose="020F0502020204030204" pitchFamily="34" charset="0"/>
                <a:sym typeface="Wingdings" panose="05000000000000000000" pitchFamily="2" charset="2"/>
              </a:rPr>
              <a:t>onen</a:t>
            </a:r>
            <a:endParaRPr lang="de-DE" sz="2400" i="1" dirty="0">
              <a:cs typeface="Calibri" panose="020F0502020204030204" pitchFamily="34" charset="0"/>
            </a:endParaRPr>
          </a:p>
          <a:p>
            <a:pPr>
              <a:buFont typeface="Wingdings" panose="05000000000000000000" pitchFamily="2" charset="2"/>
              <a:buChar char="§"/>
            </a:pPr>
            <a:r>
              <a:rPr lang="de-DE" sz="2400" b="1" dirty="0">
                <a:cs typeface="Calibri" panose="020F0502020204030204" pitchFamily="34" charset="0"/>
              </a:rPr>
              <a:t>Höhere Authentizität: </a:t>
            </a:r>
            <a:r>
              <a:rPr lang="de-DE" sz="2400" i="1" dirty="0">
                <a:cs typeface="Calibri" panose="020F0502020204030204" pitchFamily="34" charset="0"/>
              </a:rPr>
              <a:t>Einsatz unterschiedlicher Medien für die situative Einführung und Bereitstellung relevanter Informationen</a:t>
            </a:r>
            <a:br>
              <a:rPr lang="de-DE" sz="2400" i="1" dirty="0">
                <a:cs typeface="Calibri" panose="020F0502020204030204" pitchFamily="34" charset="0"/>
              </a:rPr>
            </a:br>
            <a:r>
              <a:rPr lang="de-DE" sz="2400" i="1" dirty="0">
                <a:cs typeface="Calibri" panose="020F0502020204030204" pitchFamily="34" charset="0"/>
                <a:sym typeface="Wingdings" panose="05000000000000000000" pitchFamily="2" charset="2"/>
              </a:rPr>
              <a:t> </a:t>
            </a:r>
            <a:r>
              <a:rPr lang="de-DE" sz="2400" i="1" dirty="0">
                <a:solidFill>
                  <a:srgbClr val="00B050"/>
                </a:solidFill>
                <a:cs typeface="Calibri" panose="020F0502020204030204" pitchFamily="34" charset="0"/>
                <a:sym typeface="Wingdings" panose="05000000000000000000" pitchFamily="2" charset="2"/>
              </a:rPr>
              <a:t>Beispiel: Einführende Videosequenz einer Besprechung</a:t>
            </a:r>
            <a:endParaRPr lang="de-DE" sz="2400" i="1" dirty="0">
              <a:solidFill>
                <a:srgbClr val="00B050"/>
              </a:solidFill>
              <a:cs typeface="Calibri" panose="020F0502020204030204" pitchFamily="34" charset="0"/>
            </a:endParaRPr>
          </a:p>
          <a:p>
            <a:pPr>
              <a:buFont typeface="Wingdings" panose="05000000000000000000" pitchFamily="2" charset="2"/>
              <a:buChar char="§"/>
            </a:pPr>
            <a:r>
              <a:rPr lang="de-DE" sz="2400" b="1" dirty="0">
                <a:cs typeface="Calibri" panose="020F0502020204030204" pitchFamily="34" charset="0"/>
              </a:rPr>
              <a:t>Erhöhte Objektivität: </a:t>
            </a:r>
            <a:r>
              <a:rPr lang="de-DE" sz="2400" i="1" dirty="0">
                <a:cs typeface="Calibri" panose="020F0502020204030204" pitchFamily="34" charset="0"/>
              </a:rPr>
              <a:t>Standardisierte Durchführung- und Auswertung</a:t>
            </a:r>
          </a:p>
          <a:p>
            <a:pPr marL="684000" indent="-360000">
              <a:buFont typeface="Wingdings" panose="05000000000000000000" pitchFamily="2" charset="2"/>
              <a:buChar char="Ø"/>
            </a:pPr>
            <a:endParaRPr lang="de-DE" i="1" dirty="0">
              <a:solidFill>
                <a:srgbClr val="FF0000"/>
              </a:solidFill>
              <a:cs typeface="Calibri" panose="020F0502020204030204" pitchFamily="34" charset="0"/>
            </a:endParaRPr>
          </a:p>
          <a:p>
            <a:endParaRPr lang="de-DE" b="1" dirty="0">
              <a:cs typeface="Calibri" panose="020F0502020204030204" pitchFamily="34" charset="0"/>
            </a:endParaRPr>
          </a:p>
        </p:txBody>
      </p:sp>
      <p:sp>
        <p:nvSpPr>
          <p:cNvPr id="4" name="Datumsplatzhalter 3">
            <a:extLst>
              <a:ext uri="{FF2B5EF4-FFF2-40B4-BE49-F238E27FC236}">
                <a16:creationId xmlns:a16="http://schemas.microsoft.com/office/drawing/2014/main" id="{C3621021-B8DF-214B-9ACA-5BC028FB9FC6}"/>
              </a:ext>
            </a:extLst>
          </p:cNvPr>
          <p:cNvSpPr>
            <a:spLocks noGrp="1"/>
          </p:cNvSpPr>
          <p:nvPr>
            <p:ph type="dt" sz="half" idx="10"/>
          </p:nvPr>
        </p:nvSpPr>
        <p:spPr/>
        <p:txBody>
          <a:bodyPr/>
          <a:lstStyle/>
          <a:p>
            <a:fld id="{FF313F71-4B21-614D-A777-44B659FB0EFF}" type="datetime1">
              <a:rPr lang="de-DE" smtClean="0"/>
              <a:t>23.09.2022</a:t>
            </a:fld>
            <a:endParaRPr lang="en-US" dirty="0"/>
          </a:p>
        </p:txBody>
      </p:sp>
      <p:sp>
        <p:nvSpPr>
          <p:cNvPr id="5" name="Fußzeilenplatzhalter 4">
            <a:extLst>
              <a:ext uri="{FF2B5EF4-FFF2-40B4-BE49-F238E27FC236}">
                <a16:creationId xmlns:a16="http://schemas.microsoft.com/office/drawing/2014/main" id="{35B788DC-00A9-5349-9985-DE65C84BC5BF}"/>
              </a:ext>
            </a:extLst>
          </p:cNvPr>
          <p:cNvSpPr>
            <a:spLocks noGrp="1"/>
          </p:cNvSpPr>
          <p:nvPr>
            <p:ph type="ftr" sz="quarter" idx="3"/>
          </p:nvPr>
        </p:nvSpPr>
        <p:spPr/>
        <p:txBody>
          <a:bodyPr/>
          <a:lstStyle/>
          <a:p>
            <a:pPr>
              <a:defRPr/>
            </a:pPr>
            <a:r>
              <a:rPr lang="de-DE"/>
              <a:t>Training zur Entwicklung kompetenzorientierter, technologiebasierter Prüfungsaufgaben | ASCOT+-Projekt (Förderkennzeichen 21AP001A und 21AP001B)</a:t>
            </a:r>
            <a:endParaRPr lang="de-DE" dirty="0"/>
          </a:p>
        </p:txBody>
      </p:sp>
      <p:sp>
        <p:nvSpPr>
          <p:cNvPr id="6" name="Foliennummernplatzhalter 5">
            <a:extLst>
              <a:ext uri="{FF2B5EF4-FFF2-40B4-BE49-F238E27FC236}">
                <a16:creationId xmlns:a16="http://schemas.microsoft.com/office/drawing/2014/main" id="{7CEA676C-05B4-7744-870C-3CED36F39EAE}"/>
              </a:ext>
            </a:extLst>
          </p:cNvPr>
          <p:cNvSpPr>
            <a:spLocks noGrp="1"/>
          </p:cNvSpPr>
          <p:nvPr>
            <p:ph type="sldNum" sz="quarter" idx="12"/>
          </p:nvPr>
        </p:nvSpPr>
        <p:spPr/>
        <p:txBody>
          <a:bodyPr/>
          <a:lstStyle/>
          <a:p>
            <a:pPr>
              <a:defRPr/>
            </a:pPr>
            <a:fld id="{E42BEB3F-08D9-49EF-B61F-64B0AC4A9AB9}" type="slidenum">
              <a:rPr lang="de-DE" altLang="de-DE" smtClean="0"/>
              <a:pPr>
                <a:defRPr/>
              </a:pPr>
              <a:t>9</a:t>
            </a:fld>
            <a:endParaRPr lang="de-DE" altLang="de-DE" dirty="0"/>
          </a:p>
        </p:txBody>
      </p:sp>
    </p:spTree>
    <p:extLst>
      <p:ext uri="{BB962C8B-B14F-4D97-AF65-F5344CB8AC3E}">
        <p14:creationId xmlns:p14="http://schemas.microsoft.com/office/powerpoint/2010/main" val="9699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sign TeK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 TeKoP" id="{77ECAC3A-81AD-0D43-A1B5-DB3F7BE8D1EA}" vid="{A0F3051E-6047-E143-8EFC-0B9588F598C2}"/>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 TeKoP</Template>
  <TotalTime>0</TotalTime>
  <Words>6173</Words>
  <Application>Microsoft Office PowerPoint</Application>
  <PresentationFormat>Breitbild</PresentationFormat>
  <Paragraphs>1011</Paragraphs>
  <Slides>81</Slides>
  <Notes>50</Notes>
  <HiddenSlides>2</HiddenSlides>
  <MMClips>0</MMClips>
  <ScaleCrop>false</ScaleCrop>
  <HeadingPairs>
    <vt:vector size="6" baseType="variant">
      <vt:variant>
        <vt:lpstr>Verwendete Schriftarten</vt:lpstr>
      </vt:variant>
      <vt:variant>
        <vt:i4>22</vt:i4>
      </vt:variant>
      <vt:variant>
        <vt:lpstr>Design</vt:lpstr>
      </vt:variant>
      <vt:variant>
        <vt:i4>1</vt:i4>
      </vt:variant>
      <vt:variant>
        <vt:lpstr>Folientitel</vt:lpstr>
      </vt:variant>
      <vt:variant>
        <vt:i4>81</vt:i4>
      </vt:variant>
    </vt:vector>
  </HeadingPairs>
  <TitlesOfParts>
    <vt:vector size="104" baseType="lpstr">
      <vt:lpstr>游ゴシック</vt:lpstr>
      <vt:lpstr>Arial</vt:lpstr>
      <vt:lpstr>Arial Narrow</vt:lpstr>
      <vt:lpstr>Avenir</vt:lpstr>
      <vt:lpstr>Avenir Roman</vt:lpstr>
      <vt:lpstr>Bauhaus 93</vt:lpstr>
      <vt:lpstr>Blackadder ITC</vt:lpstr>
      <vt:lpstr>Bradley Hand</vt:lpstr>
      <vt:lpstr>Calibri</vt:lpstr>
      <vt:lpstr>Calibri Light</vt:lpstr>
      <vt:lpstr>Cambria</vt:lpstr>
      <vt:lpstr>Courier</vt:lpstr>
      <vt:lpstr>Courier New</vt:lpstr>
      <vt:lpstr>Euclid Fraktur</vt:lpstr>
      <vt:lpstr>Gill Sans</vt:lpstr>
      <vt:lpstr>Gulim</vt:lpstr>
      <vt:lpstr>Lucida Calligraphy</vt:lpstr>
      <vt:lpstr>Palatino</vt:lpstr>
      <vt:lpstr>PT Serif Caption</vt:lpstr>
      <vt:lpstr>Wingdings</vt:lpstr>
      <vt:lpstr>ZapfCalligr BT</vt:lpstr>
      <vt:lpstr>ZapfHumnst BT</vt:lpstr>
      <vt:lpstr>Design TeKoP</vt:lpstr>
      <vt:lpstr>Training zum Technologiebasierten und  kompetenzorientierten Prüfen</vt:lpstr>
      <vt:lpstr>Gliederung</vt:lpstr>
      <vt:lpstr>Gliederung</vt:lpstr>
      <vt:lpstr>E-Learning besser? </vt:lpstr>
      <vt:lpstr>“E-Learning” besser als herkömmliche Formen der Wissensvermittlung oder des Trainings?</vt:lpstr>
      <vt:lpstr>E-Learning kann wirksam sein …</vt:lpstr>
      <vt:lpstr>Dennoch: Studien zur Wirksamkeit </vt:lpstr>
      <vt:lpstr>Potenziale digitaler (Lehr-)Medien?</vt:lpstr>
      <vt:lpstr>Warum technologiebasiertes Prüfen?</vt:lpstr>
      <vt:lpstr>Gliederung</vt:lpstr>
      <vt:lpstr>Aufgabenkonstruktion</vt:lpstr>
      <vt:lpstr>Allgemeine Rahmenbedingungen (1) </vt:lpstr>
      <vt:lpstr> Allgemeine Rahmenbedingungen:  Vorüberlegung (2)</vt:lpstr>
      <vt:lpstr> Allgemeine Rahmenbedingungen:  Vorüberlegung (3)</vt:lpstr>
      <vt:lpstr>Vorüberlegungen &amp; Planung (1)</vt:lpstr>
      <vt:lpstr>Art der Aufgabenbeantwortung</vt:lpstr>
      <vt:lpstr>Gliederung</vt:lpstr>
      <vt:lpstr>Mediale Gestaltung: Übersicht</vt:lpstr>
      <vt:lpstr>Mediale Gestaltung: Texte</vt:lpstr>
      <vt:lpstr>Mediale Gestaltungselemente: Texte </vt:lpstr>
      <vt:lpstr>Textgestaltung</vt:lpstr>
      <vt:lpstr>Mediale Gestaltungselemente: Schrift</vt:lpstr>
      <vt:lpstr>Mediale Gestaltungselemente: Schrift</vt:lpstr>
      <vt:lpstr>Mediale Gestaltungselemente: Textdesign</vt:lpstr>
      <vt:lpstr>Mediale Gestaltungselemente: Textdesign</vt:lpstr>
      <vt:lpstr>PowerPoint-Präsentation</vt:lpstr>
      <vt:lpstr>Mediale Gestaltungselemente: Textdesign</vt:lpstr>
      <vt:lpstr>Mediale Gestaltungselemente: Textdesign</vt:lpstr>
      <vt:lpstr>Mediale Gestaltungselemente: Texte</vt:lpstr>
      <vt:lpstr>PowerPoint-Präsentation</vt:lpstr>
      <vt:lpstr>Mediale Gestaltungselemente: Bilder</vt:lpstr>
      <vt:lpstr>Mediale Gestaltungselemente: Bilder</vt:lpstr>
      <vt:lpstr>Mediale Gestaltungselemente: Bilder</vt:lpstr>
      <vt:lpstr>Mediale Gestaltungselemente: Bilder</vt:lpstr>
      <vt:lpstr>Mediale Gestaltungselemente: Video</vt:lpstr>
      <vt:lpstr>Rechtliche Aspekte</vt:lpstr>
      <vt:lpstr>Aspekte des Urheberrechts UrhG</vt:lpstr>
      <vt:lpstr>Gesetzliches Nutzungsrecht: “Wissenschaftsschranke“/  § 60a UrhG (1)</vt:lpstr>
      <vt:lpstr>Gesetzliches Nutzungsrecht: “Wissenschaftsschranke“/  § 60a UrhG.  (2)</vt:lpstr>
      <vt:lpstr>Gesetzliches Nutzungsrecht: “Wissenschaftsschranke“/  § 60a UrhG.  (3)</vt:lpstr>
      <vt:lpstr>Vertragliches Nutzungsrecht: Lizenzen (1)</vt:lpstr>
      <vt:lpstr>Vertragliches Nutzungsrecht: Lizenzen (2)</vt:lpstr>
      <vt:lpstr>Folgen einer Nutzung ohne Nutzungsrecht</vt:lpstr>
      <vt:lpstr>PowerPoint-Präsentation</vt:lpstr>
      <vt:lpstr>Mediale Gestaltungselemente: Multimedia</vt:lpstr>
      <vt:lpstr>Mediale Gestaltungselemente: Multimediaeffekt (1)</vt:lpstr>
      <vt:lpstr>PowerPoint-Präsentation</vt:lpstr>
      <vt:lpstr>Mediale Gestaltungselemente: Modalitätseffekt (1)</vt:lpstr>
      <vt:lpstr>Multimedia Gestaltung:  Räumliches Kontiguitätsprinzip (1)</vt:lpstr>
      <vt:lpstr>PowerPoint-Präsentation</vt:lpstr>
      <vt:lpstr>PowerPoint-Präsentation</vt:lpstr>
      <vt:lpstr>PowerPoint-Präsentation</vt:lpstr>
      <vt:lpstr>Gliederung</vt:lpstr>
      <vt:lpstr>Digitale Aufgabengestaltung: Authentische Testumgebung</vt:lpstr>
      <vt:lpstr>Digitale Aufgabengestaltung </vt:lpstr>
      <vt:lpstr>Konstruktion Problemaufgabe</vt:lpstr>
      <vt:lpstr>Aufgabenkonstruktion</vt:lpstr>
      <vt:lpstr>Konstruktion Problemaufgabe</vt:lpstr>
      <vt:lpstr>Konstruktion Problemaufgabe</vt:lpstr>
      <vt:lpstr>PowerPoint-Präsentation</vt:lpstr>
      <vt:lpstr>PowerPoint-Präsentation</vt:lpstr>
      <vt:lpstr>Fotobasierte Umgebungsdarstellung </vt:lpstr>
      <vt:lpstr>Elemente einer authentischen multi-medialen Lern- und Testumgebung </vt:lpstr>
      <vt:lpstr>Mediale Gestaltungselemente: Texte</vt:lpstr>
      <vt:lpstr>PowerPoint-Präsentation</vt:lpstr>
      <vt:lpstr>Simulationen als Testsituationen</vt:lpstr>
      <vt:lpstr>Fragengestaltung: Geschlossene Fragetypen </vt:lpstr>
      <vt:lpstr>Fragengestaltung: Geschlossene Fragetypen</vt:lpstr>
      <vt:lpstr>Fragengestaltung: Geschlossene Fragetypen</vt:lpstr>
      <vt:lpstr>Fragengestaltung: Geschlossene Fragetypen</vt:lpstr>
      <vt:lpstr>Fragengestaltung: Geschlossene Fragetypen</vt:lpstr>
      <vt:lpstr>Fragengestaltung: Geschlossene Fragetypen</vt:lpstr>
      <vt:lpstr>Fragengestaltung: Halboffene Fragetypen</vt:lpstr>
      <vt:lpstr>Fragengestaltung: Halboffene Fragetypen</vt:lpstr>
      <vt:lpstr>Fragengestaltung: Offene Fragetypen</vt:lpstr>
      <vt:lpstr>PowerPoint-Präsentation</vt:lpstr>
      <vt:lpstr>Auswertung</vt:lpstr>
      <vt:lpstr>Auswertung</vt:lpstr>
      <vt:lpstr>FAZIT: Computerbasiertes Testen (TBA)</vt:lpstr>
      <vt:lpstr>PowerPoint-Präsentation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Goethe-Universität</dc:creator>
  <cp:lastModifiedBy>Philipp Hartmann</cp:lastModifiedBy>
  <cp:revision>726</cp:revision>
  <cp:lastPrinted>2021-03-18T21:20:01Z</cp:lastPrinted>
  <dcterms:modified xsi:type="dcterms:W3CDTF">2022-09-23T12:38:59Z</dcterms:modified>
</cp:coreProperties>
</file>